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8" r:id="rId9"/>
    <p:sldId id="324" r:id="rId10"/>
    <p:sldId id="325" r:id="rId11"/>
    <p:sldId id="327" r:id="rId12"/>
    <p:sldId id="326" r:id="rId13"/>
  </p:sldIdLst>
  <p:sldSz cx="9144000" cy="5143500" type="screen16x9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0"/>
  </p:normalViewPr>
  <p:slideViewPr>
    <p:cSldViewPr>
      <p:cViewPr varScale="1">
        <p:scale>
          <a:sx n="120" d="100"/>
          <a:sy n="120" d="100"/>
        </p:scale>
        <p:origin x="200" y="5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7DB6B-55ED-4249-BA1E-E948113C61F4}" type="datetimeFigureOut">
              <a:rPr lang="en-US" altLang="en-US"/>
              <a:pPr/>
              <a:t>4/4/19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D366E04-6360-4839-8AA2-1749D5CA7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6746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8C9284-E3F8-4D87-B0A8-5DBDDC2FC668}" type="datetimeFigureOut">
              <a:rPr lang="en-US" altLang="en-US"/>
              <a:pPr/>
              <a:t>4/4/19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B0354B-7771-4630-B454-53C09215E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0839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7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63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155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27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2D82832-0348-4A8B-97D2-BC0C1EDA36E6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4813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71500"/>
            <a:ext cx="8686800" cy="1102519"/>
          </a:xfrm>
          <a:solidFill>
            <a:srgbClr val="3399FF"/>
          </a:solidFill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615D7-3BC1-4233-BC99-0E8D4008A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4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02D54-6124-4A07-84DF-DC258B2E3D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0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63179"/>
            <a:ext cx="1981200" cy="42517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63178"/>
            <a:ext cx="5791200" cy="42517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D13BC-AB3C-4A21-AA4D-4F8B67A15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6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32B3A-BA38-40C7-ADEE-2A1902CEB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5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43151"/>
            <a:ext cx="7772400" cy="571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571501"/>
            <a:ext cx="8610600" cy="457200"/>
          </a:xfrm>
          <a:solidFill>
            <a:srgbClr val="3399FF"/>
          </a:solidFill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FCDEC-F6B6-422E-BA54-90C8645EF9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B7689-1836-4D61-9E3B-BD5F97E6A3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44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62ED1-0628-4F6E-8766-956371ABB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54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0400" y="4926807"/>
            <a:ext cx="2895600" cy="21669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0C637-5835-444B-B8C0-92C25AFA2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4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5DAE-5A25-4D93-A5BA-3F3E3A62C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2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F53E-39E3-4364-949C-11FEB55F8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81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77190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85800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422910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5ED1-7F2B-4A78-A513-4A7819BDB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1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003"/>
            <a:ext cx="8229600" cy="54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4972050"/>
            <a:ext cx="2133600" cy="1714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April 9-11, 2019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1031" y="4914900"/>
            <a:ext cx="2895600" cy="207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806" y="4869657"/>
            <a:ext cx="534194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3C23168-0BC3-45A3-990F-8F7CC9491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301626" y="571500"/>
            <a:ext cx="8634413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Picture 2" descr="https://www.sphenix.bnl.gov/web/system/files/u7/sphenix-logo-white-bg.png">
            <a:extLst>
              <a:ext uri="{FF2B5EF4-FFF2-40B4-BE49-F238E27FC236}">
                <a16:creationId xmlns:a16="http://schemas.microsoft.com/office/drawing/2014/main" id="{E21E0E1C-C51F-4944-BAEC-913171417A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"/>
            <a:ext cx="1149783" cy="57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3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b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2"/>
          <p:cNvSpPr>
            <a:spLocks noGrp="1"/>
          </p:cNvSpPr>
          <p:nvPr>
            <p:ph type="ctrTitle"/>
          </p:nvPr>
        </p:nvSpPr>
        <p:spPr>
          <a:xfrm>
            <a:off x="287338" y="571500"/>
            <a:ext cx="8704262" cy="1200150"/>
          </a:xfrm>
          <a:solidFill>
            <a:srgbClr val="3399FF"/>
          </a:solidFill>
        </p:spPr>
        <p:txBody>
          <a:bodyPr/>
          <a:lstStyle/>
          <a:p>
            <a:pPr algn="ctr"/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>
                <a:solidFill>
                  <a:schemeClr val="bg1"/>
                </a:solidFill>
              </a:rPr>
              <a:t>sPHENIX </a:t>
            </a:r>
            <a:r>
              <a:rPr lang="en-US" altLang="en-US" b="0" dirty="0"/>
              <a:t> Director’s </a:t>
            </a:r>
            <a:r>
              <a:rPr lang="en-US" altLang="en-US" b="0" dirty="0">
                <a:solidFill>
                  <a:schemeClr val="bg1"/>
                </a:solidFill>
              </a:rPr>
              <a:t>Review</a:t>
            </a:r>
            <a:br>
              <a:rPr lang="en-US" altLang="en-US" b="0" dirty="0">
                <a:solidFill>
                  <a:schemeClr val="bg1"/>
                </a:solidFill>
              </a:rPr>
            </a:br>
            <a:r>
              <a:rPr lang="en-US" altLang="en-US" b="0" dirty="0"/>
              <a:t>WBS 1.05.03: Calorimeter Digitizers</a:t>
            </a:r>
            <a:br>
              <a:rPr lang="en-US" altLang="en-US" b="0" dirty="0">
                <a:solidFill>
                  <a:schemeClr val="bg1"/>
                </a:solidFill>
              </a:rPr>
            </a:br>
            <a:endParaRPr lang="en-US" altLang="en-US" b="0" dirty="0">
              <a:solidFill>
                <a:schemeClr val="bg1"/>
              </a:solidFill>
            </a:endParaRPr>
          </a:p>
        </p:txBody>
      </p:sp>
      <p:sp>
        <p:nvSpPr>
          <p:cNvPr id="15362" name="Subtitle 3"/>
          <p:cNvSpPr>
            <a:spLocks noGrp="1"/>
          </p:cNvSpPr>
          <p:nvPr>
            <p:ph type="subTitle" idx="1"/>
          </p:nvPr>
        </p:nvSpPr>
        <p:spPr>
          <a:xfrm>
            <a:off x="1404144" y="2266950"/>
            <a:ext cx="6400800" cy="2057400"/>
          </a:xfrm>
        </p:spPr>
        <p:txBody>
          <a:bodyPr/>
          <a:lstStyle/>
          <a:p>
            <a:r>
              <a:rPr lang="en-US" altLang="en-US" sz="4000" b="0" dirty="0"/>
              <a:t>Cheng-Yi Chi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April 9-11, 2019</a:t>
            </a:r>
          </a:p>
          <a:p>
            <a:r>
              <a:rPr lang="en-US" altLang="en-US" sz="4000" b="0" dirty="0">
                <a:solidFill>
                  <a:srgbClr val="3399FF"/>
                </a:solidFill>
              </a:rPr>
              <a:t>BNL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77863702-4EAA-4F39-8171-E0F2AE3043F7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87338" y="578644"/>
            <a:ext cx="8634412" cy="0"/>
          </a:xfrm>
          <a:prstGeom prst="line">
            <a:avLst/>
          </a:prstGeom>
          <a:noFill/>
          <a:ln w="28575">
            <a:solidFill>
              <a:srgbClr val="0080F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965156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dirty="0"/>
              <a:t>Issues and Concerns  </a:t>
            </a:r>
          </a:p>
        </p:txBody>
      </p:sp>
      <p:sp>
        <p:nvSpPr>
          <p:cNvPr id="31746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DB70812-2340-4974-80C2-2AB8525AEB44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822960"/>
            <a:ext cx="8229600" cy="3886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400" b="1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Production related issues are the biggest worries</a:t>
            </a:r>
          </a:p>
          <a:p>
            <a:pPr lvl="1"/>
            <a:r>
              <a:rPr lang="en-US" b="0" dirty="0"/>
              <a:t>Minimum multiple (cost)  and long lead time (schedule).</a:t>
            </a:r>
          </a:p>
          <a:p>
            <a:r>
              <a:rPr lang="en-US" sz="2200" dirty="0"/>
              <a:t>Uncertainty of trade issue between China and US.</a:t>
            </a:r>
          </a:p>
          <a:p>
            <a:pPr lvl="1"/>
            <a:r>
              <a:rPr lang="en-US" b="0" dirty="0"/>
              <a:t>Extra duties raise the cost. </a:t>
            </a:r>
          </a:p>
          <a:p>
            <a:pPr lvl="2"/>
            <a:r>
              <a:rPr lang="en-US" sz="2000" b="0" dirty="0"/>
              <a:t>Show up in cost of components, for example capacitors. </a:t>
            </a:r>
          </a:p>
          <a:p>
            <a:pPr lvl="3"/>
            <a:r>
              <a:rPr lang="en-US" sz="2000" b="0" dirty="0">
                <a:solidFill>
                  <a:srgbClr val="FF0000"/>
                </a:solidFill>
              </a:rPr>
              <a:t>Does not apply to major cost items like ADC and FPGA.</a:t>
            </a:r>
          </a:p>
          <a:p>
            <a:pPr lvl="1"/>
            <a:r>
              <a:rPr lang="en-US" b="0" dirty="0"/>
              <a:t>Fabricating PCB via China brings up extra shipping issues.</a:t>
            </a:r>
          </a:p>
          <a:p>
            <a:pPr marL="457200" lvl="1" indent="0">
              <a:buNone/>
            </a:pP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5D21-1493-6F41-B411-1223AB70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0"/>
            <a:ext cx="7543800" cy="603504"/>
          </a:xfrm>
        </p:spPr>
        <p:txBody>
          <a:bodyPr/>
          <a:lstStyle/>
          <a:p>
            <a:r>
              <a:rPr lang="en-US" sz="4000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FCF29-6ABA-E445-8A70-A6DC9FCEC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3886200"/>
          </a:xfrm>
        </p:spPr>
        <p:txBody>
          <a:bodyPr/>
          <a:lstStyle/>
          <a:p>
            <a:r>
              <a:rPr lang="en-US" dirty="0"/>
              <a:t>Design is well developed.</a:t>
            </a:r>
          </a:p>
          <a:p>
            <a:pPr lvl="1"/>
            <a:r>
              <a:rPr lang="en-US" b="0" dirty="0"/>
              <a:t>Prototype system was used for 2018 FNAL Test Beam run.</a:t>
            </a:r>
          </a:p>
          <a:p>
            <a:pPr lvl="1"/>
            <a:r>
              <a:rPr lang="en-US" b="0" dirty="0"/>
              <a:t>A ½-Crate system has been assembled and is being tested at Nevis.</a:t>
            </a:r>
          </a:p>
          <a:p>
            <a:pPr lvl="1"/>
            <a:r>
              <a:rPr lang="en-US" b="0" dirty="0"/>
              <a:t>Design review in preparation for 7-Crate pre-production fabrication run was conducted in Jan. 2019.</a:t>
            </a:r>
          </a:p>
          <a:p>
            <a:r>
              <a:rPr lang="en-US" dirty="0"/>
              <a:t>Prototype systems function as designed.</a:t>
            </a:r>
          </a:p>
          <a:p>
            <a:r>
              <a:rPr lang="en-US" dirty="0"/>
              <a:t>Costing and schedule is based on prototype production.</a:t>
            </a:r>
          </a:p>
          <a:p>
            <a:r>
              <a:rPr lang="en-US" dirty="0"/>
              <a:t>The </a:t>
            </a:r>
            <a:r>
              <a:rPr lang="en-US" dirty="0" err="1"/>
              <a:t>sPHENIX</a:t>
            </a:r>
            <a:r>
              <a:rPr lang="en-US" dirty="0"/>
              <a:t> Digitizer system is ready for PD-2/3!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086A9E-B742-9C4C-A8A9-357F9973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1430CA-6258-1E4D-8352-749E760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2D69B-83D0-8C48-AE54-83E6DE32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637-5835-444B-B8C0-92C25AFA208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0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6"/>
          <p:cNvSpPr>
            <a:spLocks noGrp="1"/>
          </p:cNvSpPr>
          <p:nvPr>
            <p:ph type="title"/>
          </p:nvPr>
        </p:nvSpPr>
        <p:spPr>
          <a:xfrm>
            <a:off x="381000" y="2114550"/>
            <a:ext cx="8229600" cy="857250"/>
          </a:xfrm>
        </p:spPr>
        <p:txBody>
          <a:bodyPr/>
          <a:lstStyle/>
          <a:p>
            <a:pPr algn="ctr"/>
            <a:r>
              <a:rPr lang="en-US" altLang="en-US"/>
              <a:t>Back Up</a:t>
            </a:r>
          </a:p>
        </p:txBody>
      </p:sp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C2E0C8C-DEA0-44AF-A311-D9EF592947A3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</p:spTree>
    <p:extLst>
      <p:ext uri="{BB962C8B-B14F-4D97-AF65-F5344CB8AC3E}">
        <p14:creationId xmlns:p14="http://schemas.microsoft.com/office/powerpoint/2010/main" val="303362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4800600"/>
            <a:ext cx="7620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5890263-FCCA-418A-AF2A-07636736DD99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000000"/>
                </a:solidFill>
                <a:latin typeface="+mn-lt"/>
                <a:ea typeface="MS PGothic" charset="0"/>
              </a:rPr>
              <a:t>The WBS 1.05.03 Component</a:t>
            </a:r>
          </a:p>
        </p:txBody>
      </p:sp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 1.05.03 The calorimeter digitizer system</a:t>
            </a:r>
          </a:p>
          <a:p>
            <a:pPr lvl="1"/>
            <a:r>
              <a:rPr lang="en-US" sz="1800" b="0" dirty="0"/>
              <a:t>Off detector ADC system for both EM and Hadronic calorimeter.</a:t>
            </a:r>
          </a:p>
          <a:p>
            <a:pPr lvl="1"/>
            <a:r>
              <a:rPr lang="en-US" sz="1800" b="0" dirty="0"/>
              <a:t>Received the amplified signal from on-detector amplify through cables</a:t>
            </a:r>
          </a:p>
          <a:p>
            <a:pPr lvl="1"/>
            <a:r>
              <a:rPr lang="en-US" sz="1800" b="0" dirty="0"/>
              <a:t>Digitize the signal at 6x beam crossing rate, ~ 60 MHz,  with 14 bits ADC </a:t>
            </a:r>
          </a:p>
          <a:p>
            <a:pPr lvl="2"/>
            <a:r>
              <a:rPr lang="en-US" b="0" dirty="0"/>
              <a:t>Offset the baseline to use most of the ADC range.</a:t>
            </a:r>
          </a:p>
          <a:p>
            <a:pPr lvl="1"/>
            <a:r>
              <a:rPr lang="en-US" sz="1800" b="0" dirty="0"/>
              <a:t>Provide at least 40 beam crossing of data buffers to cover L1 trigger latency</a:t>
            </a:r>
          </a:p>
          <a:p>
            <a:pPr lvl="1"/>
            <a:r>
              <a:rPr lang="en-US" sz="1800" b="0" dirty="0"/>
              <a:t>Provide Level 1 trigger primitives.</a:t>
            </a:r>
          </a:p>
          <a:p>
            <a:pPr lvl="1"/>
            <a:r>
              <a:rPr lang="en-US" sz="1800" b="0" dirty="0"/>
              <a:t>Minimum 4 Level 1 events buffer.</a:t>
            </a:r>
          </a:p>
          <a:p>
            <a:pPr lvl="2"/>
            <a:r>
              <a:rPr lang="en-US" b="0" dirty="0"/>
              <a:t>Maximum 31 ADC samples per channel per events, 16 samples planned. </a:t>
            </a:r>
          </a:p>
          <a:p>
            <a:pPr lvl="1"/>
            <a:r>
              <a:rPr lang="en-US" sz="1800" b="0" dirty="0"/>
              <a:t>15 KHz Level 1 trigger rate (16 Samples/channel/Event).</a:t>
            </a:r>
          </a:p>
          <a:p>
            <a:pPr lvl="1"/>
            <a:r>
              <a:rPr lang="en-US" sz="1800" b="0" dirty="0"/>
              <a:t>Send Level 1 trigger events to the DAQ system.</a:t>
            </a:r>
          </a:p>
        </p:txBody>
      </p:sp>
    </p:spTree>
    <p:extLst>
      <p:ext uri="{BB962C8B-B14F-4D97-AF65-F5344CB8AC3E}">
        <p14:creationId xmlns:p14="http://schemas.microsoft.com/office/powerpoint/2010/main" val="123120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3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</a:rPr>
              <a:t>WBS 1.05.03 Technical Overview</a:t>
            </a:r>
          </a:p>
        </p:txBody>
      </p:sp>
      <p:sp>
        <p:nvSpPr>
          <p:cNvPr id="18433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0080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rgbClr val="000080"/>
                </a:solidFill>
                <a:latin typeface="Calibri" pitchFamily="34" charset="0"/>
              </a:rPr>
              <a:t>sPHENIX  Director's Review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8B60DC1-DF8C-4E24-95D7-F7AA864F5546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pic>
        <p:nvPicPr>
          <p:cNvPr id="7" name="Content Placeholder 18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95350"/>
            <a:ext cx="7550150" cy="3775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7789" y="2114550"/>
            <a:ext cx="68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/>
              <a:t>2nd round</a:t>
            </a:r>
          </a:p>
          <a:p>
            <a:pPr algn="ctr"/>
            <a:r>
              <a:rPr lang="en-US" sz="900" b="1" i="1" dirty="0"/>
              <a:t>prototype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77200" y="971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4710" y="2875002"/>
            <a:ext cx="6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i="1" dirty="0"/>
              <a:t>1st round</a:t>
            </a:r>
          </a:p>
          <a:p>
            <a:pPr algn="ctr"/>
            <a:r>
              <a:rPr lang="en-US" sz="900" b="1" i="1" dirty="0"/>
              <a:t>prototype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66800" y="2291372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85801" y="3059668"/>
            <a:ext cx="3809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 rot="10800000">
            <a:off x="3429000" y="3107293"/>
            <a:ext cx="152400" cy="2740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81400" y="3107997"/>
            <a:ext cx="837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WBS 1.5.3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8609" y="424226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ALL decided</a:t>
            </a:r>
          </a:p>
        </p:txBody>
      </p:sp>
    </p:spTree>
    <p:extLst>
      <p:ext uri="{BB962C8B-B14F-4D97-AF65-F5344CB8AC3E}">
        <p14:creationId xmlns:p14="http://schemas.microsoft.com/office/powerpoint/2010/main" val="45343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title"/>
          </p:nvPr>
        </p:nvSpPr>
        <p:spPr>
          <a:xfrm>
            <a:off x="292608" y="25002"/>
            <a:ext cx="7543800" cy="576072"/>
          </a:xfrm>
        </p:spPr>
        <p:txBody>
          <a:bodyPr lIns="38100" tIns="38100" rIns="38100" bIns="38100"/>
          <a:lstStyle/>
          <a:p>
            <a:r>
              <a:rPr lang="en-US" altLang="en-US" sz="4000" dirty="0"/>
              <a:t>WBS 1.05.03 Scope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The sub-system consists of </a:t>
            </a:r>
          </a:p>
          <a:p>
            <a:pPr lvl="1"/>
            <a:r>
              <a:rPr lang="en-US" b="0" dirty="0"/>
              <a:t>276 ADC boards w/ Trigger Transmitter </a:t>
            </a:r>
          </a:p>
          <a:p>
            <a:pPr lvl="1"/>
            <a:r>
              <a:rPr lang="en-US" b="0" dirty="0"/>
              <a:t>92 XMIT modules</a:t>
            </a:r>
          </a:p>
          <a:p>
            <a:pPr lvl="1"/>
            <a:r>
              <a:rPr lang="en-US" b="0" dirty="0"/>
              <a:t>23 crates: 22 for </a:t>
            </a:r>
            <a:r>
              <a:rPr lang="en-US" b="0" dirty="0" err="1"/>
              <a:t>EMCal</a:t>
            </a:r>
            <a:r>
              <a:rPr lang="en-US" b="0" dirty="0"/>
              <a:t>, 1 for </a:t>
            </a:r>
            <a:r>
              <a:rPr lang="en-US" b="0" dirty="0" err="1"/>
              <a:t>HCal</a:t>
            </a:r>
            <a:endParaRPr lang="en-US" b="0" dirty="0"/>
          </a:p>
          <a:p>
            <a:pPr lvl="1"/>
            <a:r>
              <a:rPr lang="en-US" b="0" dirty="0"/>
              <a:t>Power supplies/Patch fibers/Power cables</a:t>
            </a:r>
          </a:p>
          <a:p>
            <a:pPr lvl="1"/>
            <a:r>
              <a:rPr lang="en-US" b="0" dirty="0"/>
              <a:t>10 clock master modules (1 per Rack)</a:t>
            </a:r>
          </a:p>
          <a:p>
            <a:pPr lvl="1"/>
            <a:r>
              <a:rPr lang="en-US" b="0" dirty="0"/>
              <a:t>Analog cables from detector to digitizers are part of WBS 1.5.2</a:t>
            </a:r>
          </a:p>
          <a:p>
            <a:pPr lvl="1"/>
            <a:r>
              <a:rPr lang="en-US" b="0" dirty="0"/>
              <a:t>Fibers from IR to Rack Room are part of infrastructure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0ADE29B-4D89-4838-B42B-E0BEB29A2576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872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63A1899-4701-42E6-8733-94F76ABA496D}" type="slidenum">
              <a:rPr lang="en-US" altLang="en-US" sz="1200">
                <a:solidFill>
                  <a:srgbClr val="000080"/>
                </a:solidFill>
                <a:cs typeface="Arial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898989"/>
              </a:solidFill>
              <a:cs typeface="Arial" pitchFamily="34" charset="0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92608" y="18288"/>
            <a:ext cx="7543800" cy="576072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  <a:cs typeface="Times New Roman" pitchFamily="18" charset="0"/>
              </a:rPr>
              <a:t>WBS 1.05.03 Collaborators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The digitizer system has been designed by Nevis, Columbia University. We are doing the standalone testing.</a:t>
            </a:r>
          </a:p>
          <a:p>
            <a:r>
              <a:rPr lang="en-US" dirty="0"/>
              <a:t>Working with the BNL </a:t>
            </a:r>
            <a:r>
              <a:rPr lang="en-US" dirty="0" err="1"/>
              <a:t>sPHENIX</a:t>
            </a:r>
            <a:r>
              <a:rPr lang="en-US" dirty="0"/>
              <a:t> Calorimeter group on the integration testing.</a:t>
            </a:r>
          </a:p>
          <a:p>
            <a:pPr lvl="1"/>
            <a:r>
              <a:rPr lang="en-US" b="0" dirty="0"/>
              <a:t>John Haggerty, Eric </a:t>
            </a:r>
            <a:r>
              <a:rPr lang="en-US" b="0" dirty="0" err="1"/>
              <a:t>Mannel</a:t>
            </a:r>
            <a:r>
              <a:rPr lang="en-US" b="0" dirty="0"/>
              <a:t> etc.</a:t>
            </a:r>
          </a:p>
          <a:p>
            <a:r>
              <a:rPr lang="en-US" dirty="0"/>
              <a:t>Working with </a:t>
            </a:r>
            <a:r>
              <a:rPr lang="en-US" dirty="0" err="1"/>
              <a:t>sPHENIX</a:t>
            </a:r>
            <a:r>
              <a:rPr lang="en-US" dirty="0"/>
              <a:t> DAQ group on the control software</a:t>
            </a:r>
            <a:r>
              <a:rPr lang="en-US" sz="2000" dirty="0"/>
              <a:t>.</a:t>
            </a:r>
          </a:p>
          <a:p>
            <a:pPr lvl="1"/>
            <a:r>
              <a:rPr lang="en-US" b="0" dirty="0"/>
              <a:t>Martin </a:t>
            </a:r>
            <a:r>
              <a:rPr lang="en-US" b="0" dirty="0" err="1"/>
              <a:t>Purschke</a:t>
            </a:r>
            <a:r>
              <a:rPr lang="en-US" b="0" dirty="0"/>
              <a:t>, Ed Desmond etc.</a:t>
            </a:r>
          </a:p>
          <a:p>
            <a:r>
              <a:rPr lang="en-US" dirty="0"/>
              <a:t>University of Colorado group is working on the Calorimeter Local level 1 trigger and will also work on the digitizer electronics testing.</a:t>
            </a:r>
          </a:p>
        </p:txBody>
      </p:sp>
    </p:spTree>
    <p:extLst>
      <p:ext uri="{BB962C8B-B14F-4D97-AF65-F5344CB8AC3E}">
        <p14:creationId xmlns:p14="http://schemas.microsoft.com/office/powerpoint/2010/main" val="895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sz="4000" dirty="0"/>
              <a:t>Schedule Drivers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A7AB8A6-B572-47B0-BE28-D07C52C49F6A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7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We have designed and fabricated prototypes of all the boards necessary to build the readout system.</a:t>
            </a:r>
          </a:p>
          <a:p>
            <a:pPr lvl="1"/>
            <a:r>
              <a:rPr lang="en-US" sz="1800" b="0" dirty="0"/>
              <a:t>ADC board, backplane and XMIT board are well tested</a:t>
            </a:r>
          </a:p>
          <a:p>
            <a:pPr lvl="1"/>
            <a:r>
              <a:rPr lang="en-US" sz="1800" b="0" dirty="0"/>
              <a:t>Chain test on the clock master board and crate control need to be done.</a:t>
            </a:r>
          </a:p>
          <a:p>
            <a:pPr lvl="2"/>
            <a:r>
              <a:rPr lang="en-US" b="0" dirty="0"/>
              <a:t>Not expect to be an issue.</a:t>
            </a:r>
          </a:p>
          <a:p>
            <a:r>
              <a:rPr lang="en-US" dirty="0"/>
              <a:t>We have solved the obsolete components issue</a:t>
            </a:r>
          </a:p>
          <a:p>
            <a:pPr lvl="1"/>
            <a:r>
              <a:rPr lang="en-US" sz="1800" b="0" dirty="0"/>
              <a:t>Altera EPROMS. Replacement parts in hand.</a:t>
            </a:r>
          </a:p>
          <a:p>
            <a:r>
              <a:rPr lang="en-US" dirty="0"/>
              <a:t>We have started the 7 crate pre-production fabrication cycle</a:t>
            </a:r>
          </a:p>
          <a:p>
            <a:pPr lvl="1"/>
            <a:r>
              <a:rPr lang="en-US" sz="1800" b="0" dirty="0"/>
              <a:t>In the components purchase phase.</a:t>
            </a:r>
          </a:p>
          <a:p>
            <a:pPr lvl="1"/>
            <a:r>
              <a:rPr lang="en-US" sz="1800" b="0" dirty="0"/>
              <a:t>Long lead time and minimum multiple requirements need to be managed.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76072"/>
          </a:xfrm>
        </p:spPr>
        <p:txBody>
          <a:bodyPr/>
          <a:lstStyle/>
          <a:p>
            <a:r>
              <a:rPr lang="en-US" altLang="en-US" sz="4000" dirty="0">
                <a:solidFill>
                  <a:srgbClr val="000000"/>
                </a:solidFill>
                <a:cs typeface="Times New Roman" pitchFamily="18" charset="0"/>
              </a:rPr>
              <a:t>Cost Drivers</a:t>
            </a: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  <a:cs typeface="Arial" pitchFamily="34" charset="0"/>
              </a:rPr>
              <a:t>April 9-11,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C912985E-5FF1-4BE4-8A02-6C894F614A5E}" type="slidenum">
              <a:rPr lang="en-US" alt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cost drivers are on the ADC board, 276 production boards.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8 channel Analog Device ADC AD9257 ($84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64 channel board </a:t>
            </a:r>
            <a:r>
              <a:rPr lang="en-US" b="0" dirty="0">
                <a:solidFill>
                  <a:prstClr val="black"/>
                </a:solidFill>
                <a:sym typeface="Wingdings" panose="05000000000000000000" pitchFamily="2" charset="2"/>
              </a:rPr>
              <a:t> 8 ADCs per board</a:t>
            </a:r>
            <a:endParaRPr lang="en-US" b="0" dirty="0">
              <a:solidFill>
                <a:prstClr val="black"/>
              </a:solidFill>
            </a:endParaRP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Altera </a:t>
            </a:r>
            <a:r>
              <a:rPr lang="en-US" sz="1800" b="0" dirty="0" err="1">
                <a:solidFill>
                  <a:prstClr val="black"/>
                </a:solidFill>
              </a:rPr>
              <a:t>Arria</a:t>
            </a:r>
            <a:r>
              <a:rPr lang="en-US" sz="1800" b="0" dirty="0">
                <a:solidFill>
                  <a:prstClr val="black"/>
                </a:solidFill>
              </a:rPr>
              <a:t> 5 FPGA ($322.10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receive the ADC data and data manipulation, L1 delay, 5 events buffer and generating trigger primitives.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differential receiver, AD8132 ($2.10 per chip)</a:t>
            </a:r>
          </a:p>
          <a:p>
            <a:pPr lvl="2"/>
            <a:r>
              <a:rPr lang="en-US" b="0" dirty="0">
                <a:solidFill>
                  <a:prstClr val="black"/>
                </a:solidFill>
              </a:rPr>
              <a:t>Receiver the differential signals from the cable. One per channel.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PCB board ($210 per board)</a:t>
            </a:r>
          </a:p>
          <a:p>
            <a:pPr lvl="1"/>
            <a:r>
              <a:rPr lang="en-US" sz="1800" b="0" dirty="0">
                <a:solidFill>
                  <a:prstClr val="black"/>
                </a:solidFill>
              </a:rPr>
              <a:t>The PCB assembly ($285 per board)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1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7F77-6697-A740-882C-EBB3AE106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0"/>
            <a:ext cx="7543800" cy="603504"/>
          </a:xfrm>
        </p:spPr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0AF07-8230-A948-A006-3FDBC091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685800"/>
            <a:ext cx="8229600" cy="895350"/>
          </a:xfrm>
        </p:spPr>
        <p:txBody>
          <a:bodyPr/>
          <a:lstStyle/>
          <a:p>
            <a:r>
              <a:rPr lang="en-US" dirty="0"/>
              <a:t>Milestones are based on fabrication and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59A37-972F-AB44-936B-C56F7764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April 9-11,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59D1-6E18-114C-8FE1-D32A65DE4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08422-6667-7246-B772-1290466C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32B3A-BA38-40C7-ADEE-2A1902CEB265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6A2877-AD7D-8441-A259-6EA42AE41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76" y="1445104"/>
            <a:ext cx="8531352" cy="116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92608" y="27432"/>
            <a:ext cx="7543800" cy="546497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0000"/>
                </a:solidFill>
              </a:rPr>
              <a:t>Status and Highlights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22960"/>
            <a:ext cx="8229600" cy="3886200"/>
          </a:xfrm>
        </p:spPr>
        <p:txBody>
          <a:bodyPr/>
          <a:lstStyle/>
          <a:p>
            <a:r>
              <a:rPr lang="en-US" dirty="0"/>
              <a:t>Went through Interim Design Review for the ADC system of the </a:t>
            </a:r>
            <a:r>
              <a:rPr lang="en-US" dirty="0" err="1"/>
              <a:t>sPHENIX</a:t>
            </a:r>
            <a:r>
              <a:rPr lang="en-US" dirty="0"/>
              <a:t> calorimeter electronics on 1/4/2019.</a:t>
            </a:r>
          </a:p>
        </p:txBody>
      </p:sp>
      <p:sp>
        <p:nvSpPr>
          <p:cNvPr id="29703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898989"/>
                </a:solidFill>
              </a:rPr>
              <a:t>April 9-11,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sPHENIX  Director's Review</a:t>
            </a:r>
          </a:p>
        </p:txBody>
      </p:sp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D0AC9DE8-C407-4789-A3B0-CCF044CC2A0C}" type="slidenum">
              <a:rPr lang="en-US" altLang="en-US" sz="1200">
                <a:solidFill>
                  <a:srgbClr val="000080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257550"/>
            <a:ext cx="762000" cy="171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011561"/>
            <a:ext cx="3514777" cy="26360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746" y="1985050"/>
            <a:ext cx="3514777" cy="26360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9677" y="3943350"/>
            <a:ext cx="138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Clock master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3943350"/>
            <a:ext cx="1648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Crate controller</a:t>
            </a:r>
          </a:p>
        </p:txBody>
      </p:sp>
    </p:spTree>
    <p:extLst>
      <p:ext uri="{BB962C8B-B14F-4D97-AF65-F5344CB8AC3E}">
        <p14:creationId xmlns:p14="http://schemas.microsoft.com/office/powerpoint/2010/main" val="108533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33911</TotalTime>
  <Words>757</Words>
  <Application>Microsoft Macintosh PowerPoint</Application>
  <PresentationFormat>On-screen Show (16:9)</PresentationFormat>
  <Paragraphs>120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 sPHENIX  Director’s Review WBS 1.05.03: Calorimeter Digitizers </vt:lpstr>
      <vt:lpstr>The WBS 1.05.03 Component</vt:lpstr>
      <vt:lpstr>WBS 1.05.03 Technical Overview</vt:lpstr>
      <vt:lpstr>WBS 1.05.03 Scope </vt:lpstr>
      <vt:lpstr>WBS 1.05.03 Collaborators</vt:lpstr>
      <vt:lpstr>Schedule Drivers</vt:lpstr>
      <vt:lpstr>Cost Drivers</vt:lpstr>
      <vt:lpstr>Milestones</vt:lpstr>
      <vt:lpstr>Status and Highlights</vt:lpstr>
      <vt:lpstr>Issues and Concerns  </vt:lpstr>
      <vt:lpstr>Summary</vt:lpstr>
      <vt:lpstr>Back Up</vt:lpstr>
    </vt:vector>
  </TitlesOfParts>
  <Company>BNL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sPHENIX Labor Distribution Sorted by FY and Job Category</dc:title>
  <dc:creator>EdwardOBrien</dc:creator>
  <cp:lastModifiedBy>Microsoft Office User</cp:lastModifiedBy>
  <cp:revision>132</cp:revision>
  <cp:lastPrinted>2015-10-28T19:08:40Z</cp:lastPrinted>
  <dcterms:created xsi:type="dcterms:W3CDTF">2015-10-24T00:32:43Z</dcterms:created>
  <dcterms:modified xsi:type="dcterms:W3CDTF">2019-04-05T02:22:57Z</dcterms:modified>
</cp:coreProperties>
</file>