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5" r:id="rId2"/>
    <p:sldId id="316" r:id="rId3"/>
    <p:sldId id="327" r:id="rId4"/>
    <p:sldId id="328" r:id="rId5"/>
    <p:sldId id="317" r:id="rId6"/>
    <p:sldId id="318" r:id="rId7"/>
    <p:sldId id="319" r:id="rId8"/>
    <p:sldId id="320" r:id="rId9"/>
    <p:sldId id="321" r:id="rId10"/>
    <p:sldId id="333" r:id="rId11"/>
    <p:sldId id="324" r:id="rId12"/>
    <p:sldId id="331" r:id="rId13"/>
    <p:sldId id="330" r:id="rId14"/>
    <p:sldId id="325" r:id="rId15"/>
    <p:sldId id="332" r:id="rId16"/>
    <p:sldId id="326" r:id="rId17"/>
    <p:sldId id="329" r:id="rId18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9"/>
    <p:restoredTop sz="94737"/>
  </p:normalViewPr>
  <p:slideViewPr>
    <p:cSldViewPr>
      <p:cViewPr varScale="1">
        <p:scale>
          <a:sx n="176" d="100"/>
          <a:sy n="176" d="100"/>
        </p:scale>
        <p:origin x="44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4/5/19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4/5/19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412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4668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sPHENIX </a:t>
            </a:r>
            <a:r>
              <a:rPr lang="en-US" altLang="en-US" b="0" dirty="0"/>
              <a:t> Director’s </a:t>
            </a:r>
            <a:r>
              <a:rPr lang="en-US" altLang="en-US" b="0" dirty="0">
                <a:solidFill>
                  <a:schemeClr val="bg1"/>
                </a:solidFill>
              </a:rPr>
              <a:t>Review</a:t>
            </a:r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Level-3:  Trigger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b="0" dirty="0"/>
              <a:t>Jamie Nagle </a:t>
            </a:r>
          </a:p>
          <a:p>
            <a:r>
              <a:rPr lang="en-US" altLang="en-US" b="0" dirty="0"/>
              <a:t>(University of Colorado Boulder)</a:t>
            </a:r>
          </a:p>
          <a:p>
            <a:r>
              <a:rPr lang="en-US" altLang="en-US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228600" y="-13097"/>
            <a:ext cx="9144000" cy="679847"/>
          </a:xfrm>
        </p:spPr>
        <p:txBody>
          <a:bodyPr/>
          <a:lstStyle/>
          <a:p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Milestones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44974-9BB5-CB47-B4E5-D85827124AFE}"/>
              </a:ext>
            </a:extLst>
          </p:cNvPr>
          <p:cNvSpPr txBox="1"/>
          <p:nvPr/>
        </p:nvSpPr>
        <p:spPr>
          <a:xfrm>
            <a:off x="304800" y="895350"/>
            <a:ext cx="80161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1.06.02.01   LL1 Trigger Design	          S261400	9/28/2018 </a:t>
            </a:r>
            <a:r>
              <a:rPr lang="en-US" dirty="0">
                <a:sym typeface="Wingdings" pitchFamily="2" charset="2"/>
              </a:rPr>
              <a:t> Complete</a:t>
            </a:r>
          </a:p>
          <a:p>
            <a:r>
              <a:rPr lang="en-US" dirty="0">
                <a:sym typeface="Wingdings" pitchFamily="2" charset="2"/>
              </a:rPr>
              <a:t>1.06.02.02   LL1 Trigger Prototype v1	          S262300	4/10/2019  Underway</a:t>
            </a:r>
          </a:p>
          <a:p>
            <a:r>
              <a:rPr lang="en-US" dirty="0">
                <a:sym typeface="Wingdings" pitchFamily="2" charset="2"/>
              </a:rPr>
              <a:t>1.06.02.02   LL1 Trigger Preprod complete      S262700          4/15/2020</a:t>
            </a:r>
          </a:p>
          <a:p>
            <a:r>
              <a:rPr lang="en-US" dirty="0">
                <a:sym typeface="Wingdings" pitchFamily="2" charset="2"/>
              </a:rPr>
              <a:t>1.06.02.03  LL1 Trigger Prototype v2	          S263900	10/01/2020</a:t>
            </a:r>
          </a:p>
          <a:p>
            <a:r>
              <a:rPr lang="en-US" dirty="0">
                <a:sym typeface="Wingdings" pitchFamily="2" charset="2"/>
              </a:rPr>
              <a:t>1.06.02.04  LL1 Trigger Production	          S264700	3/5/2021</a:t>
            </a:r>
          </a:p>
          <a:p>
            <a:r>
              <a:rPr lang="en-US" dirty="0">
                <a:sym typeface="Wingdings" pitchFamily="2" charset="2"/>
              </a:rPr>
              <a:t>1.06.02.04  LL1 Trigger Production Complete S265300	7/12/2021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Currently on schedule with milestones…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9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4971" y="-26448"/>
            <a:ext cx="8229600" cy="54649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Status</a:t>
            </a:r>
            <a:r>
              <a:rPr lang="en-US" altLang="en-US" sz="4800" dirty="0">
                <a:solidFill>
                  <a:srgbClr val="000000"/>
                </a:solidFill>
              </a:rPr>
              <a:t> and Highlights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74514"/>
            <a:ext cx="8229600" cy="3394472"/>
          </a:xfrm>
        </p:spPr>
        <p:txBody>
          <a:bodyPr/>
          <a:lstStyle/>
          <a:p>
            <a:r>
              <a:rPr lang="en-US" dirty="0"/>
              <a:t>Preliminary board layout</a:t>
            </a:r>
          </a:p>
          <a:p>
            <a:r>
              <a:rPr lang="en-US" dirty="0"/>
              <a:t>Proceeding to full prototype</a:t>
            </a:r>
          </a:p>
          <a:p>
            <a:r>
              <a:rPr lang="en-US" dirty="0"/>
              <a:t>Algorithm development work</a:t>
            </a:r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8" name="Rectangle 7"/>
          <p:cNvSpPr/>
          <p:nvPr/>
        </p:nvSpPr>
        <p:spPr>
          <a:xfrm>
            <a:off x="3048000" y="3257550"/>
            <a:ext cx="762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E393D-4FF5-A548-84C1-3A5C88F27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828393"/>
            <a:ext cx="3502861" cy="4041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7F5B2-CDAF-C74A-8746-FBD4A2B8B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54" y="2266950"/>
            <a:ext cx="3835098" cy="2259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247A6-5300-E74A-B71E-4DEDEB4E94EE}"/>
              </a:ext>
            </a:extLst>
          </p:cNvPr>
          <p:cNvSpPr txBox="1"/>
          <p:nvPr/>
        </p:nvSpPr>
        <p:spPr>
          <a:xfrm>
            <a:off x="445232" y="4472481"/>
            <a:ext cx="393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 requirements for Upsilon pair trigger</a:t>
            </a:r>
          </a:p>
        </p:txBody>
      </p:sp>
    </p:spTree>
    <p:extLst>
      <p:ext uri="{BB962C8B-B14F-4D97-AF65-F5344CB8AC3E}">
        <p14:creationId xmlns:p14="http://schemas.microsoft.com/office/powerpoint/2010/main" val="108533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2904-C74C-0842-ABA5-63B977D0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46497"/>
          </a:xfrm>
        </p:spPr>
        <p:txBody>
          <a:bodyPr/>
          <a:lstStyle/>
          <a:p>
            <a:r>
              <a:rPr lang="en-US" sz="4000" dirty="0"/>
              <a:t>Full GEANT4 Trigger Simulations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9572C-3D6F-2F46-92D6-5B889190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88ABC-E65E-E440-90AE-E912051C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B4350-2540-8D4E-8070-378D83B8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EDDD2-E1B1-2C44-9DB1-11722D44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868"/>
            <a:ext cx="9144000" cy="3343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64DCF-4F73-EC4C-8721-D5D8C2F1CB9E}"/>
              </a:ext>
            </a:extLst>
          </p:cNvPr>
          <p:cNvSpPr txBox="1"/>
          <p:nvPr/>
        </p:nvSpPr>
        <p:spPr>
          <a:xfrm>
            <a:off x="2337734" y="3653733"/>
            <a:ext cx="4468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Sliding Jet Window Algorithm</a:t>
            </a:r>
          </a:p>
        </p:txBody>
      </p:sp>
    </p:spTree>
    <p:extLst>
      <p:ext uri="{BB962C8B-B14F-4D97-AF65-F5344CB8AC3E}">
        <p14:creationId xmlns:p14="http://schemas.microsoft.com/office/powerpoint/2010/main" val="60630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2904-C74C-0842-ABA5-63B977D0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46497"/>
          </a:xfrm>
        </p:spPr>
        <p:txBody>
          <a:bodyPr/>
          <a:lstStyle/>
          <a:p>
            <a:r>
              <a:rPr lang="en-US" sz="4000" dirty="0"/>
              <a:t>Full GEANT4 Trigger Simulations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9572C-3D6F-2F46-92D6-5B889190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88ABC-E65E-E440-90AE-E912051C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B4350-2540-8D4E-8070-378D83B8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608BD-097C-4A4E-B347-504A93CAB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29602"/>
            <a:ext cx="7258652" cy="42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422672"/>
          </a:xfrm>
        </p:spPr>
        <p:txBody>
          <a:bodyPr/>
          <a:lstStyle/>
          <a:p>
            <a:r>
              <a:rPr lang="en-US" altLang="en-US" dirty="0"/>
              <a:t>Issues and Concerns  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08071-5E60-924D-890C-0514523263CD}"/>
              </a:ext>
            </a:extLst>
          </p:cNvPr>
          <p:cNvSpPr txBox="1"/>
          <p:nvPr/>
        </p:nvSpPr>
        <p:spPr>
          <a:xfrm>
            <a:off x="228600" y="819150"/>
            <a:ext cx="75394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major schedule, cost, or technical concerns.</a:t>
            </a:r>
          </a:p>
          <a:p>
            <a:endParaRPr lang="en-US" sz="2400" dirty="0"/>
          </a:p>
          <a:p>
            <a:r>
              <a:rPr lang="en-US" sz="2400" dirty="0"/>
              <a:t>Relatively straightforward trigger algorithms for </a:t>
            </a:r>
            <a:r>
              <a:rPr lang="en-US" sz="2400" dirty="0" err="1"/>
              <a:t>p+p</a:t>
            </a:r>
            <a:r>
              <a:rPr lang="en-US" sz="2400" dirty="0"/>
              <a:t>, </a:t>
            </a:r>
            <a:r>
              <a:rPr lang="en-US" sz="2400" dirty="0" err="1"/>
              <a:t>p+Au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Trigger rejections significantly exceed requirements.</a:t>
            </a:r>
          </a:p>
        </p:txBody>
      </p:sp>
    </p:spTree>
    <p:extLst>
      <p:ext uri="{BB962C8B-B14F-4D97-AF65-F5344CB8AC3E}">
        <p14:creationId xmlns:p14="http://schemas.microsoft.com/office/powerpoint/2010/main" val="5756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422672"/>
          </a:xfrm>
        </p:spPr>
        <p:txBody>
          <a:bodyPr/>
          <a:lstStyle/>
          <a:p>
            <a:r>
              <a:rPr lang="en-US" altLang="en-US" sz="4000" dirty="0"/>
              <a:t>Summary  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08071-5E60-924D-890C-0514523263CD}"/>
              </a:ext>
            </a:extLst>
          </p:cNvPr>
          <p:cNvSpPr txBox="1"/>
          <p:nvPr/>
        </p:nvSpPr>
        <p:spPr>
          <a:xfrm>
            <a:off x="228600" y="819150"/>
            <a:ext cx="78817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Algorithms well understood.</a:t>
            </a:r>
          </a:p>
          <a:p>
            <a:endParaRPr lang="en-US" sz="2400" dirty="0"/>
          </a:p>
          <a:p>
            <a:r>
              <a:rPr lang="en-US" sz="2400" dirty="0"/>
              <a:t>Electronics well matched to physics / algorithm requirements.</a:t>
            </a:r>
          </a:p>
          <a:p>
            <a:endParaRPr lang="en-US" sz="2400" dirty="0"/>
          </a:p>
          <a:p>
            <a:r>
              <a:rPr lang="en-US" sz="2400" dirty="0"/>
              <a:t>Electronics design down-select complete.</a:t>
            </a:r>
          </a:p>
          <a:p>
            <a:endParaRPr lang="en-US" sz="2400" dirty="0"/>
          </a:p>
          <a:p>
            <a:r>
              <a:rPr lang="en-US" sz="2400" dirty="0"/>
              <a:t>Custom Nevis electronics has preliminary board layout.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err="1"/>
              <a:t>sPHENIX</a:t>
            </a:r>
            <a:r>
              <a:rPr lang="en-US" sz="2400" dirty="0"/>
              <a:t> Level-1 Trigger system is ready for PD-2/3!</a:t>
            </a:r>
          </a:p>
        </p:txBody>
      </p:sp>
    </p:spTree>
    <p:extLst>
      <p:ext uri="{BB962C8B-B14F-4D97-AF65-F5344CB8AC3E}">
        <p14:creationId xmlns:p14="http://schemas.microsoft.com/office/powerpoint/2010/main" val="386269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2904-C74C-0842-ABA5-63B977D0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46497"/>
          </a:xfrm>
        </p:spPr>
        <p:txBody>
          <a:bodyPr/>
          <a:lstStyle/>
          <a:p>
            <a:r>
              <a:rPr lang="en-US" sz="4000" dirty="0"/>
              <a:t>Full GEANT4 Trigger Simulations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9572C-3D6F-2F46-92D6-5B889190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88ABC-E65E-E440-90AE-E912051C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B4350-2540-8D4E-8070-378D83B8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CD61B-CF55-264A-9640-414504EDF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52039"/>
            <a:ext cx="7459555" cy="42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cs typeface="Arial" pitchFamily="34" charset="0"/>
              </a:rPr>
              <a:pPr eaLnBrk="1" hangingPunct="1"/>
              <a:t>2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228600" y="33937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000000"/>
                </a:solidFill>
                <a:latin typeface="+mn-lt"/>
                <a:ea typeface="MS PGothic" charset="0"/>
              </a:rPr>
              <a:t>The L3 Trigger Component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F54AD-BE85-FF41-8628-93CC9DD67B70}"/>
              </a:ext>
            </a:extLst>
          </p:cNvPr>
          <p:cNvSpPr txBox="1"/>
          <p:nvPr/>
        </p:nvSpPr>
        <p:spPr>
          <a:xfrm>
            <a:off x="2819400" y="678418"/>
            <a:ext cx="342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Level-1 Trigger System (WBS 1.6.2)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DF5D5-3D44-0541-B98D-31C0639C30BA}"/>
              </a:ext>
            </a:extLst>
          </p:cNvPr>
          <p:cNvSpPr txBox="1"/>
          <p:nvPr/>
        </p:nvSpPr>
        <p:spPr>
          <a:xfrm>
            <a:off x="65868" y="2993944"/>
            <a:ext cx="9012264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Goals – sample luminosity pp, </a:t>
            </a:r>
            <a:r>
              <a:rPr lang="en-US" sz="2000" dirty="0" err="1"/>
              <a:t>pAu</a:t>
            </a:r>
            <a:r>
              <a:rPr lang="en-US" sz="2000" dirty="0"/>
              <a:t>, </a:t>
            </a:r>
            <a:r>
              <a:rPr lang="en-US" sz="2000" dirty="0" err="1"/>
              <a:t>AuAu</a:t>
            </a:r>
            <a:r>
              <a:rPr lang="en-US" sz="2000" dirty="0"/>
              <a:t> for rare probes (photons, jets, </a:t>
            </a:r>
            <a:r>
              <a:rPr lang="en-US" sz="2000" dirty="0" err="1"/>
              <a:t>Y</a:t>
            </a:r>
            <a:r>
              <a:rPr lang="en-US" sz="2000" dirty="0" err="1">
                <a:sym typeface="Wingdings" pitchFamily="2" charset="2"/>
              </a:rPr>
              <a:t></a:t>
            </a:r>
            <a:r>
              <a:rPr lang="en-US" sz="2000" dirty="0" err="1"/>
              <a:t>ee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Trigger inputs     –  EM + H Calorimeter:   tower energy sums 2x2 (8 bits each)</a:t>
            </a:r>
          </a:p>
          <a:p>
            <a:r>
              <a:rPr lang="en-US" sz="2000" dirty="0"/>
              <a:t> 		    –  </a:t>
            </a:r>
            <a:r>
              <a:rPr lang="en-US" sz="2000" dirty="0" err="1"/>
              <a:t>Min.Bias</a:t>
            </a:r>
            <a:r>
              <a:rPr lang="en-US" sz="2000" dirty="0"/>
              <a:t>. Detector (MBD):   mean time each side, energy</a:t>
            </a:r>
          </a:p>
          <a:p>
            <a:r>
              <a:rPr lang="en-US" sz="105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Trigger outputs –  Summary information to Global Level-1 within 4 microseconds, </a:t>
            </a:r>
          </a:p>
          <a:p>
            <a:r>
              <a:rPr lang="en-US" sz="2000" dirty="0"/>
              <a:t>	                       trigger primitive archiving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942EC9-FC91-3644-B233-0ABBFC03FCAE}"/>
              </a:ext>
            </a:extLst>
          </p:cNvPr>
          <p:cNvGrpSpPr/>
          <p:nvPr/>
        </p:nvGrpSpPr>
        <p:grpSpPr>
          <a:xfrm>
            <a:off x="1600200" y="1098619"/>
            <a:ext cx="5715000" cy="1809750"/>
            <a:chOff x="304800" y="914400"/>
            <a:chExt cx="8610600" cy="2819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9C0ACB-E5A3-4244-AF5D-443D304FD99E}"/>
                </a:ext>
              </a:extLst>
            </p:cNvPr>
            <p:cNvSpPr/>
            <p:nvPr/>
          </p:nvSpPr>
          <p:spPr>
            <a:xfrm>
              <a:off x="3048000" y="914400"/>
              <a:ext cx="3018631" cy="2819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5C89BB-4BBC-1A40-A7CA-5587EDAB5BE4}"/>
                </a:ext>
              </a:extLst>
            </p:cNvPr>
            <p:cNvSpPr/>
            <p:nvPr/>
          </p:nvSpPr>
          <p:spPr>
            <a:xfrm>
              <a:off x="304800" y="1219200"/>
              <a:ext cx="2514600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1.5 </a:t>
              </a:r>
              <a:r>
                <a:rPr lang="en-US" dirty="0" err="1"/>
                <a:t>EMCal</a:t>
              </a:r>
              <a:r>
                <a:rPr lang="en-US" dirty="0"/>
                <a:t> FEE</a:t>
              </a:r>
            </a:p>
            <a:p>
              <a:pPr algn="ctr"/>
              <a:r>
                <a:rPr lang="en-US" dirty="0"/>
                <a:t>1.5 </a:t>
              </a:r>
              <a:r>
                <a:rPr lang="en-US" dirty="0" err="1"/>
                <a:t>HCal</a:t>
              </a:r>
              <a:r>
                <a:rPr lang="en-US" dirty="0"/>
                <a:t> FEE</a:t>
              </a:r>
            </a:p>
            <a:p>
              <a:pPr algn="ctr"/>
              <a:r>
                <a:rPr lang="en-US" dirty="0"/>
                <a:t>1.7 MBD FEE</a:t>
              </a:r>
            </a:p>
            <a:p>
              <a:pPr algn="ctr"/>
              <a:r>
                <a:rPr lang="en-US" dirty="0"/>
                <a:t>Front End Electronics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0B0D03-3DCA-8D46-9858-222BD443ECEA}"/>
                </a:ext>
              </a:extLst>
            </p:cNvPr>
            <p:cNvSpPr/>
            <p:nvPr/>
          </p:nvSpPr>
          <p:spPr>
            <a:xfrm>
              <a:off x="3204349" y="1199508"/>
              <a:ext cx="2667000" cy="2229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1.6.2</a:t>
              </a:r>
            </a:p>
            <a:p>
              <a:pPr algn="ctr"/>
              <a:r>
                <a:rPr lang="en-US" dirty="0"/>
                <a:t>Level-1 Trigger</a:t>
              </a:r>
            </a:p>
            <a:p>
              <a:pPr algn="ctr"/>
              <a:r>
                <a:rPr lang="en-US" dirty="0"/>
                <a:t>MBD, </a:t>
              </a:r>
              <a:r>
                <a:rPr lang="en-US" dirty="0" err="1"/>
                <a:t>EMCal</a:t>
              </a:r>
              <a:r>
                <a:rPr lang="en-US" dirty="0"/>
                <a:t>, </a:t>
              </a:r>
              <a:r>
                <a:rPr lang="en-US" dirty="0" err="1"/>
                <a:t>HCal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67F1FB-5DDB-ED46-84D0-B7FB8113CF7E}"/>
                </a:ext>
              </a:extLst>
            </p:cNvPr>
            <p:cNvSpPr/>
            <p:nvPr/>
          </p:nvSpPr>
          <p:spPr>
            <a:xfrm>
              <a:off x="6248400" y="1199508"/>
              <a:ext cx="2667000" cy="2229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1.6 DAQ</a:t>
              </a:r>
            </a:p>
            <a:p>
              <a:pPr algn="ctr"/>
              <a:r>
                <a:rPr lang="en-US" dirty="0"/>
                <a:t>Timing System</a:t>
              </a:r>
            </a:p>
            <a:p>
              <a:pPr algn="ctr"/>
              <a:r>
                <a:rPr lang="en-US" dirty="0"/>
                <a:t>Global Trigger Decision</a:t>
              </a:r>
            </a:p>
          </p:txBody>
        </p:sp>
        <p:sp>
          <p:nvSpPr>
            <p:cNvPr id="14" name="Arrow: Right 12">
              <a:extLst>
                <a:ext uri="{FF2B5EF4-FFF2-40B4-BE49-F238E27FC236}">
                  <a16:creationId xmlns:a16="http://schemas.microsoft.com/office/drawing/2014/main" id="{552AD5A2-1A7F-1540-BF11-546676B88A71}"/>
                </a:ext>
              </a:extLst>
            </p:cNvPr>
            <p:cNvSpPr/>
            <p:nvPr/>
          </p:nvSpPr>
          <p:spPr>
            <a:xfrm>
              <a:off x="2667000" y="1828800"/>
              <a:ext cx="762000" cy="685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Arrow: Right 13">
              <a:extLst>
                <a:ext uri="{FF2B5EF4-FFF2-40B4-BE49-F238E27FC236}">
                  <a16:creationId xmlns:a16="http://schemas.microsoft.com/office/drawing/2014/main" id="{E4A08C48-3274-4249-872F-091AD457F763}"/>
                </a:ext>
              </a:extLst>
            </p:cNvPr>
            <p:cNvSpPr/>
            <p:nvPr/>
          </p:nvSpPr>
          <p:spPr>
            <a:xfrm>
              <a:off x="5685631" y="1849189"/>
              <a:ext cx="762000" cy="6858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1BA96-A37E-7344-B022-08E12EB7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073" y="656306"/>
            <a:ext cx="4193303" cy="4560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A7E58-7C55-464C-814F-A9CA7BBF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04"/>
            <a:ext cx="7428706" cy="546497"/>
          </a:xfrm>
        </p:spPr>
        <p:txBody>
          <a:bodyPr/>
          <a:lstStyle/>
          <a:p>
            <a:r>
              <a:rPr lang="en-US" sz="4000" dirty="0"/>
              <a:t>Key Physics and Trigger Detectors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CFA63-EAD3-4A32-8F85-B6E994C0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55C1E-E144-40E5-B771-591E8088B5A8}"/>
              </a:ext>
            </a:extLst>
          </p:cNvPr>
          <p:cNvSpPr txBox="1"/>
          <p:nvPr/>
        </p:nvSpPr>
        <p:spPr>
          <a:xfrm>
            <a:off x="762000" y="742950"/>
            <a:ext cx="35153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Key Physics</a:t>
            </a:r>
          </a:p>
          <a:p>
            <a:r>
              <a:rPr lang="en-US" sz="2000" dirty="0"/>
              <a:t>High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Jets, Hadrons </a:t>
            </a:r>
          </a:p>
          <a:p>
            <a:r>
              <a:rPr lang="en-US" sz="2000" dirty="0"/>
              <a:t>High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Photons</a:t>
            </a:r>
          </a:p>
          <a:p>
            <a:r>
              <a:rPr lang="en-US" sz="2000" dirty="0" err="1"/>
              <a:t>Upsilon</a:t>
            </a:r>
            <a:r>
              <a:rPr lang="en-US" sz="2000" dirty="0" err="1">
                <a:sym typeface="Wingdings" panose="05000000000000000000" pitchFamily="2" charset="2"/>
              </a:rPr>
              <a:t></a:t>
            </a:r>
            <a:r>
              <a:rPr lang="en-US" sz="2000" dirty="0" err="1"/>
              <a:t>ee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u="sng" dirty="0"/>
              <a:t>Key Trigger Detectors</a:t>
            </a:r>
          </a:p>
          <a:p>
            <a:r>
              <a:rPr lang="en-US" sz="2000" dirty="0">
                <a:solidFill>
                  <a:srgbClr val="FF00FF"/>
                </a:solidFill>
              </a:rPr>
              <a:t>Minimum Bias Detector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FF"/>
                </a:solidFill>
              </a:rPr>
              <a:t>interaction, </a:t>
            </a:r>
            <a:r>
              <a:rPr lang="en-US" sz="2000" dirty="0" err="1">
                <a:solidFill>
                  <a:srgbClr val="FF00FF"/>
                </a:solidFill>
              </a:rPr>
              <a:t>zvertex</a:t>
            </a:r>
            <a:r>
              <a:rPr lang="en-US" sz="2000" dirty="0">
                <a:solidFill>
                  <a:srgbClr val="FF00FF"/>
                </a:solidFill>
              </a:rPr>
              <a:t>, </a:t>
            </a:r>
            <a:r>
              <a:rPr lang="en-US" sz="2000" dirty="0" err="1">
                <a:solidFill>
                  <a:srgbClr val="FF00FF"/>
                </a:solidFill>
              </a:rPr>
              <a:t>mult</a:t>
            </a:r>
            <a:r>
              <a:rPr lang="en-US" sz="2000" dirty="0">
                <a:solidFill>
                  <a:srgbClr val="FF00FF"/>
                </a:solidFill>
              </a:rPr>
              <a:t>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Electromagnetic </a:t>
            </a:r>
            <a:r>
              <a:rPr lang="en-US" sz="2000" dirty="0" err="1">
                <a:solidFill>
                  <a:srgbClr val="C00000"/>
                </a:solidFill>
              </a:rPr>
              <a:t>Calo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photon, electron energy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Hadronic </a:t>
            </a:r>
            <a:r>
              <a:rPr lang="en-US" sz="2000" dirty="0" err="1">
                <a:solidFill>
                  <a:srgbClr val="002060"/>
                </a:solidFill>
              </a:rPr>
              <a:t>Calo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-     Combine with </a:t>
            </a:r>
            <a:r>
              <a:rPr lang="en-US" sz="2000" dirty="0" err="1">
                <a:solidFill>
                  <a:srgbClr val="002060"/>
                </a:solidFill>
              </a:rPr>
              <a:t>EMCal</a:t>
            </a:r>
            <a:r>
              <a:rPr lang="en-US" sz="2000" dirty="0">
                <a:solidFill>
                  <a:srgbClr val="002060"/>
                </a:solidFill>
              </a:rPr>
              <a:t> for jets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B971B1-6273-4D90-9C5E-54CEC2CBEB01}"/>
              </a:ext>
            </a:extLst>
          </p:cNvPr>
          <p:cNvCxnSpPr>
            <a:cxnSpLocks/>
          </p:cNvCxnSpPr>
          <p:nvPr/>
        </p:nvCxnSpPr>
        <p:spPr>
          <a:xfrm>
            <a:off x="3505200" y="2787357"/>
            <a:ext cx="3657600" cy="33731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B06EA9-A332-49CC-BFB9-EF79EB065A45}"/>
              </a:ext>
            </a:extLst>
          </p:cNvPr>
          <p:cNvCxnSpPr>
            <a:cxnSpLocks/>
          </p:cNvCxnSpPr>
          <p:nvPr/>
        </p:nvCxnSpPr>
        <p:spPr>
          <a:xfrm flipV="1">
            <a:off x="3505200" y="2650340"/>
            <a:ext cx="2209800" cy="130588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BF22CF8-24DE-4D7C-AE7C-D502314F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031" y="4914900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223033-8710-4A36-9AC5-D081B9EB30A4}"/>
              </a:ext>
            </a:extLst>
          </p:cNvPr>
          <p:cNvCxnSpPr>
            <a:cxnSpLocks/>
          </p:cNvCxnSpPr>
          <p:nvPr/>
        </p:nvCxnSpPr>
        <p:spPr>
          <a:xfrm flipV="1">
            <a:off x="3174371" y="3241902"/>
            <a:ext cx="3378829" cy="1618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D50BDC-FC6D-451A-9785-7C6AF2B214F5}"/>
              </a:ext>
            </a:extLst>
          </p:cNvPr>
          <p:cNvCxnSpPr>
            <a:cxnSpLocks/>
          </p:cNvCxnSpPr>
          <p:nvPr/>
        </p:nvCxnSpPr>
        <p:spPr>
          <a:xfrm flipV="1">
            <a:off x="2438400" y="3452360"/>
            <a:ext cx="3886200" cy="5671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A00BA975-5647-884F-9E66-CD8E352349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0" y="4972050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218628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5DB4-D546-4074-9164-F1898620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003152A-B0EC-4F95-A4EA-5DBFC9C63FA5}"/>
              </a:ext>
            </a:extLst>
          </p:cNvPr>
          <p:cNvSpPr txBox="1">
            <a:spLocks/>
          </p:cNvSpPr>
          <p:nvPr/>
        </p:nvSpPr>
        <p:spPr bwMode="auto">
          <a:xfrm>
            <a:off x="228600" y="20262"/>
            <a:ext cx="68580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en-US" sz="3300" dirty="0">
                <a:solidFill>
                  <a:srgbClr val="000000"/>
                </a:solidFill>
              </a:rPr>
              <a:t>Trigger Rate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0C10D-56CB-43B9-A890-C6A15D671D7C}"/>
              </a:ext>
            </a:extLst>
          </p:cNvPr>
          <p:cNvSpPr txBox="1"/>
          <p:nvPr/>
        </p:nvSpPr>
        <p:spPr>
          <a:xfrm>
            <a:off x="1295400" y="590550"/>
            <a:ext cx="28792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</a:rPr>
              <a:t>sPHENIX</a:t>
            </a:r>
            <a:r>
              <a:rPr lang="en-US" sz="2100" dirty="0">
                <a:solidFill>
                  <a:srgbClr val="FF0000"/>
                </a:solidFill>
              </a:rPr>
              <a:t> 5-Year Run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7C580-5DBA-43F3-BB3F-31CBF90E7C00}"/>
              </a:ext>
            </a:extLst>
          </p:cNvPr>
          <p:cNvSpPr txBox="1"/>
          <p:nvPr/>
        </p:nvSpPr>
        <p:spPr>
          <a:xfrm>
            <a:off x="1050925" y="2386727"/>
            <a:ext cx="6572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Trigger needs to deliver the physics within the </a:t>
            </a:r>
          </a:p>
          <a:p>
            <a:r>
              <a:rPr lang="en-US" sz="2100" dirty="0"/>
              <a:t>      </a:t>
            </a:r>
            <a:r>
              <a:rPr lang="en-US" sz="2100" u="sng" dirty="0"/>
              <a:t>15 kHz DAQ bandwidth constraint</a:t>
            </a:r>
            <a:r>
              <a:rPr lang="en-US" sz="2100" dirty="0"/>
              <a:t>.</a:t>
            </a:r>
          </a:p>
          <a:p>
            <a:endParaRPr lang="en-US" sz="7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/>
              <a:t>Au+Au</a:t>
            </a:r>
            <a:r>
              <a:rPr lang="en-US" sz="2100" dirty="0"/>
              <a:t> plan – record minimum bias events at ~ 15 kHz (MBD Level-1 trigger).   This delivers 239 billion events.</a:t>
            </a:r>
          </a:p>
          <a:p>
            <a:endParaRPr lang="en-US" sz="7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/>
              <a:t>p+p</a:t>
            </a:r>
            <a:r>
              <a:rPr lang="en-US" sz="2100" dirty="0"/>
              <a:t> and </a:t>
            </a:r>
            <a:r>
              <a:rPr lang="en-US" sz="2100" dirty="0" err="1"/>
              <a:t>p+Au</a:t>
            </a:r>
            <a:r>
              <a:rPr lang="en-US" sz="2100" dirty="0"/>
              <a:t> plan – sample full luminosity for key physics (</a:t>
            </a:r>
            <a:r>
              <a:rPr lang="en-US" sz="2100" dirty="0" err="1"/>
              <a:t>EMCal</a:t>
            </a:r>
            <a:r>
              <a:rPr lang="en-US" sz="2100" dirty="0"/>
              <a:t> and </a:t>
            </a:r>
            <a:r>
              <a:rPr lang="en-US" sz="2100" dirty="0" err="1"/>
              <a:t>HCal</a:t>
            </a:r>
            <a:r>
              <a:rPr lang="en-US" sz="2100" dirty="0"/>
              <a:t> Level-1 triggers).   </a:t>
            </a:r>
          </a:p>
          <a:p>
            <a:r>
              <a:rPr lang="en-US" sz="2100" dirty="0"/>
              <a:t>      Again 15 kHz archive rate.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631E00-F0A6-4828-BD18-1C154D38A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71550"/>
            <a:ext cx="6150151" cy="152775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F91381-8993-4191-B4C9-462CDB04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031" y="4914900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/>
              <a:t>sPHENIX Director's Review</a:t>
            </a:r>
            <a:endParaRPr lang="en-US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B7CC9949-F6C0-8C4C-9AC3-629B9AEB7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0" y="4972050"/>
            <a:ext cx="2133600" cy="17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</p:spTree>
    <p:extLst>
      <p:ext uri="{BB962C8B-B14F-4D97-AF65-F5344CB8AC3E}">
        <p14:creationId xmlns:p14="http://schemas.microsoft.com/office/powerpoint/2010/main" val="307334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D37CC9-77B6-354E-8E6E-0158460F1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462" y="1742032"/>
            <a:ext cx="4325824" cy="2766693"/>
          </a:xfrm>
          <a:prstGeom prst="rect">
            <a:avLst/>
          </a:prstGeom>
        </p:spPr>
      </p:pic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L3 Trigger Technical Overview</a:t>
            </a:r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latin typeface="Calibri" pitchFamily="34" charset="0"/>
              </a:rPr>
              <a:t>sPHENIX 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cs typeface="Arial" pitchFamily="34" charset="0"/>
              </a:rPr>
              <a:pPr eaLnBrk="1" hangingPunct="1"/>
              <a:t>5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FCD791F-0284-BC47-B141-C4A364B63227}"/>
              </a:ext>
            </a:extLst>
          </p:cNvPr>
          <p:cNvSpPr txBox="1">
            <a:spLocks/>
          </p:cNvSpPr>
          <p:nvPr/>
        </p:nvSpPr>
        <p:spPr bwMode="auto">
          <a:xfrm>
            <a:off x="228600" y="742950"/>
            <a:ext cx="8915400" cy="101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Digital inputs well-defined (advanced calorimeter FEE prototypes)</a:t>
            </a:r>
          </a:p>
          <a:p>
            <a:r>
              <a:rPr lang="en-US" dirty="0"/>
              <a:t>Level-1 digital electronics platform, two technology options</a:t>
            </a:r>
          </a:p>
          <a:p>
            <a:r>
              <a:rPr lang="en-US" dirty="0"/>
              <a:t>Custom electronics designed </a:t>
            </a:r>
          </a:p>
          <a:p>
            <a:pPr marL="0" indent="0">
              <a:buNone/>
            </a:pPr>
            <a:r>
              <a:rPr lang="en-US" dirty="0"/>
              <a:t>     at Nevis Laboratories </a:t>
            </a:r>
          </a:p>
          <a:p>
            <a:r>
              <a:rPr lang="en-US" dirty="0"/>
              <a:t>FPGA Algorithm development </a:t>
            </a:r>
          </a:p>
          <a:p>
            <a:pPr marL="0" indent="0">
              <a:buNone/>
            </a:pPr>
            <a:r>
              <a:rPr lang="en-US" dirty="0"/>
              <a:t>     underway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No major technical issues to be resolved</a:t>
            </a:r>
          </a:p>
        </p:txBody>
      </p:sp>
    </p:spTree>
    <p:extLst>
      <p:ext uri="{BB962C8B-B14F-4D97-AF65-F5344CB8AC3E}">
        <p14:creationId xmlns:p14="http://schemas.microsoft.com/office/powerpoint/2010/main" val="45343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46497"/>
          </a:xfrm>
        </p:spPr>
        <p:txBody>
          <a:bodyPr lIns="38100" tIns="38100" rIns="38100" bIns="38100"/>
          <a:lstStyle/>
          <a:p>
            <a:r>
              <a:rPr lang="en-US" altLang="en-US" dirty="0"/>
              <a:t>L3 Trigger Scope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857F9C6-E05B-884B-8B52-CF82255D25F5}"/>
              </a:ext>
            </a:extLst>
          </p:cNvPr>
          <p:cNvSpPr txBox="1">
            <a:spLocks/>
          </p:cNvSpPr>
          <p:nvPr/>
        </p:nvSpPr>
        <p:spPr bwMode="auto">
          <a:xfrm>
            <a:off x="380206" y="742950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Digital electronics system (boards [12-15], backplane, crate, slow controller) calculating trigger primitives </a:t>
            </a:r>
          </a:p>
          <a:p>
            <a:r>
              <a:rPr lang="en-US" dirty="0"/>
              <a:t>Well-defined Front End Electronics input (note that same Nevis team has designed the Calorimeter and MBD FEE).</a:t>
            </a:r>
          </a:p>
          <a:p>
            <a:r>
              <a:rPr lang="en-US" dirty="0"/>
              <a:t>Well-defined clock synch inputs</a:t>
            </a:r>
          </a:p>
          <a:p>
            <a:r>
              <a:rPr lang="en-US" dirty="0"/>
              <a:t>Well-defined latency time for Level-1 calculations</a:t>
            </a:r>
          </a:p>
          <a:p>
            <a:r>
              <a:rPr lang="en-US" dirty="0"/>
              <a:t>Final output bits to Global Level-1 for trigger decisions and additional output stream for archiving / debugging decision block (path through Data Collection Module II, also designed at Nevis).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cs typeface="Arial" pitchFamily="34" charset="0"/>
              </a:rPr>
              <a:pPr eaLnBrk="1" hangingPunct="1"/>
              <a:t>7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72143" y="0"/>
            <a:ext cx="9144000" cy="5143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L3 Trigger 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A1EED-67BA-D243-921E-2FFB688943E1}"/>
              </a:ext>
            </a:extLst>
          </p:cNvPr>
          <p:cNvSpPr txBox="1"/>
          <p:nvPr/>
        </p:nvSpPr>
        <p:spPr>
          <a:xfrm>
            <a:off x="304800" y="666750"/>
            <a:ext cx="51239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Professor Jamie Nagle</a:t>
            </a:r>
          </a:p>
          <a:p>
            <a:r>
              <a:rPr lang="en-US" sz="2400" dirty="0"/>
              <a:t>Professor Dennis </a:t>
            </a:r>
            <a:r>
              <a:rPr lang="en-US" sz="2400" dirty="0" err="1"/>
              <a:t>Perepelitsa</a:t>
            </a:r>
            <a:endParaRPr lang="en-US" sz="2400" dirty="0"/>
          </a:p>
          <a:p>
            <a:r>
              <a:rPr lang="en-US" sz="2400" dirty="0"/>
              <a:t>Dr. </a:t>
            </a:r>
            <a:r>
              <a:rPr lang="en-US" sz="2400" dirty="0" err="1"/>
              <a:t>Sanghoon</a:t>
            </a:r>
            <a:r>
              <a:rPr lang="en-US" sz="2400" dirty="0"/>
              <a:t> Lim</a:t>
            </a:r>
          </a:p>
          <a:p>
            <a:r>
              <a:rPr lang="en-US" sz="2400" i="1" dirty="0"/>
              <a:t>University of Colorado Boulder</a:t>
            </a:r>
          </a:p>
          <a:p>
            <a:r>
              <a:rPr lang="en-US" sz="1200" dirty="0"/>
              <a:t> </a:t>
            </a:r>
          </a:p>
          <a:p>
            <a:r>
              <a:rPr lang="en-US" sz="2400" dirty="0"/>
              <a:t>Dr. Cheng-Yi Chi</a:t>
            </a:r>
          </a:p>
          <a:p>
            <a:r>
              <a:rPr lang="en-US" sz="2400" i="1" dirty="0"/>
              <a:t>Columbia University, Nevis Laboratories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4C8F9-313F-584E-99D3-E1C840DD2432}"/>
              </a:ext>
            </a:extLst>
          </p:cNvPr>
          <p:cNvSpPr txBox="1"/>
          <p:nvPr/>
        </p:nvSpPr>
        <p:spPr>
          <a:xfrm>
            <a:off x="5349438" y="851864"/>
            <a:ext cx="3544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PHENIX Trigger Coordinator (2002-2010)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FC2F7-6C3A-7841-91A2-418EFB34D46F}"/>
              </a:ext>
            </a:extLst>
          </p:cNvPr>
          <p:cNvSpPr txBox="1"/>
          <p:nvPr/>
        </p:nvSpPr>
        <p:spPr>
          <a:xfrm>
            <a:off x="5413683" y="2444175"/>
            <a:ext cx="3730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sPHENIX</a:t>
            </a:r>
            <a:r>
              <a:rPr lang="en-US" sz="1600" dirty="0">
                <a:solidFill>
                  <a:srgbClr val="0070C0"/>
                </a:solidFill>
              </a:rPr>
              <a:t> Calorimeter FEE, MBD electronics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PHENIX DAQ / Electronics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15675-291A-8649-BC42-57BE67ACC909}"/>
              </a:ext>
            </a:extLst>
          </p:cNvPr>
          <p:cNvSpPr txBox="1"/>
          <p:nvPr/>
        </p:nvSpPr>
        <p:spPr>
          <a:xfrm>
            <a:off x="304800" y="3364290"/>
            <a:ext cx="7800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Previous successful electronics collaborations: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PHENIX Data Collection 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PHENIX Resistive Plate Chamber Electronics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PHENIX Data Collection Modules 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6A5125-1C18-284F-B21F-0C6C41DA2EA4}"/>
              </a:ext>
            </a:extLst>
          </p:cNvPr>
          <p:cNvSpPr txBox="1"/>
          <p:nvPr/>
        </p:nvSpPr>
        <p:spPr>
          <a:xfrm>
            <a:off x="5349438" y="1270964"/>
            <a:ext cx="3611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sPHENIX</a:t>
            </a:r>
            <a:r>
              <a:rPr lang="en-US" sz="1600" dirty="0">
                <a:solidFill>
                  <a:srgbClr val="0070C0"/>
                </a:solidFill>
              </a:rPr>
              <a:t> Jet Working Group Co-Convener</a:t>
            </a:r>
          </a:p>
        </p:txBody>
      </p:sp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8600" y="-19943"/>
            <a:ext cx="9144000" cy="571500"/>
          </a:xfrm>
        </p:spPr>
        <p:txBody>
          <a:bodyPr/>
          <a:lstStyle/>
          <a:p>
            <a:r>
              <a:rPr lang="en-US" altLang="en-US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/>
              <a:t>April 9-11, 2019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0FB92CE-FE17-E84A-A4F1-220624751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06" y="874514"/>
            <a:ext cx="8229600" cy="3394472"/>
          </a:xfrm>
        </p:spPr>
        <p:txBody>
          <a:bodyPr/>
          <a:lstStyle/>
          <a:p>
            <a:r>
              <a:rPr lang="en-US" dirty="0"/>
              <a:t>Technology down-select  January, 2019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 review held January 23, 2019, endorsed  custom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           design selection with green light to proceed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Complete design and moving to first round prototype </a:t>
            </a:r>
          </a:p>
          <a:p>
            <a:r>
              <a:rPr lang="en-US" dirty="0"/>
              <a:t>Included second round of prototyping (to be conservative) </a:t>
            </a:r>
          </a:p>
          <a:p>
            <a:r>
              <a:rPr lang="en-US" dirty="0"/>
              <a:t>Already well-defined FEE trigger input (good)</a:t>
            </a:r>
          </a:p>
          <a:p>
            <a:r>
              <a:rPr lang="en-US" dirty="0"/>
              <a:t>No major external schedule drivers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9450F-11B1-E44D-BE43-CD4FF4E8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905538"/>
            <a:ext cx="1727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228600" y="-13097"/>
            <a:ext cx="9144000" cy="679847"/>
          </a:xfrm>
        </p:spPr>
        <p:txBody>
          <a:bodyPr/>
          <a:lstStyle/>
          <a:p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727A987-0861-CE44-AA29-5BE9004F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</p:spPr>
        <p:txBody>
          <a:bodyPr/>
          <a:lstStyle/>
          <a:p>
            <a:r>
              <a:rPr lang="en-US" dirty="0"/>
              <a:t>Cost structured as four contracts with Nevis Laboratories for deliverables </a:t>
            </a:r>
          </a:p>
          <a:p>
            <a:r>
              <a:rPr lang="en-US" dirty="0"/>
              <a:t>Design ($90k), Prototype1 ($83k), Prototype2 ($60k), Production ($117k)</a:t>
            </a:r>
          </a:p>
          <a:p>
            <a:r>
              <a:rPr lang="en-US" dirty="0"/>
              <a:t>Engineering time and board components (FPGA, transceiver/receivers) </a:t>
            </a:r>
          </a:p>
          <a:p>
            <a:r>
              <a:rPr lang="en-US" dirty="0"/>
              <a:t>No big surprises, all components commercially available, project well within scale of similar projects by </a:t>
            </a:r>
          </a:p>
          <a:p>
            <a:pPr marL="0" indent="0">
              <a:buNone/>
            </a:pPr>
            <a:r>
              <a:rPr lang="en-US" dirty="0"/>
              <a:t>     Nevis/Colorado team.</a:t>
            </a:r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36293</TotalTime>
  <Words>769</Words>
  <Application>Microsoft Macintosh PowerPoint</Application>
  <PresentationFormat>On-screen Show (16:9)</PresentationFormat>
  <Paragraphs>181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sPHENIX  Director’s Review Level-3:  Trigger </vt:lpstr>
      <vt:lpstr>The L3 Trigger Component</vt:lpstr>
      <vt:lpstr>Key Physics and Trigger Detectors</vt:lpstr>
      <vt:lpstr>PowerPoint Presentation</vt:lpstr>
      <vt:lpstr>L3 Trigger Technical Overview</vt:lpstr>
      <vt:lpstr>L3 Trigger Scope </vt:lpstr>
      <vt:lpstr>L3 Trigger Collaborators</vt:lpstr>
      <vt:lpstr>Schedule Drivers</vt:lpstr>
      <vt:lpstr>Cost Drivers</vt:lpstr>
      <vt:lpstr>Milestones</vt:lpstr>
      <vt:lpstr>Status and Highlights</vt:lpstr>
      <vt:lpstr>Full GEANT4 Trigger Simulations</vt:lpstr>
      <vt:lpstr>Full GEANT4 Trigger Simulations</vt:lpstr>
      <vt:lpstr>Issues and Concerns  </vt:lpstr>
      <vt:lpstr>Summary  </vt:lpstr>
      <vt:lpstr>Back Up</vt:lpstr>
      <vt:lpstr>Full GEANT4 Trigger Simulations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James L Nagle</cp:lastModifiedBy>
  <cp:revision>129</cp:revision>
  <cp:lastPrinted>2015-10-28T19:08:40Z</cp:lastPrinted>
  <dcterms:created xsi:type="dcterms:W3CDTF">2015-10-24T00:32:43Z</dcterms:created>
  <dcterms:modified xsi:type="dcterms:W3CDTF">2019-04-05T15:08:04Z</dcterms:modified>
</cp:coreProperties>
</file>