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15" r:id="rId2"/>
    <p:sldId id="316" r:id="rId3"/>
    <p:sldId id="328" r:id="rId4"/>
    <p:sldId id="327" r:id="rId5"/>
    <p:sldId id="329" r:id="rId6"/>
    <p:sldId id="318" r:id="rId7"/>
    <p:sldId id="317" r:id="rId8"/>
    <p:sldId id="319" r:id="rId9"/>
    <p:sldId id="320" r:id="rId10"/>
    <p:sldId id="321" r:id="rId11"/>
    <p:sldId id="331" r:id="rId12"/>
    <p:sldId id="325" r:id="rId13"/>
    <p:sldId id="330" r:id="rId14"/>
    <p:sldId id="332" r:id="rId15"/>
    <p:sldId id="324" r:id="rId16"/>
    <p:sldId id="326" r:id="rId17"/>
  </p:sldIdLst>
  <p:sldSz cx="9144000" cy="5143500" type="screen16x9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/>
    <p:restoredTop sz="94643"/>
  </p:normalViewPr>
  <p:slideViewPr>
    <p:cSldViewPr>
      <p:cViewPr varScale="1">
        <p:scale>
          <a:sx n="107" d="100"/>
          <a:sy n="107" d="100"/>
        </p:scale>
        <p:origin x="94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137DB6B-55ED-4249-BA1E-E948113C61F4}" type="datetimeFigureOut">
              <a:rPr lang="en-US" altLang="en-US"/>
              <a:pPr/>
              <a:t>4/5/19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366E04-6360-4839-8AA2-1749D5CA7F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86746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8C9284-E3F8-4D87-B0A8-5DBDDC2FC668}" type="datetimeFigureOut">
              <a:rPr lang="en-US" altLang="en-US"/>
              <a:pPr/>
              <a:t>4/5/19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0B0354B-7771-4630-B454-53C09215E4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60839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8463" y="696913"/>
            <a:ext cx="6188075" cy="3481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8463" y="696913"/>
            <a:ext cx="6188075" cy="3481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32D82832-0348-4A8B-97D2-BC0C1EDA36E6}" type="slidenum">
              <a:rPr lang="en-US" altLang="en-US" sz="1200"/>
              <a:pPr eaLnBrk="1" hangingPunct="1"/>
              <a:t>14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8008510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8463" y="696913"/>
            <a:ext cx="6188075" cy="3481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8463" y="696913"/>
            <a:ext cx="6188075" cy="3481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755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8463" y="696913"/>
            <a:ext cx="6188075" cy="3481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3912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8463" y="696913"/>
            <a:ext cx="6188075" cy="3481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3341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8463" y="696913"/>
            <a:ext cx="6188075" cy="3481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8463" y="696913"/>
            <a:ext cx="6188075" cy="3481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8463" y="696913"/>
            <a:ext cx="6188075" cy="3481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32D82832-0348-4A8B-97D2-BC0C1EDA36E6}" type="slidenum">
              <a:rPr lang="en-US" altLang="en-US" sz="1200"/>
              <a:pPr eaLnBrk="1" hangingPunct="1"/>
              <a:t>11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013666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8463" y="696913"/>
            <a:ext cx="6188075" cy="3481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32D82832-0348-4A8B-97D2-BC0C1EDA36E6}" type="slidenum">
              <a:rPr lang="en-US" altLang="en-US" sz="1200"/>
              <a:pPr eaLnBrk="1" hangingPunct="1"/>
              <a:t>12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8463" y="696913"/>
            <a:ext cx="6188075" cy="3481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32D82832-0348-4A8B-97D2-BC0C1EDA36E6}" type="slidenum">
              <a:rPr lang="en-US" altLang="en-US" sz="1200"/>
              <a:pPr eaLnBrk="1" hangingPunct="1"/>
              <a:t>13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519515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71500"/>
            <a:ext cx="8686800" cy="1102519"/>
          </a:xfrm>
          <a:solidFill>
            <a:srgbClr val="3399FF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April 9-11,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615D7-3BC1-4233-BC99-0E8D4008AB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4482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April 9-11,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02D54-6124-4A07-84DF-DC258B2E3D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9021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663179"/>
            <a:ext cx="1981200" cy="42517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63178"/>
            <a:ext cx="5791200" cy="42517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April 9-11,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D13BC-AB3C-4A21-AA4D-4F8B67A157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561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April 9-11,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32B3A-BA38-40C7-ADEE-2A1902CEB2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541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343151"/>
            <a:ext cx="7772400" cy="5715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571501"/>
            <a:ext cx="8610600" cy="457200"/>
          </a:xfrm>
          <a:solidFill>
            <a:srgbClr val="3399FF"/>
          </a:solidFill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April 9-11,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FCDEC-F6B6-422E-BA54-90C8645EF9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9973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April 9-11, 2019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 Director's Review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B7689-1836-4D61-9E3B-BD5F97E6A3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2442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April 9-11, 2019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 Director's Review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62ED1-0628-4F6E-8766-956371ABBD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9542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April 9-11, 2019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4926807"/>
            <a:ext cx="2895600" cy="21669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 Director's Review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0C637-5835-444B-B8C0-92C25AFA20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4148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April 9-11, 2019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 Director's Review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E5DAE-5A25-4D93-A5BA-3F3E3A62C8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6923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April 9-11, 2019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 Director's Review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2F53E-39E3-4364-949C-11FEB55F89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4814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77190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685800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422910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April 9-11, 2019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 Director's Review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F5ED1-7F2B-4A78-A513-4A7819BDBA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5311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003"/>
            <a:ext cx="8229600" cy="546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4972050"/>
            <a:ext cx="2133600" cy="1714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en-US"/>
              <a:t>April 9-11, 2019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71031" y="4914900"/>
            <a:ext cx="2895600" cy="2071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sPHENIX 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806" y="4869657"/>
            <a:ext cx="534194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3C23168-0BC3-45A3-990F-8F7CC9491814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>
            <a:off x="301626" y="571500"/>
            <a:ext cx="8634413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" name="Picture 2" descr="https://www.sphenix.bnl.gov/web/system/files/u7/sphenix-logo-white-bg.png">
            <a:extLst>
              <a:ext uri="{FF2B5EF4-FFF2-40B4-BE49-F238E27FC236}">
                <a16:creationId xmlns:a16="http://schemas.microsoft.com/office/drawing/2014/main" id="{E21E0E1C-C51F-4944-BAEC-913171417A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"/>
            <a:ext cx="1149783" cy="57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83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8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2"/>
          <p:cNvSpPr>
            <a:spLocks noGrp="1"/>
          </p:cNvSpPr>
          <p:nvPr>
            <p:ph type="ctrTitle"/>
          </p:nvPr>
        </p:nvSpPr>
        <p:spPr>
          <a:xfrm>
            <a:off x="287338" y="571500"/>
            <a:ext cx="8704262" cy="1200150"/>
          </a:xfrm>
          <a:solidFill>
            <a:srgbClr val="3399FF"/>
          </a:solidFill>
        </p:spPr>
        <p:txBody>
          <a:bodyPr/>
          <a:lstStyle/>
          <a:p>
            <a:pPr algn="ctr"/>
            <a:br>
              <a:rPr lang="en-US" altLang="en-US" b="0" dirty="0">
                <a:solidFill>
                  <a:schemeClr val="bg1"/>
                </a:solidFill>
              </a:rPr>
            </a:br>
            <a:r>
              <a:rPr lang="en-US" altLang="en-US" b="0" dirty="0">
                <a:solidFill>
                  <a:schemeClr val="bg1"/>
                </a:solidFill>
              </a:rPr>
              <a:t>sPHENIX </a:t>
            </a:r>
            <a:r>
              <a:rPr lang="en-US" altLang="en-US" b="0" dirty="0"/>
              <a:t> Director’s </a:t>
            </a:r>
            <a:r>
              <a:rPr lang="en-US" altLang="en-US" b="0" dirty="0">
                <a:solidFill>
                  <a:schemeClr val="bg1"/>
                </a:solidFill>
              </a:rPr>
              <a:t>Review</a:t>
            </a:r>
            <a:br>
              <a:rPr lang="en-US" altLang="en-US" b="0" dirty="0">
                <a:solidFill>
                  <a:schemeClr val="bg1"/>
                </a:solidFill>
              </a:rPr>
            </a:br>
            <a:r>
              <a:rPr lang="en-US" altLang="en-US" b="0" dirty="0">
                <a:solidFill>
                  <a:schemeClr val="bg1"/>
                </a:solidFill>
              </a:rPr>
              <a:t>GL1/</a:t>
            </a:r>
            <a:r>
              <a:rPr lang="en-US" altLang="en-US" b="0" dirty="0"/>
              <a:t>Timing System</a:t>
            </a:r>
            <a:br>
              <a:rPr lang="en-US" altLang="en-US" b="0" dirty="0">
                <a:solidFill>
                  <a:schemeClr val="bg1"/>
                </a:solidFill>
              </a:rPr>
            </a:br>
            <a:endParaRPr lang="en-US" altLang="en-US" b="0" dirty="0">
              <a:solidFill>
                <a:schemeClr val="bg1"/>
              </a:solidFill>
            </a:endParaRPr>
          </a:p>
        </p:txBody>
      </p:sp>
      <p:sp>
        <p:nvSpPr>
          <p:cNvPr id="15362" name="Subtitle 3"/>
          <p:cNvSpPr>
            <a:spLocks noGrp="1"/>
          </p:cNvSpPr>
          <p:nvPr>
            <p:ph type="subTitle" idx="1"/>
          </p:nvPr>
        </p:nvSpPr>
        <p:spPr>
          <a:xfrm>
            <a:off x="1404144" y="2266950"/>
            <a:ext cx="6400800" cy="2057400"/>
          </a:xfrm>
        </p:spPr>
        <p:txBody>
          <a:bodyPr/>
          <a:lstStyle/>
          <a:p>
            <a:r>
              <a:rPr lang="en-US" altLang="en-US" sz="4000" b="0" dirty="0"/>
              <a:t>Martin Purschke</a:t>
            </a:r>
          </a:p>
          <a:p>
            <a:r>
              <a:rPr lang="en-US" altLang="en-US" sz="4000" b="0" dirty="0">
                <a:solidFill>
                  <a:srgbClr val="3399FF"/>
                </a:solidFill>
              </a:rPr>
              <a:t>April 9-11, 2019</a:t>
            </a:r>
          </a:p>
          <a:p>
            <a:r>
              <a:rPr lang="en-US" altLang="en-US" sz="4000" b="0" dirty="0">
                <a:solidFill>
                  <a:srgbClr val="3399FF"/>
                </a:solidFill>
              </a:rPr>
              <a:t>BNL</a:t>
            </a:r>
          </a:p>
        </p:txBody>
      </p:sp>
      <p:sp>
        <p:nvSpPr>
          <p:cNvPr id="1536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898989"/>
                </a:solidFill>
              </a:rPr>
              <a:t>April 9-11,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 Director's Review</a:t>
            </a:r>
            <a:endParaRPr lang="en-US" dirty="0"/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77863702-4EAA-4F39-8171-E0F2AE3043F7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287338" y="578644"/>
            <a:ext cx="8634412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965156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"/>
          <p:cNvSpPr>
            <a:spLocks noGrp="1"/>
          </p:cNvSpPr>
          <p:nvPr>
            <p:ph type="title"/>
          </p:nvPr>
        </p:nvSpPr>
        <p:spPr>
          <a:xfrm>
            <a:off x="457200" y="5953"/>
            <a:ext cx="8686800" cy="679847"/>
          </a:xfrm>
        </p:spPr>
        <p:txBody>
          <a:bodyPr/>
          <a:lstStyle/>
          <a:p>
            <a:r>
              <a:rPr lang="en-US" altLang="en-US" sz="3600" dirty="0">
                <a:solidFill>
                  <a:srgbClr val="000000"/>
                </a:solidFill>
                <a:cs typeface="Times New Roman" pitchFamily="18" charset="0"/>
              </a:rPr>
              <a:t>Cost Drivers</a:t>
            </a:r>
          </a:p>
        </p:txBody>
      </p:sp>
      <p:sp>
        <p:nvSpPr>
          <p:cNvPr id="24579" name="Date Placeholder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898989"/>
                </a:solidFill>
                <a:cs typeface="Arial" pitchFamily="34" charset="0"/>
              </a:rPr>
              <a:t>April 9-11,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 Director's Review</a:t>
            </a:r>
          </a:p>
        </p:txBody>
      </p:sp>
      <p:sp>
        <p:nvSpPr>
          <p:cNvPr id="24581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C912985E-5FF1-4BE4-8A02-6C894F614A5E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6 boards Procured</a:t>
            </a:r>
          </a:p>
          <a:p>
            <a:r>
              <a:rPr lang="en-US" dirty="0"/>
              <a:t>Production boards  ~$142K</a:t>
            </a:r>
          </a:p>
          <a:p>
            <a:r>
              <a:rPr lang="en-US" dirty="0"/>
              <a:t>(possible that the boards in hand are already the final ones)</a:t>
            </a:r>
          </a:p>
          <a:p>
            <a:r>
              <a:rPr lang="en-US" dirty="0"/>
              <a:t>Breakout board $12K</a:t>
            </a:r>
          </a:p>
        </p:txBody>
      </p:sp>
    </p:spTree>
    <p:extLst>
      <p:ext uri="{BB962C8B-B14F-4D97-AF65-F5344CB8AC3E}">
        <p14:creationId xmlns:p14="http://schemas.microsoft.com/office/powerpoint/2010/main" val="2780911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382000" cy="422672"/>
          </a:xfrm>
        </p:spPr>
        <p:txBody>
          <a:bodyPr/>
          <a:lstStyle/>
          <a:p>
            <a:r>
              <a:rPr lang="en-US" altLang="en-US" sz="3600" dirty="0"/>
              <a:t>Highlight: </a:t>
            </a:r>
            <a:r>
              <a:rPr lang="en-US" altLang="en-US" sz="3600" dirty="0" err="1"/>
              <a:t>vGTM</a:t>
            </a:r>
            <a:r>
              <a:rPr lang="en-US" altLang="en-US" sz="3600" dirty="0"/>
              <a:t> protocol to TPC</a:t>
            </a:r>
          </a:p>
        </p:txBody>
      </p:sp>
      <p:sp>
        <p:nvSpPr>
          <p:cNvPr id="31746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898989"/>
                </a:solidFill>
              </a:rPr>
              <a:t>April 9-11, 2019</a:t>
            </a:r>
          </a:p>
        </p:txBody>
      </p:sp>
      <p:sp>
        <p:nvSpPr>
          <p:cNvPr id="317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3DB70812-2340-4974-80C2-2AB8525AEB44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sPHENIX</a:t>
            </a:r>
            <a:r>
              <a:rPr lang="en-US" dirty="0"/>
              <a:t>  Director's Review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83B50A-9214-E042-8C21-C394EFB752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2724150"/>
            <a:ext cx="8676904" cy="1536731"/>
          </a:xfrm>
          <a:prstGeom prst="rect">
            <a:avLst/>
          </a:prstGeom>
        </p:spPr>
      </p:pic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DB0D3350-CEAA-2B47-92F8-DB59EB2C939D}"/>
              </a:ext>
            </a:extLst>
          </p:cNvPr>
          <p:cNvSpPr txBox="1">
            <a:spLocks/>
          </p:cNvSpPr>
          <p:nvPr/>
        </p:nvSpPr>
        <p:spPr>
          <a:xfrm>
            <a:off x="304800" y="666750"/>
            <a:ext cx="8153400" cy="377547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The clock/trigger data are transmitted at 6x the beam clock speed (~56MHz)</a:t>
            </a:r>
          </a:p>
          <a:p>
            <a:pPr marL="0" indent="0">
              <a:buNone/>
            </a:pPr>
            <a:r>
              <a:rPr lang="en-US" sz="1800" dirty="0"/>
              <a:t>6 x 16bit of data transmitted per RHIC beam crossing</a:t>
            </a:r>
          </a:p>
          <a:p>
            <a:pPr marL="0" indent="0">
              <a:buNone/>
            </a:pPr>
            <a:r>
              <a:rPr lang="en-US" sz="1800" dirty="0"/>
              <a:t>8 Mode bits (“what to do at this RHIC crossing”)</a:t>
            </a:r>
          </a:p>
          <a:p>
            <a:pPr marL="0" indent="0">
              <a:buNone/>
            </a:pPr>
            <a:r>
              <a:rPr lang="en-US" sz="1800" dirty="0"/>
              <a:t>40 bits (out of 64) of the global beam clock counter</a:t>
            </a:r>
          </a:p>
          <a:p>
            <a:pPr marL="0" indent="0">
              <a:buNone/>
            </a:pPr>
            <a:r>
              <a:rPr lang="en-US" sz="1800" dirty="0"/>
              <a:t>Trigger accept and misc. housekeeping info</a:t>
            </a:r>
          </a:p>
          <a:p>
            <a:pPr marL="0" indent="0">
              <a:buNone/>
            </a:pPr>
            <a:r>
              <a:rPr lang="en-US" sz="1800" dirty="0"/>
              <a:t>3 user bits (currently unused) 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C82F46-5181-D24D-835B-3322B4F34B6C}"/>
              </a:ext>
            </a:extLst>
          </p:cNvPr>
          <p:cNvSpPr/>
          <p:nvPr/>
        </p:nvSpPr>
        <p:spPr>
          <a:xfrm>
            <a:off x="2286000" y="3028950"/>
            <a:ext cx="914400" cy="152400"/>
          </a:xfrm>
          <a:prstGeom prst="rect">
            <a:avLst/>
          </a:prstGeom>
          <a:solidFill>
            <a:schemeClr val="bg2">
              <a:lumMod val="5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86B1D9-65DB-D243-AB69-EEF2B1A7BFCB}"/>
              </a:ext>
            </a:extLst>
          </p:cNvPr>
          <p:cNvSpPr/>
          <p:nvPr/>
        </p:nvSpPr>
        <p:spPr>
          <a:xfrm>
            <a:off x="3200400" y="3028950"/>
            <a:ext cx="5409406" cy="152400"/>
          </a:xfrm>
          <a:prstGeom prst="rect">
            <a:avLst/>
          </a:prstGeom>
          <a:solidFill>
            <a:schemeClr val="accent2">
              <a:lumMod val="60000"/>
              <a:lumOff val="4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25F46A-D507-5640-A362-966A20983BB9}"/>
              </a:ext>
            </a:extLst>
          </p:cNvPr>
          <p:cNvSpPr/>
          <p:nvPr/>
        </p:nvSpPr>
        <p:spPr>
          <a:xfrm>
            <a:off x="2286000" y="3333750"/>
            <a:ext cx="9144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8EA13D-3114-D14A-A29D-9E0F2CD82068}"/>
              </a:ext>
            </a:extLst>
          </p:cNvPr>
          <p:cNvSpPr/>
          <p:nvPr/>
        </p:nvSpPr>
        <p:spPr>
          <a:xfrm>
            <a:off x="304800" y="1694841"/>
            <a:ext cx="5409406" cy="318139"/>
          </a:xfrm>
          <a:prstGeom prst="rect">
            <a:avLst/>
          </a:prstGeom>
          <a:solidFill>
            <a:schemeClr val="accent2">
              <a:lumMod val="60000"/>
              <a:lumOff val="4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F4E121A-6524-BB47-A18C-2938B026094D}"/>
              </a:ext>
            </a:extLst>
          </p:cNvPr>
          <p:cNvSpPr/>
          <p:nvPr/>
        </p:nvSpPr>
        <p:spPr>
          <a:xfrm>
            <a:off x="304800" y="1372777"/>
            <a:ext cx="5409406" cy="322064"/>
          </a:xfrm>
          <a:prstGeom prst="rect">
            <a:avLst/>
          </a:prstGeom>
          <a:solidFill>
            <a:schemeClr val="bg2">
              <a:lumMod val="5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E5DE6D-046C-7E4E-8FE2-26CBB9A622BB}"/>
              </a:ext>
            </a:extLst>
          </p:cNvPr>
          <p:cNvSpPr/>
          <p:nvPr/>
        </p:nvSpPr>
        <p:spPr>
          <a:xfrm>
            <a:off x="304800" y="2012980"/>
            <a:ext cx="1447800" cy="322064"/>
          </a:xfrm>
          <a:prstGeom prst="rect">
            <a:avLst/>
          </a:prstGeom>
          <a:solidFill>
            <a:schemeClr val="tx2">
              <a:lumMod val="60000"/>
              <a:lumOff val="4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DE23095-3D54-F94A-9063-B7B1A9470228}"/>
              </a:ext>
            </a:extLst>
          </p:cNvPr>
          <p:cNvGrpSpPr/>
          <p:nvPr/>
        </p:nvGrpSpPr>
        <p:grpSpPr>
          <a:xfrm>
            <a:off x="609600" y="4260881"/>
            <a:ext cx="8343900" cy="292069"/>
            <a:chOff x="609600" y="4260881"/>
            <a:chExt cx="8343900" cy="292069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9D8F76C-78CF-7343-A4B6-8772D3C4EACE}"/>
                </a:ext>
              </a:extLst>
            </p:cNvPr>
            <p:cNvCxnSpPr/>
            <p:nvPr/>
          </p:nvCxnSpPr>
          <p:spPr>
            <a:xfrm>
              <a:off x="609600" y="4260881"/>
              <a:ext cx="20574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D1F468E-C954-E44C-858C-EE13E9410027}"/>
                </a:ext>
              </a:extLst>
            </p:cNvPr>
            <p:cNvCxnSpPr>
              <a:cxnSpLocks/>
            </p:cNvCxnSpPr>
            <p:nvPr/>
          </p:nvCxnSpPr>
          <p:spPr>
            <a:xfrm>
              <a:off x="2667000" y="4552950"/>
              <a:ext cx="31242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162B55C-BCA7-334E-B704-C0741991592A}"/>
                </a:ext>
              </a:extLst>
            </p:cNvPr>
            <p:cNvCxnSpPr>
              <a:cxnSpLocks/>
            </p:cNvCxnSpPr>
            <p:nvPr/>
          </p:nvCxnSpPr>
          <p:spPr>
            <a:xfrm>
              <a:off x="5791200" y="4260881"/>
              <a:ext cx="296190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606917C-4C3F-C54F-9537-DAF8E9B701FF}"/>
                </a:ext>
              </a:extLst>
            </p:cNvPr>
            <p:cNvCxnSpPr>
              <a:cxnSpLocks/>
            </p:cNvCxnSpPr>
            <p:nvPr/>
          </p:nvCxnSpPr>
          <p:spPr>
            <a:xfrm>
              <a:off x="2667000" y="4260881"/>
              <a:ext cx="0" cy="29206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3478656-7B95-794C-B0A5-F73ABA63C108}"/>
                </a:ext>
              </a:extLst>
            </p:cNvPr>
            <p:cNvCxnSpPr>
              <a:cxnSpLocks/>
            </p:cNvCxnSpPr>
            <p:nvPr/>
          </p:nvCxnSpPr>
          <p:spPr>
            <a:xfrm>
              <a:off x="5791200" y="4260881"/>
              <a:ext cx="0" cy="29206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822A5C5-CC4C-7741-A917-DE6A6C56C6B1}"/>
                </a:ext>
              </a:extLst>
            </p:cNvPr>
            <p:cNvCxnSpPr>
              <a:cxnSpLocks/>
            </p:cNvCxnSpPr>
            <p:nvPr/>
          </p:nvCxnSpPr>
          <p:spPr>
            <a:xfrm>
              <a:off x="8763000" y="4260881"/>
              <a:ext cx="0" cy="29206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0520E66-91DF-AE4F-ABE0-BC8504573761}"/>
                </a:ext>
              </a:extLst>
            </p:cNvPr>
            <p:cNvCxnSpPr>
              <a:cxnSpLocks/>
            </p:cNvCxnSpPr>
            <p:nvPr/>
          </p:nvCxnSpPr>
          <p:spPr>
            <a:xfrm>
              <a:off x="8763000" y="4552950"/>
              <a:ext cx="1905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C87AF065-091B-CF4E-ABC1-0246A4EFEFE4}"/>
              </a:ext>
            </a:extLst>
          </p:cNvPr>
          <p:cNvSpPr/>
          <p:nvPr/>
        </p:nvSpPr>
        <p:spPr>
          <a:xfrm>
            <a:off x="3340876" y="4280655"/>
            <a:ext cx="14221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RHIC Beam Clock</a:t>
            </a:r>
          </a:p>
        </p:txBody>
      </p:sp>
    </p:spTree>
    <p:extLst>
      <p:ext uri="{BB962C8B-B14F-4D97-AF65-F5344CB8AC3E}">
        <p14:creationId xmlns:p14="http://schemas.microsoft.com/office/powerpoint/2010/main" val="1659438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382000" cy="422672"/>
          </a:xfrm>
        </p:spPr>
        <p:txBody>
          <a:bodyPr/>
          <a:lstStyle/>
          <a:p>
            <a:r>
              <a:rPr lang="en-US" altLang="en-US" sz="3600" dirty="0"/>
              <a:t>Issues and Concerns  </a:t>
            </a:r>
          </a:p>
        </p:txBody>
      </p:sp>
      <p:sp>
        <p:nvSpPr>
          <p:cNvPr id="31746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898989"/>
                </a:solidFill>
              </a:rPr>
              <a:t>April 9-11, 2019</a:t>
            </a:r>
          </a:p>
        </p:txBody>
      </p:sp>
      <p:sp>
        <p:nvSpPr>
          <p:cNvPr id="317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3DB70812-2340-4974-80C2-2AB8525AEB44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 Director's Review</a:t>
            </a:r>
            <a:endParaRPr lang="en-US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FDC5704D-EF48-5F46-A849-7A4E8007010F}"/>
              </a:ext>
            </a:extLst>
          </p:cNvPr>
          <p:cNvSpPr txBox="1">
            <a:spLocks/>
          </p:cNvSpPr>
          <p:nvPr/>
        </p:nvSpPr>
        <p:spPr>
          <a:xfrm>
            <a:off x="304800" y="819150"/>
            <a:ext cx="8153400" cy="377547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We currently only have the technical ability to interface the timing system to the TPC and MVTX (Felix readout) </a:t>
            </a:r>
          </a:p>
          <a:p>
            <a:r>
              <a:rPr lang="en-US" sz="2000" dirty="0"/>
              <a:t>Calorimeters are waiting for the clock master board (two talks before) to become available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3F2FDB-4B1A-EB40-866C-B02E1C6C98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580" y="2343150"/>
            <a:ext cx="2410620" cy="18079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D528314-51F6-CB44-8EC2-8A76B49A39A8}"/>
              </a:ext>
            </a:extLst>
          </p:cNvPr>
          <p:cNvSpPr txBox="1"/>
          <p:nvPr/>
        </p:nvSpPr>
        <p:spPr>
          <a:xfrm>
            <a:off x="5315517" y="3652324"/>
            <a:ext cx="1374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Clock master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524EDC0-B8A5-164E-9879-69F9467A4F19}"/>
              </a:ext>
            </a:extLst>
          </p:cNvPr>
          <p:cNvCxnSpPr/>
          <p:nvPr/>
        </p:nvCxnSpPr>
        <p:spPr>
          <a:xfrm>
            <a:off x="5105400" y="1809750"/>
            <a:ext cx="210117" cy="5334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6B5DC283-61FE-ED42-BEEB-4DF24175D45E}"/>
              </a:ext>
            </a:extLst>
          </p:cNvPr>
          <p:cNvSpPr/>
          <p:nvPr/>
        </p:nvSpPr>
        <p:spPr>
          <a:xfrm>
            <a:off x="4876800" y="4185940"/>
            <a:ext cx="12509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From Chi’s talk</a:t>
            </a:r>
          </a:p>
        </p:txBody>
      </p:sp>
    </p:spTree>
    <p:extLst>
      <p:ext uri="{BB962C8B-B14F-4D97-AF65-F5344CB8AC3E}">
        <p14:creationId xmlns:p14="http://schemas.microsoft.com/office/powerpoint/2010/main" val="57562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382000" cy="422672"/>
          </a:xfrm>
        </p:spPr>
        <p:txBody>
          <a:bodyPr/>
          <a:lstStyle/>
          <a:p>
            <a:r>
              <a:rPr lang="en-US" altLang="en-US" sz="3600" dirty="0"/>
              <a:t>Highlights: GL1 readback</a:t>
            </a:r>
          </a:p>
        </p:txBody>
      </p:sp>
      <p:sp>
        <p:nvSpPr>
          <p:cNvPr id="31746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898989"/>
                </a:solidFill>
              </a:rPr>
              <a:t>April 9-11, 2019</a:t>
            </a:r>
          </a:p>
        </p:txBody>
      </p:sp>
      <p:sp>
        <p:nvSpPr>
          <p:cNvPr id="317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3DB70812-2340-4974-80C2-2AB8525AEB44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 Director's Review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220A35-0C4B-6045-BDDA-067F55076973}"/>
              </a:ext>
            </a:extLst>
          </p:cNvPr>
          <p:cNvSpPr/>
          <p:nvPr/>
        </p:nvSpPr>
        <p:spPr>
          <a:xfrm>
            <a:off x="101426" y="742950"/>
            <a:ext cx="5867400" cy="31393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-- Event     2 Run:     4 length:    28 type:  1 (Data Event) Accept vector              1</a:t>
            </a:r>
          </a:p>
          <a:p>
            <a:r>
              <a:rPr lang="en-US" sz="11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Beam Clock       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10533763685</a:t>
            </a:r>
            <a:endParaRPr lang="en-US" sz="11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T0 raw                     1</a:t>
            </a:r>
          </a:p>
          <a:p>
            <a:r>
              <a:rPr lang="en-US" sz="11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T0 live                    1</a:t>
            </a:r>
          </a:p>
          <a:p>
            <a:r>
              <a:rPr lang="en-US" sz="11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T0 scaled                  1</a:t>
            </a:r>
          </a:p>
          <a:p>
            <a:r>
              <a:rPr lang="en-US" sz="11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T1 raw                     0</a:t>
            </a:r>
          </a:p>
          <a:p>
            <a:r>
              <a:rPr lang="en-US" sz="11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T1 live                    0</a:t>
            </a:r>
          </a:p>
          <a:p>
            <a:r>
              <a:rPr lang="en-US" sz="11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T1 scaled                  0</a:t>
            </a:r>
          </a:p>
          <a:p>
            <a:r>
              <a:rPr lang="en-US" sz="11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-- Event     3 Run:     4 length:    28 type:  1 (Data Event) Accept vector              1</a:t>
            </a:r>
          </a:p>
          <a:p>
            <a:r>
              <a:rPr lang="en-US" sz="11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Beam Clock       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10764577311</a:t>
            </a:r>
            <a:endParaRPr lang="en-US" sz="11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T0 raw                     2</a:t>
            </a:r>
          </a:p>
          <a:p>
            <a:r>
              <a:rPr lang="en-US" sz="11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T0 live                    2</a:t>
            </a:r>
          </a:p>
          <a:p>
            <a:r>
              <a:rPr lang="en-US" sz="11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T0 scaled                  2</a:t>
            </a:r>
          </a:p>
          <a:p>
            <a:r>
              <a:rPr lang="en-US" sz="11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T1 raw                     0</a:t>
            </a:r>
          </a:p>
          <a:p>
            <a:r>
              <a:rPr lang="en-US" sz="11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T1 live                    0</a:t>
            </a:r>
          </a:p>
          <a:p>
            <a:r>
              <a:rPr lang="en-US" sz="11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T1 scaled                  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6139F1-4C2E-7C4C-BD9E-2579676C424E}"/>
              </a:ext>
            </a:extLst>
          </p:cNvPr>
          <p:cNvSpPr/>
          <p:nvPr/>
        </p:nvSpPr>
        <p:spPr>
          <a:xfrm>
            <a:off x="3335060" y="2994926"/>
            <a:ext cx="5638800" cy="161582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 Event    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12</a:t>
            </a:r>
            <a:r>
              <a:rPr lang="en-US" sz="11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Run:     4 length:    28 type:  1 (Data Event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1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Accept vector              1</a:t>
            </a:r>
          </a:p>
          <a:p>
            <a:r>
              <a:rPr lang="en-US" sz="11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Beam Clock       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12539380911</a:t>
            </a:r>
            <a:endParaRPr lang="en-US" sz="11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T0 raw                    13</a:t>
            </a:r>
          </a:p>
          <a:p>
            <a:r>
              <a:rPr lang="en-US" sz="11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T0 live                   11</a:t>
            </a:r>
          </a:p>
          <a:p>
            <a:r>
              <a:rPr lang="en-US" sz="11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T0 scaled                 11</a:t>
            </a:r>
          </a:p>
          <a:p>
            <a:r>
              <a:rPr lang="en-US" sz="11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T1 raw                     0</a:t>
            </a:r>
          </a:p>
          <a:p>
            <a:r>
              <a:rPr lang="en-US" sz="11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T1 live                    0</a:t>
            </a:r>
          </a:p>
          <a:p>
            <a:r>
              <a:rPr lang="en-US" sz="11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T1 scaled                  0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E1C544E-8433-C346-902B-6274F30A5E29}"/>
              </a:ext>
            </a:extLst>
          </p:cNvPr>
          <p:cNvSpPr/>
          <p:nvPr/>
        </p:nvSpPr>
        <p:spPr>
          <a:xfrm>
            <a:off x="2362200" y="1276350"/>
            <a:ext cx="3048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4F3CCC3-E929-2A44-88C5-C784B32C8BEF}"/>
              </a:ext>
            </a:extLst>
          </p:cNvPr>
          <p:cNvSpPr/>
          <p:nvPr/>
        </p:nvSpPr>
        <p:spPr>
          <a:xfrm>
            <a:off x="2362200" y="2800350"/>
            <a:ext cx="3048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3C7BBAC-8CDE-7E49-8A3C-C10D75839D81}"/>
              </a:ext>
            </a:extLst>
          </p:cNvPr>
          <p:cNvSpPr/>
          <p:nvPr/>
        </p:nvSpPr>
        <p:spPr>
          <a:xfrm>
            <a:off x="5562600" y="3486150"/>
            <a:ext cx="3048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5A01CDB9-AD8C-FC43-92BA-822B113AD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8870" y="1718651"/>
            <a:ext cx="2462330" cy="319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763"/>
              </a:spcBef>
              <a:buClrTx/>
              <a:defRPr/>
            </a:pP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charset="0"/>
              </a:rPr>
              <a:t>Two triggers accepted on input 0 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94BE700-3891-0F43-9F37-46D7BA570BCE}"/>
              </a:ext>
            </a:extLst>
          </p:cNvPr>
          <p:cNvCxnSpPr>
            <a:cxnSpLocks/>
            <a:stCxn id="7" idx="1"/>
          </p:cNvCxnSpPr>
          <p:nvPr/>
        </p:nvCxnSpPr>
        <p:spPr>
          <a:xfrm flipH="1" flipV="1">
            <a:off x="2667000" y="1577525"/>
            <a:ext cx="661870" cy="30097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F3683E7-3D96-984D-968C-781CCA47516F}"/>
              </a:ext>
            </a:extLst>
          </p:cNvPr>
          <p:cNvCxnSpPr>
            <a:cxnSpLocks/>
          </p:cNvCxnSpPr>
          <p:nvPr/>
        </p:nvCxnSpPr>
        <p:spPr>
          <a:xfrm flipH="1">
            <a:off x="2667000" y="1989118"/>
            <a:ext cx="661870" cy="86508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2">
            <a:extLst>
              <a:ext uri="{FF2B5EF4-FFF2-40B4-BE49-F238E27FC236}">
                <a16:creationId xmlns:a16="http://schemas.microsoft.com/office/drawing/2014/main" id="{309B2949-5AA7-A148-A85D-B782EBEF2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2065" y="2038350"/>
            <a:ext cx="2462330" cy="693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763"/>
              </a:spcBef>
              <a:buClrTx/>
              <a:defRPr/>
            </a:pP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charset="0"/>
              </a:rPr>
              <a:t>11 out of 13  accepted on input 0</a:t>
            </a:r>
          </a:p>
          <a:p>
            <a:pPr eaLnBrk="1" hangingPunct="1">
              <a:spcBef>
                <a:spcPts val="763"/>
              </a:spcBef>
              <a:buClrTx/>
              <a:defRPr/>
            </a:pP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charset="0"/>
              </a:rPr>
              <a:t>Two arrived while DAQ was  busy 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E993F40-BE80-DC46-ADD0-54E626D5B47C}"/>
              </a:ext>
            </a:extLst>
          </p:cNvPr>
          <p:cNvCxnSpPr>
            <a:cxnSpLocks/>
          </p:cNvCxnSpPr>
          <p:nvPr/>
        </p:nvCxnSpPr>
        <p:spPr>
          <a:xfrm flipH="1">
            <a:off x="5823525" y="2663497"/>
            <a:ext cx="661870" cy="86508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2174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382000" cy="422672"/>
          </a:xfrm>
        </p:spPr>
        <p:txBody>
          <a:bodyPr/>
          <a:lstStyle/>
          <a:p>
            <a:r>
              <a:rPr lang="en-US" altLang="en-US" sz="3600" dirty="0"/>
              <a:t>Activities over the next few months</a:t>
            </a:r>
          </a:p>
        </p:txBody>
      </p:sp>
      <p:sp>
        <p:nvSpPr>
          <p:cNvPr id="31746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898989"/>
                </a:solidFill>
              </a:rPr>
              <a:t>April 9-11, 2019</a:t>
            </a:r>
          </a:p>
        </p:txBody>
      </p:sp>
      <p:sp>
        <p:nvSpPr>
          <p:cNvPr id="317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3DB70812-2340-4974-80C2-2AB8525AEB44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 Director's Review</a:t>
            </a:r>
            <a:endParaRPr lang="en-US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FDC5704D-EF48-5F46-A849-7A4E8007010F}"/>
              </a:ext>
            </a:extLst>
          </p:cNvPr>
          <p:cNvSpPr txBox="1">
            <a:spLocks/>
          </p:cNvSpPr>
          <p:nvPr/>
        </p:nvSpPr>
        <p:spPr>
          <a:xfrm>
            <a:off x="304800" y="819150"/>
            <a:ext cx="8382000" cy="377547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Working towards a complete GL1 implementation</a:t>
            </a:r>
          </a:p>
          <a:p>
            <a:pPr lvl="1"/>
            <a:r>
              <a:rPr lang="en-US" sz="1600" dirty="0"/>
              <a:t>Number of triggers (currently 2 because of two convenient </a:t>
            </a:r>
            <a:r>
              <a:rPr lang="en-US" sz="1600" dirty="0" err="1"/>
              <a:t>Lemo</a:t>
            </a:r>
            <a:r>
              <a:rPr lang="en-US" sz="1600" dirty="0"/>
              <a:t> inputs) as parameter</a:t>
            </a:r>
          </a:p>
          <a:p>
            <a:pPr lvl="1"/>
            <a:r>
              <a:rPr lang="en-US" sz="1600" dirty="0"/>
              <a:t>Finalize APIs for GL1 configuration</a:t>
            </a:r>
          </a:p>
          <a:p>
            <a:pPr lvl="1"/>
            <a:r>
              <a:rPr lang="en-US" sz="1600" dirty="0"/>
              <a:t>Look into a “one-board” system  - implement GL1 and </a:t>
            </a:r>
            <a:r>
              <a:rPr lang="en-US" sz="1600" dirty="0" err="1"/>
              <a:t>vGTM</a:t>
            </a:r>
            <a:r>
              <a:rPr lang="en-US" sz="1600" dirty="0"/>
              <a:t> in one FPGA for lab and beam tests</a:t>
            </a:r>
          </a:p>
          <a:p>
            <a:pPr lvl="1"/>
            <a:r>
              <a:rPr lang="en-US" sz="1600" dirty="0"/>
              <a:t>Interface to  GL1 - GTM boards via fiber</a:t>
            </a:r>
          </a:p>
          <a:p>
            <a:pPr lvl="1"/>
            <a:r>
              <a:rPr lang="en-US" sz="1600" dirty="0"/>
              <a:t>Implement “fractional </a:t>
            </a:r>
            <a:r>
              <a:rPr lang="en-US" sz="1600" dirty="0" err="1"/>
              <a:t>scaledowns</a:t>
            </a:r>
            <a:r>
              <a:rPr lang="en-US" sz="1600" dirty="0"/>
              <a:t>” – integer currently but we want like ”2 out of 3”</a:t>
            </a:r>
          </a:p>
          <a:p>
            <a:pPr marL="457200" lvl="1" indent="0">
              <a:buNone/>
            </a:pPr>
            <a:endParaRPr lang="en-US" sz="1600" dirty="0"/>
          </a:p>
          <a:p>
            <a:r>
              <a:rPr lang="en-US" sz="2000" dirty="0"/>
              <a:t>Setting up a “multiple systems test” (likely calorimeter + TPC hardware)</a:t>
            </a:r>
          </a:p>
          <a:p>
            <a:pPr lvl="1"/>
            <a:r>
              <a:rPr lang="en-US" sz="1600" dirty="0"/>
              <a:t>Combine different flavors of hardware</a:t>
            </a:r>
          </a:p>
          <a:p>
            <a:pPr lvl="1"/>
            <a:r>
              <a:rPr lang="en-US" sz="1600" dirty="0"/>
              <a:t>Demonstrate proper alignment/reconstruction of events and GL1 info</a:t>
            </a:r>
          </a:p>
          <a:p>
            <a:pPr lvl="1"/>
            <a:r>
              <a:rPr lang="en-US" sz="1600" dirty="0"/>
              <a:t>This is awaiting the aforementioned clock master board and assorted firmware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35780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>
                <a:solidFill>
                  <a:srgbClr val="000000"/>
                </a:solidFill>
              </a:rPr>
              <a:t>Summary</a:t>
            </a:r>
          </a:p>
        </p:txBody>
      </p:sp>
      <p:sp>
        <p:nvSpPr>
          <p:cNvPr id="29703" name="Date Placeholder 1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898989"/>
                </a:solidFill>
              </a:rPr>
              <a:t>April 9-11, 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 Director's Review</a:t>
            </a:r>
          </a:p>
        </p:txBody>
      </p:sp>
      <p:sp>
        <p:nvSpPr>
          <p:cNvPr id="2969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D0AC9DE8-C407-4789-A3B0-CCF044CC2A0C}" type="slidenum">
              <a:rPr lang="en-US" altLang="en-US" sz="1200">
                <a:solidFill>
                  <a:srgbClr val="000080"/>
                </a:solidFill>
              </a:rPr>
              <a:pPr eaLnBrk="1" hangingPunct="1"/>
              <a:t>15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0" y="3257550"/>
            <a:ext cx="762000" cy="171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1A208082-A793-0D4E-8A80-B90FF5786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19150"/>
            <a:ext cx="8153400" cy="3775473"/>
          </a:xfrm>
        </p:spPr>
        <p:txBody>
          <a:bodyPr/>
          <a:lstStyle/>
          <a:p>
            <a:r>
              <a:rPr lang="en-US" sz="2000" dirty="0"/>
              <a:t>Rudimentary GL1 implementation is functional with 2 hardware trigger inputs</a:t>
            </a:r>
          </a:p>
          <a:p>
            <a:r>
              <a:rPr lang="en-US" sz="2000" dirty="0"/>
              <a:t>Almost complete </a:t>
            </a:r>
            <a:r>
              <a:rPr lang="en-US" sz="2000" dirty="0" err="1"/>
              <a:t>vGTM</a:t>
            </a:r>
            <a:r>
              <a:rPr lang="en-US" sz="2000" dirty="0"/>
              <a:t> functionality interfaced with TPC front-end and MVTX front-end (the only systems where we currently have the technical ability)</a:t>
            </a:r>
          </a:p>
          <a:p>
            <a:r>
              <a:rPr lang="en-US" sz="2000" dirty="0"/>
              <a:t>Data available for alignment tests and event building software (generated beam clock data embedded)</a:t>
            </a:r>
          </a:p>
          <a:p>
            <a:r>
              <a:rPr lang="en-US" sz="2000" dirty="0"/>
              <a:t>Data taking in TPC  lab setting routinely with </a:t>
            </a:r>
            <a:r>
              <a:rPr lang="en-US" sz="2000" dirty="0" err="1"/>
              <a:t>vGTM</a:t>
            </a:r>
            <a:r>
              <a:rPr lang="en-US" sz="2000" dirty="0"/>
              <a:t> support</a:t>
            </a:r>
          </a:p>
          <a:p>
            <a:r>
              <a:rPr lang="en-US" sz="2000" dirty="0"/>
              <a:t>Early version of the GL1 DAQ interface implemented (readback of per-event trigger decision data) </a:t>
            </a:r>
          </a:p>
          <a:p>
            <a:r>
              <a:rPr lang="en-US" sz="2000" dirty="0"/>
              <a:t>GL1 and Timing ready for PD-2/3 approval.</a:t>
            </a:r>
          </a:p>
        </p:txBody>
      </p:sp>
    </p:spTree>
    <p:extLst>
      <p:ext uri="{BB962C8B-B14F-4D97-AF65-F5344CB8AC3E}">
        <p14:creationId xmlns:p14="http://schemas.microsoft.com/office/powerpoint/2010/main" val="10853378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6"/>
          <p:cNvSpPr>
            <a:spLocks noGrp="1"/>
          </p:cNvSpPr>
          <p:nvPr>
            <p:ph type="title"/>
          </p:nvPr>
        </p:nvSpPr>
        <p:spPr>
          <a:xfrm>
            <a:off x="381000" y="2114550"/>
            <a:ext cx="8229600" cy="857250"/>
          </a:xfrm>
        </p:spPr>
        <p:txBody>
          <a:bodyPr/>
          <a:lstStyle/>
          <a:p>
            <a:pPr algn="ctr"/>
            <a:r>
              <a:rPr lang="en-US" altLang="en-US"/>
              <a:t>Back Up</a:t>
            </a:r>
          </a:p>
        </p:txBody>
      </p:sp>
      <p:sp>
        <p:nvSpPr>
          <p:cNvPr id="62466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898989"/>
                </a:solidFill>
              </a:rPr>
              <a:t>April 9-11, 2019</a:t>
            </a:r>
          </a:p>
        </p:txBody>
      </p:sp>
      <p:sp>
        <p:nvSpPr>
          <p:cNvPr id="6246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CC2E0C8C-DEA0-44AF-A311-D9EF592947A3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 Director's Review</a:t>
            </a:r>
          </a:p>
        </p:txBody>
      </p:sp>
    </p:spTree>
    <p:extLst>
      <p:ext uri="{BB962C8B-B14F-4D97-AF65-F5344CB8AC3E}">
        <p14:creationId xmlns:p14="http://schemas.microsoft.com/office/powerpoint/2010/main" val="3033625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382000" y="4800600"/>
            <a:ext cx="7620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C5890263-FCCA-418A-AF2A-07636736DD99}" type="slidenum">
              <a:rPr lang="en-US" altLang="en-US" sz="1200">
                <a:solidFill>
                  <a:srgbClr val="000080"/>
                </a:solidFill>
                <a:cs typeface="Arial" pitchFamily="34" charset="0"/>
              </a:rPr>
              <a:pPr eaLnBrk="1" hangingPunct="1"/>
              <a:t>2</a:t>
            </a:fld>
            <a:endParaRPr lang="en-US" altLang="en-US" sz="1200">
              <a:solidFill>
                <a:srgbClr val="898989"/>
              </a:solidFill>
              <a:cs typeface="Arial" pitchFamily="34" charset="0"/>
            </a:endParaRPr>
          </a:p>
        </p:txBody>
      </p:sp>
      <p:sp>
        <p:nvSpPr>
          <p:cNvPr id="2053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5715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solidFill>
                  <a:srgbClr val="000000"/>
                </a:solidFill>
                <a:latin typeface="+mn-lt"/>
                <a:ea typeface="MS PGothic" charset="0"/>
              </a:rPr>
              <a:t>The GL1 system</a:t>
            </a:r>
          </a:p>
        </p:txBody>
      </p:sp>
      <p:sp>
        <p:nvSpPr>
          <p:cNvPr id="16388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898989"/>
                </a:solidFill>
              </a:rPr>
              <a:t>April 9-11, 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 Director's Review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53678"/>
            <a:ext cx="8229600" cy="3394472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The Global-Level-1 (GL1) trigger decides for each RHIC crossing whether to accept the crossing, or not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It is aware of the busy state of the front-ends</a:t>
            </a:r>
          </a:p>
          <a:p>
            <a:pPr marL="0" indent="0">
              <a:buNone/>
            </a:pPr>
            <a:r>
              <a:rPr lang="en-US" sz="1800" dirty="0"/>
              <a:t>It receives input from the Local-Level 1 triggers </a:t>
            </a:r>
          </a:p>
          <a:p>
            <a:pPr marL="0" indent="0">
              <a:buNone/>
            </a:pPr>
            <a:r>
              <a:rPr lang="en-US" sz="1800" dirty="0"/>
              <a:t>It takes the </a:t>
            </a:r>
            <a:r>
              <a:rPr lang="en-US" sz="1800" dirty="0" err="1"/>
              <a:t>scaledowns</a:t>
            </a:r>
            <a:r>
              <a:rPr lang="en-US" sz="1800" dirty="0"/>
              <a:t> for individual triggers into account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Then takes a decision whether to accept that crossing.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31202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382000" y="4800600"/>
            <a:ext cx="7620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C5890263-FCCA-418A-AF2A-07636736DD99}" type="slidenum">
              <a:rPr lang="en-US" altLang="en-US" sz="1200">
                <a:solidFill>
                  <a:srgbClr val="000080"/>
                </a:solidFill>
                <a:cs typeface="Arial" pitchFamily="34" charset="0"/>
              </a:rPr>
              <a:pPr eaLnBrk="1" hangingPunct="1"/>
              <a:t>3</a:t>
            </a:fld>
            <a:endParaRPr lang="en-US" altLang="en-US" sz="1200">
              <a:solidFill>
                <a:srgbClr val="898989"/>
              </a:solidFill>
              <a:cs typeface="Arial" pitchFamily="34" charset="0"/>
            </a:endParaRPr>
          </a:p>
        </p:txBody>
      </p:sp>
      <p:sp>
        <p:nvSpPr>
          <p:cNvPr id="2053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5715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solidFill>
                  <a:srgbClr val="000000"/>
                </a:solidFill>
                <a:latin typeface="+mn-lt"/>
                <a:ea typeface="MS PGothic" charset="0"/>
              </a:rPr>
              <a:t>The Timing system</a:t>
            </a:r>
          </a:p>
        </p:txBody>
      </p:sp>
      <p:sp>
        <p:nvSpPr>
          <p:cNvPr id="16388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898989"/>
                </a:solidFill>
              </a:rPr>
              <a:t>April 9-11, 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 Director's Review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53678"/>
            <a:ext cx="8229600" cy="3394472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1600" dirty="0"/>
              <a:t>The timing system receives the GL1 decision and distributes that info and the clock to the front-ends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1600" dirty="0"/>
              <a:t>A group of detector front-ends that receive the same timing info are called a </a:t>
            </a:r>
            <a:r>
              <a:rPr lang="en-US" sz="1600" i="1" dirty="0"/>
              <a:t>granule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1600" dirty="0"/>
              <a:t>The core of the timing system is a “virtual Granule Timing Module” (</a:t>
            </a:r>
            <a:r>
              <a:rPr lang="en-US" sz="1600" dirty="0" err="1"/>
              <a:t>vGTM</a:t>
            </a:r>
            <a:r>
              <a:rPr lang="en-US" sz="1600" dirty="0"/>
              <a:t>)</a:t>
            </a:r>
          </a:p>
          <a:p>
            <a:pPr marL="400050" lvl="1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1200" dirty="0"/>
              <a:t>“virtual” because it is entirely implemented in firmware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1600" dirty="0"/>
              <a:t>Think of a  </a:t>
            </a:r>
            <a:r>
              <a:rPr lang="en-US" sz="1600" dirty="0" err="1"/>
              <a:t>vGTM</a:t>
            </a:r>
            <a:r>
              <a:rPr lang="en-US" sz="1600" dirty="0"/>
              <a:t> as an interface module that “translates” and packages the clock and trigger data in a way that is suitable for a given subsystem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1600" dirty="0"/>
              <a:t>Each detector system constitutes at least one granule, typically more 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1600" dirty="0"/>
              <a:t>Detectors split into more granules than strictly needed from a timing perspective, for convenience</a:t>
            </a:r>
          </a:p>
          <a:p>
            <a:pPr marL="400050" lvl="1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1200" dirty="0"/>
              <a:t>A granule can be operated independently during the commissioning phase and for troubleshooting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endParaRPr lang="en-US" sz="1600" dirty="0"/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23807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4BE5F31-98AC-6C4A-A1A6-6811383873C7}"/>
              </a:ext>
            </a:extLst>
          </p:cNvPr>
          <p:cNvCxnSpPr>
            <a:cxnSpLocks/>
          </p:cNvCxnSpPr>
          <p:nvPr/>
        </p:nvCxnSpPr>
        <p:spPr bwMode="auto">
          <a:xfrm flipH="1">
            <a:off x="2209800" y="1581150"/>
            <a:ext cx="815324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08" name="Straight Arrow Connector 207">
            <a:extLst>
              <a:ext uri="{FF2B5EF4-FFF2-40B4-BE49-F238E27FC236}">
                <a16:creationId xmlns:a16="http://schemas.microsoft.com/office/drawing/2014/main" id="{C0B4B22F-2825-7C42-A497-AF68831F8615}"/>
              </a:ext>
            </a:extLst>
          </p:cNvPr>
          <p:cNvCxnSpPr>
            <a:cxnSpLocks/>
          </p:cNvCxnSpPr>
          <p:nvPr/>
        </p:nvCxnSpPr>
        <p:spPr bwMode="auto">
          <a:xfrm flipH="1">
            <a:off x="2209800" y="1943100"/>
            <a:ext cx="815324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09" name="Straight Arrow Connector 208">
            <a:extLst>
              <a:ext uri="{FF2B5EF4-FFF2-40B4-BE49-F238E27FC236}">
                <a16:creationId xmlns:a16="http://schemas.microsoft.com/office/drawing/2014/main" id="{261AB280-1BA6-0440-B9D3-0F809E5D3ACA}"/>
              </a:ext>
            </a:extLst>
          </p:cNvPr>
          <p:cNvCxnSpPr>
            <a:cxnSpLocks/>
          </p:cNvCxnSpPr>
          <p:nvPr/>
        </p:nvCxnSpPr>
        <p:spPr bwMode="auto">
          <a:xfrm flipH="1">
            <a:off x="2209800" y="2305050"/>
            <a:ext cx="815324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0" name="Straight Arrow Connector 209">
            <a:extLst>
              <a:ext uri="{FF2B5EF4-FFF2-40B4-BE49-F238E27FC236}">
                <a16:creationId xmlns:a16="http://schemas.microsoft.com/office/drawing/2014/main" id="{C23C03D3-A4EC-6E4F-811A-7DC6FAE5FB8E}"/>
              </a:ext>
            </a:extLst>
          </p:cNvPr>
          <p:cNvCxnSpPr>
            <a:cxnSpLocks/>
          </p:cNvCxnSpPr>
          <p:nvPr/>
        </p:nvCxnSpPr>
        <p:spPr bwMode="auto">
          <a:xfrm flipH="1">
            <a:off x="2209800" y="2667000"/>
            <a:ext cx="815324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6385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382000" y="4800600"/>
            <a:ext cx="7620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C5890263-FCCA-418A-AF2A-07636736DD99}" type="slidenum">
              <a:rPr lang="en-US" altLang="en-US" sz="1200">
                <a:solidFill>
                  <a:srgbClr val="000080"/>
                </a:solidFill>
                <a:cs typeface="Arial" pitchFamily="34" charset="0"/>
              </a:rPr>
              <a:pPr eaLnBrk="1" hangingPunct="1"/>
              <a:t>4</a:t>
            </a:fld>
            <a:endParaRPr lang="en-US" altLang="en-US" sz="1200">
              <a:solidFill>
                <a:srgbClr val="898989"/>
              </a:solidFill>
              <a:cs typeface="Arial" pitchFamily="34" charset="0"/>
            </a:endParaRPr>
          </a:p>
        </p:txBody>
      </p:sp>
      <p:sp>
        <p:nvSpPr>
          <p:cNvPr id="2053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5715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solidFill>
                  <a:srgbClr val="000000"/>
                </a:solidFill>
                <a:latin typeface="+mn-lt"/>
                <a:ea typeface="MS PGothic" charset="0"/>
              </a:rPr>
              <a:t>The GL1 - </a:t>
            </a:r>
            <a:r>
              <a:rPr lang="en-US" sz="3600" dirty="0" err="1">
                <a:solidFill>
                  <a:srgbClr val="000000"/>
                </a:solidFill>
                <a:latin typeface="+mn-lt"/>
                <a:ea typeface="MS PGothic" charset="0"/>
              </a:rPr>
              <a:t>vGTM</a:t>
            </a:r>
            <a:r>
              <a:rPr lang="en-US" sz="3600" dirty="0">
                <a:solidFill>
                  <a:srgbClr val="000000"/>
                </a:solidFill>
                <a:latin typeface="+mn-lt"/>
                <a:ea typeface="MS PGothic" charset="0"/>
              </a:rPr>
              <a:t> diagram</a:t>
            </a:r>
          </a:p>
        </p:txBody>
      </p:sp>
      <p:sp>
        <p:nvSpPr>
          <p:cNvPr id="16388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898989"/>
                </a:solidFill>
              </a:rPr>
              <a:t>April 9-11, 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 Director's Review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539728"/>
            <a:ext cx="1752600" cy="346472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The Local-Level 1’s provide input to the GL1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  <p:grpSp>
        <p:nvGrpSpPr>
          <p:cNvPr id="16387" name="Group 16386">
            <a:extLst>
              <a:ext uri="{FF2B5EF4-FFF2-40B4-BE49-F238E27FC236}">
                <a16:creationId xmlns:a16="http://schemas.microsoft.com/office/drawing/2014/main" id="{EA04C445-0954-8D42-B17A-73B10026433A}"/>
              </a:ext>
            </a:extLst>
          </p:cNvPr>
          <p:cNvGrpSpPr/>
          <p:nvPr/>
        </p:nvGrpSpPr>
        <p:grpSpPr>
          <a:xfrm>
            <a:off x="4683230" y="1123950"/>
            <a:ext cx="3089170" cy="1312457"/>
            <a:chOff x="5597630" y="2590800"/>
            <a:chExt cx="3089170" cy="1312457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D95291E7-CA7A-B74D-A1CE-D622877906E5}"/>
                </a:ext>
              </a:extLst>
            </p:cNvPr>
            <p:cNvSpPr/>
            <p:nvPr/>
          </p:nvSpPr>
          <p:spPr>
            <a:xfrm>
              <a:off x="6172200" y="2590800"/>
              <a:ext cx="2514600" cy="971550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Elbow Connector 6">
              <a:extLst>
                <a:ext uri="{FF2B5EF4-FFF2-40B4-BE49-F238E27FC236}">
                  <a16:creationId xmlns:a16="http://schemas.microsoft.com/office/drawing/2014/main" id="{8CC5F799-B563-8E40-B501-341661BBF43B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5597630" y="3365804"/>
              <a:ext cx="1260370" cy="537453"/>
            </a:xfrm>
            <a:prstGeom prst="bentConnector3">
              <a:avLst>
                <a:gd name="adj1" fmla="val -879"/>
              </a:avLst>
            </a:prstGeom>
            <a:ln w="12700"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3FFE91D-EDCB-1649-859D-2CBE92F600E6}"/>
                </a:ext>
              </a:extLst>
            </p:cNvPr>
            <p:cNvSpPr/>
            <p:nvPr/>
          </p:nvSpPr>
          <p:spPr>
            <a:xfrm>
              <a:off x="6504876" y="3337076"/>
              <a:ext cx="1040050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50" dirty="0"/>
                <a:t>Busy</a:t>
              </a:r>
              <a:endParaRPr lang="en-US" sz="1100" dirty="0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3167CA1-FC1C-BB4A-98C3-74D73BACC420}"/>
                </a:ext>
              </a:extLst>
            </p:cNvPr>
            <p:cNvGrpSpPr/>
            <p:nvPr/>
          </p:nvGrpSpPr>
          <p:grpSpPr>
            <a:xfrm>
              <a:off x="7086600" y="2800350"/>
              <a:ext cx="1371600" cy="609600"/>
              <a:chOff x="7151207" y="2952750"/>
              <a:chExt cx="1371600" cy="609600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5A04393B-38D1-BE44-88AD-90D95A3B829E}"/>
                  </a:ext>
                </a:extLst>
              </p:cNvPr>
              <p:cNvGrpSpPr/>
              <p:nvPr/>
            </p:nvGrpSpPr>
            <p:grpSpPr>
              <a:xfrm>
                <a:off x="7151207" y="2952750"/>
                <a:ext cx="1143000" cy="381000"/>
                <a:chOff x="7151207" y="2952750"/>
                <a:chExt cx="1143000" cy="381000"/>
              </a:xfrm>
            </p:grpSpPr>
            <p:sp>
              <p:nvSpPr>
                <p:cNvPr id="26" name="Rectangle 130">
                  <a:extLst>
                    <a:ext uri="{FF2B5EF4-FFF2-40B4-BE49-F238E27FC236}">
                      <a16:creationId xmlns:a16="http://schemas.microsoft.com/office/drawing/2014/main" id="{3D625168-E516-994A-9B4A-C652212FBE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83019" y="2952750"/>
                  <a:ext cx="611188" cy="381000"/>
                </a:xfrm>
                <a:prstGeom prst="rect">
                  <a:avLst/>
                </a:prstGeom>
                <a:solidFill>
                  <a:srgbClr val="0080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pPr algn="ctr">
                    <a:lnSpc>
                      <a:spcPct val="125000"/>
                    </a:lnSpc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/>
                  </a:pPr>
                  <a:r>
                    <a:rPr lang="en-GB" sz="1200" dirty="0">
                      <a:solidFill>
                        <a:srgbClr val="FFFFFF"/>
                      </a:solidFill>
                      <a:cs typeface="Arial" charset="0"/>
                    </a:rPr>
                    <a:t>FEM</a:t>
                  </a:r>
                </a:p>
              </p:txBody>
            </p:sp>
            <p:cxnSp>
              <p:nvCxnSpPr>
                <p:cNvPr id="15" name="Straight Arrow Connector 14">
                  <a:extLst>
                    <a:ext uri="{FF2B5EF4-FFF2-40B4-BE49-F238E27FC236}">
                      <a16:creationId xmlns:a16="http://schemas.microsoft.com/office/drawing/2014/main" id="{CA7B2A1C-CE78-094A-83D1-600264028D96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7151207" y="3143250"/>
                  <a:ext cx="531813" cy="0"/>
                </a:xfrm>
                <a:prstGeom prst="straightConnector1">
                  <a:avLst/>
                </a:prstGeom>
                <a:solidFill>
                  <a:srgbClr val="00B8FF"/>
                </a:solidFill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triangl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50EBF8C4-6BEC-5545-8297-963B550CE54D}"/>
                  </a:ext>
                </a:extLst>
              </p:cNvPr>
              <p:cNvGrpSpPr/>
              <p:nvPr/>
            </p:nvGrpSpPr>
            <p:grpSpPr>
              <a:xfrm>
                <a:off x="7151207" y="3028950"/>
                <a:ext cx="1219200" cy="381000"/>
                <a:chOff x="7075007" y="2952750"/>
                <a:chExt cx="1219200" cy="381000"/>
              </a:xfrm>
            </p:grpSpPr>
            <p:sp>
              <p:nvSpPr>
                <p:cNvPr id="40" name="Rectangle 130">
                  <a:extLst>
                    <a:ext uri="{FF2B5EF4-FFF2-40B4-BE49-F238E27FC236}">
                      <a16:creationId xmlns:a16="http://schemas.microsoft.com/office/drawing/2014/main" id="{FEA09A81-25DD-7E4C-ADFF-3BCD3EA8F6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83019" y="2952750"/>
                  <a:ext cx="611188" cy="381000"/>
                </a:xfrm>
                <a:prstGeom prst="rect">
                  <a:avLst/>
                </a:prstGeom>
                <a:solidFill>
                  <a:srgbClr val="0080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pPr algn="ctr">
                    <a:lnSpc>
                      <a:spcPct val="125000"/>
                    </a:lnSpc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/>
                  </a:pPr>
                  <a:r>
                    <a:rPr lang="en-GB" sz="1200" dirty="0">
                      <a:solidFill>
                        <a:srgbClr val="FFFFFF"/>
                      </a:solidFill>
                      <a:cs typeface="Arial" charset="0"/>
                    </a:rPr>
                    <a:t>FEM</a:t>
                  </a:r>
                </a:p>
              </p:txBody>
            </p:sp>
            <p:cxnSp>
              <p:nvCxnSpPr>
                <p:cNvPr id="41" name="Straight Arrow Connector 40">
                  <a:extLst>
                    <a:ext uri="{FF2B5EF4-FFF2-40B4-BE49-F238E27FC236}">
                      <a16:creationId xmlns:a16="http://schemas.microsoft.com/office/drawing/2014/main" id="{6CB9770E-77B5-8643-A419-3C6364D70D3D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7075007" y="3143250"/>
                  <a:ext cx="608014" cy="0"/>
                </a:xfrm>
                <a:prstGeom prst="straightConnector1">
                  <a:avLst/>
                </a:prstGeom>
                <a:solidFill>
                  <a:srgbClr val="00B8FF"/>
                </a:solidFill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triangl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E7D89CF0-0F58-DF40-A513-D4A5C007DC9A}"/>
                  </a:ext>
                </a:extLst>
              </p:cNvPr>
              <p:cNvGrpSpPr/>
              <p:nvPr/>
            </p:nvGrpSpPr>
            <p:grpSpPr>
              <a:xfrm>
                <a:off x="7151207" y="3105150"/>
                <a:ext cx="1295400" cy="381000"/>
                <a:chOff x="6998807" y="2952750"/>
                <a:chExt cx="1295400" cy="381000"/>
              </a:xfrm>
            </p:grpSpPr>
            <p:sp>
              <p:nvSpPr>
                <p:cNvPr id="43" name="Rectangle 130">
                  <a:extLst>
                    <a:ext uri="{FF2B5EF4-FFF2-40B4-BE49-F238E27FC236}">
                      <a16:creationId xmlns:a16="http://schemas.microsoft.com/office/drawing/2014/main" id="{01CE9370-6F66-F644-8057-3D07168DA4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83019" y="2952750"/>
                  <a:ext cx="611188" cy="381000"/>
                </a:xfrm>
                <a:prstGeom prst="rect">
                  <a:avLst/>
                </a:prstGeom>
                <a:solidFill>
                  <a:srgbClr val="0080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pPr algn="ctr">
                    <a:lnSpc>
                      <a:spcPct val="125000"/>
                    </a:lnSpc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/>
                  </a:pPr>
                  <a:r>
                    <a:rPr lang="en-GB" sz="1200" dirty="0">
                      <a:solidFill>
                        <a:srgbClr val="FFFFFF"/>
                      </a:solidFill>
                      <a:cs typeface="Arial" charset="0"/>
                    </a:rPr>
                    <a:t>FEM</a:t>
                  </a:r>
                </a:p>
              </p:txBody>
            </p:sp>
            <p:cxnSp>
              <p:nvCxnSpPr>
                <p:cNvPr id="44" name="Straight Arrow Connector 43">
                  <a:extLst>
                    <a:ext uri="{FF2B5EF4-FFF2-40B4-BE49-F238E27FC236}">
                      <a16:creationId xmlns:a16="http://schemas.microsoft.com/office/drawing/2014/main" id="{39F46B3A-751D-3440-8E78-3D8C427FF09B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6998807" y="3143250"/>
                  <a:ext cx="684214" cy="0"/>
                </a:xfrm>
                <a:prstGeom prst="straightConnector1">
                  <a:avLst/>
                </a:prstGeom>
                <a:solidFill>
                  <a:srgbClr val="00B8FF"/>
                </a:solidFill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triangl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963264D6-A6D8-994F-87B9-F21DAEDEDC1A}"/>
                  </a:ext>
                </a:extLst>
              </p:cNvPr>
              <p:cNvGrpSpPr/>
              <p:nvPr/>
            </p:nvGrpSpPr>
            <p:grpSpPr>
              <a:xfrm>
                <a:off x="7151207" y="3181350"/>
                <a:ext cx="1371600" cy="381000"/>
                <a:chOff x="6922607" y="2952750"/>
                <a:chExt cx="1371600" cy="381000"/>
              </a:xfrm>
            </p:grpSpPr>
            <p:sp>
              <p:nvSpPr>
                <p:cNvPr id="46" name="Rectangle 130">
                  <a:extLst>
                    <a:ext uri="{FF2B5EF4-FFF2-40B4-BE49-F238E27FC236}">
                      <a16:creationId xmlns:a16="http://schemas.microsoft.com/office/drawing/2014/main" id="{A0392837-9E1B-3E43-9A94-BEC1A0FEFB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83019" y="2952750"/>
                  <a:ext cx="611188" cy="381000"/>
                </a:xfrm>
                <a:prstGeom prst="rect">
                  <a:avLst/>
                </a:prstGeom>
                <a:solidFill>
                  <a:srgbClr val="0080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pPr algn="ctr">
                    <a:lnSpc>
                      <a:spcPct val="125000"/>
                    </a:lnSpc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/>
                  </a:pPr>
                  <a:r>
                    <a:rPr lang="en-GB" sz="1200" dirty="0">
                      <a:solidFill>
                        <a:srgbClr val="FFFFFF"/>
                      </a:solidFill>
                      <a:cs typeface="Arial" charset="0"/>
                    </a:rPr>
                    <a:t>FEM</a:t>
                  </a:r>
                </a:p>
              </p:txBody>
            </p:sp>
            <p:cxnSp>
              <p:nvCxnSpPr>
                <p:cNvPr id="47" name="Straight Arrow Connector 46">
                  <a:extLst>
                    <a:ext uri="{FF2B5EF4-FFF2-40B4-BE49-F238E27FC236}">
                      <a16:creationId xmlns:a16="http://schemas.microsoft.com/office/drawing/2014/main" id="{ADF4205F-58D4-3C41-9C67-2BA8B3FABFA0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6922607" y="3143250"/>
                  <a:ext cx="760414" cy="0"/>
                </a:xfrm>
                <a:prstGeom prst="straightConnector1">
                  <a:avLst/>
                </a:prstGeom>
                <a:solidFill>
                  <a:srgbClr val="00B8FF"/>
                </a:solidFill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triangl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</p:grpSp>
        </p:grpSp>
        <p:sp>
          <p:nvSpPr>
            <p:cNvPr id="17" name="Rectangle 127">
              <a:extLst>
                <a:ext uri="{FF2B5EF4-FFF2-40B4-BE49-F238E27FC236}">
                  <a16:creationId xmlns:a16="http://schemas.microsoft.com/office/drawing/2014/main" id="{271478A1-44F5-B24F-B171-71CA9F4A09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7000" y="2842250"/>
              <a:ext cx="611188" cy="51515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 dirty="0" err="1">
                  <a:solidFill>
                    <a:srgbClr val="FFFFFF"/>
                  </a:solidFill>
                  <a:cs typeface="Arial" charset="0"/>
                </a:rPr>
                <a:t>vGTM</a:t>
              </a:r>
              <a:endParaRPr lang="en-GB" sz="1200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84A67A2D-D70D-2844-87A6-BC6389FAD3BC}"/>
                </a:ext>
              </a:extLst>
            </p:cNvPr>
            <p:cNvSpPr/>
            <p:nvPr/>
          </p:nvSpPr>
          <p:spPr>
            <a:xfrm>
              <a:off x="6934200" y="2599551"/>
              <a:ext cx="678455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/>
                <a:t>Granule</a:t>
              </a:r>
              <a:endParaRPr lang="en-US" sz="1400" dirty="0"/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2D43ED55-5B3D-D84D-8214-7C1806D85287}"/>
              </a:ext>
            </a:extLst>
          </p:cNvPr>
          <p:cNvGrpSpPr/>
          <p:nvPr/>
        </p:nvGrpSpPr>
        <p:grpSpPr>
          <a:xfrm>
            <a:off x="4691174" y="1352550"/>
            <a:ext cx="3233626" cy="1292245"/>
            <a:chOff x="5453174" y="2590800"/>
            <a:chExt cx="3233626" cy="1292245"/>
          </a:xfrm>
        </p:grpSpPr>
        <p:sp>
          <p:nvSpPr>
            <p:cNvPr id="129" name="Rounded Rectangle 128">
              <a:extLst>
                <a:ext uri="{FF2B5EF4-FFF2-40B4-BE49-F238E27FC236}">
                  <a16:creationId xmlns:a16="http://schemas.microsoft.com/office/drawing/2014/main" id="{9330B10D-E069-2A4D-B52C-103B0C961FEA}"/>
                </a:ext>
              </a:extLst>
            </p:cNvPr>
            <p:cNvSpPr/>
            <p:nvPr/>
          </p:nvSpPr>
          <p:spPr>
            <a:xfrm>
              <a:off x="6172200" y="2590800"/>
              <a:ext cx="2514600" cy="971550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0" name="Elbow Connector 129">
              <a:extLst>
                <a:ext uri="{FF2B5EF4-FFF2-40B4-BE49-F238E27FC236}">
                  <a16:creationId xmlns:a16="http://schemas.microsoft.com/office/drawing/2014/main" id="{D7DC3F29-007C-8140-8380-C6196083AB1E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5453174" y="3365804"/>
              <a:ext cx="1404826" cy="517241"/>
            </a:xfrm>
            <a:prstGeom prst="bentConnector3">
              <a:avLst>
                <a:gd name="adj1" fmla="val 16187"/>
              </a:avLst>
            </a:prstGeom>
            <a:ln w="12700"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A686AC6A-10A1-1242-997E-24568C100F8B}"/>
                </a:ext>
              </a:extLst>
            </p:cNvPr>
            <p:cNvSpPr/>
            <p:nvPr/>
          </p:nvSpPr>
          <p:spPr>
            <a:xfrm>
              <a:off x="6504876" y="3337076"/>
              <a:ext cx="1040050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50" dirty="0"/>
                <a:t>Busy</a:t>
              </a:r>
              <a:endParaRPr lang="en-US" sz="1100" dirty="0"/>
            </a:p>
          </p:txBody>
        </p: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F422A0ED-F8DE-244C-83AA-401BCC257CFA}"/>
                </a:ext>
              </a:extLst>
            </p:cNvPr>
            <p:cNvGrpSpPr/>
            <p:nvPr/>
          </p:nvGrpSpPr>
          <p:grpSpPr>
            <a:xfrm>
              <a:off x="7086600" y="2800350"/>
              <a:ext cx="1371600" cy="609600"/>
              <a:chOff x="7151207" y="2952750"/>
              <a:chExt cx="1371600" cy="609600"/>
            </a:xfrm>
          </p:grpSpPr>
          <p:grpSp>
            <p:nvGrpSpPr>
              <p:cNvPr id="135" name="Group 134">
                <a:extLst>
                  <a:ext uri="{FF2B5EF4-FFF2-40B4-BE49-F238E27FC236}">
                    <a16:creationId xmlns:a16="http://schemas.microsoft.com/office/drawing/2014/main" id="{F7BC78D1-CA12-B94D-96B4-D33F166CAB36}"/>
                  </a:ext>
                </a:extLst>
              </p:cNvPr>
              <p:cNvGrpSpPr/>
              <p:nvPr/>
            </p:nvGrpSpPr>
            <p:grpSpPr>
              <a:xfrm>
                <a:off x="7151207" y="2952750"/>
                <a:ext cx="1143000" cy="381000"/>
                <a:chOff x="7151207" y="2952750"/>
                <a:chExt cx="1143000" cy="381000"/>
              </a:xfrm>
            </p:grpSpPr>
            <p:sp>
              <p:nvSpPr>
                <p:cNvPr id="145" name="Rectangle 130">
                  <a:extLst>
                    <a:ext uri="{FF2B5EF4-FFF2-40B4-BE49-F238E27FC236}">
                      <a16:creationId xmlns:a16="http://schemas.microsoft.com/office/drawing/2014/main" id="{64428555-860A-6B46-B9EA-828D01DEEA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83019" y="2952750"/>
                  <a:ext cx="611188" cy="381000"/>
                </a:xfrm>
                <a:prstGeom prst="rect">
                  <a:avLst/>
                </a:prstGeom>
                <a:solidFill>
                  <a:srgbClr val="0080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pPr algn="ctr">
                    <a:lnSpc>
                      <a:spcPct val="125000"/>
                    </a:lnSpc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/>
                  </a:pPr>
                  <a:r>
                    <a:rPr lang="en-GB" sz="1200" dirty="0">
                      <a:solidFill>
                        <a:srgbClr val="FFFFFF"/>
                      </a:solidFill>
                      <a:cs typeface="Arial" charset="0"/>
                    </a:rPr>
                    <a:t>FEM</a:t>
                  </a:r>
                </a:p>
              </p:txBody>
            </p:sp>
            <p:cxnSp>
              <p:nvCxnSpPr>
                <p:cNvPr id="146" name="Straight Arrow Connector 145">
                  <a:extLst>
                    <a:ext uri="{FF2B5EF4-FFF2-40B4-BE49-F238E27FC236}">
                      <a16:creationId xmlns:a16="http://schemas.microsoft.com/office/drawing/2014/main" id="{93B72A8C-317A-7348-9931-1747AADFFE9E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7151207" y="3143250"/>
                  <a:ext cx="531813" cy="0"/>
                </a:xfrm>
                <a:prstGeom prst="straightConnector1">
                  <a:avLst/>
                </a:prstGeom>
                <a:solidFill>
                  <a:srgbClr val="00B8FF"/>
                </a:solidFill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triangl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36" name="Group 135">
                <a:extLst>
                  <a:ext uri="{FF2B5EF4-FFF2-40B4-BE49-F238E27FC236}">
                    <a16:creationId xmlns:a16="http://schemas.microsoft.com/office/drawing/2014/main" id="{4D2C777E-A9CD-C943-89BD-20114B3F5EEC}"/>
                  </a:ext>
                </a:extLst>
              </p:cNvPr>
              <p:cNvGrpSpPr/>
              <p:nvPr/>
            </p:nvGrpSpPr>
            <p:grpSpPr>
              <a:xfrm>
                <a:off x="7151207" y="3028950"/>
                <a:ext cx="1219200" cy="381000"/>
                <a:chOff x="7075007" y="2952750"/>
                <a:chExt cx="1219200" cy="381000"/>
              </a:xfrm>
            </p:grpSpPr>
            <p:sp>
              <p:nvSpPr>
                <p:cNvPr id="143" name="Rectangle 130">
                  <a:extLst>
                    <a:ext uri="{FF2B5EF4-FFF2-40B4-BE49-F238E27FC236}">
                      <a16:creationId xmlns:a16="http://schemas.microsoft.com/office/drawing/2014/main" id="{8004CE63-71DC-674C-893A-B77871CFE1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83019" y="2952750"/>
                  <a:ext cx="611188" cy="381000"/>
                </a:xfrm>
                <a:prstGeom prst="rect">
                  <a:avLst/>
                </a:prstGeom>
                <a:solidFill>
                  <a:srgbClr val="0080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pPr algn="ctr">
                    <a:lnSpc>
                      <a:spcPct val="125000"/>
                    </a:lnSpc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/>
                  </a:pPr>
                  <a:r>
                    <a:rPr lang="en-GB" sz="1200" dirty="0">
                      <a:solidFill>
                        <a:srgbClr val="FFFFFF"/>
                      </a:solidFill>
                      <a:cs typeface="Arial" charset="0"/>
                    </a:rPr>
                    <a:t>FEM</a:t>
                  </a:r>
                </a:p>
              </p:txBody>
            </p:sp>
            <p:cxnSp>
              <p:nvCxnSpPr>
                <p:cNvPr id="144" name="Straight Arrow Connector 143">
                  <a:extLst>
                    <a:ext uri="{FF2B5EF4-FFF2-40B4-BE49-F238E27FC236}">
                      <a16:creationId xmlns:a16="http://schemas.microsoft.com/office/drawing/2014/main" id="{25F721AC-ACC0-134C-94FC-46CBB619B12A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7075007" y="3143250"/>
                  <a:ext cx="608014" cy="0"/>
                </a:xfrm>
                <a:prstGeom prst="straightConnector1">
                  <a:avLst/>
                </a:prstGeom>
                <a:solidFill>
                  <a:srgbClr val="00B8FF"/>
                </a:solidFill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triangl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37" name="Group 136">
                <a:extLst>
                  <a:ext uri="{FF2B5EF4-FFF2-40B4-BE49-F238E27FC236}">
                    <a16:creationId xmlns:a16="http://schemas.microsoft.com/office/drawing/2014/main" id="{B9AB1811-773F-3944-ACF2-C34154FE9305}"/>
                  </a:ext>
                </a:extLst>
              </p:cNvPr>
              <p:cNvGrpSpPr/>
              <p:nvPr/>
            </p:nvGrpSpPr>
            <p:grpSpPr>
              <a:xfrm>
                <a:off x="7151207" y="3105150"/>
                <a:ext cx="1295400" cy="381000"/>
                <a:chOff x="6998807" y="2952750"/>
                <a:chExt cx="1295400" cy="381000"/>
              </a:xfrm>
            </p:grpSpPr>
            <p:sp>
              <p:nvSpPr>
                <p:cNvPr id="141" name="Rectangle 130">
                  <a:extLst>
                    <a:ext uri="{FF2B5EF4-FFF2-40B4-BE49-F238E27FC236}">
                      <a16:creationId xmlns:a16="http://schemas.microsoft.com/office/drawing/2014/main" id="{0AFF9E98-EFBF-9143-AAD8-EE3E8BFC73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83019" y="2952750"/>
                  <a:ext cx="611188" cy="381000"/>
                </a:xfrm>
                <a:prstGeom prst="rect">
                  <a:avLst/>
                </a:prstGeom>
                <a:solidFill>
                  <a:srgbClr val="0080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pPr algn="ctr">
                    <a:lnSpc>
                      <a:spcPct val="125000"/>
                    </a:lnSpc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/>
                  </a:pPr>
                  <a:r>
                    <a:rPr lang="en-GB" sz="1200" dirty="0">
                      <a:solidFill>
                        <a:srgbClr val="FFFFFF"/>
                      </a:solidFill>
                      <a:cs typeface="Arial" charset="0"/>
                    </a:rPr>
                    <a:t>FEM</a:t>
                  </a:r>
                </a:p>
              </p:txBody>
            </p:sp>
            <p:cxnSp>
              <p:nvCxnSpPr>
                <p:cNvPr id="142" name="Straight Arrow Connector 141">
                  <a:extLst>
                    <a:ext uri="{FF2B5EF4-FFF2-40B4-BE49-F238E27FC236}">
                      <a16:creationId xmlns:a16="http://schemas.microsoft.com/office/drawing/2014/main" id="{0DE01905-EB6C-3143-A797-6B3DBC0D201A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6998807" y="3143250"/>
                  <a:ext cx="684214" cy="0"/>
                </a:xfrm>
                <a:prstGeom prst="straightConnector1">
                  <a:avLst/>
                </a:prstGeom>
                <a:solidFill>
                  <a:srgbClr val="00B8FF"/>
                </a:solidFill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triangl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A439B5C5-7E15-F447-9BA1-FD394E2547DD}"/>
                  </a:ext>
                </a:extLst>
              </p:cNvPr>
              <p:cNvGrpSpPr/>
              <p:nvPr/>
            </p:nvGrpSpPr>
            <p:grpSpPr>
              <a:xfrm>
                <a:off x="7151207" y="3181350"/>
                <a:ext cx="1371600" cy="381000"/>
                <a:chOff x="6922607" y="2952750"/>
                <a:chExt cx="1371600" cy="381000"/>
              </a:xfrm>
            </p:grpSpPr>
            <p:sp>
              <p:nvSpPr>
                <p:cNvPr id="139" name="Rectangle 130">
                  <a:extLst>
                    <a:ext uri="{FF2B5EF4-FFF2-40B4-BE49-F238E27FC236}">
                      <a16:creationId xmlns:a16="http://schemas.microsoft.com/office/drawing/2014/main" id="{660840C4-D9DC-7346-966C-CF97683196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83019" y="2952750"/>
                  <a:ext cx="611188" cy="381000"/>
                </a:xfrm>
                <a:prstGeom prst="rect">
                  <a:avLst/>
                </a:prstGeom>
                <a:solidFill>
                  <a:srgbClr val="0080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pPr algn="ctr">
                    <a:lnSpc>
                      <a:spcPct val="125000"/>
                    </a:lnSpc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/>
                  </a:pPr>
                  <a:r>
                    <a:rPr lang="en-GB" sz="1200" dirty="0">
                      <a:solidFill>
                        <a:srgbClr val="FFFFFF"/>
                      </a:solidFill>
                      <a:cs typeface="Arial" charset="0"/>
                    </a:rPr>
                    <a:t>FEM</a:t>
                  </a:r>
                </a:p>
              </p:txBody>
            </p:sp>
            <p:cxnSp>
              <p:nvCxnSpPr>
                <p:cNvPr id="140" name="Straight Arrow Connector 139">
                  <a:extLst>
                    <a:ext uri="{FF2B5EF4-FFF2-40B4-BE49-F238E27FC236}">
                      <a16:creationId xmlns:a16="http://schemas.microsoft.com/office/drawing/2014/main" id="{CC791ADF-7436-8B43-96FF-F5198B64AAE6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6922607" y="3143250"/>
                  <a:ext cx="760414" cy="0"/>
                </a:xfrm>
                <a:prstGeom prst="straightConnector1">
                  <a:avLst/>
                </a:prstGeom>
                <a:solidFill>
                  <a:srgbClr val="00B8FF"/>
                </a:solidFill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triangl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</p:grpSp>
        </p:grpSp>
        <p:sp>
          <p:nvSpPr>
            <p:cNvPr id="133" name="Rectangle 127">
              <a:extLst>
                <a:ext uri="{FF2B5EF4-FFF2-40B4-BE49-F238E27FC236}">
                  <a16:creationId xmlns:a16="http://schemas.microsoft.com/office/drawing/2014/main" id="{301ED19C-3844-1C4C-ABB3-BF8CA68E03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7000" y="2842250"/>
              <a:ext cx="611188" cy="51515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 dirty="0" err="1">
                  <a:solidFill>
                    <a:srgbClr val="FFFFFF"/>
                  </a:solidFill>
                  <a:cs typeface="Arial" charset="0"/>
                </a:rPr>
                <a:t>vGTM</a:t>
              </a:r>
              <a:endParaRPr lang="en-GB" sz="1200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25BD5B12-DA94-FE49-8B29-920B515AA64B}"/>
                </a:ext>
              </a:extLst>
            </p:cNvPr>
            <p:cNvSpPr/>
            <p:nvPr/>
          </p:nvSpPr>
          <p:spPr>
            <a:xfrm>
              <a:off x="6934200" y="2599551"/>
              <a:ext cx="678455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/>
                <a:t>Granule</a:t>
              </a:r>
              <a:endParaRPr lang="en-US" sz="1400" dirty="0"/>
            </a:p>
          </p:txBody>
        </p: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9D284734-0C65-1742-8D9F-1419590410B7}"/>
              </a:ext>
            </a:extLst>
          </p:cNvPr>
          <p:cNvGrpSpPr/>
          <p:nvPr/>
        </p:nvGrpSpPr>
        <p:grpSpPr>
          <a:xfrm>
            <a:off x="4691636" y="1581150"/>
            <a:ext cx="3385564" cy="1302999"/>
            <a:chOff x="5301236" y="2590800"/>
            <a:chExt cx="3385564" cy="1302999"/>
          </a:xfrm>
        </p:grpSpPr>
        <p:sp>
          <p:nvSpPr>
            <p:cNvPr id="148" name="Rounded Rectangle 147">
              <a:extLst>
                <a:ext uri="{FF2B5EF4-FFF2-40B4-BE49-F238E27FC236}">
                  <a16:creationId xmlns:a16="http://schemas.microsoft.com/office/drawing/2014/main" id="{85C7A1E3-B8C6-C541-9269-C6D24FB24AE2}"/>
                </a:ext>
              </a:extLst>
            </p:cNvPr>
            <p:cNvSpPr/>
            <p:nvPr/>
          </p:nvSpPr>
          <p:spPr>
            <a:xfrm>
              <a:off x="6172200" y="2590800"/>
              <a:ext cx="2514600" cy="971550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9" name="Elbow Connector 148">
              <a:extLst>
                <a:ext uri="{FF2B5EF4-FFF2-40B4-BE49-F238E27FC236}">
                  <a16:creationId xmlns:a16="http://schemas.microsoft.com/office/drawing/2014/main" id="{E0D0C002-0F6B-264E-813B-E0F435278A7F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5301236" y="3365805"/>
              <a:ext cx="1556767" cy="527994"/>
            </a:xfrm>
            <a:prstGeom prst="bentConnector3">
              <a:avLst>
                <a:gd name="adj1" fmla="val 26353"/>
              </a:avLst>
            </a:prstGeom>
            <a:ln w="12700"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100E9911-7452-7441-A835-6724981B3D33}"/>
                </a:ext>
              </a:extLst>
            </p:cNvPr>
            <p:cNvSpPr/>
            <p:nvPr/>
          </p:nvSpPr>
          <p:spPr>
            <a:xfrm>
              <a:off x="6504876" y="3337076"/>
              <a:ext cx="1040050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50" dirty="0"/>
                <a:t>Busy</a:t>
              </a:r>
              <a:endParaRPr lang="en-US" sz="1100" dirty="0"/>
            </a:p>
          </p:txBody>
        </p: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4D774606-A293-794B-B2CF-08F81ABBD1C2}"/>
                </a:ext>
              </a:extLst>
            </p:cNvPr>
            <p:cNvGrpSpPr/>
            <p:nvPr/>
          </p:nvGrpSpPr>
          <p:grpSpPr>
            <a:xfrm>
              <a:off x="7086600" y="2800350"/>
              <a:ext cx="1371600" cy="609600"/>
              <a:chOff x="7151207" y="2952750"/>
              <a:chExt cx="1371600" cy="609600"/>
            </a:xfrm>
          </p:grpSpPr>
          <p:grpSp>
            <p:nvGrpSpPr>
              <p:cNvPr id="154" name="Group 153">
                <a:extLst>
                  <a:ext uri="{FF2B5EF4-FFF2-40B4-BE49-F238E27FC236}">
                    <a16:creationId xmlns:a16="http://schemas.microsoft.com/office/drawing/2014/main" id="{08B0DB47-702F-F14F-A0EC-DACB92A283DF}"/>
                  </a:ext>
                </a:extLst>
              </p:cNvPr>
              <p:cNvGrpSpPr/>
              <p:nvPr/>
            </p:nvGrpSpPr>
            <p:grpSpPr>
              <a:xfrm>
                <a:off x="7151207" y="2952750"/>
                <a:ext cx="1143000" cy="381000"/>
                <a:chOff x="7151207" y="2952750"/>
                <a:chExt cx="1143000" cy="381000"/>
              </a:xfrm>
            </p:grpSpPr>
            <p:sp>
              <p:nvSpPr>
                <p:cNvPr id="164" name="Rectangle 130">
                  <a:extLst>
                    <a:ext uri="{FF2B5EF4-FFF2-40B4-BE49-F238E27FC236}">
                      <a16:creationId xmlns:a16="http://schemas.microsoft.com/office/drawing/2014/main" id="{A5C08EF1-6A26-C64D-A5BC-54E976F8E0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83019" y="2952750"/>
                  <a:ext cx="611188" cy="381000"/>
                </a:xfrm>
                <a:prstGeom prst="rect">
                  <a:avLst/>
                </a:prstGeom>
                <a:solidFill>
                  <a:srgbClr val="0080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pPr algn="ctr">
                    <a:lnSpc>
                      <a:spcPct val="125000"/>
                    </a:lnSpc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/>
                  </a:pPr>
                  <a:r>
                    <a:rPr lang="en-GB" sz="1200" dirty="0">
                      <a:solidFill>
                        <a:srgbClr val="FFFFFF"/>
                      </a:solidFill>
                      <a:cs typeface="Arial" charset="0"/>
                    </a:rPr>
                    <a:t>FEM</a:t>
                  </a:r>
                </a:p>
              </p:txBody>
            </p:sp>
            <p:cxnSp>
              <p:nvCxnSpPr>
                <p:cNvPr id="165" name="Straight Arrow Connector 164">
                  <a:extLst>
                    <a:ext uri="{FF2B5EF4-FFF2-40B4-BE49-F238E27FC236}">
                      <a16:creationId xmlns:a16="http://schemas.microsoft.com/office/drawing/2014/main" id="{C689A097-BCA6-DC4A-B6F2-0C174A0D2509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7151207" y="3143250"/>
                  <a:ext cx="531813" cy="0"/>
                </a:xfrm>
                <a:prstGeom prst="straightConnector1">
                  <a:avLst/>
                </a:prstGeom>
                <a:solidFill>
                  <a:srgbClr val="00B8FF"/>
                </a:solidFill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triangl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55" name="Group 154">
                <a:extLst>
                  <a:ext uri="{FF2B5EF4-FFF2-40B4-BE49-F238E27FC236}">
                    <a16:creationId xmlns:a16="http://schemas.microsoft.com/office/drawing/2014/main" id="{4E5ECB18-2CDC-3D4C-97F1-C4A935B9AFCC}"/>
                  </a:ext>
                </a:extLst>
              </p:cNvPr>
              <p:cNvGrpSpPr/>
              <p:nvPr/>
            </p:nvGrpSpPr>
            <p:grpSpPr>
              <a:xfrm>
                <a:off x="7151207" y="3028950"/>
                <a:ext cx="1219200" cy="381000"/>
                <a:chOff x="7075007" y="2952750"/>
                <a:chExt cx="1219200" cy="381000"/>
              </a:xfrm>
            </p:grpSpPr>
            <p:sp>
              <p:nvSpPr>
                <p:cNvPr id="162" name="Rectangle 130">
                  <a:extLst>
                    <a:ext uri="{FF2B5EF4-FFF2-40B4-BE49-F238E27FC236}">
                      <a16:creationId xmlns:a16="http://schemas.microsoft.com/office/drawing/2014/main" id="{7007BF4D-CE5E-F346-9990-C271BFCA32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83019" y="2952750"/>
                  <a:ext cx="611188" cy="381000"/>
                </a:xfrm>
                <a:prstGeom prst="rect">
                  <a:avLst/>
                </a:prstGeom>
                <a:solidFill>
                  <a:srgbClr val="0080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pPr algn="ctr">
                    <a:lnSpc>
                      <a:spcPct val="125000"/>
                    </a:lnSpc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/>
                  </a:pPr>
                  <a:r>
                    <a:rPr lang="en-GB" sz="1200" dirty="0">
                      <a:solidFill>
                        <a:srgbClr val="FFFFFF"/>
                      </a:solidFill>
                      <a:cs typeface="Arial" charset="0"/>
                    </a:rPr>
                    <a:t>FEM</a:t>
                  </a:r>
                </a:p>
              </p:txBody>
            </p:sp>
            <p:cxnSp>
              <p:nvCxnSpPr>
                <p:cNvPr id="163" name="Straight Arrow Connector 162">
                  <a:extLst>
                    <a:ext uri="{FF2B5EF4-FFF2-40B4-BE49-F238E27FC236}">
                      <a16:creationId xmlns:a16="http://schemas.microsoft.com/office/drawing/2014/main" id="{C8F1451A-4AD2-2645-A936-2BB03A1D0FA4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7075007" y="3143250"/>
                  <a:ext cx="608014" cy="0"/>
                </a:xfrm>
                <a:prstGeom prst="straightConnector1">
                  <a:avLst/>
                </a:prstGeom>
                <a:solidFill>
                  <a:srgbClr val="00B8FF"/>
                </a:solidFill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triangl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id="{40337AA5-D1B9-5446-A2AC-DC52A12109B6}"/>
                  </a:ext>
                </a:extLst>
              </p:cNvPr>
              <p:cNvGrpSpPr/>
              <p:nvPr/>
            </p:nvGrpSpPr>
            <p:grpSpPr>
              <a:xfrm>
                <a:off x="7151207" y="3105150"/>
                <a:ext cx="1295400" cy="381000"/>
                <a:chOff x="6998807" y="2952750"/>
                <a:chExt cx="1295400" cy="381000"/>
              </a:xfrm>
            </p:grpSpPr>
            <p:sp>
              <p:nvSpPr>
                <p:cNvPr id="160" name="Rectangle 130">
                  <a:extLst>
                    <a:ext uri="{FF2B5EF4-FFF2-40B4-BE49-F238E27FC236}">
                      <a16:creationId xmlns:a16="http://schemas.microsoft.com/office/drawing/2014/main" id="{D2995EA9-E24C-454B-9F9E-C75D48578E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83019" y="2952750"/>
                  <a:ext cx="611188" cy="381000"/>
                </a:xfrm>
                <a:prstGeom prst="rect">
                  <a:avLst/>
                </a:prstGeom>
                <a:solidFill>
                  <a:srgbClr val="0080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pPr algn="ctr">
                    <a:lnSpc>
                      <a:spcPct val="125000"/>
                    </a:lnSpc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/>
                  </a:pPr>
                  <a:r>
                    <a:rPr lang="en-GB" sz="1200" dirty="0">
                      <a:solidFill>
                        <a:srgbClr val="FFFFFF"/>
                      </a:solidFill>
                      <a:cs typeface="Arial" charset="0"/>
                    </a:rPr>
                    <a:t>FEM</a:t>
                  </a:r>
                </a:p>
              </p:txBody>
            </p:sp>
            <p:cxnSp>
              <p:nvCxnSpPr>
                <p:cNvPr id="161" name="Straight Arrow Connector 160">
                  <a:extLst>
                    <a:ext uri="{FF2B5EF4-FFF2-40B4-BE49-F238E27FC236}">
                      <a16:creationId xmlns:a16="http://schemas.microsoft.com/office/drawing/2014/main" id="{18D3B003-4BB0-724F-B9BD-C22AF7362CD8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6998807" y="3143250"/>
                  <a:ext cx="684214" cy="0"/>
                </a:xfrm>
                <a:prstGeom prst="straightConnector1">
                  <a:avLst/>
                </a:prstGeom>
                <a:solidFill>
                  <a:srgbClr val="00B8FF"/>
                </a:solidFill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triangl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57" name="Group 156">
                <a:extLst>
                  <a:ext uri="{FF2B5EF4-FFF2-40B4-BE49-F238E27FC236}">
                    <a16:creationId xmlns:a16="http://schemas.microsoft.com/office/drawing/2014/main" id="{A181A900-AC41-1443-AFD4-20768D74FFB4}"/>
                  </a:ext>
                </a:extLst>
              </p:cNvPr>
              <p:cNvGrpSpPr/>
              <p:nvPr/>
            </p:nvGrpSpPr>
            <p:grpSpPr>
              <a:xfrm>
                <a:off x="7151207" y="3181350"/>
                <a:ext cx="1371600" cy="381000"/>
                <a:chOff x="6922607" y="2952750"/>
                <a:chExt cx="1371600" cy="381000"/>
              </a:xfrm>
            </p:grpSpPr>
            <p:sp>
              <p:nvSpPr>
                <p:cNvPr id="158" name="Rectangle 130">
                  <a:extLst>
                    <a:ext uri="{FF2B5EF4-FFF2-40B4-BE49-F238E27FC236}">
                      <a16:creationId xmlns:a16="http://schemas.microsoft.com/office/drawing/2014/main" id="{5DE38879-CF5C-BF4A-8503-C407C3889A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83019" y="2952750"/>
                  <a:ext cx="611188" cy="381000"/>
                </a:xfrm>
                <a:prstGeom prst="rect">
                  <a:avLst/>
                </a:prstGeom>
                <a:solidFill>
                  <a:srgbClr val="0080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pPr algn="ctr">
                    <a:lnSpc>
                      <a:spcPct val="125000"/>
                    </a:lnSpc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/>
                  </a:pPr>
                  <a:r>
                    <a:rPr lang="en-GB" sz="1200" dirty="0">
                      <a:solidFill>
                        <a:srgbClr val="FFFFFF"/>
                      </a:solidFill>
                      <a:cs typeface="Arial" charset="0"/>
                    </a:rPr>
                    <a:t>FEM</a:t>
                  </a:r>
                </a:p>
              </p:txBody>
            </p:sp>
            <p:cxnSp>
              <p:nvCxnSpPr>
                <p:cNvPr id="159" name="Straight Arrow Connector 158">
                  <a:extLst>
                    <a:ext uri="{FF2B5EF4-FFF2-40B4-BE49-F238E27FC236}">
                      <a16:creationId xmlns:a16="http://schemas.microsoft.com/office/drawing/2014/main" id="{C5E25002-4939-E84D-B611-D2BFC042D80E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6922607" y="3143250"/>
                  <a:ext cx="760414" cy="0"/>
                </a:xfrm>
                <a:prstGeom prst="straightConnector1">
                  <a:avLst/>
                </a:prstGeom>
                <a:solidFill>
                  <a:srgbClr val="00B8FF"/>
                </a:solidFill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triangl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</p:grpSp>
        </p:grpSp>
        <p:sp>
          <p:nvSpPr>
            <p:cNvPr id="152" name="Rectangle 127">
              <a:extLst>
                <a:ext uri="{FF2B5EF4-FFF2-40B4-BE49-F238E27FC236}">
                  <a16:creationId xmlns:a16="http://schemas.microsoft.com/office/drawing/2014/main" id="{4F6AC341-6663-9E41-8717-7D74373298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7000" y="2842250"/>
              <a:ext cx="611188" cy="51515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 dirty="0" err="1">
                  <a:solidFill>
                    <a:srgbClr val="FFFFFF"/>
                  </a:solidFill>
                  <a:cs typeface="Arial" charset="0"/>
                </a:rPr>
                <a:t>vGTM</a:t>
              </a:r>
              <a:endParaRPr lang="en-GB" sz="1200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B4D7E75D-948B-9A4F-B015-00E55ABE8039}"/>
                </a:ext>
              </a:extLst>
            </p:cNvPr>
            <p:cNvSpPr/>
            <p:nvPr/>
          </p:nvSpPr>
          <p:spPr>
            <a:xfrm>
              <a:off x="6934200" y="2599551"/>
              <a:ext cx="678455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/>
                <a:t>Granule</a:t>
              </a:r>
              <a:endParaRPr lang="en-US" sz="1400" dirty="0"/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A375D551-5716-254D-A050-D018733C6F5F}"/>
              </a:ext>
            </a:extLst>
          </p:cNvPr>
          <p:cNvGrpSpPr/>
          <p:nvPr/>
        </p:nvGrpSpPr>
        <p:grpSpPr>
          <a:xfrm>
            <a:off x="4694498" y="1809750"/>
            <a:ext cx="3535102" cy="1276350"/>
            <a:chOff x="5151698" y="2590800"/>
            <a:chExt cx="3535102" cy="1276350"/>
          </a:xfrm>
        </p:grpSpPr>
        <p:sp>
          <p:nvSpPr>
            <p:cNvPr id="167" name="Rounded Rectangle 166">
              <a:extLst>
                <a:ext uri="{FF2B5EF4-FFF2-40B4-BE49-F238E27FC236}">
                  <a16:creationId xmlns:a16="http://schemas.microsoft.com/office/drawing/2014/main" id="{128E03E1-6AA3-D241-95C1-86238115CA05}"/>
                </a:ext>
              </a:extLst>
            </p:cNvPr>
            <p:cNvSpPr/>
            <p:nvPr/>
          </p:nvSpPr>
          <p:spPr>
            <a:xfrm>
              <a:off x="6172200" y="2590800"/>
              <a:ext cx="2514600" cy="971550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8" name="Elbow Connector 167">
              <a:extLst>
                <a:ext uri="{FF2B5EF4-FFF2-40B4-BE49-F238E27FC236}">
                  <a16:creationId xmlns:a16="http://schemas.microsoft.com/office/drawing/2014/main" id="{A3C1351A-F9B3-4E49-9813-E839803E44B9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5151698" y="3365717"/>
              <a:ext cx="1630102" cy="501433"/>
            </a:xfrm>
            <a:prstGeom prst="bentConnector3">
              <a:avLst>
                <a:gd name="adj1" fmla="val -267"/>
              </a:avLst>
            </a:prstGeom>
            <a:ln w="12700"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37606645-EE24-E846-9A2A-FC89FD648F6C}"/>
                </a:ext>
              </a:extLst>
            </p:cNvPr>
            <p:cNvSpPr/>
            <p:nvPr/>
          </p:nvSpPr>
          <p:spPr>
            <a:xfrm>
              <a:off x="6504876" y="3337076"/>
              <a:ext cx="1040050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50" dirty="0"/>
                <a:t>Busy</a:t>
              </a:r>
              <a:endParaRPr lang="en-US" sz="1100" dirty="0"/>
            </a:p>
          </p:txBody>
        </p: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9CC20800-39A8-4444-9D08-91E85D48221E}"/>
                </a:ext>
              </a:extLst>
            </p:cNvPr>
            <p:cNvGrpSpPr/>
            <p:nvPr/>
          </p:nvGrpSpPr>
          <p:grpSpPr>
            <a:xfrm>
              <a:off x="7086600" y="2800350"/>
              <a:ext cx="1371600" cy="609600"/>
              <a:chOff x="7151207" y="2952750"/>
              <a:chExt cx="1371600" cy="609600"/>
            </a:xfrm>
          </p:grpSpPr>
          <p:grpSp>
            <p:nvGrpSpPr>
              <p:cNvPr id="173" name="Group 172">
                <a:extLst>
                  <a:ext uri="{FF2B5EF4-FFF2-40B4-BE49-F238E27FC236}">
                    <a16:creationId xmlns:a16="http://schemas.microsoft.com/office/drawing/2014/main" id="{BD472699-F830-BA46-A4A7-7D958338B712}"/>
                  </a:ext>
                </a:extLst>
              </p:cNvPr>
              <p:cNvGrpSpPr/>
              <p:nvPr/>
            </p:nvGrpSpPr>
            <p:grpSpPr>
              <a:xfrm>
                <a:off x="7151207" y="2952750"/>
                <a:ext cx="1143000" cy="381000"/>
                <a:chOff x="7151207" y="2952750"/>
                <a:chExt cx="1143000" cy="381000"/>
              </a:xfrm>
            </p:grpSpPr>
            <p:sp>
              <p:nvSpPr>
                <p:cNvPr id="183" name="Rectangle 130">
                  <a:extLst>
                    <a:ext uri="{FF2B5EF4-FFF2-40B4-BE49-F238E27FC236}">
                      <a16:creationId xmlns:a16="http://schemas.microsoft.com/office/drawing/2014/main" id="{5CEDE0BD-BD6D-A644-B040-5B58F9EF05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83019" y="2952750"/>
                  <a:ext cx="611188" cy="381000"/>
                </a:xfrm>
                <a:prstGeom prst="rect">
                  <a:avLst/>
                </a:prstGeom>
                <a:solidFill>
                  <a:srgbClr val="0080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pPr algn="ctr">
                    <a:lnSpc>
                      <a:spcPct val="125000"/>
                    </a:lnSpc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/>
                  </a:pPr>
                  <a:r>
                    <a:rPr lang="en-GB" sz="1200" dirty="0">
                      <a:solidFill>
                        <a:srgbClr val="FFFFFF"/>
                      </a:solidFill>
                      <a:cs typeface="Arial" charset="0"/>
                    </a:rPr>
                    <a:t>FEM</a:t>
                  </a:r>
                </a:p>
              </p:txBody>
            </p:sp>
            <p:cxnSp>
              <p:nvCxnSpPr>
                <p:cNvPr id="184" name="Straight Arrow Connector 183">
                  <a:extLst>
                    <a:ext uri="{FF2B5EF4-FFF2-40B4-BE49-F238E27FC236}">
                      <a16:creationId xmlns:a16="http://schemas.microsoft.com/office/drawing/2014/main" id="{341916B6-84CE-E045-9768-4D8C3AD9E0F1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7151207" y="3143250"/>
                  <a:ext cx="531813" cy="0"/>
                </a:xfrm>
                <a:prstGeom prst="straightConnector1">
                  <a:avLst/>
                </a:prstGeom>
                <a:solidFill>
                  <a:srgbClr val="00B8FF"/>
                </a:solidFill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triangl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74" name="Group 173">
                <a:extLst>
                  <a:ext uri="{FF2B5EF4-FFF2-40B4-BE49-F238E27FC236}">
                    <a16:creationId xmlns:a16="http://schemas.microsoft.com/office/drawing/2014/main" id="{ADBD2263-9C0A-524F-98C3-1898371AD043}"/>
                  </a:ext>
                </a:extLst>
              </p:cNvPr>
              <p:cNvGrpSpPr/>
              <p:nvPr/>
            </p:nvGrpSpPr>
            <p:grpSpPr>
              <a:xfrm>
                <a:off x="7151207" y="3028950"/>
                <a:ext cx="1219200" cy="381000"/>
                <a:chOff x="7075007" y="2952750"/>
                <a:chExt cx="1219200" cy="381000"/>
              </a:xfrm>
            </p:grpSpPr>
            <p:sp>
              <p:nvSpPr>
                <p:cNvPr id="181" name="Rectangle 130">
                  <a:extLst>
                    <a:ext uri="{FF2B5EF4-FFF2-40B4-BE49-F238E27FC236}">
                      <a16:creationId xmlns:a16="http://schemas.microsoft.com/office/drawing/2014/main" id="{D13F016F-880F-9247-85A3-C65562548B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83019" y="2952750"/>
                  <a:ext cx="611188" cy="381000"/>
                </a:xfrm>
                <a:prstGeom prst="rect">
                  <a:avLst/>
                </a:prstGeom>
                <a:solidFill>
                  <a:srgbClr val="0080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pPr algn="ctr">
                    <a:lnSpc>
                      <a:spcPct val="125000"/>
                    </a:lnSpc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/>
                  </a:pPr>
                  <a:r>
                    <a:rPr lang="en-GB" sz="1200" dirty="0">
                      <a:solidFill>
                        <a:srgbClr val="FFFFFF"/>
                      </a:solidFill>
                      <a:cs typeface="Arial" charset="0"/>
                    </a:rPr>
                    <a:t>FEM</a:t>
                  </a:r>
                </a:p>
              </p:txBody>
            </p:sp>
            <p:cxnSp>
              <p:nvCxnSpPr>
                <p:cNvPr id="182" name="Straight Arrow Connector 181">
                  <a:extLst>
                    <a:ext uri="{FF2B5EF4-FFF2-40B4-BE49-F238E27FC236}">
                      <a16:creationId xmlns:a16="http://schemas.microsoft.com/office/drawing/2014/main" id="{9DB37CE1-1EEE-C44E-8598-312C2BEE25A2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7075007" y="3143250"/>
                  <a:ext cx="608014" cy="0"/>
                </a:xfrm>
                <a:prstGeom prst="straightConnector1">
                  <a:avLst/>
                </a:prstGeom>
                <a:solidFill>
                  <a:srgbClr val="00B8FF"/>
                </a:solidFill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triangl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75" name="Group 174">
                <a:extLst>
                  <a:ext uri="{FF2B5EF4-FFF2-40B4-BE49-F238E27FC236}">
                    <a16:creationId xmlns:a16="http://schemas.microsoft.com/office/drawing/2014/main" id="{38B84308-E0D8-1445-906F-7DBD153FF1F5}"/>
                  </a:ext>
                </a:extLst>
              </p:cNvPr>
              <p:cNvGrpSpPr/>
              <p:nvPr/>
            </p:nvGrpSpPr>
            <p:grpSpPr>
              <a:xfrm>
                <a:off x="7151207" y="3105150"/>
                <a:ext cx="1295400" cy="381000"/>
                <a:chOff x="6998807" y="2952750"/>
                <a:chExt cx="1295400" cy="381000"/>
              </a:xfrm>
            </p:grpSpPr>
            <p:sp>
              <p:nvSpPr>
                <p:cNvPr id="179" name="Rectangle 130">
                  <a:extLst>
                    <a:ext uri="{FF2B5EF4-FFF2-40B4-BE49-F238E27FC236}">
                      <a16:creationId xmlns:a16="http://schemas.microsoft.com/office/drawing/2014/main" id="{147B4DFC-5B81-624F-B899-B53FD62AF4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83019" y="2952750"/>
                  <a:ext cx="611188" cy="381000"/>
                </a:xfrm>
                <a:prstGeom prst="rect">
                  <a:avLst/>
                </a:prstGeom>
                <a:solidFill>
                  <a:srgbClr val="0080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pPr algn="ctr">
                    <a:lnSpc>
                      <a:spcPct val="125000"/>
                    </a:lnSpc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/>
                  </a:pPr>
                  <a:r>
                    <a:rPr lang="en-GB" sz="1200" dirty="0">
                      <a:solidFill>
                        <a:srgbClr val="FFFFFF"/>
                      </a:solidFill>
                      <a:cs typeface="Arial" charset="0"/>
                    </a:rPr>
                    <a:t>FEM</a:t>
                  </a:r>
                </a:p>
              </p:txBody>
            </p:sp>
            <p:cxnSp>
              <p:nvCxnSpPr>
                <p:cNvPr id="180" name="Straight Arrow Connector 179">
                  <a:extLst>
                    <a:ext uri="{FF2B5EF4-FFF2-40B4-BE49-F238E27FC236}">
                      <a16:creationId xmlns:a16="http://schemas.microsoft.com/office/drawing/2014/main" id="{967F6CE9-5CD9-6D4C-AF06-A698C21F7B04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6998807" y="3143250"/>
                  <a:ext cx="684214" cy="0"/>
                </a:xfrm>
                <a:prstGeom prst="straightConnector1">
                  <a:avLst/>
                </a:prstGeom>
                <a:solidFill>
                  <a:srgbClr val="00B8FF"/>
                </a:solidFill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triangl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76" name="Group 175">
                <a:extLst>
                  <a:ext uri="{FF2B5EF4-FFF2-40B4-BE49-F238E27FC236}">
                    <a16:creationId xmlns:a16="http://schemas.microsoft.com/office/drawing/2014/main" id="{CF208F62-F661-054B-920E-CC7087FCDCFF}"/>
                  </a:ext>
                </a:extLst>
              </p:cNvPr>
              <p:cNvGrpSpPr/>
              <p:nvPr/>
            </p:nvGrpSpPr>
            <p:grpSpPr>
              <a:xfrm>
                <a:off x="7151207" y="3181350"/>
                <a:ext cx="1371600" cy="381000"/>
                <a:chOff x="6922607" y="2952750"/>
                <a:chExt cx="1371600" cy="381000"/>
              </a:xfrm>
            </p:grpSpPr>
            <p:sp>
              <p:nvSpPr>
                <p:cNvPr id="177" name="Rectangle 130">
                  <a:extLst>
                    <a:ext uri="{FF2B5EF4-FFF2-40B4-BE49-F238E27FC236}">
                      <a16:creationId xmlns:a16="http://schemas.microsoft.com/office/drawing/2014/main" id="{3BCACDAF-BF6C-7341-8D21-3A25691267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83019" y="2952750"/>
                  <a:ext cx="611188" cy="381000"/>
                </a:xfrm>
                <a:prstGeom prst="rect">
                  <a:avLst/>
                </a:prstGeom>
                <a:solidFill>
                  <a:srgbClr val="0080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pPr algn="ctr">
                    <a:lnSpc>
                      <a:spcPct val="125000"/>
                    </a:lnSpc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/>
                  </a:pPr>
                  <a:r>
                    <a:rPr lang="en-GB" sz="1200" dirty="0">
                      <a:solidFill>
                        <a:srgbClr val="FFFFFF"/>
                      </a:solidFill>
                      <a:cs typeface="Arial" charset="0"/>
                    </a:rPr>
                    <a:t>FEM</a:t>
                  </a:r>
                </a:p>
              </p:txBody>
            </p:sp>
            <p:cxnSp>
              <p:nvCxnSpPr>
                <p:cNvPr id="178" name="Straight Arrow Connector 177">
                  <a:extLst>
                    <a:ext uri="{FF2B5EF4-FFF2-40B4-BE49-F238E27FC236}">
                      <a16:creationId xmlns:a16="http://schemas.microsoft.com/office/drawing/2014/main" id="{566FC293-BAFA-534D-A5E3-5F9587FDE7FD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6922607" y="3143250"/>
                  <a:ext cx="760414" cy="0"/>
                </a:xfrm>
                <a:prstGeom prst="straightConnector1">
                  <a:avLst/>
                </a:prstGeom>
                <a:solidFill>
                  <a:srgbClr val="00B8FF"/>
                </a:solidFill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triangl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</p:grpSp>
        </p:grpSp>
        <p:sp>
          <p:nvSpPr>
            <p:cNvPr id="171" name="Rectangle 127">
              <a:extLst>
                <a:ext uri="{FF2B5EF4-FFF2-40B4-BE49-F238E27FC236}">
                  <a16:creationId xmlns:a16="http://schemas.microsoft.com/office/drawing/2014/main" id="{904C43EC-CEC2-CE43-8B4B-DD6D172413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7000" y="2842250"/>
              <a:ext cx="611188" cy="51515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 dirty="0" err="1">
                  <a:solidFill>
                    <a:srgbClr val="FFFFFF"/>
                  </a:solidFill>
                  <a:cs typeface="Arial" charset="0"/>
                </a:rPr>
                <a:t>vGTM</a:t>
              </a:r>
              <a:endParaRPr lang="en-GB" sz="1200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4A126032-A0B0-6C4B-80D9-F5FC9B4D84DA}"/>
                </a:ext>
              </a:extLst>
            </p:cNvPr>
            <p:cNvSpPr/>
            <p:nvPr/>
          </p:nvSpPr>
          <p:spPr>
            <a:xfrm>
              <a:off x="6934200" y="2599551"/>
              <a:ext cx="678455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/>
                <a:t>Granule</a:t>
              </a:r>
              <a:endParaRPr lang="en-US" sz="1400" dirty="0"/>
            </a:p>
          </p:txBody>
        </p:sp>
      </p:grpSp>
      <p:sp>
        <p:nvSpPr>
          <p:cNvPr id="204" name="Rounded Rectangle 203">
            <a:extLst>
              <a:ext uri="{FF2B5EF4-FFF2-40B4-BE49-F238E27FC236}">
                <a16:creationId xmlns:a16="http://schemas.microsoft.com/office/drawing/2014/main" id="{662F89F8-9CC9-DF42-9629-D39E47DFC8BA}"/>
              </a:ext>
            </a:extLst>
          </p:cNvPr>
          <p:cNvSpPr/>
          <p:nvPr/>
        </p:nvSpPr>
        <p:spPr>
          <a:xfrm>
            <a:off x="862691" y="1390647"/>
            <a:ext cx="1371105" cy="26670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LL1</a:t>
            </a:r>
          </a:p>
        </p:txBody>
      </p:sp>
      <p:sp>
        <p:nvSpPr>
          <p:cNvPr id="205" name="Rounded Rectangle 204">
            <a:extLst>
              <a:ext uri="{FF2B5EF4-FFF2-40B4-BE49-F238E27FC236}">
                <a16:creationId xmlns:a16="http://schemas.microsoft.com/office/drawing/2014/main" id="{5EC20409-881C-8549-B018-3F24F0D2D68B}"/>
              </a:ext>
            </a:extLst>
          </p:cNvPr>
          <p:cNvSpPr/>
          <p:nvPr/>
        </p:nvSpPr>
        <p:spPr>
          <a:xfrm>
            <a:off x="862691" y="1771649"/>
            <a:ext cx="1371105" cy="26670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LL1</a:t>
            </a:r>
          </a:p>
        </p:txBody>
      </p:sp>
      <p:sp>
        <p:nvSpPr>
          <p:cNvPr id="206" name="Rounded Rectangle 205">
            <a:extLst>
              <a:ext uri="{FF2B5EF4-FFF2-40B4-BE49-F238E27FC236}">
                <a16:creationId xmlns:a16="http://schemas.microsoft.com/office/drawing/2014/main" id="{8CEBDCAD-E535-BB4F-AD42-82CEF725D93F}"/>
              </a:ext>
            </a:extLst>
          </p:cNvPr>
          <p:cNvSpPr/>
          <p:nvPr/>
        </p:nvSpPr>
        <p:spPr>
          <a:xfrm>
            <a:off x="862691" y="2152647"/>
            <a:ext cx="1371105" cy="26670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LL1</a:t>
            </a:r>
          </a:p>
        </p:txBody>
      </p:sp>
      <p:sp>
        <p:nvSpPr>
          <p:cNvPr id="207" name="Rounded Rectangle 206">
            <a:extLst>
              <a:ext uri="{FF2B5EF4-FFF2-40B4-BE49-F238E27FC236}">
                <a16:creationId xmlns:a16="http://schemas.microsoft.com/office/drawing/2014/main" id="{796B1631-EF71-AF4D-A688-7DF5FBB893EE}"/>
              </a:ext>
            </a:extLst>
          </p:cNvPr>
          <p:cNvSpPr/>
          <p:nvPr/>
        </p:nvSpPr>
        <p:spPr>
          <a:xfrm>
            <a:off x="862691" y="2533647"/>
            <a:ext cx="1371105" cy="26670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LL1</a:t>
            </a:r>
          </a:p>
        </p:txBody>
      </p:sp>
      <p:cxnSp>
        <p:nvCxnSpPr>
          <p:cNvPr id="211" name="Straight Arrow Connector 210">
            <a:extLst>
              <a:ext uri="{FF2B5EF4-FFF2-40B4-BE49-F238E27FC236}">
                <a16:creationId xmlns:a16="http://schemas.microsoft.com/office/drawing/2014/main" id="{9FDD96F9-3315-284F-A032-77AC76A048C5}"/>
              </a:ext>
            </a:extLst>
          </p:cNvPr>
          <p:cNvCxnSpPr>
            <a:cxnSpLocks/>
          </p:cNvCxnSpPr>
          <p:nvPr/>
        </p:nvCxnSpPr>
        <p:spPr bwMode="auto">
          <a:xfrm flipH="1">
            <a:off x="4442476" y="1581150"/>
            <a:ext cx="1002464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2" name="Straight Arrow Connector 211">
            <a:extLst>
              <a:ext uri="{FF2B5EF4-FFF2-40B4-BE49-F238E27FC236}">
                <a16:creationId xmlns:a16="http://schemas.microsoft.com/office/drawing/2014/main" id="{30DC8974-48DE-1542-A5A8-42CE82BD364D}"/>
              </a:ext>
            </a:extLst>
          </p:cNvPr>
          <p:cNvCxnSpPr>
            <a:cxnSpLocks/>
          </p:cNvCxnSpPr>
          <p:nvPr/>
        </p:nvCxnSpPr>
        <p:spPr bwMode="auto">
          <a:xfrm flipH="1">
            <a:off x="4604001" y="1814945"/>
            <a:ext cx="990897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3" name="Straight Arrow Connector 212">
            <a:extLst>
              <a:ext uri="{FF2B5EF4-FFF2-40B4-BE49-F238E27FC236}">
                <a16:creationId xmlns:a16="http://schemas.microsoft.com/office/drawing/2014/main" id="{CD805B4A-C4E1-F843-9EC0-F1A534E72944}"/>
              </a:ext>
            </a:extLst>
          </p:cNvPr>
          <p:cNvCxnSpPr>
            <a:cxnSpLocks/>
          </p:cNvCxnSpPr>
          <p:nvPr/>
        </p:nvCxnSpPr>
        <p:spPr bwMode="auto">
          <a:xfrm flipH="1">
            <a:off x="4604002" y="2000250"/>
            <a:ext cx="1166468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4" name="Straight Arrow Connector 213">
            <a:extLst>
              <a:ext uri="{FF2B5EF4-FFF2-40B4-BE49-F238E27FC236}">
                <a16:creationId xmlns:a16="http://schemas.microsoft.com/office/drawing/2014/main" id="{07DD311C-94A3-A44F-ADE1-9C6E29F52F69}"/>
              </a:ext>
            </a:extLst>
          </p:cNvPr>
          <p:cNvCxnSpPr>
            <a:cxnSpLocks/>
          </p:cNvCxnSpPr>
          <p:nvPr/>
        </p:nvCxnSpPr>
        <p:spPr bwMode="auto">
          <a:xfrm flipH="1">
            <a:off x="4604001" y="2209800"/>
            <a:ext cx="1443675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86" name="Rounded Rectangle 185">
            <a:extLst>
              <a:ext uri="{FF2B5EF4-FFF2-40B4-BE49-F238E27FC236}">
                <a16:creationId xmlns:a16="http://schemas.microsoft.com/office/drawing/2014/main" id="{D4F9DBE7-4DC4-1540-A177-5E76EFA61C90}"/>
              </a:ext>
            </a:extLst>
          </p:cNvPr>
          <p:cNvSpPr/>
          <p:nvPr/>
        </p:nvSpPr>
        <p:spPr>
          <a:xfrm>
            <a:off x="2984238" y="1176493"/>
            <a:ext cx="1710260" cy="208119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GL1</a:t>
            </a:r>
          </a:p>
        </p:txBody>
      </p:sp>
      <p:sp>
        <p:nvSpPr>
          <p:cNvPr id="16413" name="TextBox 16412">
            <a:extLst>
              <a:ext uri="{FF2B5EF4-FFF2-40B4-BE49-F238E27FC236}">
                <a16:creationId xmlns:a16="http://schemas.microsoft.com/office/drawing/2014/main" id="{8ACFFAE1-3F76-7E46-9FFB-F544FDA67F51}"/>
              </a:ext>
            </a:extLst>
          </p:cNvPr>
          <p:cNvSpPr txBox="1"/>
          <p:nvPr/>
        </p:nvSpPr>
        <p:spPr>
          <a:xfrm>
            <a:off x="6781800" y="2647950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…</a:t>
            </a:r>
          </a:p>
        </p:txBody>
      </p:sp>
      <p:sp>
        <p:nvSpPr>
          <p:cNvPr id="240" name="Content Placeholder 1">
            <a:extLst>
              <a:ext uri="{FF2B5EF4-FFF2-40B4-BE49-F238E27FC236}">
                <a16:creationId xmlns:a16="http://schemas.microsoft.com/office/drawing/2014/main" id="{FAA916C8-F157-9B4D-B970-50F2BD0375EB}"/>
              </a:ext>
            </a:extLst>
          </p:cNvPr>
          <p:cNvSpPr txBox="1">
            <a:spLocks/>
          </p:cNvSpPr>
          <p:nvPr/>
        </p:nvSpPr>
        <p:spPr bwMode="auto">
          <a:xfrm>
            <a:off x="2971800" y="3562349"/>
            <a:ext cx="1752600" cy="91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600" dirty="0"/>
              <a:t>The GL1 transmits decision to the </a:t>
            </a:r>
            <a:r>
              <a:rPr lang="en-US" sz="1600" dirty="0" err="1"/>
              <a:t>vGTMs</a:t>
            </a:r>
            <a:endParaRPr lang="en-US" sz="1600" dirty="0"/>
          </a:p>
          <a:p>
            <a:pPr marL="0" indent="0">
              <a:buFont typeface="Arial" pitchFamily="34" charset="0"/>
              <a:buNone/>
            </a:pPr>
            <a:endParaRPr lang="en-US" sz="1600" dirty="0"/>
          </a:p>
          <a:p>
            <a:pPr marL="0" indent="0">
              <a:buFont typeface="Arial" pitchFamily="34" charset="0"/>
              <a:buNone/>
            </a:pPr>
            <a:endParaRPr lang="en-US" sz="1600" dirty="0"/>
          </a:p>
        </p:txBody>
      </p:sp>
      <p:sp>
        <p:nvSpPr>
          <p:cNvPr id="241" name="Content Placeholder 1">
            <a:extLst>
              <a:ext uri="{FF2B5EF4-FFF2-40B4-BE49-F238E27FC236}">
                <a16:creationId xmlns:a16="http://schemas.microsoft.com/office/drawing/2014/main" id="{4437BC5C-D785-7F42-BAA3-32FE9D66CD1C}"/>
              </a:ext>
            </a:extLst>
          </p:cNvPr>
          <p:cNvSpPr txBox="1">
            <a:spLocks/>
          </p:cNvSpPr>
          <p:nvPr/>
        </p:nvSpPr>
        <p:spPr bwMode="auto">
          <a:xfrm>
            <a:off x="5590476" y="3492333"/>
            <a:ext cx="3096323" cy="91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600" dirty="0"/>
              <a:t>The </a:t>
            </a:r>
            <a:r>
              <a:rPr lang="en-US" sz="1600" dirty="0" err="1"/>
              <a:t>vGTMs</a:t>
            </a:r>
            <a:r>
              <a:rPr lang="en-US" sz="1600" dirty="0"/>
              <a:t> transmit clock and trigger info to their front-ends</a:t>
            </a:r>
          </a:p>
          <a:p>
            <a:pPr marL="0" indent="0">
              <a:buFont typeface="Arial" pitchFamily="34" charset="0"/>
              <a:buNone/>
            </a:pPr>
            <a:r>
              <a:rPr lang="en-US" sz="1600" dirty="0"/>
              <a:t>They are aware of their granule’s busy state</a:t>
            </a:r>
          </a:p>
          <a:p>
            <a:pPr marL="0" indent="0">
              <a:buFont typeface="Arial" pitchFamily="34" charset="0"/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80945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382000" y="4800600"/>
            <a:ext cx="7620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C5890263-FCCA-418A-AF2A-07636736DD99}" type="slidenum">
              <a:rPr lang="en-US" altLang="en-US" sz="1200">
                <a:solidFill>
                  <a:srgbClr val="000080"/>
                </a:solidFill>
                <a:cs typeface="Arial" pitchFamily="34" charset="0"/>
              </a:rPr>
              <a:pPr eaLnBrk="1" hangingPunct="1"/>
              <a:t>5</a:t>
            </a:fld>
            <a:endParaRPr lang="en-US" altLang="en-US" sz="1200">
              <a:solidFill>
                <a:srgbClr val="898989"/>
              </a:solidFill>
              <a:cs typeface="Arial" pitchFamily="34" charset="0"/>
            </a:endParaRPr>
          </a:p>
        </p:txBody>
      </p:sp>
      <p:sp>
        <p:nvSpPr>
          <p:cNvPr id="2053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5715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solidFill>
                  <a:srgbClr val="000000"/>
                </a:solidFill>
                <a:latin typeface="+mn-lt"/>
                <a:ea typeface="MS PGothic" charset="0"/>
              </a:rPr>
              <a:t>Component count</a:t>
            </a:r>
          </a:p>
        </p:txBody>
      </p:sp>
      <p:sp>
        <p:nvSpPr>
          <p:cNvPr id="16388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898989"/>
                </a:solidFill>
              </a:rPr>
              <a:t>April 9-11, 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 Director's Review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53678"/>
            <a:ext cx="4419600" cy="1946672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At present, we count 12 granules</a:t>
            </a:r>
          </a:p>
          <a:p>
            <a:pPr marL="571500" lvl="1" indent="-171450"/>
            <a:r>
              <a:rPr lang="en-US" sz="1200" dirty="0" err="1"/>
              <a:t>Emcal</a:t>
            </a:r>
            <a:r>
              <a:rPr lang="en-US" sz="1200" dirty="0"/>
              <a:t>  4</a:t>
            </a:r>
          </a:p>
          <a:p>
            <a:pPr marL="571500" lvl="1" indent="-171450"/>
            <a:r>
              <a:rPr lang="en-US" sz="1200" dirty="0" err="1"/>
              <a:t>Hcal</a:t>
            </a:r>
            <a:r>
              <a:rPr lang="en-US" sz="1200" dirty="0"/>
              <a:t> 	   2</a:t>
            </a:r>
          </a:p>
          <a:p>
            <a:pPr marL="571500" lvl="1" indent="-171450"/>
            <a:r>
              <a:rPr lang="en-US" sz="1200" dirty="0"/>
              <a:t>MBD	   2</a:t>
            </a:r>
          </a:p>
          <a:p>
            <a:pPr marL="571500" lvl="1" indent="-171450"/>
            <a:r>
              <a:rPr lang="en-US" sz="1200" dirty="0"/>
              <a:t>TPC      2</a:t>
            </a:r>
          </a:p>
          <a:p>
            <a:pPr marL="571500" lvl="1" indent="-171450"/>
            <a:r>
              <a:rPr lang="en-US" sz="1200" dirty="0"/>
              <a:t>INTT 	   1</a:t>
            </a:r>
          </a:p>
          <a:p>
            <a:pPr marL="571500" lvl="1" indent="-171450"/>
            <a:r>
              <a:rPr lang="en-US" sz="1200" dirty="0"/>
              <a:t>MVTX  1</a:t>
            </a:r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0FA1CD-8A89-D342-B465-E7B03CDBF9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2" b="27778"/>
          <a:stretch/>
        </p:blipFill>
        <p:spPr>
          <a:xfrm>
            <a:off x="4591525" y="742950"/>
            <a:ext cx="3790475" cy="1645443"/>
          </a:xfrm>
          <a:prstGeom prst="rect">
            <a:avLst/>
          </a:prstGeom>
        </p:spPr>
      </p:pic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72F2E3E8-207F-BB4A-AE53-DEFA5E865FF5}"/>
              </a:ext>
            </a:extLst>
          </p:cNvPr>
          <p:cNvSpPr txBox="1">
            <a:spLocks/>
          </p:cNvSpPr>
          <p:nvPr/>
        </p:nvSpPr>
        <p:spPr bwMode="auto">
          <a:xfrm>
            <a:off x="457200" y="2724149"/>
            <a:ext cx="7391400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600" dirty="0"/>
              <a:t>The GL1 and the </a:t>
            </a:r>
            <a:r>
              <a:rPr lang="en-US" sz="1600" dirty="0" err="1"/>
              <a:t>vGTM</a:t>
            </a:r>
            <a:r>
              <a:rPr lang="en-US" sz="1600" dirty="0"/>
              <a:t> FPGA boards are identical</a:t>
            </a:r>
          </a:p>
          <a:p>
            <a:pPr marL="0" indent="0">
              <a:buNone/>
            </a:pPr>
            <a:r>
              <a:rPr lang="en-US" sz="1600" dirty="0"/>
              <a:t>Reduction in spares, development, </a:t>
            </a:r>
            <a:r>
              <a:rPr lang="en-US" sz="1600" dirty="0" err="1"/>
              <a:t>etc</a:t>
            </a:r>
            <a:endParaRPr lang="en-US" sz="1600" dirty="0"/>
          </a:p>
          <a:p>
            <a:pPr marL="0" indent="0">
              <a:buFont typeface="Arial" pitchFamily="34" charset="0"/>
              <a:buNone/>
            </a:pPr>
            <a:r>
              <a:rPr lang="en-US" sz="1600" dirty="0"/>
              <a:t>Difference is entirely in firmware</a:t>
            </a:r>
          </a:p>
          <a:p>
            <a:pPr marL="0" indent="0">
              <a:buFont typeface="Arial" pitchFamily="34" charset="0"/>
              <a:buNone/>
            </a:pPr>
            <a:r>
              <a:rPr lang="en-US" sz="1600" dirty="0"/>
              <a:t>One board can accommodate up to 13 </a:t>
            </a:r>
            <a:r>
              <a:rPr lang="en-US" sz="1600" dirty="0" err="1"/>
              <a:t>vGTMs</a:t>
            </a:r>
            <a:r>
              <a:rPr lang="en-US" sz="1600" dirty="0"/>
              <a:t> (number of available transceivers)</a:t>
            </a:r>
          </a:p>
          <a:p>
            <a:pPr marL="0" indent="0">
              <a:buFont typeface="Arial" pitchFamily="34" charset="0"/>
              <a:buNone/>
            </a:pPr>
            <a:r>
              <a:rPr lang="en-US" sz="1600" dirty="0"/>
              <a:t>Eventual setup will consist of one GL1 board, and one (or possibly two) GTM boards</a:t>
            </a:r>
          </a:p>
          <a:p>
            <a:pPr marL="0" indent="0">
              <a:buNone/>
            </a:pPr>
            <a:r>
              <a:rPr lang="en-US" sz="1600" dirty="0"/>
              <a:t>(We might decide to split systems into more granules)</a:t>
            </a:r>
          </a:p>
        </p:txBody>
      </p:sp>
    </p:spTree>
    <p:extLst>
      <p:ext uri="{BB962C8B-B14F-4D97-AF65-F5344CB8AC3E}">
        <p14:creationId xmlns:p14="http://schemas.microsoft.com/office/powerpoint/2010/main" val="1877346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6"/>
          <p:cNvSpPr>
            <a:spLocks noGrp="1"/>
          </p:cNvSpPr>
          <p:nvPr>
            <p:ph type="title"/>
          </p:nvPr>
        </p:nvSpPr>
        <p:spPr/>
        <p:txBody>
          <a:bodyPr lIns="38100" tIns="38100" rIns="38100" bIns="38100"/>
          <a:lstStyle/>
          <a:p>
            <a:r>
              <a:rPr lang="en-US" altLang="en-US" sz="3600" dirty="0"/>
              <a:t>GL1 and Timing system Scope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71550"/>
            <a:ext cx="8229600" cy="3394472"/>
          </a:xfrm>
        </p:spPr>
        <p:txBody>
          <a:bodyPr/>
          <a:lstStyle/>
          <a:p>
            <a:r>
              <a:rPr lang="en-US" dirty="0"/>
              <a:t>Provide trigger and timing input to all detector systems</a:t>
            </a:r>
          </a:p>
          <a:p>
            <a:r>
              <a:rPr lang="en-US" dirty="0"/>
              <a:t>Provide the slow controls/GUIs/APIs to set up trigger configurations, and manage trigger </a:t>
            </a:r>
            <a:r>
              <a:rPr lang="en-US" dirty="0" err="1"/>
              <a:t>scaledowns</a:t>
            </a:r>
            <a:endParaRPr lang="en-US" dirty="0"/>
          </a:p>
          <a:p>
            <a:r>
              <a:rPr lang="en-US" dirty="0"/>
              <a:t>Interface with the DAQ to provide per-event GL1 information</a:t>
            </a:r>
          </a:p>
          <a:p>
            <a:pPr marL="0" indent="0">
              <a:buNone/>
            </a:pPr>
            <a:r>
              <a:rPr lang="en-US"/>
              <a:t>Hardware:</a:t>
            </a:r>
            <a:endParaRPr lang="en-US" dirty="0"/>
          </a:p>
          <a:p>
            <a:r>
              <a:rPr lang="en-US" dirty="0"/>
              <a:t>One GL1 FPGA Board</a:t>
            </a:r>
          </a:p>
          <a:p>
            <a:r>
              <a:rPr lang="en-US" dirty="0"/>
              <a:t>One (or possibly two) Timing FPGA boards</a:t>
            </a:r>
          </a:p>
          <a:p>
            <a:r>
              <a:rPr lang="en-US" dirty="0"/>
              <a:t>Break-out boards for access to all transceivers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10ADE29B-4D89-4838-B42B-E0BEB29A2576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April 9-11,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 Director's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18725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>
                <a:solidFill>
                  <a:srgbClr val="000000"/>
                </a:solidFill>
              </a:rPr>
              <a:t>Technical status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819150"/>
            <a:ext cx="8153400" cy="3775473"/>
          </a:xfrm>
        </p:spPr>
        <p:txBody>
          <a:bodyPr/>
          <a:lstStyle/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We have already procured 6 FPGA boards, in hand</a:t>
            </a:r>
          </a:p>
          <a:p>
            <a:r>
              <a:rPr lang="en-US" sz="2000" dirty="0"/>
              <a:t>Boards are an in-house development for the NSLS-II</a:t>
            </a:r>
          </a:p>
          <a:p>
            <a:r>
              <a:rPr lang="en-US" sz="2000" dirty="0"/>
              <a:t>Well engineered, support available, no additional development costs </a:t>
            </a:r>
          </a:p>
          <a:p>
            <a:r>
              <a:rPr lang="en-US" sz="2000" dirty="0"/>
              <a:t>6 units allow us to have production and development stations</a:t>
            </a:r>
          </a:p>
          <a:p>
            <a:r>
              <a:rPr lang="en-US" sz="2000" dirty="0"/>
              <a:t>We can loan hardware to remote collaborators for their system integration efforts (e.g. Los Alamos for MVTX)</a:t>
            </a:r>
          </a:p>
          <a:p>
            <a:endParaRPr lang="en-US" sz="2000" dirty="0"/>
          </a:p>
          <a:p>
            <a:r>
              <a:rPr lang="en-US" sz="2000" dirty="0"/>
              <a:t>Remaining tasks are further firmware developments, and the design of a breakout board for the full set of 14 transceivers </a:t>
            </a:r>
          </a:p>
        </p:txBody>
      </p:sp>
      <p:sp>
        <p:nvSpPr>
          <p:cNvPr id="18433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80"/>
                </a:solidFill>
                <a:cs typeface="Arial" pitchFamily="34" charset="0"/>
              </a:rPr>
              <a:t>April 9-11, 2019</a:t>
            </a:r>
          </a:p>
        </p:txBody>
      </p:sp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>
                <a:solidFill>
                  <a:srgbClr val="000080"/>
                </a:solidFill>
                <a:latin typeface="Calibri" pitchFamily="34" charset="0"/>
              </a:rPr>
              <a:t>sPHENIX  Director's Review</a:t>
            </a:r>
          </a:p>
        </p:txBody>
      </p:sp>
      <p:sp>
        <p:nvSpPr>
          <p:cNvPr id="1843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38B60DC1-DF8C-4E24-95D7-F7AA864F5546}" type="slidenum">
              <a:rPr lang="en-US" altLang="en-US" sz="1200">
                <a:solidFill>
                  <a:srgbClr val="000080"/>
                </a:solidFill>
                <a:cs typeface="Arial" pitchFamily="34" charset="0"/>
              </a:rPr>
              <a:pPr eaLnBrk="1" hangingPunct="1"/>
              <a:t>7</a:t>
            </a:fld>
            <a:endParaRPr lang="en-US" altLang="en-US" sz="1200">
              <a:solidFill>
                <a:srgbClr val="898989"/>
              </a:solidFill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93A357-9C05-5445-A448-E4DA0877BE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t="15926" r="3334" b="23334"/>
          <a:stretch/>
        </p:blipFill>
        <p:spPr>
          <a:xfrm>
            <a:off x="6629400" y="666750"/>
            <a:ext cx="2331246" cy="116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430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D63A1899-4701-42E6-8733-94F76ABA496D}" type="slidenum">
              <a:rPr lang="en-US" altLang="en-US" sz="1200">
                <a:solidFill>
                  <a:srgbClr val="000080"/>
                </a:solidFill>
                <a:cs typeface="Arial" pitchFamily="34" charset="0"/>
              </a:rPr>
              <a:pPr eaLnBrk="1" hangingPunct="1"/>
              <a:t>8</a:t>
            </a:fld>
            <a:endParaRPr lang="en-US" altLang="en-US" sz="1200">
              <a:solidFill>
                <a:srgbClr val="898989"/>
              </a:solidFill>
              <a:cs typeface="Arial" pitchFamily="34" charset="0"/>
            </a:endParaRPr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"/>
          </a:xfrm>
        </p:spPr>
        <p:txBody>
          <a:bodyPr/>
          <a:lstStyle/>
          <a:p>
            <a:pPr eaLnBrk="1" hangingPunct="1"/>
            <a:r>
              <a:rPr lang="en-US" altLang="en-US" sz="4800" dirty="0">
                <a:solidFill>
                  <a:srgbClr val="000000"/>
                </a:solidFill>
                <a:cs typeface="Times New Roman" pitchFamily="18" charset="0"/>
              </a:rPr>
              <a:t>L3 Collaborators</a:t>
            </a:r>
          </a:p>
        </p:txBody>
      </p:sp>
      <p:sp>
        <p:nvSpPr>
          <p:cNvPr id="21508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898989"/>
                </a:solidFill>
              </a:rPr>
              <a:t>April 9-11, 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 Director's Review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1" y="1200151"/>
            <a:ext cx="7819231" cy="3118247"/>
          </a:xfrm>
        </p:spPr>
        <p:txBody>
          <a:bodyPr/>
          <a:lstStyle/>
          <a:p>
            <a:r>
              <a:rPr lang="en-US" dirty="0"/>
              <a:t>Martin Purschke, L2 and L3  (BNL, Physics)</a:t>
            </a:r>
          </a:p>
          <a:p>
            <a:r>
              <a:rPr lang="en-US" dirty="0"/>
              <a:t>Engineer (BNL, Instrumentation)</a:t>
            </a:r>
          </a:p>
          <a:p>
            <a:r>
              <a:rPr lang="en-US" dirty="0"/>
              <a:t>Engineer (BNL, NSLS-II)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5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839200" cy="571500"/>
          </a:xfrm>
        </p:spPr>
        <p:txBody>
          <a:bodyPr/>
          <a:lstStyle/>
          <a:p>
            <a:r>
              <a:rPr lang="en-US" altLang="en-US" sz="4000" dirty="0"/>
              <a:t>Schedule Drivers </a:t>
            </a:r>
            <a:r>
              <a:rPr lang="en-US" altLang="en-US" sz="4000"/>
              <a:t>and Milestones</a:t>
            </a:r>
            <a:endParaRPr lang="en-US" altLang="en-US" sz="4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 Director's Review</a:t>
            </a:r>
            <a:endParaRPr lang="en-US" dirty="0"/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0A7AB8A6-B572-47B0-BE28-D07C52C49F6A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3557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898989"/>
                </a:solidFill>
              </a:rPr>
              <a:t>April 9-11, 2019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517C49E-CB30-D04A-84F1-EABC4E8B8F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1156344"/>
              </p:ext>
            </p:extLst>
          </p:nvPr>
        </p:nvGraphicFramePr>
        <p:xfrm>
          <a:off x="533400" y="819150"/>
          <a:ext cx="777160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9603">
                  <a:extLst>
                    <a:ext uri="{9D8B030D-6E8A-4147-A177-3AD203B41FA5}">
                      <a16:colId xmlns:a16="http://schemas.microsoft.com/office/drawing/2014/main" val="1432738313"/>
                    </a:ext>
                  </a:extLst>
                </a:gridCol>
                <a:gridCol w="3962003">
                  <a:extLst>
                    <a:ext uri="{9D8B030D-6E8A-4147-A177-3AD203B41FA5}">
                      <a16:colId xmlns:a16="http://schemas.microsoft.com/office/drawing/2014/main" val="1328912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Finish 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9721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Timing system prototype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Sep 2019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8327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GL1 Prototype Ready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Dec 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1409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Timing system ready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Dec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56323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GL1  ready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Feb 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66806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731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34550</TotalTime>
  <Words>1169</Words>
  <Application>Microsoft Macintosh PowerPoint</Application>
  <PresentationFormat>On-screen Show (16:9)</PresentationFormat>
  <Paragraphs>226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ＭＳ Ｐゴシック</vt:lpstr>
      <vt:lpstr>ＭＳ Ｐゴシック</vt:lpstr>
      <vt:lpstr>ヒラギノ角ゴ ProN W3</vt:lpstr>
      <vt:lpstr>Arial</vt:lpstr>
      <vt:lpstr>Arial Narrow</vt:lpstr>
      <vt:lpstr>Calibri</vt:lpstr>
      <vt:lpstr>Courier New</vt:lpstr>
      <vt:lpstr>Times New Roman</vt:lpstr>
      <vt:lpstr>Office Theme</vt:lpstr>
      <vt:lpstr> sPHENIX  Director’s Review GL1/Timing System </vt:lpstr>
      <vt:lpstr>The GL1 system</vt:lpstr>
      <vt:lpstr>The Timing system</vt:lpstr>
      <vt:lpstr>The GL1 - vGTM diagram</vt:lpstr>
      <vt:lpstr>Component count</vt:lpstr>
      <vt:lpstr>GL1 and Timing system Scope </vt:lpstr>
      <vt:lpstr>Technical status</vt:lpstr>
      <vt:lpstr>L3 Collaborators</vt:lpstr>
      <vt:lpstr>Schedule Drivers and Milestones</vt:lpstr>
      <vt:lpstr>Cost Drivers</vt:lpstr>
      <vt:lpstr>Highlight: vGTM protocol to TPC</vt:lpstr>
      <vt:lpstr>Issues and Concerns  </vt:lpstr>
      <vt:lpstr>Highlights: GL1 readback</vt:lpstr>
      <vt:lpstr>Activities over the next few months</vt:lpstr>
      <vt:lpstr>Summary</vt:lpstr>
      <vt:lpstr>Back Up</vt:lpstr>
    </vt:vector>
  </TitlesOfParts>
  <Company>BNL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sPHENIX Labor Distribution Sorted by FY and Job Category</dc:title>
  <dc:creator>EdwardOBrien</dc:creator>
  <cp:lastModifiedBy>Martin Purschke</cp:lastModifiedBy>
  <cp:revision>147</cp:revision>
  <cp:lastPrinted>2015-10-28T19:08:40Z</cp:lastPrinted>
  <dcterms:created xsi:type="dcterms:W3CDTF">2015-10-24T00:32:43Z</dcterms:created>
  <dcterms:modified xsi:type="dcterms:W3CDTF">2019-04-05T09:44:46Z</dcterms:modified>
</cp:coreProperties>
</file>