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534" r:id="rId2"/>
    <p:sldId id="524" r:id="rId3"/>
    <p:sldId id="535" r:id="rId4"/>
    <p:sldId id="536" r:id="rId5"/>
    <p:sldId id="556" r:id="rId6"/>
    <p:sldId id="537" r:id="rId7"/>
    <p:sldId id="538" r:id="rId8"/>
    <p:sldId id="539" r:id="rId9"/>
    <p:sldId id="557" r:id="rId10"/>
    <p:sldId id="541" r:id="rId11"/>
    <p:sldId id="558" r:id="rId12"/>
    <p:sldId id="542" r:id="rId13"/>
    <p:sldId id="543" r:id="rId14"/>
    <p:sldId id="546" r:id="rId15"/>
    <p:sldId id="547" r:id="rId16"/>
    <p:sldId id="549" r:id="rId17"/>
    <p:sldId id="554" r:id="rId18"/>
    <p:sldId id="555" r:id="rId19"/>
    <p:sldId id="559" r:id="rId20"/>
    <p:sldId id="552" r:id="rId21"/>
    <p:sldId id="545" r:id="rId22"/>
  </p:sldIdLst>
  <p:sldSz cx="9144000" cy="5143500" type="screen16x9"/>
  <p:notesSz cx="7077075" cy="9363075"/>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3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64"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396"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52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658" algn="l" defTabSz="914264" rtl="0" eaLnBrk="1" latinLnBrk="0" hangingPunct="1">
      <a:defRPr kern="1200">
        <a:solidFill>
          <a:schemeClr val="tx1"/>
        </a:solidFill>
        <a:latin typeface="Calibri" pitchFamily="34" charset="0"/>
        <a:ea typeface="MS PGothic" pitchFamily="34" charset="-128"/>
        <a:cs typeface="+mn-cs"/>
      </a:defRPr>
    </a:lvl6pPr>
    <a:lvl7pPr marL="2742788" algn="l" defTabSz="914264" rtl="0" eaLnBrk="1" latinLnBrk="0" hangingPunct="1">
      <a:defRPr kern="1200">
        <a:solidFill>
          <a:schemeClr val="tx1"/>
        </a:solidFill>
        <a:latin typeface="Calibri" pitchFamily="34" charset="0"/>
        <a:ea typeface="MS PGothic" pitchFamily="34" charset="-128"/>
        <a:cs typeface="+mn-cs"/>
      </a:defRPr>
    </a:lvl7pPr>
    <a:lvl8pPr marL="3199920" algn="l" defTabSz="914264" rtl="0" eaLnBrk="1" latinLnBrk="0" hangingPunct="1">
      <a:defRPr kern="1200">
        <a:solidFill>
          <a:schemeClr val="tx1"/>
        </a:solidFill>
        <a:latin typeface="Calibri" pitchFamily="34" charset="0"/>
        <a:ea typeface="MS PGothic" pitchFamily="34" charset="-128"/>
        <a:cs typeface="+mn-cs"/>
      </a:defRPr>
    </a:lvl8pPr>
    <a:lvl9pPr marL="3657052" algn="l" defTabSz="914264"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6" autoAdjust="0"/>
    <p:restoredTop sz="99805" autoAdjust="0"/>
  </p:normalViewPr>
  <p:slideViewPr>
    <p:cSldViewPr>
      <p:cViewPr varScale="1">
        <p:scale>
          <a:sx n="128" d="100"/>
          <a:sy n="128" d="100"/>
        </p:scale>
        <p:origin x="144" y="6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7269" cy="467513"/>
          </a:xfrm>
          <a:prstGeom prst="rect">
            <a:avLst/>
          </a:prstGeom>
        </p:spPr>
        <p:txBody>
          <a:bodyPr vert="horz" lIns="92896" tIns="46448" rIns="92896" bIns="46448"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4008200" y="0"/>
            <a:ext cx="3067269" cy="467513"/>
          </a:xfrm>
          <a:prstGeom prst="rect">
            <a:avLst/>
          </a:prstGeom>
        </p:spPr>
        <p:txBody>
          <a:bodyPr vert="horz" wrap="square" lIns="92896" tIns="46448" rIns="92896" bIns="46448" numCol="1" anchor="t" anchorCtr="0" compatLnSpc="1">
            <a:prstTxWarp prst="textNoShape">
              <a:avLst/>
            </a:prstTxWarp>
          </a:bodyPr>
          <a:lstStyle>
            <a:lvl1pPr algn="r">
              <a:defRPr sz="1200"/>
            </a:lvl1pPr>
          </a:lstStyle>
          <a:p>
            <a:fld id="{E137DB6B-55ED-4249-BA1E-E948113C61F4}" type="datetimeFigureOut">
              <a:rPr lang="en-US" altLang="en-US"/>
              <a:pPr/>
              <a:t>4/5/2019</a:t>
            </a:fld>
            <a:endParaRPr lang="en-US" altLang="en-US" dirty="0"/>
          </a:p>
        </p:txBody>
      </p:sp>
      <p:sp>
        <p:nvSpPr>
          <p:cNvPr id="4" name="Footer Placeholder 3"/>
          <p:cNvSpPr>
            <a:spLocks noGrp="1"/>
          </p:cNvSpPr>
          <p:nvPr>
            <p:ph type="ftr" sz="quarter" idx="2"/>
          </p:nvPr>
        </p:nvSpPr>
        <p:spPr>
          <a:xfrm>
            <a:off x="2" y="8893963"/>
            <a:ext cx="3067269" cy="467513"/>
          </a:xfrm>
          <a:prstGeom prst="rect">
            <a:avLst/>
          </a:prstGeom>
        </p:spPr>
        <p:txBody>
          <a:bodyPr vert="horz" lIns="92896" tIns="46448" rIns="92896" bIns="46448"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4008200" y="8893963"/>
            <a:ext cx="3067269" cy="467513"/>
          </a:xfrm>
          <a:prstGeom prst="rect">
            <a:avLst/>
          </a:prstGeom>
        </p:spPr>
        <p:txBody>
          <a:bodyPr vert="horz" wrap="square" lIns="92896" tIns="46448" rIns="92896" bIns="46448"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7269" cy="467513"/>
          </a:xfrm>
          <a:prstGeom prst="rect">
            <a:avLst/>
          </a:prstGeom>
        </p:spPr>
        <p:txBody>
          <a:bodyPr vert="horz" lIns="94439" tIns="47219" rIns="94439" bIns="4721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008200" y="0"/>
            <a:ext cx="3067269" cy="467513"/>
          </a:xfrm>
          <a:prstGeom prst="rect">
            <a:avLst/>
          </a:prstGeom>
        </p:spPr>
        <p:txBody>
          <a:bodyPr vert="horz" wrap="square" lIns="94439" tIns="47219" rIns="94439" bIns="47219" numCol="1" anchor="t" anchorCtr="0" compatLnSpc="1">
            <a:prstTxWarp prst="textNoShape">
              <a:avLst/>
            </a:prstTxWarp>
          </a:bodyPr>
          <a:lstStyle>
            <a:lvl1pPr algn="r">
              <a:defRPr sz="1200"/>
            </a:lvl1pPr>
          </a:lstStyle>
          <a:p>
            <a:fld id="{CF8C9284-E3F8-4D87-B0A8-5DBDDC2FC668}" type="datetimeFigureOut">
              <a:rPr lang="en-US" altLang="en-US"/>
              <a:pPr/>
              <a:t>4/5/2019</a:t>
            </a:fld>
            <a:endParaRPr lang="en-US" altLang="en-US" dirty="0"/>
          </a:p>
        </p:txBody>
      </p:sp>
      <p:sp>
        <p:nvSpPr>
          <p:cNvPr id="4" name="Slide Image Placeholder 3"/>
          <p:cNvSpPr>
            <a:spLocks noGrp="1" noRot="1" noChangeAspect="1"/>
          </p:cNvSpPr>
          <p:nvPr>
            <p:ph type="sldImg" idx="2"/>
          </p:nvPr>
        </p:nvSpPr>
        <p:spPr>
          <a:xfrm>
            <a:off x="417513" y="703263"/>
            <a:ext cx="6242050" cy="3511550"/>
          </a:xfrm>
          <a:prstGeom prst="rect">
            <a:avLst/>
          </a:prstGeom>
          <a:noFill/>
          <a:ln w="12700">
            <a:solidFill>
              <a:prstClr val="black"/>
            </a:solidFill>
          </a:ln>
        </p:spPr>
        <p:txBody>
          <a:bodyPr vert="horz" lIns="94439" tIns="47219" rIns="94439" bIns="47219" rtlCol="0" anchor="ctr"/>
          <a:lstStyle/>
          <a:p>
            <a:pPr lvl="0"/>
            <a:endParaRPr lang="en-US" noProof="0" dirty="0"/>
          </a:p>
        </p:txBody>
      </p:sp>
      <p:sp>
        <p:nvSpPr>
          <p:cNvPr id="5" name="Notes Placeholder 4"/>
          <p:cNvSpPr>
            <a:spLocks noGrp="1"/>
          </p:cNvSpPr>
          <p:nvPr>
            <p:ph type="body" sz="quarter" idx="3"/>
          </p:nvPr>
        </p:nvSpPr>
        <p:spPr>
          <a:xfrm>
            <a:off x="707708" y="4447781"/>
            <a:ext cx="5661660" cy="4212424"/>
          </a:xfrm>
          <a:prstGeom prst="rect">
            <a:avLst/>
          </a:prstGeom>
        </p:spPr>
        <p:txBody>
          <a:bodyPr vert="horz" lIns="94439" tIns="47219" rIns="94439" bIns="472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93963"/>
            <a:ext cx="3067269" cy="467513"/>
          </a:xfrm>
          <a:prstGeom prst="rect">
            <a:avLst/>
          </a:prstGeom>
        </p:spPr>
        <p:txBody>
          <a:bodyPr vert="horz" lIns="94439" tIns="47219" rIns="94439" bIns="4721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008200" y="8893963"/>
            <a:ext cx="3067269" cy="467513"/>
          </a:xfrm>
          <a:prstGeom prst="rect">
            <a:avLst/>
          </a:prstGeom>
        </p:spPr>
        <p:txBody>
          <a:bodyPr vert="horz" wrap="square" lIns="94439" tIns="47219" rIns="94439" bIns="4721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3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264"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396"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52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658" algn="l" defTabSz="914264" rtl="0" eaLnBrk="1" latinLnBrk="0" hangingPunct="1">
      <a:defRPr sz="1200" kern="1200">
        <a:solidFill>
          <a:schemeClr val="tx1"/>
        </a:solidFill>
        <a:latin typeface="+mn-lt"/>
        <a:ea typeface="+mn-ea"/>
        <a:cs typeface="+mn-cs"/>
      </a:defRPr>
    </a:lvl6pPr>
    <a:lvl7pPr marL="2742788" algn="l" defTabSz="914264" rtl="0" eaLnBrk="1" latinLnBrk="0" hangingPunct="1">
      <a:defRPr sz="1200" kern="1200">
        <a:solidFill>
          <a:schemeClr val="tx1"/>
        </a:solidFill>
        <a:latin typeface="+mn-lt"/>
        <a:ea typeface="+mn-ea"/>
        <a:cs typeface="+mn-cs"/>
      </a:defRPr>
    </a:lvl7pPr>
    <a:lvl8pPr marL="3199920" algn="l" defTabSz="914264" rtl="0" eaLnBrk="1" latinLnBrk="0" hangingPunct="1">
      <a:defRPr sz="1200" kern="1200">
        <a:solidFill>
          <a:schemeClr val="tx1"/>
        </a:solidFill>
        <a:latin typeface="+mn-lt"/>
        <a:ea typeface="+mn-ea"/>
        <a:cs typeface="+mn-cs"/>
      </a:defRPr>
    </a:lvl8pPr>
    <a:lvl9pPr marL="3657052" algn="l" defTabSz="914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827" indent="-285703" eaLnBrk="0" hangingPunct="0">
              <a:defRPr sz="2400">
                <a:solidFill>
                  <a:schemeClr val="tx1"/>
                </a:solidFill>
                <a:latin typeface="Calibri" pitchFamily="34" charset="0"/>
                <a:ea typeface="MS PGothic" pitchFamily="34" charset="-128"/>
              </a:defRPr>
            </a:lvl2pPr>
            <a:lvl3pPr marL="1142809" indent="-228561" eaLnBrk="0" hangingPunct="0">
              <a:defRPr sz="2400">
                <a:solidFill>
                  <a:schemeClr val="tx1"/>
                </a:solidFill>
                <a:latin typeface="Calibri" pitchFamily="34" charset="0"/>
                <a:ea typeface="MS PGothic" pitchFamily="34" charset="-128"/>
              </a:defRPr>
            </a:lvl3pPr>
            <a:lvl4pPr marL="1599933" indent="-228561" eaLnBrk="0" hangingPunct="0">
              <a:defRPr sz="2400">
                <a:solidFill>
                  <a:schemeClr val="tx1"/>
                </a:solidFill>
                <a:latin typeface="Calibri" pitchFamily="34" charset="0"/>
                <a:ea typeface="MS PGothic" pitchFamily="34" charset="-128"/>
              </a:defRPr>
            </a:lvl4pPr>
            <a:lvl5pPr marL="2057057" indent="-228561" eaLnBrk="0" hangingPunct="0">
              <a:defRPr sz="2400">
                <a:solidFill>
                  <a:schemeClr val="tx1"/>
                </a:solidFill>
                <a:latin typeface="Calibri" pitchFamily="34" charset="0"/>
                <a:ea typeface="MS PGothic" pitchFamily="34" charset="-128"/>
              </a:defRPr>
            </a:lvl5pPr>
            <a:lvl6pPr marL="2514181" indent="-228561" eaLnBrk="0" fontAlgn="base" hangingPunct="0">
              <a:spcBef>
                <a:spcPct val="0"/>
              </a:spcBef>
              <a:spcAft>
                <a:spcPct val="0"/>
              </a:spcAft>
              <a:defRPr sz="2400">
                <a:solidFill>
                  <a:schemeClr val="tx1"/>
                </a:solidFill>
                <a:latin typeface="Calibri" pitchFamily="34" charset="0"/>
                <a:ea typeface="MS PGothic" pitchFamily="34" charset="-128"/>
              </a:defRPr>
            </a:lvl6pPr>
            <a:lvl7pPr marL="2971305" indent="-228561" eaLnBrk="0" fontAlgn="base" hangingPunct="0">
              <a:spcBef>
                <a:spcPct val="0"/>
              </a:spcBef>
              <a:spcAft>
                <a:spcPct val="0"/>
              </a:spcAft>
              <a:defRPr sz="2400">
                <a:solidFill>
                  <a:schemeClr val="tx1"/>
                </a:solidFill>
                <a:latin typeface="Calibri" pitchFamily="34" charset="0"/>
                <a:ea typeface="MS PGothic" pitchFamily="34" charset="-128"/>
              </a:defRPr>
            </a:lvl7pPr>
            <a:lvl8pPr marL="3428429" indent="-228561" eaLnBrk="0" fontAlgn="base" hangingPunct="0">
              <a:spcBef>
                <a:spcPct val="0"/>
              </a:spcBef>
              <a:spcAft>
                <a:spcPct val="0"/>
              </a:spcAft>
              <a:defRPr sz="2400">
                <a:solidFill>
                  <a:schemeClr val="tx1"/>
                </a:solidFill>
                <a:latin typeface="Calibri" pitchFamily="34" charset="0"/>
                <a:ea typeface="MS PGothic" pitchFamily="34" charset="-128"/>
              </a:defRPr>
            </a:lvl8pPr>
            <a:lvl9pPr marL="3885553" indent="-228561"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19</a:t>
            </a:fld>
            <a:endParaRPr lang="en-US" altLang="en-US" sz="1200" dirty="0"/>
          </a:p>
        </p:txBody>
      </p:sp>
    </p:spTree>
    <p:extLst>
      <p:ext uri="{BB962C8B-B14F-4D97-AF65-F5344CB8AC3E}">
        <p14:creationId xmlns:p14="http://schemas.microsoft.com/office/powerpoint/2010/main" val="239619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6"/>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30" indent="0" algn="ctr">
              <a:buNone/>
              <a:defRPr>
                <a:solidFill>
                  <a:schemeClr val="tx1">
                    <a:tint val="75000"/>
                  </a:schemeClr>
                </a:solidFill>
              </a:defRPr>
            </a:lvl2pPr>
            <a:lvl3pPr marL="914264"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5"/>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30" indent="0">
              <a:buNone/>
              <a:defRPr sz="1800">
                <a:solidFill>
                  <a:schemeClr val="tx1">
                    <a:tint val="75000"/>
                  </a:schemeClr>
                </a:solidFill>
              </a:defRPr>
            </a:lvl2pPr>
            <a:lvl3pPr marL="914264"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0" indent="0">
              <a:buNone/>
              <a:defRPr sz="2000" b="1"/>
            </a:lvl2pPr>
            <a:lvl3pPr marL="914264"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30" indent="0">
              <a:buNone/>
              <a:defRPr sz="2000" b="1"/>
            </a:lvl2pPr>
            <a:lvl3pPr marL="914264"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April 9-11, 2019</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April 9-11, 2019</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April 9-11, 2019</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34"/>
            <a:ext cx="3008313" cy="3518297"/>
          </a:xfrm>
        </p:spPr>
        <p:txBody>
          <a:bodyPr/>
          <a:lstStyle>
            <a:lvl1pPr marL="0" indent="0">
              <a:buNone/>
              <a:defRPr sz="1400"/>
            </a:lvl1pPr>
            <a:lvl2pPr marL="457130" indent="0">
              <a:buNone/>
              <a:defRPr sz="1200"/>
            </a:lvl2pPr>
            <a:lvl3pPr marL="914264"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30" indent="0">
              <a:buNone/>
              <a:defRPr sz="2800"/>
            </a:lvl2pPr>
            <a:lvl3pPr marL="914264"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pPr lvl="0"/>
            <a:endParaRPr lang="en-US" noProof="0" dirty="0"/>
          </a:p>
        </p:txBody>
      </p:sp>
      <p:sp>
        <p:nvSpPr>
          <p:cNvPr id="4" name="Text Placeholder 3"/>
          <p:cNvSpPr>
            <a:spLocks noGrp="1"/>
          </p:cNvSpPr>
          <p:nvPr>
            <p:ph type="body" sz="half" idx="2"/>
          </p:nvPr>
        </p:nvSpPr>
        <p:spPr>
          <a:xfrm>
            <a:off x="1828800" y="4229108"/>
            <a:ext cx="5486400" cy="603647"/>
          </a:xfrm>
        </p:spPr>
        <p:txBody>
          <a:bodyPr/>
          <a:lstStyle>
            <a:lvl1pPr marL="0" indent="0">
              <a:buNone/>
              <a:defRPr sz="1400"/>
            </a:lvl1pPr>
            <a:lvl2pPr marL="457130" indent="0">
              <a:buNone/>
              <a:defRPr sz="1200"/>
            </a:lvl2pPr>
            <a:lvl3pPr marL="914264"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11"/>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27" tIns="45714" rIns="91427" bIns="45714"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April 9-11, 2019</a:t>
            </a:r>
            <a:endParaRPr lang="en-US" altLang="en-US" dirty="0"/>
          </a:p>
        </p:txBody>
      </p:sp>
      <p:sp>
        <p:nvSpPr>
          <p:cNvPr id="5" name="Footer Placeholder 4"/>
          <p:cNvSpPr>
            <a:spLocks noGrp="1"/>
          </p:cNvSpPr>
          <p:nvPr>
            <p:ph type="ftr" sz="quarter" idx="3"/>
          </p:nvPr>
        </p:nvSpPr>
        <p:spPr>
          <a:xfrm>
            <a:off x="3171031" y="4914906"/>
            <a:ext cx="2895600" cy="207169"/>
          </a:xfrm>
          <a:prstGeom prst="rect">
            <a:avLst/>
          </a:prstGeom>
        </p:spPr>
        <p:txBody>
          <a:bodyPr vert="horz" lIns="91427" tIns="45714" rIns="91427" bIns="45714"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sPHENIX Director's Review</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27" tIns="45714" rIns="91427" bIns="45714"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35"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
            <a:ext cx="1149783" cy="57149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30" algn="ctr" rtl="0" fontAlgn="base">
        <a:spcBef>
          <a:spcPct val="0"/>
        </a:spcBef>
        <a:spcAft>
          <a:spcPct val="0"/>
        </a:spcAft>
        <a:defRPr sz="4400">
          <a:solidFill>
            <a:schemeClr val="tx1"/>
          </a:solidFill>
          <a:latin typeface="Calibri" charset="0"/>
          <a:ea typeface="ＭＳ Ｐゴシック" charset="0"/>
        </a:defRPr>
      </a:lvl6pPr>
      <a:lvl7pPr marL="914264" algn="ctr" rtl="0" fontAlgn="base">
        <a:spcBef>
          <a:spcPct val="0"/>
        </a:spcBef>
        <a:spcAft>
          <a:spcPct val="0"/>
        </a:spcAft>
        <a:defRPr sz="4400">
          <a:solidFill>
            <a:schemeClr val="tx1"/>
          </a:solidFill>
          <a:latin typeface="Calibri" charset="0"/>
          <a:ea typeface="ＭＳ Ｐゴシック" charset="0"/>
        </a:defRPr>
      </a:lvl7pPr>
      <a:lvl8pPr marL="1371396" algn="ctr" rtl="0" fontAlgn="base">
        <a:spcBef>
          <a:spcPct val="0"/>
        </a:spcBef>
        <a:spcAft>
          <a:spcPct val="0"/>
        </a:spcAft>
        <a:defRPr sz="4400">
          <a:solidFill>
            <a:schemeClr val="tx1"/>
          </a:solidFill>
          <a:latin typeface="Calibri" charset="0"/>
          <a:ea typeface="ＭＳ Ｐゴシック" charset="0"/>
        </a:defRPr>
      </a:lvl8pPr>
      <a:lvl9pPr marL="1828529" algn="ctr" rtl="0" fontAlgn="base">
        <a:spcBef>
          <a:spcPct val="0"/>
        </a:spcBef>
        <a:spcAft>
          <a:spcPct val="0"/>
        </a:spcAft>
        <a:defRPr sz="4400">
          <a:solidFill>
            <a:schemeClr val="tx1"/>
          </a:solidFill>
          <a:latin typeface="Calibri" charset="0"/>
          <a:ea typeface="ＭＳ Ｐゴシック" charset="0"/>
        </a:defRPr>
      </a:lvl9pPr>
    </p:titleStyle>
    <p:bodyStyle>
      <a:lvl1pPr marL="342848" indent="-342848"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41" indent="-285708"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830" indent="-228566"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599960" indent="-228566"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093" indent="-228566"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222"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5"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6"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4" rtl="0" eaLnBrk="1" latinLnBrk="0" hangingPunct="1">
        <a:defRPr sz="1800" kern="1200">
          <a:solidFill>
            <a:schemeClr val="tx1"/>
          </a:solidFill>
          <a:latin typeface="+mn-lt"/>
          <a:ea typeface="+mn-ea"/>
          <a:cs typeface="+mn-cs"/>
        </a:defRPr>
      </a:lvl1pPr>
      <a:lvl2pPr marL="457130"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6" algn="l" defTabSz="914264" rtl="0" eaLnBrk="1" latinLnBrk="0" hangingPunct="1">
        <a:defRPr sz="1800" kern="1200">
          <a:solidFill>
            <a:schemeClr val="tx1"/>
          </a:solidFill>
          <a:latin typeface="+mn-lt"/>
          <a:ea typeface="+mn-ea"/>
          <a:cs typeface="+mn-cs"/>
        </a:defRPr>
      </a:lvl4pPr>
      <a:lvl5pPr marL="1828529" algn="l" defTabSz="914264" rtl="0" eaLnBrk="1" latinLnBrk="0" hangingPunct="1">
        <a:defRPr sz="1800" kern="1200">
          <a:solidFill>
            <a:schemeClr val="tx1"/>
          </a:solidFill>
          <a:latin typeface="+mn-lt"/>
          <a:ea typeface="+mn-ea"/>
          <a:cs typeface="+mn-cs"/>
        </a:defRPr>
      </a:lvl5pPr>
      <a:lvl6pPr marL="2285658" algn="l" defTabSz="914264" rtl="0" eaLnBrk="1" latinLnBrk="0" hangingPunct="1">
        <a:defRPr sz="1800" kern="1200">
          <a:solidFill>
            <a:schemeClr val="tx1"/>
          </a:solidFill>
          <a:latin typeface="+mn-lt"/>
          <a:ea typeface="+mn-ea"/>
          <a:cs typeface="+mn-cs"/>
        </a:defRPr>
      </a:lvl6pPr>
      <a:lvl7pPr marL="2742788" algn="l" defTabSz="914264" rtl="0" eaLnBrk="1" latinLnBrk="0" hangingPunct="1">
        <a:defRPr sz="1800" kern="1200">
          <a:solidFill>
            <a:schemeClr val="tx1"/>
          </a:solidFill>
          <a:latin typeface="+mn-lt"/>
          <a:ea typeface="+mn-ea"/>
          <a:cs typeface="+mn-cs"/>
        </a:defRPr>
      </a:lvl7pPr>
      <a:lvl8pPr marL="3199920" algn="l" defTabSz="914264" rtl="0" eaLnBrk="1" latinLnBrk="0" hangingPunct="1">
        <a:defRPr sz="1800" kern="1200">
          <a:solidFill>
            <a:schemeClr val="tx1"/>
          </a:solidFill>
          <a:latin typeface="+mn-lt"/>
          <a:ea typeface="+mn-ea"/>
          <a:cs typeface="+mn-cs"/>
        </a:defRPr>
      </a:lvl8pPr>
      <a:lvl9pPr marL="3657052" algn="l" defTabSz="9142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
        <p:nvSpPr>
          <p:cNvPr id="8" name="Subtitle 3">
            <a:extLst>
              <a:ext uri="{FF2B5EF4-FFF2-40B4-BE49-F238E27FC236}">
                <a16:creationId xmlns:a16="http://schemas.microsoft.com/office/drawing/2014/main" id="{88ECF5F2-9EF1-41CC-96FB-3AE2DC0765FF}"/>
              </a:ext>
            </a:extLst>
          </p:cNvPr>
          <p:cNvSpPr txBox="1">
            <a:spLocks noGrp="1"/>
          </p:cNvSpPr>
          <p:nvPr>
            <p:ph idx="1"/>
          </p:nvPr>
        </p:nvSpPr>
        <p:spPr bwMode="auto">
          <a:xfrm>
            <a:off x="533400" y="2495550"/>
            <a:ext cx="8229600" cy="141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3200" b="1" kern="1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Font typeface="Arial" pitchFamily="34" charset="0"/>
              <a:buNone/>
              <a:defRPr sz="2000" b="1" kern="1200">
                <a:solidFill>
                  <a:schemeClr val="tx1">
                    <a:tint val="75000"/>
                  </a:schemeClr>
                </a:solidFill>
                <a:latin typeface="+mn-lt"/>
                <a:ea typeface="MS PGothic" pitchFamily="34" charset="-128"/>
                <a:cs typeface="MS PGothic" charset="0"/>
              </a:defRPr>
            </a:lvl2pPr>
            <a:lvl3pPr marL="914400" indent="0" algn="ctr" rtl="0" eaLnBrk="0" fontAlgn="base" hangingPunct="0">
              <a:spcBef>
                <a:spcPct val="20000"/>
              </a:spcBef>
              <a:spcAft>
                <a:spcPct val="0"/>
              </a:spcAft>
              <a:buFont typeface="Arial" pitchFamily="34" charset="0"/>
              <a:buNone/>
              <a:defRPr sz="1800" b="1" kern="1200">
                <a:solidFill>
                  <a:schemeClr val="tx1">
                    <a:tint val="75000"/>
                  </a:schemeClr>
                </a:solidFill>
                <a:latin typeface="+mn-lt"/>
                <a:ea typeface="MS PGothic" pitchFamily="34" charset="-128"/>
                <a:cs typeface="MS PGothic" charset="0"/>
              </a:defRPr>
            </a:lvl3pPr>
            <a:lvl4pPr marL="1371600" indent="0" algn="ctr" rtl="0" eaLnBrk="0" fontAlgn="base" hangingPunct="0">
              <a:spcBef>
                <a:spcPct val="20000"/>
              </a:spcBef>
              <a:spcAft>
                <a:spcPct val="0"/>
              </a:spcAft>
              <a:buFont typeface="Arial" pitchFamily="34" charset="0"/>
              <a:buNone/>
              <a:defRPr sz="1600" b="1" kern="1200">
                <a:solidFill>
                  <a:schemeClr val="tx1">
                    <a:tint val="75000"/>
                  </a:schemeClr>
                </a:solidFill>
                <a:latin typeface="+mn-lt"/>
                <a:ea typeface="MS PGothic" pitchFamily="34" charset="-128"/>
                <a:cs typeface="MS PGothic" charset="0"/>
              </a:defRPr>
            </a:lvl4pPr>
            <a:lvl5pPr marL="1828800" indent="0" algn="ctr" rtl="0" eaLnBrk="0" fontAlgn="base" hangingPunct="0">
              <a:spcBef>
                <a:spcPct val="20000"/>
              </a:spcBef>
              <a:spcAft>
                <a:spcPct val="0"/>
              </a:spcAft>
              <a:buFont typeface="Arial" pitchFamily="34" charset="0"/>
              <a:buNone/>
              <a:defRPr sz="1400" b="1" kern="1200">
                <a:solidFill>
                  <a:schemeClr val="tx1">
                    <a:tint val="75000"/>
                  </a:schemeClr>
                </a:solidFill>
                <a:latin typeface="+mn-lt"/>
                <a:ea typeface="MS PGothic" pitchFamily="34" charset="-128"/>
                <a:cs typeface="MS PGothic"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en-US" sz="2400" dirty="0"/>
              <a:t>James Mills</a:t>
            </a:r>
          </a:p>
          <a:p>
            <a:r>
              <a:rPr lang="en-US" altLang="en-US" sz="2400" dirty="0"/>
              <a:t>April 9-11, 2017</a:t>
            </a:r>
          </a:p>
          <a:p>
            <a:r>
              <a:rPr lang="en-US" altLang="en-US" sz="2400" dirty="0"/>
              <a:t>Brookhaven National Laboratory</a:t>
            </a:r>
          </a:p>
        </p:txBody>
      </p:sp>
      <p:sp>
        <p:nvSpPr>
          <p:cNvPr id="9" name="Title 2">
            <a:extLst>
              <a:ext uri="{FF2B5EF4-FFF2-40B4-BE49-F238E27FC236}">
                <a16:creationId xmlns:a16="http://schemas.microsoft.com/office/drawing/2014/main" id="{CC43CB16-8878-470D-BDBB-B585382BBE6E}"/>
              </a:ext>
            </a:extLst>
          </p:cNvPr>
          <p:cNvSpPr txBox="1">
            <a:spLocks/>
          </p:cNvSpPr>
          <p:nvPr/>
        </p:nvSpPr>
        <p:spPr bwMode="auto">
          <a:xfrm>
            <a:off x="287867" y="666750"/>
            <a:ext cx="8686800" cy="160020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bg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dirty="0"/>
              <a:t>Engineering Management and Coordination </a:t>
            </a:r>
            <a:endParaRPr lang="en-US" altLang="en-US" dirty="0"/>
          </a:p>
        </p:txBody>
      </p:sp>
    </p:spTree>
    <p:extLst>
      <p:ext uri="{BB962C8B-B14F-4D97-AF65-F5344CB8AC3E}">
        <p14:creationId xmlns:p14="http://schemas.microsoft.com/office/powerpoint/2010/main" val="115074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8962" t="25087" r="1461" b="5819"/>
          <a:stretch/>
        </p:blipFill>
        <p:spPr>
          <a:xfrm>
            <a:off x="0" y="590550"/>
            <a:ext cx="7676218" cy="3749040"/>
          </a:xfrm>
          <a:prstGeom prst="rect">
            <a:avLst/>
          </a:prstGeom>
        </p:spPr>
      </p:pic>
      <p:sp>
        <p:nvSpPr>
          <p:cNvPr id="2" name="Title 1"/>
          <p:cNvSpPr>
            <a:spLocks noGrp="1"/>
          </p:cNvSpPr>
          <p:nvPr>
            <p:ph type="title"/>
          </p:nvPr>
        </p:nvSpPr>
        <p:spPr>
          <a:xfrm>
            <a:off x="126999" y="0"/>
            <a:ext cx="5334000" cy="546497"/>
          </a:xfrm>
        </p:spPr>
        <p:txBody>
          <a:bodyPr/>
          <a:lstStyle/>
          <a:p>
            <a:r>
              <a:rPr lang="en-US" altLang="en-US" sz="3200" dirty="0">
                <a:solidFill>
                  <a:srgbClr val="000000"/>
                </a:solidFill>
                <a:cs typeface="Times New Roman" pitchFamily="18" charset="0"/>
              </a:rPr>
              <a:t>Comment Resolution Database</a:t>
            </a:r>
            <a:endParaRPr lang="en-US" sz="3200" dirty="0"/>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10</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9" name="Rectangle 8">
            <a:extLst>
              <a:ext uri="{FF2B5EF4-FFF2-40B4-BE49-F238E27FC236}">
                <a16:creationId xmlns:a16="http://schemas.microsoft.com/office/drawing/2014/main" id="{605B2FFF-D556-4A0B-B811-AE13A77E50D1}"/>
              </a:ext>
            </a:extLst>
          </p:cNvPr>
          <p:cNvSpPr>
            <a:spLocks noChangeAspect="1"/>
          </p:cNvSpPr>
          <p:nvPr/>
        </p:nvSpPr>
        <p:spPr>
          <a:xfrm>
            <a:off x="4419600" y="2876550"/>
            <a:ext cx="4482507" cy="830997"/>
          </a:xfrm>
          <a:prstGeom prst="rect">
            <a:avLst/>
          </a:prstGeom>
          <a:solidFill>
            <a:schemeClr val="bg2"/>
          </a:solidFill>
          <a:ln>
            <a:solidFill>
              <a:schemeClr val="tx1"/>
            </a:solidFill>
          </a:ln>
        </p:spPr>
        <p:txBody>
          <a:bodyPr wrap="square">
            <a:spAutoFit/>
          </a:bodyPr>
          <a:lstStyle/>
          <a:p>
            <a:pPr lvl="1" algn="ctr"/>
            <a:r>
              <a:rPr lang="en-US" sz="1600" dirty="0"/>
              <a:t>Recommendations from Reviews to be entered into the </a:t>
            </a:r>
            <a:r>
              <a:rPr lang="en-US" sz="1600" dirty="0" err="1"/>
              <a:t>sPHENIX</a:t>
            </a:r>
            <a:r>
              <a:rPr lang="en-US" sz="1600" dirty="0"/>
              <a:t> Comment Resolution Database</a:t>
            </a:r>
          </a:p>
        </p:txBody>
      </p:sp>
    </p:spTree>
    <p:extLst>
      <p:ext uri="{BB962C8B-B14F-4D97-AF65-F5344CB8AC3E}">
        <p14:creationId xmlns:p14="http://schemas.microsoft.com/office/powerpoint/2010/main" val="372047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86200" y="748236"/>
            <a:ext cx="4953001" cy="797078"/>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200" dirty="0"/>
              <a:t>Engineering Reviews</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5" name="Footer Placeholder 4"/>
          <p:cNvSpPr>
            <a:spLocks noGrp="1"/>
          </p:cNvSpPr>
          <p:nvPr>
            <p:ph type="ftr" sz="quarter" idx="11"/>
          </p:nvPr>
        </p:nvSpPr>
        <p:spPr>
          <a:xfrm>
            <a:off x="3171031" y="4929656"/>
            <a:ext cx="2895600" cy="207169"/>
          </a:xfrm>
        </p:spPr>
        <p:txBody>
          <a:bodyPr/>
          <a:lstStyle/>
          <a:p>
            <a:pPr>
              <a:defRPr/>
            </a:pPr>
            <a:r>
              <a:rPr lang="en-US" dirty="0" err="1"/>
              <a:t>sPHENIX</a:t>
            </a:r>
            <a:r>
              <a:rPr lang="en-US" dirty="0"/>
              <a:t> Director's Review</a:t>
            </a:r>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11</a:t>
            </a:fld>
            <a:endParaRPr lang="en-US" altLang="en-US" dirty="0"/>
          </a:p>
        </p:txBody>
      </p:sp>
      <p:sp>
        <p:nvSpPr>
          <p:cNvPr id="12" name="Rectangle 11"/>
          <p:cNvSpPr/>
          <p:nvPr/>
        </p:nvSpPr>
        <p:spPr>
          <a:xfrm>
            <a:off x="5029200" y="1509522"/>
            <a:ext cx="4572000" cy="3075201"/>
          </a:xfrm>
          <a:prstGeom prst="rect">
            <a:avLst/>
          </a:prstGeom>
        </p:spPr>
        <p:txBody>
          <a:bodyPr>
            <a:spAutoFit/>
          </a:bodyPr>
          <a:lstStyle/>
          <a:p>
            <a:pPr marL="342900" marR="0" lvl="0" indent="-342900">
              <a:lnSpc>
                <a:spcPct val="107000"/>
              </a:lnSpc>
              <a:spcBef>
                <a:spcPts val="0"/>
              </a:spcBef>
              <a:spcAft>
                <a:spcPts val="0"/>
              </a:spcAft>
              <a:buFont typeface="Calibri" panose="020F0502020204030204" pitchFamily="34" charset="0"/>
              <a:buChar char="•"/>
            </a:pPr>
            <a:r>
              <a:rPr lang="en-US" sz="800" dirty="0">
                <a:ea typeface="Calibri" panose="020F0502020204030204" pitchFamily="34" charset="0"/>
                <a:cs typeface="Times New Roman" panose="02020603050405020304" pitchFamily="18" charset="0"/>
              </a:rPr>
              <a:t>Cradle/Carriage Conceptual Design Review</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DAQ</a:t>
            </a:r>
            <a:r>
              <a:rPr lang="en-US" sz="800" dirty="0">
                <a:ea typeface="Calibri" panose="020F0502020204030204" pitchFamily="34" charset="0"/>
                <a:cs typeface="Times New Roman" panose="02020603050405020304" pitchFamily="18" charset="0"/>
              </a:rPr>
              <a:t>/Trigger Pre-CD-1 Conceptual Design 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TPC</a:t>
            </a:r>
            <a:r>
              <a:rPr lang="en-US" sz="800" dirty="0">
                <a:ea typeface="Calibri" panose="020F0502020204030204" pitchFamily="34" charset="0"/>
                <a:cs typeface="Times New Roman" panose="02020603050405020304" pitchFamily="18" charset="0"/>
              </a:rPr>
              <a:t> Pre-CD-1 Conceptual Design 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a:ea typeface="Calibri" panose="020F0502020204030204" pitchFamily="34" charset="0"/>
                <a:cs typeface="Times New Roman" panose="02020603050405020304" pitchFamily="18" charset="0"/>
              </a:rPr>
              <a:t>Calorimeter Electronics Pre-CD-1 Conceptual Design 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EMCAL</a:t>
            </a:r>
            <a:r>
              <a:rPr lang="en-US" sz="800" dirty="0">
                <a:ea typeface="Calibri" panose="020F0502020204030204" pitchFamily="34" charset="0"/>
                <a:cs typeface="Times New Roman" panose="02020603050405020304" pitchFamily="18" charset="0"/>
              </a:rPr>
              <a:t> Pre-CD-1 Conceptual Design 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a:ea typeface="Calibri" panose="020F0502020204030204" pitchFamily="34" charset="0"/>
                <a:cs typeface="Times New Roman" panose="02020603050405020304" pitchFamily="18" charset="0"/>
              </a:rPr>
              <a:t>Nov </a:t>
            </a:r>
            <a:r>
              <a:rPr lang="en-US" sz="800" dirty="0" err="1">
                <a:ea typeface="Calibri" panose="020F0502020204030204" pitchFamily="34" charset="0"/>
                <a:cs typeface="Times New Roman" panose="02020603050405020304" pitchFamily="18" charset="0"/>
              </a:rPr>
              <a:t>HCAL</a:t>
            </a:r>
            <a:r>
              <a:rPr lang="en-US" sz="800" dirty="0">
                <a:ea typeface="Calibri" panose="020F0502020204030204" pitchFamily="34" charset="0"/>
                <a:cs typeface="Times New Roman" panose="02020603050405020304" pitchFamily="18" charset="0"/>
              </a:rPr>
              <a:t> Pre-CD-1 Conceptual Design 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Calorimeter Prototype v2.1 IDR closeout &amp; </a:t>
            </a:r>
            <a:r>
              <a:rPr lang="en-US" sz="800" dirty="0" err="1">
                <a:ea typeface="Calibri" panose="020F0502020204030204" pitchFamily="34" charset="0"/>
                <a:cs typeface="Times New Roman" panose="02020603050405020304" pitchFamily="18" charset="0"/>
              </a:rPr>
              <a:t>PRR</a:t>
            </a:r>
            <a:r>
              <a:rPr lang="en-US" sz="800" dirty="0">
                <a:ea typeface="Calibri" panose="020F0502020204030204" pitchFamily="34" charset="0"/>
                <a:cs typeface="Times New Roman" panose="02020603050405020304" pitchFamily="18" charset="0"/>
              </a:rPr>
              <a:t>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EMCAL</a:t>
            </a:r>
            <a:r>
              <a:rPr lang="en-US" sz="800" dirty="0">
                <a:ea typeface="Calibri" panose="020F0502020204030204" pitchFamily="34" charset="0"/>
                <a:cs typeface="Times New Roman" panose="02020603050405020304" pitchFamily="18" charset="0"/>
              </a:rPr>
              <a:t> Light Guide Preliminary Design 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a:ea typeface="Calibri" panose="020F0502020204030204" pitchFamily="34" charset="0"/>
                <a:cs typeface="Times New Roman" panose="02020603050405020304" pitchFamily="18" charset="0"/>
              </a:rPr>
              <a:t>Time Projection Chamber mini-review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MAPs</a:t>
            </a:r>
            <a:r>
              <a:rPr lang="en-US" sz="800" dirty="0">
                <a:ea typeface="Calibri" panose="020F0502020204030204" pitchFamily="34" charset="0"/>
                <a:cs typeface="Times New Roman" panose="02020603050405020304" pitchFamily="18" charset="0"/>
              </a:rPr>
              <a:t> Vertex Detector mini-Review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Full Field Flux Return - Mechanical Design 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Calorimeter Prototype Support Structure Mechanical design 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a:ea typeface="Calibri" panose="020F0502020204030204" pitchFamily="34" charset="0"/>
                <a:cs typeface="Times New Roman" panose="02020603050405020304" pitchFamily="18" charset="0"/>
              </a:rPr>
              <a:t>Cost and Schedule Review Magnet/Decom/Install/</a:t>
            </a:r>
            <a:r>
              <a:rPr lang="en-US" sz="800" dirty="0" err="1">
                <a:ea typeface="Calibri" panose="020F0502020204030204" pitchFamily="34" charset="0"/>
                <a:cs typeface="Times New Roman" panose="02020603050405020304" pitchFamily="18" charset="0"/>
              </a:rPr>
              <a:t>Integn</a:t>
            </a:r>
            <a:r>
              <a:rPr lang="en-US" sz="800" dirty="0">
                <a:ea typeface="Calibri" panose="020F0502020204030204" pitchFamily="34" charset="0"/>
                <a:cs typeface="Times New Roman" panose="02020603050405020304" pitchFamily="18" charset="0"/>
              </a:rPr>
              <a:t>/Infra Practice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EMCal</a:t>
            </a:r>
            <a:r>
              <a:rPr lang="en-US" sz="800" dirty="0">
                <a:ea typeface="Calibri" panose="020F0502020204030204" pitchFamily="34" charset="0"/>
                <a:cs typeface="Times New Roman" panose="02020603050405020304" pitchFamily="18" charset="0"/>
              </a:rPr>
              <a:t> 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EMCal</a:t>
            </a:r>
            <a:r>
              <a:rPr lang="en-US" sz="800" dirty="0">
                <a:ea typeface="Calibri" panose="020F0502020204030204" pitchFamily="34" charset="0"/>
                <a:cs typeface="Times New Roman" panose="02020603050405020304" pitchFamily="18" charset="0"/>
              </a:rPr>
              <a:t> Practice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Calorimeter Electronics 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HCal</a:t>
            </a:r>
            <a:r>
              <a:rPr lang="en-US" sz="800" dirty="0">
                <a:ea typeface="Calibri" panose="020F0502020204030204" pitchFamily="34" charset="0"/>
                <a:cs typeface="Times New Roman" panose="02020603050405020304" pitchFamily="18" charset="0"/>
              </a:rPr>
              <a:t> Review </a:t>
            </a:r>
            <a:endParaRPr lang="en-US" sz="11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Decommissoning</a:t>
            </a:r>
            <a:r>
              <a:rPr lang="en-US" sz="800" dirty="0">
                <a:ea typeface="Calibri" panose="020F0502020204030204" pitchFamily="34" charset="0"/>
                <a:cs typeface="Times New Roman" panose="02020603050405020304" pitchFamily="18" charset="0"/>
              </a:rPr>
              <a:t> and Installation Review </a:t>
            </a:r>
            <a:endParaRPr lang="en-US" sz="11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Magnet Review </a:t>
            </a:r>
          </a:p>
          <a:p>
            <a:pPr marL="342900" marR="0" lvl="0" indent="-342900">
              <a:spcBef>
                <a:spcPts val="0"/>
              </a:spcBef>
              <a:spcAft>
                <a:spcPts val="0"/>
              </a:spcAft>
              <a:buFont typeface="Calibri" panose="020F0502020204030204" pitchFamily="34" charset="0"/>
              <a:buChar char="•"/>
            </a:pPr>
            <a:r>
              <a:rPr lang="en-US" sz="800" dirty="0">
                <a:ea typeface="Calibri" panose="020F0502020204030204" pitchFamily="34" charset="0"/>
                <a:cs typeface="Times New Roman" panose="02020603050405020304" pitchFamily="18" charset="0"/>
              </a:rPr>
              <a:t>MAGNET Preliminary Design Review and Pressure Safety Review</a:t>
            </a:r>
            <a:endParaRPr lang="en-US" sz="11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a typeface="Calibri" panose="020F0502020204030204" pitchFamily="34" charset="0"/>
                <a:cs typeface="Times New Roman" panose="02020603050405020304" pitchFamily="18" charset="0"/>
              </a:rPr>
              <a:t> </a:t>
            </a:r>
            <a:endParaRPr lang="en-US" sz="11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a typeface="Calibri" panose="020F0502020204030204" pitchFamily="34" charset="0"/>
                <a:cs typeface="Times New Roman" panose="02020603050405020304" pitchFamily="18" charset="0"/>
              </a:rPr>
              <a:t> </a:t>
            </a:r>
            <a:endParaRPr lang="en-US" sz="1100" dirty="0">
              <a:ea typeface="Calibri" panose="020F0502020204030204" pitchFamily="34" charset="0"/>
              <a:cs typeface="Times New Roman" panose="02020603050405020304" pitchFamily="18" charset="0"/>
            </a:endParaRPr>
          </a:p>
        </p:txBody>
      </p:sp>
      <p:sp>
        <p:nvSpPr>
          <p:cNvPr id="13" name="Rectangle 12"/>
          <p:cNvSpPr/>
          <p:nvPr/>
        </p:nvSpPr>
        <p:spPr>
          <a:xfrm>
            <a:off x="205727" y="1182403"/>
            <a:ext cx="4572000" cy="2989793"/>
          </a:xfrm>
          <a:prstGeom prst="rect">
            <a:avLst/>
          </a:prstGeom>
        </p:spPr>
        <p:txBody>
          <a:bodyPr>
            <a:spAutoFit/>
          </a:bodyPr>
          <a:lstStyle/>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CRYOGENIC SYSTEM Procurement Readiness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Cradle/Carriage Preliminary Engineering Review </a:t>
            </a:r>
          </a:p>
          <a:p>
            <a:pPr marL="342900" marR="0" lvl="0" indent="-342900">
              <a:lnSpc>
                <a:spcPct val="107000"/>
              </a:lnSpc>
              <a:spcBef>
                <a:spcPts val="0"/>
              </a:spcBef>
              <a:spcAft>
                <a:spcPts val="0"/>
              </a:spcAft>
              <a:buFont typeface="Calibri" panose="020F0502020204030204" pitchFamily="34" charset="0"/>
              <a:buChar char="•"/>
            </a:pPr>
            <a:r>
              <a:rPr lang="en-US" sz="800" dirty="0">
                <a:ea typeface="Calibri" panose="020F0502020204030204" pitchFamily="34" charset="0"/>
                <a:cs typeface="Times New Roman" panose="02020603050405020304" pitchFamily="18" charset="0"/>
              </a:rPr>
              <a:t>Calorimeter Trigger Preliminary Design Review </a:t>
            </a:r>
          </a:p>
          <a:p>
            <a:pPr marL="342900" marR="0" lvl="0" indent="-342900">
              <a:lnSpc>
                <a:spcPct val="107000"/>
              </a:lnSpc>
              <a:spcBef>
                <a:spcPts val="0"/>
              </a:spcBef>
              <a:spcAft>
                <a:spcPts val="0"/>
              </a:spcAft>
              <a:buFont typeface="Calibri" panose="020F0502020204030204" pitchFamily="34" charset="0"/>
              <a:buChar char="•"/>
            </a:pPr>
            <a:r>
              <a:rPr lang="en-US" sz="800" dirty="0">
                <a:ea typeface="Calibri" panose="020F0502020204030204" pitchFamily="34" charset="0"/>
                <a:cs typeface="Times New Roman" panose="02020603050405020304" pitchFamily="18" charset="0"/>
              </a:rPr>
              <a:t>Calorimeter Electronics Digitizer System Design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LESHC</a:t>
            </a:r>
            <a:r>
              <a:rPr lang="en-US" sz="800" dirty="0">
                <a:ea typeface="Calibri" panose="020F0502020204030204" pitchFamily="34" charset="0"/>
                <a:cs typeface="Times New Roman" panose="02020603050405020304" pitchFamily="18" charset="0"/>
              </a:rPr>
              <a:t> 18-10 Review of the Cryogenic Systems for </a:t>
            </a: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SC Solenoid IP8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MVTX</a:t>
            </a:r>
            <a:r>
              <a:rPr lang="en-US" sz="800" dirty="0">
                <a:ea typeface="Calibri" panose="020F0502020204030204" pitchFamily="34" charset="0"/>
                <a:cs typeface="Times New Roman" panose="02020603050405020304" pitchFamily="18" charset="0"/>
              </a:rPr>
              <a:t> Interim Design Review </a:t>
            </a:r>
          </a:p>
          <a:p>
            <a:pPr marL="342900" marR="0" lvl="0" indent="-342900">
              <a:lnSpc>
                <a:spcPct val="107000"/>
              </a:lnSpc>
              <a:spcBef>
                <a:spcPts val="0"/>
              </a:spcBef>
              <a:spcAft>
                <a:spcPts val="0"/>
              </a:spcAft>
              <a:buFont typeface="Calibri" panose="020F0502020204030204" pitchFamily="34" charset="0"/>
              <a:buChar char="•"/>
            </a:pPr>
            <a:r>
              <a:rPr lang="en-US" sz="800" dirty="0">
                <a:ea typeface="Calibri" panose="020F0502020204030204" pitchFamily="34" charset="0"/>
                <a:cs typeface="Times New Roman" panose="02020603050405020304" pitchFamily="18" charset="0"/>
              </a:rPr>
              <a:t>Interim Design Review of Preproduction On-Detector </a:t>
            </a:r>
            <a:r>
              <a:rPr lang="en-US" sz="800" dirty="0" err="1">
                <a:ea typeface="Calibri" panose="020F0502020204030204" pitchFamily="34" charset="0"/>
                <a:cs typeface="Times New Roman" panose="02020603050405020304" pitchFamily="18" charset="0"/>
              </a:rPr>
              <a:t>HCAL</a:t>
            </a:r>
            <a:r>
              <a:rPr lang="en-US" sz="800" dirty="0">
                <a:ea typeface="Calibri" panose="020F0502020204030204" pitchFamily="34" charset="0"/>
                <a:cs typeface="Times New Roman" panose="02020603050405020304" pitchFamily="18" charset="0"/>
              </a:rPr>
              <a:t> Electronics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EMCAL</a:t>
            </a:r>
            <a:r>
              <a:rPr lang="en-US" sz="800" dirty="0">
                <a:ea typeface="Calibri" panose="020F0502020204030204" pitchFamily="34" charset="0"/>
                <a:cs typeface="Times New Roman" panose="02020603050405020304" pitchFamily="18" charset="0"/>
              </a:rPr>
              <a:t> Sector 1-12 Powder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HCAL</a:t>
            </a:r>
            <a:r>
              <a:rPr lang="en-US" sz="800" dirty="0">
                <a:ea typeface="Calibri" panose="020F0502020204030204" pitchFamily="34" charset="0"/>
                <a:cs typeface="Times New Roman" panose="02020603050405020304" pitchFamily="18" charset="0"/>
              </a:rPr>
              <a:t> Assembly Area Safety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EMCal</a:t>
            </a:r>
            <a:r>
              <a:rPr lang="en-US" sz="800" dirty="0">
                <a:ea typeface="Calibri" panose="020F0502020204030204" pitchFamily="34" charset="0"/>
                <a:cs typeface="Times New Roman" panose="02020603050405020304" pitchFamily="18" charset="0"/>
              </a:rPr>
              <a:t> Sector 0 Mechanics Preproduction Design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EMCal</a:t>
            </a:r>
            <a:r>
              <a:rPr lang="en-US" sz="800" dirty="0">
                <a:ea typeface="Calibri" panose="020F0502020204030204" pitchFamily="34" charset="0"/>
                <a:cs typeface="Times New Roman" panose="02020603050405020304" pitchFamily="18" charset="0"/>
              </a:rPr>
              <a:t> Sector 0 Electronics Preproduction Design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TPC</a:t>
            </a:r>
            <a:r>
              <a:rPr lang="en-US" sz="800" dirty="0">
                <a:ea typeface="Calibri" panose="020F0502020204030204" pitchFamily="34" charset="0"/>
                <a:cs typeface="Times New Roman" panose="02020603050405020304" pitchFamily="18" charset="0"/>
              </a:rPr>
              <a:t> Wagon Wheel Production Readiness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software and computing review </a:t>
            </a:r>
          </a:p>
          <a:p>
            <a:pPr marL="342900" marR="0" lvl="0" indent="-342900">
              <a:lnSpc>
                <a:spcPct val="107000"/>
              </a:lnSpc>
              <a:spcBef>
                <a:spcPts val="0"/>
              </a:spcBef>
              <a:spcAft>
                <a:spcPts val="0"/>
              </a:spcAft>
              <a:buFont typeface="Calibri" panose="020F0502020204030204" pitchFamily="34" charset="0"/>
              <a:buChar char="•"/>
            </a:pPr>
            <a:r>
              <a:rPr lang="en-US" sz="800" dirty="0">
                <a:ea typeface="Calibri" panose="020F0502020204030204" pitchFamily="34" charset="0"/>
                <a:cs typeface="Times New Roman" panose="02020603050405020304" pitchFamily="18" charset="0"/>
              </a:rPr>
              <a:t>Outer </a:t>
            </a:r>
            <a:r>
              <a:rPr lang="en-US" sz="800" dirty="0" err="1">
                <a:ea typeface="Calibri" panose="020F0502020204030204" pitchFamily="34" charset="0"/>
                <a:cs typeface="Times New Roman" panose="02020603050405020304" pitchFamily="18" charset="0"/>
              </a:rPr>
              <a:t>HCal</a:t>
            </a:r>
            <a:r>
              <a:rPr lang="en-US" sz="800" dirty="0">
                <a:ea typeface="Calibri" panose="020F0502020204030204" pitchFamily="34" charset="0"/>
                <a:cs typeface="Times New Roman" panose="02020603050405020304" pitchFamily="18" charset="0"/>
              </a:rPr>
              <a:t> Scintillator Interim Design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EMCal</a:t>
            </a:r>
            <a:r>
              <a:rPr lang="en-US" sz="800" dirty="0">
                <a:ea typeface="Calibri" panose="020F0502020204030204" pitchFamily="34" charset="0"/>
                <a:cs typeface="Times New Roman" panose="02020603050405020304" pitchFamily="18" charset="0"/>
              </a:rPr>
              <a:t> Sector 0 Electronics Preproduction Design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EMCAL</a:t>
            </a:r>
            <a:r>
              <a:rPr lang="en-US" sz="800" dirty="0">
                <a:ea typeface="Calibri" panose="020F0502020204030204" pitchFamily="34" charset="0"/>
                <a:cs typeface="Times New Roman" panose="02020603050405020304" pitchFamily="18" charset="0"/>
              </a:rPr>
              <a:t> Block Design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Outer </a:t>
            </a:r>
            <a:r>
              <a:rPr lang="en-US" sz="800" dirty="0" err="1">
                <a:ea typeface="Calibri" panose="020F0502020204030204" pitchFamily="34" charset="0"/>
                <a:cs typeface="Times New Roman" panose="02020603050405020304" pitchFamily="18" charset="0"/>
              </a:rPr>
              <a:t>HCal</a:t>
            </a:r>
            <a:r>
              <a:rPr lang="en-US" sz="800" dirty="0">
                <a:ea typeface="Calibri" panose="020F0502020204030204" pitchFamily="34" charset="0"/>
                <a:cs typeface="Times New Roman" panose="02020603050405020304" pitchFamily="18" charset="0"/>
              </a:rPr>
              <a:t> Sector Steel Review Follow Up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INTT</a:t>
            </a:r>
            <a:r>
              <a:rPr lang="en-US" sz="800" dirty="0">
                <a:ea typeface="Calibri" panose="020F0502020204030204" pitchFamily="34" charset="0"/>
                <a:cs typeface="Times New Roman" panose="02020603050405020304" pitchFamily="18" charset="0"/>
              </a:rPr>
              <a:t> Pre-CD-1 Conceptual Design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Outer </a:t>
            </a:r>
            <a:r>
              <a:rPr lang="en-US" sz="800" dirty="0" err="1">
                <a:ea typeface="Calibri" panose="020F0502020204030204" pitchFamily="34" charset="0"/>
                <a:cs typeface="Times New Roman" panose="02020603050405020304" pitchFamily="18" charset="0"/>
              </a:rPr>
              <a:t>HCal</a:t>
            </a:r>
            <a:r>
              <a:rPr lang="en-US" sz="800" dirty="0">
                <a:ea typeface="Calibri" panose="020F0502020204030204" pitchFamily="34" charset="0"/>
                <a:cs typeface="Times New Roman" panose="02020603050405020304" pitchFamily="18" charset="0"/>
              </a:rPr>
              <a:t> Steel Sector Procurement Readiness/Design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sPHENIX</a:t>
            </a:r>
            <a:r>
              <a:rPr lang="en-US" sz="800" dirty="0">
                <a:ea typeface="Calibri" panose="020F0502020204030204" pitchFamily="34" charset="0"/>
                <a:cs typeface="Times New Roman" panose="02020603050405020304" pitchFamily="18" charset="0"/>
              </a:rPr>
              <a:t> Risk Registry and Mitigation Plan Review </a:t>
            </a:r>
          </a:p>
          <a:p>
            <a:pPr marL="342900" marR="0" lvl="0" indent="-342900">
              <a:lnSpc>
                <a:spcPct val="107000"/>
              </a:lnSpc>
              <a:spcBef>
                <a:spcPts val="0"/>
              </a:spcBef>
              <a:spcAft>
                <a:spcPts val="0"/>
              </a:spcAft>
              <a:buFont typeface="Calibri" panose="020F0502020204030204" pitchFamily="34" charset="0"/>
              <a:buChar char="•"/>
            </a:pPr>
            <a:r>
              <a:rPr lang="en-US" sz="800" dirty="0" err="1">
                <a:ea typeface="Calibri" panose="020F0502020204030204" pitchFamily="34" charset="0"/>
                <a:cs typeface="Times New Roman" panose="02020603050405020304" pitchFamily="18" charset="0"/>
              </a:rPr>
              <a:t>EMCAL</a:t>
            </a:r>
            <a:r>
              <a:rPr lang="en-US" sz="800" dirty="0">
                <a:ea typeface="Calibri" panose="020F0502020204030204" pitchFamily="34" charset="0"/>
                <a:cs typeface="Times New Roman" panose="02020603050405020304" pitchFamily="18" charset="0"/>
              </a:rPr>
              <a:t> Fiber Procurement Readiness Review</a:t>
            </a:r>
          </a:p>
          <a:p>
            <a:pPr marL="342900" marR="0" lvl="0" indent="-342900">
              <a:lnSpc>
                <a:spcPct val="107000"/>
              </a:lnSpc>
              <a:spcBef>
                <a:spcPts val="0"/>
              </a:spcBef>
              <a:spcAft>
                <a:spcPts val="0"/>
              </a:spcAft>
              <a:buFont typeface="Calibri" panose="020F0502020204030204" pitchFamily="34" charset="0"/>
              <a:buChar char="•"/>
            </a:pPr>
            <a:r>
              <a:rPr lang="en-US" sz="800" dirty="0">
                <a:ea typeface="Calibri" panose="020F0502020204030204" pitchFamily="34" charset="0"/>
                <a:cs typeface="Times New Roman" panose="02020603050405020304" pitchFamily="18" charset="0"/>
              </a:rPr>
              <a:t>Infrastructure, Installation and Integration Pre-CD-1 Conceptual Design Review </a:t>
            </a:r>
          </a:p>
        </p:txBody>
      </p:sp>
      <p:sp>
        <p:nvSpPr>
          <p:cNvPr id="3" name="TextBox 2"/>
          <p:cNvSpPr txBox="1"/>
          <p:nvPr/>
        </p:nvSpPr>
        <p:spPr>
          <a:xfrm>
            <a:off x="3886200" y="854387"/>
            <a:ext cx="5257801" cy="584775"/>
          </a:xfrm>
          <a:prstGeom prst="rect">
            <a:avLst/>
          </a:prstGeom>
          <a:noFill/>
          <a:ln w="12700">
            <a:noFill/>
          </a:ln>
        </p:spPr>
        <p:txBody>
          <a:bodyPr wrap="square" rtlCol="0">
            <a:spAutoFit/>
          </a:bodyPr>
          <a:lstStyle/>
          <a:p>
            <a:pPr marL="285750" indent="-285750">
              <a:buFont typeface="Arial" panose="020B0604020202020204" pitchFamily="34" charset="0"/>
              <a:buChar char="•"/>
            </a:pPr>
            <a:r>
              <a:rPr lang="en-US" sz="1600" dirty="0"/>
              <a:t>Over 40 Reviews Performed</a:t>
            </a:r>
          </a:p>
          <a:p>
            <a:pPr marL="285750" indent="-285750">
              <a:buFont typeface="Arial" panose="020B0604020202020204" pitchFamily="34" charset="0"/>
              <a:buChar char="•"/>
            </a:pPr>
            <a:r>
              <a:rPr lang="en-US" sz="1600" dirty="0"/>
              <a:t>All Reviews are in sPHENIX Resource Loaded Schedule</a:t>
            </a:r>
          </a:p>
        </p:txBody>
      </p:sp>
    </p:spTree>
    <p:extLst>
      <p:ext uri="{BB962C8B-B14F-4D97-AF65-F5344CB8AC3E}">
        <p14:creationId xmlns:p14="http://schemas.microsoft.com/office/powerpoint/2010/main" val="375791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7315200" cy="546497"/>
          </a:xfrm>
        </p:spPr>
        <p:txBody>
          <a:bodyPr/>
          <a:lstStyle/>
          <a:p>
            <a:r>
              <a:rPr lang="en-US" altLang="en-US" sz="2000" dirty="0" err="1">
                <a:solidFill>
                  <a:srgbClr val="000000"/>
                </a:solidFill>
                <a:cs typeface="Times New Roman" pitchFamily="18" charset="0"/>
              </a:rPr>
              <a:t>sPHENIX</a:t>
            </a:r>
            <a:r>
              <a:rPr lang="en-US" altLang="en-US" sz="2000" dirty="0">
                <a:solidFill>
                  <a:srgbClr val="000000"/>
                </a:solidFill>
                <a:cs typeface="Times New Roman" pitchFamily="18" charset="0"/>
              </a:rPr>
              <a:t> Project Controls and Work Management Documents</a:t>
            </a:r>
            <a:endParaRPr lang="en-US" sz="2000" dirty="0"/>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12</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8" name="Content Placeholder 1">
            <a:extLst>
              <a:ext uri="{FF2B5EF4-FFF2-40B4-BE49-F238E27FC236}">
                <a16:creationId xmlns:a16="http://schemas.microsoft.com/office/drawing/2014/main" id="{10467603-6D92-4BE9-AE0D-CDF0557D83E8}"/>
              </a:ext>
            </a:extLst>
          </p:cNvPr>
          <p:cNvSpPr>
            <a:spLocks noGrp="1"/>
          </p:cNvSpPr>
          <p:nvPr>
            <p:ph idx="1"/>
          </p:nvPr>
        </p:nvSpPr>
        <p:spPr>
          <a:xfrm>
            <a:off x="304800" y="742950"/>
            <a:ext cx="8229600" cy="4114800"/>
          </a:xfrm>
        </p:spPr>
        <p:txBody>
          <a:bodyPr/>
          <a:lstStyle/>
          <a:p>
            <a:pPr>
              <a:buFont typeface="+mj-lt"/>
              <a:buAutoNum type="arabicPeriod"/>
            </a:pPr>
            <a:r>
              <a:rPr lang="en-US" sz="1800" dirty="0"/>
              <a:t>sPHENIX Procedure Guidelines</a:t>
            </a:r>
          </a:p>
          <a:p>
            <a:pPr>
              <a:buFont typeface="+mj-lt"/>
              <a:buAutoNum type="arabicPeriod"/>
            </a:pPr>
            <a:r>
              <a:rPr lang="en-US" sz="1800" dirty="0"/>
              <a:t>sPHENIX Configuration Management</a:t>
            </a:r>
            <a:endParaRPr lang="en-US" sz="1800" dirty="0">
              <a:solidFill>
                <a:srgbClr val="00B050"/>
              </a:solidFill>
            </a:endParaRPr>
          </a:p>
          <a:p>
            <a:pPr>
              <a:buFont typeface="+mj-lt"/>
              <a:buAutoNum type="arabicPeriod"/>
            </a:pPr>
            <a:r>
              <a:rPr lang="en-US" sz="1800" dirty="0"/>
              <a:t>sPHENIX Document Control</a:t>
            </a:r>
            <a:endParaRPr lang="en-US" sz="1800" dirty="0">
              <a:solidFill>
                <a:srgbClr val="00B050"/>
              </a:solidFill>
            </a:endParaRPr>
          </a:p>
          <a:p>
            <a:pPr>
              <a:buFont typeface="+mj-lt"/>
              <a:buAutoNum type="arabicPeriod"/>
            </a:pPr>
            <a:r>
              <a:rPr lang="en-US" sz="1800" dirty="0"/>
              <a:t>sPHENIX Quality Assurance Plan</a:t>
            </a:r>
          </a:p>
          <a:p>
            <a:pPr>
              <a:buFont typeface="+mj-lt"/>
              <a:buAutoNum type="arabicPeriod"/>
            </a:pPr>
            <a:r>
              <a:rPr lang="en-US" sz="1800" dirty="0" err="1"/>
              <a:t>sPHENIX</a:t>
            </a:r>
            <a:r>
              <a:rPr lang="en-US" sz="1800" dirty="0"/>
              <a:t> Conduct of Design Reviews</a:t>
            </a:r>
            <a:endParaRPr lang="en-US" sz="1800" dirty="0">
              <a:solidFill>
                <a:srgbClr val="00B050"/>
              </a:solidFill>
            </a:endParaRPr>
          </a:p>
          <a:p>
            <a:pPr>
              <a:buFont typeface="+mj-lt"/>
              <a:buAutoNum type="arabicPeriod"/>
            </a:pPr>
            <a:r>
              <a:rPr lang="en-US" sz="1800" dirty="0"/>
              <a:t>sPHENIX Work Planning</a:t>
            </a:r>
            <a:endParaRPr lang="en-US" sz="1800" dirty="0">
              <a:solidFill>
                <a:srgbClr val="00B050"/>
              </a:solidFill>
            </a:endParaRPr>
          </a:p>
          <a:p>
            <a:pPr>
              <a:buFont typeface="+mj-lt"/>
              <a:buAutoNum type="arabicPeriod"/>
            </a:pPr>
            <a:r>
              <a:rPr lang="en-US" sz="1800" dirty="0"/>
              <a:t>sPHENIX Awareness Training</a:t>
            </a:r>
            <a:endParaRPr lang="en-US" sz="1800" dirty="0">
              <a:solidFill>
                <a:srgbClr val="00B050"/>
              </a:solidFill>
            </a:endParaRPr>
          </a:p>
          <a:p>
            <a:pPr>
              <a:buFont typeface="+mj-lt"/>
              <a:buAutoNum type="arabicPeriod"/>
            </a:pPr>
            <a:r>
              <a:rPr lang="en-US" sz="1800" dirty="0"/>
              <a:t>sPHENIX Bottom’s-Up Estimate Uncertainty Guidelines</a:t>
            </a:r>
          </a:p>
          <a:p>
            <a:pPr>
              <a:buFont typeface="+mj-lt"/>
              <a:buAutoNum type="arabicPeriod"/>
            </a:pPr>
            <a:r>
              <a:rPr lang="en-US" sz="1800" dirty="0"/>
              <a:t>Interface Control Document/Interface Design Drawing </a:t>
            </a:r>
          </a:p>
          <a:p>
            <a:pPr>
              <a:buFont typeface="+mj-lt"/>
              <a:buAutoNum type="arabicPeriod"/>
            </a:pPr>
            <a:r>
              <a:rPr lang="en-US" sz="1800" dirty="0"/>
              <a:t>Integrated Safety Management Plan/Safety Hazard Analysis Document/CAD Conduct of Operations</a:t>
            </a:r>
          </a:p>
          <a:p>
            <a:pPr>
              <a:buFont typeface="+mj-lt"/>
              <a:buAutoNum type="arabicPeriod"/>
            </a:pPr>
            <a:r>
              <a:rPr lang="en-US" sz="1800" dirty="0"/>
              <a:t>Comment Resolution Database</a:t>
            </a:r>
          </a:p>
        </p:txBody>
      </p:sp>
      <p:sp>
        <p:nvSpPr>
          <p:cNvPr id="7" name="TextBox 6">
            <a:extLst>
              <a:ext uri="{FF2B5EF4-FFF2-40B4-BE49-F238E27FC236}">
                <a16:creationId xmlns:a16="http://schemas.microsoft.com/office/drawing/2014/main" id="{9F197749-6884-48FD-BFF3-69D3782AB722}"/>
              </a:ext>
            </a:extLst>
          </p:cNvPr>
          <p:cNvSpPr txBox="1"/>
          <p:nvPr/>
        </p:nvSpPr>
        <p:spPr>
          <a:xfrm>
            <a:off x="4495800" y="1123950"/>
            <a:ext cx="4186959" cy="1200329"/>
          </a:xfrm>
          <a:prstGeom prst="rect">
            <a:avLst/>
          </a:prstGeom>
          <a:solidFill>
            <a:schemeClr val="bg2"/>
          </a:solidFill>
          <a:ln>
            <a:solidFill>
              <a:schemeClr val="tx1"/>
            </a:solidFill>
          </a:ln>
        </p:spPr>
        <p:txBody>
          <a:bodyPr wrap="square" rtlCol="0">
            <a:spAutoFit/>
          </a:bodyPr>
          <a:lstStyle/>
          <a:p>
            <a:pPr marL="285750" indent="-285750">
              <a:buFont typeface="Arial" panose="020B0604020202020204" pitchFamily="34" charset="0"/>
              <a:buChar char="•"/>
            </a:pPr>
            <a:r>
              <a:rPr lang="en-US" dirty="0" err="1"/>
              <a:t>sPHENIX</a:t>
            </a:r>
            <a:r>
              <a:rPr lang="en-US" dirty="0"/>
              <a:t> Procedures and Documents for Engineering, Design, Fabrication, and Installation</a:t>
            </a:r>
          </a:p>
          <a:p>
            <a:pPr marL="285750" indent="-285750">
              <a:buFont typeface="Arial" panose="020B0604020202020204" pitchFamily="34" charset="0"/>
              <a:buChar char="•"/>
            </a:pPr>
            <a:r>
              <a:rPr lang="en-US" dirty="0"/>
              <a:t>Signed and released for use</a:t>
            </a:r>
          </a:p>
        </p:txBody>
      </p:sp>
    </p:spTree>
    <p:extLst>
      <p:ext uri="{BB962C8B-B14F-4D97-AF65-F5344CB8AC3E}">
        <p14:creationId xmlns:p14="http://schemas.microsoft.com/office/powerpoint/2010/main" val="210225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JAM\Desktop\Pages from sP_SE_QAM_003_Conf_Mgmt_Rev_A.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91" t="8567" r="11104" b="3545"/>
          <a:stretch/>
        </p:blipFill>
        <p:spPr bwMode="auto">
          <a:xfrm>
            <a:off x="5957738" y="753071"/>
            <a:ext cx="2901662" cy="39319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M\Desktop\Pages from sP_SE_QAM_006_Des_Rev_Gdlns_Rev_A.tif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48" t="10600" r="6370" b="12059"/>
          <a:stretch/>
        </p:blipFill>
        <p:spPr bwMode="auto">
          <a:xfrm>
            <a:off x="2740754" y="608154"/>
            <a:ext cx="2867895" cy="34492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AM\Desktop\Pages from sP_SE_QAM_007_sPHENIX_QA_Plan.tif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81" t="5863" r="9576" b="6636"/>
          <a:stretch/>
        </p:blipFill>
        <p:spPr bwMode="auto">
          <a:xfrm>
            <a:off x="311062" y="603291"/>
            <a:ext cx="2429692" cy="3291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
            <a:ext cx="8229600" cy="546497"/>
          </a:xfrm>
        </p:spPr>
        <p:txBody>
          <a:bodyPr/>
          <a:lstStyle/>
          <a:p>
            <a:r>
              <a:rPr lang="en-US" sz="3200" dirty="0"/>
              <a:t>Engineering Procedures</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13</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11" name="TextBox 10">
            <a:extLst>
              <a:ext uri="{FF2B5EF4-FFF2-40B4-BE49-F238E27FC236}">
                <a16:creationId xmlns:a16="http://schemas.microsoft.com/office/drawing/2014/main" id="{9F197749-6884-48FD-BFF3-69D3782AB722}"/>
              </a:ext>
            </a:extLst>
          </p:cNvPr>
          <p:cNvSpPr txBox="1"/>
          <p:nvPr/>
        </p:nvSpPr>
        <p:spPr>
          <a:xfrm>
            <a:off x="311062" y="4038660"/>
            <a:ext cx="5480138" cy="646331"/>
          </a:xfrm>
          <a:prstGeom prst="rect">
            <a:avLst/>
          </a:prstGeom>
          <a:solidFill>
            <a:schemeClr val="bg2"/>
          </a:solidFill>
          <a:ln>
            <a:solidFill>
              <a:schemeClr val="tx1"/>
            </a:solidFill>
          </a:ln>
        </p:spPr>
        <p:txBody>
          <a:bodyPr wrap="square" rtlCol="0">
            <a:spAutoFit/>
          </a:bodyPr>
          <a:lstStyle/>
          <a:p>
            <a:r>
              <a:rPr lang="en-US" dirty="0"/>
              <a:t>Typical </a:t>
            </a:r>
            <a:r>
              <a:rPr lang="en-US" dirty="0" err="1"/>
              <a:t>sPHENIX</a:t>
            </a:r>
            <a:r>
              <a:rPr lang="en-US" dirty="0"/>
              <a:t> Procedure - </a:t>
            </a:r>
            <a:r>
              <a:rPr lang="en-US" dirty="0" err="1"/>
              <a:t>sPHENIX</a:t>
            </a:r>
            <a:r>
              <a:rPr lang="en-US" dirty="0"/>
              <a:t> Q/A Plan, Conduct of Design Reviews, Configuration Management</a:t>
            </a:r>
          </a:p>
        </p:txBody>
      </p:sp>
    </p:spTree>
    <p:extLst>
      <p:ext uri="{BB962C8B-B14F-4D97-AF65-F5344CB8AC3E}">
        <p14:creationId xmlns:p14="http://schemas.microsoft.com/office/powerpoint/2010/main" val="290401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229286" y="1047750"/>
            <a:ext cx="2686114" cy="1405626"/>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
            <a:ext cx="8229600" cy="546497"/>
          </a:xfrm>
        </p:spPr>
        <p:txBody>
          <a:bodyPr/>
          <a:lstStyle/>
          <a:p>
            <a:r>
              <a:rPr lang="en-US" sz="3200" dirty="0"/>
              <a:t>Engineering Management and Coordination</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14</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8" name="Rectangle 7">
            <a:extLst>
              <a:ext uri="{FF2B5EF4-FFF2-40B4-BE49-F238E27FC236}">
                <a16:creationId xmlns:a16="http://schemas.microsoft.com/office/drawing/2014/main" id="{7BE441B0-FB3F-483D-916E-517ED4F982F1}"/>
              </a:ext>
            </a:extLst>
          </p:cNvPr>
          <p:cNvSpPr>
            <a:spLocks noChangeArrowheads="1"/>
          </p:cNvSpPr>
          <p:nvPr/>
        </p:nvSpPr>
        <p:spPr bwMode="auto">
          <a:xfrm>
            <a:off x="318294" y="666750"/>
            <a:ext cx="5705474"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3805"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Brookhaven National Laboratory</a:t>
            </a:r>
            <a:r>
              <a:rPr kumimoji="0" lang="en-US" altLang="en-US" b="1" i="0" u="none" strike="noStrike" cap="none" normalizeH="0" dirty="0">
                <a:ln>
                  <a:noFill/>
                </a:ln>
                <a:solidFill>
                  <a:srgbClr val="000000"/>
                </a:solidFill>
                <a:effectLst/>
                <a:latin typeface="Calibri" panose="020F0502020204030204" pitchFamily="34" charset="0"/>
                <a:cs typeface="Arial" panose="020B0604020202020204" pitchFamily="34" charset="0"/>
              </a:rPr>
              <a:t> </a:t>
            </a:r>
            <a:r>
              <a:rPr kumimoji="0" lang="en-US" altLang="en-US"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SBMS</a:t>
            </a:r>
          </a:p>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494B4D"/>
                </a:solidFill>
                <a:effectLst/>
                <a:latin typeface="Calibri" panose="020F0502020204030204" pitchFamily="34" charset="0"/>
                <a:cs typeface="Arial" panose="020B0604020202020204" pitchFamily="34" charset="0"/>
              </a:rPr>
              <a:t>The Standards-Based Management System (SBMS) provides</a:t>
            </a:r>
            <a:r>
              <a:rPr kumimoji="0" lang="en-US" altLang="en-US" sz="1400" b="1" i="0" u="none" strike="noStrike" cap="none" normalizeH="0" dirty="0">
                <a:ln>
                  <a:noFill/>
                </a:ln>
                <a:solidFill>
                  <a:srgbClr val="494B4D"/>
                </a:solidFill>
                <a:effectLst/>
                <a:latin typeface="Calibri" panose="020F0502020204030204" pitchFamily="34" charset="0"/>
                <a:cs typeface="Arial" panose="020B0604020202020204" pitchFamily="34" charset="0"/>
              </a:rPr>
              <a:t> </a:t>
            </a:r>
            <a:r>
              <a:rPr kumimoji="0" lang="en-US" altLang="en-US" sz="1400" b="1" i="0" u="none" strike="noStrike" cap="none" normalizeH="0" baseline="0" dirty="0">
                <a:ln>
                  <a:noFill/>
                </a:ln>
                <a:solidFill>
                  <a:srgbClr val="494B4D"/>
                </a:solidFill>
                <a:effectLst/>
                <a:latin typeface="Calibri" panose="020F0502020204030204" pitchFamily="34" charset="0"/>
                <a:cs typeface="Arial" panose="020B0604020202020204" pitchFamily="34" charset="0"/>
              </a:rPr>
              <a:t>Laboratory-wide procedures and guidelines for performing work safely and in compliance with requirements. All work</a:t>
            </a:r>
            <a:r>
              <a:rPr kumimoji="0" lang="en-US" altLang="en-US" sz="1400" b="1" i="0" u="none" strike="noStrike" cap="none" normalizeH="0" dirty="0">
                <a:ln>
                  <a:noFill/>
                </a:ln>
                <a:solidFill>
                  <a:srgbClr val="494B4D"/>
                </a:solidFill>
                <a:effectLst/>
                <a:latin typeface="Calibri" panose="020F0502020204030204" pitchFamily="34" charset="0"/>
                <a:cs typeface="Arial" panose="020B0604020202020204" pitchFamily="34" charset="0"/>
              </a:rPr>
              <a:t> </a:t>
            </a:r>
            <a:r>
              <a:rPr kumimoji="0" lang="en-US" altLang="en-US" sz="1400" b="1" i="0" u="none" strike="noStrike" cap="none" normalizeH="0" baseline="0" dirty="0">
                <a:ln>
                  <a:noFill/>
                </a:ln>
                <a:solidFill>
                  <a:srgbClr val="494B4D"/>
                </a:solidFill>
                <a:effectLst/>
                <a:latin typeface="Calibri" panose="020F0502020204030204" pitchFamily="34" charset="0"/>
                <a:cs typeface="Arial" panose="020B0604020202020204" pitchFamily="34" charset="0"/>
              </a:rPr>
              <a:t>at the Laboratory must comply with the minimum requirements specified in SBMS documents, including management system descriptions, subject areas,</a:t>
            </a:r>
            <a:r>
              <a:rPr kumimoji="0" lang="en-US" altLang="en-US" sz="1400" b="1" i="0" u="none" strike="noStrike" cap="none" normalizeH="0" dirty="0">
                <a:ln>
                  <a:noFill/>
                </a:ln>
                <a:solidFill>
                  <a:srgbClr val="494B4D"/>
                </a:solidFill>
                <a:effectLst/>
                <a:latin typeface="Calibri" panose="020F0502020204030204" pitchFamily="34" charset="0"/>
                <a:cs typeface="Arial" panose="020B0604020202020204" pitchFamily="34" charset="0"/>
              </a:rPr>
              <a:t> </a:t>
            </a:r>
            <a:r>
              <a:rPr lang="en-US" altLang="en-US" sz="1400" b="1" dirty="0">
                <a:solidFill>
                  <a:srgbClr val="494B4D"/>
                </a:solidFill>
                <a:latin typeface="Calibri" panose="020F0502020204030204" pitchFamily="34" charset="0"/>
                <a:cs typeface="Arial" panose="020B0604020202020204" pitchFamily="34" charset="0"/>
              </a:rPr>
              <a:t>interim procedures, BNL manuals, and program descriptions. </a:t>
            </a:r>
            <a:br>
              <a:rPr kumimoji="0" lang="en-US" altLang="en-US" sz="1400" b="0" i="0" u="none" strike="noStrike" cap="none" normalizeH="0" baseline="0" dirty="0">
                <a:ln>
                  <a:noFill/>
                </a:ln>
                <a:solidFill>
                  <a:schemeClr val="tx1"/>
                </a:solidFill>
                <a:effectLst/>
                <a:latin typeface="Arial" panose="020B0604020202020204" pitchFamily="34" charset="0"/>
              </a:rPr>
            </a:br>
            <a:endParaRPr kumimoji="0" lang="en-US" altLang="en-US" sz="1400" b="1" i="0" u="none" strike="noStrike" cap="none" normalizeH="0" baseline="0" dirty="0">
              <a:ln>
                <a:noFill/>
              </a:ln>
              <a:solidFill>
                <a:srgbClr val="494B4D"/>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56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2" descr="https://sbms.bnl.gov/sbmsearch/misc/homech00e051.png">
            <a:extLst>
              <a:ext uri="{FF2B5EF4-FFF2-40B4-BE49-F238E27FC236}">
                <a16:creationId xmlns:a16="http://schemas.microsoft.com/office/drawing/2014/main" id="{F94256C0-11CE-43C6-91CF-FAE536281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243" y="2590298"/>
            <a:ext cx="6115050" cy="24162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BAB23BF-6DE0-4DE5-99AB-98FF1B4E01D0}"/>
              </a:ext>
            </a:extLst>
          </p:cNvPr>
          <p:cNvSpPr txBox="1"/>
          <p:nvPr/>
        </p:nvSpPr>
        <p:spPr>
          <a:xfrm>
            <a:off x="112776" y="3336773"/>
            <a:ext cx="8153400" cy="923330"/>
          </a:xfrm>
          <a:prstGeom prst="rect">
            <a:avLst/>
          </a:prstGeom>
          <a:solidFill>
            <a:schemeClr val="bg2"/>
          </a:solidFill>
          <a:ln>
            <a:solidFill>
              <a:schemeClr val="tx1"/>
            </a:solidFill>
          </a:ln>
        </p:spPr>
        <p:txBody>
          <a:bodyPr wrap="square" rtlCol="0">
            <a:spAutoFit/>
          </a:bodyPr>
          <a:lstStyle/>
          <a:p>
            <a:r>
              <a:rPr lang="en-US" dirty="0"/>
              <a:t>sPHENIX Engineering Project Controls and Work Management Documents will meet all </a:t>
            </a:r>
            <a:r>
              <a:rPr lang="en-US" dirty="0" err="1"/>
              <a:t>SBMS</a:t>
            </a:r>
            <a:r>
              <a:rPr lang="en-US" dirty="0"/>
              <a:t> requirements but will be tailored to address complex multiple institutional and departmental collaborations.</a:t>
            </a:r>
          </a:p>
        </p:txBody>
      </p:sp>
      <p:sp>
        <p:nvSpPr>
          <p:cNvPr id="3" name="TextBox 2"/>
          <p:cNvSpPr txBox="1"/>
          <p:nvPr/>
        </p:nvSpPr>
        <p:spPr>
          <a:xfrm>
            <a:off x="6324600" y="1014124"/>
            <a:ext cx="2684354" cy="1354217"/>
          </a:xfrm>
          <a:prstGeom prst="rect">
            <a:avLst/>
          </a:prstGeom>
          <a:noFill/>
        </p:spPr>
        <p:txBody>
          <a:bodyPr wrap="square" rtlCol="0">
            <a:spAutoFit/>
          </a:bodyPr>
          <a:lstStyle/>
          <a:p>
            <a:pPr algn="ctr"/>
            <a:r>
              <a:rPr lang="en-US" u="sng" dirty="0"/>
              <a:t>Subject Areas</a:t>
            </a:r>
          </a:p>
          <a:p>
            <a:pPr marL="285750" indent="-285750">
              <a:buFont typeface="Arial" panose="020B0604020202020204" pitchFamily="34" charset="0"/>
              <a:buChar char="•"/>
            </a:pPr>
            <a:r>
              <a:rPr lang="en-US" sz="1600" dirty="0"/>
              <a:t>Engineering Standard</a:t>
            </a:r>
          </a:p>
          <a:p>
            <a:pPr marL="285750" indent="-285750">
              <a:buFont typeface="Arial" panose="020B0604020202020204" pitchFamily="34" charset="0"/>
              <a:buChar char="•"/>
            </a:pPr>
            <a:r>
              <a:rPr lang="en-US" sz="1600" dirty="0"/>
              <a:t>Design Standard</a:t>
            </a:r>
          </a:p>
          <a:p>
            <a:pPr marL="285750" indent="-285750">
              <a:buFont typeface="Arial" panose="020B0604020202020204" pitchFamily="34" charset="0"/>
              <a:buChar char="•"/>
            </a:pPr>
            <a:r>
              <a:rPr lang="en-US" sz="1600" dirty="0"/>
              <a:t>Configuration Control</a:t>
            </a:r>
          </a:p>
          <a:p>
            <a:pPr marL="285750" indent="-285750">
              <a:buFont typeface="Arial" panose="020B0604020202020204" pitchFamily="34" charset="0"/>
              <a:buChar char="•"/>
            </a:pPr>
            <a:r>
              <a:rPr lang="en-US" sz="1600" dirty="0"/>
              <a:t>Quality</a:t>
            </a:r>
          </a:p>
        </p:txBody>
      </p:sp>
    </p:spTree>
    <p:extLst>
      <p:ext uri="{BB962C8B-B14F-4D97-AF65-F5344CB8AC3E}">
        <p14:creationId xmlns:p14="http://schemas.microsoft.com/office/powerpoint/2010/main" val="138161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2114550"/>
            <a:ext cx="6629400" cy="1066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
            <a:ext cx="8229600" cy="546497"/>
          </a:xfrm>
        </p:spPr>
        <p:txBody>
          <a:bodyPr/>
          <a:lstStyle/>
          <a:p>
            <a:r>
              <a:rPr lang="en-US" sz="3200" dirty="0"/>
              <a:t>Work Planning (</a:t>
            </a:r>
            <a:r>
              <a:rPr lang="en-US" sz="3200" dirty="0" err="1"/>
              <a:t>SBMS</a:t>
            </a:r>
            <a:r>
              <a:rPr lang="en-US" sz="3200" dirty="0"/>
              <a:t>)</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15</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8" name="Rectangle 7">
            <a:extLst>
              <a:ext uri="{FF2B5EF4-FFF2-40B4-BE49-F238E27FC236}">
                <a16:creationId xmlns:a16="http://schemas.microsoft.com/office/drawing/2014/main" id="{65EC3FE1-8DC9-42AD-9B03-A9DD160E10BA}"/>
              </a:ext>
            </a:extLst>
          </p:cNvPr>
          <p:cNvSpPr/>
          <p:nvPr/>
        </p:nvSpPr>
        <p:spPr>
          <a:xfrm>
            <a:off x="123031" y="654910"/>
            <a:ext cx="8991600" cy="830997"/>
          </a:xfrm>
          <a:prstGeom prst="rect">
            <a:avLst/>
          </a:prstGeom>
        </p:spPr>
        <p:txBody>
          <a:bodyPr wrap="square">
            <a:spAutoFit/>
          </a:bodyPr>
          <a:lstStyle/>
          <a:p>
            <a:r>
              <a:rPr lang="en-US" sz="2400" b="1" dirty="0"/>
              <a:t>Subject Area: </a:t>
            </a:r>
          </a:p>
          <a:p>
            <a:r>
              <a:rPr lang="en-US" sz="2400" b="1" u="sng" dirty="0"/>
              <a:t>Work Planning and Control for Experiments and Operations</a:t>
            </a:r>
            <a:endParaRPr lang="en-US" sz="2400" u="sng" dirty="0"/>
          </a:p>
        </p:txBody>
      </p:sp>
      <p:sp>
        <p:nvSpPr>
          <p:cNvPr id="9" name="Rectangle 8">
            <a:extLst>
              <a:ext uri="{FF2B5EF4-FFF2-40B4-BE49-F238E27FC236}">
                <a16:creationId xmlns:a16="http://schemas.microsoft.com/office/drawing/2014/main" id="{C4606675-310D-45F7-95AC-AE87CE10E469}"/>
              </a:ext>
            </a:extLst>
          </p:cNvPr>
          <p:cNvSpPr/>
          <p:nvPr/>
        </p:nvSpPr>
        <p:spPr>
          <a:xfrm>
            <a:off x="1600200" y="1485907"/>
            <a:ext cx="6781800" cy="3416320"/>
          </a:xfrm>
          <a:prstGeom prst="rect">
            <a:avLst/>
          </a:prstGeom>
        </p:spPr>
        <p:txBody>
          <a:bodyPr wrap="square">
            <a:spAutoFit/>
          </a:bodyPr>
          <a:lstStyle/>
          <a:p>
            <a:r>
              <a:rPr lang="en-US" b="1" dirty="0">
                <a:latin typeface="Arial, Helvetica, sans-serif"/>
              </a:rPr>
              <a:t>Introduction</a:t>
            </a:r>
            <a:r>
              <a:rPr lang="en-US" dirty="0"/>
              <a:t> </a:t>
            </a:r>
          </a:p>
          <a:p>
            <a:endParaRPr lang="en-US" dirty="0"/>
          </a:p>
          <a:p>
            <a:r>
              <a:rPr lang="en-US" dirty="0"/>
              <a:t>This subject area uses the Integrated Safety Management core functions and guiding principles to establish a process for ensuring all work, operational and experimental, is properly planned and implemented to prevent accidents, injuries, and regulatory violations. It establishes requirements at Brookhaven National Laboratory (BNL) so that all work is properly managed by using a level of planning and control commensurate to the Environment, Safety, Security, and Health (ESSH) hazards, job complexities, and work coordination needs.</a:t>
            </a:r>
          </a:p>
          <a:p>
            <a:r>
              <a:rPr lang="en-US" dirty="0"/>
              <a:t>Line management is directly responsible for the protection of the public, the workers, and the environment. </a:t>
            </a:r>
            <a:endParaRPr lang="en-US" dirty="0">
              <a:effectLst/>
            </a:endParaRPr>
          </a:p>
        </p:txBody>
      </p:sp>
    </p:spTree>
    <p:extLst>
      <p:ext uri="{BB962C8B-B14F-4D97-AF65-F5344CB8AC3E}">
        <p14:creationId xmlns:p14="http://schemas.microsoft.com/office/powerpoint/2010/main" val="180610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073" y="590550"/>
            <a:ext cx="5749128" cy="430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0"/>
            <a:ext cx="6553200" cy="546497"/>
          </a:xfrm>
        </p:spPr>
        <p:txBody>
          <a:bodyPr/>
          <a:lstStyle/>
          <a:p>
            <a:r>
              <a:rPr lang="en-US" sz="3200" dirty="0"/>
              <a:t>Interface Control Document (ICD)</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16</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7" name="TextBox 6"/>
          <p:cNvSpPr txBox="1"/>
          <p:nvPr/>
        </p:nvSpPr>
        <p:spPr>
          <a:xfrm>
            <a:off x="237690" y="1352550"/>
            <a:ext cx="2852383" cy="923330"/>
          </a:xfrm>
          <a:prstGeom prst="rect">
            <a:avLst/>
          </a:prstGeom>
          <a:solidFill>
            <a:schemeClr val="bg2"/>
          </a:solidFill>
          <a:ln>
            <a:solidFill>
              <a:schemeClr val="tx1"/>
            </a:solidFill>
          </a:ln>
        </p:spPr>
        <p:txBody>
          <a:bodyPr wrap="square" rtlCol="0">
            <a:spAutoFit/>
          </a:bodyPr>
          <a:lstStyle/>
          <a:p>
            <a:pPr algn="ctr"/>
            <a:r>
              <a:rPr lang="en-US" u="sng" dirty="0"/>
              <a:t>sPHENIX ICD Matrix</a:t>
            </a:r>
          </a:p>
          <a:p>
            <a:pPr algn="ctr"/>
            <a:r>
              <a:rPr lang="en-US" dirty="0"/>
              <a:t>ICD Links 2 and only 2 Subsystems</a:t>
            </a:r>
          </a:p>
        </p:txBody>
      </p:sp>
      <p:sp>
        <p:nvSpPr>
          <p:cNvPr id="8" name="TextBox 7"/>
          <p:cNvSpPr txBox="1"/>
          <p:nvPr/>
        </p:nvSpPr>
        <p:spPr>
          <a:xfrm>
            <a:off x="457200" y="4069555"/>
            <a:ext cx="4094198" cy="738664"/>
          </a:xfrm>
          <a:prstGeom prst="rect">
            <a:avLst/>
          </a:prstGeom>
          <a:solidFill>
            <a:schemeClr val="bg2"/>
          </a:solidFill>
          <a:ln>
            <a:solidFill>
              <a:schemeClr val="tx1"/>
            </a:solidFill>
          </a:ln>
        </p:spPr>
        <p:txBody>
          <a:bodyPr wrap="square" rtlCol="0">
            <a:spAutoFit/>
          </a:bodyPr>
          <a:lstStyle/>
          <a:p>
            <a:r>
              <a:rPr lang="en-US" sz="1400" dirty="0"/>
              <a:t>Documents which subsystems require a formal technical Interface to another subsystem.  Total of 30 required for sPHENIX.</a:t>
            </a:r>
          </a:p>
        </p:txBody>
      </p:sp>
      <p:pic>
        <p:nvPicPr>
          <p:cNvPr id="9" name="Picture 8">
            <a:extLst>
              <a:ext uri="{FF2B5EF4-FFF2-40B4-BE49-F238E27FC236}">
                <a16:creationId xmlns:a16="http://schemas.microsoft.com/office/drawing/2014/main" id="{2716450C-BABE-4B40-81DC-250CDD734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483" y="1904444"/>
            <a:ext cx="2082185" cy="2097619"/>
          </a:xfrm>
          <a:prstGeom prst="rect">
            <a:avLst/>
          </a:prstGeom>
        </p:spPr>
      </p:pic>
    </p:spTree>
    <p:extLst>
      <p:ext uri="{BB962C8B-B14F-4D97-AF65-F5344CB8AC3E}">
        <p14:creationId xmlns:p14="http://schemas.microsoft.com/office/powerpoint/2010/main" val="1025751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8229600" cy="546497"/>
          </a:xfrm>
        </p:spPr>
        <p:txBody>
          <a:bodyPr/>
          <a:lstStyle/>
          <a:p>
            <a:r>
              <a:rPr lang="en-US" sz="3200" dirty="0"/>
              <a:t>Interface Control Document (ICD)</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17</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9" name="TextBox 8">
            <a:extLst>
              <a:ext uri="{FF2B5EF4-FFF2-40B4-BE49-F238E27FC236}">
                <a16:creationId xmlns:a16="http://schemas.microsoft.com/office/drawing/2014/main" id="{AA9B66E5-931E-4347-A06D-FB742F9AF791}"/>
              </a:ext>
            </a:extLst>
          </p:cNvPr>
          <p:cNvSpPr txBox="1"/>
          <p:nvPr/>
        </p:nvSpPr>
        <p:spPr>
          <a:xfrm>
            <a:off x="4114800" y="1445835"/>
            <a:ext cx="4876800" cy="1384995"/>
          </a:xfrm>
          <a:prstGeom prst="rect">
            <a:avLst/>
          </a:prstGeom>
          <a:solidFill>
            <a:schemeClr val="bg2"/>
          </a:solidFill>
          <a:ln>
            <a:solidFill>
              <a:schemeClr val="tx1"/>
            </a:solidFill>
          </a:ln>
        </p:spPr>
        <p:txBody>
          <a:bodyPr wrap="square" rtlCol="0">
            <a:spAutoFit/>
          </a:bodyPr>
          <a:lstStyle/>
          <a:p>
            <a:pPr marL="285750" indent="-285750">
              <a:buFont typeface="Arial" panose="020B0604020202020204" pitchFamily="34" charset="0"/>
              <a:buChar char="•"/>
            </a:pPr>
            <a:r>
              <a:rPr lang="en-US" sz="1400" dirty="0"/>
              <a:t>Formal Handshake Between Subsystems</a:t>
            </a:r>
          </a:p>
          <a:p>
            <a:pPr marL="285750" indent="-285750">
              <a:buFont typeface="Arial" panose="020B0604020202020204" pitchFamily="34" charset="0"/>
              <a:buChar char="•"/>
            </a:pPr>
            <a:r>
              <a:rPr lang="en-US" sz="1400" dirty="0"/>
              <a:t>Describes Interface</a:t>
            </a:r>
          </a:p>
          <a:p>
            <a:pPr marL="285750" indent="-285750">
              <a:buFont typeface="Arial" panose="020B0604020202020204" pitchFamily="34" charset="0"/>
              <a:buChar char="•"/>
            </a:pPr>
            <a:r>
              <a:rPr lang="en-US" sz="1400" dirty="0"/>
              <a:t>Provides Technical Details of Interface</a:t>
            </a:r>
          </a:p>
          <a:p>
            <a:pPr marL="285750" indent="-285750">
              <a:buFont typeface="Arial" panose="020B0604020202020204" pitchFamily="34" charset="0"/>
              <a:buChar char="•"/>
            </a:pPr>
            <a:r>
              <a:rPr lang="en-US" sz="1400" dirty="0"/>
              <a:t>Specifies Deliverables between Subsystems and how to measure success</a:t>
            </a:r>
          </a:p>
          <a:p>
            <a:pPr marL="285750" indent="-285750">
              <a:buFont typeface="Arial" panose="020B0604020202020204" pitchFamily="34" charset="0"/>
              <a:buChar char="•"/>
            </a:pPr>
            <a:r>
              <a:rPr lang="en-US" sz="1400" dirty="0"/>
              <a:t>Administered by the Office of Systems Integration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90550"/>
            <a:ext cx="3250121"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762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8229600" cy="546497"/>
          </a:xfrm>
        </p:spPr>
        <p:txBody>
          <a:bodyPr/>
          <a:lstStyle/>
          <a:p>
            <a:r>
              <a:rPr lang="en-US" sz="3200" dirty="0"/>
              <a:t>Interface Control Design Drawing (</a:t>
            </a:r>
            <a:r>
              <a:rPr lang="en-US" sz="3200" dirty="0" err="1"/>
              <a:t>ICDD</a:t>
            </a:r>
            <a:r>
              <a:rPr lang="en-US" sz="3200" dirty="0"/>
              <a:t>)</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18</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pic>
        <p:nvPicPr>
          <p:cNvPr id="8" name="Picture 9">
            <a:extLst>
              <a:ext uri="{FF2B5EF4-FFF2-40B4-BE49-F238E27FC236}">
                <a16:creationId xmlns:a16="http://schemas.microsoft.com/office/drawing/2014/main" id="{BCD24134-E2FF-4BB0-A5AB-3DB5CDD98BDA}"/>
              </a:ext>
            </a:extLst>
          </p:cNvPr>
          <p:cNvPicPr>
            <a:picLocks noChangeAspect="1"/>
          </p:cNvPicPr>
          <p:nvPr/>
        </p:nvPicPr>
        <p:blipFill rotWithShape="1">
          <a:blip r:embed="rId2" cstate="print">
            <a:clrChange>
              <a:clrFrom>
                <a:srgbClr val="EDEDD6"/>
              </a:clrFrom>
              <a:clrTo>
                <a:srgbClr val="EDEDD6">
                  <a:alpha val="0"/>
                </a:srgbClr>
              </a:clrTo>
            </a:clrChange>
            <a:extLst>
              <a:ext uri="{28A0092B-C50C-407E-A947-70E740481C1C}">
                <a14:useLocalDpi xmlns:a14="http://schemas.microsoft.com/office/drawing/2010/main" val="0"/>
              </a:ext>
            </a:extLst>
          </a:blip>
          <a:srcRect l="25389" t="13635" r="33264" b="8522"/>
          <a:stretch/>
        </p:blipFill>
        <p:spPr bwMode="auto">
          <a:xfrm>
            <a:off x="5365166" y="1189959"/>
            <a:ext cx="3543328" cy="3657600"/>
          </a:xfrm>
          <a:prstGeom prst="rect">
            <a:avLst/>
          </a:prstGeom>
          <a:solidFill>
            <a:schemeClr val="bg1"/>
          </a:solidFill>
          <a:ln>
            <a:noFill/>
          </a:ln>
        </p:spPr>
      </p:pic>
      <p:pic>
        <p:nvPicPr>
          <p:cNvPr id="9" name="Picture 1">
            <a:extLst>
              <a:ext uri="{FF2B5EF4-FFF2-40B4-BE49-F238E27FC236}">
                <a16:creationId xmlns:a16="http://schemas.microsoft.com/office/drawing/2014/main" id="{95122359-6406-4CBE-854F-DBC37ED0B3BE}"/>
              </a:ext>
            </a:extLst>
          </p:cNvPr>
          <p:cNvPicPr>
            <a:picLocks noChangeAspect="1"/>
          </p:cNvPicPr>
          <p:nvPr/>
        </p:nvPicPr>
        <p:blipFill>
          <a:blip r:embed="rId3" cstate="print">
            <a:extLst>
              <a:ext uri="{28A0092B-C50C-407E-A947-70E740481C1C}">
                <a14:useLocalDpi xmlns:a14="http://schemas.microsoft.com/office/drawing/2010/main" val="0"/>
              </a:ext>
            </a:extLst>
          </a:blip>
          <a:srcRect l="13750" t="19014" r="30624" b="2573"/>
          <a:stretch>
            <a:fillRect/>
          </a:stretch>
        </p:blipFill>
        <p:spPr bwMode="auto">
          <a:xfrm>
            <a:off x="25400" y="754022"/>
            <a:ext cx="5218974"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9CD1D64-D506-4E2B-B6D2-9E186CB66D1B}"/>
              </a:ext>
            </a:extLst>
          </p:cNvPr>
          <p:cNvSpPr txBox="1">
            <a:spLocks noChangeAspect="1"/>
          </p:cNvSpPr>
          <p:nvPr/>
        </p:nvSpPr>
        <p:spPr>
          <a:xfrm>
            <a:off x="3085442" y="590550"/>
            <a:ext cx="4559447" cy="1097280"/>
          </a:xfrm>
          <a:prstGeom prst="rect">
            <a:avLst/>
          </a:prstGeom>
          <a:solidFill>
            <a:schemeClr val="bg2"/>
          </a:solidFill>
          <a:ln>
            <a:solidFill>
              <a:schemeClr val="tx1"/>
            </a:solidFill>
          </a:ln>
        </p:spPr>
        <p:txBody>
          <a:bodyPr wrap="square" rtlCol="0">
            <a:spAutoFit/>
          </a:bodyPr>
          <a:lstStyle/>
          <a:p>
            <a:pPr marL="285750" indent="-285750">
              <a:buFont typeface="Arial" panose="020B0604020202020204" pitchFamily="34" charset="0"/>
              <a:buChar char="•"/>
            </a:pPr>
            <a:r>
              <a:rPr lang="en-US" sz="1600" dirty="0"/>
              <a:t>Dimensional Handshake Between Subsystems</a:t>
            </a:r>
          </a:p>
          <a:p>
            <a:pPr marL="285750" indent="-285750">
              <a:buFont typeface="Arial" panose="020B0604020202020204" pitchFamily="34" charset="0"/>
              <a:buChar char="•"/>
            </a:pPr>
            <a:r>
              <a:rPr lang="en-US" sz="1600" dirty="0"/>
              <a:t>Identifies Clearances and Stay Clear Zones</a:t>
            </a:r>
          </a:p>
          <a:p>
            <a:pPr marL="285750" indent="-285750">
              <a:buFont typeface="Arial" panose="020B0604020202020204" pitchFamily="34" charset="0"/>
              <a:buChar char="•"/>
            </a:pPr>
            <a:r>
              <a:rPr lang="en-US" sz="1600" dirty="0"/>
              <a:t>Released and Available to </a:t>
            </a:r>
            <a:r>
              <a:rPr lang="en-US" sz="1600" dirty="0" err="1"/>
              <a:t>L2</a:t>
            </a:r>
            <a:r>
              <a:rPr lang="en-US" sz="1600" dirty="0"/>
              <a:t> Managers</a:t>
            </a:r>
          </a:p>
          <a:p>
            <a:pPr marL="285750" indent="-285750">
              <a:buFont typeface="Arial" panose="020B0604020202020204" pitchFamily="34" charset="0"/>
              <a:buChar char="•"/>
            </a:pPr>
            <a:r>
              <a:rPr lang="en-US" sz="1600" dirty="0"/>
              <a:t>Under Revision Control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1271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sz="2800" b="1" dirty="0"/>
              <a:t>Issues and Concerns  </a:t>
            </a:r>
          </a:p>
        </p:txBody>
      </p:sp>
      <p:sp>
        <p:nvSpPr>
          <p:cNvPr id="3" name="Content Placeholder 2"/>
          <p:cNvSpPr>
            <a:spLocks noGrp="1"/>
          </p:cNvSpPr>
          <p:nvPr>
            <p:ph idx="1"/>
          </p:nvPr>
        </p:nvSpPr>
        <p:spPr>
          <a:xfrm>
            <a:off x="76200" y="635799"/>
            <a:ext cx="8991600" cy="4279107"/>
          </a:xfrm>
        </p:spPr>
        <p:txBody>
          <a:bodyPr numCol="2"/>
          <a:lstStyle/>
          <a:p>
            <a:pPr marL="0" indent="0" algn="ctr">
              <a:spcBef>
                <a:spcPts val="0"/>
              </a:spcBef>
              <a:buNone/>
            </a:pPr>
            <a:r>
              <a:rPr lang="en-US" sz="1600" u="sng" dirty="0"/>
              <a:t>Issues and Concerns</a:t>
            </a:r>
          </a:p>
          <a:p>
            <a:pPr marL="0" indent="0" algn="ctr">
              <a:spcBef>
                <a:spcPts val="0"/>
              </a:spcBef>
              <a:buNone/>
            </a:pPr>
            <a:endParaRPr lang="en-US" sz="1600" u="sng" dirty="0"/>
          </a:p>
          <a:p>
            <a:pPr>
              <a:spcBef>
                <a:spcPts val="0"/>
              </a:spcBef>
            </a:pPr>
            <a:endParaRPr lang="en-US" sz="1600" dirty="0"/>
          </a:p>
          <a:p>
            <a:pPr>
              <a:spcBef>
                <a:spcPts val="0"/>
              </a:spcBef>
            </a:pPr>
            <a:r>
              <a:rPr lang="en-US" sz="1600" dirty="0"/>
              <a:t>Memorandum of Agreement for engineering support between sPHENIX and Collider Accelerator Department for Infrastructure needs to be finalized (4 of 5 </a:t>
            </a:r>
            <a:r>
              <a:rPr lang="en-US" sz="1600" dirty="0" err="1"/>
              <a:t>MOAs</a:t>
            </a:r>
            <a:r>
              <a:rPr lang="en-US" sz="1600" dirty="0"/>
              <a:t> Completed and Approved)</a:t>
            </a:r>
          </a:p>
          <a:p>
            <a:pPr marL="0" indent="0">
              <a:spcBef>
                <a:spcPts val="0"/>
              </a:spcBef>
              <a:buNone/>
            </a:pPr>
            <a:endParaRPr lang="en-US" sz="1600" dirty="0"/>
          </a:p>
          <a:p>
            <a:pPr>
              <a:spcBef>
                <a:spcPts val="0"/>
              </a:spcBef>
            </a:pPr>
            <a:endParaRPr lang="en-US" sz="1600" dirty="0"/>
          </a:p>
          <a:p>
            <a:pPr>
              <a:spcBef>
                <a:spcPts val="0"/>
              </a:spcBef>
            </a:pPr>
            <a:r>
              <a:rPr lang="en-US" sz="1600" dirty="0"/>
              <a:t>Would like an additional designer for detailing.</a:t>
            </a:r>
          </a:p>
          <a:p>
            <a:pPr>
              <a:spcBef>
                <a:spcPts val="0"/>
              </a:spcBef>
            </a:pPr>
            <a:endParaRPr lang="en-US" sz="1600" dirty="0"/>
          </a:p>
          <a:p>
            <a:pPr>
              <a:spcBef>
                <a:spcPts val="0"/>
              </a:spcBef>
            </a:pPr>
            <a:endParaRPr lang="en-US" sz="1600" dirty="0"/>
          </a:p>
          <a:p>
            <a:pPr>
              <a:spcBef>
                <a:spcPts val="0"/>
              </a:spcBef>
            </a:pPr>
            <a:endParaRPr lang="en-US" sz="1600" dirty="0"/>
          </a:p>
          <a:p>
            <a:pPr>
              <a:spcBef>
                <a:spcPts val="0"/>
              </a:spcBef>
            </a:pPr>
            <a:r>
              <a:rPr lang="en-US" sz="1600" dirty="0"/>
              <a:t>Some engineers are P/T - concerned about competing priorities</a:t>
            </a:r>
          </a:p>
          <a:p>
            <a:pPr>
              <a:spcBef>
                <a:spcPts val="0"/>
              </a:spcBef>
            </a:pPr>
            <a:endParaRPr lang="en-US" sz="1600" dirty="0"/>
          </a:p>
          <a:p>
            <a:pPr marL="0" indent="0" algn="ctr">
              <a:spcBef>
                <a:spcPts val="0"/>
              </a:spcBef>
              <a:buNone/>
            </a:pPr>
            <a:endParaRPr lang="en-US" sz="1600" u="sng" dirty="0"/>
          </a:p>
          <a:p>
            <a:pPr marL="0" indent="0" algn="ctr">
              <a:spcBef>
                <a:spcPts val="0"/>
              </a:spcBef>
              <a:buNone/>
            </a:pPr>
            <a:endParaRPr lang="en-US" sz="1600" u="sng" dirty="0"/>
          </a:p>
          <a:p>
            <a:pPr marL="0" indent="0" algn="ctr">
              <a:spcBef>
                <a:spcPts val="0"/>
              </a:spcBef>
              <a:buNone/>
            </a:pPr>
            <a:r>
              <a:rPr lang="en-US" sz="1600" u="sng" dirty="0"/>
              <a:t>Proposed Resolution Plan</a:t>
            </a:r>
          </a:p>
          <a:p>
            <a:pPr>
              <a:spcBef>
                <a:spcPts val="0"/>
              </a:spcBef>
            </a:pPr>
            <a:endParaRPr lang="en-US" sz="1600" dirty="0"/>
          </a:p>
          <a:p>
            <a:pPr>
              <a:spcBef>
                <a:spcPts val="0"/>
              </a:spcBef>
            </a:pPr>
            <a:endParaRPr lang="en-US" sz="1600" dirty="0"/>
          </a:p>
          <a:p>
            <a:pPr>
              <a:spcBef>
                <a:spcPts val="0"/>
              </a:spcBef>
            </a:pPr>
            <a:r>
              <a:rPr lang="en-US" sz="1600" dirty="0"/>
              <a:t>MOA with Requirements Document has been drafted and is now being edited for sign-off within the next 6 weeks</a:t>
            </a:r>
          </a:p>
          <a:p>
            <a:pPr>
              <a:spcBef>
                <a:spcPts val="0"/>
              </a:spcBef>
            </a:pPr>
            <a:endParaRPr lang="en-US" sz="1600" dirty="0"/>
          </a:p>
          <a:p>
            <a:pPr>
              <a:spcBef>
                <a:spcPts val="0"/>
              </a:spcBef>
            </a:pPr>
            <a:endParaRPr lang="en-US" sz="1600" dirty="0"/>
          </a:p>
          <a:p>
            <a:pPr>
              <a:spcBef>
                <a:spcPts val="0"/>
              </a:spcBef>
            </a:pPr>
            <a:endParaRPr lang="en-US" sz="1600" dirty="0"/>
          </a:p>
          <a:p>
            <a:pPr>
              <a:spcBef>
                <a:spcPts val="0"/>
              </a:spcBef>
            </a:pPr>
            <a:r>
              <a:rPr lang="en-US" sz="1600" dirty="0"/>
              <a:t>Continuing to address needs and work with CAD Chief Engineer in order to supplement as needed.</a:t>
            </a:r>
          </a:p>
          <a:p>
            <a:pPr>
              <a:spcBef>
                <a:spcPts val="0"/>
              </a:spcBef>
            </a:pPr>
            <a:endParaRPr lang="en-US" sz="1600" dirty="0"/>
          </a:p>
          <a:p>
            <a:pPr>
              <a:spcBef>
                <a:spcPts val="0"/>
              </a:spcBef>
            </a:pPr>
            <a:r>
              <a:rPr lang="en-US" sz="1600" dirty="0"/>
              <a:t>Closely monitor engineering and design support and if required work with supporting department in order to establish clear priorities for staff.</a:t>
            </a:r>
          </a:p>
        </p:txBody>
      </p:sp>
      <p:sp>
        <p:nvSpPr>
          <p:cNvPr id="31746"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defRPr/>
            </a:pPr>
            <a:r>
              <a:rPr lang="en-US" altLang="en-US" sz="1200"/>
              <a:t>April 9-11, 2019</a:t>
            </a:r>
            <a:endParaRPr lang="en-US" altLang="en-US" sz="1200" dirty="0"/>
          </a:p>
        </p:txBody>
      </p:sp>
      <p:sp>
        <p:nvSpPr>
          <p:cNvPr id="2" name="Footer Placeholder 1"/>
          <p:cNvSpPr>
            <a:spLocks noGrp="1"/>
          </p:cNvSpPr>
          <p:nvPr>
            <p:ph type="ftr" sz="quarter" idx="11"/>
          </p:nvPr>
        </p:nvSpPr>
        <p:spPr/>
        <p:txBody>
          <a:bodyPr/>
          <a:lstStyle/>
          <a:p>
            <a:pPr>
              <a:defRPr/>
            </a:pPr>
            <a:r>
              <a:rPr lang="en-US"/>
              <a:t>sPHENIX Director's Review</a:t>
            </a:r>
            <a:endParaRPr lang="en-US" dirty="0"/>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19</a:t>
            </a:fld>
            <a:endParaRPr lang="en-US" altLang="en-US" sz="1200" dirty="0">
              <a:solidFill>
                <a:srgbClr val="898989"/>
              </a:solidFill>
            </a:endParaRPr>
          </a:p>
        </p:txBody>
      </p:sp>
    </p:spTree>
    <p:extLst>
      <p:ext uri="{BB962C8B-B14F-4D97-AF65-F5344CB8AC3E}">
        <p14:creationId xmlns:p14="http://schemas.microsoft.com/office/powerpoint/2010/main" val="220082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7" y="0"/>
            <a:ext cx="7467600" cy="546497"/>
          </a:xfrm>
        </p:spPr>
        <p:txBody>
          <a:bodyPr/>
          <a:lstStyle/>
          <a:p>
            <a:r>
              <a:rPr lang="en-US" sz="3200" dirty="0"/>
              <a:t>Engineering Management and Coordination</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7" name="Content Placeholder 6">
            <a:extLst>
              <a:ext uri="{FF2B5EF4-FFF2-40B4-BE49-F238E27FC236}">
                <a16:creationId xmlns:a16="http://schemas.microsoft.com/office/drawing/2014/main" id="{FF1F1F18-E69B-49CB-8629-A85A863D0141}"/>
              </a:ext>
            </a:extLst>
          </p:cNvPr>
          <p:cNvSpPr>
            <a:spLocks noGrp="1"/>
          </p:cNvSpPr>
          <p:nvPr>
            <p:ph idx="1"/>
          </p:nvPr>
        </p:nvSpPr>
        <p:spPr>
          <a:xfrm>
            <a:off x="457200" y="553802"/>
            <a:ext cx="8229600" cy="4038600"/>
          </a:xfrm>
        </p:spPr>
        <p:txBody>
          <a:bodyPr/>
          <a:lstStyle/>
          <a:p>
            <a:pPr marL="457200" lvl="1" indent="0">
              <a:buNone/>
            </a:pPr>
            <a:r>
              <a:rPr lang="en-US" sz="1800" b="0" dirty="0"/>
              <a:t> </a:t>
            </a:r>
          </a:p>
          <a:p>
            <a:pPr marL="914400" lvl="1" indent="-457200"/>
            <a:r>
              <a:rPr lang="en-US" sz="2400" b="0" dirty="0"/>
              <a:t>Engineering Management and Staff</a:t>
            </a:r>
          </a:p>
          <a:p>
            <a:pPr marL="914400" lvl="1" indent="-457200"/>
            <a:r>
              <a:rPr lang="en-US" sz="2400" b="0" dirty="0"/>
              <a:t>Engineering Controls</a:t>
            </a:r>
          </a:p>
          <a:p>
            <a:pPr marL="914400" lvl="1" indent="-457200"/>
            <a:r>
              <a:rPr lang="en-US" sz="2400" b="0" dirty="0"/>
              <a:t>Standing Meetings</a:t>
            </a:r>
          </a:p>
          <a:p>
            <a:pPr marL="914400" lvl="1" indent="-457200"/>
            <a:r>
              <a:rPr lang="en-US" sz="2400" b="0" dirty="0"/>
              <a:t>Technical Project Reviews </a:t>
            </a:r>
          </a:p>
          <a:p>
            <a:pPr marL="914400" lvl="1" indent="-457200"/>
            <a:r>
              <a:rPr lang="en-US" sz="2400" b="0" dirty="0" err="1"/>
              <a:t>sPHENIX</a:t>
            </a:r>
            <a:r>
              <a:rPr lang="en-US" sz="2400" b="0" dirty="0"/>
              <a:t> Documents and Procedures</a:t>
            </a:r>
          </a:p>
          <a:p>
            <a:pPr marL="914400" lvl="1" indent="-457200"/>
            <a:r>
              <a:rPr lang="en-US" sz="2400" b="0" dirty="0"/>
              <a:t>Integration</a:t>
            </a:r>
            <a:endParaRPr lang="en-US" sz="2400" dirty="0"/>
          </a:p>
        </p:txBody>
      </p:sp>
    </p:spTree>
    <p:extLst>
      <p:ext uri="{BB962C8B-B14F-4D97-AF65-F5344CB8AC3E}">
        <p14:creationId xmlns:p14="http://schemas.microsoft.com/office/powerpoint/2010/main" val="3725264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546497"/>
          </a:xfrm>
        </p:spPr>
        <p:txBody>
          <a:bodyPr/>
          <a:lstStyle/>
          <a:p>
            <a:r>
              <a:rPr lang="en-US" sz="3200" dirty="0"/>
              <a:t>Summary</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20</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7" name="Content Placeholder 6">
            <a:extLst>
              <a:ext uri="{FF2B5EF4-FFF2-40B4-BE49-F238E27FC236}">
                <a16:creationId xmlns:a16="http://schemas.microsoft.com/office/drawing/2014/main" id="{FF1F1F18-E69B-49CB-8629-A85A863D0141}"/>
              </a:ext>
            </a:extLst>
          </p:cNvPr>
          <p:cNvSpPr>
            <a:spLocks noGrp="1"/>
          </p:cNvSpPr>
          <p:nvPr>
            <p:ph idx="1"/>
          </p:nvPr>
        </p:nvSpPr>
        <p:spPr>
          <a:xfrm>
            <a:off x="504031" y="981659"/>
            <a:ext cx="8229600" cy="3394472"/>
          </a:xfrm>
        </p:spPr>
        <p:txBody>
          <a:bodyPr/>
          <a:lstStyle/>
          <a:p>
            <a:r>
              <a:rPr lang="en-US" dirty="0"/>
              <a:t>Engineering Organization Stable, Experienced, and Effective</a:t>
            </a:r>
          </a:p>
          <a:p>
            <a:endParaRPr lang="en-US" dirty="0"/>
          </a:p>
          <a:p>
            <a:r>
              <a:rPr lang="en-US" dirty="0"/>
              <a:t>Procedures and Configuration Control Rolled Out and Followed</a:t>
            </a:r>
          </a:p>
          <a:p>
            <a:endParaRPr lang="en-US" dirty="0"/>
          </a:p>
          <a:p>
            <a:r>
              <a:rPr lang="en-US" dirty="0"/>
              <a:t>Reoccurring Meetings Provides Appropriate sPHENIX Oversight and Important Conduit for Communications.</a:t>
            </a:r>
          </a:p>
        </p:txBody>
      </p:sp>
    </p:spTree>
    <p:extLst>
      <p:ext uri="{BB962C8B-B14F-4D97-AF65-F5344CB8AC3E}">
        <p14:creationId xmlns:p14="http://schemas.microsoft.com/office/powerpoint/2010/main" val="406577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8229600" cy="546497"/>
          </a:xfrm>
        </p:spPr>
        <p:txBody>
          <a:bodyPr/>
          <a:lstStyle/>
          <a:p>
            <a:r>
              <a:rPr lang="en-US" sz="3200" dirty="0"/>
              <a:t>Engineering Management and Coordination</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21</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8" name="Title 6">
            <a:extLst>
              <a:ext uri="{FF2B5EF4-FFF2-40B4-BE49-F238E27FC236}">
                <a16:creationId xmlns:a16="http://schemas.microsoft.com/office/drawing/2014/main" id="{2C6B0FE1-23B2-4271-9688-B6F589A002A8}"/>
              </a:ext>
            </a:extLst>
          </p:cNvPr>
          <p:cNvSpPr txBox="1">
            <a:spLocks/>
          </p:cNvSpPr>
          <p:nvPr/>
        </p:nvSpPr>
        <p:spPr bwMode="auto">
          <a:xfrm>
            <a:off x="504031" y="161627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30" algn="ctr" rtl="0" fontAlgn="base">
              <a:spcBef>
                <a:spcPct val="0"/>
              </a:spcBef>
              <a:spcAft>
                <a:spcPct val="0"/>
              </a:spcAft>
              <a:defRPr sz="4400">
                <a:solidFill>
                  <a:schemeClr val="tx1"/>
                </a:solidFill>
                <a:latin typeface="Calibri" charset="0"/>
                <a:ea typeface="ＭＳ Ｐゴシック" charset="0"/>
              </a:defRPr>
            </a:lvl6pPr>
            <a:lvl7pPr marL="914264" algn="ctr" rtl="0" fontAlgn="base">
              <a:spcBef>
                <a:spcPct val="0"/>
              </a:spcBef>
              <a:spcAft>
                <a:spcPct val="0"/>
              </a:spcAft>
              <a:defRPr sz="4400">
                <a:solidFill>
                  <a:schemeClr val="tx1"/>
                </a:solidFill>
                <a:latin typeface="Calibri" charset="0"/>
                <a:ea typeface="ＭＳ Ｐゴシック" charset="0"/>
              </a:defRPr>
            </a:lvl7pPr>
            <a:lvl8pPr marL="1371396" algn="ctr" rtl="0" fontAlgn="base">
              <a:spcBef>
                <a:spcPct val="0"/>
              </a:spcBef>
              <a:spcAft>
                <a:spcPct val="0"/>
              </a:spcAft>
              <a:defRPr sz="4400">
                <a:solidFill>
                  <a:schemeClr val="tx1"/>
                </a:solidFill>
                <a:latin typeface="Calibri" charset="0"/>
                <a:ea typeface="ＭＳ Ｐゴシック" charset="0"/>
              </a:defRPr>
            </a:lvl8pPr>
            <a:lvl9pPr marL="1828529" algn="ctr" rtl="0" fontAlgn="base">
              <a:spcBef>
                <a:spcPct val="0"/>
              </a:spcBef>
              <a:spcAft>
                <a:spcPct val="0"/>
              </a:spcAft>
              <a:defRPr sz="4400">
                <a:solidFill>
                  <a:schemeClr val="tx1"/>
                </a:solidFill>
                <a:latin typeface="Calibri" charset="0"/>
                <a:ea typeface="ＭＳ Ｐゴシック" charset="0"/>
              </a:defRPr>
            </a:lvl9pPr>
          </a:lstStyle>
          <a:p>
            <a:pPr algn="ctr"/>
            <a:r>
              <a:rPr lang="en-US" altLang="en-US" dirty="0"/>
              <a:t>Back Up</a:t>
            </a:r>
          </a:p>
        </p:txBody>
      </p:sp>
    </p:spTree>
    <p:extLst>
      <p:ext uri="{BB962C8B-B14F-4D97-AF65-F5344CB8AC3E}">
        <p14:creationId xmlns:p14="http://schemas.microsoft.com/office/powerpoint/2010/main" val="104377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9563"/>
            <a:ext cx="8229600" cy="546497"/>
          </a:xfrm>
        </p:spPr>
        <p:txBody>
          <a:bodyPr/>
          <a:lstStyle/>
          <a:p>
            <a:r>
              <a:rPr lang="en-US" sz="3200" dirty="0"/>
              <a:t>Engineering Management</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7" name="Content Placeholder 6">
            <a:extLst>
              <a:ext uri="{FF2B5EF4-FFF2-40B4-BE49-F238E27FC236}">
                <a16:creationId xmlns:a16="http://schemas.microsoft.com/office/drawing/2014/main" id="{FF1F1F18-E69B-49CB-8629-A85A863D0141}"/>
              </a:ext>
            </a:extLst>
          </p:cNvPr>
          <p:cNvSpPr>
            <a:spLocks noGrp="1"/>
          </p:cNvSpPr>
          <p:nvPr>
            <p:ph idx="1"/>
          </p:nvPr>
        </p:nvSpPr>
        <p:spPr>
          <a:xfrm>
            <a:off x="409998" y="631405"/>
            <a:ext cx="8229600" cy="4248156"/>
          </a:xfrm>
        </p:spPr>
        <p:txBody>
          <a:bodyPr/>
          <a:lstStyle/>
          <a:p>
            <a:pPr marL="457200" lvl="1" indent="0">
              <a:buNone/>
            </a:pPr>
            <a:r>
              <a:rPr lang="en-US" sz="1800" b="0" u="sng" dirty="0"/>
              <a:t>sPHENIX Senior Engineering Staff</a:t>
            </a:r>
          </a:p>
          <a:p>
            <a:pPr lvl="1"/>
            <a:r>
              <a:rPr lang="en-US" sz="1800" b="0" dirty="0"/>
              <a:t>J. Mills – Project Engineer</a:t>
            </a:r>
          </a:p>
          <a:p>
            <a:pPr lvl="1"/>
            <a:r>
              <a:rPr lang="en-US" sz="1800" b="0" dirty="0"/>
              <a:t>R. Feder – Chief Mechanical Engineer (start 4/8/2019)</a:t>
            </a:r>
          </a:p>
          <a:p>
            <a:pPr lvl="1"/>
            <a:r>
              <a:rPr lang="en-US" sz="1800" b="0" dirty="0"/>
              <a:t>R. Ruggiero – Chief Design Engineer</a:t>
            </a:r>
          </a:p>
          <a:p>
            <a:pPr lvl="1"/>
            <a:r>
              <a:rPr lang="en-US" sz="1800" b="0" dirty="0"/>
              <a:t>L. Stiegler/A. Franz – Safety Engineering</a:t>
            </a:r>
          </a:p>
          <a:p>
            <a:pPr lvl="1"/>
            <a:r>
              <a:rPr lang="en-US" sz="1800" b="0" dirty="0"/>
              <a:t>C. Gortakowski – Quality Assurance</a:t>
            </a:r>
          </a:p>
          <a:p>
            <a:pPr lvl="1">
              <a:spcBef>
                <a:spcPts val="0"/>
              </a:spcBef>
            </a:pPr>
            <a:endParaRPr lang="en-US" sz="1800" b="0" dirty="0"/>
          </a:p>
          <a:p>
            <a:pPr marL="457200" lvl="1" indent="0">
              <a:buNone/>
            </a:pPr>
            <a:r>
              <a:rPr lang="en-US" sz="1800" b="0" u="sng" dirty="0"/>
              <a:t>Departmental Engineering Management (Support)</a:t>
            </a:r>
          </a:p>
          <a:p>
            <a:pPr lvl="1"/>
            <a:r>
              <a:rPr lang="en-US" sz="1800" b="0" dirty="0"/>
              <a:t>J. Tuozzolo – Chief Mechanical Engineer – CAD</a:t>
            </a:r>
          </a:p>
          <a:p>
            <a:pPr lvl="1"/>
            <a:r>
              <a:rPr lang="en-US" sz="1800" b="0" dirty="0"/>
              <a:t>J. Sandberg – Chief Electrical Engineer – CAD</a:t>
            </a:r>
          </a:p>
          <a:p>
            <a:pPr lvl="1"/>
            <a:r>
              <a:rPr lang="en-US" sz="1800" b="0" dirty="0"/>
              <a:t>M. Anerella – Chief Mechanical Engineer – </a:t>
            </a:r>
            <a:r>
              <a:rPr lang="en-US" sz="1800" b="0" dirty="0" err="1"/>
              <a:t>SMD</a:t>
            </a:r>
            <a:endParaRPr lang="en-US" sz="1800" b="0" dirty="0"/>
          </a:p>
          <a:p>
            <a:pPr lvl="1"/>
            <a:r>
              <a:rPr lang="en-US" sz="1800" b="0" dirty="0"/>
              <a:t>C. Folz – Head, Facilities and Experimental Support  - CAD</a:t>
            </a:r>
          </a:p>
          <a:p>
            <a:pPr lvl="1"/>
            <a:r>
              <a:rPr lang="en-US" sz="1800" b="0" dirty="0"/>
              <a:t>B. Wahl – Chief Mechanical Engineer </a:t>
            </a:r>
            <a:r>
              <a:rPr lang="en-US" sz="1800" b="0" dirty="0" err="1"/>
              <a:t>NSLS</a:t>
            </a:r>
            <a:r>
              <a:rPr lang="en-US" sz="1800" b="0" dirty="0"/>
              <a:t> II</a:t>
            </a:r>
          </a:p>
        </p:txBody>
      </p:sp>
      <p:sp>
        <p:nvSpPr>
          <p:cNvPr id="3" name="Rectangle 2"/>
          <p:cNvSpPr>
            <a:spLocks noChangeAspect="1"/>
          </p:cNvSpPr>
          <p:nvPr/>
        </p:nvSpPr>
        <p:spPr>
          <a:xfrm>
            <a:off x="5943600" y="1687460"/>
            <a:ext cx="2629599" cy="206676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76800" y="1692124"/>
            <a:ext cx="2695998"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Experienced Senior Staff 25+ years experience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Senior Engineering Support from CAD/</a:t>
            </a:r>
            <a:r>
              <a:rPr lang="en-US" sz="1600" dirty="0" err="1"/>
              <a:t>SMD</a:t>
            </a:r>
            <a:r>
              <a:rPr lang="en-US" sz="1600" dirty="0"/>
              <a:t>/</a:t>
            </a:r>
            <a:r>
              <a:rPr lang="en-US" sz="1600" dirty="0" err="1"/>
              <a:t>NSLS</a:t>
            </a:r>
            <a:r>
              <a:rPr lang="en-US" sz="1600" dirty="0"/>
              <a:t> II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err="1"/>
              <a:t>BNL</a:t>
            </a:r>
            <a:r>
              <a:rPr lang="en-US" sz="1600" dirty="0"/>
              <a:t> </a:t>
            </a:r>
            <a:r>
              <a:rPr lang="en-US" sz="1600" dirty="0" err="1"/>
              <a:t>ESH</a:t>
            </a:r>
            <a:r>
              <a:rPr lang="en-US" sz="1600" dirty="0"/>
              <a:t> and Quality</a:t>
            </a:r>
          </a:p>
        </p:txBody>
      </p:sp>
    </p:spTree>
    <p:extLst>
      <p:ext uri="{BB962C8B-B14F-4D97-AF65-F5344CB8AC3E}">
        <p14:creationId xmlns:p14="http://schemas.microsoft.com/office/powerpoint/2010/main" val="3921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C0D19-5F9E-455E-8007-9CE261C121D7}"/>
              </a:ext>
            </a:extLst>
          </p:cNvPr>
          <p:cNvPicPr>
            <a:picLocks noChangeAspect="1"/>
          </p:cNvPicPr>
          <p:nvPr/>
        </p:nvPicPr>
        <p:blipFill>
          <a:blip r:embed="rId2"/>
          <a:stretch>
            <a:fillRect/>
          </a:stretch>
        </p:blipFill>
        <p:spPr>
          <a:xfrm>
            <a:off x="0" y="603079"/>
            <a:ext cx="9144000" cy="4332249"/>
          </a:xfrm>
          <a:prstGeom prst="rect">
            <a:avLst/>
          </a:prstGeom>
        </p:spPr>
      </p:pic>
      <p:sp>
        <p:nvSpPr>
          <p:cNvPr id="13" name="Oval 12"/>
          <p:cNvSpPr/>
          <p:nvPr/>
        </p:nvSpPr>
        <p:spPr>
          <a:xfrm>
            <a:off x="6127360" y="3543705"/>
            <a:ext cx="2920596" cy="131405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56582"/>
            <a:ext cx="8229600" cy="546497"/>
          </a:xfrm>
        </p:spPr>
        <p:txBody>
          <a:bodyPr/>
          <a:lstStyle/>
          <a:p>
            <a:r>
              <a:rPr lang="en-US" altLang="en-US" sz="3200" dirty="0">
                <a:solidFill>
                  <a:srgbClr val="000000"/>
                </a:solidFill>
              </a:rPr>
              <a:t>sPHENIX Engineering Staff</a:t>
            </a:r>
            <a:endParaRPr lang="en-US" sz="3200" dirty="0"/>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12" name="TextBox 11"/>
          <p:cNvSpPr txBox="1"/>
          <p:nvPr/>
        </p:nvSpPr>
        <p:spPr>
          <a:xfrm>
            <a:off x="6127360" y="3867150"/>
            <a:ext cx="2914650" cy="738664"/>
          </a:xfrm>
          <a:prstGeom prst="rect">
            <a:avLst/>
          </a:prstGeom>
          <a:noFill/>
        </p:spPr>
        <p:txBody>
          <a:bodyPr wrap="square" rtlCol="0">
            <a:spAutoFit/>
          </a:bodyPr>
          <a:lstStyle/>
          <a:p>
            <a:pPr algn="ctr"/>
            <a:r>
              <a:rPr lang="en-US" sz="1400" dirty="0"/>
              <a:t>Experienced Staff – Most Leads have been with </a:t>
            </a:r>
            <a:r>
              <a:rPr lang="en-US" sz="1400" dirty="0" err="1"/>
              <a:t>sPHENIX</a:t>
            </a:r>
            <a:r>
              <a:rPr lang="en-US" sz="1400" dirty="0"/>
              <a:t> since 2014.  Some turnover of key people.</a:t>
            </a:r>
          </a:p>
        </p:txBody>
      </p:sp>
    </p:spTree>
    <p:extLst>
      <p:ext uri="{BB962C8B-B14F-4D97-AF65-F5344CB8AC3E}">
        <p14:creationId xmlns:p14="http://schemas.microsoft.com/office/powerpoint/2010/main" val="332132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146"/>
            <a:ext cx="8229600" cy="546497"/>
          </a:xfrm>
        </p:spPr>
        <p:txBody>
          <a:bodyPr/>
          <a:lstStyle/>
          <a:p>
            <a:r>
              <a:rPr lang="en-US" sz="3200" dirty="0"/>
              <a:t>Engineering Design Staff</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5</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7" name="Content Placeholder 6">
            <a:extLst>
              <a:ext uri="{FF2B5EF4-FFF2-40B4-BE49-F238E27FC236}">
                <a16:creationId xmlns:a16="http://schemas.microsoft.com/office/drawing/2014/main" id="{FF1F1F18-E69B-49CB-8629-A85A863D0141}"/>
              </a:ext>
            </a:extLst>
          </p:cNvPr>
          <p:cNvSpPr>
            <a:spLocks noGrp="1"/>
          </p:cNvSpPr>
          <p:nvPr>
            <p:ph idx="1"/>
          </p:nvPr>
        </p:nvSpPr>
        <p:spPr>
          <a:xfrm>
            <a:off x="228600" y="660803"/>
            <a:ext cx="8686799" cy="4114800"/>
          </a:xfrm>
        </p:spPr>
        <p:txBody>
          <a:bodyPr/>
          <a:lstStyle/>
          <a:p>
            <a:pPr marL="457200" lvl="1" indent="0">
              <a:buNone/>
            </a:pPr>
            <a:endParaRPr lang="en-US" sz="1800" b="0" u="sng" dirty="0"/>
          </a:p>
          <a:p>
            <a:pPr lvl="1"/>
            <a:r>
              <a:rPr lang="en-US" sz="2400" b="0" u="sng" dirty="0"/>
              <a:t>Chief Design Engineer/Detector Integration - R. Ruggiero (PH)</a:t>
            </a:r>
          </a:p>
          <a:p>
            <a:pPr lvl="1"/>
            <a:r>
              <a:rPr lang="en-US" sz="1800" b="0" dirty="0" err="1"/>
              <a:t>TPC</a:t>
            </a:r>
            <a:r>
              <a:rPr lang="en-US" sz="1800" b="0" dirty="0"/>
              <a:t> - A. Ruga (PH), C. Miraval (ID) </a:t>
            </a:r>
          </a:p>
          <a:p>
            <a:pPr lvl="1"/>
            <a:r>
              <a:rPr lang="en-US" sz="1800" b="0" dirty="0"/>
              <a:t>Cradle/Carriage - J. Scheblein (PH), D. Puleo (CAD)</a:t>
            </a:r>
          </a:p>
          <a:p>
            <a:pPr lvl="1"/>
            <a:r>
              <a:rPr lang="en-US" sz="1800" b="0" dirty="0"/>
              <a:t>Magnet Cryogenics System – R. Meier (CAD)</a:t>
            </a:r>
          </a:p>
          <a:p>
            <a:pPr lvl="1"/>
            <a:r>
              <a:rPr lang="en-US" sz="1800" b="0" dirty="0"/>
              <a:t>Calorimetry – D. Cacace (PH), R. Ruggiero (PH)</a:t>
            </a:r>
          </a:p>
          <a:p>
            <a:pPr lvl="1"/>
            <a:r>
              <a:rPr lang="en-US" sz="1800" b="0" dirty="0"/>
              <a:t>Electronics – S. </a:t>
            </a:r>
            <a:r>
              <a:rPr lang="en-US" sz="1800" b="0" dirty="0" err="1"/>
              <a:t>Polizzo</a:t>
            </a:r>
            <a:endParaRPr lang="en-US" sz="1800" b="0" dirty="0"/>
          </a:p>
          <a:p>
            <a:pPr lvl="1"/>
            <a:r>
              <a:rPr lang="en-US" sz="1800" b="0" dirty="0" err="1"/>
              <a:t>INTT</a:t>
            </a:r>
            <a:r>
              <a:rPr lang="en-US" sz="1800" b="0" dirty="0"/>
              <a:t> – C. Miraval (ID), D. Cacace (PH)</a:t>
            </a:r>
          </a:p>
          <a:p>
            <a:pPr lvl="1"/>
            <a:r>
              <a:rPr lang="en-US" sz="1800" b="0" dirty="0" err="1"/>
              <a:t>MVTX</a:t>
            </a:r>
            <a:r>
              <a:rPr lang="en-US" sz="1800" b="0" dirty="0"/>
              <a:t> – MIT/</a:t>
            </a:r>
            <a:r>
              <a:rPr lang="en-US" sz="1800" b="0" dirty="0" err="1"/>
              <a:t>LANL</a:t>
            </a:r>
            <a:endParaRPr lang="en-US" sz="1800" b="0" dirty="0"/>
          </a:p>
          <a:p>
            <a:pPr marL="457133" lvl="1" indent="0">
              <a:buNone/>
            </a:pPr>
            <a:endParaRPr lang="en-US" sz="1800" b="0" dirty="0"/>
          </a:p>
        </p:txBody>
      </p:sp>
      <p:sp>
        <p:nvSpPr>
          <p:cNvPr id="8" name="Oval 7"/>
          <p:cNvSpPr/>
          <p:nvPr/>
        </p:nvSpPr>
        <p:spPr>
          <a:xfrm>
            <a:off x="5648987" y="2902137"/>
            <a:ext cx="3227916" cy="1265246"/>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82733" y="3247563"/>
            <a:ext cx="2914650" cy="646331"/>
          </a:xfrm>
          <a:prstGeom prst="rect">
            <a:avLst/>
          </a:prstGeom>
          <a:noFill/>
        </p:spPr>
        <p:txBody>
          <a:bodyPr wrap="square" rtlCol="0">
            <a:spAutoFit/>
          </a:bodyPr>
          <a:lstStyle/>
          <a:p>
            <a:pPr algn="ctr"/>
            <a:r>
              <a:rPr lang="en-US" dirty="0"/>
              <a:t>Experienced Staff – Most 20+ Years Experience</a:t>
            </a:r>
          </a:p>
        </p:txBody>
      </p:sp>
    </p:spTree>
    <p:extLst>
      <p:ext uri="{BB962C8B-B14F-4D97-AF65-F5344CB8AC3E}">
        <p14:creationId xmlns:p14="http://schemas.microsoft.com/office/powerpoint/2010/main" val="402718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172200" cy="546497"/>
          </a:xfrm>
        </p:spPr>
        <p:txBody>
          <a:bodyPr/>
          <a:lstStyle/>
          <a:p>
            <a:r>
              <a:rPr lang="en-US" sz="3200" dirty="0"/>
              <a:t>Engineering Controls</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7" name="Content Placeholder 6">
            <a:extLst>
              <a:ext uri="{FF2B5EF4-FFF2-40B4-BE49-F238E27FC236}">
                <a16:creationId xmlns:a16="http://schemas.microsoft.com/office/drawing/2014/main" id="{FF1F1F18-E69B-49CB-8629-A85A863D0141}"/>
              </a:ext>
            </a:extLst>
          </p:cNvPr>
          <p:cNvSpPr>
            <a:spLocks noGrp="1"/>
          </p:cNvSpPr>
          <p:nvPr>
            <p:ph idx="1"/>
          </p:nvPr>
        </p:nvSpPr>
        <p:spPr>
          <a:xfrm>
            <a:off x="152400" y="609584"/>
            <a:ext cx="8915400" cy="4202907"/>
          </a:xfrm>
        </p:spPr>
        <p:txBody>
          <a:bodyPr/>
          <a:lstStyle/>
          <a:p>
            <a:r>
              <a:rPr lang="en-US" sz="1800" u="sng" dirty="0"/>
              <a:t>Engineering</a:t>
            </a:r>
            <a:r>
              <a:rPr lang="en-US" sz="1800" dirty="0"/>
              <a:t> – </a:t>
            </a:r>
          </a:p>
          <a:p>
            <a:pPr lvl="1"/>
            <a:r>
              <a:rPr lang="en-US" sz="1400" b="0" dirty="0"/>
              <a:t>Follows </a:t>
            </a:r>
            <a:r>
              <a:rPr lang="en-US" sz="1400" b="0" dirty="0" err="1"/>
              <a:t>sPHENIX</a:t>
            </a:r>
            <a:r>
              <a:rPr lang="en-US" sz="1400" b="0" dirty="0"/>
              <a:t> Procedures, CAD Procedures, </a:t>
            </a:r>
            <a:r>
              <a:rPr lang="en-US" sz="1400" b="0" dirty="0" err="1"/>
              <a:t>BNL</a:t>
            </a:r>
            <a:r>
              <a:rPr lang="en-US" sz="1400" b="0" dirty="0"/>
              <a:t> </a:t>
            </a:r>
            <a:r>
              <a:rPr lang="en-US" sz="1400" b="0" dirty="0" err="1"/>
              <a:t>SBMS</a:t>
            </a:r>
            <a:r>
              <a:rPr lang="en-US" sz="1400" b="0" dirty="0"/>
              <a:t> Engineering Design Standards, Applicable Industry Codes and Standards</a:t>
            </a:r>
            <a:endParaRPr lang="en-US" sz="1800" u="sng" dirty="0"/>
          </a:p>
          <a:p>
            <a:r>
              <a:rPr lang="en-US" sz="1800" u="sng" dirty="0"/>
              <a:t>Documentation</a:t>
            </a:r>
            <a:r>
              <a:rPr lang="en-US" sz="1800" dirty="0"/>
              <a:t> – </a:t>
            </a:r>
          </a:p>
          <a:p>
            <a:pPr lvl="1"/>
            <a:r>
              <a:rPr lang="en-US" sz="1600" b="0" dirty="0"/>
              <a:t>Drawing Numbering Plan and Revision Control is documented in procedure. </a:t>
            </a:r>
          </a:p>
          <a:p>
            <a:pPr lvl="1"/>
            <a:r>
              <a:rPr lang="en-US" sz="1600" b="0" dirty="0"/>
              <a:t>Archiving of all Engineering Documents to be at sPHENIX Project office.</a:t>
            </a:r>
          </a:p>
          <a:p>
            <a:pPr lvl="1"/>
            <a:r>
              <a:rPr lang="en-US" sz="1600" b="0" dirty="0"/>
              <a:t>Final approval to be from the sPHENIX Project Office and </a:t>
            </a:r>
            <a:r>
              <a:rPr lang="en-US" sz="1600" b="0" dirty="0" err="1"/>
              <a:t>L2</a:t>
            </a:r>
            <a:r>
              <a:rPr lang="en-US" sz="1600" b="0" dirty="0"/>
              <a:t> Managers.</a:t>
            </a:r>
          </a:p>
          <a:p>
            <a:pPr lvl="1"/>
            <a:r>
              <a:rPr lang="en-US" sz="1600" b="0" dirty="0"/>
              <a:t>Design changes will follow change control procedures, requiring approvals as appropriate and as designated by project office.</a:t>
            </a:r>
          </a:p>
          <a:p>
            <a:pPr lvl="1"/>
            <a:r>
              <a:rPr lang="en-US" sz="1600" b="0" dirty="0"/>
              <a:t>Autodesk Vault to be used for </a:t>
            </a:r>
            <a:r>
              <a:rPr lang="en-US" sz="1600" b="0" dirty="0" err="1"/>
              <a:t>sPHENIX</a:t>
            </a:r>
            <a:r>
              <a:rPr lang="en-US" sz="1600" b="0" dirty="0"/>
              <a:t> released drawing and document revision control.  </a:t>
            </a:r>
          </a:p>
          <a:p>
            <a:r>
              <a:rPr lang="en-US" sz="1800" u="sng" dirty="0"/>
              <a:t>Reviews</a:t>
            </a:r>
            <a:r>
              <a:rPr lang="en-US" sz="1800" dirty="0"/>
              <a:t> – </a:t>
            </a:r>
          </a:p>
          <a:p>
            <a:pPr lvl="1"/>
            <a:r>
              <a:rPr lang="en-US" sz="1600" b="0" dirty="0"/>
              <a:t>Suite of Engineering Design and Production Readiness Reviews</a:t>
            </a:r>
          </a:p>
          <a:p>
            <a:r>
              <a:rPr lang="en-US" sz="1800" u="sng" dirty="0"/>
              <a:t>Fabrication</a:t>
            </a:r>
            <a:r>
              <a:rPr lang="en-US" sz="1800" dirty="0"/>
              <a:t> – </a:t>
            </a:r>
          </a:p>
          <a:p>
            <a:pPr lvl="1"/>
            <a:r>
              <a:rPr lang="en-US" sz="1400" b="0" dirty="0"/>
              <a:t>Fabrication will follow </a:t>
            </a:r>
            <a:r>
              <a:rPr lang="en-US" sz="1400" b="0" dirty="0" err="1"/>
              <a:t>BNL</a:t>
            </a:r>
            <a:r>
              <a:rPr lang="en-US" sz="1400" b="0" dirty="0"/>
              <a:t>-Planning, Performance, and Quality Management Guidelines and Procedures.  Fabrication Documents at non-</a:t>
            </a:r>
            <a:r>
              <a:rPr lang="en-US" sz="1400" b="0" dirty="0" err="1"/>
              <a:t>BNL</a:t>
            </a:r>
            <a:r>
              <a:rPr lang="en-US" sz="1400" b="0" dirty="0"/>
              <a:t> facilities will be reviewed and approved by </a:t>
            </a:r>
            <a:r>
              <a:rPr lang="en-US" sz="1400" b="0" dirty="0" err="1"/>
              <a:t>sPHENIX</a:t>
            </a:r>
            <a:r>
              <a:rPr lang="en-US" sz="1400" b="0" dirty="0"/>
              <a:t> PM, Safety, and Q/A.</a:t>
            </a:r>
          </a:p>
        </p:txBody>
      </p:sp>
    </p:spTree>
    <p:extLst>
      <p:ext uri="{BB962C8B-B14F-4D97-AF65-F5344CB8AC3E}">
        <p14:creationId xmlns:p14="http://schemas.microsoft.com/office/powerpoint/2010/main" val="417922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410200" cy="546497"/>
          </a:xfrm>
        </p:spPr>
        <p:txBody>
          <a:bodyPr/>
          <a:lstStyle/>
          <a:p>
            <a:r>
              <a:rPr lang="en-US" altLang="en-US" sz="3200" dirty="0">
                <a:solidFill>
                  <a:srgbClr val="000000"/>
                </a:solidFill>
                <a:cs typeface="Times New Roman" pitchFamily="18" charset="0"/>
              </a:rPr>
              <a:t>Design Software</a:t>
            </a:r>
            <a:endParaRPr lang="en-US" sz="3200" dirty="0"/>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7</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8" name="Rectangle 7">
            <a:extLst>
              <a:ext uri="{FF2B5EF4-FFF2-40B4-BE49-F238E27FC236}">
                <a16:creationId xmlns:a16="http://schemas.microsoft.com/office/drawing/2014/main" id="{D5CE5DBF-841D-4257-B01F-D9A4D842EEF0}"/>
              </a:ext>
            </a:extLst>
          </p:cNvPr>
          <p:cNvSpPr/>
          <p:nvPr/>
        </p:nvSpPr>
        <p:spPr>
          <a:xfrm>
            <a:off x="647700" y="796822"/>
            <a:ext cx="7848600" cy="1754326"/>
          </a:xfrm>
          <a:prstGeom prst="rect">
            <a:avLst/>
          </a:prstGeom>
        </p:spPr>
        <p:txBody>
          <a:bodyPr wrap="square">
            <a:spAutoFit/>
          </a:bodyPr>
          <a:lstStyle/>
          <a:p>
            <a:r>
              <a:rPr lang="en-US" dirty="0"/>
              <a:t>CAD/3D modelling software to be used by engineers and designer consistent with their respective departmental requirements.  Final Released Drawings to be delivered to </a:t>
            </a:r>
            <a:r>
              <a:rPr lang="en-US" dirty="0" err="1"/>
              <a:t>sPHENIX</a:t>
            </a:r>
            <a:r>
              <a:rPr lang="en-US" dirty="0"/>
              <a:t> project office as PDF’s with the corresponding 3D model and electronics simulation files to be supplied in industry standard format (i.e. STEP).  Engineering Drawings, Specifications, and Statement of Work shall be reviewed and approved by sPHENIX Project Office, Quality, and Safety. </a:t>
            </a:r>
          </a:p>
        </p:txBody>
      </p:sp>
      <p:pic>
        <p:nvPicPr>
          <p:cNvPr id="7" name="Picture 6">
            <a:extLst>
              <a:ext uri="{FF2B5EF4-FFF2-40B4-BE49-F238E27FC236}">
                <a16:creationId xmlns:a16="http://schemas.microsoft.com/office/drawing/2014/main" id="{F621B40E-C7D4-4C97-B1E3-396C6BEA652D}"/>
              </a:ext>
            </a:extLst>
          </p:cNvPr>
          <p:cNvPicPr>
            <a:picLocks noChangeAspect="1"/>
          </p:cNvPicPr>
          <p:nvPr/>
        </p:nvPicPr>
        <p:blipFill>
          <a:blip r:embed="rId2"/>
          <a:stretch>
            <a:fillRect/>
          </a:stretch>
        </p:blipFill>
        <p:spPr>
          <a:xfrm>
            <a:off x="6246" y="2661728"/>
            <a:ext cx="9144000" cy="2134478"/>
          </a:xfrm>
          <a:prstGeom prst="rect">
            <a:avLst/>
          </a:prstGeom>
        </p:spPr>
      </p:pic>
    </p:spTree>
    <p:extLst>
      <p:ext uri="{BB962C8B-B14F-4D97-AF65-F5344CB8AC3E}">
        <p14:creationId xmlns:p14="http://schemas.microsoft.com/office/powerpoint/2010/main" val="193221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696200" cy="546497"/>
          </a:xfrm>
        </p:spPr>
        <p:txBody>
          <a:bodyPr/>
          <a:lstStyle/>
          <a:p>
            <a:r>
              <a:rPr lang="en-US" sz="3200" dirty="0"/>
              <a:t>Engineering Meetings and Progress Review</a:t>
            </a:r>
          </a:p>
        </p:txBody>
      </p:sp>
      <p:sp>
        <p:nvSpPr>
          <p:cNvPr id="4" name="Date Placeholder 3"/>
          <p:cNvSpPr>
            <a:spLocks noGrp="1"/>
          </p:cNvSpPr>
          <p:nvPr>
            <p:ph type="dt" sz="half" idx="10"/>
          </p:nvPr>
        </p:nvSpPr>
        <p:spPr/>
        <p:txBody>
          <a:bodyPr/>
          <a:lstStyle/>
          <a:p>
            <a:pPr>
              <a:defRPr/>
            </a:pPr>
            <a:r>
              <a:rPr lang="en-US" altLang="en-US" dirty="0"/>
              <a:t>April 9-11, 2019</a:t>
            </a:r>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8</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8" name="Content Placeholder 1">
            <a:extLst>
              <a:ext uri="{FF2B5EF4-FFF2-40B4-BE49-F238E27FC236}">
                <a16:creationId xmlns:a16="http://schemas.microsoft.com/office/drawing/2014/main" id="{6882B703-6466-482F-A533-DD588030E284}"/>
              </a:ext>
            </a:extLst>
          </p:cNvPr>
          <p:cNvSpPr>
            <a:spLocks noGrp="1"/>
          </p:cNvSpPr>
          <p:nvPr>
            <p:ph idx="1"/>
          </p:nvPr>
        </p:nvSpPr>
        <p:spPr>
          <a:xfrm>
            <a:off x="123031" y="593582"/>
            <a:ext cx="8991599" cy="4321323"/>
          </a:xfrm>
        </p:spPr>
        <p:txBody>
          <a:bodyPr/>
          <a:lstStyle/>
          <a:p>
            <a:r>
              <a:rPr lang="en-US" sz="2000" dirty="0"/>
              <a:t>Regularly scheduled Subsystem-specific Engineering Working and Status Meetings </a:t>
            </a:r>
            <a:endParaRPr lang="en-US" sz="1400" dirty="0"/>
          </a:p>
          <a:p>
            <a:pPr lvl="1"/>
            <a:r>
              <a:rPr lang="en-US" sz="1600" b="0" dirty="0"/>
              <a:t>attended by subsystem lead engineer (designer and support engineers), sPHENIX Project Scientist, Chief Engineer, Project Engineer, and L2/L3 scientists when appropriate.</a:t>
            </a:r>
          </a:p>
          <a:p>
            <a:r>
              <a:rPr lang="en-US" sz="2000" dirty="0"/>
              <a:t>Bi-weekly sPHENIX Project Engineering Meeting </a:t>
            </a:r>
            <a:r>
              <a:rPr lang="en-US" sz="1400" dirty="0"/>
              <a:t> </a:t>
            </a:r>
          </a:p>
          <a:p>
            <a:pPr lvl="1"/>
            <a:r>
              <a:rPr lang="en-US" sz="1400" b="0" dirty="0"/>
              <a:t>all engineers meet to review progress, problems and to discuss technical issues.  General interface issues are discussed with follow-up meetings scheduled.  Chaired by sPHENIX Project Engineer and attended by Project Scientist and Chief Engineer.</a:t>
            </a:r>
          </a:p>
          <a:p>
            <a:r>
              <a:rPr lang="en-US" sz="2000" dirty="0"/>
              <a:t>Weekly Construction Coordination and Safety Meeting </a:t>
            </a:r>
            <a:endParaRPr lang="en-US" sz="1400" dirty="0"/>
          </a:p>
          <a:p>
            <a:pPr lvl="1"/>
            <a:r>
              <a:rPr lang="en-US" sz="1400" b="0" dirty="0"/>
              <a:t>technical staff and project management meet to review ongoing scheduled work and planned future work.  Safety related issues and schedule discussed.  Chaired by sPHENIX L2 Installation and Integration Manager (sPHENIX Chief Engineer), attended by sPHENIX Project Director, Project Engineer, Safety, Q/A, CAD Liaison Engineer and Scientist and Safety.</a:t>
            </a:r>
          </a:p>
          <a:p>
            <a:r>
              <a:rPr lang="en-US" sz="2000" dirty="0"/>
              <a:t>Standing Integration Meeting – Office of Systems Integration</a:t>
            </a:r>
            <a:endParaRPr lang="en-US" sz="2000" b="0" dirty="0"/>
          </a:p>
          <a:p>
            <a:endParaRPr lang="en-US" sz="1400" dirty="0"/>
          </a:p>
          <a:p>
            <a:pPr marL="0" indent="0">
              <a:buNone/>
            </a:pPr>
            <a:r>
              <a:rPr lang="en-US" sz="1400" dirty="0"/>
              <a:t>Meetings are usually documented via </a:t>
            </a:r>
            <a:r>
              <a:rPr lang="en-US" sz="1400" dirty="0" err="1"/>
              <a:t>INDICO</a:t>
            </a:r>
            <a:r>
              <a:rPr lang="en-US" sz="1400" dirty="0"/>
              <a:t> and conducted using </a:t>
            </a:r>
            <a:r>
              <a:rPr lang="en-US" sz="1400" dirty="0" err="1"/>
              <a:t>BlueJeans</a:t>
            </a:r>
            <a:r>
              <a:rPr lang="en-US" sz="1400" dirty="0"/>
              <a:t> video conferencing.  </a:t>
            </a:r>
            <a:r>
              <a:rPr lang="en-US" sz="1400" dirty="0" err="1"/>
              <a:t>INDICO</a:t>
            </a:r>
            <a:r>
              <a:rPr lang="en-US" sz="1400" dirty="0"/>
              <a:t> documents are accessible for reference to all </a:t>
            </a:r>
            <a:r>
              <a:rPr lang="en-US" sz="1400" dirty="0" err="1"/>
              <a:t>sPHENIX</a:t>
            </a:r>
            <a:r>
              <a:rPr lang="en-US" sz="1400" dirty="0"/>
              <a:t> staff.</a:t>
            </a:r>
          </a:p>
        </p:txBody>
      </p:sp>
    </p:spTree>
    <p:extLst>
      <p:ext uri="{BB962C8B-B14F-4D97-AF65-F5344CB8AC3E}">
        <p14:creationId xmlns:p14="http://schemas.microsoft.com/office/powerpoint/2010/main" val="55631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943600" cy="546497"/>
          </a:xfrm>
        </p:spPr>
        <p:txBody>
          <a:bodyPr/>
          <a:lstStyle/>
          <a:p>
            <a:r>
              <a:rPr lang="en-US" sz="3200" dirty="0"/>
              <a:t>Technical Reviews</a:t>
            </a:r>
          </a:p>
        </p:txBody>
      </p:sp>
      <p:sp>
        <p:nvSpPr>
          <p:cNvPr id="4" name="Date Placeholder 3"/>
          <p:cNvSpPr>
            <a:spLocks noGrp="1"/>
          </p:cNvSpPr>
          <p:nvPr>
            <p:ph type="dt" sz="half" idx="10"/>
          </p:nvPr>
        </p:nvSpPr>
        <p:spPr/>
        <p:txBody>
          <a:bodyPr/>
          <a:lstStyle/>
          <a:p>
            <a:pPr>
              <a:defRPr/>
            </a:pPr>
            <a:r>
              <a:rPr lang="en-US" altLang="en-US"/>
              <a:t>April 9-11, 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9</a:t>
            </a:fld>
            <a:endParaRPr lang="en-US" altLang="en-US" dirty="0"/>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7" name="Content Placeholder 6">
            <a:extLst>
              <a:ext uri="{FF2B5EF4-FFF2-40B4-BE49-F238E27FC236}">
                <a16:creationId xmlns:a16="http://schemas.microsoft.com/office/drawing/2014/main" id="{FF1F1F18-E69B-49CB-8629-A85A863D0141}"/>
              </a:ext>
            </a:extLst>
          </p:cNvPr>
          <p:cNvSpPr>
            <a:spLocks noGrp="1"/>
          </p:cNvSpPr>
          <p:nvPr>
            <p:ph idx="1"/>
          </p:nvPr>
        </p:nvSpPr>
        <p:spPr>
          <a:xfrm>
            <a:off x="3748" y="647050"/>
            <a:ext cx="8991600" cy="4222607"/>
          </a:xfrm>
        </p:spPr>
        <p:txBody>
          <a:bodyPr/>
          <a:lstStyle/>
          <a:p>
            <a:pPr marL="0" indent="0">
              <a:buNone/>
            </a:pPr>
            <a:r>
              <a:rPr lang="en-US" sz="1600" u="sng" dirty="0"/>
              <a:t>TYPES OF REVIEWS </a:t>
            </a:r>
          </a:p>
          <a:p>
            <a:r>
              <a:rPr lang="en-US" sz="1600" dirty="0" err="1"/>
              <a:t>sPHENIX</a:t>
            </a:r>
            <a:r>
              <a:rPr lang="en-US" sz="1600" dirty="0"/>
              <a:t> Conceptual Design, Preliminary Engineering and Design, Final Design Review, Interim Engineering Design Review</a:t>
            </a:r>
          </a:p>
          <a:p>
            <a:r>
              <a:rPr lang="en-US" sz="1600" dirty="0" err="1"/>
              <a:t>sPHENIX</a:t>
            </a:r>
            <a:r>
              <a:rPr lang="en-US" sz="1600" dirty="0"/>
              <a:t> Procurement/Production Readiness Review </a:t>
            </a:r>
          </a:p>
          <a:p>
            <a:r>
              <a:rPr lang="en-US" sz="1600" dirty="0" err="1"/>
              <a:t>sPHENIX</a:t>
            </a:r>
            <a:r>
              <a:rPr lang="en-US" sz="1600" dirty="0"/>
              <a:t> System Readiness and Safety Reviews to be conducted for all subsystems prior to the start of Subsystem Commissioning, Full Detector Operational Readiness Review</a:t>
            </a:r>
          </a:p>
          <a:p>
            <a:r>
              <a:rPr lang="en-US" sz="1600" dirty="0"/>
              <a:t>Other BNL reviews - Laboratory Environment, Safety &amp; Health Committee Review (</a:t>
            </a:r>
            <a:r>
              <a:rPr lang="en-US" sz="1600" dirty="0" err="1"/>
              <a:t>LESHC</a:t>
            </a:r>
            <a:r>
              <a:rPr lang="en-US" sz="1600" dirty="0"/>
              <a:t>), Experimental Safety Review (</a:t>
            </a:r>
            <a:r>
              <a:rPr lang="en-US" sz="1600" dirty="0" err="1"/>
              <a:t>ESR</a:t>
            </a:r>
            <a:r>
              <a:rPr lang="en-US" sz="1600" dirty="0"/>
              <a:t>), Lifting Safety (Critical Lifts), Pressure Vessel and Cryogenic Safety</a:t>
            </a:r>
          </a:p>
          <a:p>
            <a:pPr>
              <a:spcBef>
                <a:spcPts val="0"/>
              </a:spcBef>
            </a:pPr>
            <a:endParaRPr lang="en-US" sz="1600" dirty="0"/>
          </a:p>
          <a:p>
            <a:r>
              <a:rPr lang="en-US" sz="1400" dirty="0"/>
              <a:t>Reviews Highlights</a:t>
            </a:r>
          </a:p>
          <a:p>
            <a:pPr lvl="1"/>
            <a:r>
              <a:rPr lang="en-US" sz="1200" b="0" dirty="0"/>
              <a:t>Follows guidelines in </a:t>
            </a:r>
            <a:r>
              <a:rPr lang="en-US" sz="1200" b="0" dirty="0" err="1"/>
              <a:t>sPHENIX</a:t>
            </a:r>
            <a:r>
              <a:rPr lang="en-US" sz="1200" b="0" dirty="0"/>
              <a:t> Conduct of Design Reviews</a:t>
            </a:r>
          </a:p>
          <a:p>
            <a:pPr lvl="1"/>
            <a:r>
              <a:rPr lang="en-US" sz="1200" b="0" dirty="0"/>
              <a:t>Initiated by the </a:t>
            </a:r>
            <a:r>
              <a:rPr lang="en-US" sz="1200" b="0" dirty="0" err="1"/>
              <a:t>sPHENIX</a:t>
            </a:r>
            <a:r>
              <a:rPr lang="en-US" sz="1200" b="0" dirty="0"/>
              <a:t> Project Manager and Chaired by the Project Scientist or Project Engineer.  Review is typically attended by subsystem lead engineer, scientific and design staff, L2 Manager, Project Director, Chief Engineer, Senior Design Engineer, Safety Coordinator, Quality Rep., Subject Matter Experts, CAD Safety Group/CAD Liaison Engineering, sPHENIX Lead Construction Technician, and members of </a:t>
            </a:r>
            <a:r>
              <a:rPr lang="en-US" sz="1200" b="0" dirty="0" err="1"/>
              <a:t>sPHENIX</a:t>
            </a:r>
            <a:r>
              <a:rPr lang="en-US" sz="1200" b="0" dirty="0"/>
              <a:t> Office of Systems Integration.</a:t>
            </a:r>
          </a:p>
          <a:p>
            <a:pPr lvl="1"/>
            <a:r>
              <a:rPr lang="en-US" sz="1200" b="0" dirty="0"/>
              <a:t>Reviews design for fabrication, safety, constructability, integration, and operational effectiveness.</a:t>
            </a:r>
          </a:p>
          <a:p>
            <a:pPr lvl="1"/>
            <a:r>
              <a:rPr lang="en-US" sz="1200" b="0" dirty="0"/>
              <a:t>More complicated components of a subsystem may have a separate design and safety review.</a:t>
            </a:r>
          </a:p>
        </p:txBody>
      </p:sp>
      <p:sp>
        <p:nvSpPr>
          <p:cNvPr id="8" name="Rectangle 7">
            <a:extLst>
              <a:ext uri="{FF2B5EF4-FFF2-40B4-BE49-F238E27FC236}">
                <a16:creationId xmlns:a16="http://schemas.microsoft.com/office/drawing/2014/main" id="{0D80110F-E2DE-4E34-9E48-FAA702675A3A}"/>
              </a:ext>
            </a:extLst>
          </p:cNvPr>
          <p:cNvSpPr>
            <a:spLocks noChangeAspect="1"/>
          </p:cNvSpPr>
          <p:nvPr/>
        </p:nvSpPr>
        <p:spPr>
          <a:xfrm>
            <a:off x="4499548" y="2876550"/>
            <a:ext cx="4482507" cy="584775"/>
          </a:xfrm>
          <a:prstGeom prst="rect">
            <a:avLst/>
          </a:prstGeom>
          <a:solidFill>
            <a:schemeClr val="bg2"/>
          </a:solidFill>
          <a:ln>
            <a:solidFill>
              <a:schemeClr val="tx1"/>
            </a:solidFill>
          </a:ln>
        </p:spPr>
        <p:txBody>
          <a:bodyPr wrap="square">
            <a:spAutoFit/>
          </a:bodyPr>
          <a:lstStyle/>
          <a:p>
            <a:pPr lvl="1" algn="ctr"/>
            <a:r>
              <a:rPr lang="en-US" sz="1600" dirty="0"/>
              <a:t>All Reviews are part of the sPHENIX </a:t>
            </a:r>
            <a:r>
              <a:rPr lang="en-US" sz="1600" dirty="0" err="1"/>
              <a:t>P6</a:t>
            </a:r>
            <a:r>
              <a:rPr lang="en-US" sz="1600" dirty="0"/>
              <a:t> Workflow</a:t>
            </a:r>
          </a:p>
        </p:txBody>
      </p:sp>
    </p:spTree>
    <p:extLst>
      <p:ext uri="{BB962C8B-B14F-4D97-AF65-F5344CB8AC3E}">
        <p14:creationId xmlns:p14="http://schemas.microsoft.com/office/powerpoint/2010/main" val="45980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55770</TotalTime>
  <Words>1914</Words>
  <Application>Microsoft Office PowerPoint</Application>
  <PresentationFormat>On-screen Show (16:9)</PresentationFormat>
  <Paragraphs>276</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PGothic</vt:lpstr>
      <vt:lpstr>MS PGothic</vt:lpstr>
      <vt:lpstr>Arial</vt:lpstr>
      <vt:lpstr>Arial, Helvetica, sans-serif</vt:lpstr>
      <vt:lpstr>Calibri</vt:lpstr>
      <vt:lpstr>Times New Roman</vt:lpstr>
      <vt:lpstr>Office Theme</vt:lpstr>
      <vt:lpstr>PowerPoint Presentation</vt:lpstr>
      <vt:lpstr>Engineering Management and Coordination</vt:lpstr>
      <vt:lpstr>Engineering Management</vt:lpstr>
      <vt:lpstr>sPHENIX Engineering Staff</vt:lpstr>
      <vt:lpstr>Engineering Design Staff</vt:lpstr>
      <vt:lpstr>Engineering Controls</vt:lpstr>
      <vt:lpstr>Design Software</vt:lpstr>
      <vt:lpstr>Engineering Meetings and Progress Review</vt:lpstr>
      <vt:lpstr>Technical Reviews</vt:lpstr>
      <vt:lpstr>Comment Resolution Database</vt:lpstr>
      <vt:lpstr>Engineering Reviews</vt:lpstr>
      <vt:lpstr>sPHENIX Project Controls and Work Management Documents</vt:lpstr>
      <vt:lpstr>Engineering Procedures</vt:lpstr>
      <vt:lpstr>Engineering Management and Coordination</vt:lpstr>
      <vt:lpstr>Work Planning (SBMS)</vt:lpstr>
      <vt:lpstr>Interface Control Document (ICD)</vt:lpstr>
      <vt:lpstr>Interface Control Document (ICD)</vt:lpstr>
      <vt:lpstr>Interface Control Design Drawing (ICDD)</vt:lpstr>
      <vt:lpstr>Issues and Concerns  </vt:lpstr>
      <vt:lpstr>Summary</vt:lpstr>
      <vt:lpstr>Engineering Management and Coordination</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Mills, James A</cp:lastModifiedBy>
  <cp:revision>701</cp:revision>
  <cp:lastPrinted>2019-04-05T18:39:03Z</cp:lastPrinted>
  <dcterms:created xsi:type="dcterms:W3CDTF">2015-10-24T00:32:43Z</dcterms:created>
  <dcterms:modified xsi:type="dcterms:W3CDTF">2019-04-05T19:45:34Z</dcterms:modified>
</cp:coreProperties>
</file>