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329" r:id="rId3"/>
    <p:sldId id="316" r:id="rId4"/>
    <p:sldId id="317" r:id="rId5"/>
    <p:sldId id="318" r:id="rId6"/>
    <p:sldId id="319" r:id="rId7"/>
    <p:sldId id="331" r:id="rId8"/>
    <p:sldId id="320" r:id="rId9"/>
    <p:sldId id="321" r:id="rId10"/>
    <p:sldId id="328" r:id="rId11"/>
    <p:sldId id="327" r:id="rId12"/>
    <p:sldId id="330" r:id="rId13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4"/>
  </p:normalViewPr>
  <p:slideViewPr>
    <p:cSldViewPr>
      <p:cViewPr varScale="1">
        <p:scale>
          <a:sx n="139" d="100"/>
          <a:sy n="139" d="100"/>
        </p:scale>
        <p:origin x="176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4/5/19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4/5/19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gin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-dep-dt.web.cern.ch/b-field-mapping-magnet-suppo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Magnet Mapping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John Haggerty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8C88-F64E-FE47-904D-81510517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3514-8BB1-CF45-8D34-0F6E0A39B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5486400" cy="3851673"/>
          </a:xfrm>
        </p:spPr>
        <p:txBody>
          <a:bodyPr/>
          <a:lstStyle/>
          <a:p>
            <a:r>
              <a:rPr lang="en-US" sz="2000" dirty="0"/>
              <a:t>Magnetization of 6 samples of barrel steel have been measured by </a:t>
            </a:r>
            <a:r>
              <a:rPr lang="en-US" sz="2000" dirty="0">
                <a:hlinkClick r:id="rId2"/>
              </a:rPr>
              <a:t>Magnetic Instrumentation</a:t>
            </a:r>
            <a:endParaRPr lang="en-US" sz="2000" dirty="0"/>
          </a:p>
          <a:p>
            <a:r>
              <a:rPr lang="en-US" sz="2000" dirty="0"/>
              <a:t>Wuzheng Meng has done a full 3D OPERA calculation of the field accounting for magnetic material as carefully as possible (barrel steel plates, end doors, holes for beam pipe and chimney)</a:t>
            </a:r>
          </a:p>
          <a:p>
            <a:pPr lvl="1"/>
            <a:r>
              <a:rPr lang="en-US" sz="1800" dirty="0"/>
              <a:t>Model will be carefully compared to engineering drawings</a:t>
            </a:r>
          </a:p>
          <a:p>
            <a:pPr lvl="1"/>
            <a:r>
              <a:rPr lang="en-US" sz="1800" dirty="0"/>
              <a:t>Map to be integrated into GEANT4 simulation</a:t>
            </a:r>
          </a:p>
          <a:p>
            <a:pPr lvl="1"/>
            <a:r>
              <a:rPr lang="en-US" sz="1800" dirty="0"/>
              <a:t>Forces from eddy currents in a quench have been calculated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59E0C-05A9-CD40-9C5E-1BBECAEB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27CA-8BB9-4949-B09F-ED6105B6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23139-9115-134E-B6D8-A117AC1E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71904-3EAA-3644-9DD2-2C7476411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43931"/>
            <a:ext cx="3020219" cy="2024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38486-3C0F-634A-B628-3C2C8C08B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69" y="2921885"/>
            <a:ext cx="2595880" cy="1754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DB1A3D-4F0B-DD48-86DD-B2570228CF5C}"/>
              </a:ext>
            </a:extLst>
          </p:cNvPr>
          <p:cNvSpPr txBox="1"/>
          <p:nvPr/>
        </p:nvSpPr>
        <p:spPr>
          <a:xfrm>
            <a:off x="6066631" y="4722761"/>
            <a:ext cx="274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Fringe field from 3D OPERA</a:t>
            </a:r>
          </a:p>
        </p:txBody>
      </p:sp>
    </p:spTree>
    <p:extLst>
      <p:ext uri="{BB962C8B-B14F-4D97-AF65-F5344CB8AC3E}">
        <p14:creationId xmlns:p14="http://schemas.microsoft.com/office/powerpoint/2010/main" val="68084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5317-A2BC-6B44-8941-EFC9EE56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26EC-B336-EA40-9884-CE01B431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CERN magnet mapping group has to be available in mid-2022 or the detector installation schedule is impacted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B634-304B-3948-9228-1D0CE56A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22E9-EC71-7A47-A2E5-01AA316B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CA5F-59ED-1C46-BD3E-396C228A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57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B23A-406F-1848-8485-B4B1AAA8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0ED10-932C-EC4E-8CBD-3DBC1FF9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057399"/>
          </a:xfrm>
        </p:spPr>
        <p:txBody>
          <a:bodyPr/>
          <a:lstStyle/>
          <a:p>
            <a:r>
              <a:rPr lang="en-US" dirty="0"/>
              <a:t>A careful calculation of the magnetic field is under way</a:t>
            </a:r>
          </a:p>
          <a:p>
            <a:r>
              <a:rPr lang="en-US" dirty="0"/>
              <a:t>Plans for mapping the tracking volume of the solenoid have been made</a:t>
            </a:r>
          </a:p>
          <a:p>
            <a:r>
              <a:rPr lang="en-US" dirty="0"/>
              <a:t>Probes for monitoring the field in operation are being planned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73E2-29C1-4E4A-93E9-F7D904D6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BA4B-4A68-F04E-BF20-B91B0633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C0A1-A18D-DB43-8479-3642E2C3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36407-D401-D344-AD83-0B876DF7D385}"/>
              </a:ext>
            </a:extLst>
          </p:cNvPr>
          <p:cNvSpPr txBox="1"/>
          <p:nvPr/>
        </p:nvSpPr>
        <p:spPr>
          <a:xfrm>
            <a:off x="3581793" y="3714750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Magnet Mapping</a:t>
            </a:r>
          </a:p>
          <a:p>
            <a:pPr algn="ctr"/>
            <a:r>
              <a:rPr lang="en-US" b="1" dirty="0"/>
              <a:t>is ready for PD-2/3</a:t>
            </a:r>
          </a:p>
        </p:txBody>
      </p:sp>
    </p:spTree>
    <p:extLst>
      <p:ext uri="{BB962C8B-B14F-4D97-AF65-F5344CB8AC3E}">
        <p14:creationId xmlns:p14="http://schemas.microsoft.com/office/powerpoint/2010/main" val="307991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C095-9894-B045-9143-FFF29BC0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6" y="54248"/>
            <a:ext cx="8229600" cy="546497"/>
          </a:xfrm>
        </p:spPr>
        <p:txBody>
          <a:bodyPr/>
          <a:lstStyle/>
          <a:p>
            <a:r>
              <a:rPr lang="en-US" sz="3200" dirty="0"/>
              <a:t>WBS 2.02.05 Magnetic Field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1DC9-AC82-4849-89DD-1C448706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5486400" cy="3851673"/>
          </a:xfrm>
        </p:spPr>
        <p:txBody>
          <a:bodyPr/>
          <a:lstStyle/>
          <a:p>
            <a:r>
              <a:rPr lang="en-US" dirty="0"/>
              <a:t>Magnet Field Measurements Engineering and Design, Field Studies and Stress Analysis</a:t>
            </a:r>
          </a:p>
          <a:p>
            <a:r>
              <a:rPr lang="en-US" dirty="0"/>
              <a:t>Magnet Field Measurements Equipment Purchase and Fabrication</a:t>
            </a:r>
          </a:p>
          <a:p>
            <a:r>
              <a:rPr lang="en-US" dirty="0"/>
              <a:t>Magnet Field Measurements Installation and Test, Post-Test Field Studies and Stress Analysis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43D4-14B3-234A-BFA9-BEA6CE1E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2524-D03B-4545-8111-F8832C71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D0C63-4838-0E49-B718-BA3CE3EB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7B6B09-5222-CF46-BE57-169CF8F4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03" y="1276350"/>
            <a:ext cx="3001816" cy="22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1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Technical Overview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738" y="893564"/>
            <a:ext cx="4876800" cy="3699273"/>
          </a:xfrm>
        </p:spPr>
        <p:txBody>
          <a:bodyPr/>
          <a:lstStyle/>
          <a:p>
            <a:r>
              <a:rPr lang="en-US" dirty="0"/>
              <a:t>Map the tracking volume (r &lt; 80 cm, |z| &lt; 110 cm) to a precision of ∼0.1% at operating current and compare with calculated field before installation of TPC</a:t>
            </a:r>
          </a:p>
          <a:p>
            <a:pPr lvl="1"/>
            <a:r>
              <a:rPr lang="en-US" dirty="0"/>
              <a:t>Contract with CERN magnet mapping group (Felix Bergsma)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A400C-D214-9F4E-B990-E95494E0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17" y="960357"/>
            <a:ext cx="3536109" cy="2651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126FC1-5513-6D40-BE14-CCC5DC2899D6}"/>
              </a:ext>
            </a:extLst>
          </p:cNvPr>
          <p:cNvSpPr/>
          <p:nvPr/>
        </p:nvSpPr>
        <p:spPr>
          <a:xfrm>
            <a:off x="5105400" y="3707892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http://ep-dep-dt.web.cern.ch/b-field-mapping-magnet-support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Technical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19150"/>
            <a:ext cx="5029200" cy="3775473"/>
          </a:xfrm>
        </p:spPr>
        <p:txBody>
          <a:bodyPr/>
          <a:lstStyle/>
          <a:p>
            <a:r>
              <a:rPr lang="en-US" sz="2000" dirty="0"/>
              <a:t>Design and install probes to monitor the field during experimental operation</a:t>
            </a:r>
          </a:p>
          <a:p>
            <a:r>
              <a:rPr lang="en-US" sz="2000" dirty="0"/>
              <a:t>Hall probes for monitoring the field need to be chosen</a:t>
            </a:r>
          </a:p>
          <a:p>
            <a:pPr lvl="1"/>
            <a:r>
              <a:rPr lang="en-US" sz="1800" dirty="0"/>
              <a:t>Metrolab MagVector MV2 probes are promising, but need to test calibration, radiation hardness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000080"/>
                </a:solidFill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D757E-877E-1344-8CEF-3E96A64C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86" y="971550"/>
            <a:ext cx="3429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/>
          <a:lstStyle/>
          <a:p>
            <a:r>
              <a:rPr lang="en-US" dirty="0"/>
              <a:t>WBS 2.02.05 includes</a:t>
            </a:r>
          </a:p>
          <a:p>
            <a:pPr lvl="1"/>
            <a:r>
              <a:rPr lang="en-US" dirty="0"/>
              <a:t>Calculation of field and forces</a:t>
            </a:r>
          </a:p>
          <a:p>
            <a:pPr lvl="1"/>
            <a:r>
              <a:rPr lang="en-US" dirty="0"/>
              <a:t>Measurement of the field within the tracking volume</a:t>
            </a:r>
          </a:p>
          <a:p>
            <a:pPr lvl="1"/>
            <a:r>
              <a:rPr lang="en-US" dirty="0"/>
              <a:t>Design and installation of probes to monitor the field in operation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00151"/>
            <a:ext cx="7819231" cy="3118247"/>
          </a:xfrm>
        </p:spPr>
        <p:txBody>
          <a:bodyPr/>
          <a:lstStyle/>
          <a:p>
            <a:r>
              <a:rPr lang="en-US" dirty="0"/>
              <a:t>Kin Yip and the cryo and power supply groups needed to energize the magnet</a:t>
            </a:r>
          </a:p>
          <a:p>
            <a:r>
              <a:rPr lang="en-US" dirty="0"/>
              <a:t>Achim Franz, who was responsible for the PHENIX magnet map</a:t>
            </a:r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2506-91A0-6442-A35E-CBC56C2A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A859E-EA0C-A24C-97D3-67F32EAA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3E100-1222-4A43-B957-43AD4E00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91E51-3A29-364B-A361-8509BF6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9EB3C3-2491-1C4A-989B-366D785BEE1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152650"/>
          <a:ext cx="8229599" cy="839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583">
                  <a:extLst>
                    <a:ext uri="{9D8B030D-6E8A-4147-A177-3AD203B41FA5}">
                      <a16:colId xmlns:a16="http://schemas.microsoft.com/office/drawing/2014/main" val="4257320854"/>
                    </a:ext>
                  </a:extLst>
                </a:gridCol>
                <a:gridCol w="2708381">
                  <a:extLst>
                    <a:ext uri="{9D8B030D-6E8A-4147-A177-3AD203B41FA5}">
                      <a16:colId xmlns:a16="http://schemas.microsoft.com/office/drawing/2014/main" val="1595836362"/>
                    </a:ext>
                  </a:extLst>
                </a:gridCol>
                <a:gridCol w="678961">
                  <a:extLst>
                    <a:ext uri="{9D8B030D-6E8A-4147-A177-3AD203B41FA5}">
                      <a16:colId xmlns:a16="http://schemas.microsoft.com/office/drawing/2014/main" val="591076364"/>
                    </a:ext>
                  </a:extLst>
                </a:gridCol>
                <a:gridCol w="3088898">
                  <a:extLst>
                    <a:ext uri="{9D8B030D-6E8A-4147-A177-3AD203B41FA5}">
                      <a16:colId xmlns:a16="http://schemas.microsoft.com/office/drawing/2014/main" val="3638109637"/>
                    </a:ext>
                  </a:extLst>
                </a:gridCol>
                <a:gridCol w="738649">
                  <a:extLst>
                    <a:ext uri="{9D8B030D-6E8A-4147-A177-3AD203B41FA5}">
                      <a16:colId xmlns:a16="http://schemas.microsoft.com/office/drawing/2014/main" val="3732389947"/>
                    </a:ext>
                  </a:extLst>
                </a:gridCol>
                <a:gridCol w="455127">
                  <a:extLst>
                    <a:ext uri="{9D8B030D-6E8A-4147-A177-3AD203B41FA5}">
                      <a16:colId xmlns:a16="http://schemas.microsoft.com/office/drawing/2014/main" val="3359154509"/>
                    </a:ext>
                  </a:extLst>
                </a:gridCol>
              </a:tblGrid>
              <a:tr h="11937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WBS Path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WBS 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Activity ID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Activity 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Milestone Level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Date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extLst>
                  <a:ext uri="{0D108BD9-81ED-4DB2-BD59-A6C34878D82A}">
                    <a16:rowId xmlns:a16="http://schemas.microsoft.com/office/drawing/2014/main" val="782351552"/>
                  </a:ext>
                </a:extLst>
              </a:tr>
              <a:tr h="202569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2.02.05.01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Magnet Field Measurements Engineering and Design, Field Studies and Stress Analysis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S308000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Magnet Field Measurements: Magnet Engineering and Design Complete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L3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22-Oct-19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extLst>
                  <a:ext uri="{0D108BD9-81ED-4DB2-BD59-A6C34878D82A}">
                    <a16:rowId xmlns:a16="http://schemas.microsoft.com/office/drawing/2014/main" val="2980653083"/>
                  </a:ext>
                </a:extLst>
              </a:tr>
              <a:tr h="111917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2.02.05.02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Magnet Field Measurements Equipment Purchase and Fabrication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S308510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Completed - Magnet Field Measurements: Fabricate NMR probe readout parts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L5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22-Jan-20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extLst>
                  <a:ext uri="{0D108BD9-81ED-4DB2-BD59-A6C34878D82A}">
                    <a16:rowId xmlns:a16="http://schemas.microsoft.com/office/drawing/2014/main" val="3169085442"/>
                  </a:ext>
                </a:extLst>
              </a:tr>
              <a:tr h="202569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2.02.05.03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Magnet Field Measurements Installation and Test, Post-Test Field Studies and Stress Analysis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S308820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Completed - Magnet Field Measurements: Install NMR probes to monitor field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L5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16-Nov-21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extLst>
                  <a:ext uri="{0D108BD9-81ED-4DB2-BD59-A6C34878D82A}">
                    <a16:rowId xmlns:a16="http://schemas.microsoft.com/office/drawing/2014/main" val="388944089"/>
                  </a:ext>
                </a:extLst>
              </a:tr>
              <a:tr h="202569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2.02.05.03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Magnet Field Measurements Installation and Test, Post-Test Field Studies and Stress Analysis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S309010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Completed - Magnet Field Measurements: Map Magnetic Field of SC Magnet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L5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12-Jul-22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6" marR="5596" marT="5596" marB="0"/>
                </a:tc>
                <a:extLst>
                  <a:ext uri="{0D108BD9-81ED-4DB2-BD59-A6C34878D82A}">
                    <a16:rowId xmlns:a16="http://schemas.microsoft.com/office/drawing/2014/main" val="256027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4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 mapping is the final part of the magnet project before the magnet goes into operation; all other systems must be operational before mapping</a:t>
            </a:r>
          </a:p>
          <a:p>
            <a:r>
              <a:rPr lang="en-US" dirty="0"/>
              <a:t>The magnet mapping cannot begin until the solenoid is enclosed in the barrel steel, the platform is on, the carriage is rolled into the IR, and RHIC cryo is available</a:t>
            </a:r>
          </a:p>
          <a:p>
            <a:r>
              <a:rPr lang="en-US" dirty="0"/>
              <a:t>Expected to be in mid-2022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BoE assumes that we will make our own mapping hardware </a:t>
            </a:r>
          </a:p>
          <a:p>
            <a:pPr lvl="1"/>
            <a:r>
              <a:rPr lang="en-US" dirty="0"/>
              <a:t>Contract with CERN magnet mapping group is estimated to cost about the same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32220</TotalTime>
  <Words>639</Words>
  <Application>Microsoft Macintosh PowerPoint</Application>
  <PresentationFormat>On-screen Show (16:9)</PresentationFormat>
  <Paragraphs>113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sPHENIX  Director’s Review Magnet Mapping </vt:lpstr>
      <vt:lpstr>WBS 2.02.05 Magnetic Field Measurements</vt:lpstr>
      <vt:lpstr>Technical Overview</vt:lpstr>
      <vt:lpstr>Technical Overview</vt:lpstr>
      <vt:lpstr>Scope </vt:lpstr>
      <vt:lpstr>Collaborators</vt:lpstr>
      <vt:lpstr>Milestones</vt:lpstr>
      <vt:lpstr>Schedule Drivers</vt:lpstr>
      <vt:lpstr>Cost Drivers</vt:lpstr>
      <vt:lpstr>Status and Highlights</vt:lpstr>
      <vt:lpstr>Issues and Concerns</vt:lpstr>
      <vt:lpstr>Summary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John Haggerty</cp:lastModifiedBy>
  <cp:revision>137</cp:revision>
  <cp:lastPrinted>2019-04-04T19:16:38Z</cp:lastPrinted>
  <dcterms:created xsi:type="dcterms:W3CDTF">2015-10-24T00:32:43Z</dcterms:created>
  <dcterms:modified xsi:type="dcterms:W3CDTF">2019-04-05T18:47:46Z</dcterms:modified>
</cp:coreProperties>
</file>