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15" r:id="rId2"/>
    <p:sldId id="328" r:id="rId3"/>
    <p:sldId id="370" r:id="rId4"/>
    <p:sldId id="327" r:id="rId5"/>
    <p:sldId id="319" r:id="rId6"/>
    <p:sldId id="318" r:id="rId7"/>
    <p:sldId id="371" r:id="rId8"/>
    <p:sldId id="372" r:id="rId9"/>
    <p:sldId id="339" r:id="rId10"/>
    <p:sldId id="375" r:id="rId11"/>
    <p:sldId id="374" r:id="rId12"/>
    <p:sldId id="376" r:id="rId13"/>
    <p:sldId id="360" r:id="rId14"/>
    <p:sldId id="366" r:id="rId15"/>
    <p:sldId id="367" r:id="rId16"/>
    <p:sldId id="363" r:id="rId17"/>
    <p:sldId id="358" r:id="rId18"/>
    <p:sldId id="320" r:id="rId19"/>
    <p:sldId id="378" r:id="rId20"/>
    <p:sldId id="332" r:id="rId21"/>
    <p:sldId id="321" r:id="rId22"/>
    <p:sldId id="379" r:id="rId23"/>
    <p:sldId id="377" r:id="rId24"/>
    <p:sldId id="325" r:id="rId25"/>
    <p:sldId id="324" r:id="rId26"/>
    <p:sldId id="326" r:id="rId27"/>
    <p:sldId id="329" r:id="rId28"/>
    <p:sldId id="331" r:id="rId29"/>
    <p:sldId id="330" r:id="rId30"/>
  </p:sldIdLst>
  <p:sldSz cx="9144000" cy="5143500" type="screen16x9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04" autoAdjust="0"/>
    <p:restoredTop sz="94660"/>
  </p:normalViewPr>
  <p:slideViewPr>
    <p:cSldViewPr>
      <p:cViewPr varScale="1">
        <p:scale>
          <a:sx n="110" d="100"/>
          <a:sy n="110" d="100"/>
        </p:scale>
        <p:origin x="667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72" cy="464184"/>
          </a:xfrm>
          <a:prstGeom prst="rect">
            <a:avLst/>
          </a:prstGeom>
        </p:spPr>
        <p:txBody>
          <a:bodyPr vert="horz" lIns="91650" tIns="45825" rIns="91650" bIns="45825" rtlCol="0"/>
          <a:lstStyle>
            <a:lvl1pPr algn="l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436" y="0"/>
            <a:ext cx="3038372" cy="464184"/>
          </a:xfrm>
          <a:prstGeom prst="rect">
            <a:avLst/>
          </a:prstGeom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137DB6B-55ED-4249-BA1E-E948113C61F4}" type="datetimeFigureOut">
              <a:rPr lang="en-US" altLang="en-US"/>
              <a:pPr/>
              <a:t>4/7/2019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27"/>
            <a:ext cx="3038372" cy="464184"/>
          </a:xfrm>
          <a:prstGeom prst="rect">
            <a:avLst/>
          </a:prstGeom>
        </p:spPr>
        <p:txBody>
          <a:bodyPr vert="horz" lIns="91650" tIns="45825" rIns="91650" bIns="45825" rtlCol="0" anchor="b"/>
          <a:lstStyle>
            <a:lvl1pPr algn="l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436" y="8830627"/>
            <a:ext cx="3038372" cy="464184"/>
          </a:xfrm>
          <a:prstGeom prst="rect">
            <a:avLst/>
          </a:prstGeom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366E04-6360-4839-8AA2-1749D5CA7F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86746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72" cy="46418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436" y="0"/>
            <a:ext cx="3038372" cy="464184"/>
          </a:xfrm>
          <a:prstGeom prst="rect">
            <a:avLst/>
          </a:prstGeom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8C9284-E3F8-4D87-B0A8-5DBDDC2FC668}" type="datetimeFigureOut">
              <a:rPr lang="en-US" altLang="en-US"/>
              <a:pPr/>
              <a:t>4/7/2019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6108"/>
            <a:ext cx="5608320" cy="4182427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27"/>
            <a:ext cx="3038372" cy="464184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436" y="8830627"/>
            <a:ext cx="3038372" cy="464184"/>
          </a:xfrm>
          <a:prstGeom prst="rect">
            <a:avLst/>
          </a:prstGeom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0B0354B-7771-4630-B454-53C09215E4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60839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8500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8500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4659" indent="-286407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5629" indent="-229126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3880" indent="-229126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62132" indent="-229126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20384" indent="-22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8635" indent="-22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36887" indent="-22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95138" indent="-22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32D82832-0348-4A8B-97D2-BC0C1EDA36E6}" type="slidenum">
              <a:rPr lang="en-US" altLang="en-US" sz="1200"/>
              <a:pPr eaLnBrk="1" hangingPunct="1"/>
              <a:t>24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8500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71500"/>
            <a:ext cx="8686800" cy="1102519"/>
          </a:xfrm>
          <a:solidFill>
            <a:srgbClr val="3399FF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April 9-11,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615D7-3BC1-4233-BC99-0E8D4008AB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4482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April 9-11,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02D54-6124-4A07-84DF-DC258B2E3D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9021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663179"/>
            <a:ext cx="1981200" cy="42517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63178"/>
            <a:ext cx="5791200" cy="42517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April 9-11,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D13BC-AB3C-4A21-AA4D-4F8B67A157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561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April 9-11,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32B3A-BA38-40C7-ADEE-2A1902CEB2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541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343151"/>
            <a:ext cx="7772400" cy="5715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571501"/>
            <a:ext cx="8610600" cy="457200"/>
          </a:xfrm>
          <a:solidFill>
            <a:srgbClr val="3399FF"/>
          </a:solidFill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April 9-11,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FCDEC-F6B6-422E-BA54-90C8645EF9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9973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April 9-11, 2019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 Director's Review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B7689-1836-4D61-9E3B-BD5F97E6A3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2442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April 9-11, 2019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 Director's Review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62ED1-0628-4F6E-8766-956371ABBD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9542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April 9-11, 2019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4926807"/>
            <a:ext cx="2895600" cy="21669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 Director's Review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0C637-5835-444B-B8C0-92C25AFA20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4148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April 9-11, 2019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 Director's Review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E5DAE-5A25-4D93-A5BA-3F3E3A62C8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6923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April 9-11, 2019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 Director's Review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2F53E-39E3-4364-949C-11FEB55F89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4814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77190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685800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422910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April 9-11, 2019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sPHENIX  Director's Review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F5ED1-7F2B-4A78-A513-4A7819BDBA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5311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003"/>
            <a:ext cx="8229600" cy="546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4972050"/>
            <a:ext cx="2133600" cy="1714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en-US"/>
              <a:t>April 9-11, 2019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71031" y="4914900"/>
            <a:ext cx="2895600" cy="2071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sPHENIX 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806" y="4869657"/>
            <a:ext cx="534194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3C23168-0BC3-45A3-990F-8F7CC9491814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>
            <a:off x="301626" y="571500"/>
            <a:ext cx="8634413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" name="Picture 2" descr="https://www.sphenix.bnl.gov/web/system/files/u7/sphenix-logo-white-bg.png">
            <a:extLst>
              <a:ext uri="{FF2B5EF4-FFF2-40B4-BE49-F238E27FC236}">
                <a16:creationId xmlns:a16="http://schemas.microsoft.com/office/drawing/2014/main" id="{E21E0E1C-C51F-4944-BAEC-913171417A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"/>
            <a:ext cx="1149783" cy="57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83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b="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800" b="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b="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b="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2"/>
          <p:cNvSpPr>
            <a:spLocks noGrp="1"/>
          </p:cNvSpPr>
          <p:nvPr>
            <p:ph type="ctrTitle"/>
          </p:nvPr>
        </p:nvSpPr>
        <p:spPr>
          <a:xfrm>
            <a:off x="287338" y="571500"/>
            <a:ext cx="8704262" cy="1466850"/>
          </a:xfrm>
          <a:solidFill>
            <a:srgbClr val="3399FF"/>
          </a:solidFill>
        </p:spPr>
        <p:txBody>
          <a:bodyPr anchor="b"/>
          <a:lstStyle/>
          <a:p>
            <a:r>
              <a:rPr lang="en-US" altLang="en-US" sz="3600" b="0" dirty="0">
                <a:solidFill>
                  <a:schemeClr val="bg1"/>
                </a:solidFill>
              </a:rPr>
              <a:t/>
            </a:r>
            <a:br>
              <a:rPr lang="en-US" altLang="en-US" sz="3600" b="0" dirty="0">
                <a:solidFill>
                  <a:schemeClr val="bg1"/>
                </a:solidFill>
              </a:rPr>
            </a:br>
            <a:r>
              <a:rPr lang="en-US" altLang="en-US" sz="3600" b="0" dirty="0">
                <a:solidFill>
                  <a:schemeClr val="bg1"/>
                </a:solidFill>
              </a:rPr>
              <a:t>sPHENIX </a:t>
            </a:r>
            <a:r>
              <a:rPr lang="en-US" altLang="en-US" sz="3600" b="0" dirty="0"/>
              <a:t> Director’s </a:t>
            </a:r>
            <a:r>
              <a:rPr lang="en-US" altLang="en-US" sz="3600" b="0" dirty="0">
                <a:solidFill>
                  <a:schemeClr val="bg1"/>
                </a:solidFill>
              </a:rPr>
              <a:t>Review</a:t>
            </a:r>
            <a:br>
              <a:rPr lang="en-US" altLang="en-US" sz="3600" b="0" dirty="0">
                <a:solidFill>
                  <a:schemeClr val="bg1"/>
                </a:solidFill>
              </a:rPr>
            </a:br>
            <a:r>
              <a:rPr lang="en-US" altLang="en-US" sz="3600" b="0" dirty="0"/>
              <a:t>2.03 – Cradle Carriage/Pole Tips/Platforms</a:t>
            </a:r>
            <a:endParaRPr lang="en-US" altLang="en-US" sz="3600" b="0" dirty="0">
              <a:solidFill>
                <a:schemeClr val="bg1"/>
              </a:solidFill>
            </a:endParaRPr>
          </a:p>
        </p:txBody>
      </p:sp>
      <p:sp>
        <p:nvSpPr>
          <p:cNvPr id="15362" name="Subtitle 3"/>
          <p:cNvSpPr>
            <a:spLocks noGrp="1"/>
          </p:cNvSpPr>
          <p:nvPr>
            <p:ph type="subTitle" idx="1"/>
          </p:nvPr>
        </p:nvSpPr>
        <p:spPr>
          <a:xfrm>
            <a:off x="1404144" y="2266950"/>
            <a:ext cx="6400800" cy="2057400"/>
          </a:xfrm>
        </p:spPr>
        <p:txBody>
          <a:bodyPr/>
          <a:lstStyle/>
          <a:p>
            <a:r>
              <a:rPr lang="en-US" altLang="en-US" sz="3600" b="0" dirty="0"/>
              <a:t>J. Mills</a:t>
            </a:r>
          </a:p>
          <a:p>
            <a:r>
              <a:rPr lang="en-US" altLang="en-US" sz="3600" b="0" dirty="0"/>
              <a:t>April 9-11, 2019</a:t>
            </a:r>
          </a:p>
          <a:p>
            <a:r>
              <a:rPr lang="en-US" altLang="en-US" sz="3600" b="0" dirty="0"/>
              <a:t>Brookhaven National Laboratory</a:t>
            </a:r>
          </a:p>
          <a:p>
            <a:endParaRPr lang="en-US" altLang="en-US" sz="3600" b="0" dirty="0"/>
          </a:p>
        </p:txBody>
      </p:sp>
      <p:sp>
        <p:nvSpPr>
          <p:cNvPr id="1536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898989"/>
                </a:solidFill>
              </a:rPr>
              <a:t>April 9-11,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sPHENIX  Director's Review</a:t>
            </a:r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77863702-4EAA-4F39-8171-E0F2AE3043F7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287338" y="578644"/>
            <a:ext cx="8634412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965156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Production Drawings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April 9-11,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10</a:t>
            </a:fld>
            <a:endParaRPr lang="en-US" alt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4446573"/>
              </p:ext>
            </p:extLst>
          </p:nvPr>
        </p:nvGraphicFramePr>
        <p:xfrm>
          <a:off x="3171031" y="793864"/>
          <a:ext cx="5259388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Acrobat Document" r:id="rId3" imgW="24140160" imgH="18653760" progId="Acrobat.Document.2015">
                  <p:embed/>
                </p:oleObj>
              </mc:Choice>
              <mc:Fallback>
                <p:oleObj name="Acrobat Document" r:id="rId3" imgW="24140160" imgH="18653760" progId="Acrobat.Document.20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71031" y="793864"/>
                        <a:ext cx="5259388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6255" y="1175219"/>
            <a:ext cx="2971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Preparing Detailed Production </a:t>
            </a:r>
            <a:r>
              <a:rPr lang="en-US" dirty="0" smtClean="0"/>
              <a:t>Drawings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 be used for Fabrication and Budgetary Quotes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6255" y="3714750"/>
            <a:ext cx="2398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Base Assembly Drawing</a:t>
            </a:r>
            <a:endParaRPr lang="en-US" dirty="0"/>
          </a:p>
        </p:txBody>
      </p:sp>
      <p:cxnSp>
        <p:nvCxnSpPr>
          <p:cNvPr id="10" name="Straight Arrow Connector 9"/>
          <p:cNvCxnSpPr>
            <a:stCxn id="3" idx="3"/>
          </p:cNvCxnSpPr>
          <p:nvPr/>
        </p:nvCxnSpPr>
        <p:spPr>
          <a:xfrm flipV="1">
            <a:off x="2564732" y="3256267"/>
            <a:ext cx="695208" cy="6431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7309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" y="571500"/>
            <a:ext cx="4239491" cy="2743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509" y="650082"/>
            <a:ext cx="4239491" cy="274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Production Drawings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April 9-11,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021682"/>
            <a:ext cx="3550023" cy="2743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2400" y="3638550"/>
            <a:ext cx="3655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Checking and Preparing for Budgetary Quotes</a:t>
            </a:r>
          </a:p>
        </p:txBody>
      </p:sp>
    </p:spTree>
    <p:extLst>
      <p:ext uri="{BB962C8B-B14F-4D97-AF65-F5344CB8AC3E}">
        <p14:creationId xmlns:p14="http://schemas.microsoft.com/office/powerpoint/2010/main" val="252083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3070" y="1059582"/>
            <a:ext cx="2199980" cy="34293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8673" y="1059582"/>
            <a:ext cx="2321036" cy="35118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4954" y="611414"/>
            <a:ext cx="6515100" cy="378042"/>
          </a:xfrm>
          <a:noFill/>
        </p:spPr>
        <p:txBody>
          <a:bodyPr/>
          <a:lstStyle/>
          <a:p>
            <a:r>
              <a:rPr lang="en-US" sz="2400" b="0" u="sng" dirty="0">
                <a:solidFill>
                  <a:schemeClr val="tx1"/>
                </a:solidFill>
              </a:rPr>
              <a:t>PLATFORM/ACCESS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April 9-11, 2019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615D7-3BC1-4233-BC99-0E8D4008AB52}" type="slidenum">
              <a:rPr lang="en-US" altLang="en-US" smtClean="0"/>
              <a:pPr/>
              <a:t>12</a:t>
            </a:fld>
            <a:endParaRPr lang="en-US" altLang="en-US" dirty="0"/>
          </a:p>
        </p:txBody>
      </p:sp>
      <p:sp>
        <p:nvSpPr>
          <p:cNvPr id="38" name="Title 1"/>
          <p:cNvSpPr txBox="1">
            <a:spLocks/>
          </p:cNvSpPr>
          <p:nvPr/>
        </p:nvSpPr>
        <p:spPr bwMode="auto">
          <a:xfrm>
            <a:off x="304800" y="79411"/>
            <a:ext cx="3963153" cy="378042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bg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400" b="0" dirty="0"/>
              <a:t>CARRIAGE  SYSTEM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82090" y="4515966"/>
            <a:ext cx="19900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EASTSIDE ACCESS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5916" y="1094635"/>
            <a:ext cx="234926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ELECTRONIC RACKS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85946" y="2274717"/>
            <a:ext cx="12151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2</a:t>
            </a:r>
            <a:r>
              <a:rPr lang="en-US" sz="1050" baseline="30000" dirty="0"/>
              <a:t>ND</a:t>
            </a:r>
            <a:r>
              <a:rPr lang="en-US" sz="1050" dirty="0"/>
              <a:t> TIER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66955" y="2976795"/>
            <a:ext cx="8910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STAIRS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79712" y="4542969"/>
            <a:ext cx="19900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WESTSIDE ACCESS</a:t>
            </a:r>
          </a:p>
        </p:txBody>
      </p:sp>
      <p:cxnSp>
        <p:nvCxnSpPr>
          <p:cNvPr id="15" name="Straight Arrow Connector 14"/>
          <p:cNvCxnSpPr>
            <a:stCxn id="10" idx="1"/>
          </p:cNvCxnSpPr>
          <p:nvPr/>
        </p:nvCxnSpPr>
        <p:spPr>
          <a:xfrm flipH="1">
            <a:off x="3680901" y="3103753"/>
            <a:ext cx="486054" cy="143072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653009" y="2409732"/>
            <a:ext cx="1134126" cy="27003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056833" y="1221593"/>
            <a:ext cx="595287" cy="29704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8" idx="1"/>
          </p:cNvCxnSpPr>
          <p:nvPr/>
        </p:nvCxnSpPr>
        <p:spPr>
          <a:xfrm flipH="1">
            <a:off x="2843808" y="1221593"/>
            <a:ext cx="972108" cy="216031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3356865" y="2409732"/>
            <a:ext cx="783087" cy="54006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680012" y="3111810"/>
            <a:ext cx="837093" cy="108012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9642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685" y="1113588"/>
            <a:ext cx="5539177" cy="37804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646" y="627535"/>
            <a:ext cx="6515100" cy="378042"/>
          </a:xfrm>
        </p:spPr>
        <p:txBody>
          <a:bodyPr/>
          <a:lstStyle/>
          <a:p>
            <a:r>
              <a:rPr lang="en-US" sz="2400" dirty="0"/>
              <a:t>SEISMIC SUPPORT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April 9-11, 2019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615D7-3BC1-4233-BC99-0E8D4008AB52}" type="slidenum">
              <a:rPr lang="en-US" altLang="en-US" smtClean="0"/>
              <a:pPr/>
              <a:t>13</a:t>
            </a:fld>
            <a:endParaRPr lang="en-US" altLang="en-US" dirty="0"/>
          </a:p>
        </p:txBody>
      </p:sp>
      <p:sp>
        <p:nvSpPr>
          <p:cNvPr id="38" name="Title 1"/>
          <p:cNvSpPr txBox="1">
            <a:spLocks/>
          </p:cNvSpPr>
          <p:nvPr/>
        </p:nvSpPr>
        <p:spPr bwMode="auto">
          <a:xfrm>
            <a:off x="2465766" y="87474"/>
            <a:ext cx="3963153" cy="378042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bg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400" b="0" dirty="0"/>
              <a:t>CARRIAGE  SYSTEM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52120" y="1383618"/>
            <a:ext cx="1296144" cy="73866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050" dirty="0"/>
              <a:t>REMOVABLE PIN ALLOWS FOR ADJUSTMENT IN THE Z DIRECTION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41730" y="1248603"/>
            <a:ext cx="1242138" cy="73866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050" dirty="0"/>
              <a:t>CARRIAGE BRACKET FLOATS IN THE</a:t>
            </a:r>
          </a:p>
          <a:p>
            <a:r>
              <a:rPr lang="en-US" sz="1050" dirty="0"/>
              <a:t> Y DIRECTION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22739" y="2868783"/>
            <a:ext cx="1296144" cy="73866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050" dirty="0"/>
              <a:t>TOP BRACKET ALLOWS FOR ADJUSTMENT IN THE X DIRECTION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46775" y="4110921"/>
            <a:ext cx="999111" cy="25391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050" dirty="0"/>
              <a:t>BASE BRACKET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532384" y="2868783"/>
            <a:ext cx="904601" cy="377376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9" idx="3"/>
          </p:cNvCxnSpPr>
          <p:nvPr/>
        </p:nvCxnSpPr>
        <p:spPr>
          <a:xfrm>
            <a:off x="3383868" y="1617935"/>
            <a:ext cx="783087" cy="54877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220072" y="1734657"/>
            <a:ext cx="432048" cy="999111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518883" y="4191930"/>
            <a:ext cx="729081" cy="54006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5490102" y="4407954"/>
            <a:ext cx="918102" cy="405045"/>
          </a:xfrm>
          <a:prstGeom prst="straightConnector1">
            <a:avLst/>
          </a:prstGeom>
          <a:ln w="44450">
            <a:solidFill>
              <a:schemeClr val="tx1"/>
            </a:solidFill>
            <a:headEnd type="triangl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030162" y="4569972"/>
            <a:ext cx="189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X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4815027" y="1383618"/>
            <a:ext cx="0" cy="999111"/>
          </a:xfrm>
          <a:prstGeom prst="straightConnector1">
            <a:avLst/>
          </a:prstGeom>
          <a:ln w="44450">
            <a:solidFill>
              <a:schemeClr val="tx1"/>
            </a:solidFill>
            <a:headEnd type="triangl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166955" y="3057804"/>
            <a:ext cx="1188132" cy="297033"/>
          </a:xfrm>
          <a:prstGeom prst="straightConnector1">
            <a:avLst/>
          </a:prstGeom>
          <a:ln w="44450">
            <a:solidFill>
              <a:schemeClr val="tx1"/>
            </a:solidFill>
            <a:headEnd type="triangl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626007" y="3192819"/>
            <a:ext cx="171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Z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815027" y="1761660"/>
            <a:ext cx="189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2093999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785" y="120147"/>
            <a:ext cx="7529401" cy="378042"/>
          </a:xfrm>
          <a:noFill/>
        </p:spPr>
        <p:txBody>
          <a:bodyPr/>
          <a:lstStyle/>
          <a:p>
            <a:pPr algn="l"/>
            <a:r>
              <a:rPr lang="en-US" sz="3200" b="0" dirty="0">
                <a:solidFill>
                  <a:schemeClr val="tx1"/>
                </a:solidFill>
              </a:rPr>
              <a:t>CARRIAGE </a:t>
            </a:r>
            <a:r>
              <a:rPr lang="en-US" sz="3200" b="0" dirty="0" err="1">
                <a:solidFill>
                  <a:schemeClr val="tx1"/>
                </a:solidFill>
              </a:rPr>
              <a:t>FEA</a:t>
            </a:r>
            <a:r>
              <a:rPr lang="en-US" sz="3200" b="0" dirty="0">
                <a:solidFill>
                  <a:schemeClr val="tx1"/>
                </a:solidFill>
              </a:rPr>
              <a:t> ANALYSIS CASE A1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April 9-11, 2019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615D7-3BC1-4233-BC99-0E8D4008AB52}" type="slidenum">
              <a:rPr lang="en-US" altLang="en-US" smtClean="0"/>
              <a:pPr/>
              <a:t>14</a:t>
            </a:fld>
            <a:endParaRPr lang="en-US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8292" y="4277294"/>
            <a:ext cx="2705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MAX DEFLECTION = .26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71418" y="454556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MAX VON MISES STRESS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1233" y="968128"/>
            <a:ext cx="1755195" cy="7235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71" y="1918194"/>
            <a:ext cx="1960279" cy="21602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032218" y="968128"/>
            <a:ext cx="1750800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MATERIAL: A36 STEEL</a:t>
            </a:r>
          </a:p>
          <a:p>
            <a:r>
              <a:rPr lang="en-US" sz="1050" dirty="0"/>
              <a:t>YIELD STRENGTH= 36.3 ksi</a:t>
            </a:r>
          </a:p>
          <a:p>
            <a:r>
              <a:rPr lang="en-US" sz="1050" dirty="0"/>
              <a:t>ULTIMATE STRENGTH=58 ksi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46094" y="1788663"/>
            <a:ext cx="25764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MAX STRESS= 16KSI</a:t>
            </a:r>
          </a:p>
          <a:p>
            <a:pPr algn="ctr"/>
            <a:r>
              <a:rPr lang="en-US" dirty="0"/>
              <a:t>AVERAGE STRESS= .57 KSI</a:t>
            </a:r>
          </a:p>
          <a:p>
            <a:pPr algn="ctr"/>
            <a:r>
              <a:rPr lang="en-US" dirty="0">
                <a:solidFill>
                  <a:srgbClr val="00B050"/>
                </a:solidFill>
              </a:rPr>
              <a:t>SF=2.27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586" y="1610160"/>
            <a:ext cx="1922423" cy="296060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712" y="2787774"/>
            <a:ext cx="2378407" cy="167418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167574" y="791478"/>
            <a:ext cx="2916324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/>
              <a:t>CARRIAGE ON JACKS</a:t>
            </a:r>
          </a:p>
          <a:p>
            <a:r>
              <a:rPr lang="en-US" sz="750" dirty="0"/>
              <a:t>¼ OF THE STRUCTURE WAS MODELED USING SYMMETRY</a:t>
            </a:r>
          </a:p>
          <a:p>
            <a:r>
              <a:rPr lang="en-US" sz="750" dirty="0"/>
              <a:t>LOADS: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750" dirty="0"/>
              <a:t>WEIGHT OF STRUCTURE (GRAVITY)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750" dirty="0"/>
              <a:t>WEIGHT OF DETECTOR (565 TONS)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750" dirty="0"/>
              <a:t>WEIGHT OF PLATFORMS (150#/F</a:t>
            </a:r>
            <a:r>
              <a:rPr lang="en-US" sz="750" baseline="30000" dirty="0"/>
              <a:t>2</a:t>
            </a:r>
            <a:r>
              <a:rPr lang="en-US" sz="750" dirty="0"/>
              <a:t>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51172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31034"/>
            <a:ext cx="7493591" cy="378042"/>
          </a:xfrm>
          <a:noFill/>
        </p:spPr>
        <p:txBody>
          <a:bodyPr/>
          <a:lstStyle/>
          <a:p>
            <a:pPr algn="l"/>
            <a:r>
              <a:rPr lang="en-US" sz="3200" b="0" dirty="0">
                <a:solidFill>
                  <a:schemeClr val="tx1"/>
                </a:solidFill>
              </a:rPr>
              <a:t>CARRIAGE </a:t>
            </a:r>
            <a:r>
              <a:rPr lang="en-US" sz="3200" b="0" dirty="0" err="1">
                <a:solidFill>
                  <a:schemeClr val="tx1"/>
                </a:solidFill>
              </a:rPr>
              <a:t>FEA</a:t>
            </a:r>
            <a:r>
              <a:rPr lang="en-US" sz="3200" b="0" dirty="0">
                <a:solidFill>
                  <a:schemeClr val="tx1"/>
                </a:solidFill>
              </a:rPr>
              <a:t> ANALYSIS CASE A2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April 9-11, 2019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615D7-3BC1-4233-BC99-0E8D4008AB52}" type="slidenum">
              <a:rPr lang="en-US" altLang="en-US" smtClean="0"/>
              <a:pPr/>
              <a:t>15</a:t>
            </a:fld>
            <a:endParaRPr lang="en-US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71600" y="455952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MAX VON MISES STRESS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5916" y="933359"/>
            <a:ext cx="1890210" cy="5494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221980" y="1715868"/>
            <a:ext cx="25764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MAX STRESS= 16KSI</a:t>
            </a:r>
          </a:p>
          <a:p>
            <a:pPr algn="ctr"/>
            <a:r>
              <a:rPr lang="en-US" dirty="0"/>
              <a:t>AVERAGE STRESS= .64 KSI</a:t>
            </a:r>
          </a:p>
          <a:p>
            <a:pPr algn="ctr"/>
            <a:r>
              <a:rPr lang="en-US" dirty="0">
                <a:solidFill>
                  <a:srgbClr val="00B050"/>
                </a:solidFill>
              </a:rPr>
              <a:t>SF=2.27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33" y="1554165"/>
            <a:ext cx="3484880" cy="30053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379" y="2639198"/>
            <a:ext cx="2767340" cy="191721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248400" y="905758"/>
            <a:ext cx="1750800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MATERIAL: A36 STEEL</a:t>
            </a:r>
          </a:p>
          <a:p>
            <a:r>
              <a:rPr lang="en-US" sz="1050" dirty="0"/>
              <a:t>YIELD STRENGTH= 36.3 ksi</a:t>
            </a:r>
          </a:p>
          <a:p>
            <a:r>
              <a:rPr lang="en-US" sz="1050" dirty="0"/>
              <a:t>ULTIMATE STRENGTH=58 ksi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14400" y="726043"/>
            <a:ext cx="2916324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/>
              <a:t>CARRIAGE ON LONG ROLLER ASSEMBLY (EAST-WEST TRANSLATION)</a:t>
            </a:r>
          </a:p>
          <a:p>
            <a:r>
              <a:rPr lang="en-US" sz="750" dirty="0"/>
              <a:t>¼ OF THE STRUCTURE WAS MODELED USING SYMMETRY</a:t>
            </a:r>
          </a:p>
          <a:p>
            <a:r>
              <a:rPr lang="en-US" sz="750" dirty="0"/>
              <a:t>LOADS: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750" dirty="0"/>
              <a:t>WEIGHT OF STRUCTURE (GRAVITY)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750" dirty="0"/>
              <a:t>WEIGHT OF DETECTOR (565 TONS)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750" dirty="0"/>
              <a:t>WEIGHT OF PLATFORMS (150#/F</a:t>
            </a:r>
            <a:r>
              <a:rPr lang="en-US" sz="750" baseline="30000" dirty="0"/>
              <a:t>2</a:t>
            </a:r>
            <a:r>
              <a:rPr lang="en-US" sz="750" dirty="0"/>
              <a:t>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1689078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April 9-11, 2019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615D7-3BC1-4233-BC99-0E8D4008AB52}" type="slidenum">
              <a:rPr lang="en-US" altLang="en-US" smtClean="0"/>
              <a:pPr/>
              <a:t>16</a:t>
            </a:fld>
            <a:endParaRPr lang="en-US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36262"/>
            <a:ext cx="45975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MAIN MAGNET END CAPS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705" y="676770"/>
            <a:ext cx="4200251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76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336" y="119990"/>
            <a:ext cx="6515100" cy="378042"/>
          </a:xfrm>
          <a:noFill/>
        </p:spPr>
        <p:txBody>
          <a:bodyPr/>
          <a:lstStyle/>
          <a:p>
            <a:pPr algn="l"/>
            <a:r>
              <a:rPr lang="en-US" sz="3200" dirty="0">
                <a:solidFill>
                  <a:schemeClr val="tx1"/>
                </a:solidFill>
              </a:rPr>
              <a:t>UTILITIES INTERFACES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April 9-11, 2019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615D7-3BC1-4233-BC99-0E8D4008AB52}" type="slidenum">
              <a:rPr lang="en-US" altLang="en-US" smtClean="0"/>
              <a:pPr/>
              <a:t>17</a:t>
            </a:fld>
            <a:endParaRPr lang="en-US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680901" y="1032580"/>
            <a:ext cx="3996444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TOP PLATFORM ELECTRONIC INTERFACE: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/>
              <a:t>FLOOR PANELS (26”BY 36”) ARE REMOVABLE TO ACCESS WIRING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/>
              <a:t>FLOOR PLATES CAN BE REMOVED W/O JEOPARDIZING THE STABILITY OF THE STRUCTURE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/>
              <a:t>DATA CABLE TRAY LOCATED JUST BELOW FLOOR, UNDER EACH ENCLOSURE.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/>
              <a:t>POWER CABLE TRAY IS JUST UNDER DATA TRAY, 8” REACH.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/>
              <a:t>WATER COOLING PROVIDED FOR EACH ENCLOSURE.	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466655" y="1356616"/>
            <a:ext cx="5521247" cy="3322850"/>
            <a:chOff x="503548" y="1484784"/>
            <a:chExt cx="7361662" cy="443046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35896" y="4221088"/>
              <a:ext cx="4229314" cy="1694163"/>
            </a:xfrm>
            <a:prstGeom prst="rect">
              <a:avLst/>
            </a:prstGeom>
            <a:ln w="34925">
              <a:solidFill>
                <a:schemeClr val="tx1"/>
              </a:solidFill>
            </a:ln>
          </p:spPr>
        </p:pic>
        <p:grpSp>
          <p:nvGrpSpPr>
            <p:cNvPr id="10" name="Group 9"/>
            <p:cNvGrpSpPr/>
            <p:nvPr/>
          </p:nvGrpSpPr>
          <p:grpSpPr>
            <a:xfrm>
              <a:off x="503548" y="1484784"/>
              <a:ext cx="2774656" cy="2734444"/>
              <a:chOff x="503548" y="1484784"/>
              <a:chExt cx="2774656" cy="2734444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3548" y="1484784"/>
                <a:ext cx="2774656" cy="2734444"/>
              </a:xfrm>
              <a:prstGeom prst="rect">
                <a:avLst/>
              </a:prstGeom>
            </p:spPr>
          </p:pic>
          <p:sp>
            <p:nvSpPr>
              <p:cNvPr id="9" name="Rectangle 8"/>
              <p:cNvSpPr/>
              <p:nvPr/>
            </p:nvSpPr>
            <p:spPr>
              <a:xfrm>
                <a:off x="1367644" y="2816932"/>
                <a:ext cx="1188132" cy="792088"/>
              </a:xfrm>
              <a:prstGeom prst="rect">
                <a:avLst/>
              </a:prstGeom>
              <a:noFill/>
              <a:ln w="444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13" name="Straight Arrow Connector 12"/>
            <p:cNvCxnSpPr/>
            <p:nvPr/>
          </p:nvCxnSpPr>
          <p:spPr>
            <a:xfrm>
              <a:off x="2555776" y="3609020"/>
              <a:ext cx="1044116" cy="612068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2330751" y="3577408"/>
            <a:ext cx="11341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/>
              <a:t>DATA CABLE TRAY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14727" y="4326945"/>
            <a:ext cx="12961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POWER CABLE TRAY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60132" y="2814777"/>
            <a:ext cx="13501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WATER COOLING SUPPLY AND RETURN</a:t>
            </a:r>
          </a:p>
        </p:txBody>
      </p:sp>
      <p:cxnSp>
        <p:nvCxnSpPr>
          <p:cNvPr id="19" name="Straight Arrow Connector 18"/>
          <p:cNvCxnSpPr>
            <a:stCxn id="17" idx="3"/>
          </p:cNvCxnSpPr>
          <p:nvPr/>
        </p:nvCxnSpPr>
        <p:spPr>
          <a:xfrm flipV="1">
            <a:off x="3410871" y="4218933"/>
            <a:ext cx="1404156" cy="23497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6" idx="3"/>
          </p:cNvCxnSpPr>
          <p:nvPr/>
        </p:nvCxnSpPr>
        <p:spPr>
          <a:xfrm>
            <a:off x="3464877" y="3785157"/>
            <a:ext cx="1593177" cy="163746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8" idx="2"/>
          </p:cNvCxnSpPr>
          <p:nvPr/>
        </p:nvCxnSpPr>
        <p:spPr>
          <a:xfrm flipH="1">
            <a:off x="5922151" y="3230275"/>
            <a:ext cx="513056" cy="448598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6381201" y="3219822"/>
            <a:ext cx="27003" cy="513057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139952" y="4704987"/>
            <a:ext cx="28623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PLATFORM FLOOR PANEL REMOVED</a:t>
            </a:r>
          </a:p>
        </p:txBody>
      </p:sp>
    </p:spTree>
    <p:extLst>
      <p:ext uri="{BB962C8B-B14F-4D97-AF65-F5344CB8AC3E}">
        <p14:creationId xmlns:p14="http://schemas.microsoft.com/office/powerpoint/2010/main" val="178880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500"/>
          </a:xfrm>
        </p:spPr>
        <p:txBody>
          <a:bodyPr/>
          <a:lstStyle/>
          <a:p>
            <a:r>
              <a:rPr lang="en-US" altLang="en-US" sz="3200" dirty="0"/>
              <a:t>Schedule Drivers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 Director's Review</a:t>
            </a:r>
            <a:endParaRPr lang="en-US" dirty="0"/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0A7AB8A6-B572-47B0-BE28-D07C52C49F6A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3557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898989"/>
                </a:solidFill>
              </a:rPr>
              <a:t>April 9-11, 2019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080379-E682-4940-9854-60CBFCB77726}"/>
              </a:ext>
            </a:extLst>
          </p:cNvPr>
          <p:cNvSpPr/>
          <p:nvPr/>
        </p:nvSpPr>
        <p:spPr>
          <a:xfrm>
            <a:off x="327819" y="742950"/>
            <a:ext cx="7010400" cy="4900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2.03 CARRIAGE AND STRUCTURAL COMPONENTS</a:t>
            </a: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2.03.01 CARRIAGE</a:t>
            </a: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	- </a:t>
            </a:r>
            <a:r>
              <a:rPr lang="en-US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Complete Engineering and Design</a:t>
            </a: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	- </a:t>
            </a:r>
            <a:r>
              <a:rPr lang="en-US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Resolve issue related to tracks</a:t>
            </a: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2.03.04 CAPS/POLE TIPS</a:t>
            </a:r>
          </a:p>
          <a:p>
            <a:pPr marL="1200150" marR="0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Tx/>
              <a:buChar char="-"/>
            </a:pPr>
            <a:r>
              <a:rPr lang="en-US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Complete Engineering and Design</a:t>
            </a: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2.03.05 CC BRIDGE, MID PLATFORMS AND ACCESS</a:t>
            </a:r>
          </a:p>
          <a:p>
            <a:pPr marL="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	- </a:t>
            </a:r>
            <a:r>
              <a:rPr lang="en-US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Complete Engineering and Design</a:t>
            </a: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	- Finalize means of egress with BNL Safety and Fire Protection</a:t>
            </a:r>
          </a:p>
          <a:p>
            <a:pPr marL="914400" lv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sz="1600" dirty="0">
              <a:solidFill>
                <a:schemeClr val="bg1">
                  <a:lumMod val="6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316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Schedule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Bottom-Up Approach to task and duration</a:t>
            </a:r>
          </a:p>
          <a:p>
            <a:r>
              <a:rPr lang="en-US" dirty="0"/>
              <a:t>Engineers and Designers Participated, Buy-In From All</a:t>
            </a:r>
          </a:p>
          <a:p>
            <a:r>
              <a:rPr lang="en-US" dirty="0" smtClean="0"/>
              <a:t>Assistance </a:t>
            </a:r>
            <a:r>
              <a:rPr lang="en-US" dirty="0"/>
              <a:t>from Project Management </a:t>
            </a:r>
            <a:r>
              <a:rPr lang="en-US" dirty="0" smtClean="0"/>
              <a:t>Professional</a:t>
            </a:r>
          </a:p>
          <a:p>
            <a:r>
              <a:rPr lang="en-US" dirty="0" smtClean="0"/>
              <a:t>Vetted by Project Management Professional</a:t>
            </a:r>
            <a:endParaRPr lang="en-US" dirty="0"/>
          </a:p>
          <a:p>
            <a:r>
              <a:rPr lang="en-US" dirty="0"/>
              <a:t>Linking and Flow of Tasks Performed in Real Time with Team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April 9-11,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9496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557" y="599572"/>
            <a:ext cx="4398445" cy="427910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April 9-11, 2019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2</a:t>
            </a:fld>
            <a:endParaRPr lang="en-US" altLang="en-US" dirty="0"/>
          </a:p>
        </p:txBody>
      </p:sp>
      <p:cxnSp>
        <p:nvCxnSpPr>
          <p:cNvPr id="9" name="Straight Arrow Connector 8"/>
          <p:cNvCxnSpPr>
            <a:cxnSpLocks/>
            <a:stCxn id="10" idx="3"/>
          </p:cNvCxnSpPr>
          <p:nvPr/>
        </p:nvCxnSpPr>
        <p:spPr>
          <a:xfrm>
            <a:off x="1649460" y="3284509"/>
            <a:ext cx="1977435" cy="7184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4325" y="2961343"/>
            <a:ext cx="1215135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2.03.01 Drive, and Alignment System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30286" y="2652511"/>
            <a:ext cx="1244664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2.03.04 End Caps/Pole Tips</a:t>
            </a:r>
          </a:p>
        </p:txBody>
      </p:sp>
      <p:cxnSp>
        <p:nvCxnSpPr>
          <p:cNvPr id="14" name="Straight Arrow Connector 13"/>
          <p:cNvCxnSpPr>
            <a:cxnSpLocks/>
            <a:stCxn id="24" idx="3"/>
          </p:cNvCxnSpPr>
          <p:nvPr/>
        </p:nvCxnSpPr>
        <p:spPr>
          <a:xfrm>
            <a:off x="1699273" y="1512891"/>
            <a:ext cx="1783741" cy="502012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  <a:stCxn id="12" idx="1"/>
          </p:cNvCxnSpPr>
          <p:nvPr/>
        </p:nvCxnSpPr>
        <p:spPr>
          <a:xfrm flipH="1">
            <a:off x="5715000" y="2883344"/>
            <a:ext cx="1615286" cy="40884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33235" y="4136668"/>
            <a:ext cx="1216225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2.03.01 Carriage Assembly</a:t>
            </a:r>
          </a:p>
        </p:txBody>
      </p:sp>
      <p:cxnSp>
        <p:nvCxnSpPr>
          <p:cNvPr id="19" name="Straight Arrow Connector 18"/>
          <p:cNvCxnSpPr>
            <a:cxnSpLocks/>
            <a:stCxn id="23" idx="1"/>
          </p:cNvCxnSpPr>
          <p:nvPr/>
        </p:nvCxnSpPr>
        <p:spPr>
          <a:xfrm flipH="1" flipV="1">
            <a:off x="5760134" y="4326946"/>
            <a:ext cx="1605008" cy="207697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 txBox="1">
            <a:spLocks/>
          </p:cNvSpPr>
          <p:nvPr/>
        </p:nvSpPr>
        <p:spPr bwMode="auto">
          <a:xfrm>
            <a:off x="228600" y="64510"/>
            <a:ext cx="7848600" cy="378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bg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/>
            <a:r>
              <a:rPr lang="en-US" sz="3200" b="0" dirty="0">
                <a:solidFill>
                  <a:schemeClr val="tx1"/>
                </a:solidFill>
              </a:rPr>
              <a:t>2.03.01, .04, .05 CARRIAGE/CRADLE</a:t>
            </a:r>
            <a:r>
              <a:rPr lang="en-US" sz="3200" b="0" dirty="0"/>
              <a:t>  </a:t>
            </a:r>
            <a:r>
              <a:rPr lang="en-US" sz="3200" b="0" dirty="0">
                <a:solidFill>
                  <a:schemeClr val="tx1"/>
                </a:solidFill>
              </a:rPr>
              <a:t>SYSTEM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34326" y="2155350"/>
            <a:ext cx="1215135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2.03.05 Access Stairs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65142" y="4303810"/>
            <a:ext cx="1244664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2.03.01 Seismic Supports</a:t>
            </a:r>
          </a:p>
        </p:txBody>
      </p:sp>
      <p:cxnSp>
        <p:nvCxnSpPr>
          <p:cNvPr id="25" name="Straight Arrow Connector 24"/>
          <p:cNvCxnSpPr>
            <a:cxnSpLocks/>
            <a:stCxn id="23" idx="1"/>
          </p:cNvCxnSpPr>
          <p:nvPr/>
        </p:nvCxnSpPr>
        <p:spPr>
          <a:xfrm flipH="1">
            <a:off x="4572000" y="4534643"/>
            <a:ext cx="2793142" cy="8326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cxnSpLocks/>
            <a:stCxn id="18" idx="3"/>
          </p:cNvCxnSpPr>
          <p:nvPr/>
        </p:nvCxnSpPr>
        <p:spPr>
          <a:xfrm flipV="1">
            <a:off x="1649460" y="4245941"/>
            <a:ext cx="2301471" cy="12156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cxnSpLocks/>
            <a:stCxn id="22" idx="3"/>
          </p:cNvCxnSpPr>
          <p:nvPr/>
        </p:nvCxnSpPr>
        <p:spPr>
          <a:xfrm>
            <a:off x="1649461" y="2386183"/>
            <a:ext cx="941682" cy="505836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34326" y="1282058"/>
            <a:ext cx="1264947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2.03.05 Top and Mid Platforms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D3DF969-AE4A-43C8-8829-D5DFE528E6D4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1699273" y="1512891"/>
            <a:ext cx="1577327" cy="1377384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32177F2A-FC9B-45BB-952E-BF0F16385ACA}"/>
              </a:ext>
            </a:extLst>
          </p:cNvPr>
          <p:cNvSpPr txBox="1"/>
          <p:nvPr/>
        </p:nvSpPr>
        <p:spPr>
          <a:xfrm>
            <a:off x="7365455" y="1129165"/>
            <a:ext cx="1215135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2.03.05 Access Stairs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2C5C054-7920-4269-8A49-CE87F5BC2EBA}"/>
              </a:ext>
            </a:extLst>
          </p:cNvPr>
          <p:cNvCxnSpPr>
            <a:cxnSpLocks/>
            <a:stCxn id="38" idx="1"/>
          </p:cNvCxnSpPr>
          <p:nvPr/>
        </p:nvCxnSpPr>
        <p:spPr>
          <a:xfrm flipH="1">
            <a:off x="6477000" y="1359998"/>
            <a:ext cx="888455" cy="1162391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88218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6"/>
          <p:cNvSpPr>
            <a:spLocks noGrp="1"/>
          </p:cNvSpPr>
          <p:nvPr>
            <p:ph type="title"/>
          </p:nvPr>
        </p:nvSpPr>
        <p:spPr>
          <a:xfrm>
            <a:off x="228600" y="-171450"/>
            <a:ext cx="8229600" cy="857250"/>
          </a:xfrm>
        </p:spPr>
        <p:txBody>
          <a:bodyPr/>
          <a:lstStyle/>
          <a:p>
            <a:r>
              <a:rPr lang="en-US" altLang="en-US" sz="3200" dirty="0"/>
              <a:t>Milestones</a:t>
            </a:r>
          </a:p>
        </p:txBody>
      </p:sp>
      <p:sp>
        <p:nvSpPr>
          <p:cNvPr id="62466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898989"/>
                </a:solidFill>
              </a:rPr>
              <a:t>April 9-11, 2019</a:t>
            </a:r>
          </a:p>
        </p:txBody>
      </p:sp>
      <p:sp>
        <p:nvSpPr>
          <p:cNvPr id="6246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CC2E0C8C-DEA0-44AF-A311-D9EF592947A3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20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 Director's Review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2E0BEE-E886-4A92-8FD0-47E325F14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895350"/>
            <a:ext cx="8880639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185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"/>
          <p:cNvSpPr>
            <a:spLocks noGrp="1"/>
          </p:cNvSpPr>
          <p:nvPr>
            <p:ph type="title"/>
          </p:nvPr>
        </p:nvSpPr>
        <p:spPr>
          <a:xfrm>
            <a:off x="228600" y="-1"/>
            <a:ext cx="9144000" cy="679847"/>
          </a:xfrm>
        </p:spPr>
        <p:txBody>
          <a:bodyPr/>
          <a:lstStyle/>
          <a:p>
            <a:r>
              <a:rPr lang="en-US" altLang="en-US" sz="3200" dirty="0">
                <a:solidFill>
                  <a:srgbClr val="000000"/>
                </a:solidFill>
                <a:cs typeface="Times New Roman" pitchFamily="18" charset="0"/>
              </a:rPr>
              <a:t>Cost Drivers</a:t>
            </a:r>
          </a:p>
        </p:txBody>
      </p:sp>
      <p:sp>
        <p:nvSpPr>
          <p:cNvPr id="24579" name="Date Placeholder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898989"/>
                </a:solidFill>
                <a:cs typeface="Arial" pitchFamily="34" charset="0"/>
              </a:rPr>
              <a:t>April 9-11,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 Director's Review</a:t>
            </a:r>
          </a:p>
        </p:txBody>
      </p:sp>
      <p:sp>
        <p:nvSpPr>
          <p:cNvPr id="24581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C912985E-5FF1-4BE4-8A02-6C894F614A5E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21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28712"/>
            <a:ext cx="8229600" cy="3394472"/>
          </a:xfrm>
        </p:spPr>
        <p:txBody>
          <a:bodyPr/>
          <a:lstStyle/>
          <a:p>
            <a:r>
              <a:rPr lang="en-US" dirty="0"/>
              <a:t>Fabrication of the Cradle Base</a:t>
            </a:r>
          </a:p>
          <a:p>
            <a:r>
              <a:rPr lang="en-US" dirty="0"/>
              <a:t>Fabrication of Pole Tips</a:t>
            </a:r>
          </a:p>
          <a:p>
            <a:r>
              <a:rPr lang="en-US" dirty="0"/>
              <a:t>Fabrication of Platforms</a:t>
            </a:r>
          </a:p>
          <a:p>
            <a:r>
              <a:rPr lang="en-US" dirty="0"/>
              <a:t>Potential additional cost of rail modifications/replacement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9118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546497"/>
          </a:xfrm>
        </p:spPr>
        <p:txBody>
          <a:bodyPr/>
          <a:lstStyle/>
          <a:p>
            <a:r>
              <a:rPr lang="en-US" sz="3200" dirty="0"/>
              <a:t>Cost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31" y="1062037"/>
            <a:ext cx="8229600" cy="3394472"/>
          </a:xfrm>
        </p:spPr>
        <p:txBody>
          <a:bodyPr/>
          <a:lstStyle/>
          <a:p>
            <a:r>
              <a:rPr lang="en-US" dirty="0"/>
              <a:t>Bottom-Up Cost Estimate </a:t>
            </a:r>
          </a:p>
          <a:p>
            <a:r>
              <a:rPr lang="en-US" dirty="0"/>
              <a:t>Based on Engineering Experience and Judgement</a:t>
            </a:r>
          </a:p>
          <a:p>
            <a:r>
              <a:rPr lang="en-US" dirty="0"/>
              <a:t>Vetted in August 2018 by team of Senior Engineers from CAD and sPHENIX.</a:t>
            </a:r>
          </a:p>
          <a:p>
            <a:r>
              <a:rPr lang="en-US" dirty="0"/>
              <a:t>Working on drawing package for Cradle/Carriage in Order to Solicit Budgetary Quotes.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April 9-11,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26206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64886" y="635731"/>
            <a:ext cx="4495800" cy="822722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April 9-11, 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 Director's Review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23</a:t>
            </a:fld>
            <a:endParaRPr lang="en-US" alt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28600" y="57150"/>
            <a:ext cx="868680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3200" dirty="0" smtClean="0"/>
              <a:t>Status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446491" y="834628"/>
            <a:ext cx="3656001" cy="43088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/>
              <a:t>SCOPE OF REVIEW </a:t>
            </a:r>
            <a:r>
              <a:rPr lang="en-US" sz="1600" dirty="0"/>
              <a:t>-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CARRIAGE BASE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OUTER HCAL INTERFACE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ASSEMBLY/TRANSPORT SEQUENCE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TRANSPORT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ALIGNMENT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PLATFORM/ACCESS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MAGNET END CAPS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SYSTEM INTERFACES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SEISMIC SUPPORTS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STRUCTURAL ANALYSIS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COMPLETE CARRIAGE ASSEMBLY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BOLTED BASE PLATFORM JOINT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XZ ALIGNMENT SYSTEM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TRACKS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TRACK SYSTEM MODIFICATIONS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3838" y="3440329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 smtClean="0"/>
              <a:t>Other Participants</a:t>
            </a:r>
          </a:p>
          <a:p>
            <a:r>
              <a:rPr lang="en-US" sz="1200" dirty="0" err="1" smtClean="0"/>
              <a:t>sPHENIX</a:t>
            </a:r>
            <a:r>
              <a:rPr lang="en-US" sz="1200" dirty="0" smtClean="0"/>
              <a:t> </a:t>
            </a:r>
            <a:r>
              <a:rPr lang="en-US" sz="1200" dirty="0"/>
              <a:t>Project Director and Manager</a:t>
            </a:r>
          </a:p>
          <a:p>
            <a:r>
              <a:rPr lang="en-US" sz="1200" dirty="0" smtClean="0"/>
              <a:t>CAD Engineers</a:t>
            </a:r>
          </a:p>
          <a:p>
            <a:r>
              <a:rPr lang="en-US" sz="1200" dirty="0" err="1" smtClean="0"/>
              <a:t>sPHENIX</a:t>
            </a:r>
            <a:r>
              <a:rPr lang="en-US" sz="1200" dirty="0" smtClean="0"/>
              <a:t> </a:t>
            </a:r>
            <a:r>
              <a:rPr lang="en-US" sz="1200" dirty="0"/>
              <a:t>Chief </a:t>
            </a:r>
            <a:r>
              <a:rPr lang="en-US" sz="1200" dirty="0" smtClean="0"/>
              <a:t>Designer</a:t>
            </a:r>
          </a:p>
          <a:p>
            <a:r>
              <a:rPr lang="en-US" sz="1200" dirty="0" err="1" smtClean="0"/>
              <a:t>sPHENIX</a:t>
            </a:r>
            <a:r>
              <a:rPr lang="en-US" sz="1200" dirty="0" smtClean="0"/>
              <a:t> Engineers</a:t>
            </a:r>
            <a:endParaRPr lang="en-US" sz="1200" dirty="0"/>
          </a:p>
          <a:p>
            <a:r>
              <a:rPr lang="en-US" sz="1200" dirty="0" smtClean="0"/>
              <a:t>Q/A, Safety, Office </a:t>
            </a:r>
            <a:r>
              <a:rPr lang="en-US" sz="1200" dirty="0"/>
              <a:t>of Systems </a:t>
            </a:r>
            <a:r>
              <a:rPr lang="en-US" sz="1200" dirty="0" smtClean="0"/>
              <a:t>Integration</a:t>
            </a:r>
            <a:endParaRPr lang="en-US" sz="1200" dirty="0"/>
          </a:p>
        </p:txBody>
      </p:sp>
      <p:sp>
        <p:nvSpPr>
          <p:cNvPr id="2" name="Rectangle 1"/>
          <p:cNvSpPr/>
          <p:nvPr/>
        </p:nvSpPr>
        <p:spPr>
          <a:xfrm>
            <a:off x="286327" y="654549"/>
            <a:ext cx="441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Engineering Design </a:t>
            </a:r>
            <a:r>
              <a:rPr lang="en-US" sz="2400" dirty="0"/>
              <a:t>Review Completed - 2-11-19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86327" y="1639499"/>
            <a:ext cx="4782457" cy="1933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u="sng" dirty="0">
                <a:solidFill>
                  <a:srgbClr val="000000"/>
                </a:solidFill>
                <a:latin typeface="+mn-lt"/>
                <a:cs typeface="MS PGothic" panose="020B0600070205080204" pitchFamily="34" charset="-128"/>
              </a:rPr>
              <a:t>Committee Members</a:t>
            </a:r>
            <a:endParaRPr lang="en-US" sz="1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hangingPunct="0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latin typeface="+mn-lt"/>
                <a:ea typeface="Times New Roman" panose="02020603050405020304" pitchFamily="18" charset="0"/>
              </a:rPr>
              <a:t>J</a:t>
            </a:r>
            <a:r>
              <a:rPr lang="en-US" sz="1400" dirty="0">
                <a:latin typeface="+mn-lt"/>
                <a:ea typeface="Times New Roman" panose="02020603050405020304" pitchFamily="18" charset="0"/>
              </a:rPr>
              <a:t>. Bowers – </a:t>
            </a:r>
            <a:r>
              <a:rPr lang="en-US" sz="1400" dirty="0" err="1" smtClean="0">
                <a:latin typeface="+mn-lt"/>
                <a:ea typeface="Times New Roman" panose="02020603050405020304" pitchFamily="18" charset="0"/>
              </a:rPr>
              <a:t>LLNL</a:t>
            </a:r>
            <a:r>
              <a:rPr lang="en-US" sz="1400" dirty="0" smtClean="0">
                <a:latin typeface="+mn-lt"/>
                <a:ea typeface="Times New Roman" panose="02020603050405020304" pitchFamily="18" charset="0"/>
              </a:rPr>
              <a:t> Senior </a:t>
            </a:r>
            <a:r>
              <a:rPr lang="en-US" sz="1400" dirty="0">
                <a:latin typeface="+mn-lt"/>
                <a:ea typeface="Times New Roman" panose="02020603050405020304" pitchFamily="18" charset="0"/>
              </a:rPr>
              <a:t>Mechanical </a:t>
            </a:r>
            <a:r>
              <a:rPr lang="en-US" sz="1400" dirty="0" smtClean="0">
                <a:latin typeface="+mn-lt"/>
                <a:ea typeface="Times New Roman" panose="02020603050405020304" pitchFamily="18" charset="0"/>
              </a:rPr>
              <a:t>Engineer</a:t>
            </a:r>
            <a:endParaRPr lang="en-US" sz="1400" dirty="0">
              <a:latin typeface="+mn-lt"/>
              <a:ea typeface="Times New Roman" panose="02020603050405020304" pitchFamily="18" charset="0"/>
            </a:endParaRPr>
          </a:p>
          <a:p>
            <a:pPr eaLnBrk="0" hangingPunct="0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+mn-lt"/>
                <a:cs typeface="MS PGothic" panose="020B0600070205080204" pitchFamily="34" charset="-128"/>
              </a:rPr>
              <a:t>C</a:t>
            </a:r>
            <a:r>
              <a:rPr lang="en-US" sz="1400" dirty="0">
                <a:solidFill>
                  <a:srgbClr val="000000"/>
                </a:solidFill>
                <a:latin typeface="+mn-lt"/>
                <a:cs typeface="MS PGothic" panose="020B0600070205080204" pitchFamily="34" charset="-128"/>
              </a:rPr>
              <a:t>. Folz – </a:t>
            </a:r>
            <a:r>
              <a:rPr lang="en-US" sz="1400" dirty="0" smtClean="0">
                <a:solidFill>
                  <a:srgbClr val="000000"/>
                </a:solidFill>
                <a:latin typeface="+mn-lt"/>
                <a:cs typeface="MS PGothic" panose="020B0600070205080204" pitchFamily="34" charset="-128"/>
              </a:rPr>
              <a:t>CAD Head</a:t>
            </a:r>
            <a:r>
              <a:rPr lang="en-US" sz="1400" dirty="0">
                <a:solidFill>
                  <a:srgbClr val="000000"/>
                </a:solidFill>
                <a:latin typeface="+mn-lt"/>
                <a:cs typeface="MS PGothic" panose="020B0600070205080204" pitchFamily="34" charset="-128"/>
              </a:rPr>
              <a:t>, Facilities and Experimental </a:t>
            </a:r>
            <a:r>
              <a:rPr lang="en-US" sz="1400" dirty="0" smtClean="0">
                <a:solidFill>
                  <a:srgbClr val="000000"/>
                </a:solidFill>
                <a:latin typeface="+mn-lt"/>
                <a:cs typeface="MS PGothic" panose="020B0600070205080204" pitchFamily="34" charset="-128"/>
              </a:rPr>
              <a:t>Support</a:t>
            </a:r>
          </a:p>
          <a:p>
            <a:pPr eaLnBrk="0" hangingPunct="0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latin typeface="+mn-lt"/>
                <a:ea typeface="Times New Roman" panose="02020603050405020304" pitchFamily="18" charset="0"/>
              </a:rPr>
              <a:t>J. Haggerty – </a:t>
            </a:r>
            <a:r>
              <a:rPr lang="en-US" sz="1400" dirty="0" err="1" smtClean="0">
                <a:latin typeface="+mn-lt"/>
                <a:ea typeface="Times New Roman" panose="02020603050405020304" pitchFamily="18" charset="0"/>
              </a:rPr>
              <a:t>sPHENIX</a:t>
            </a:r>
            <a:r>
              <a:rPr lang="en-US" sz="1400" dirty="0" smtClean="0">
                <a:latin typeface="+mn-lt"/>
                <a:ea typeface="Times New Roman" panose="02020603050405020304" pitchFamily="18" charset="0"/>
              </a:rPr>
              <a:t> Project Scientist</a:t>
            </a:r>
          </a:p>
          <a:p>
            <a:pPr eaLnBrk="0" hangingPunct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a typeface="Times New Roman" panose="02020603050405020304" pitchFamily="18" charset="0"/>
              </a:rPr>
              <a:t>J. Mills, Chair – </a:t>
            </a:r>
            <a:r>
              <a:rPr lang="en-US" sz="1400" dirty="0" err="1">
                <a:ea typeface="Times New Roman" panose="02020603050405020304" pitchFamily="18" charset="0"/>
              </a:rPr>
              <a:t>sPHENIX</a:t>
            </a:r>
            <a:r>
              <a:rPr lang="en-US" sz="1400" dirty="0">
                <a:ea typeface="Times New Roman" panose="02020603050405020304" pitchFamily="18" charset="0"/>
              </a:rPr>
              <a:t> Project Engineer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+mn-lt"/>
                <a:cs typeface="MS PGothic" panose="020B0600070205080204" pitchFamily="34" charset="-128"/>
              </a:rPr>
              <a:t>C</a:t>
            </a:r>
            <a:r>
              <a:rPr lang="en-US" sz="1400" dirty="0">
                <a:solidFill>
                  <a:srgbClr val="000000"/>
                </a:solidFill>
                <a:latin typeface="+mn-lt"/>
                <a:cs typeface="MS PGothic" panose="020B0600070205080204" pitchFamily="34" charset="-128"/>
              </a:rPr>
              <a:t>. Pearson – </a:t>
            </a:r>
            <a:r>
              <a:rPr lang="en-US" sz="1400" dirty="0" smtClean="0">
                <a:solidFill>
                  <a:srgbClr val="000000"/>
                </a:solidFill>
                <a:latin typeface="+mn-lt"/>
                <a:cs typeface="MS PGothic" panose="020B0600070205080204" pitchFamily="34" charset="-128"/>
              </a:rPr>
              <a:t>CAD Senior </a:t>
            </a:r>
            <a:r>
              <a:rPr lang="en-US" sz="1400" dirty="0">
                <a:solidFill>
                  <a:srgbClr val="000000"/>
                </a:solidFill>
                <a:latin typeface="+mn-lt"/>
                <a:cs typeface="MS PGothic" panose="020B0600070205080204" pitchFamily="34" charset="-128"/>
              </a:rPr>
              <a:t>Mechanical </a:t>
            </a:r>
            <a:r>
              <a:rPr lang="en-US" sz="1400" dirty="0" smtClean="0">
                <a:solidFill>
                  <a:srgbClr val="000000"/>
                </a:solidFill>
                <a:latin typeface="+mn-lt"/>
                <a:cs typeface="MS PGothic" panose="020B0600070205080204" pitchFamily="34" charset="-128"/>
              </a:rPr>
              <a:t>Engineer</a:t>
            </a:r>
          </a:p>
          <a:p>
            <a:r>
              <a:rPr lang="en-US" sz="1400" dirty="0">
                <a:solidFill>
                  <a:srgbClr val="000000"/>
                </a:solidFill>
                <a:latin typeface="+mn-lt"/>
                <a:cs typeface="MS PGothic" panose="020B0600070205080204" pitchFamily="34" charset="-128"/>
              </a:rPr>
              <a:t>J. Tuozzolo – </a:t>
            </a:r>
            <a:r>
              <a:rPr lang="en-US" sz="1400" dirty="0" smtClean="0">
                <a:solidFill>
                  <a:srgbClr val="000000"/>
                </a:solidFill>
                <a:latin typeface="+mn-lt"/>
                <a:cs typeface="MS PGothic" panose="020B0600070205080204" pitchFamily="34" charset="-128"/>
              </a:rPr>
              <a:t>CAD </a:t>
            </a:r>
            <a:r>
              <a:rPr lang="en-US" sz="1400" dirty="0">
                <a:solidFill>
                  <a:srgbClr val="000000"/>
                </a:solidFill>
                <a:latin typeface="+mn-lt"/>
                <a:cs typeface="MS PGothic" panose="020B0600070205080204" pitchFamily="34" charset="-128"/>
              </a:rPr>
              <a:t>Chief Mechanical </a:t>
            </a:r>
            <a:r>
              <a:rPr lang="en-US" sz="1400" dirty="0" smtClean="0">
                <a:solidFill>
                  <a:srgbClr val="000000"/>
                </a:solidFill>
                <a:latin typeface="+mn-lt"/>
                <a:cs typeface="MS PGothic" panose="020B0600070205080204" pitchFamily="34" charset="-128"/>
              </a:rPr>
              <a:t>Engineer </a:t>
            </a:r>
            <a:endParaRPr lang="en-US" sz="1400" dirty="0">
              <a:latin typeface="+mn-lt"/>
              <a:ea typeface="Times New Roman" panose="02020603050405020304" pitchFamily="18" charset="0"/>
            </a:endParaRPr>
          </a:p>
          <a:p>
            <a:endParaRPr lang="en-US" sz="1400" dirty="0"/>
          </a:p>
        </p:txBody>
      </p:sp>
      <p:sp>
        <p:nvSpPr>
          <p:cNvPr id="16" name="Rectangle 15"/>
          <p:cNvSpPr/>
          <p:nvPr/>
        </p:nvSpPr>
        <p:spPr>
          <a:xfrm>
            <a:off x="290509" y="1679289"/>
            <a:ext cx="4708069" cy="167339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1208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182288" y="57150"/>
            <a:ext cx="8686800" cy="422672"/>
          </a:xfrm>
        </p:spPr>
        <p:txBody>
          <a:bodyPr/>
          <a:lstStyle/>
          <a:p>
            <a:r>
              <a:rPr lang="en-US" altLang="en-US" sz="3200" dirty="0"/>
              <a:t>Issues and Concerns  </a:t>
            </a:r>
          </a:p>
        </p:txBody>
      </p:sp>
      <p:sp>
        <p:nvSpPr>
          <p:cNvPr id="31746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898989"/>
                </a:solidFill>
              </a:rPr>
              <a:t>April 9-11, 2019</a:t>
            </a:r>
          </a:p>
        </p:txBody>
      </p:sp>
      <p:sp>
        <p:nvSpPr>
          <p:cNvPr id="317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3DB70812-2340-4974-80C2-2AB8525AEB44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24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sPHENIX  Director's Review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A3178131-C906-4B0C-A54E-21778D1AB168}"/>
              </a:ext>
            </a:extLst>
          </p:cNvPr>
          <p:cNvSpPr txBox="1">
            <a:spLocks/>
          </p:cNvSpPr>
          <p:nvPr/>
        </p:nvSpPr>
        <p:spPr>
          <a:xfrm>
            <a:off x="265906" y="1200150"/>
            <a:ext cx="8763000" cy="4031457"/>
          </a:xfrm>
          <a:prstGeom prst="rect">
            <a:avLst/>
          </a:prstGeom>
        </p:spPr>
        <p:txBody>
          <a:bodyPr numCol="2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800" dirty="0"/>
              <a:t>Potential increase in fabrication cost for cradle base.</a:t>
            </a:r>
          </a:p>
          <a:p>
            <a:pPr lvl="1">
              <a:spcBef>
                <a:spcPts val="0"/>
              </a:spcBef>
            </a:pPr>
            <a:endParaRPr lang="en-US" sz="1800" dirty="0"/>
          </a:p>
          <a:p>
            <a:pPr marL="457200" lvl="1" indent="0">
              <a:spcBef>
                <a:spcPts val="0"/>
              </a:spcBef>
              <a:buNone/>
            </a:pPr>
            <a:endParaRPr lang="en-US" sz="1800" dirty="0"/>
          </a:p>
          <a:p>
            <a:pPr>
              <a:spcBef>
                <a:spcPts val="0"/>
              </a:spcBef>
            </a:pPr>
            <a:endParaRPr lang="en-US" sz="1800" dirty="0"/>
          </a:p>
          <a:p>
            <a:pPr>
              <a:spcBef>
                <a:spcPts val="0"/>
              </a:spcBef>
            </a:pPr>
            <a:r>
              <a:rPr lang="en-US" sz="1800" dirty="0"/>
              <a:t>Potential rise in raw steel prices due to market fluctuations.</a:t>
            </a:r>
          </a:p>
          <a:p>
            <a:pPr lvl="1">
              <a:spcBef>
                <a:spcPts val="0"/>
              </a:spcBef>
            </a:pPr>
            <a:endParaRPr lang="en-US" sz="1800" dirty="0"/>
          </a:p>
          <a:p>
            <a:pPr lvl="1">
              <a:spcBef>
                <a:spcPts val="0"/>
              </a:spcBef>
            </a:pPr>
            <a:endParaRPr lang="en-US" sz="1800" dirty="0"/>
          </a:p>
          <a:p>
            <a:pPr>
              <a:spcBef>
                <a:spcPts val="0"/>
              </a:spcBef>
            </a:pPr>
            <a:r>
              <a:rPr lang="en-US" sz="1800" dirty="0"/>
              <a:t>May need major modifications or replacement of existing rails.</a:t>
            </a:r>
          </a:p>
          <a:p>
            <a:pPr>
              <a:spcBef>
                <a:spcPts val="0"/>
              </a:spcBef>
            </a:pPr>
            <a:endParaRPr lang="en-US" sz="1800" dirty="0"/>
          </a:p>
          <a:p>
            <a:pPr>
              <a:spcBef>
                <a:spcPts val="0"/>
              </a:spcBef>
            </a:pPr>
            <a:endParaRPr lang="en-US" sz="1800" dirty="0"/>
          </a:p>
          <a:p>
            <a:pPr>
              <a:spcBef>
                <a:spcPts val="0"/>
              </a:spcBef>
            </a:pPr>
            <a:endParaRPr lang="en-US" sz="1800" dirty="0"/>
          </a:p>
          <a:p>
            <a:pPr>
              <a:spcBef>
                <a:spcPts val="0"/>
              </a:spcBef>
            </a:pPr>
            <a:r>
              <a:rPr lang="en-US" sz="1800" dirty="0"/>
              <a:t>Continue to value engineer, obtain budgetary quotes as soon as possible.  Carry conservative Estimate Uncertainty until contract award.</a:t>
            </a:r>
          </a:p>
          <a:p>
            <a:pPr>
              <a:spcBef>
                <a:spcPts val="0"/>
              </a:spcBef>
            </a:pPr>
            <a:endParaRPr lang="en-US" sz="1800" dirty="0"/>
          </a:p>
          <a:p>
            <a:pPr>
              <a:spcBef>
                <a:spcPts val="0"/>
              </a:spcBef>
            </a:pPr>
            <a:r>
              <a:rPr lang="en-US" sz="1800" dirty="0"/>
              <a:t>Monitor steel market for changes.  Carry conservative Estimate Uncertainty until contract award.</a:t>
            </a:r>
          </a:p>
          <a:p>
            <a:pPr lvl="1">
              <a:spcBef>
                <a:spcPts val="0"/>
              </a:spcBef>
            </a:pPr>
            <a:endParaRPr lang="en-US" sz="1800" dirty="0"/>
          </a:p>
          <a:p>
            <a:pPr>
              <a:spcBef>
                <a:spcPts val="0"/>
              </a:spcBef>
            </a:pPr>
            <a:r>
              <a:rPr lang="en-US" sz="1800" dirty="0"/>
              <a:t>Fully evaluate existing rails and make determination of scope. Carry conservative Estimate Uncertainty until contract award and carry in Risk Registry.</a:t>
            </a:r>
          </a:p>
          <a:p>
            <a:pPr>
              <a:spcBef>
                <a:spcPts val="0"/>
              </a:spcBef>
            </a:pPr>
            <a:endParaRPr lang="en-US" sz="1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339D05-8A35-4760-8C17-5FE0AEB9A357}"/>
              </a:ext>
            </a:extLst>
          </p:cNvPr>
          <p:cNvSpPr txBox="1"/>
          <p:nvPr/>
        </p:nvSpPr>
        <p:spPr>
          <a:xfrm>
            <a:off x="1066800" y="698209"/>
            <a:ext cx="8382000" cy="40011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2000" u="sng" dirty="0"/>
              <a:t>Issues/Concerns</a:t>
            </a:r>
          </a:p>
          <a:p>
            <a:r>
              <a:rPr lang="en-US" sz="2000" u="sng" dirty="0"/>
              <a:t>Proposed Action/Resolution</a:t>
            </a:r>
          </a:p>
        </p:txBody>
      </p:sp>
    </p:spTree>
    <p:extLst>
      <p:ext uri="{BB962C8B-B14F-4D97-AF65-F5344CB8AC3E}">
        <p14:creationId xmlns:p14="http://schemas.microsoft.com/office/powerpoint/2010/main" val="575629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304800" y="-23446"/>
            <a:ext cx="8229600" cy="546497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solidFill>
                  <a:srgbClr val="000000"/>
                </a:solidFill>
              </a:rPr>
              <a:t>Summary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4031" y="1059657"/>
            <a:ext cx="8229600" cy="3810000"/>
          </a:xfrm>
        </p:spPr>
        <p:txBody>
          <a:bodyPr/>
          <a:lstStyle/>
          <a:p>
            <a:r>
              <a:rPr lang="en-US" sz="1800" dirty="0"/>
              <a:t>Design of cradle carriage is mature.  Detail drawings for fabrication have been developed and are being checked.  Will solicit budgetary quotes within next month.</a:t>
            </a:r>
          </a:p>
          <a:p>
            <a:endParaRPr lang="en-US" sz="1800" dirty="0"/>
          </a:p>
          <a:p>
            <a:r>
              <a:rPr lang="en-US" sz="1800" dirty="0"/>
              <a:t>Design of Pole Tips/Platforms proceeding with detail design complete later this year.</a:t>
            </a:r>
          </a:p>
          <a:p>
            <a:endParaRPr lang="en-US" sz="1800" dirty="0"/>
          </a:p>
          <a:p>
            <a:r>
              <a:rPr lang="en-US" sz="1800" dirty="0"/>
              <a:t>Will resolve rail modification/replacement within next 6 weeks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29703" name="Date Placeholder 1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898989"/>
                </a:solidFill>
              </a:rPr>
              <a:t>April 9-11, 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 Director's Review</a:t>
            </a:r>
          </a:p>
        </p:txBody>
      </p:sp>
      <p:sp>
        <p:nvSpPr>
          <p:cNvPr id="2969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D0AC9DE8-C407-4789-A3B0-CCF044CC2A0C}" type="slidenum">
              <a:rPr lang="en-US" altLang="en-US" sz="1200">
                <a:solidFill>
                  <a:srgbClr val="000080"/>
                </a:solidFill>
              </a:rPr>
              <a:pPr eaLnBrk="1" hangingPunct="1"/>
              <a:t>25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3378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6"/>
          <p:cNvSpPr>
            <a:spLocks noGrp="1"/>
          </p:cNvSpPr>
          <p:nvPr>
            <p:ph type="title"/>
          </p:nvPr>
        </p:nvSpPr>
        <p:spPr>
          <a:xfrm>
            <a:off x="381000" y="2114550"/>
            <a:ext cx="8229600" cy="857250"/>
          </a:xfrm>
        </p:spPr>
        <p:txBody>
          <a:bodyPr/>
          <a:lstStyle/>
          <a:p>
            <a:pPr algn="ctr"/>
            <a:r>
              <a:rPr lang="en-US" altLang="en-US"/>
              <a:t>Back Up</a:t>
            </a:r>
          </a:p>
        </p:txBody>
      </p:sp>
      <p:sp>
        <p:nvSpPr>
          <p:cNvPr id="62466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898989"/>
                </a:solidFill>
              </a:rPr>
              <a:t>April 9-11, 2019</a:t>
            </a:r>
          </a:p>
        </p:txBody>
      </p:sp>
      <p:sp>
        <p:nvSpPr>
          <p:cNvPr id="6246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CC2E0C8C-DEA0-44AF-A311-D9EF592947A3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26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 Director's Review</a:t>
            </a:r>
          </a:p>
        </p:txBody>
      </p:sp>
    </p:spTree>
    <p:extLst>
      <p:ext uri="{BB962C8B-B14F-4D97-AF65-F5344CB8AC3E}">
        <p14:creationId xmlns:p14="http://schemas.microsoft.com/office/powerpoint/2010/main" val="30336250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898989"/>
                </a:solidFill>
              </a:rPr>
              <a:t>April 9-11, 2019</a:t>
            </a:r>
          </a:p>
        </p:txBody>
      </p:sp>
      <p:sp>
        <p:nvSpPr>
          <p:cNvPr id="6246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CC2E0C8C-DEA0-44AF-A311-D9EF592947A3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27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 Director's Review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F8DDF86-F1AF-4F63-AEA4-73DE67D05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0917"/>
            <a:ext cx="4419600" cy="546497"/>
          </a:xfrm>
        </p:spPr>
        <p:txBody>
          <a:bodyPr/>
          <a:lstStyle/>
          <a:p>
            <a:r>
              <a:rPr lang="en-US" sz="3200" dirty="0"/>
              <a:t>2.03 Current Layout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7F9B9F-0299-4819-8889-3715D42EFC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503" y="714375"/>
            <a:ext cx="4248459" cy="4114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7F26121-183D-4E66-BE6E-86C709B9C9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17448"/>
            <a:ext cx="4231119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6268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898989"/>
                </a:solidFill>
              </a:rPr>
              <a:t>April 9-11, 2019</a:t>
            </a:r>
          </a:p>
        </p:txBody>
      </p:sp>
      <p:sp>
        <p:nvSpPr>
          <p:cNvPr id="6246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CC2E0C8C-DEA0-44AF-A311-D9EF592947A3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28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 Director's Review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8DA34F0-539C-4B9C-899B-7DA847644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8221"/>
            <a:ext cx="8229600" cy="546497"/>
          </a:xfrm>
        </p:spPr>
        <p:txBody>
          <a:bodyPr/>
          <a:lstStyle/>
          <a:p>
            <a:r>
              <a:rPr lang="en-US" sz="3200" dirty="0"/>
              <a:t>2.03.01 Cradle Base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14D412-1469-4D3E-8BE0-26F9EDF92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735" y="663417"/>
            <a:ext cx="4671329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3907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898989"/>
                </a:solidFill>
              </a:rPr>
              <a:t>April 9-11, 2019</a:t>
            </a:r>
          </a:p>
        </p:txBody>
      </p:sp>
      <p:sp>
        <p:nvSpPr>
          <p:cNvPr id="6246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CC2E0C8C-DEA0-44AF-A311-D9EF592947A3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29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 Director's Review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B79F78-624D-4A89-8C11-61F5D1424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9832"/>
            <a:ext cx="8229600" cy="546497"/>
          </a:xfrm>
        </p:spPr>
        <p:txBody>
          <a:bodyPr/>
          <a:lstStyle/>
          <a:p>
            <a:r>
              <a:rPr lang="en-US" sz="3200" dirty="0"/>
              <a:t>2.03.04 Pole Tips, 2.03.05 Platforms and Stairs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F6D5CAB-B0E3-49A0-9F9B-A39B92365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658" y="742950"/>
            <a:ext cx="4560862" cy="4114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2EFC364-6973-48E2-B4B5-0B4BFC0490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1" y="742950"/>
            <a:ext cx="4419601" cy="406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509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766" y="870561"/>
            <a:ext cx="4086788" cy="397590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April 9-11, 2019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3</a:t>
            </a:fld>
            <a:endParaRPr lang="en-US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05237" y="2841780"/>
            <a:ext cx="1244664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End Caps/Pole Tips</a:t>
            </a:r>
          </a:p>
          <a:p>
            <a:pPr algn="ctr"/>
            <a:r>
              <a:rPr lang="en-US" sz="1200" dirty="0"/>
              <a:t>110 TONS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22580" y="1430074"/>
            <a:ext cx="173562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Magnet </a:t>
            </a:r>
            <a:r>
              <a:rPr lang="en-US" sz="1200" dirty="0"/>
              <a:t>and </a:t>
            </a:r>
            <a:r>
              <a:rPr lang="en-US" sz="1200" dirty="0" smtClean="0"/>
              <a:t>Detector Subsystems</a:t>
            </a:r>
            <a:endParaRPr lang="en-US" sz="1200" dirty="0"/>
          </a:p>
          <a:p>
            <a:pPr algn="ctr"/>
            <a:r>
              <a:rPr lang="en-US" sz="1200" dirty="0"/>
              <a:t>565 </a:t>
            </a:r>
            <a:r>
              <a:rPr lang="en-US" sz="1200" dirty="0" smtClean="0"/>
              <a:t>TONS</a:t>
            </a:r>
            <a:endParaRPr lang="en-US" sz="1200" dirty="0"/>
          </a:p>
        </p:txBody>
      </p:sp>
      <p:cxnSp>
        <p:nvCxnSpPr>
          <p:cNvPr id="14" name="Straight Arrow Connector 13"/>
          <p:cNvCxnSpPr>
            <a:stCxn id="24" idx="3"/>
          </p:cNvCxnSpPr>
          <p:nvPr/>
        </p:nvCxnSpPr>
        <p:spPr>
          <a:xfrm>
            <a:off x="2295740" y="1801681"/>
            <a:ext cx="1187274" cy="213222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2" idx="1"/>
          </p:cNvCxnSpPr>
          <p:nvPr/>
        </p:nvCxnSpPr>
        <p:spPr>
          <a:xfrm flipH="1">
            <a:off x="5486400" y="3164946"/>
            <a:ext cx="1218837" cy="189751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45456" y="3407466"/>
            <a:ext cx="1588144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Carriage </a:t>
            </a:r>
            <a:r>
              <a:rPr lang="en-US" sz="1200" dirty="0"/>
              <a:t>assembly</a:t>
            </a:r>
          </a:p>
          <a:p>
            <a:pPr algn="ctr"/>
            <a:r>
              <a:rPr lang="en-US" sz="1200" dirty="0"/>
              <a:t>130 TONS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278089" y="165451"/>
            <a:ext cx="7509794" cy="29703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3200" dirty="0"/>
              <a:t>CARRIAGE Support Preliminary Design Loads</a:t>
            </a:r>
          </a:p>
        </p:txBody>
      </p:sp>
      <p:cxnSp>
        <p:nvCxnSpPr>
          <p:cNvPr id="28" name="Straight Arrow Connector 27"/>
          <p:cNvCxnSpPr>
            <a:stCxn id="13" idx="1"/>
          </p:cNvCxnSpPr>
          <p:nvPr/>
        </p:nvCxnSpPr>
        <p:spPr>
          <a:xfrm flipH="1">
            <a:off x="4747962" y="1753240"/>
            <a:ext cx="1974618" cy="1343273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8" idx="3"/>
          </p:cNvCxnSpPr>
          <p:nvPr/>
        </p:nvCxnSpPr>
        <p:spPr>
          <a:xfrm>
            <a:off x="2133600" y="3638299"/>
            <a:ext cx="1752600" cy="533651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030793" y="774476"/>
            <a:ext cx="1264947" cy="205440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Top and Mid Platforms</a:t>
            </a:r>
          </a:p>
          <a:p>
            <a:pPr algn="ctr"/>
            <a:r>
              <a:rPr lang="en-US" sz="1200" dirty="0"/>
              <a:t>150 </a:t>
            </a:r>
            <a:r>
              <a:rPr lang="en-US" sz="1200" dirty="0" err="1" smtClean="0"/>
              <a:t>psf</a:t>
            </a:r>
            <a:endParaRPr lang="en-US" sz="1200" dirty="0" smtClean="0"/>
          </a:p>
          <a:p>
            <a:pPr algn="ctr"/>
            <a:endParaRPr lang="en-US" sz="12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750" dirty="0"/>
              <a:t>RACKS= 12 TONS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750" dirty="0"/>
              <a:t>CRYO = 6 TONS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750" dirty="0"/>
              <a:t>BALANCE:</a:t>
            </a:r>
          </a:p>
          <a:p>
            <a:pPr marL="471488" lvl="1" indent="-128588">
              <a:buFont typeface="Arial" panose="020B0604020202020204" pitchFamily="34" charset="0"/>
              <a:buChar char="•"/>
            </a:pPr>
            <a:r>
              <a:rPr lang="en-US" sz="750" dirty="0"/>
              <a:t>CABLES</a:t>
            </a:r>
          </a:p>
          <a:p>
            <a:pPr marL="471488" lvl="1" indent="-128588">
              <a:buFont typeface="Arial" panose="020B0604020202020204" pitchFamily="34" charset="0"/>
              <a:buChar char="•"/>
            </a:pPr>
            <a:r>
              <a:rPr lang="en-US" sz="750" dirty="0"/>
              <a:t>UTILITIES</a:t>
            </a:r>
          </a:p>
          <a:p>
            <a:pPr marL="471488" lvl="1" indent="-128588">
              <a:buFont typeface="Arial" panose="020B0604020202020204" pitchFamily="34" charset="0"/>
              <a:buChar char="•"/>
            </a:pPr>
            <a:r>
              <a:rPr lang="en-US" sz="750" dirty="0"/>
              <a:t>DEAD LOAD</a:t>
            </a:r>
          </a:p>
          <a:p>
            <a:pPr marL="471488" lvl="1" indent="-128588">
              <a:buFont typeface="Arial" panose="020B0604020202020204" pitchFamily="34" charset="0"/>
              <a:buChar char="•"/>
            </a:pPr>
            <a:r>
              <a:rPr lang="en-US" sz="750" dirty="0" smtClean="0"/>
              <a:t>PERSONNEL</a:t>
            </a:r>
          </a:p>
          <a:p>
            <a:pPr marL="342900" lvl="1"/>
            <a:endParaRPr lang="en-US" sz="750" dirty="0"/>
          </a:p>
          <a:p>
            <a:pPr indent="-114300" algn="ctr"/>
            <a:r>
              <a:rPr lang="en-US" sz="1200" dirty="0" smtClean="0"/>
              <a:t>50 TONS</a:t>
            </a:r>
            <a:endParaRPr lang="en-US" sz="1200" dirty="0"/>
          </a:p>
          <a:p>
            <a:pPr marL="342900" lvl="1"/>
            <a:endParaRPr lang="en-US" sz="75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81C2BB-C382-4381-8806-57B52B4EEC3E}"/>
              </a:ext>
            </a:extLst>
          </p:cNvPr>
          <p:cNvSpPr/>
          <p:nvPr/>
        </p:nvSpPr>
        <p:spPr>
          <a:xfrm>
            <a:off x="6705237" y="679100"/>
            <a:ext cx="23504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(analysis also includes seismic loads)</a:t>
            </a:r>
          </a:p>
        </p:txBody>
      </p:sp>
    </p:spTree>
    <p:extLst>
      <p:ext uri="{BB962C8B-B14F-4D97-AF65-F5344CB8AC3E}">
        <p14:creationId xmlns:p14="http://schemas.microsoft.com/office/powerpoint/2010/main" val="4001085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April 9-11, 2019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232508" y="162332"/>
            <a:ext cx="8153400" cy="29703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3200" dirty="0"/>
              <a:t>WORK BREAKDOWN STRUCTURE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8475AAC-9B42-4220-BED8-AA2A3F9D3F0E}"/>
              </a:ext>
            </a:extLst>
          </p:cNvPr>
          <p:cNvSpPr/>
          <p:nvPr/>
        </p:nvSpPr>
        <p:spPr>
          <a:xfrm>
            <a:off x="228600" y="882385"/>
            <a:ext cx="4572000" cy="36666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2.03 CARRIAGE AND STRUCTURAL COMPONENTS</a:t>
            </a: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2.03.01 CARRIAGE </a:t>
            </a: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	- CARRIAGE BASE ASSEMBLY</a:t>
            </a:r>
          </a:p>
          <a:p>
            <a:pPr marL="9144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-TRANSPORT SYSTEM</a:t>
            </a:r>
          </a:p>
          <a:p>
            <a:pPr marL="9144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-ALIGNMENT SYSTEM</a:t>
            </a:r>
          </a:p>
          <a:p>
            <a:pPr marL="9144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-TRACK SYSTEM</a:t>
            </a:r>
          </a:p>
          <a:p>
            <a:pPr marL="9144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-SEISMIC SUPPORTS</a:t>
            </a: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2.03.02 Inner Detector Structural Support</a:t>
            </a: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2.03.03 Barrel Steel/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OHCal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Sectors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37289AF-6A54-4A6A-8066-F269878E5570}"/>
              </a:ext>
            </a:extLst>
          </p:cNvPr>
          <p:cNvSpPr/>
          <p:nvPr/>
        </p:nvSpPr>
        <p:spPr>
          <a:xfrm>
            <a:off x="4572000" y="1276350"/>
            <a:ext cx="4572000" cy="298209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2.03.04 CAPS/POLE TIPS</a:t>
            </a:r>
          </a:p>
          <a:p>
            <a:pPr marL="9144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-MAGNETIC CAPS</a:t>
            </a:r>
          </a:p>
          <a:p>
            <a:pPr marL="9144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-MOVABLE TO ALLOW ACCESS TO DETECTOR</a:t>
            </a: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2.03.05 CC BRIDGE, MID PLATFORMS AND ACCESS</a:t>
            </a: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	- Platforms supporting electronics racks</a:t>
            </a: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	- Means of egress (stairs/ladder)</a:t>
            </a:r>
          </a:p>
        </p:txBody>
      </p:sp>
    </p:spTree>
    <p:extLst>
      <p:ext uri="{BB962C8B-B14F-4D97-AF65-F5344CB8AC3E}">
        <p14:creationId xmlns:p14="http://schemas.microsoft.com/office/powerpoint/2010/main" val="2801292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D63A1899-4701-42E6-8733-94F76ABA496D}" type="slidenum">
              <a:rPr lang="en-US" altLang="en-US" sz="1200">
                <a:solidFill>
                  <a:srgbClr val="000080"/>
                </a:solidFill>
                <a:cs typeface="Arial" pitchFamily="34" charset="0"/>
              </a:rPr>
              <a:pPr eaLnBrk="1" hangingPunct="1"/>
              <a:t>5</a:t>
            </a:fld>
            <a:endParaRPr lang="en-US" altLang="en-US" sz="1200">
              <a:solidFill>
                <a:srgbClr val="898989"/>
              </a:solidFill>
              <a:cs typeface="Arial" pitchFamily="34" charset="0"/>
            </a:endParaRPr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8600" y="47780"/>
            <a:ext cx="6553200" cy="514350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solidFill>
                  <a:srgbClr val="000000"/>
                </a:solidFill>
                <a:cs typeface="Times New Roman" pitchFamily="18" charset="0"/>
              </a:rPr>
              <a:t>Collaborators</a:t>
            </a:r>
          </a:p>
        </p:txBody>
      </p:sp>
      <p:sp>
        <p:nvSpPr>
          <p:cNvPr id="21508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898989"/>
                </a:solidFill>
              </a:rPr>
              <a:t>April 9-11, 2019</a:t>
            </a:r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 Director's Review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80431" y="947815"/>
            <a:ext cx="4876800" cy="3581400"/>
          </a:xfrm>
        </p:spPr>
        <p:txBody>
          <a:bodyPr/>
          <a:lstStyle/>
          <a:p>
            <a:r>
              <a:rPr lang="en-US" sz="2000" dirty="0"/>
              <a:t>Level 2 Manager – C. Pontieri (BNL-PH)</a:t>
            </a:r>
          </a:p>
          <a:p>
            <a:endParaRPr lang="en-US" sz="2000" dirty="0"/>
          </a:p>
          <a:p>
            <a:r>
              <a:rPr lang="en-US" sz="2000" dirty="0"/>
              <a:t>Engineering </a:t>
            </a:r>
          </a:p>
          <a:p>
            <a:pPr lvl="1"/>
            <a:r>
              <a:rPr lang="en-US" dirty="0"/>
              <a:t>J. Hock (BNL-CAD)</a:t>
            </a:r>
          </a:p>
          <a:p>
            <a:pPr lvl="1"/>
            <a:r>
              <a:rPr lang="en-US" dirty="0"/>
              <a:t>J. Mills (BNL-CAD)</a:t>
            </a:r>
          </a:p>
          <a:p>
            <a:pPr lvl="1"/>
            <a:endParaRPr lang="en-US" dirty="0"/>
          </a:p>
          <a:p>
            <a:r>
              <a:rPr lang="en-US" sz="2000" dirty="0"/>
              <a:t>Design Engineering </a:t>
            </a:r>
          </a:p>
          <a:p>
            <a:pPr lvl="1"/>
            <a:r>
              <a:rPr lang="en-US" dirty="0"/>
              <a:t>J. Scheblein (BNL-PH)</a:t>
            </a:r>
          </a:p>
          <a:p>
            <a:pPr lvl="1"/>
            <a:r>
              <a:rPr lang="en-US" dirty="0"/>
              <a:t>D. Puleo (BNL-CAD) </a:t>
            </a:r>
          </a:p>
        </p:txBody>
      </p:sp>
    </p:spTree>
    <p:extLst>
      <p:ext uri="{BB962C8B-B14F-4D97-AF65-F5344CB8AC3E}">
        <p14:creationId xmlns:p14="http://schemas.microsoft.com/office/powerpoint/2010/main" val="8955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6"/>
          <p:cNvSpPr>
            <a:spLocks noGrp="1"/>
          </p:cNvSpPr>
          <p:nvPr>
            <p:ph type="title"/>
          </p:nvPr>
        </p:nvSpPr>
        <p:spPr>
          <a:xfrm>
            <a:off x="152400" y="-15631"/>
            <a:ext cx="8229600" cy="546497"/>
          </a:xfrm>
        </p:spPr>
        <p:txBody>
          <a:bodyPr lIns="38100" tIns="38100" rIns="38100" bIns="38100"/>
          <a:lstStyle/>
          <a:p>
            <a:r>
              <a:rPr lang="en-US" altLang="en-US" dirty="0"/>
              <a:t> </a:t>
            </a:r>
            <a:r>
              <a:rPr lang="en-US" altLang="en-US" sz="3200" dirty="0"/>
              <a:t>Scope</a:t>
            </a:r>
            <a:r>
              <a:rPr lang="en-US" altLang="en-US" dirty="0"/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895350"/>
            <a:ext cx="5715000" cy="3394472"/>
          </a:xfrm>
        </p:spPr>
        <p:txBody>
          <a:bodyPr/>
          <a:lstStyle/>
          <a:p>
            <a:r>
              <a:rPr lang="en-US" sz="1800" dirty="0"/>
              <a:t>Perform engineering and design needed to assemble full specification and construction document packages necessary for fabrication.</a:t>
            </a:r>
          </a:p>
          <a:p>
            <a:r>
              <a:rPr lang="en-US" sz="1800" dirty="0"/>
              <a:t>Develop appropriate interfaces with other subsystems.</a:t>
            </a:r>
          </a:p>
          <a:p>
            <a:r>
              <a:rPr lang="en-US" sz="1800" dirty="0"/>
              <a:t>Perform design reviews in accordance with sPHENIX procedures.</a:t>
            </a:r>
          </a:p>
          <a:p>
            <a:r>
              <a:rPr lang="en-US" sz="1800" dirty="0"/>
              <a:t>Develop bottom-up cost estimate and schedule for this subsystem.</a:t>
            </a:r>
          </a:p>
          <a:p>
            <a:r>
              <a:rPr lang="en-US" sz="1800" dirty="0"/>
              <a:t>Fabricate necessary components needed to deliver subsystem to </a:t>
            </a:r>
            <a:r>
              <a:rPr lang="en-US" sz="1800" dirty="0" err="1"/>
              <a:t>B1008</a:t>
            </a:r>
            <a:r>
              <a:rPr lang="en-US" sz="1800" dirty="0"/>
              <a:t> for assembly. Provide technical oversight during fabrication and assembly.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609806" y="4869657"/>
            <a:ext cx="534194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10ADE29B-4D89-4838-B42B-E0BEB29A2576}" type="slidenum">
              <a:rPr lang="en-US" altLang="en-US" sz="1200" smtClean="0">
                <a:solidFill>
                  <a:srgbClr val="898989"/>
                </a:solidFill>
              </a:rPr>
              <a:pPr eaLnBrk="1" hangingPunct="1"/>
              <a:t>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4972050"/>
            <a:ext cx="2133600" cy="171450"/>
          </a:xfrm>
        </p:spPr>
        <p:txBody>
          <a:bodyPr/>
          <a:lstStyle/>
          <a:p>
            <a:pPr>
              <a:defRPr/>
            </a:pPr>
            <a:r>
              <a:rPr lang="en-US" altLang="en-US"/>
              <a:t>April 9-11,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71031" y="4914900"/>
            <a:ext cx="2895600" cy="207169"/>
          </a:xfrm>
        </p:spPr>
        <p:txBody>
          <a:bodyPr/>
          <a:lstStyle/>
          <a:p>
            <a:pPr>
              <a:defRPr/>
            </a:pPr>
            <a:r>
              <a:rPr lang="en-US"/>
              <a:t>sPHENIX  Director's Review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1235AE9-D0C9-4B7C-AB6D-10619676B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1210521"/>
            <a:ext cx="2841216" cy="276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18725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772" y="1113588"/>
            <a:ext cx="4244871" cy="37534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543" y="115968"/>
            <a:ext cx="6515100" cy="378042"/>
          </a:xfrm>
          <a:noFill/>
        </p:spPr>
        <p:txBody>
          <a:bodyPr/>
          <a:lstStyle/>
          <a:p>
            <a:pPr algn="l"/>
            <a:r>
              <a:rPr lang="en-US" sz="3200" b="0" dirty="0" smtClean="0">
                <a:solidFill>
                  <a:schemeClr val="tx1"/>
                </a:solidFill>
              </a:rPr>
              <a:t>Carriage Base Assembly</a:t>
            </a:r>
            <a:endParaRPr lang="en-US" sz="3200" b="0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April 9-11, 2019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615D7-3BC1-4233-BC99-0E8D4008AB52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2499" y="1452866"/>
            <a:ext cx="2187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STIFFENER BEAMS WITH DOUBLES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9562" y="3475628"/>
            <a:ext cx="1613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PEDESTAL SIDE SUPPORT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21262" y="1464628"/>
            <a:ext cx="2146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CARRIAGE </a:t>
            </a:r>
            <a:r>
              <a:rPr lang="en-US" dirty="0" smtClean="0"/>
              <a:t>PEDESTAL (Cradle)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6057165" y="1680651"/>
            <a:ext cx="837093" cy="837093"/>
          </a:xfrm>
          <a:prstGeom prst="straightConnector1">
            <a:avLst/>
          </a:prstGeom>
          <a:ln w="12700" cmpd="sng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cxnSpLocks/>
            <a:stCxn id="10" idx="3"/>
          </p:cNvCxnSpPr>
          <p:nvPr/>
        </p:nvCxnSpPr>
        <p:spPr>
          <a:xfrm flipV="1">
            <a:off x="2242793" y="3678875"/>
            <a:ext cx="731182" cy="119919"/>
          </a:xfrm>
          <a:prstGeom prst="straightConnector1">
            <a:avLst/>
          </a:prstGeom>
          <a:ln w="12700" cmpd="sng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/>
            <a:stCxn id="3" idx="3"/>
          </p:cNvCxnSpPr>
          <p:nvPr/>
        </p:nvCxnSpPr>
        <p:spPr>
          <a:xfrm>
            <a:off x="2249742" y="1776032"/>
            <a:ext cx="1593177" cy="948118"/>
          </a:xfrm>
          <a:prstGeom prst="straightConnector1">
            <a:avLst/>
          </a:prstGeom>
          <a:ln w="12700" cmpd="sng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041622" y="4095750"/>
            <a:ext cx="1524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WELDED BASE</a:t>
            </a:r>
          </a:p>
        </p:txBody>
      </p:sp>
      <p:cxnSp>
        <p:nvCxnSpPr>
          <p:cNvPr id="22" name="Straight Arrow Connector 21"/>
          <p:cNvCxnSpPr>
            <a:cxnSpLocks/>
            <a:stCxn id="21" idx="1"/>
          </p:cNvCxnSpPr>
          <p:nvPr/>
        </p:nvCxnSpPr>
        <p:spPr>
          <a:xfrm flipH="1" flipV="1">
            <a:off x="6172200" y="3867150"/>
            <a:ext cx="869422" cy="413266"/>
          </a:xfrm>
          <a:prstGeom prst="straightConnector1">
            <a:avLst/>
          </a:prstGeom>
          <a:ln w="12700" cmpd="sng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29562" y="2256205"/>
            <a:ext cx="1593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TOP PEDESTAL SUPPORT</a:t>
            </a:r>
          </a:p>
        </p:txBody>
      </p:sp>
      <p:cxnSp>
        <p:nvCxnSpPr>
          <p:cNvPr id="31" name="Straight Arrow Connector 30"/>
          <p:cNvCxnSpPr>
            <a:cxnSpLocks/>
            <a:stCxn id="24" idx="3"/>
          </p:cNvCxnSpPr>
          <p:nvPr/>
        </p:nvCxnSpPr>
        <p:spPr>
          <a:xfrm>
            <a:off x="2222739" y="2579371"/>
            <a:ext cx="729081" cy="424427"/>
          </a:xfrm>
          <a:prstGeom prst="straightConnector1">
            <a:avLst/>
          </a:prstGeom>
          <a:ln w="12700" cmpd="sng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6625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7814" y="1113588"/>
            <a:ext cx="3445856" cy="18092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1820" y="3030801"/>
            <a:ext cx="3507805" cy="1539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87170"/>
            <a:ext cx="6515100" cy="378042"/>
          </a:xfrm>
          <a:noFill/>
        </p:spPr>
        <p:txBody>
          <a:bodyPr/>
          <a:lstStyle/>
          <a:p>
            <a:pPr algn="l"/>
            <a:r>
              <a:rPr lang="en-US" sz="2400" b="0" dirty="0">
                <a:solidFill>
                  <a:schemeClr val="tx1"/>
                </a:solidFill>
              </a:rPr>
              <a:t>CARRIAGE WELDED ½ BASE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April 9-11, 2019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615D7-3BC1-4233-BC99-0E8D4008AB52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01728" y="1355745"/>
            <a:ext cx="1825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ACCESS HOLE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4083918"/>
            <a:ext cx="2398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HOLES FOR CONNECTING HALVES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21262" y="1464628"/>
            <a:ext cx="1944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½” THICK TOP PLATE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6273189" y="1599642"/>
            <a:ext cx="648072" cy="324036"/>
          </a:xfrm>
          <a:prstGeom prst="straightConnector1">
            <a:avLst/>
          </a:prstGeom>
          <a:ln w="12700" cmpd="sng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cxnSpLocks/>
            <a:stCxn id="10" idx="3"/>
          </p:cNvCxnSpPr>
          <p:nvPr/>
        </p:nvCxnSpPr>
        <p:spPr>
          <a:xfrm flipV="1">
            <a:off x="2627404" y="4083920"/>
            <a:ext cx="535592" cy="323164"/>
          </a:xfrm>
          <a:prstGeom prst="straightConnector1">
            <a:avLst/>
          </a:prstGeom>
          <a:ln w="12700" cmpd="sng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/>
            <a:stCxn id="3" idx="3"/>
          </p:cNvCxnSpPr>
          <p:nvPr/>
        </p:nvCxnSpPr>
        <p:spPr>
          <a:xfrm>
            <a:off x="2627404" y="1540411"/>
            <a:ext cx="1701569" cy="437273"/>
          </a:xfrm>
          <a:prstGeom prst="straightConnector1">
            <a:avLst/>
          </a:prstGeom>
          <a:ln w="12700" cmpd="sng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570222" y="4083918"/>
            <a:ext cx="2497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6” THICK PLATE TO SUPPORT LIFTING JACKS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5166066" y="3872685"/>
            <a:ext cx="1404156" cy="292243"/>
          </a:xfrm>
          <a:prstGeom prst="straightConnector1">
            <a:avLst/>
          </a:prstGeom>
          <a:ln w="12700" cmpd="sng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52401" y="2760771"/>
            <a:ext cx="2313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STIFFENERS FOR LONG ROLLER ASSEMBLY</a:t>
            </a:r>
          </a:p>
        </p:txBody>
      </p:sp>
      <p:cxnSp>
        <p:nvCxnSpPr>
          <p:cNvPr id="31" name="Straight Arrow Connector 30"/>
          <p:cNvCxnSpPr>
            <a:cxnSpLocks/>
            <a:stCxn id="24" idx="3"/>
          </p:cNvCxnSpPr>
          <p:nvPr/>
        </p:nvCxnSpPr>
        <p:spPr>
          <a:xfrm>
            <a:off x="2465767" y="3083937"/>
            <a:ext cx="864095" cy="432918"/>
          </a:xfrm>
          <a:prstGeom prst="straightConnector1">
            <a:avLst/>
          </a:prstGeom>
          <a:ln w="12700" cmpd="sng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705238" y="2274717"/>
            <a:ext cx="2362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FRAME </a:t>
            </a:r>
            <a:r>
              <a:rPr lang="en-US" dirty="0" smtClean="0"/>
              <a:t>IS </a:t>
            </a:r>
            <a:r>
              <a:rPr lang="en-US" dirty="0"/>
              <a:t>MAINLY W14X193 BEAMS</a:t>
            </a:r>
          </a:p>
        </p:txBody>
      </p:sp>
      <p:cxnSp>
        <p:nvCxnSpPr>
          <p:cNvPr id="27" name="Straight Arrow Connector 26"/>
          <p:cNvCxnSpPr>
            <a:cxnSpLocks/>
            <a:stCxn id="26" idx="1"/>
          </p:cNvCxnSpPr>
          <p:nvPr/>
        </p:nvCxnSpPr>
        <p:spPr>
          <a:xfrm flipH="1" flipV="1">
            <a:off x="5922152" y="2436739"/>
            <a:ext cx="783086" cy="161144"/>
          </a:xfrm>
          <a:prstGeom prst="straightConnector1">
            <a:avLst/>
          </a:prstGeom>
          <a:ln w="12700" cmpd="sng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624228" y="3273828"/>
            <a:ext cx="2443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STIFFENERS FOR SHORT ROLLER ASSEMBLY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5490102" y="3408843"/>
            <a:ext cx="1134126" cy="108012"/>
          </a:xfrm>
          <a:prstGeom prst="straightConnector1">
            <a:avLst/>
          </a:prstGeom>
          <a:ln w="12700" cmpd="sng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6952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757" y="1113588"/>
            <a:ext cx="4347483" cy="37669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137" y="114220"/>
            <a:ext cx="6515100" cy="378042"/>
          </a:xfrm>
          <a:noFill/>
        </p:spPr>
        <p:txBody>
          <a:bodyPr/>
          <a:lstStyle/>
          <a:p>
            <a:pPr algn="l"/>
            <a:r>
              <a:rPr lang="en-US" sz="3200" b="0" dirty="0">
                <a:solidFill>
                  <a:schemeClr val="tx1"/>
                </a:solidFill>
              </a:rPr>
              <a:t>CARRIAGE BASE HALVES JOINED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April 9-11, 2019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sPHENIX 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615D7-3BC1-4233-BC99-0E8D4008AB52}" type="slidenum">
              <a:rPr lang="en-US" altLang="en-US" smtClean="0"/>
              <a:pPr/>
              <a:t>9</a:t>
            </a:fld>
            <a:endParaRPr lang="en-US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1392" y="1329611"/>
            <a:ext cx="2205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STIFFENER BEAMS WITH DOUBLES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393" y="3300832"/>
            <a:ext cx="2052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PEDESTAL SIDE SUPPORT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92725" y="2382730"/>
            <a:ext cx="1998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CARRIAGE PEDESTAL</a:t>
            </a:r>
          </a:p>
        </p:txBody>
      </p:sp>
      <p:cxnSp>
        <p:nvCxnSpPr>
          <p:cNvPr id="14" name="Straight Arrow Connector 13"/>
          <p:cNvCxnSpPr>
            <a:cxnSpLocks/>
            <a:stCxn id="11" idx="1"/>
          </p:cNvCxnSpPr>
          <p:nvPr/>
        </p:nvCxnSpPr>
        <p:spPr>
          <a:xfrm flipH="1" flipV="1">
            <a:off x="6057165" y="2517746"/>
            <a:ext cx="935560" cy="188150"/>
          </a:xfrm>
          <a:prstGeom prst="straightConnector1">
            <a:avLst/>
          </a:prstGeom>
          <a:ln w="12700" cmpd="sng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cxnSpLocks/>
            <a:stCxn id="10" idx="3"/>
          </p:cNvCxnSpPr>
          <p:nvPr/>
        </p:nvCxnSpPr>
        <p:spPr>
          <a:xfrm flipV="1">
            <a:off x="2124272" y="3246827"/>
            <a:ext cx="741691" cy="377171"/>
          </a:xfrm>
          <a:prstGeom prst="straightConnector1">
            <a:avLst/>
          </a:prstGeom>
          <a:ln w="12700" cmpd="sng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/>
            <a:stCxn id="3" idx="3"/>
          </p:cNvCxnSpPr>
          <p:nvPr/>
        </p:nvCxnSpPr>
        <p:spPr>
          <a:xfrm>
            <a:off x="2276745" y="1652777"/>
            <a:ext cx="1377153" cy="702949"/>
          </a:xfrm>
          <a:prstGeom prst="straightConnector1">
            <a:avLst/>
          </a:prstGeom>
          <a:ln w="12700" cmpd="sng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732240" y="3759883"/>
            <a:ext cx="2259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CARRIAGE ASSEMBLY</a:t>
            </a:r>
          </a:p>
        </p:txBody>
      </p:sp>
      <p:cxnSp>
        <p:nvCxnSpPr>
          <p:cNvPr id="22" name="Straight Arrow Connector 21"/>
          <p:cNvCxnSpPr>
            <a:cxnSpLocks/>
            <a:stCxn id="21" idx="1"/>
          </p:cNvCxnSpPr>
          <p:nvPr/>
        </p:nvCxnSpPr>
        <p:spPr>
          <a:xfrm flipH="1" flipV="1">
            <a:off x="6111172" y="3597865"/>
            <a:ext cx="621068" cy="346684"/>
          </a:xfrm>
          <a:prstGeom prst="straightConnector1">
            <a:avLst/>
          </a:prstGeom>
          <a:ln w="12700" cmpd="sng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cxnSpLocks/>
            <a:stCxn id="24" idx="3"/>
          </p:cNvCxnSpPr>
          <p:nvPr/>
        </p:nvCxnSpPr>
        <p:spPr>
          <a:xfrm>
            <a:off x="2133601" y="2705896"/>
            <a:ext cx="818219" cy="162887"/>
          </a:xfrm>
          <a:prstGeom prst="straightConnector1">
            <a:avLst/>
          </a:prstGeom>
          <a:ln w="12700" cmpd="sng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1393" y="2382730"/>
            <a:ext cx="2062208" cy="646331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TOP PEDESTAL SUPPORT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761644" y="1168131"/>
            <a:ext cx="2232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TOP JOINING DOUBLE AND BEAM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5220072" y="1464627"/>
            <a:ext cx="1539171" cy="486054"/>
          </a:xfrm>
          <a:prstGeom prst="straightConnector1">
            <a:avLst/>
          </a:prstGeom>
          <a:ln w="12700" cmpd="sng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1393" y="4083049"/>
            <a:ext cx="2062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BOTTOM JOINING DOUBLE</a:t>
            </a:r>
          </a:p>
        </p:txBody>
      </p:sp>
      <p:cxnSp>
        <p:nvCxnSpPr>
          <p:cNvPr id="29" name="Straight Arrow Connector 28"/>
          <p:cNvCxnSpPr>
            <a:cxnSpLocks/>
            <a:stCxn id="28" idx="3"/>
          </p:cNvCxnSpPr>
          <p:nvPr/>
        </p:nvCxnSpPr>
        <p:spPr>
          <a:xfrm>
            <a:off x="2133600" y="4406215"/>
            <a:ext cx="1709320" cy="109751"/>
          </a:xfrm>
          <a:prstGeom prst="straightConnector1">
            <a:avLst/>
          </a:prstGeom>
          <a:ln w="12700" cmpd="sng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5193069" y="1518633"/>
            <a:ext cx="1539171" cy="918102"/>
          </a:xfrm>
          <a:prstGeom prst="straightConnector1">
            <a:avLst/>
          </a:prstGeom>
          <a:ln w="12700" cmpd="sng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3222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34582</TotalTime>
  <Words>1229</Words>
  <Application>Microsoft Office PowerPoint</Application>
  <PresentationFormat>On-screen Show (16:9)</PresentationFormat>
  <Paragraphs>330</Paragraphs>
  <Slides>29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ＭＳ Ｐゴシック</vt:lpstr>
      <vt:lpstr>ＭＳ Ｐゴシック</vt:lpstr>
      <vt:lpstr>Arial</vt:lpstr>
      <vt:lpstr>Calibri</vt:lpstr>
      <vt:lpstr>Times New Roman</vt:lpstr>
      <vt:lpstr>Office Theme</vt:lpstr>
      <vt:lpstr>Acrobat Document</vt:lpstr>
      <vt:lpstr> sPHENIX  Director’s Review 2.03 – Cradle Carriage/Pole Tips/Platforms</vt:lpstr>
      <vt:lpstr>PowerPoint Presentation</vt:lpstr>
      <vt:lpstr>PowerPoint Presentation</vt:lpstr>
      <vt:lpstr>PowerPoint Presentation</vt:lpstr>
      <vt:lpstr>Collaborators</vt:lpstr>
      <vt:lpstr> Scope </vt:lpstr>
      <vt:lpstr>Carriage Base Assembly</vt:lpstr>
      <vt:lpstr>CARRIAGE WELDED ½ BASE</vt:lpstr>
      <vt:lpstr>CARRIAGE BASE HALVES JOINED </vt:lpstr>
      <vt:lpstr>Production Drawings</vt:lpstr>
      <vt:lpstr>Production Drawings</vt:lpstr>
      <vt:lpstr>PLATFORM/ACCESS</vt:lpstr>
      <vt:lpstr>SEISMIC SUPPORT</vt:lpstr>
      <vt:lpstr>CARRIAGE FEA ANALYSIS CASE A1</vt:lpstr>
      <vt:lpstr>CARRIAGE FEA ANALYSIS CASE A2</vt:lpstr>
      <vt:lpstr>PowerPoint Presentation</vt:lpstr>
      <vt:lpstr>UTILITIES INTERFACES</vt:lpstr>
      <vt:lpstr>Schedule Drivers</vt:lpstr>
      <vt:lpstr>Schedule Development</vt:lpstr>
      <vt:lpstr>Milestones</vt:lpstr>
      <vt:lpstr>Cost Drivers</vt:lpstr>
      <vt:lpstr>Cost Development</vt:lpstr>
      <vt:lpstr>PowerPoint Presentation</vt:lpstr>
      <vt:lpstr>Issues and Concerns  </vt:lpstr>
      <vt:lpstr>Summary</vt:lpstr>
      <vt:lpstr>Back Up</vt:lpstr>
      <vt:lpstr>2.03 Current Layout</vt:lpstr>
      <vt:lpstr>2.03.01 Cradle Base</vt:lpstr>
      <vt:lpstr>2.03.04 Pole Tips, 2.03.05 Platforms and Stairs</vt:lpstr>
    </vt:vector>
  </TitlesOfParts>
  <Company>BNL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sPHENIX Labor Distribution Sorted by FY and Job Category</dc:title>
  <dc:creator>EdwardOBrien</dc:creator>
  <cp:lastModifiedBy>Mills, James A</cp:lastModifiedBy>
  <cp:revision>194</cp:revision>
  <cp:lastPrinted>2019-04-05T20:54:05Z</cp:lastPrinted>
  <dcterms:created xsi:type="dcterms:W3CDTF">2015-10-24T00:32:43Z</dcterms:created>
  <dcterms:modified xsi:type="dcterms:W3CDTF">2019-04-07T23:27:51Z</dcterms:modified>
</cp:coreProperties>
</file>