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5" r:id="rId2"/>
    <p:sldId id="316" r:id="rId3"/>
    <p:sldId id="317" r:id="rId4"/>
    <p:sldId id="318" r:id="rId5"/>
    <p:sldId id="331" r:id="rId6"/>
    <p:sldId id="327" r:id="rId7"/>
    <p:sldId id="319" r:id="rId8"/>
    <p:sldId id="320" r:id="rId9"/>
    <p:sldId id="321" r:id="rId10"/>
    <p:sldId id="324" r:id="rId11"/>
    <p:sldId id="329" r:id="rId12"/>
    <p:sldId id="330" r:id="rId13"/>
    <p:sldId id="325" r:id="rId14"/>
    <p:sldId id="328" r:id="rId15"/>
    <p:sldId id="326" r:id="rId16"/>
  </p:sldIdLst>
  <p:sldSz cx="9144000" cy="5143500" type="screen16x9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44" autoAdjust="0"/>
  </p:normalViewPr>
  <p:slideViewPr>
    <p:cSldViewPr>
      <p:cViewPr varScale="1">
        <p:scale>
          <a:sx n="140" d="100"/>
          <a:sy n="140" d="100"/>
        </p:scale>
        <p:origin x="109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4/8/2019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4/8/2019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7678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3841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6333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9219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9333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2D82832-0348-4A8B-97D2-BC0C1EDA36E6}" type="slidenum">
              <a:rPr lang="en-US" altLang="en-US" sz="1200"/>
              <a:pPr eaLnBrk="1" hangingPunct="1"/>
              <a:t>13</a:t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0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79"/>
            <a:ext cx="19812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03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0"/>
            <a:ext cx="2895600" cy="207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6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"/>
            <a:ext cx="1149783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287338" y="571500"/>
            <a:ext cx="8704262" cy="1200150"/>
          </a:xfrm>
          <a:solidFill>
            <a:srgbClr val="3399FF"/>
          </a:solidFill>
        </p:spPr>
        <p:txBody>
          <a:bodyPr/>
          <a:lstStyle/>
          <a:p>
            <a:pPr algn="ctr"/>
            <a:br>
              <a:rPr lang="en-US" altLang="en-US" sz="3600" b="0" dirty="0">
                <a:solidFill>
                  <a:schemeClr val="bg1"/>
                </a:solidFill>
              </a:rPr>
            </a:br>
            <a:r>
              <a:rPr lang="en-US" altLang="en-US" sz="3600" b="0" dirty="0">
                <a:solidFill>
                  <a:schemeClr val="bg1"/>
                </a:solidFill>
              </a:rPr>
              <a:t>sPHENIX </a:t>
            </a:r>
            <a:r>
              <a:rPr lang="en-US" altLang="en-US" sz="3600" b="0" dirty="0"/>
              <a:t> Director’s </a:t>
            </a:r>
            <a:r>
              <a:rPr lang="en-US" altLang="en-US" sz="3600" b="0" dirty="0">
                <a:solidFill>
                  <a:schemeClr val="bg1"/>
                </a:solidFill>
              </a:rPr>
              <a:t>Review</a:t>
            </a:r>
            <a:br>
              <a:rPr lang="en-US" altLang="en-US" sz="3600" b="0" dirty="0">
                <a:solidFill>
                  <a:schemeClr val="bg1"/>
                </a:solidFill>
              </a:rPr>
            </a:br>
            <a:r>
              <a:rPr lang="en-US" altLang="en-US" sz="3600" b="0" dirty="0"/>
              <a:t>Barrel Steel/Inner Detector Structural Support</a:t>
            </a:r>
            <a:br>
              <a:rPr lang="en-US" altLang="en-US" sz="3600" b="0" dirty="0">
                <a:solidFill>
                  <a:schemeClr val="bg1"/>
                </a:solidFill>
              </a:rPr>
            </a:br>
            <a:endParaRPr lang="en-US" altLang="en-US" sz="3600" b="0" dirty="0">
              <a:solidFill>
                <a:schemeClr val="bg1"/>
              </a:solidFill>
            </a:endParaRPr>
          </a:p>
        </p:txBody>
      </p:sp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>
          <a:xfrm>
            <a:off x="1404144" y="2266950"/>
            <a:ext cx="6400800" cy="2057400"/>
          </a:xfrm>
        </p:spPr>
        <p:txBody>
          <a:bodyPr/>
          <a:lstStyle/>
          <a:p>
            <a:r>
              <a:rPr lang="en-US" altLang="en-US" sz="4000" b="0" dirty="0"/>
              <a:t>Jim Mills</a:t>
            </a:r>
          </a:p>
          <a:p>
            <a:r>
              <a:rPr lang="en-US" altLang="en-US" sz="4000" b="0" dirty="0">
                <a:solidFill>
                  <a:srgbClr val="3399FF"/>
                </a:solidFill>
              </a:rPr>
              <a:t>April 9-11, 2019</a:t>
            </a:r>
          </a:p>
          <a:p>
            <a:r>
              <a:rPr lang="en-US" altLang="en-US" sz="4000" b="0" dirty="0">
                <a:solidFill>
                  <a:srgbClr val="3399FF"/>
                </a:solidFill>
              </a:rPr>
              <a:t>BNL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7863702-4EAA-4F39-8171-E0F2AE3043F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8" y="578644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65156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1">
            <a:extLst>
              <a:ext uri="{FF2B5EF4-FFF2-40B4-BE49-F238E27FC236}">
                <a16:creationId xmlns:a16="http://schemas.microsoft.com/office/drawing/2014/main" id="{BD5DE70A-4687-4EBF-9E1E-CC340F45B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38350"/>
            <a:ext cx="3940370" cy="231689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000000"/>
                </a:solidFill>
              </a:rPr>
              <a:t>Status and Highlights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84597"/>
            <a:ext cx="8868569" cy="4126707"/>
          </a:xfrm>
        </p:spPr>
        <p:txBody>
          <a:bodyPr/>
          <a:lstStyle/>
          <a:p>
            <a:r>
              <a:rPr lang="en-US" sz="2000" dirty="0"/>
              <a:t>Barrel Steel</a:t>
            </a:r>
          </a:p>
          <a:p>
            <a:pPr lvl="1"/>
            <a:r>
              <a:rPr lang="en-US" sz="1800" dirty="0"/>
              <a:t>Sector assemblies continue to be delivered on schedule</a:t>
            </a:r>
          </a:p>
          <a:p>
            <a:pPr lvl="1"/>
            <a:r>
              <a:rPr lang="en-US" sz="1800" dirty="0"/>
              <a:t>Assemblies are being prepped for future installation</a:t>
            </a:r>
          </a:p>
          <a:p>
            <a:pPr lvl="1"/>
            <a:r>
              <a:rPr lang="en-US" sz="1800" dirty="0"/>
              <a:t>Factory space has been vetted by Collider Accelerator Division as well as Physics staff</a:t>
            </a:r>
          </a:p>
          <a:p>
            <a:r>
              <a:rPr lang="en-US" sz="2000" dirty="0"/>
              <a:t>Inner Detector Structural Supports</a:t>
            </a:r>
          </a:p>
          <a:p>
            <a:pPr lvl="1"/>
            <a:r>
              <a:rPr lang="en-US" sz="1800" dirty="0"/>
              <a:t>North and South Support Rings</a:t>
            </a:r>
          </a:p>
          <a:p>
            <a:pPr lvl="2"/>
            <a:r>
              <a:rPr lang="en-US" sz="1600" dirty="0"/>
              <a:t> Conceptual design and engineering</a:t>
            </a:r>
          </a:p>
          <a:p>
            <a:pPr lvl="1"/>
            <a:r>
              <a:rPr lang="en-US" sz="1800" dirty="0"/>
              <a:t>Internal Detector Supports</a:t>
            </a:r>
          </a:p>
          <a:p>
            <a:pPr lvl="2"/>
            <a:r>
              <a:rPr lang="en-US" sz="1600" dirty="0"/>
              <a:t>MVTX- conceptual design and engineering*</a:t>
            </a:r>
          </a:p>
          <a:p>
            <a:pPr lvl="2"/>
            <a:r>
              <a:rPr lang="en-US" sz="1600" dirty="0"/>
              <a:t>INTT-conceptual design and engineering*</a:t>
            </a:r>
          </a:p>
          <a:p>
            <a:pPr lvl="2"/>
            <a:r>
              <a:rPr lang="en-US" sz="1600" dirty="0"/>
              <a:t>TPC- conceptual design and engineering*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9703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10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D48E7E-0B1A-40C9-8C51-6D0E91260B92}"/>
              </a:ext>
            </a:extLst>
          </p:cNvPr>
          <p:cNvSpPr txBox="1"/>
          <p:nvPr/>
        </p:nvSpPr>
        <p:spPr>
          <a:xfrm>
            <a:off x="4706673" y="3596786"/>
            <a:ext cx="38862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dirty="0"/>
              <a:t>*Integration committee has been established and meet biweekly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Inner Detectors Integration Workshop was held 3/13-3/14 </a:t>
            </a:r>
          </a:p>
        </p:txBody>
      </p:sp>
    </p:spTree>
    <p:extLst>
      <p:ext uri="{BB962C8B-B14F-4D97-AF65-F5344CB8AC3E}">
        <p14:creationId xmlns:p14="http://schemas.microsoft.com/office/powerpoint/2010/main" val="1085337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2D52F-037D-4167-8032-39ABD9128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413C8-1659-4790-A790-6A6E7A38C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666750"/>
            <a:ext cx="8991600" cy="3733800"/>
          </a:xfrm>
        </p:spPr>
        <p:txBody>
          <a:bodyPr/>
          <a:lstStyle/>
          <a:p>
            <a:r>
              <a:rPr lang="en-US" sz="2000" dirty="0"/>
              <a:t>Inner Detector Structural Support 2.03.02</a:t>
            </a:r>
          </a:p>
          <a:p>
            <a:pPr lvl="1"/>
            <a:r>
              <a:rPr lang="en-US" sz="1600" dirty="0"/>
              <a:t>Design/safety reviews complete July 2019</a:t>
            </a:r>
          </a:p>
          <a:p>
            <a:pPr lvl="1"/>
            <a:r>
              <a:rPr lang="en-US" sz="1600" dirty="0"/>
              <a:t>Procure Internal Detector Structural Support</a:t>
            </a:r>
          </a:p>
          <a:p>
            <a:pPr lvl="1"/>
            <a:r>
              <a:rPr lang="en-US" sz="1600" dirty="0"/>
              <a:t>Components ready for installation May 2020</a:t>
            </a:r>
          </a:p>
          <a:p>
            <a:pPr lvl="2"/>
            <a:r>
              <a:rPr lang="en-US" sz="1600" dirty="0"/>
              <a:t>Installation occurs October 2021 (300+ days of float)</a:t>
            </a:r>
          </a:p>
          <a:p>
            <a:r>
              <a:rPr lang="en-US" sz="2000" dirty="0"/>
              <a:t>Barrel Steel 2.03.03</a:t>
            </a:r>
          </a:p>
          <a:p>
            <a:pPr lvl="1"/>
            <a:r>
              <a:rPr lang="en-US" sz="1600" dirty="0"/>
              <a:t>Barrel steel Mechanical Design Complete </a:t>
            </a:r>
          </a:p>
          <a:p>
            <a:pPr lvl="1"/>
            <a:r>
              <a:rPr lang="en-US" sz="1600" dirty="0"/>
              <a:t>Procure Barrel Steel Structure Components – First Article Received  (Nov. 2017) </a:t>
            </a:r>
          </a:p>
          <a:p>
            <a:pPr lvl="1"/>
            <a:r>
              <a:rPr lang="en-US" sz="1600" dirty="0"/>
              <a:t>Procure Barrel Steel Mechanical Structure Components-Production (Aug. 2019)</a:t>
            </a:r>
          </a:p>
          <a:p>
            <a:pPr lvl="2"/>
            <a:r>
              <a:rPr lang="en-US" sz="1600" dirty="0"/>
              <a:t>Installation occurs June 2021 (300+ days of float)</a:t>
            </a:r>
          </a:p>
          <a:p>
            <a:pPr lvl="1"/>
            <a:r>
              <a:rPr lang="en-US" sz="1600" dirty="0"/>
              <a:t>Established inspection process, readying assemblies for scintillator population</a:t>
            </a:r>
          </a:p>
          <a:p>
            <a:pPr lvl="2"/>
            <a:r>
              <a:rPr lang="en-US" sz="1600" dirty="0"/>
              <a:t>Preproduction assembly begins June 2019 (6 Sectors)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947C4-9227-4688-B40E-B99FB836C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8CAC0-13E9-43E5-9948-8FD93E586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A6688-99AA-4FD9-A741-3BF71E2A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2439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88A650-B4D0-46D5-AB0C-35C2487D5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447" y="2197100"/>
            <a:ext cx="2373201" cy="2724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141B19-E75D-441B-BBCE-3D448D05A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Activities over the next few months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769C8-533F-4FD3-8290-70953DC62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580" y="874514"/>
            <a:ext cx="8229600" cy="3394472"/>
          </a:xfrm>
        </p:spPr>
        <p:txBody>
          <a:bodyPr/>
          <a:lstStyle/>
          <a:p>
            <a:r>
              <a:rPr lang="en-US" sz="1800" dirty="0"/>
              <a:t>Barrel Steel</a:t>
            </a:r>
          </a:p>
          <a:p>
            <a:pPr lvl="1"/>
            <a:r>
              <a:rPr lang="en-US" sz="1400" dirty="0"/>
              <a:t>Continue acceptance testing</a:t>
            </a:r>
          </a:p>
          <a:p>
            <a:pPr lvl="1"/>
            <a:r>
              <a:rPr lang="en-US" sz="1400" dirty="0"/>
              <a:t>Complete barrel steel procurement</a:t>
            </a:r>
          </a:p>
          <a:p>
            <a:r>
              <a:rPr lang="en-US" sz="1800" dirty="0"/>
              <a:t>Inner Detector Structural Supports</a:t>
            </a:r>
          </a:p>
          <a:p>
            <a:pPr lvl="1"/>
            <a:r>
              <a:rPr lang="en-US" sz="1400" dirty="0"/>
              <a:t>North and South Support Rings</a:t>
            </a:r>
          </a:p>
          <a:p>
            <a:pPr lvl="2"/>
            <a:r>
              <a:rPr lang="en-US" sz="1400" dirty="0"/>
              <a:t>Complete overall design</a:t>
            </a:r>
          </a:p>
          <a:p>
            <a:pPr lvl="2"/>
            <a:r>
              <a:rPr lang="en-US" sz="1400" dirty="0"/>
              <a:t>Analyze and evaluate the structural support</a:t>
            </a:r>
          </a:p>
          <a:p>
            <a:pPr lvl="2"/>
            <a:r>
              <a:rPr lang="en-US" sz="1400" dirty="0"/>
              <a:t>Create assembly/detailed drawings</a:t>
            </a:r>
          </a:p>
          <a:p>
            <a:pPr lvl="2"/>
            <a:r>
              <a:rPr lang="en-US" sz="1400" dirty="0"/>
              <a:t>Review design/safety of the support</a:t>
            </a:r>
          </a:p>
          <a:p>
            <a:pPr lvl="2"/>
            <a:r>
              <a:rPr lang="en-US" sz="1400" dirty="0"/>
              <a:t>Prepare procurement package</a:t>
            </a:r>
          </a:p>
          <a:p>
            <a:pPr lvl="1"/>
            <a:r>
              <a:rPr lang="en-US" sz="1600" dirty="0"/>
              <a:t>Inner Detector Support Structures</a:t>
            </a:r>
          </a:p>
          <a:p>
            <a:pPr lvl="2"/>
            <a:r>
              <a:rPr lang="en-US" sz="1400" dirty="0"/>
              <a:t>Await designs from subsystems</a:t>
            </a:r>
          </a:p>
          <a:p>
            <a:pPr lvl="2"/>
            <a:r>
              <a:rPr lang="en-US" sz="1400" dirty="0"/>
              <a:t>Review and analyze designs</a:t>
            </a:r>
          </a:p>
          <a:p>
            <a:pPr lvl="2"/>
            <a:r>
              <a:rPr lang="en-US" sz="1400" dirty="0"/>
              <a:t>Prepare procurement packages</a:t>
            </a:r>
          </a:p>
          <a:p>
            <a:pPr lvl="1"/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6F3A3-2BB6-4E04-A489-F41B376FA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577FA-D8B2-4B31-AAEB-8E6FBDD3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BBE27-DF2A-4ACA-BC14-F28930D9A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8A1A30-F915-43F8-A97E-0EA06AF587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3" b="21429"/>
          <a:stretch/>
        </p:blipFill>
        <p:spPr>
          <a:xfrm>
            <a:off x="5177478" y="874514"/>
            <a:ext cx="3581400" cy="1279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01DF37-7D98-4488-9CD0-EF1EBBF8EF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7850"/>
          <a:stretch/>
        </p:blipFill>
        <p:spPr>
          <a:xfrm>
            <a:off x="6938545" y="3118848"/>
            <a:ext cx="2007531" cy="88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30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/>
              <a:t>Issues and Concerns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738D6-58F3-4357-97B5-36F13BC4D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sng" dirty="0"/>
              <a:t>Issues/Concerns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50197-2D28-4F79-B933-661E9B8A76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400" dirty="0"/>
              <a:t>Barrel Steel</a:t>
            </a:r>
            <a:endParaRPr lang="en-US" sz="1200" dirty="0"/>
          </a:p>
          <a:p>
            <a:pPr lvl="1"/>
            <a:r>
              <a:rPr lang="en-US" sz="1200" dirty="0"/>
              <a:t>Installation process of assemblies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sz="1200" dirty="0"/>
          </a:p>
          <a:p>
            <a:pPr>
              <a:spcBef>
                <a:spcPts val="600"/>
              </a:spcBef>
            </a:pPr>
            <a:r>
              <a:rPr lang="en-US" sz="1400" dirty="0"/>
              <a:t>Inner Detector Structural Support</a:t>
            </a:r>
          </a:p>
          <a:p>
            <a:pPr lvl="1"/>
            <a:r>
              <a:rPr lang="en-US" sz="1200" dirty="0"/>
              <a:t>Concepts to be completed and requires budgetary quotes</a:t>
            </a:r>
          </a:p>
          <a:p>
            <a:pPr lvl="1"/>
            <a:endParaRPr lang="en-US" sz="1200" dirty="0"/>
          </a:p>
          <a:p>
            <a:pPr lvl="1"/>
            <a:r>
              <a:rPr lang="en-US" sz="1200" dirty="0"/>
              <a:t>Engineering Support needed for North and South support rings</a:t>
            </a:r>
          </a:p>
          <a:p>
            <a:endParaRPr lang="en-US" sz="1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55843D-2C3F-4A66-8537-CCBBEC43FD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u="sng" dirty="0"/>
              <a:t>Proposed Action/Resolution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8A4C26-2006-41CF-8DCA-2F96FDE7C58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sz="1200" dirty="0"/>
          </a:p>
          <a:p>
            <a:pPr lvl="1"/>
            <a:r>
              <a:rPr lang="en-US" sz="1200" dirty="0"/>
              <a:t>Continue development on advanced conceptual design plan.  Significant studying of sectors being fitted together </a:t>
            </a:r>
          </a:p>
          <a:p>
            <a:pPr lvl="1">
              <a:spcBef>
                <a:spcPts val="0"/>
              </a:spcBef>
            </a:pPr>
            <a:endParaRPr lang="en-US" sz="1200" dirty="0"/>
          </a:p>
          <a:p>
            <a:pPr lvl="1"/>
            <a:r>
              <a:rPr lang="en-US" sz="1200" dirty="0"/>
              <a:t>Begin process of bottoms up estimate and begin detailed drawings for budgetary quotes</a:t>
            </a:r>
          </a:p>
          <a:p>
            <a:pPr lvl="1"/>
            <a:endParaRPr lang="en-US" sz="1200" dirty="0"/>
          </a:p>
          <a:p>
            <a:pPr lvl="1"/>
            <a:r>
              <a:rPr lang="en-US" sz="1200" dirty="0"/>
              <a:t>Plan to increase engineering staff to the sPHENIX project</a:t>
            </a:r>
          </a:p>
        </p:txBody>
      </p:sp>
      <p:sp>
        <p:nvSpPr>
          <p:cNvPr id="31746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13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2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A713B-814E-4D34-841A-EBFDDF372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74301D-A106-4B3A-B4B5-19F0F3EB7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A66CC-4DD8-40C7-9BE9-EA7037AB8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E5F5E3-8332-41CC-8CBF-6806182F8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413AA-4855-4F7A-8790-4AD7023AC25B}"/>
              </a:ext>
            </a:extLst>
          </p:cNvPr>
          <p:cNvSpPr txBox="1"/>
          <p:nvPr/>
        </p:nvSpPr>
        <p:spPr>
          <a:xfrm>
            <a:off x="59646" y="895350"/>
            <a:ext cx="917710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Barrel Steel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barrel steel is currently being received at a rate of 1 per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Milestone date of Aug. 2019 will be hit with 300+ float days leftover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Assemblies are being prepped for future installation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Continue integration discussions to formulate our interface/interaction points with the cradle</a:t>
            </a:r>
          </a:p>
          <a:p>
            <a:endParaRPr lang="en-US" sz="2000" dirty="0"/>
          </a:p>
          <a:p>
            <a:r>
              <a:rPr lang="en-US" sz="2000" dirty="0"/>
              <a:t>Inner Detector Structural Supports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We are in the conceptual design phase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We fully understand the scope of this subsystem and continue to collaborate with the inner detector subsystem engineer/design teams through a well established integration 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We are moving forward with the design/detail process that will permit us to acquire budgetary quotes for the North and South Support Rings</a:t>
            </a:r>
          </a:p>
        </p:txBody>
      </p:sp>
    </p:spTree>
    <p:extLst>
      <p:ext uri="{BB962C8B-B14F-4D97-AF65-F5344CB8AC3E}">
        <p14:creationId xmlns:p14="http://schemas.microsoft.com/office/powerpoint/2010/main" val="1023786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6"/>
          <p:cNvSpPr>
            <a:spLocks noGrp="1"/>
          </p:cNvSpPr>
          <p:nvPr>
            <p:ph type="title"/>
          </p:nvPr>
        </p:nvSpPr>
        <p:spPr>
          <a:xfrm>
            <a:off x="381000" y="2114550"/>
            <a:ext cx="8229600" cy="857250"/>
          </a:xfrm>
        </p:spPr>
        <p:txBody>
          <a:bodyPr/>
          <a:lstStyle/>
          <a:p>
            <a:pPr algn="ctr"/>
            <a:r>
              <a:rPr lang="en-US" altLang="en-US" dirty="0"/>
              <a:t>Back Up</a:t>
            </a:r>
          </a:p>
        </p:txBody>
      </p:sp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C2E0C8C-DEA0-44AF-A311-D9EF592947A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15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</p:spTree>
    <p:extLst>
      <p:ext uri="{BB962C8B-B14F-4D97-AF65-F5344CB8AC3E}">
        <p14:creationId xmlns:p14="http://schemas.microsoft.com/office/powerpoint/2010/main" val="303362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2A1D7E-4A7A-49CD-B61B-7C55C4570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963" y="627546"/>
            <a:ext cx="3602073" cy="3556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8C1068-BAA1-4E3A-BC73-395ECEAF0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33469">
            <a:off x="6823993" y="2200828"/>
            <a:ext cx="1874726" cy="1311416"/>
          </a:xfrm>
          <a:prstGeom prst="rect">
            <a:avLst/>
          </a:prstGeom>
        </p:spPr>
      </p:pic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4800600"/>
            <a:ext cx="7620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5890263-FCCA-418A-AF2A-07636736DD99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2</a:t>
            </a:fld>
            <a:endParaRPr lang="en-US" altLang="en-US" sz="1200" dirty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207190" y="69056"/>
            <a:ext cx="82296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/>
              <a:t>Barrel Steel/Inner Detector Structural Support</a:t>
            </a:r>
            <a:endParaRPr lang="en-US" sz="3200" dirty="0">
              <a:solidFill>
                <a:srgbClr val="000000"/>
              </a:solidFill>
              <a:latin typeface="+mn-lt"/>
              <a:ea typeface="MS PGothic" charset="0"/>
            </a:endParaRPr>
          </a:p>
        </p:txBody>
      </p:sp>
      <p:sp>
        <p:nvSpPr>
          <p:cNvPr id="1638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036BB-F451-45F2-9C3E-08D43FEDD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810565"/>
            <a:ext cx="1859573" cy="178797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BF04CA5-0EEA-4B2F-BFBA-7D9D054C88C3}"/>
              </a:ext>
            </a:extLst>
          </p:cNvPr>
          <p:cNvSpPr txBox="1"/>
          <p:nvPr/>
        </p:nvSpPr>
        <p:spPr>
          <a:xfrm>
            <a:off x="6465239" y="3382485"/>
            <a:ext cx="244490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Barrel Steel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32 Individual Sectors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3FE039-A27C-4DDA-BE2E-12370435B76C}"/>
              </a:ext>
            </a:extLst>
          </p:cNvPr>
          <p:cNvSpPr txBox="1"/>
          <p:nvPr/>
        </p:nvSpPr>
        <p:spPr>
          <a:xfrm>
            <a:off x="85854" y="2592039"/>
            <a:ext cx="2649335" cy="6771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Inner Detector Support Ring</a:t>
            </a:r>
            <a:endParaRPr lang="en-US" sz="11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2x North and a South 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Structural Support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889D2790-337A-4143-8500-8E1CE9479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09" b="90217" l="8103" r="90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01" t="8780" r="9969" b="9512"/>
          <a:stretch/>
        </p:blipFill>
        <p:spPr bwMode="auto">
          <a:xfrm>
            <a:off x="6459824" y="733204"/>
            <a:ext cx="2346128" cy="176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B6C5DFE-8A22-48AD-A3B1-024A0D52BD02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316773" y="1704555"/>
            <a:ext cx="3017227" cy="7751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732EC05-109A-40A0-9872-57533BAD5C73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5562600" y="1616298"/>
            <a:ext cx="897224" cy="6763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Content Placeholder 11">
            <a:extLst>
              <a:ext uri="{FF2B5EF4-FFF2-40B4-BE49-F238E27FC236}">
                <a16:creationId xmlns:a16="http://schemas.microsoft.com/office/drawing/2014/main" id="{00149C40-FC45-496B-80EB-087470D9B1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85854" y="3373703"/>
            <a:ext cx="2750584" cy="144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6AF48D4-F550-4480-AE6C-F09AE3547ED4}"/>
              </a:ext>
            </a:extLst>
          </p:cNvPr>
          <p:cNvSpPr txBox="1"/>
          <p:nvPr/>
        </p:nvSpPr>
        <p:spPr>
          <a:xfrm>
            <a:off x="3048000" y="4204672"/>
            <a:ext cx="3210302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Internal Detector Supports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IHCAL, EMCal, TPC, INTT, MVTX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34A081A-6BCC-4B4B-8A73-274D96995200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2836438" y="2584269"/>
            <a:ext cx="2040362" cy="15098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20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0000"/>
                </a:solidFill>
              </a:rPr>
              <a:t>Technical Overview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3276600"/>
            <a:ext cx="6705600" cy="1066800"/>
          </a:xfrm>
        </p:spPr>
        <p:txBody>
          <a:bodyPr/>
          <a:lstStyle/>
          <a:p>
            <a:r>
              <a:rPr lang="en-US" sz="1800" dirty="0"/>
              <a:t>Barrel Steel (2.03.03)</a:t>
            </a:r>
          </a:p>
          <a:p>
            <a:pPr lvl="1"/>
            <a:r>
              <a:rPr lang="en-US" sz="1600" dirty="0"/>
              <a:t>In Production</a:t>
            </a:r>
          </a:p>
          <a:p>
            <a:pPr lvl="2"/>
            <a:r>
              <a:rPr lang="en-US" sz="1400" dirty="0"/>
              <a:t>Engineer, design, and procure 32 steel sectors to be utilized as the enclosure for the sPHENIX magnet, serving as a major portion of the magnet flux return, as well as the OHCal. </a:t>
            </a:r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1843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80"/>
                </a:solidFill>
                <a:cs typeface="Arial" pitchFamily="34" charset="0"/>
              </a:rPr>
              <a:t>April 9-11, 2019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srgbClr val="000080"/>
                </a:solidFill>
                <a:latin typeface="Calibri" pitchFamily="34" charset="0"/>
              </a:rPr>
              <a:t>sPHENIX  Director's Review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8B60DC1-DF8C-4E24-95D7-F7AA864F5546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3</a:t>
            </a:fld>
            <a:endParaRPr lang="en-US" altLang="en-US" sz="1200" dirty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69DC218-A0B6-4DFA-B844-0B1E443C8BC0}"/>
              </a:ext>
            </a:extLst>
          </p:cNvPr>
          <p:cNvSpPr txBox="1">
            <a:spLocks/>
          </p:cNvSpPr>
          <p:nvPr/>
        </p:nvSpPr>
        <p:spPr bwMode="auto">
          <a:xfrm>
            <a:off x="-13855" y="781050"/>
            <a:ext cx="7135091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1800" dirty="0"/>
              <a:t>Inner Detector Structural Supports (2.03.02)</a:t>
            </a:r>
          </a:p>
          <a:p>
            <a:pPr marL="685800" lvl="1"/>
            <a:r>
              <a:rPr lang="en-US" sz="1400" dirty="0"/>
              <a:t>North and South Support Rings</a:t>
            </a:r>
          </a:p>
          <a:p>
            <a:pPr lvl="2"/>
            <a:r>
              <a:rPr lang="en-US" sz="1400" dirty="0"/>
              <a:t>Conceptual Design stage</a:t>
            </a:r>
          </a:p>
          <a:p>
            <a:pPr lvl="3"/>
            <a:r>
              <a:rPr lang="en-US" sz="1200" dirty="0"/>
              <a:t>Design, analyze, review, and procure an integrated support system which will support all of the sPHENIX experimental detector subsystems that are not directly supported by the cradle carriage.</a:t>
            </a:r>
          </a:p>
          <a:p>
            <a:pPr lvl="1"/>
            <a:r>
              <a:rPr lang="en-US" sz="1600" dirty="0"/>
              <a:t>Internal Detector Supports</a:t>
            </a:r>
          </a:p>
          <a:p>
            <a:pPr lvl="2"/>
            <a:r>
              <a:rPr lang="en-US" sz="1400" dirty="0"/>
              <a:t>Conceptual Design Stage</a:t>
            </a:r>
          </a:p>
          <a:p>
            <a:pPr lvl="3"/>
            <a:r>
              <a:rPr lang="en-US" sz="1200" dirty="0"/>
              <a:t>Subsystems will be responsible for engineering their </a:t>
            </a:r>
          </a:p>
          <a:p>
            <a:pPr marL="1371600" lvl="3" indent="0">
              <a:buNone/>
            </a:pPr>
            <a:r>
              <a:rPr lang="en-US" sz="1200" dirty="0"/>
              <a:t>individual supports.</a:t>
            </a:r>
          </a:p>
          <a:p>
            <a:pPr lvl="1"/>
            <a:endParaRPr lang="en-US" sz="1600" dirty="0"/>
          </a:p>
          <a:p>
            <a:pPr lvl="2"/>
            <a:endParaRPr lang="en-US" sz="1400" dirty="0"/>
          </a:p>
          <a:p>
            <a:pPr marL="457200" lvl="1" indent="0">
              <a:buFont typeface="Arial" pitchFamily="34" charset="0"/>
              <a:buNone/>
            </a:pPr>
            <a:endParaRPr lang="en-US" sz="1400" dirty="0"/>
          </a:p>
        </p:txBody>
      </p:sp>
      <p:pic>
        <p:nvPicPr>
          <p:cNvPr id="1026" name="Content Placeholder 7" descr="A close up of a device&#10;&#10;Description automatically generated">
            <a:extLst>
              <a:ext uri="{FF2B5EF4-FFF2-40B4-BE49-F238E27FC236}">
                <a16:creationId xmlns:a16="http://schemas.microsoft.com/office/drawing/2014/main" id="{140A544F-DBFA-4233-AF41-1F19C59D8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114550"/>
            <a:ext cx="2059349" cy="18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FF03A625-3457-467D-8CF2-EF78F28BF7DD}"/>
              </a:ext>
            </a:extLst>
          </p:cNvPr>
          <p:cNvSpPr/>
          <p:nvPr/>
        </p:nvSpPr>
        <p:spPr>
          <a:xfrm>
            <a:off x="6477000" y="2115950"/>
            <a:ext cx="533400" cy="1217800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30731B-26BD-4C22-9C01-51CC3939237C}"/>
              </a:ext>
            </a:extLst>
          </p:cNvPr>
          <p:cNvSpPr txBox="1"/>
          <p:nvPr/>
        </p:nvSpPr>
        <p:spPr>
          <a:xfrm>
            <a:off x="5250527" y="2115920"/>
            <a:ext cx="1201189" cy="1292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u="sng" dirty="0"/>
              <a:t>Inner 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IHCal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EMCal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TPC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INTT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MVTX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Min Bias</a:t>
            </a:r>
          </a:p>
        </p:txBody>
      </p:sp>
    </p:spTree>
    <p:extLst>
      <p:ext uri="{BB962C8B-B14F-4D97-AF65-F5344CB8AC3E}">
        <p14:creationId xmlns:p14="http://schemas.microsoft.com/office/powerpoint/2010/main" val="45343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8AA2A8-26B0-4C3F-8F43-2D6D8DCBD8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7"/>
          <a:stretch/>
        </p:blipFill>
        <p:spPr>
          <a:xfrm>
            <a:off x="5571228" y="1155490"/>
            <a:ext cx="3419985" cy="34718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576B49-9271-4ACC-BD2E-656BB527A8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07"/>
          <a:stretch/>
        </p:blipFill>
        <p:spPr>
          <a:xfrm>
            <a:off x="3994519" y="2130573"/>
            <a:ext cx="1653882" cy="1340645"/>
          </a:xfrm>
          <a:prstGeom prst="rect">
            <a:avLst/>
          </a:prstGeom>
        </p:spPr>
      </p:pic>
      <p:sp>
        <p:nvSpPr>
          <p:cNvPr id="20481" name="Rectangle 6"/>
          <p:cNvSpPr>
            <a:spLocks noGrp="1"/>
          </p:cNvSpPr>
          <p:nvPr>
            <p:ph type="title"/>
          </p:nvPr>
        </p:nvSpPr>
        <p:spPr>
          <a:xfrm>
            <a:off x="-16435" y="21431"/>
            <a:ext cx="8229600" cy="546497"/>
          </a:xfrm>
        </p:spPr>
        <p:txBody>
          <a:bodyPr lIns="38100" tIns="38100" rIns="38100" bIns="38100"/>
          <a:lstStyle/>
          <a:p>
            <a:r>
              <a:rPr lang="en-US" altLang="en-US" dirty="0"/>
              <a:t> Scope 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609806" y="4869657"/>
            <a:ext cx="534194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 smtClean="0">
                <a:solidFill>
                  <a:srgbClr val="898989"/>
                </a:solidFill>
              </a:rPr>
              <a:pPr eaLnBrk="1" hangingPunct="1"/>
              <a:t>4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4972050"/>
            <a:ext cx="2133600" cy="1714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71031" y="4914900"/>
            <a:ext cx="2895600" cy="207169"/>
          </a:xfrm>
        </p:spPr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A840A9E-1429-4383-9273-9EF8C2D55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26" y="554023"/>
            <a:ext cx="6657074" cy="210661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Inner Detector Structural Support (2.03.02)</a:t>
            </a:r>
          </a:p>
          <a:p>
            <a:r>
              <a:rPr lang="en-US" sz="1800" dirty="0"/>
              <a:t>North and South Support Rings</a:t>
            </a:r>
          </a:p>
          <a:p>
            <a:pPr marL="685800" lvl="1"/>
            <a:r>
              <a:rPr lang="en-US" sz="1200" dirty="0"/>
              <a:t>Provide structural support for installation of barrel steel around the sPHENIX magnet</a:t>
            </a:r>
          </a:p>
          <a:p>
            <a:pPr marL="1085850" lvl="2"/>
            <a:r>
              <a:rPr lang="en-US" sz="1100" dirty="0"/>
              <a:t>Provide capabilities to manipulate Barrel steel installation</a:t>
            </a:r>
          </a:p>
          <a:p>
            <a:pPr marL="1085850" lvl="2"/>
            <a:r>
              <a:rPr lang="en-US" sz="1100" dirty="0"/>
              <a:t>Provide attachment points to inner radius of barrel steel</a:t>
            </a:r>
            <a:endParaRPr lang="en-US" sz="900" dirty="0"/>
          </a:p>
          <a:p>
            <a:pPr marL="685800" lvl="1"/>
            <a:r>
              <a:rPr lang="en-US" sz="1200" dirty="0"/>
              <a:t>Provide a load path and interface points for the structural support of inner detectors</a:t>
            </a:r>
          </a:p>
          <a:p>
            <a:pPr marL="1200150" lvl="2" indent="-285750"/>
            <a:r>
              <a:rPr lang="en-US" sz="1100" dirty="0"/>
              <a:t>Provide Interface points for installation of inner detectors</a:t>
            </a:r>
          </a:p>
          <a:p>
            <a:pPr marL="1657350" lvl="3" indent="-285750"/>
            <a:r>
              <a:rPr lang="en-US" sz="1100" dirty="0"/>
              <a:t>IHCal, EMCal, TPC, INTT, MVTX, &amp; Min Bias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342799-B653-4852-AE87-B2F6191B10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/>
          <a:stretch/>
        </p:blipFill>
        <p:spPr>
          <a:xfrm>
            <a:off x="48526" y="3388021"/>
            <a:ext cx="2298195" cy="15499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340C7F-DB46-4047-A529-B5372025EF30}"/>
              </a:ext>
            </a:extLst>
          </p:cNvPr>
          <p:cNvSpPr txBox="1"/>
          <p:nvPr/>
        </p:nvSpPr>
        <p:spPr>
          <a:xfrm>
            <a:off x="1216272" y="2935701"/>
            <a:ext cx="286194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Adjustable pads to assist during installation of Barrel Steel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5CF2EE-2171-42DA-9CBE-D0053B975459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4078213" y="3100181"/>
            <a:ext cx="381000" cy="663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17D7300-19E6-447F-AC94-A0613CB89A90}"/>
              </a:ext>
            </a:extLst>
          </p:cNvPr>
          <p:cNvSpPr txBox="1"/>
          <p:nvPr/>
        </p:nvSpPr>
        <p:spPr>
          <a:xfrm>
            <a:off x="2564369" y="4322239"/>
            <a:ext cx="286194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Connection points made to inner radius of Barrel Steel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4BDBF48-3486-49D7-BDA6-ECF168F415FE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1324967" y="4553072"/>
            <a:ext cx="1239402" cy="1465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14795C6-3365-401C-9B5B-3933E2B2F4C8}"/>
              </a:ext>
            </a:extLst>
          </p:cNvPr>
          <p:cNvSpPr txBox="1"/>
          <p:nvPr/>
        </p:nvSpPr>
        <p:spPr>
          <a:xfrm>
            <a:off x="1710059" y="3523847"/>
            <a:ext cx="286194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Preliminary attachment points for inner detectors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D879C6-462D-4C95-8522-E828BFA72B72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1066800" y="3754680"/>
            <a:ext cx="643259" cy="2170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DDAB63B-95F1-4788-B38F-0899435C21C7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4572000" y="2970024"/>
            <a:ext cx="493789" cy="7846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18725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8AA2A8-26B0-4C3F-8F43-2D6D8DCBD8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7"/>
          <a:stretch/>
        </p:blipFill>
        <p:spPr>
          <a:xfrm>
            <a:off x="5571228" y="1155490"/>
            <a:ext cx="3419985" cy="3471803"/>
          </a:xfrm>
          <a:prstGeom prst="rect">
            <a:avLst/>
          </a:prstGeom>
        </p:spPr>
      </p:pic>
      <p:sp>
        <p:nvSpPr>
          <p:cNvPr id="20481" name="Rectangle 6"/>
          <p:cNvSpPr>
            <a:spLocks noGrp="1"/>
          </p:cNvSpPr>
          <p:nvPr>
            <p:ph type="title"/>
          </p:nvPr>
        </p:nvSpPr>
        <p:spPr>
          <a:xfrm>
            <a:off x="-16435" y="21431"/>
            <a:ext cx="8229600" cy="546497"/>
          </a:xfrm>
        </p:spPr>
        <p:txBody>
          <a:bodyPr lIns="38100" tIns="38100" rIns="38100" bIns="38100"/>
          <a:lstStyle/>
          <a:p>
            <a:r>
              <a:rPr lang="en-US" altLang="en-US" dirty="0"/>
              <a:t> Scope 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609806" y="4869657"/>
            <a:ext cx="534194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 smtClean="0">
                <a:solidFill>
                  <a:srgbClr val="898989"/>
                </a:solidFill>
              </a:rPr>
              <a:pPr eaLnBrk="1" hangingPunct="1"/>
              <a:t>5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4972050"/>
            <a:ext cx="2133600" cy="1714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71031" y="4914900"/>
            <a:ext cx="2895600" cy="207169"/>
          </a:xfrm>
        </p:spPr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A840A9E-1429-4383-9273-9EF8C2D55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610551"/>
            <a:ext cx="6657074" cy="144594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Inner Detector Structural Support (2.03.02)</a:t>
            </a:r>
          </a:p>
          <a:p>
            <a:r>
              <a:rPr lang="en-US" sz="1800" dirty="0"/>
              <a:t>Internal Detector Supports</a:t>
            </a:r>
          </a:p>
          <a:p>
            <a:pPr marL="685800" lvl="1"/>
            <a:r>
              <a:rPr lang="en-US" sz="1200" dirty="0"/>
              <a:t>Provide structural supports for installation of internal detectors</a:t>
            </a:r>
          </a:p>
          <a:p>
            <a:pPr marL="1085850" lvl="2"/>
            <a:r>
              <a:rPr lang="en-US" sz="1100" dirty="0"/>
              <a:t>Individual subsystems are responsible for engineering</a:t>
            </a:r>
          </a:p>
          <a:p>
            <a:pPr marL="1085850" lvl="2"/>
            <a:r>
              <a:rPr lang="en-US" sz="1100" dirty="0"/>
              <a:t>This WBS will be responsible for reviewing, procuring, and acceptance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8334B7-CA59-4CAF-BC4A-A10CB6081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850"/>
          <a:stretch/>
        </p:blipFill>
        <p:spPr>
          <a:xfrm>
            <a:off x="914400" y="3105150"/>
            <a:ext cx="3744580" cy="16426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482080-3891-485D-A705-DF1B28EF4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2038350"/>
            <a:ext cx="2196403" cy="129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1035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E4F4587-F337-432A-99B5-FC0FAC4A5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7"/>
          <a:stretch/>
        </p:blipFill>
        <p:spPr>
          <a:xfrm>
            <a:off x="5638800" y="1161927"/>
            <a:ext cx="3505200" cy="3558309"/>
          </a:xfrm>
          <a:prstGeom prst="rect">
            <a:avLst/>
          </a:prstGeom>
        </p:spPr>
      </p:pic>
      <p:sp>
        <p:nvSpPr>
          <p:cNvPr id="20481" name="Rectangle 6"/>
          <p:cNvSpPr>
            <a:spLocks noGrp="1"/>
          </p:cNvSpPr>
          <p:nvPr>
            <p:ph type="title"/>
          </p:nvPr>
        </p:nvSpPr>
        <p:spPr>
          <a:xfrm>
            <a:off x="-16435" y="21431"/>
            <a:ext cx="8229600" cy="546497"/>
          </a:xfrm>
        </p:spPr>
        <p:txBody>
          <a:bodyPr lIns="38100" tIns="38100" rIns="38100" bIns="38100"/>
          <a:lstStyle/>
          <a:p>
            <a:r>
              <a:rPr lang="en-US" altLang="en-US" dirty="0"/>
              <a:t> Scope 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609806" y="4869657"/>
            <a:ext cx="534194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 smtClean="0">
                <a:solidFill>
                  <a:srgbClr val="898989"/>
                </a:solidFill>
              </a:rPr>
              <a:pPr eaLnBrk="1" hangingPunct="1"/>
              <a:t>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4972050"/>
            <a:ext cx="2133600" cy="1714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71031" y="4914900"/>
            <a:ext cx="2895600" cy="207169"/>
          </a:xfrm>
        </p:spPr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53EDDA-5EBA-415D-B7B6-FD0349395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83" b="94055" l="3846" r="977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27" y="560894"/>
            <a:ext cx="1967407" cy="151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C32875-609C-488A-93B1-C2AE9191E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75" b="94939" l="8166" r="96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6645" y="599491"/>
            <a:ext cx="1944308" cy="141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768F73-5050-4C13-A4AA-1B8C74EC51EB}"/>
              </a:ext>
            </a:extLst>
          </p:cNvPr>
          <p:cNvSpPr txBox="1"/>
          <p:nvPr/>
        </p:nvSpPr>
        <p:spPr>
          <a:xfrm>
            <a:off x="925627" y="174777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Chimney Sector Assembly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3F3BE2-FD61-4518-AB03-D02A96C72ECC}"/>
              </a:ext>
            </a:extLst>
          </p:cNvPr>
          <p:cNvSpPr txBox="1"/>
          <p:nvPr/>
        </p:nvSpPr>
        <p:spPr>
          <a:xfrm>
            <a:off x="3061855" y="172401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Sector Assembly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3C8315-2ECC-45A0-83DD-744FDA9BDD5C}"/>
              </a:ext>
            </a:extLst>
          </p:cNvPr>
          <p:cNvSpPr txBox="1"/>
          <p:nvPr/>
        </p:nvSpPr>
        <p:spPr>
          <a:xfrm>
            <a:off x="2797928" y="2076085"/>
            <a:ext cx="3126049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10x 8.5mm gaps for scintillating tiles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Over 20’ long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30,000 lbs. each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30279D75-DD9A-4870-8DF2-EF9729498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6" y="2883770"/>
            <a:ext cx="6101021" cy="2106616"/>
          </a:xfrm>
        </p:spPr>
        <p:txBody>
          <a:bodyPr/>
          <a:lstStyle/>
          <a:p>
            <a:r>
              <a:rPr lang="en-US" sz="2000" dirty="0"/>
              <a:t>Barrel Steel (2.03.03)</a:t>
            </a:r>
          </a:p>
          <a:p>
            <a:pPr marL="685800" lvl="1"/>
            <a:r>
              <a:rPr lang="en-US" sz="1400" dirty="0"/>
              <a:t>Assemblies are made up of 9 absorber plates + 2 ½ absorber plates</a:t>
            </a:r>
          </a:p>
          <a:p>
            <a:pPr marL="1085850" lvl="2"/>
            <a:r>
              <a:rPr lang="en-US" sz="1200" dirty="0"/>
              <a:t>Creating 10 gaps that will be populated with scintillating tiles and electronics for use in an Outer Hadronic Calorimeter</a:t>
            </a:r>
          </a:p>
          <a:p>
            <a:pPr marL="1085850" lvl="2"/>
            <a:r>
              <a:rPr lang="en-US" sz="1200" dirty="0"/>
              <a:t>3 of the assemblies will fabricated with a cutout to allow for the sPHENIX magnets chimney</a:t>
            </a:r>
          </a:p>
          <a:p>
            <a:pPr marL="685800" lvl="1"/>
            <a:r>
              <a:rPr lang="en-US" sz="1400" dirty="0"/>
              <a:t>When assembled, the sector will make up the majority of the flux return for the sPHENIX magnet</a:t>
            </a:r>
          </a:p>
        </p:txBody>
      </p:sp>
    </p:spTree>
    <p:extLst>
      <p:ext uri="{BB962C8B-B14F-4D97-AF65-F5344CB8AC3E}">
        <p14:creationId xmlns:p14="http://schemas.microsoft.com/office/powerpoint/2010/main" val="421479922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7</a:t>
            </a:fld>
            <a:endParaRPr lang="en-US" altLang="en-US" sz="1200" dirty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000000"/>
                </a:solidFill>
                <a:cs typeface="Times New Roman" pitchFamily="18" charset="0"/>
              </a:rPr>
              <a:t>Collaborators</a:t>
            </a:r>
          </a:p>
        </p:txBody>
      </p:sp>
      <p:sp>
        <p:nvSpPr>
          <p:cNvPr id="2150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1200151"/>
            <a:ext cx="7819231" cy="3118247"/>
          </a:xfrm>
        </p:spPr>
        <p:txBody>
          <a:bodyPr/>
          <a:lstStyle/>
          <a:p>
            <a:r>
              <a:rPr lang="en-US" altLang="en-US" dirty="0"/>
              <a:t>Barrel Steel- </a:t>
            </a:r>
            <a:r>
              <a:rPr lang="en-US" dirty="0"/>
              <a:t>sPHENIX Engineers</a:t>
            </a:r>
          </a:p>
          <a:p>
            <a:r>
              <a:rPr lang="en-US" altLang="en-US" dirty="0"/>
              <a:t>Inner Detector Structural Support- </a:t>
            </a:r>
            <a:r>
              <a:rPr lang="en-US" dirty="0"/>
              <a:t>sPHENIX Engineers</a:t>
            </a:r>
          </a:p>
          <a:p>
            <a:r>
              <a:rPr lang="en-US" dirty="0"/>
              <a:t>MVTX- MIT Engineers</a:t>
            </a:r>
          </a:p>
          <a:p>
            <a:r>
              <a:rPr lang="en-US" dirty="0"/>
              <a:t>TPC- Superconducting Magnet Division (SMD)</a:t>
            </a:r>
          </a:p>
          <a:p>
            <a:r>
              <a:rPr lang="en-US" dirty="0"/>
              <a:t>INTT- sPHENIX Engineers</a:t>
            </a:r>
          </a:p>
          <a:p>
            <a:r>
              <a:rPr lang="en-US" dirty="0"/>
              <a:t>Magnet Supports- sPHENIX Engineers, SMD </a:t>
            </a:r>
          </a:p>
        </p:txBody>
      </p:sp>
    </p:spTree>
    <p:extLst>
      <p:ext uri="{BB962C8B-B14F-4D97-AF65-F5344CB8AC3E}">
        <p14:creationId xmlns:p14="http://schemas.microsoft.com/office/powerpoint/2010/main" val="8955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</p:spPr>
        <p:txBody>
          <a:bodyPr/>
          <a:lstStyle/>
          <a:p>
            <a:r>
              <a:rPr lang="en-US" altLang="en-US" sz="4800" dirty="0"/>
              <a:t>Schedule Drivers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A7AB8A6-B572-47B0-BE28-D07C52C49F6A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8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355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C81F83E-574F-469A-BC03-9AFF756EE5C5}"/>
              </a:ext>
            </a:extLst>
          </p:cNvPr>
          <p:cNvSpPr txBox="1">
            <a:spLocks/>
          </p:cNvSpPr>
          <p:nvPr/>
        </p:nvSpPr>
        <p:spPr bwMode="auto">
          <a:xfrm>
            <a:off x="76200" y="6536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Barrel Steel</a:t>
            </a:r>
          </a:p>
          <a:p>
            <a:pPr lvl="1"/>
            <a:r>
              <a:rPr lang="en-US" sz="1600" dirty="0"/>
              <a:t>Assemblies are being produced by a single vendor. Therefore our schedule is determined by the contract</a:t>
            </a:r>
          </a:p>
          <a:p>
            <a:pPr lvl="1"/>
            <a:r>
              <a:rPr lang="en-US" sz="1600" dirty="0"/>
              <a:t>Contract Schedule </a:t>
            </a:r>
          </a:p>
          <a:p>
            <a:pPr lvl="2"/>
            <a:r>
              <a:rPr lang="en-US" sz="1400" dirty="0"/>
              <a:t>We receive 1 deliverable sector per week (excluding built in holiday weeks)</a:t>
            </a:r>
          </a:p>
          <a:p>
            <a:pPr lvl="2"/>
            <a:r>
              <a:rPr lang="en-US" sz="1400" dirty="0"/>
              <a:t>Currently have 21 Sector Assemblies</a:t>
            </a:r>
          </a:p>
          <a:p>
            <a:pPr lvl="1"/>
            <a:r>
              <a:rPr lang="en-US" sz="1600" dirty="0"/>
              <a:t>Milestone date of Aug. 2019 will be hit with 300+ float days leftover </a:t>
            </a:r>
          </a:p>
          <a:p>
            <a:r>
              <a:rPr lang="en-US" sz="1800" dirty="0"/>
              <a:t>Inner Detector Structural Supports</a:t>
            </a:r>
          </a:p>
          <a:p>
            <a:pPr lvl="1"/>
            <a:r>
              <a:rPr lang="en-US" sz="1400" dirty="0"/>
              <a:t>North and South Support Rings</a:t>
            </a:r>
          </a:p>
          <a:p>
            <a:pPr lvl="2"/>
            <a:r>
              <a:rPr lang="en-US" sz="1400" dirty="0"/>
              <a:t>Currently in design phase of inner detectors</a:t>
            </a:r>
          </a:p>
          <a:p>
            <a:pPr lvl="1"/>
            <a:r>
              <a:rPr lang="en-US" sz="1600" dirty="0"/>
              <a:t>Internal Detector Supports</a:t>
            </a:r>
          </a:p>
          <a:p>
            <a:pPr lvl="2"/>
            <a:r>
              <a:rPr lang="en-US" sz="1400" dirty="0"/>
              <a:t>Development of inner detectors structural supports is ongoing</a:t>
            </a:r>
          </a:p>
          <a:p>
            <a:pPr marL="0" indent="0">
              <a:buFont typeface="Arial" pitchFamily="34" charset="0"/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ADB929-564D-49A3-8E4E-FD3805611B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30" b="27770"/>
          <a:stretch/>
        </p:blipFill>
        <p:spPr>
          <a:xfrm>
            <a:off x="5943600" y="2669381"/>
            <a:ext cx="3021424" cy="190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1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/>
          <p:cNvSpPr>
            <a:spLocks noGrp="1"/>
          </p:cNvSpPr>
          <p:nvPr>
            <p:ph type="title"/>
          </p:nvPr>
        </p:nvSpPr>
        <p:spPr>
          <a:xfrm>
            <a:off x="76200" y="0"/>
            <a:ext cx="9144000" cy="679847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Cost Drivers</a:t>
            </a:r>
          </a:p>
        </p:txBody>
      </p:sp>
      <p:sp>
        <p:nvSpPr>
          <p:cNvPr id="24579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898989"/>
                </a:solidFill>
                <a:cs typeface="Arial" pitchFamily="34" charset="0"/>
              </a:rPr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912985E-5FF1-4BE4-8A02-6C894F614A5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9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33" y="971550"/>
            <a:ext cx="8229600" cy="3810000"/>
          </a:xfrm>
        </p:spPr>
        <p:txBody>
          <a:bodyPr/>
          <a:lstStyle/>
          <a:p>
            <a:r>
              <a:rPr lang="en-US" sz="2000" dirty="0"/>
              <a:t>Barrel Steel</a:t>
            </a:r>
          </a:p>
          <a:p>
            <a:pPr lvl="1"/>
            <a:r>
              <a:rPr lang="en-US" sz="1800" dirty="0"/>
              <a:t>Sector Assemblies </a:t>
            </a:r>
          </a:p>
          <a:p>
            <a:pPr lvl="2"/>
            <a:r>
              <a:rPr lang="en-US" sz="1600" dirty="0"/>
              <a:t>Largest single component of sPHENIX procurement</a:t>
            </a:r>
          </a:p>
          <a:p>
            <a:pPr lvl="2"/>
            <a:r>
              <a:rPr lang="en-US" sz="1600" dirty="0"/>
              <a:t>Price is fixed, we are more than half way through the receiving process</a:t>
            </a:r>
          </a:p>
          <a:p>
            <a:pPr lvl="2"/>
            <a:r>
              <a:rPr lang="en-US" sz="1600" dirty="0"/>
              <a:t>Contract will be closed by mid August 2019</a:t>
            </a:r>
          </a:p>
          <a:p>
            <a:r>
              <a:rPr lang="en-US" sz="2000" dirty="0"/>
              <a:t>Inner Detector Structural Supports</a:t>
            </a:r>
          </a:p>
          <a:p>
            <a:pPr lvl="1"/>
            <a:r>
              <a:rPr lang="en-US" sz="1800" dirty="0"/>
              <a:t>Fabrication of the North and South structural support rings </a:t>
            </a:r>
          </a:p>
          <a:p>
            <a:pPr lvl="2"/>
            <a:r>
              <a:rPr lang="en-US" sz="1400" dirty="0"/>
              <a:t>Rough order of magnitude estimate </a:t>
            </a:r>
          </a:p>
          <a:p>
            <a:pPr lvl="2"/>
            <a:r>
              <a:rPr lang="en-US" sz="1400" dirty="0"/>
              <a:t>As plans for inner detector supports begin to solidify we will be able to move forward with interface areas</a:t>
            </a:r>
            <a:endParaRPr lang="en-US" dirty="0"/>
          </a:p>
          <a:p>
            <a:pPr lvl="1"/>
            <a:r>
              <a:rPr lang="en-US" sz="1600" dirty="0"/>
              <a:t>Fabrication of Internal Detector Supports</a:t>
            </a:r>
          </a:p>
          <a:p>
            <a:pPr lvl="2"/>
            <a:r>
              <a:rPr lang="en-US" sz="1400" dirty="0"/>
              <a:t>Conceptual designs are being developed by each subsystem</a:t>
            </a:r>
          </a:p>
          <a:p>
            <a:pPr lvl="2"/>
            <a:endParaRPr lang="en-US" sz="1400" dirty="0"/>
          </a:p>
        </p:txBody>
      </p:sp>
      <p:pic>
        <p:nvPicPr>
          <p:cNvPr id="7" name="Picture 6" descr="Screen Shot 2019-03-21 at 4.45.20 PM.png">
            <a:extLst>
              <a:ext uri="{FF2B5EF4-FFF2-40B4-BE49-F238E27FC236}">
                <a16:creationId xmlns:a16="http://schemas.microsoft.com/office/drawing/2014/main" id="{C63AFFD5-2B22-4AAC-B223-614ED28754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66750"/>
            <a:ext cx="3246161" cy="13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11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38320</TotalTime>
  <Words>1152</Words>
  <Application>Microsoft Office PowerPoint</Application>
  <PresentationFormat>On-screen Show (16:9)</PresentationFormat>
  <Paragraphs>214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MS PGothic</vt:lpstr>
      <vt:lpstr>MS PGothic</vt:lpstr>
      <vt:lpstr>Arial</vt:lpstr>
      <vt:lpstr>Calibri</vt:lpstr>
      <vt:lpstr>Times New Roman</vt:lpstr>
      <vt:lpstr>Office Theme</vt:lpstr>
      <vt:lpstr> sPHENIX  Director’s Review Barrel Steel/Inner Detector Structural Support </vt:lpstr>
      <vt:lpstr>Barrel Steel/Inner Detector Structural Support</vt:lpstr>
      <vt:lpstr>Technical Overview</vt:lpstr>
      <vt:lpstr> Scope </vt:lpstr>
      <vt:lpstr> Scope </vt:lpstr>
      <vt:lpstr> Scope </vt:lpstr>
      <vt:lpstr>Collaborators</vt:lpstr>
      <vt:lpstr>Schedule Drivers</vt:lpstr>
      <vt:lpstr>Cost Drivers</vt:lpstr>
      <vt:lpstr>Status and Highlights</vt:lpstr>
      <vt:lpstr>Milestones</vt:lpstr>
      <vt:lpstr>Activities over the next few months</vt:lpstr>
      <vt:lpstr>Issues and Concerns  </vt:lpstr>
      <vt:lpstr>Summary</vt:lpstr>
      <vt:lpstr>Back Up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Pontieri, Chris</cp:lastModifiedBy>
  <cp:revision>227</cp:revision>
  <cp:lastPrinted>2019-03-25T17:51:22Z</cp:lastPrinted>
  <dcterms:created xsi:type="dcterms:W3CDTF">2015-10-24T00:32:43Z</dcterms:created>
  <dcterms:modified xsi:type="dcterms:W3CDTF">2019-04-08T19:34:00Z</dcterms:modified>
</cp:coreProperties>
</file>