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5" r:id="rId2"/>
    <p:sldId id="316" r:id="rId3"/>
    <p:sldId id="317" r:id="rId4"/>
    <p:sldId id="318" r:id="rId5"/>
    <p:sldId id="319" r:id="rId6"/>
    <p:sldId id="328" r:id="rId7"/>
    <p:sldId id="321" r:id="rId8"/>
    <p:sldId id="330" r:id="rId9"/>
    <p:sldId id="325" r:id="rId10"/>
    <p:sldId id="329" r:id="rId11"/>
    <p:sldId id="326" r:id="rId12"/>
    <p:sldId id="573" r:id="rId13"/>
    <p:sldId id="324" r:id="rId14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中間スタイル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間スタイル 3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AF606853-7671-496A-8E4F-DF71F8EC918B}" styleName="濃色スタイル 1 - アクセント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スタイル (濃色)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濃色スタイル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濃色スタイル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濃色スタイル 1 - アクセント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643"/>
  </p:normalViewPr>
  <p:slideViewPr>
    <p:cSldViewPr>
      <p:cViewPr varScale="1">
        <p:scale>
          <a:sx n="152" d="100"/>
          <a:sy n="152" d="100"/>
        </p:scale>
        <p:origin x="184" y="3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6EDF7-E506-184D-8A37-AF89FA76DDB4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66545E7F-496E-AC41-B862-F9D010E6369F}">
      <dgm:prSet phldrT="[テキスト]"/>
      <dgm:spPr/>
      <dgm:t>
        <a:bodyPr/>
        <a:lstStyle/>
        <a:p>
          <a:r>
            <a:rPr kumimoji="1" lang="en-US" altLang="ja-JP" dirty="0">
              <a:solidFill>
                <a:srgbClr val="FFFF00"/>
              </a:solidFill>
            </a:rPr>
            <a:t>R&amp;D</a:t>
          </a:r>
          <a:endParaRPr kumimoji="1" lang="ja-JP" altLang="en-US" dirty="0">
            <a:solidFill>
              <a:srgbClr val="FFFF00"/>
            </a:solidFill>
          </a:endParaRPr>
        </a:p>
      </dgm:t>
    </dgm:pt>
    <dgm:pt modelId="{C7C7D12F-E0E1-944B-BE6D-081971BC8B0B}" type="parTrans" cxnId="{3CE1B889-40EE-BB47-A69B-ED726800D595}">
      <dgm:prSet/>
      <dgm:spPr/>
      <dgm:t>
        <a:bodyPr/>
        <a:lstStyle/>
        <a:p>
          <a:endParaRPr kumimoji="1" lang="ja-JP" altLang="en-US"/>
        </a:p>
      </dgm:t>
    </dgm:pt>
    <dgm:pt modelId="{D9C59953-F623-6B41-9B64-5A1BA173E783}" type="sibTrans" cxnId="{3CE1B889-40EE-BB47-A69B-ED726800D595}">
      <dgm:prSet/>
      <dgm:spPr/>
      <dgm:t>
        <a:bodyPr/>
        <a:lstStyle/>
        <a:p>
          <a:endParaRPr kumimoji="1" lang="ja-JP" altLang="en-US"/>
        </a:p>
      </dgm:t>
    </dgm:pt>
    <dgm:pt modelId="{E4DC90C4-F4D5-1941-8E87-91C141A8F42D}">
      <dgm:prSet phldrT="[テキスト]" custT="1"/>
      <dgm:spPr/>
      <dgm:t>
        <a:bodyPr/>
        <a:lstStyle/>
        <a:p>
          <a:r>
            <a:rPr kumimoji="1" lang="en-US" altLang="ja-JP" sz="2400" dirty="0"/>
            <a:t>RIKEN</a:t>
          </a:r>
          <a:r>
            <a:rPr kumimoji="1" lang="ja-JP" altLang="en-US" sz="2400" dirty="0"/>
            <a:t> </a:t>
          </a:r>
          <a:r>
            <a:rPr kumimoji="1" lang="en-US" altLang="ja-JP" sz="2400" dirty="0"/>
            <a:t>(Physicist)</a:t>
          </a:r>
          <a:endParaRPr kumimoji="1" lang="ja-JP" altLang="en-US" sz="2400" dirty="0"/>
        </a:p>
      </dgm:t>
    </dgm:pt>
    <dgm:pt modelId="{9FE2F9B4-5DCC-FA42-A5C5-A0B59535213B}" type="parTrans" cxnId="{74F7087A-DA92-1E42-8559-C14719990E27}">
      <dgm:prSet/>
      <dgm:spPr/>
      <dgm:t>
        <a:bodyPr/>
        <a:lstStyle/>
        <a:p>
          <a:endParaRPr kumimoji="1" lang="ja-JP" altLang="en-US"/>
        </a:p>
      </dgm:t>
    </dgm:pt>
    <dgm:pt modelId="{2AC533DE-13A0-BF45-9BFB-B5D2309EA301}" type="sibTrans" cxnId="{74F7087A-DA92-1E42-8559-C14719990E27}">
      <dgm:prSet/>
      <dgm:spPr/>
      <dgm:t>
        <a:bodyPr/>
        <a:lstStyle/>
        <a:p>
          <a:endParaRPr kumimoji="1" lang="ja-JP" altLang="en-US"/>
        </a:p>
      </dgm:t>
    </dgm:pt>
    <dgm:pt modelId="{0149E70A-2A41-D541-82AD-173C9BB29D0B}">
      <dgm:prSet phldrT="[テキスト]" custT="1"/>
      <dgm:spPr/>
      <dgm:t>
        <a:bodyPr/>
        <a:lstStyle/>
        <a:p>
          <a:r>
            <a:rPr kumimoji="1" lang="en-US" altLang="ja-JP" sz="2000" dirty="0" err="1"/>
            <a:t>REPIC.co</a:t>
          </a:r>
          <a:r>
            <a:rPr kumimoji="1" lang="en-US" altLang="ja-JP" sz="2000" dirty="0"/>
            <a:t> </a:t>
          </a:r>
        </a:p>
        <a:p>
          <a:r>
            <a:rPr kumimoji="1" lang="en-US" altLang="ja-JP" sz="2000" dirty="0"/>
            <a:t>(Mech. Engineer)</a:t>
          </a:r>
          <a:endParaRPr kumimoji="1" lang="ja-JP" altLang="en-US" sz="2000" dirty="0"/>
        </a:p>
      </dgm:t>
    </dgm:pt>
    <dgm:pt modelId="{CEA845E0-89EA-C842-9725-01FAAF5A5195}" type="parTrans" cxnId="{AD0BE284-0772-CB40-904B-6932BE293FDF}">
      <dgm:prSet/>
      <dgm:spPr/>
      <dgm:t>
        <a:bodyPr/>
        <a:lstStyle/>
        <a:p>
          <a:endParaRPr kumimoji="1" lang="ja-JP" altLang="en-US"/>
        </a:p>
      </dgm:t>
    </dgm:pt>
    <dgm:pt modelId="{F742F540-0BC0-EB41-AFA5-7BE0E7528089}" type="sibTrans" cxnId="{AD0BE284-0772-CB40-904B-6932BE293FDF}">
      <dgm:prSet/>
      <dgm:spPr/>
      <dgm:t>
        <a:bodyPr/>
        <a:lstStyle/>
        <a:p>
          <a:endParaRPr kumimoji="1" lang="ja-JP" altLang="en-US"/>
        </a:p>
      </dgm:t>
    </dgm:pt>
    <dgm:pt modelId="{F9D952FB-1938-694F-96CC-CB6B50F903AF}">
      <dgm:prSet phldrT="[テキスト]"/>
      <dgm:spPr/>
      <dgm:t>
        <a:bodyPr/>
        <a:lstStyle/>
        <a:p>
          <a:r>
            <a:rPr kumimoji="1" lang="en-US" altLang="ja-JP" dirty="0"/>
            <a:t>TIRI (Elec. Engineer)</a:t>
          </a:r>
          <a:endParaRPr kumimoji="1" lang="ja-JP" altLang="en-US" dirty="0"/>
        </a:p>
      </dgm:t>
    </dgm:pt>
    <dgm:pt modelId="{7663A17D-2917-2745-994A-862A1858B196}" type="parTrans" cxnId="{A851B25E-980A-4144-902B-FFD018C79283}">
      <dgm:prSet/>
      <dgm:spPr/>
      <dgm:t>
        <a:bodyPr/>
        <a:lstStyle/>
        <a:p>
          <a:endParaRPr kumimoji="1" lang="ja-JP" altLang="en-US"/>
        </a:p>
      </dgm:t>
    </dgm:pt>
    <dgm:pt modelId="{EEFA6120-EBD2-8A44-9979-660717C9515E}" type="sibTrans" cxnId="{A851B25E-980A-4144-902B-FFD018C79283}">
      <dgm:prSet/>
      <dgm:spPr/>
      <dgm:t>
        <a:bodyPr/>
        <a:lstStyle/>
        <a:p>
          <a:endParaRPr kumimoji="1" lang="ja-JP" altLang="en-US"/>
        </a:p>
      </dgm:t>
    </dgm:pt>
    <dgm:pt modelId="{303C7460-4E71-444A-90CF-A8D05F880217}">
      <dgm:prSet phldrT="[テキスト]"/>
      <dgm:spPr/>
      <dgm:t>
        <a:bodyPr/>
        <a:lstStyle/>
        <a:p>
          <a:r>
            <a:rPr kumimoji="1" lang="en-US" altLang="ja-JP" dirty="0"/>
            <a:t>Print Denshi </a:t>
          </a:r>
          <a:r>
            <a:rPr kumimoji="1" lang="en-US" altLang="ja-JP" dirty="0" err="1"/>
            <a:t>Kenkyujo</a:t>
          </a:r>
          <a:r>
            <a:rPr kumimoji="1" lang="en-US" altLang="ja-JP" dirty="0"/>
            <a:t> Co. (Factory)</a:t>
          </a:r>
          <a:endParaRPr kumimoji="1" lang="ja-JP" altLang="en-US" dirty="0"/>
        </a:p>
      </dgm:t>
    </dgm:pt>
    <dgm:pt modelId="{EC7D568C-CD5B-DC4C-87C6-BFC80D4971C9}" type="parTrans" cxnId="{8C47A68D-0487-024A-A092-EF09BCBD48FE}">
      <dgm:prSet/>
      <dgm:spPr/>
      <dgm:t>
        <a:bodyPr/>
        <a:lstStyle/>
        <a:p>
          <a:endParaRPr kumimoji="1" lang="ja-JP" altLang="en-US"/>
        </a:p>
      </dgm:t>
    </dgm:pt>
    <dgm:pt modelId="{90EF37B9-3544-DF42-AA0D-88390BD3524D}" type="sibTrans" cxnId="{8C47A68D-0487-024A-A092-EF09BCBD48FE}">
      <dgm:prSet/>
      <dgm:spPr/>
      <dgm:t>
        <a:bodyPr/>
        <a:lstStyle/>
        <a:p>
          <a:endParaRPr kumimoji="1" lang="ja-JP" altLang="en-US"/>
        </a:p>
      </dgm:t>
    </dgm:pt>
    <dgm:pt modelId="{B47CD872-BA26-B342-8EFD-1C777E735E2B}" type="pres">
      <dgm:prSet presAssocID="{5636EDF7-E506-184D-8A37-AF89FA76DDB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537C201-44C1-FE4D-996E-FA8A93683F56}" type="pres">
      <dgm:prSet presAssocID="{66545E7F-496E-AC41-B862-F9D010E6369F}" presName="textCenter" presStyleLbl="node1" presStyleIdx="0" presStyleCnt="5" custLinFactX="-26282" custLinFactNeighborX="-100000" custLinFactNeighborY="-26760"/>
      <dgm:spPr/>
    </dgm:pt>
    <dgm:pt modelId="{D993BA1B-78FE-334C-A93C-D367B7A3F236}" type="pres">
      <dgm:prSet presAssocID="{66545E7F-496E-AC41-B862-F9D010E6369F}" presName="cycle_1" presStyleCnt="0"/>
      <dgm:spPr/>
    </dgm:pt>
    <dgm:pt modelId="{35FCF95A-C881-CB42-A744-37FCFB93B011}" type="pres">
      <dgm:prSet presAssocID="{E4DC90C4-F4D5-1941-8E87-91C141A8F42D}" presName="childCenter1" presStyleLbl="node1" presStyleIdx="1" presStyleCnt="5" custScaleX="621445" custScaleY="109220" custLinFactNeighborX="-53219" custLinFactNeighborY="-3378"/>
      <dgm:spPr/>
    </dgm:pt>
    <dgm:pt modelId="{A4AE0541-25A3-9840-AECF-ADE91D89D841}" type="pres">
      <dgm:prSet presAssocID="{9FE2F9B4-5DCC-FA42-A5C5-A0B59535213B}" presName="Name144" presStyleLbl="parChTrans1D2" presStyleIdx="0" presStyleCnt="3"/>
      <dgm:spPr/>
    </dgm:pt>
    <dgm:pt modelId="{2CE04BAE-A436-E548-845A-2C0438B475DB}" type="pres">
      <dgm:prSet presAssocID="{66545E7F-496E-AC41-B862-F9D010E6369F}" presName="cycle_2" presStyleCnt="0"/>
      <dgm:spPr/>
    </dgm:pt>
    <dgm:pt modelId="{C8D1562F-52D7-1A4C-93AC-AD05CFC7F0C7}" type="pres">
      <dgm:prSet presAssocID="{0149E70A-2A41-D541-82AD-173C9BB29D0B}" presName="childCenter2" presStyleLbl="node1" presStyleIdx="2" presStyleCnt="5" custScaleX="394085" custScaleY="162349" custLinFactNeighborX="36643" custLinFactNeighborY="19422"/>
      <dgm:spPr/>
    </dgm:pt>
    <dgm:pt modelId="{6D34F648-2A8F-EF43-8480-8C8783A8103F}" type="pres">
      <dgm:prSet presAssocID="{EC7D568C-CD5B-DC4C-87C6-BFC80D4971C9}" presName="Name218" presStyleLbl="parChTrans1D3" presStyleIdx="0" presStyleCnt="1"/>
      <dgm:spPr/>
    </dgm:pt>
    <dgm:pt modelId="{CC98073B-2922-2648-BE76-6E45F3D97209}" type="pres">
      <dgm:prSet presAssocID="{303C7460-4E71-444A-90CF-A8D05F880217}" presName="text2" presStyleLbl="node1" presStyleIdx="3" presStyleCnt="5" custScaleX="356745" custScaleY="169220" custRadScaleRad="310143" custRadScaleInc="-12300">
        <dgm:presLayoutVars>
          <dgm:bulletEnabled val="1"/>
        </dgm:presLayoutVars>
      </dgm:prSet>
      <dgm:spPr/>
    </dgm:pt>
    <dgm:pt modelId="{AE8FFC89-70AF-174D-8658-18B01641ADDF}" type="pres">
      <dgm:prSet presAssocID="{CEA845E0-89EA-C842-9725-01FAAF5A5195}" presName="Name221" presStyleLbl="parChTrans1D2" presStyleIdx="1" presStyleCnt="3"/>
      <dgm:spPr/>
    </dgm:pt>
    <dgm:pt modelId="{7A36C438-3975-DF47-B134-B960E03D8D73}" type="pres">
      <dgm:prSet presAssocID="{66545E7F-496E-AC41-B862-F9D010E6369F}" presName="cycle_3" presStyleCnt="0"/>
      <dgm:spPr/>
    </dgm:pt>
    <dgm:pt modelId="{2B76B4E1-F0A1-E84D-B2CD-ED47C10D2EE2}" type="pres">
      <dgm:prSet presAssocID="{F9D952FB-1938-694F-96CC-CB6B50F903AF}" presName="childCenter3" presStyleLbl="node1" presStyleIdx="4" presStyleCnt="5" custScaleX="450205" custScaleY="117519" custLinFactX="-7752" custLinFactNeighborX="-100000" custLinFactNeighborY="-6481"/>
      <dgm:spPr/>
    </dgm:pt>
    <dgm:pt modelId="{4B88A64F-924B-E64E-9FCF-556CACEF73AC}" type="pres">
      <dgm:prSet presAssocID="{7663A17D-2917-2745-994A-862A1858B196}" presName="Name288" presStyleLbl="parChTrans1D2" presStyleIdx="2" presStyleCnt="3"/>
      <dgm:spPr/>
    </dgm:pt>
  </dgm:ptLst>
  <dgm:cxnLst>
    <dgm:cxn modelId="{F5E27D0A-989A-6243-AF1E-1A35494DE7FB}" type="presOf" srcId="{66545E7F-496E-AC41-B862-F9D010E6369F}" destId="{F537C201-44C1-FE4D-996E-FA8A93683F56}" srcOrd="0" destOrd="0" presId="urn:microsoft.com/office/officeart/2008/layout/RadialCluster"/>
    <dgm:cxn modelId="{39573B2D-9F0A-E145-ABA0-0452199A419B}" type="presOf" srcId="{F9D952FB-1938-694F-96CC-CB6B50F903AF}" destId="{2B76B4E1-F0A1-E84D-B2CD-ED47C10D2EE2}" srcOrd="0" destOrd="0" presId="urn:microsoft.com/office/officeart/2008/layout/RadialCluster"/>
    <dgm:cxn modelId="{A76D1842-9AC5-014F-89BE-3F69D5CF0C76}" type="presOf" srcId="{7663A17D-2917-2745-994A-862A1858B196}" destId="{4B88A64F-924B-E64E-9FCF-556CACEF73AC}" srcOrd="0" destOrd="0" presId="urn:microsoft.com/office/officeart/2008/layout/RadialCluster"/>
    <dgm:cxn modelId="{A851B25E-980A-4144-902B-FFD018C79283}" srcId="{66545E7F-496E-AC41-B862-F9D010E6369F}" destId="{F9D952FB-1938-694F-96CC-CB6B50F903AF}" srcOrd="2" destOrd="0" parTransId="{7663A17D-2917-2745-994A-862A1858B196}" sibTransId="{EEFA6120-EBD2-8A44-9979-660717C9515E}"/>
    <dgm:cxn modelId="{21A6EE5E-49E2-B641-8977-AFCD2F1E9410}" type="presOf" srcId="{9FE2F9B4-5DCC-FA42-A5C5-A0B59535213B}" destId="{A4AE0541-25A3-9840-AECF-ADE91D89D841}" srcOrd="0" destOrd="0" presId="urn:microsoft.com/office/officeart/2008/layout/RadialCluster"/>
    <dgm:cxn modelId="{10912A6A-8A86-B846-A2E4-50E66DC30526}" type="presOf" srcId="{E4DC90C4-F4D5-1941-8E87-91C141A8F42D}" destId="{35FCF95A-C881-CB42-A744-37FCFB93B011}" srcOrd="0" destOrd="0" presId="urn:microsoft.com/office/officeart/2008/layout/RadialCluster"/>
    <dgm:cxn modelId="{D93FA56C-9D00-BE4F-BAD1-B6DBF2973F68}" type="presOf" srcId="{5636EDF7-E506-184D-8A37-AF89FA76DDB4}" destId="{B47CD872-BA26-B342-8EFD-1C777E735E2B}" srcOrd="0" destOrd="0" presId="urn:microsoft.com/office/officeart/2008/layout/RadialCluster"/>
    <dgm:cxn modelId="{32FD6577-6A9E-514E-879B-24E9180099CF}" type="presOf" srcId="{0149E70A-2A41-D541-82AD-173C9BB29D0B}" destId="{C8D1562F-52D7-1A4C-93AC-AD05CFC7F0C7}" srcOrd="0" destOrd="0" presId="urn:microsoft.com/office/officeart/2008/layout/RadialCluster"/>
    <dgm:cxn modelId="{74F7087A-DA92-1E42-8559-C14719990E27}" srcId="{66545E7F-496E-AC41-B862-F9D010E6369F}" destId="{E4DC90C4-F4D5-1941-8E87-91C141A8F42D}" srcOrd="0" destOrd="0" parTransId="{9FE2F9B4-5DCC-FA42-A5C5-A0B59535213B}" sibTransId="{2AC533DE-13A0-BF45-9BFB-B5D2309EA301}"/>
    <dgm:cxn modelId="{8870F181-CC61-1441-A17B-C54E2A9119B0}" type="presOf" srcId="{303C7460-4E71-444A-90CF-A8D05F880217}" destId="{CC98073B-2922-2648-BE76-6E45F3D97209}" srcOrd="0" destOrd="0" presId="urn:microsoft.com/office/officeart/2008/layout/RadialCluster"/>
    <dgm:cxn modelId="{AD0BE284-0772-CB40-904B-6932BE293FDF}" srcId="{66545E7F-496E-AC41-B862-F9D010E6369F}" destId="{0149E70A-2A41-D541-82AD-173C9BB29D0B}" srcOrd="1" destOrd="0" parTransId="{CEA845E0-89EA-C842-9725-01FAAF5A5195}" sibTransId="{F742F540-0BC0-EB41-AFA5-7BE0E7528089}"/>
    <dgm:cxn modelId="{3CE1B889-40EE-BB47-A69B-ED726800D595}" srcId="{5636EDF7-E506-184D-8A37-AF89FA76DDB4}" destId="{66545E7F-496E-AC41-B862-F9D010E6369F}" srcOrd="0" destOrd="0" parTransId="{C7C7D12F-E0E1-944B-BE6D-081971BC8B0B}" sibTransId="{D9C59953-F623-6B41-9B64-5A1BA173E783}"/>
    <dgm:cxn modelId="{8C47A68D-0487-024A-A092-EF09BCBD48FE}" srcId="{0149E70A-2A41-D541-82AD-173C9BB29D0B}" destId="{303C7460-4E71-444A-90CF-A8D05F880217}" srcOrd="0" destOrd="0" parTransId="{EC7D568C-CD5B-DC4C-87C6-BFC80D4971C9}" sibTransId="{90EF37B9-3544-DF42-AA0D-88390BD3524D}"/>
    <dgm:cxn modelId="{8521ACB1-708E-B84F-87D1-B92BDA7CC097}" type="presOf" srcId="{CEA845E0-89EA-C842-9725-01FAAF5A5195}" destId="{AE8FFC89-70AF-174D-8658-18B01641ADDF}" srcOrd="0" destOrd="0" presId="urn:microsoft.com/office/officeart/2008/layout/RadialCluster"/>
    <dgm:cxn modelId="{6E5C4FF1-6EE9-7A4E-8D09-37F7AB8D521B}" type="presOf" srcId="{EC7D568C-CD5B-DC4C-87C6-BFC80D4971C9}" destId="{6D34F648-2A8F-EF43-8480-8C8783A8103F}" srcOrd="0" destOrd="0" presId="urn:microsoft.com/office/officeart/2008/layout/RadialCluster"/>
    <dgm:cxn modelId="{0FBBD3E4-8FD8-D840-A1B4-470DED7D42B6}" type="presParOf" srcId="{B47CD872-BA26-B342-8EFD-1C777E735E2B}" destId="{F537C201-44C1-FE4D-996E-FA8A93683F56}" srcOrd="0" destOrd="0" presId="urn:microsoft.com/office/officeart/2008/layout/RadialCluster"/>
    <dgm:cxn modelId="{E562D145-F851-B846-9B49-F373D1CF7D85}" type="presParOf" srcId="{B47CD872-BA26-B342-8EFD-1C777E735E2B}" destId="{D993BA1B-78FE-334C-A93C-D367B7A3F236}" srcOrd="1" destOrd="0" presId="urn:microsoft.com/office/officeart/2008/layout/RadialCluster"/>
    <dgm:cxn modelId="{241EF5DC-B7C9-D54B-B467-3ABB18472929}" type="presParOf" srcId="{D993BA1B-78FE-334C-A93C-D367B7A3F236}" destId="{35FCF95A-C881-CB42-A744-37FCFB93B011}" srcOrd="0" destOrd="0" presId="urn:microsoft.com/office/officeart/2008/layout/RadialCluster"/>
    <dgm:cxn modelId="{DB82CF45-FCF2-DC4B-8467-A4D78B6AAB22}" type="presParOf" srcId="{B47CD872-BA26-B342-8EFD-1C777E735E2B}" destId="{A4AE0541-25A3-9840-AECF-ADE91D89D841}" srcOrd="2" destOrd="0" presId="urn:microsoft.com/office/officeart/2008/layout/RadialCluster"/>
    <dgm:cxn modelId="{240E73B1-0427-9A4F-90EE-33CD0CFD5F38}" type="presParOf" srcId="{B47CD872-BA26-B342-8EFD-1C777E735E2B}" destId="{2CE04BAE-A436-E548-845A-2C0438B475DB}" srcOrd="3" destOrd="0" presId="urn:microsoft.com/office/officeart/2008/layout/RadialCluster"/>
    <dgm:cxn modelId="{83F7F3F6-9A76-C746-8A38-3A14362953A9}" type="presParOf" srcId="{2CE04BAE-A436-E548-845A-2C0438B475DB}" destId="{C8D1562F-52D7-1A4C-93AC-AD05CFC7F0C7}" srcOrd="0" destOrd="0" presId="urn:microsoft.com/office/officeart/2008/layout/RadialCluster"/>
    <dgm:cxn modelId="{E61E5D8D-0C5D-A545-941D-4C2FB0819F2C}" type="presParOf" srcId="{2CE04BAE-A436-E548-845A-2C0438B475DB}" destId="{6D34F648-2A8F-EF43-8480-8C8783A8103F}" srcOrd="1" destOrd="0" presId="urn:microsoft.com/office/officeart/2008/layout/RadialCluster"/>
    <dgm:cxn modelId="{B792BF48-0B6A-1449-94BE-B6A63763AA83}" type="presParOf" srcId="{2CE04BAE-A436-E548-845A-2C0438B475DB}" destId="{CC98073B-2922-2648-BE76-6E45F3D97209}" srcOrd="2" destOrd="0" presId="urn:microsoft.com/office/officeart/2008/layout/RadialCluster"/>
    <dgm:cxn modelId="{2CB003AB-C1F7-B446-84B9-495C3021FCA3}" type="presParOf" srcId="{B47CD872-BA26-B342-8EFD-1C777E735E2B}" destId="{AE8FFC89-70AF-174D-8658-18B01641ADDF}" srcOrd="4" destOrd="0" presId="urn:microsoft.com/office/officeart/2008/layout/RadialCluster"/>
    <dgm:cxn modelId="{605CB27E-F8B8-A641-90FE-D20C9DA4CCCD}" type="presParOf" srcId="{B47CD872-BA26-B342-8EFD-1C777E735E2B}" destId="{7A36C438-3975-DF47-B134-B960E03D8D73}" srcOrd="5" destOrd="0" presId="urn:microsoft.com/office/officeart/2008/layout/RadialCluster"/>
    <dgm:cxn modelId="{D5444574-E1AC-0648-98E6-916519640317}" type="presParOf" srcId="{7A36C438-3975-DF47-B134-B960E03D8D73}" destId="{2B76B4E1-F0A1-E84D-B2CD-ED47C10D2EE2}" srcOrd="0" destOrd="0" presId="urn:microsoft.com/office/officeart/2008/layout/RadialCluster"/>
    <dgm:cxn modelId="{D0D62BC5-4817-004D-B6D8-4A636A5C0865}" type="presParOf" srcId="{B47CD872-BA26-B342-8EFD-1C777E735E2B}" destId="{4B88A64F-924B-E64E-9FCF-556CACEF73A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8A64F-924B-E64E-9FCF-556CACEF73AC}">
      <dsp:nvSpPr>
        <dsp:cNvPr id="0" name=""/>
        <dsp:cNvSpPr/>
      </dsp:nvSpPr>
      <dsp:spPr>
        <a:xfrm rot="9517266">
          <a:off x="2197804" y="2461374"/>
          <a:ext cx="9312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121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FFC89-70AF-174D-8658-18B01641ADDF}">
      <dsp:nvSpPr>
        <dsp:cNvPr id="0" name=""/>
        <dsp:cNvSpPr/>
      </dsp:nvSpPr>
      <dsp:spPr>
        <a:xfrm rot="1464592">
          <a:off x="3874583" y="2424150"/>
          <a:ext cx="5204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042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E0541-25A3-9840-AECF-ADE91D89D841}">
      <dsp:nvSpPr>
        <dsp:cNvPr id="0" name=""/>
        <dsp:cNvSpPr/>
      </dsp:nvSpPr>
      <dsp:spPr>
        <a:xfrm rot="16190352">
          <a:off x="3228855" y="1467772"/>
          <a:ext cx="5333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336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7C201-44C1-FE4D-996E-FA8A93683F56}">
      <dsp:nvSpPr>
        <dsp:cNvPr id="0" name=""/>
        <dsp:cNvSpPr/>
      </dsp:nvSpPr>
      <dsp:spPr>
        <a:xfrm>
          <a:off x="3096980" y="1734455"/>
          <a:ext cx="800863" cy="8008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500" kern="1200" dirty="0">
              <a:solidFill>
                <a:srgbClr val="FFFF00"/>
              </a:solidFill>
            </a:rPr>
            <a:t>R&amp;D</a:t>
          </a:r>
          <a:endParaRPr kumimoji="1" lang="ja-JP" altLang="en-US" sz="2500" kern="1200" dirty="0">
            <a:solidFill>
              <a:srgbClr val="FFFF00"/>
            </a:solidFill>
          </a:endParaRPr>
        </a:p>
      </dsp:txBody>
      <dsp:txXfrm>
        <a:off x="3136075" y="1773550"/>
        <a:ext cx="722673" cy="722673"/>
      </dsp:txXfrm>
    </dsp:sp>
    <dsp:sp modelId="{35FCF95A-C881-CB42-A744-37FCFB93B011}">
      <dsp:nvSpPr>
        <dsp:cNvPr id="0" name=""/>
        <dsp:cNvSpPr/>
      </dsp:nvSpPr>
      <dsp:spPr>
        <a:xfrm>
          <a:off x="1826699" y="615038"/>
          <a:ext cx="3334539" cy="586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400" kern="1200" dirty="0"/>
            <a:t>RIKEN</a:t>
          </a:r>
          <a:r>
            <a:rPr kumimoji="1" lang="ja-JP" altLang="en-US" sz="2400" kern="1200" dirty="0"/>
            <a:t> </a:t>
          </a:r>
          <a:r>
            <a:rPr kumimoji="1" lang="en-US" altLang="ja-JP" sz="2400" kern="1200" dirty="0"/>
            <a:t>(Physicist)</a:t>
          </a:r>
          <a:endParaRPr kumimoji="1" lang="ja-JP" altLang="en-US" sz="2400" kern="1200" dirty="0"/>
        </a:p>
      </dsp:txBody>
      <dsp:txXfrm>
        <a:off x="1855308" y="643647"/>
        <a:ext cx="3277321" cy="528832"/>
      </dsp:txXfrm>
    </dsp:sp>
    <dsp:sp modelId="{C8D1562F-52D7-1A4C-93AC-AD05CFC7F0C7}">
      <dsp:nvSpPr>
        <dsp:cNvPr id="0" name=""/>
        <dsp:cNvSpPr/>
      </dsp:nvSpPr>
      <dsp:spPr>
        <a:xfrm>
          <a:off x="4274218" y="2531685"/>
          <a:ext cx="2114574" cy="8711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kern="1200" dirty="0" err="1"/>
            <a:t>REPIC.co</a:t>
          </a:r>
          <a:r>
            <a:rPr kumimoji="1" lang="en-US" altLang="ja-JP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kern="1200" dirty="0"/>
            <a:t>(Mech. Engineer)</a:t>
          </a:r>
          <a:endParaRPr kumimoji="1" lang="ja-JP" altLang="en-US" sz="2000" kern="1200" dirty="0"/>
        </a:p>
      </dsp:txBody>
      <dsp:txXfrm>
        <a:off x="4316743" y="2574210"/>
        <a:ext cx="2029524" cy="786079"/>
      </dsp:txXfrm>
    </dsp:sp>
    <dsp:sp modelId="{6D34F648-2A8F-EF43-8480-8C8783A8103F}">
      <dsp:nvSpPr>
        <dsp:cNvPr id="0" name=""/>
        <dsp:cNvSpPr/>
      </dsp:nvSpPr>
      <dsp:spPr>
        <a:xfrm rot="52441">
          <a:off x="6388780" y="2985027"/>
          <a:ext cx="2160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6064" y="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98073B-2922-2648-BE76-6E45F3D97209}">
      <dsp:nvSpPr>
        <dsp:cNvPr id="0" name=""/>
        <dsp:cNvSpPr/>
      </dsp:nvSpPr>
      <dsp:spPr>
        <a:xfrm>
          <a:off x="6604832" y="2547278"/>
          <a:ext cx="1914216" cy="9079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600" kern="1200" dirty="0"/>
            <a:t>Print Denshi </a:t>
          </a:r>
          <a:r>
            <a:rPr kumimoji="1" lang="en-US" altLang="ja-JP" sz="1600" kern="1200" dirty="0" err="1"/>
            <a:t>Kenkyujo</a:t>
          </a:r>
          <a:r>
            <a:rPr kumimoji="1" lang="en-US" altLang="ja-JP" sz="1600" kern="1200" dirty="0"/>
            <a:t> Co. (Factory)</a:t>
          </a:r>
          <a:endParaRPr kumimoji="1" lang="ja-JP" altLang="en-US" sz="1600" kern="1200" dirty="0"/>
        </a:p>
      </dsp:txBody>
      <dsp:txXfrm>
        <a:off x="6649157" y="2591603"/>
        <a:ext cx="1825566" cy="819347"/>
      </dsp:txXfrm>
    </dsp:sp>
    <dsp:sp modelId="{2B76B4E1-F0A1-E84D-B2CD-ED47C10D2EE2}">
      <dsp:nvSpPr>
        <dsp:cNvPr id="0" name=""/>
        <dsp:cNvSpPr/>
      </dsp:nvSpPr>
      <dsp:spPr>
        <a:xfrm>
          <a:off x="216591" y="2631103"/>
          <a:ext cx="2415702" cy="6305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2000" kern="1200" dirty="0"/>
            <a:t>TIRI (Elec. Engineer)</a:t>
          </a:r>
          <a:endParaRPr kumimoji="1" lang="ja-JP" altLang="en-US" sz="2000" kern="1200" dirty="0"/>
        </a:p>
      </dsp:txBody>
      <dsp:txXfrm>
        <a:off x="247373" y="2661885"/>
        <a:ext cx="2354138" cy="569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4/8/19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4/8/19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79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0.emf"/><Relationship Id="rId9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INTT Electronics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Itaru Nakagawa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36B61E-BB38-2E45-A125-8907A2ECD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96C0EF-DAB3-0A47-8A82-13A1E79D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394472"/>
          </a:xfrm>
        </p:spPr>
        <p:txBody>
          <a:bodyPr/>
          <a:lstStyle/>
          <a:p>
            <a:r>
              <a:rPr kumimoji="1" lang="en-US" altLang="ja-JP" dirty="0"/>
              <a:t>Recycle FVTX Readout Electronics.</a:t>
            </a:r>
          </a:p>
          <a:p>
            <a:pPr lvl="1"/>
            <a:r>
              <a:rPr kumimoji="1" lang="en-US" altLang="ja-JP" b="0" dirty="0"/>
              <a:t>Working system</a:t>
            </a:r>
          </a:p>
          <a:p>
            <a:pPr lvl="1"/>
            <a:r>
              <a:rPr kumimoji="1" lang="en-US" altLang="ja-JP" b="0" dirty="0"/>
              <a:t>Need to assign efforts to repair and maintenance work</a:t>
            </a:r>
          </a:p>
          <a:p>
            <a:r>
              <a:rPr kumimoji="1" lang="en-US" altLang="ja-JP" dirty="0"/>
              <a:t>Readout cables are developed based on FVTX design</a:t>
            </a:r>
          </a:p>
          <a:p>
            <a:pPr lvl="1"/>
            <a:r>
              <a:rPr kumimoji="1" lang="en-US" altLang="ja-JP" b="0" dirty="0"/>
              <a:t>HDI &amp; Conversion cables are relaxed technology compared to FVTX</a:t>
            </a:r>
          </a:p>
          <a:p>
            <a:pPr lvl="1"/>
            <a:r>
              <a:rPr kumimoji="1" lang="en-US" altLang="ja-JP" b="0" dirty="0"/>
              <a:t>1.2m bus extender is under development using the cutting edge technologies.</a:t>
            </a:r>
          </a:p>
          <a:p>
            <a:pPr lvl="1"/>
            <a:r>
              <a:rPr kumimoji="1" lang="en-US" altLang="ja-JP" b="0" dirty="0"/>
              <a:t>Another 1 more year to optimize the design and yield rate</a:t>
            </a:r>
          </a:p>
          <a:p>
            <a:r>
              <a:rPr kumimoji="1" lang="en-US" altLang="ja-JP" dirty="0"/>
              <a:t>R&amp;D is in the final stage except for the bus extender</a:t>
            </a:r>
          </a:p>
          <a:p>
            <a:pPr lvl="1"/>
            <a:r>
              <a:rPr kumimoji="1" lang="en-US" altLang="ja-JP" b="0" dirty="0"/>
              <a:t>Bus extender will be independently reviewed in 2021.</a:t>
            </a:r>
            <a:endParaRPr kumimoji="1" lang="ja-JP" altLang="en-US" b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31695B-DCAB-3348-9781-94ED4098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5A97833-74F3-FD4E-A367-97AA0B7A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D09B4E-C8FE-5A44-912F-0D550DB0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6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754" y="110375"/>
            <a:ext cx="7886700" cy="498893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Issues found in 1</a:t>
            </a:r>
            <a:r>
              <a:rPr lang="en-US" altLang="ja-JP" baseline="30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prototype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half" idx="1"/>
          </p:nvPr>
        </p:nvSpPr>
        <p:spPr>
          <a:xfrm>
            <a:off x="91893" y="704493"/>
            <a:ext cx="4507814" cy="20413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Peel strength is too weak</a:t>
            </a:r>
          </a:p>
          <a:p>
            <a:pPr marL="404813" lvl="1">
              <a:lnSpc>
                <a:spcPct val="120000"/>
              </a:lnSpc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1N/cm 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 </a:t>
            </a:r>
            <a:r>
              <a:rPr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10N/cm improved</a:t>
            </a:r>
          </a:p>
          <a:p>
            <a:pPr marL="685800" lvl="2" indent="-182165">
              <a:lnSpc>
                <a:spcPct val="120000"/>
              </a:lnSpc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Vacuuming to prevent contamination of air-bubbles and dusts when laminating FPC’s 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6" name="グループ化 92"/>
          <p:cNvGrpSpPr>
            <a:grpSpLocks/>
          </p:cNvGrpSpPr>
          <p:nvPr/>
        </p:nvGrpSpPr>
        <p:grpSpPr bwMode="auto">
          <a:xfrm>
            <a:off x="5410200" y="2745864"/>
            <a:ext cx="2839004" cy="1886339"/>
            <a:chOff x="4995646" y="679222"/>
            <a:chExt cx="4278609" cy="2902479"/>
          </a:xfrm>
        </p:grpSpPr>
        <p:sp>
          <p:nvSpPr>
            <p:cNvPr id="7" name="正方形/長方形 77"/>
            <p:cNvSpPr>
              <a:spLocks noChangeArrowheads="1"/>
            </p:cNvSpPr>
            <p:nvPr/>
          </p:nvSpPr>
          <p:spPr bwMode="auto">
            <a:xfrm>
              <a:off x="7324177" y="3155487"/>
              <a:ext cx="1950078" cy="42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Peel length[mm]</a:t>
              </a:r>
              <a:endParaRPr lang="ja-JP" altLang="en-US" sz="12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pic>
          <p:nvPicPr>
            <p:cNvPr id="8" name="図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224" y="815660"/>
              <a:ext cx="3716396" cy="2396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正方形/長方形 79"/>
            <p:cNvSpPr>
              <a:spLocks noChangeArrowheads="1"/>
            </p:cNvSpPr>
            <p:nvPr/>
          </p:nvSpPr>
          <p:spPr bwMode="auto">
            <a:xfrm rot="16200000">
              <a:off x="4215057" y="1459811"/>
              <a:ext cx="1978638" cy="417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Peel strength[N]</a:t>
              </a:r>
              <a:endParaRPr lang="ja-JP" altLang="en-US" sz="12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正方形/長方形 81"/>
            <p:cNvSpPr>
              <a:spLocks noChangeArrowheads="1"/>
            </p:cNvSpPr>
            <p:nvPr/>
          </p:nvSpPr>
          <p:spPr bwMode="auto">
            <a:xfrm>
              <a:off x="7566750" y="1112657"/>
              <a:ext cx="278405" cy="390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ja-JP" altLang="en-US" sz="105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1" name="正方形/長方形 82"/>
            <p:cNvSpPr>
              <a:spLocks noChangeArrowheads="1"/>
            </p:cNvSpPr>
            <p:nvPr/>
          </p:nvSpPr>
          <p:spPr bwMode="auto">
            <a:xfrm>
              <a:off x="7967899" y="925654"/>
              <a:ext cx="1036885" cy="92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825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Chemical1</a:t>
              </a:r>
            </a:p>
            <a:p>
              <a:r>
                <a:rPr lang="en-US" altLang="ja-JP" sz="825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Chemical2</a:t>
              </a:r>
            </a:p>
            <a:p>
              <a:r>
                <a:rPr lang="en-US" altLang="ja-JP" sz="825">
                  <a:solidFill>
                    <a:srgbClr val="00B05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New FPC</a:t>
              </a:r>
              <a:endParaRPr lang="ja-JP" altLang="en-US" sz="825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r>
                <a:rPr lang="en-US" altLang="ja-JP" sz="825">
                  <a:solidFill>
                    <a:srgbClr val="0070C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Polymide</a:t>
              </a:r>
              <a:endParaRPr lang="ja-JP" altLang="en-US" sz="825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5" y="2713982"/>
            <a:ext cx="1423778" cy="220950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715129" y="4626420"/>
            <a:ext cx="1986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LCP breaks at 10N/cm</a:t>
            </a:r>
            <a:endParaRPr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615775" y="2529115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Peel strength test</a:t>
            </a:r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5841824" y="3924011"/>
            <a:ext cx="10928" cy="743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39498-546D-4CB7-B355-51A4C11EE7EE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964706" y="31990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broken </a:t>
            </a:r>
            <a:endParaRPr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7C0391B-B771-C04F-AD87-0A4DD556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403" y="963178"/>
            <a:ext cx="3111500" cy="15240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12C4B8A-CE6F-8F41-B20B-3413DEF81685}"/>
              </a:ext>
            </a:extLst>
          </p:cNvPr>
          <p:cNvSpPr txBox="1"/>
          <p:nvPr/>
        </p:nvSpPr>
        <p:spPr>
          <a:xfrm>
            <a:off x="5725486" y="627637"/>
            <a:ext cx="326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Roughening treatment of  cu surface </a:t>
            </a:r>
            <a:endParaRPr kumimoji="1" lang="ja-JP" altLang="en-US" sz="160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450D30E-819C-514E-B4DD-FFC5DEC721B4}"/>
              </a:ext>
            </a:extLst>
          </p:cNvPr>
          <p:cNvSpPr/>
          <p:nvPr/>
        </p:nvSpPr>
        <p:spPr>
          <a:xfrm>
            <a:off x="2407762" y="2963728"/>
            <a:ext cx="1854597" cy="102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LCP</a:t>
            </a:r>
            <a:endParaRPr kumimoji="1" lang="ja-JP" altLang="en-US" sz="1200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CBC9DB71-CB41-4541-A4C0-E7620F2FD80B}"/>
              </a:ext>
            </a:extLst>
          </p:cNvPr>
          <p:cNvSpPr/>
          <p:nvPr/>
        </p:nvSpPr>
        <p:spPr>
          <a:xfrm>
            <a:off x="2407761" y="2861523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B4D99D28-9B5E-0547-AAEF-B83251616FB9}"/>
              </a:ext>
            </a:extLst>
          </p:cNvPr>
          <p:cNvSpPr/>
          <p:nvPr/>
        </p:nvSpPr>
        <p:spPr>
          <a:xfrm>
            <a:off x="2407761" y="3064093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BC7C1DD3-D14E-BA49-B5E7-DB6DEC41664D}"/>
              </a:ext>
            </a:extLst>
          </p:cNvPr>
          <p:cNvSpPr/>
          <p:nvPr/>
        </p:nvSpPr>
        <p:spPr>
          <a:xfrm>
            <a:off x="2407762" y="3166298"/>
            <a:ext cx="1549798" cy="941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Adhesive</a:t>
            </a:r>
            <a:endParaRPr kumimoji="1" lang="ja-JP" altLang="en-US" sz="110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11E6765A-10F2-DF47-A95E-05746D61B273}"/>
              </a:ext>
            </a:extLst>
          </p:cNvPr>
          <p:cNvSpPr/>
          <p:nvPr/>
        </p:nvSpPr>
        <p:spPr>
          <a:xfrm>
            <a:off x="2407762" y="3365475"/>
            <a:ext cx="1854597" cy="102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LCP</a:t>
            </a:r>
            <a:endParaRPr kumimoji="1" lang="ja-JP" altLang="en-US" sz="1200"/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77ED4264-76B0-C245-A90A-96920FB03E5A}"/>
              </a:ext>
            </a:extLst>
          </p:cNvPr>
          <p:cNvSpPr/>
          <p:nvPr/>
        </p:nvSpPr>
        <p:spPr>
          <a:xfrm>
            <a:off x="2407761" y="3263270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702F7D46-9E91-544F-A5FE-351E4A1CADD1}"/>
              </a:ext>
            </a:extLst>
          </p:cNvPr>
          <p:cNvSpPr/>
          <p:nvPr/>
        </p:nvSpPr>
        <p:spPr>
          <a:xfrm>
            <a:off x="2407761" y="3465840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sp>
        <p:nvSpPr>
          <p:cNvPr id="31" name="曲折矢印 30">
            <a:extLst>
              <a:ext uri="{FF2B5EF4-FFF2-40B4-BE49-F238E27FC236}">
                <a16:creationId xmlns:a16="http://schemas.microsoft.com/office/drawing/2014/main" id="{BF59CEA8-97AF-EF49-8C04-AC773FAEB44F}"/>
              </a:ext>
            </a:extLst>
          </p:cNvPr>
          <p:cNvSpPr/>
          <p:nvPr/>
        </p:nvSpPr>
        <p:spPr>
          <a:xfrm rot="6472340">
            <a:off x="4299789" y="3432119"/>
            <a:ext cx="381000" cy="3561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5" name="曲折矢印 104">
            <a:extLst>
              <a:ext uri="{FF2B5EF4-FFF2-40B4-BE49-F238E27FC236}">
                <a16:creationId xmlns:a16="http://schemas.microsoft.com/office/drawing/2014/main" id="{5F3A7649-F480-6D49-BA6A-30664D07FB5F}"/>
              </a:ext>
            </a:extLst>
          </p:cNvPr>
          <p:cNvSpPr/>
          <p:nvPr/>
        </p:nvSpPr>
        <p:spPr>
          <a:xfrm rot="15127660" flipV="1">
            <a:off x="4299790" y="2754964"/>
            <a:ext cx="381000" cy="35612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324614E3-BD54-384D-B1EF-35EDE6AEA8F7}"/>
              </a:ext>
            </a:extLst>
          </p:cNvPr>
          <p:cNvSpPr/>
          <p:nvPr/>
        </p:nvSpPr>
        <p:spPr>
          <a:xfrm>
            <a:off x="3480904" y="4329715"/>
            <a:ext cx="1854597" cy="102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LCP</a:t>
            </a:r>
            <a:endParaRPr kumimoji="1" lang="ja-JP" altLang="en-US" sz="1200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7F0009CD-74B5-6546-B225-ECB3B4E7B73B}"/>
              </a:ext>
            </a:extLst>
          </p:cNvPr>
          <p:cNvSpPr/>
          <p:nvPr/>
        </p:nvSpPr>
        <p:spPr>
          <a:xfrm>
            <a:off x="3480903" y="4227510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37AD7FF8-3644-B140-B9AF-AA02EBFFE2F5}"/>
              </a:ext>
            </a:extLst>
          </p:cNvPr>
          <p:cNvSpPr/>
          <p:nvPr/>
        </p:nvSpPr>
        <p:spPr>
          <a:xfrm>
            <a:off x="3480903" y="4430080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93157E41-72B3-AC41-ADBA-DB3D1413D84A}"/>
              </a:ext>
            </a:extLst>
          </p:cNvPr>
          <p:cNvSpPr/>
          <p:nvPr/>
        </p:nvSpPr>
        <p:spPr>
          <a:xfrm>
            <a:off x="3480904" y="4532285"/>
            <a:ext cx="1549798" cy="941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Adhesive</a:t>
            </a:r>
            <a:endParaRPr kumimoji="1" lang="ja-JP" altLang="en-US" sz="1100"/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EE69D81C-10B1-B84E-8164-6EE6E14AC765}"/>
              </a:ext>
            </a:extLst>
          </p:cNvPr>
          <p:cNvSpPr/>
          <p:nvPr/>
        </p:nvSpPr>
        <p:spPr>
          <a:xfrm>
            <a:off x="3480905" y="4731462"/>
            <a:ext cx="1549798" cy="1022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LCP</a:t>
            </a:r>
            <a:endParaRPr kumimoji="1" lang="ja-JP" altLang="en-US" sz="1200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C0879E8E-86D3-D34C-8076-2C2667603CC1}"/>
              </a:ext>
            </a:extLst>
          </p:cNvPr>
          <p:cNvSpPr/>
          <p:nvPr/>
        </p:nvSpPr>
        <p:spPr>
          <a:xfrm>
            <a:off x="3480903" y="4629257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9B7A9C06-7CA6-E54D-9652-8CA30CDB8947}"/>
              </a:ext>
            </a:extLst>
          </p:cNvPr>
          <p:cNvSpPr/>
          <p:nvPr/>
        </p:nvSpPr>
        <p:spPr>
          <a:xfrm>
            <a:off x="5090083" y="4803419"/>
            <a:ext cx="326235" cy="105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三角形 32">
            <a:extLst>
              <a:ext uri="{FF2B5EF4-FFF2-40B4-BE49-F238E27FC236}">
                <a16:creationId xmlns:a16="http://schemas.microsoft.com/office/drawing/2014/main" id="{04284FD9-027B-164C-B3DD-997ED060C80D}"/>
              </a:ext>
            </a:extLst>
          </p:cNvPr>
          <p:cNvSpPr/>
          <p:nvPr/>
        </p:nvSpPr>
        <p:spPr>
          <a:xfrm rot="16200000">
            <a:off x="5013110" y="4758397"/>
            <a:ext cx="50389" cy="457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三角形 115">
            <a:extLst>
              <a:ext uri="{FF2B5EF4-FFF2-40B4-BE49-F238E27FC236}">
                <a16:creationId xmlns:a16="http://schemas.microsoft.com/office/drawing/2014/main" id="{21F859C3-AA66-7C4E-9ED1-923275169EDC}"/>
              </a:ext>
            </a:extLst>
          </p:cNvPr>
          <p:cNvSpPr/>
          <p:nvPr/>
        </p:nvSpPr>
        <p:spPr>
          <a:xfrm rot="16200000">
            <a:off x="4994060" y="4729240"/>
            <a:ext cx="50389" cy="457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三角形 116">
            <a:extLst>
              <a:ext uri="{FF2B5EF4-FFF2-40B4-BE49-F238E27FC236}">
                <a16:creationId xmlns:a16="http://schemas.microsoft.com/office/drawing/2014/main" id="{3C5428F9-FE9F-5A47-9DDC-046E9D15E9D2}"/>
              </a:ext>
            </a:extLst>
          </p:cNvPr>
          <p:cNvSpPr/>
          <p:nvPr/>
        </p:nvSpPr>
        <p:spPr>
          <a:xfrm rot="16200000">
            <a:off x="4989012" y="4792901"/>
            <a:ext cx="50389" cy="457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三角形 117">
            <a:extLst>
              <a:ext uri="{FF2B5EF4-FFF2-40B4-BE49-F238E27FC236}">
                <a16:creationId xmlns:a16="http://schemas.microsoft.com/office/drawing/2014/main" id="{986DE4FB-7F55-F642-800C-BBAF39B235BB}"/>
              </a:ext>
            </a:extLst>
          </p:cNvPr>
          <p:cNvSpPr/>
          <p:nvPr/>
        </p:nvSpPr>
        <p:spPr>
          <a:xfrm rot="16200000">
            <a:off x="5071516" y="4831112"/>
            <a:ext cx="50389" cy="457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三角形 118">
            <a:extLst>
              <a:ext uri="{FF2B5EF4-FFF2-40B4-BE49-F238E27FC236}">
                <a16:creationId xmlns:a16="http://schemas.microsoft.com/office/drawing/2014/main" id="{BA6774AF-E5AF-D24D-BC73-FFC8925FFACE}"/>
              </a:ext>
            </a:extLst>
          </p:cNvPr>
          <p:cNvSpPr/>
          <p:nvPr/>
        </p:nvSpPr>
        <p:spPr>
          <a:xfrm rot="16200000">
            <a:off x="5052466" y="4801955"/>
            <a:ext cx="50389" cy="457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三角形 119">
            <a:extLst>
              <a:ext uri="{FF2B5EF4-FFF2-40B4-BE49-F238E27FC236}">
                <a16:creationId xmlns:a16="http://schemas.microsoft.com/office/drawing/2014/main" id="{13F73C67-3017-544F-94E5-0C903AD07774}"/>
              </a:ext>
            </a:extLst>
          </p:cNvPr>
          <p:cNvSpPr/>
          <p:nvPr/>
        </p:nvSpPr>
        <p:spPr>
          <a:xfrm rot="16200000">
            <a:off x="5047418" y="4865616"/>
            <a:ext cx="50389" cy="4571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249E57C3-A259-FE4D-8B33-176182C12643}"/>
              </a:ext>
            </a:extLst>
          </p:cNvPr>
          <p:cNvSpPr/>
          <p:nvPr/>
        </p:nvSpPr>
        <p:spPr>
          <a:xfrm>
            <a:off x="3561721" y="4899397"/>
            <a:ext cx="1854597" cy="102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Cu</a:t>
            </a:r>
            <a:endParaRPr kumimoji="1" lang="ja-JP" altLang="en-US" sz="1200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14A95704-C2A0-A147-A522-9838E4B724C8}"/>
              </a:ext>
            </a:extLst>
          </p:cNvPr>
          <p:cNvCxnSpPr>
            <a:cxnSpLocks/>
          </p:cNvCxnSpPr>
          <p:nvPr/>
        </p:nvCxnSpPr>
        <p:spPr>
          <a:xfrm flipH="1">
            <a:off x="5112623" y="4748109"/>
            <a:ext cx="632931" cy="7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2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sPHENIX</a:t>
            </a:r>
            <a:r>
              <a:rPr lang="en-US" dirty="0"/>
              <a:t>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152606" y="4818564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2382F8-213F-EA4F-8F35-52E75666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33" y="3815584"/>
            <a:ext cx="3864767" cy="1072561"/>
          </a:xfrm>
          <a:prstGeom prst="rect">
            <a:avLst/>
          </a:prstGeom>
        </p:spPr>
      </p:pic>
      <p:sp>
        <p:nvSpPr>
          <p:cNvPr id="106" name="コンテンツ プレースホルダー 4">
            <a:extLst>
              <a:ext uri="{FF2B5EF4-FFF2-40B4-BE49-F238E27FC236}">
                <a16:creationId xmlns:a16="http://schemas.microsoft.com/office/drawing/2014/main" id="{3E0F793C-02DF-284B-B978-496F6A316DF9}"/>
              </a:ext>
            </a:extLst>
          </p:cNvPr>
          <p:cNvSpPr txBox="1">
            <a:spLocks/>
          </p:cNvSpPr>
          <p:nvPr/>
        </p:nvSpPr>
        <p:spPr bwMode="auto">
          <a:xfrm>
            <a:off x="237624" y="711709"/>
            <a:ext cx="4141285" cy="182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The Bus Extender Prototype-II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120cm FPC w/ 200Mbps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62 LVDS pairs within 5cm width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4 layers with signal/power/GND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Observed signal transmission performances are as designed</a:t>
            </a:r>
          </a:p>
        </p:txBody>
      </p: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4153828C-7CE1-E54A-96BB-0BD913EEF150}"/>
              </a:ext>
            </a:extLst>
          </p:cNvPr>
          <p:cNvGrpSpPr/>
          <p:nvPr/>
        </p:nvGrpSpPr>
        <p:grpSpPr>
          <a:xfrm>
            <a:off x="102521" y="2695530"/>
            <a:ext cx="2721570" cy="1999437"/>
            <a:chOff x="4677860" y="3058846"/>
            <a:chExt cx="4133160" cy="3096000"/>
          </a:xfrm>
        </p:grpSpPr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F1360353-7895-754C-AF06-90021B52A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7860" y="3058846"/>
              <a:ext cx="4133160" cy="3096000"/>
            </a:xfrm>
            <a:prstGeom prst="rect">
              <a:avLst/>
            </a:prstGeom>
          </p:spPr>
        </p:pic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BF56DC92-BFE9-BC40-ABF5-87E28534D889}"/>
                </a:ext>
              </a:extLst>
            </p:cNvPr>
            <p:cNvCxnSpPr/>
            <p:nvPr/>
          </p:nvCxnSpPr>
          <p:spPr>
            <a:xfrm flipV="1">
              <a:off x="4740474" y="3095382"/>
              <a:ext cx="3420002" cy="2262019"/>
            </a:xfrm>
            <a:prstGeom prst="line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00A42236-608C-2F40-A476-BD75D4A11C8E}"/>
                </a:ext>
              </a:extLst>
            </p:cNvPr>
            <p:cNvSpPr/>
            <p:nvPr/>
          </p:nvSpPr>
          <p:spPr>
            <a:xfrm rot="19486944">
              <a:off x="5891403" y="3955477"/>
              <a:ext cx="780963" cy="352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120cm</a:t>
              </a:r>
              <a:endParaRPr lang="ja-JP" altLang="en-US" dirty="0"/>
            </a:p>
          </p:txBody>
        </p:sp>
      </p:grpSp>
      <p:grpSp>
        <p:nvGrpSpPr>
          <p:cNvPr id="113" name="グループ化 18">
            <a:extLst>
              <a:ext uri="{FF2B5EF4-FFF2-40B4-BE49-F238E27FC236}">
                <a16:creationId xmlns:a16="http://schemas.microsoft.com/office/drawing/2014/main" id="{C3980ABF-ADB5-D941-819D-0E956C4261A7}"/>
              </a:ext>
            </a:extLst>
          </p:cNvPr>
          <p:cNvGrpSpPr>
            <a:grpSpLocks/>
          </p:cNvGrpSpPr>
          <p:nvPr/>
        </p:nvGrpSpPr>
        <p:grpSpPr bwMode="auto">
          <a:xfrm>
            <a:off x="5662314" y="676364"/>
            <a:ext cx="2818606" cy="3018885"/>
            <a:chOff x="69286" y="-35402"/>
            <a:chExt cx="4520252" cy="4384846"/>
          </a:xfrm>
        </p:grpSpPr>
        <p:sp>
          <p:nvSpPr>
            <p:cNvPr id="114" name="正方形/長方形 7">
              <a:extLst>
                <a:ext uri="{FF2B5EF4-FFF2-40B4-BE49-F238E27FC236}">
                  <a16:creationId xmlns:a16="http://schemas.microsoft.com/office/drawing/2014/main" id="{A8AFB3AA-8A86-F449-A0A9-6823783A4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71" y="3333454"/>
              <a:ext cx="2186679" cy="44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latin typeface="+mj-lt"/>
                </a:rPr>
                <a:t>L4 : VD</a:t>
              </a:r>
              <a:r>
                <a:rPr lang="ja-JP" altLang="en-US" sz="1400">
                  <a:latin typeface="+mj-lt"/>
                </a:rPr>
                <a:t>＋</a:t>
              </a:r>
              <a:r>
                <a:rPr lang="en-US" altLang="ja-JP" sz="1400" dirty="0">
                  <a:latin typeface="+mj-lt"/>
                </a:rPr>
                <a:t>VA</a:t>
              </a:r>
              <a:endParaRPr lang="ja-JP" altLang="en-US" sz="1400">
                <a:latin typeface="+mj-lt"/>
              </a:endParaRPr>
            </a:p>
          </p:txBody>
        </p:sp>
        <p:sp>
          <p:nvSpPr>
            <p:cNvPr id="115" name="正方形/長方形 8">
              <a:extLst>
                <a:ext uri="{FF2B5EF4-FFF2-40B4-BE49-F238E27FC236}">
                  <a16:creationId xmlns:a16="http://schemas.microsoft.com/office/drawing/2014/main" id="{67015613-47BF-0A47-9728-9E1C91B3D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71" y="2326210"/>
              <a:ext cx="1887454" cy="44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latin typeface="+mj-lt"/>
                </a:rPr>
                <a:t>L3 </a:t>
              </a:r>
              <a:r>
                <a:rPr lang="ja-JP" altLang="en-US" sz="1400">
                  <a:latin typeface="+mj-lt"/>
                </a:rPr>
                <a:t>（</a:t>
              </a:r>
              <a:r>
                <a:rPr lang="en-US" altLang="ja-JP" sz="1400" dirty="0">
                  <a:solidFill>
                    <a:srgbClr val="FF0000"/>
                  </a:solidFill>
                  <a:latin typeface="+mj-lt"/>
                </a:rPr>
                <a:t>AGND</a:t>
              </a:r>
              <a:r>
                <a:rPr lang="ja-JP" altLang="en-US" sz="1400">
                  <a:latin typeface="+mj-lt"/>
                </a:rPr>
                <a:t>）</a:t>
              </a:r>
            </a:p>
          </p:txBody>
        </p:sp>
        <p:sp>
          <p:nvSpPr>
            <p:cNvPr id="116" name="正方形/長方形 9">
              <a:extLst>
                <a:ext uri="{FF2B5EF4-FFF2-40B4-BE49-F238E27FC236}">
                  <a16:creationId xmlns:a16="http://schemas.microsoft.com/office/drawing/2014/main" id="{8AE1677E-0B69-BF49-A035-1F2DE1FDB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71" y="1206399"/>
              <a:ext cx="1766270" cy="44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400" dirty="0">
                  <a:latin typeface="+mj-lt"/>
                </a:rPr>
                <a:t>L2 signal</a:t>
              </a:r>
              <a:endParaRPr lang="ja-JP" altLang="en-US" sz="1400">
                <a:latin typeface="+mj-lt"/>
              </a:endParaRPr>
            </a:p>
          </p:txBody>
        </p:sp>
        <p:sp>
          <p:nvSpPr>
            <p:cNvPr id="117" name="正方形/長方形 10">
              <a:extLst>
                <a:ext uri="{FF2B5EF4-FFF2-40B4-BE49-F238E27FC236}">
                  <a16:creationId xmlns:a16="http://schemas.microsoft.com/office/drawing/2014/main" id="{A340A483-A3B1-A044-8140-8021E1AC8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71" y="-35402"/>
              <a:ext cx="2308882" cy="44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latin typeface="+mn-lt"/>
                </a:rPr>
                <a:t>L</a:t>
              </a:r>
              <a:r>
                <a:rPr lang="ja-JP" altLang="en-US" sz="1400">
                  <a:latin typeface="+mn-lt"/>
                </a:rPr>
                <a:t>１ （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</a:rPr>
                <a:t>DGND</a:t>
              </a:r>
              <a:r>
                <a:rPr lang="ja-JP" altLang="en-US" sz="1400">
                  <a:latin typeface="+mn-lt"/>
                </a:rPr>
                <a:t>）</a:t>
              </a:r>
            </a:p>
          </p:txBody>
        </p:sp>
        <p:grpSp>
          <p:nvGrpSpPr>
            <p:cNvPr id="118" name="グループ化 17">
              <a:extLst>
                <a:ext uri="{FF2B5EF4-FFF2-40B4-BE49-F238E27FC236}">
                  <a16:creationId xmlns:a16="http://schemas.microsoft.com/office/drawing/2014/main" id="{610D6F66-6BB2-6D41-80FE-A47DAAB59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286" y="371453"/>
              <a:ext cx="4520252" cy="3977991"/>
              <a:chOff x="69286" y="371453"/>
              <a:chExt cx="4520252" cy="3977991"/>
            </a:xfrm>
          </p:grpSpPr>
          <p:pic>
            <p:nvPicPr>
              <p:cNvPr id="119" name="図 2">
                <a:extLst>
                  <a:ext uri="{FF2B5EF4-FFF2-40B4-BE49-F238E27FC236}">
                    <a16:creationId xmlns:a16="http://schemas.microsoft.com/office/drawing/2014/main" id="{165974AA-FB58-0E43-8129-E07C48047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86" y="371453"/>
                <a:ext cx="4502288" cy="799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" name="図 11">
                <a:extLst>
                  <a:ext uri="{FF2B5EF4-FFF2-40B4-BE49-F238E27FC236}">
                    <a16:creationId xmlns:a16="http://schemas.microsoft.com/office/drawing/2014/main" id="{CF689A24-07C9-6F42-9D15-6BFB7DE9C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92" y="1566633"/>
                <a:ext cx="4496778" cy="744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図 12">
                <a:extLst>
                  <a:ext uri="{FF2B5EF4-FFF2-40B4-BE49-F238E27FC236}">
                    <a16:creationId xmlns:a16="http://schemas.microsoft.com/office/drawing/2014/main" id="{B81A8D69-9484-474A-A42E-CB65DBD1D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86" y="2645923"/>
                <a:ext cx="4499533" cy="701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図 13">
                <a:extLst>
                  <a:ext uri="{FF2B5EF4-FFF2-40B4-BE49-F238E27FC236}">
                    <a16:creationId xmlns:a16="http://schemas.microsoft.com/office/drawing/2014/main" id="{6996CB68-ACE7-C245-85DA-B22057DE0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49" y="3711944"/>
                <a:ext cx="4484689" cy="63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1F3A4FC0-8CCF-C34F-BF90-290270A28449}"/>
              </a:ext>
            </a:extLst>
          </p:cNvPr>
          <p:cNvSpPr txBox="1"/>
          <p:nvPr/>
        </p:nvSpPr>
        <p:spPr>
          <a:xfrm>
            <a:off x="5607111" y="4818564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</a:rPr>
              <a:t>To HDI</a:t>
            </a:r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618582FD-DD58-3344-AE5B-78CBA1976346}"/>
              </a:ext>
            </a:extLst>
          </p:cNvPr>
          <p:cNvSpPr txBox="1"/>
          <p:nvPr/>
        </p:nvSpPr>
        <p:spPr>
          <a:xfrm>
            <a:off x="7902967" y="3759382"/>
            <a:ext cx="604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</a:rPr>
              <a:t>To ROC</a:t>
            </a:r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5" name="図 124">
            <a:extLst>
              <a:ext uri="{FF2B5EF4-FFF2-40B4-BE49-F238E27FC236}">
                <a16:creationId xmlns:a16="http://schemas.microsoft.com/office/drawing/2014/main" id="{5161005D-09BF-314C-B413-2A6E7BB1A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2176" y="3003327"/>
            <a:ext cx="1066764" cy="1543890"/>
          </a:xfrm>
          <a:prstGeom prst="rect">
            <a:avLst/>
          </a:prstGeom>
        </p:spPr>
      </p:pic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29EA49E5-CC82-E942-B6FB-E419B1D1F8A7}"/>
              </a:ext>
            </a:extLst>
          </p:cNvPr>
          <p:cNvGrpSpPr/>
          <p:nvPr/>
        </p:nvGrpSpPr>
        <p:grpSpPr>
          <a:xfrm>
            <a:off x="4193824" y="2989015"/>
            <a:ext cx="1413288" cy="1563191"/>
            <a:chOff x="10402158" y="4257404"/>
            <a:chExt cx="1597021" cy="1766411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831116F4-E487-E443-8C06-D89EF28E416B}"/>
                </a:ext>
              </a:extLst>
            </p:cNvPr>
            <p:cNvGrpSpPr/>
            <p:nvPr/>
          </p:nvGrpSpPr>
          <p:grpSpPr>
            <a:xfrm>
              <a:off x="10402158" y="4257404"/>
              <a:ext cx="1597021" cy="1766411"/>
              <a:chOff x="10421208" y="4269899"/>
              <a:chExt cx="1597021" cy="1766411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541EBE84-E593-ED4C-A63B-E66EDBD7D0E1}"/>
                  </a:ext>
                </a:extLst>
              </p:cNvPr>
              <p:cNvGrpSpPr/>
              <p:nvPr/>
            </p:nvGrpSpPr>
            <p:grpSpPr>
              <a:xfrm>
                <a:off x="10421208" y="4269899"/>
                <a:ext cx="723095" cy="1766411"/>
                <a:chOff x="10421208" y="4269899"/>
                <a:chExt cx="723095" cy="1766411"/>
              </a:xfrm>
            </p:grpSpPr>
            <p:sp>
              <p:nvSpPr>
                <p:cNvPr id="153" name="正方形/長方形 152">
                  <a:extLst>
                    <a:ext uri="{FF2B5EF4-FFF2-40B4-BE49-F238E27FC236}">
                      <a16:creationId xmlns:a16="http://schemas.microsoft.com/office/drawing/2014/main" id="{256D62D3-F636-984B-8B64-0C84ADDA2AD9}"/>
                    </a:ext>
                  </a:extLst>
                </p:cNvPr>
                <p:cNvSpPr/>
                <p:nvPr/>
              </p:nvSpPr>
              <p:spPr bwMode="auto">
                <a:xfrm>
                  <a:off x="10813558" y="4283710"/>
                  <a:ext cx="317500" cy="17526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正方形/長方形 31">
                  <a:extLst>
                    <a:ext uri="{FF2B5EF4-FFF2-40B4-BE49-F238E27FC236}">
                      <a16:creationId xmlns:a16="http://schemas.microsoft.com/office/drawing/2014/main" id="{A7B9CA07-DA72-8D46-BC37-298F3D50C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6702" y="4269899"/>
                  <a:ext cx="3754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/>
                    <a:t>Cu</a:t>
                  </a:r>
                  <a:endParaRPr lang="ja-JP" altLang="en-US" sz="1400"/>
                </a:p>
              </p:txBody>
            </p:sp>
            <p:grpSp>
              <p:nvGrpSpPr>
                <p:cNvPr id="155" name="グループ化 46">
                  <a:extLst>
                    <a:ext uri="{FF2B5EF4-FFF2-40B4-BE49-F238E27FC236}">
                      <a16:creationId xmlns:a16="http://schemas.microsoft.com/office/drawing/2014/main" id="{BFE3C52A-3509-DC4F-B1F3-8BA97C6D11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3249" y="4366737"/>
                  <a:ext cx="591206" cy="1669573"/>
                  <a:chOff x="1629530" y="4812771"/>
                  <a:chExt cx="591324" cy="1669176"/>
                </a:xfrm>
              </p:grpSpPr>
              <p:sp>
                <p:nvSpPr>
                  <p:cNvPr id="159" name="正方形/長方形 158">
                    <a:extLst>
                      <a:ext uri="{FF2B5EF4-FFF2-40B4-BE49-F238E27FC236}">
                        <a16:creationId xmlns:a16="http://schemas.microsoft.com/office/drawing/2014/main" id="{051E2382-98B6-D94E-A572-1B60284B6565}"/>
                      </a:ext>
                    </a:extLst>
                  </p:cNvPr>
                  <p:cNvSpPr/>
                  <p:nvPr/>
                </p:nvSpPr>
                <p:spPr>
                  <a:xfrm>
                    <a:off x="1677186" y="4949264"/>
                    <a:ext cx="541445" cy="261875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0" name="正方形/長方形 159">
                    <a:extLst>
                      <a:ext uri="{FF2B5EF4-FFF2-40B4-BE49-F238E27FC236}">
                        <a16:creationId xmlns:a16="http://schemas.microsoft.com/office/drawing/2014/main" id="{69D556A6-8DDB-0C43-9156-0BDE750A555B}"/>
                      </a:ext>
                    </a:extLst>
                  </p:cNvPr>
                  <p:cNvSpPr/>
                  <p:nvPr/>
                </p:nvSpPr>
                <p:spPr>
                  <a:xfrm>
                    <a:off x="1677186" y="5468252"/>
                    <a:ext cx="541445" cy="26028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1" name="正方形/長方形 160">
                    <a:extLst>
                      <a:ext uri="{FF2B5EF4-FFF2-40B4-BE49-F238E27FC236}">
                        <a16:creationId xmlns:a16="http://schemas.microsoft.com/office/drawing/2014/main" id="{DF7F990E-FB1C-CD42-8188-F8872D68AF94}"/>
                      </a:ext>
                    </a:extLst>
                  </p:cNvPr>
                  <p:cNvSpPr/>
                  <p:nvPr/>
                </p:nvSpPr>
                <p:spPr>
                  <a:xfrm>
                    <a:off x="1678775" y="4812771"/>
                    <a:ext cx="541444" cy="1285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2" name="正方形/長方形 161">
                    <a:extLst>
                      <a:ext uri="{FF2B5EF4-FFF2-40B4-BE49-F238E27FC236}">
                        <a16:creationId xmlns:a16="http://schemas.microsoft.com/office/drawing/2014/main" id="{B6FAEFD8-A0F1-5344-A0D6-CBD13B83A7F7}"/>
                      </a:ext>
                    </a:extLst>
                  </p:cNvPr>
                  <p:cNvSpPr/>
                  <p:nvPr/>
                </p:nvSpPr>
                <p:spPr>
                  <a:xfrm>
                    <a:off x="1677186" y="5220793"/>
                    <a:ext cx="541445" cy="12855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3" name="正方形/長方形 162">
                    <a:extLst>
                      <a:ext uri="{FF2B5EF4-FFF2-40B4-BE49-F238E27FC236}">
                        <a16:creationId xmlns:a16="http://schemas.microsoft.com/office/drawing/2014/main" id="{1F70C3AB-AB9B-584E-A845-44CE6B64681D}"/>
                      </a:ext>
                    </a:extLst>
                  </p:cNvPr>
                  <p:cNvSpPr/>
                  <p:nvPr/>
                </p:nvSpPr>
                <p:spPr>
                  <a:xfrm>
                    <a:off x="1677186" y="6001525"/>
                    <a:ext cx="541445" cy="261876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4" name="正方形/長方形 163">
                    <a:extLst>
                      <a:ext uri="{FF2B5EF4-FFF2-40B4-BE49-F238E27FC236}">
                        <a16:creationId xmlns:a16="http://schemas.microsoft.com/office/drawing/2014/main" id="{EAA540E6-D70B-754C-A64F-AAB6A9F030F0}"/>
                      </a:ext>
                    </a:extLst>
                  </p:cNvPr>
                  <p:cNvSpPr/>
                  <p:nvPr/>
                </p:nvSpPr>
                <p:spPr>
                  <a:xfrm>
                    <a:off x="1675599" y="5861666"/>
                    <a:ext cx="541444" cy="12855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5" name="正方形/長方形 164">
                    <a:extLst>
                      <a:ext uri="{FF2B5EF4-FFF2-40B4-BE49-F238E27FC236}">
                        <a16:creationId xmlns:a16="http://schemas.microsoft.com/office/drawing/2014/main" id="{934C7F9C-898E-3445-9E9A-5D915128747D}"/>
                      </a:ext>
                    </a:extLst>
                  </p:cNvPr>
                  <p:cNvSpPr/>
                  <p:nvPr/>
                </p:nvSpPr>
                <p:spPr>
                  <a:xfrm>
                    <a:off x="1677186" y="6268162"/>
                    <a:ext cx="541445" cy="12855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6" name="正方形/長方形 165">
                    <a:extLst>
                      <a:ext uri="{FF2B5EF4-FFF2-40B4-BE49-F238E27FC236}">
                        <a16:creationId xmlns:a16="http://schemas.microsoft.com/office/drawing/2014/main" id="{2D09A0DB-3CCA-EA41-B5BD-1692F0375FD1}"/>
                      </a:ext>
                    </a:extLst>
                  </p:cNvPr>
                  <p:cNvSpPr/>
                  <p:nvPr/>
                </p:nvSpPr>
                <p:spPr>
                  <a:xfrm>
                    <a:off x="1677186" y="5744328"/>
                    <a:ext cx="541445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7" name="正方形/長方形 166">
                    <a:extLst>
                      <a:ext uri="{FF2B5EF4-FFF2-40B4-BE49-F238E27FC236}">
                        <a16:creationId xmlns:a16="http://schemas.microsoft.com/office/drawing/2014/main" id="{CD8D3D23-7FCA-AC47-98B9-CB54E2C0977F}"/>
                      </a:ext>
                    </a:extLst>
                  </p:cNvPr>
                  <p:cNvSpPr/>
                  <p:nvPr/>
                </p:nvSpPr>
                <p:spPr>
                  <a:xfrm>
                    <a:off x="1679410" y="5356426"/>
                    <a:ext cx="541444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正方形/長方形 32">
                    <a:extLst>
                      <a:ext uri="{FF2B5EF4-FFF2-40B4-BE49-F238E27FC236}">
                        <a16:creationId xmlns:a16="http://schemas.microsoft.com/office/drawing/2014/main" id="{4F201145-C0E3-B142-A963-24D3F7E95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29530" y="4918104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69" name="正方形/長方形 33">
                    <a:extLst>
                      <a:ext uri="{FF2B5EF4-FFF2-40B4-BE49-F238E27FC236}">
                        <a16:creationId xmlns:a16="http://schemas.microsoft.com/office/drawing/2014/main" id="{C7D16F6E-87F6-1749-B1C5-CB944C4B38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251145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70" name="正方形/長方形 35">
                    <a:extLst>
                      <a:ext uri="{FF2B5EF4-FFF2-40B4-BE49-F238E27FC236}">
                        <a16:creationId xmlns:a16="http://schemas.microsoft.com/office/drawing/2014/main" id="{130B8FFA-4ED7-1D40-8602-211EE0DBEC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628147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71" name="正方形/長方形 36">
                    <a:extLst>
                      <a:ext uri="{FF2B5EF4-FFF2-40B4-BE49-F238E27FC236}">
                        <a16:creationId xmlns:a16="http://schemas.microsoft.com/office/drawing/2014/main" id="{E1FAE18F-F087-804E-90A8-CB4D55E8F4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9475" y="5954512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72" name="正方形/長方形 37">
                    <a:extLst>
                      <a:ext uri="{FF2B5EF4-FFF2-40B4-BE49-F238E27FC236}">
                        <a16:creationId xmlns:a16="http://schemas.microsoft.com/office/drawing/2014/main" id="{6DC8B90B-73AD-FD43-B98F-68AA6FCE1D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6174243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/>
                      <a:t>Cu</a:t>
                    </a:r>
                    <a:endParaRPr lang="ja-JP" altLang="en-US" sz="1400"/>
                  </a:p>
                </p:txBody>
              </p:sp>
            </p:grpSp>
            <p:sp>
              <p:nvSpPr>
                <p:cNvPr id="156" name="正方形/長方形 34">
                  <a:extLst>
                    <a:ext uri="{FF2B5EF4-FFF2-40B4-BE49-F238E27FC236}">
                      <a16:creationId xmlns:a16="http://schemas.microsoft.com/office/drawing/2014/main" id="{1A8F06DA-6C32-AA43-B0B8-06A1602AAC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1208" y="4697493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57" name="正方形/長方形 34">
                  <a:extLst>
                    <a:ext uri="{FF2B5EF4-FFF2-40B4-BE49-F238E27FC236}">
                      <a16:creationId xmlns:a16="http://schemas.microsoft.com/office/drawing/2014/main" id="{E662FD24-DABF-D44B-849C-5C82F2375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8661" y="5345244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58" name="正方形/長方形 33">
                  <a:extLst>
                    <a:ext uri="{FF2B5EF4-FFF2-40B4-BE49-F238E27FC236}">
                      <a16:creationId xmlns:a16="http://schemas.microsoft.com/office/drawing/2014/main" id="{B4DD7378-AF01-4C4A-B8DE-15920DCAC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4476" y="4278345"/>
                  <a:ext cx="37542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dirty="0"/>
                    <a:t>Cu</a:t>
                  </a:r>
                  <a:endParaRPr lang="ja-JP" altLang="en-US" sz="1400" dirty="0"/>
                </a:p>
              </p:txBody>
            </p:sp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13AEDDDE-FC23-3F44-81E5-FBB94179DE0E}"/>
                  </a:ext>
                </a:extLst>
              </p:cNvPr>
              <p:cNvGrpSpPr/>
              <p:nvPr/>
            </p:nvGrpSpPr>
            <p:grpSpPr>
              <a:xfrm>
                <a:off x="11268384" y="4269899"/>
                <a:ext cx="749845" cy="1766411"/>
                <a:chOff x="10394458" y="4269899"/>
                <a:chExt cx="749845" cy="1766411"/>
              </a:xfrm>
            </p:grpSpPr>
            <p:sp>
              <p:nvSpPr>
                <p:cNvPr id="133" name="正方形/長方形 132">
                  <a:extLst>
                    <a:ext uri="{FF2B5EF4-FFF2-40B4-BE49-F238E27FC236}">
                      <a16:creationId xmlns:a16="http://schemas.microsoft.com/office/drawing/2014/main" id="{4B188227-12F6-FA4E-80B0-446535F878C1}"/>
                    </a:ext>
                  </a:extLst>
                </p:cNvPr>
                <p:cNvSpPr/>
                <p:nvPr/>
              </p:nvSpPr>
              <p:spPr bwMode="auto">
                <a:xfrm>
                  <a:off x="10394458" y="4283710"/>
                  <a:ext cx="317500" cy="17526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4" name="正方形/長方形 31">
                  <a:extLst>
                    <a:ext uri="{FF2B5EF4-FFF2-40B4-BE49-F238E27FC236}">
                      <a16:creationId xmlns:a16="http://schemas.microsoft.com/office/drawing/2014/main" id="{1040D81F-C1A6-234A-87C5-09BABC69E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6702" y="4269899"/>
                  <a:ext cx="3754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/>
                    <a:t>Cu</a:t>
                  </a:r>
                  <a:endParaRPr lang="ja-JP" altLang="en-US" sz="1400"/>
                </a:p>
              </p:txBody>
            </p:sp>
            <p:grpSp>
              <p:nvGrpSpPr>
                <p:cNvPr id="135" name="グループ化 46">
                  <a:extLst>
                    <a:ext uri="{FF2B5EF4-FFF2-40B4-BE49-F238E27FC236}">
                      <a16:creationId xmlns:a16="http://schemas.microsoft.com/office/drawing/2014/main" id="{26E41A0C-5D5C-324E-B2FD-9404F2B86E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3249" y="4366737"/>
                  <a:ext cx="591206" cy="1669573"/>
                  <a:chOff x="1629530" y="4812771"/>
                  <a:chExt cx="591324" cy="1669176"/>
                </a:xfrm>
              </p:grpSpPr>
              <p:sp>
                <p:nvSpPr>
                  <p:cNvPr id="139" name="正方形/長方形 138">
                    <a:extLst>
                      <a:ext uri="{FF2B5EF4-FFF2-40B4-BE49-F238E27FC236}">
                        <a16:creationId xmlns:a16="http://schemas.microsoft.com/office/drawing/2014/main" id="{D93E0764-D6DD-B147-ADC3-E75556900F35}"/>
                      </a:ext>
                    </a:extLst>
                  </p:cNvPr>
                  <p:cNvSpPr/>
                  <p:nvPr/>
                </p:nvSpPr>
                <p:spPr>
                  <a:xfrm>
                    <a:off x="1677186" y="4949264"/>
                    <a:ext cx="541445" cy="261875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0" name="正方形/長方形 139">
                    <a:extLst>
                      <a:ext uri="{FF2B5EF4-FFF2-40B4-BE49-F238E27FC236}">
                        <a16:creationId xmlns:a16="http://schemas.microsoft.com/office/drawing/2014/main" id="{D7473CEA-E166-B841-802D-1B99428A6BF0}"/>
                      </a:ext>
                    </a:extLst>
                  </p:cNvPr>
                  <p:cNvSpPr/>
                  <p:nvPr/>
                </p:nvSpPr>
                <p:spPr>
                  <a:xfrm>
                    <a:off x="1677186" y="5468252"/>
                    <a:ext cx="541445" cy="26028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1" name="正方形/長方形 140">
                    <a:extLst>
                      <a:ext uri="{FF2B5EF4-FFF2-40B4-BE49-F238E27FC236}">
                        <a16:creationId xmlns:a16="http://schemas.microsoft.com/office/drawing/2014/main" id="{0DE46978-8C92-A147-9880-99663E03D815}"/>
                      </a:ext>
                    </a:extLst>
                  </p:cNvPr>
                  <p:cNvSpPr/>
                  <p:nvPr/>
                </p:nvSpPr>
                <p:spPr>
                  <a:xfrm>
                    <a:off x="1678775" y="4812771"/>
                    <a:ext cx="541444" cy="1285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2" name="正方形/長方形 141">
                    <a:extLst>
                      <a:ext uri="{FF2B5EF4-FFF2-40B4-BE49-F238E27FC236}">
                        <a16:creationId xmlns:a16="http://schemas.microsoft.com/office/drawing/2014/main" id="{231CF13D-2144-B94A-9C19-039CBCA2C51A}"/>
                      </a:ext>
                    </a:extLst>
                  </p:cNvPr>
                  <p:cNvSpPr/>
                  <p:nvPr/>
                </p:nvSpPr>
                <p:spPr>
                  <a:xfrm>
                    <a:off x="1677186" y="5220793"/>
                    <a:ext cx="541445" cy="12855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3" name="正方形/長方形 142">
                    <a:extLst>
                      <a:ext uri="{FF2B5EF4-FFF2-40B4-BE49-F238E27FC236}">
                        <a16:creationId xmlns:a16="http://schemas.microsoft.com/office/drawing/2014/main" id="{6573B6DA-24E8-6A4D-8C68-97F3745DFF02}"/>
                      </a:ext>
                    </a:extLst>
                  </p:cNvPr>
                  <p:cNvSpPr/>
                  <p:nvPr/>
                </p:nvSpPr>
                <p:spPr>
                  <a:xfrm>
                    <a:off x="1677186" y="6001525"/>
                    <a:ext cx="541445" cy="261876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4" name="正方形/長方形 143">
                    <a:extLst>
                      <a:ext uri="{FF2B5EF4-FFF2-40B4-BE49-F238E27FC236}">
                        <a16:creationId xmlns:a16="http://schemas.microsoft.com/office/drawing/2014/main" id="{10FDA45E-883C-534D-9D19-872A83EC6F1B}"/>
                      </a:ext>
                    </a:extLst>
                  </p:cNvPr>
                  <p:cNvSpPr/>
                  <p:nvPr/>
                </p:nvSpPr>
                <p:spPr>
                  <a:xfrm>
                    <a:off x="1675599" y="5861666"/>
                    <a:ext cx="541444" cy="12855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5" name="正方形/長方形 144">
                    <a:extLst>
                      <a:ext uri="{FF2B5EF4-FFF2-40B4-BE49-F238E27FC236}">
                        <a16:creationId xmlns:a16="http://schemas.microsoft.com/office/drawing/2014/main" id="{3269D320-9C5B-B249-B9D3-E96B8938B0B2}"/>
                      </a:ext>
                    </a:extLst>
                  </p:cNvPr>
                  <p:cNvSpPr/>
                  <p:nvPr/>
                </p:nvSpPr>
                <p:spPr>
                  <a:xfrm>
                    <a:off x="1677186" y="6268162"/>
                    <a:ext cx="541445" cy="12855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6" name="正方形/長方形 145">
                    <a:extLst>
                      <a:ext uri="{FF2B5EF4-FFF2-40B4-BE49-F238E27FC236}">
                        <a16:creationId xmlns:a16="http://schemas.microsoft.com/office/drawing/2014/main" id="{B5D32840-1711-B942-A6EF-F7BDB42AB1D4}"/>
                      </a:ext>
                    </a:extLst>
                  </p:cNvPr>
                  <p:cNvSpPr/>
                  <p:nvPr/>
                </p:nvSpPr>
                <p:spPr>
                  <a:xfrm>
                    <a:off x="1677186" y="5744328"/>
                    <a:ext cx="541445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正方形/長方形 146">
                    <a:extLst>
                      <a:ext uri="{FF2B5EF4-FFF2-40B4-BE49-F238E27FC236}">
                        <a16:creationId xmlns:a16="http://schemas.microsoft.com/office/drawing/2014/main" id="{AE4E8373-C033-2042-8FB5-C935EC98C953}"/>
                      </a:ext>
                    </a:extLst>
                  </p:cNvPr>
                  <p:cNvSpPr/>
                  <p:nvPr/>
                </p:nvSpPr>
                <p:spPr>
                  <a:xfrm>
                    <a:off x="1679410" y="5356426"/>
                    <a:ext cx="541444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8" name="正方形/長方形 32">
                    <a:extLst>
                      <a:ext uri="{FF2B5EF4-FFF2-40B4-BE49-F238E27FC236}">
                        <a16:creationId xmlns:a16="http://schemas.microsoft.com/office/drawing/2014/main" id="{1C5E94CA-C2A0-A44C-B277-EC4AE23E1E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29530" y="4918104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49" name="正方形/長方形 33">
                    <a:extLst>
                      <a:ext uri="{FF2B5EF4-FFF2-40B4-BE49-F238E27FC236}">
                        <a16:creationId xmlns:a16="http://schemas.microsoft.com/office/drawing/2014/main" id="{F3EEFA65-6493-BC44-A52C-3495F40E39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251145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50" name="正方形/長方形 35">
                    <a:extLst>
                      <a:ext uri="{FF2B5EF4-FFF2-40B4-BE49-F238E27FC236}">
                        <a16:creationId xmlns:a16="http://schemas.microsoft.com/office/drawing/2014/main" id="{AD9BB3EA-CEB5-4544-B7F8-644C92310D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628147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51" name="正方形/長方形 36">
                    <a:extLst>
                      <a:ext uri="{FF2B5EF4-FFF2-40B4-BE49-F238E27FC236}">
                        <a16:creationId xmlns:a16="http://schemas.microsoft.com/office/drawing/2014/main" id="{B631812D-2E04-AB44-9A51-3AF483799B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9475" y="5954512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52" name="正方形/長方形 37">
                    <a:extLst>
                      <a:ext uri="{FF2B5EF4-FFF2-40B4-BE49-F238E27FC236}">
                        <a16:creationId xmlns:a16="http://schemas.microsoft.com/office/drawing/2014/main" id="{0F3E80EC-651B-A947-BAC1-A73190A841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6174243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/>
                      <a:t>Cu</a:t>
                    </a:r>
                    <a:endParaRPr lang="ja-JP" altLang="en-US" sz="1400"/>
                  </a:p>
                </p:txBody>
              </p:sp>
            </p:grpSp>
            <p:sp>
              <p:nvSpPr>
                <p:cNvPr id="136" name="正方形/長方形 34">
                  <a:extLst>
                    <a:ext uri="{FF2B5EF4-FFF2-40B4-BE49-F238E27FC236}">
                      <a16:creationId xmlns:a16="http://schemas.microsoft.com/office/drawing/2014/main" id="{CF06AE43-2A73-204B-BD09-20D912146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1208" y="4697493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37" name="正方形/長方形 34">
                  <a:extLst>
                    <a:ext uri="{FF2B5EF4-FFF2-40B4-BE49-F238E27FC236}">
                      <a16:creationId xmlns:a16="http://schemas.microsoft.com/office/drawing/2014/main" id="{FDA8F7A8-2F37-2945-8889-85A9C71EC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8661" y="5345244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38" name="正方形/長方形 33">
                  <a:extLst>
                    <a:ext uri="{FF2B5EF4-FFF2-40B4-BE49-F238E27FC236}">
                      <a16:creationId xmlns:a16="http://schemas.microsoft.com/office/drawing/2014/main" id="{4F51C9FD-24CA-EB4A-9FBD-13C2A6D2C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4476" y="4278345"/>
                  <a:ext cx="37542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dirty="0"/>
                    <a:t>Cu</a:t>
                  </a:r>
                  <a:endParaRPr lang="ja-JP" altLang="en-US" sz="1400" dirty="0"/>
                </a:p>
              </p:txBody>
            </p:sp>
          </p:grpSp>
        </p:grpSp>
        <p:sp>
          <p:nvSpPr>
            <p:cNvPr id="129" name="正方形/長方形 36">
              <a:extLst>
                <a:ext uri="{FF2B5EF4-FFF2-40B4-BE49-F238E27FC236}">
                  <a16:creationId xmlns:a16="http://schemas.microsoft.com/office/drawing/2014/main" id="{8A6A820E-32D7-6E41-B3BC-54598243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9874" y="5011918"/>
              <a:ext cx="4472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LCP</a:t>
              </a:r>
              <a:endParaRPr lang="ja-JP" altLang="en-US" sz="1400" dirty="0"/>
            </a:p>
          </p:txBody>
        </p:sp>
        <p:sp>
          <p:nvSpPr>
            <p:cNvPr id="130" name="正方形/長方形 36">
              <a:extLst>
                <a:ext uri="{FF2B5EF4-FFF2-40B4-BE49-F238E27FC236}">
                  <a16:creationId xmlns:a16="http://schemas.microsoft.com/office/drawing/2014/main" id="{7C275AF6-D27B-874C-B484-2D26B87BC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3800" y="5011918"/>
              <a:ext cx="4472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LCP</a:t>
              </a:r>
              <a:endParaRPr lang="ja-JP" altLang="en-US" sz="1400" dirty="0"/>
            </a:p>
          </p:txBody>
        </p:sp>
      </p:grp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F8353FD1-8656-6347-B996-D74FA04C7C77}"/>
              </a:ext>
            </a:extLst>
          </p:cNvPr>
          <p:cNvSpPr txBox="1"/>
          <p:nvPr/>
        </p:nvSpPr>
        <p:spPr>
          <a:xfrm rot="16200000">
            <a:off x="2874398" y="3316125"/>
            <a:ext cx="125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Thru hole </a:t>
            </a:r>
            <a:r>
              <a:rPr kumimoji="1" lang="en-US" altLang="ja-JP" sz="1600" i="1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kumimoji="1" lang="en-US" altLang="ja-JP" sz="1600" dirty="0">
                <a:solidFill>
                  <a:schemeClr val="bg1"/>
                </a:solidFill>
              </a:rPr>
              <a:t>=300</a:t>
            </a:r>
            <a:r>
              <a:rPr kumimoji="1" lang="en-US" altLang="ja-JP" sz="16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kumimoji="1" lang="en-US" altLang="ja-JP" sz="1600" dirty="0">
                <a:solidFill>
                  <a:schemeClr val="bg1"/>
                </a:solidFill>
              </a:rPr>
              <a:t>m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7AA1D100-0019-224E-984D-F8EB9668C79A}"/>
              </a:ext>
            </a:extLst>
          </p:cNvPr>
          <p:cNvSpPr txBox="1"/>
          <p:nvPr/>
        </p:nvSpPr>
        <p:spPr>
          <a:xfrm>
            <a:off x="3533282" y="2631054"/>
            <a:ext cx="1449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Cu plating </a:t>
            </a:r>
            <a:r>
              <a:rPr kumimoji="1" lang="en-US" altLang="ja-JP" sz="1400" i="1" dirty="0"/>
              <a:t>t</a:t>
            </a:r>
            <a:r>
              <a:rPr kumimoji="1" lang="en-US" altLang="ja-JP" sz="1400" dirty="0"/>
              <a:t>35</a:t>
            </a:r>
            <a:r>
              <a:rPr kumimoji="1" lang="en-US" altLang="ja-JP" sz="1400" dirty="0">
                <a:latin typeface="Symbol" pitchFamily="2" charset="2"/>
              </a:rPr>
              <a:t>m</a:t>
            </a:r>
            <a:r>
              <a:rPr kumimoji="1" lang="en-US" altLang="ja-JP" sz="1400" dirty="0"/>
              <a:t>m</a:t>
            </a:r>
            <a:endParaRPr kumimoji="1" lang="ja-JP" altLang="en-US" sz="1400"/>
          </a:p>
        </p:txBody>
      </p:sp>
      <p:cxnSp>
        <p:nvCxnSpPr>
          <p:cNvPr id="29696" name="直線矢印コネクタ 29695">
            <a:extLst>
              <a:ext uri="{FF2B5EF4-FFF2-40B4-BE49-F238E27FC236}">
                <a16:creationId xmlns:a16="http://schemas.microsoft.com/office/drawing/2014/main" id="{C1D02E5B-D9C0-B941-8621-82A2C3F210A4}"/>
              </a:ext>
            </a:extLst>
          </p:cNvPr>
          <p:cNvCxnSpPr>
            <a:cxnSpLocks/>
            <a:stCxn id="108" idx="2"/>
          </p:cNvCxnSpPr>
          <p:nvPr/>
        </p:nvCxnSpPr>
        <p:spPr>
          <a:xfrm flipH="1">
            <a:off x="3902823" y="2938831"/>
            <a:ext cx="355145" cy="24920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00" name="直線矢印コネクタ 29699">
            <a:extLst>
              <a:ext uri="{FF2B5EF4-FFF2-40B4-BE49-F238E27FC236}">
                <a16:creationId xmlns:a16="http://schemas.microsoft.com/office/drawing/2014/main" id="{66DD937A-6524-9541-B378-D7DADDA8E397}"/>
              </a:ext>
            </a:extLst>
          </p:cNvPr>
          <p:cNvCxnSpPr>
            <a:cxnSpLocks/>
            <a:stCxn id="108" idx="2"/>
            <a:endCxn id="153" idx="0"/>
          </p:cNvCxnSpPr>
          <p:nvPr/>
        </p:nvCxnSpPr>
        <p:spPr>
          <a:xfrm>
            <a:off x="4257968" y="2938831"/>
            <a:ext cx="423554" cy="62406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4" name="テキスト ボックス 29703">
            <a:extLst>
              <a:ext uri="{FF2B5EF4-FFF2-40B4-BE49-F238E27FC236}">
                <a16:creationId xmlns:a16="http://schemas.microsoft.com/office/drawing/2014/main" id="{A59D492A-878E-914D-987C-7098320BAF23}"/>
              </a:ext>
            </a:extLst>
          </p:cNvPr>
          <p:cNvSpPr txBox="1"/>
          <p:nvPr/>
        </p:nvSpPr>
        <p:spPr>
          <a:xfrm>
            <a:off x="3136743" y="4490291"/>
            <a:ext cx="861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Successful </a:t>
            </a:r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0" y="660633"/>
            <a:ext cx="3810000" cy="3394472"/>
          </a:xfrm>
        </p:spPr>
        <p:txBody>
          <a:bodyPr/>
          <a:lstStyle/>
          <a:p>
            <a:r>
              <a:rPr lang="en-US" dirty="0"/>
              <a:t>Readout cables and electronics</a:t>
            </a:r>
          </a:p>
          <a:p>
            <a:r>
              <a:rPr lang="en-US" dirty="0"/>
              <a:t>Electronics are reuse of FVTX electronics</a:t>
            </a:r>
          </a:p>
          <a:p>
            <a:r>
              <a:rPr lang="en-US" dirty="0"/>
              <a:t>Succeeds established FVTX readout design </a:t>
            </a:r>
          </a:p>
          <a:p>
            <a:r>
              <a:rPr lang="en-US" dirty="0"/>
              <a:t>Still technical challenge in signal transmission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70EC1D-72C0-804A-A543-75C08A371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42950"/>
            <a:ext cx="4876800" cy="35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18471" name="図 18470">
            <a:extLst>
              <a:ext uri="{FF2B5EF4-FFF2-40B4-BE49-F238E27FC236}">
                <a16:creationId xmlns:a16="http://schemas.microsoft.com/office/drawing/2014/main" id="{AFA91879-2523-0343-AF35-3F9CD122E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9" y="710262"/>
            <a:ext cx="4961741" cy="2365073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9CA3A05A-6A37-744B-A5EE-23117D1B5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045" y="3180929"/>
            <a:ext cx="1726883" cy="1603973"/>
          </a:xfrm>
          <a:prstGeom prst="rect">
            <a:avLst/>
          </a:prstGeom>
        </p:spPr>
      </p:pic>
      <p:sp>
        <p:nvSpPr>
          <p:cNvPr id="123" name="正方形/長方形 88">
            <a:extLst>
              <a:ext uri="{FF2B5EF4-FFF2-40B4-BE49-F238E27FC236}">
                <a16:creationId xmlns:a16="http://schemas.microsoft.com/office/drawing/2014/main" id="{FD7AB03D-B9AE-3E4F-B126-071FCB6FE54B}"/>
              </a:ext>
            </a:extLst>
          </p:cNvPr>
          <p:cNvSpPr/>
          <p:nvPr/>
        </p:nvSpPr>
        <p:spPr bwMode="auto">
          <a:xfrm>
            <a:off x="2117598" y="3637550"/>
            <a:ext cx="4508901" cy="27277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ja-JP" altLang="en-US" sz="1867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4" name="Picture 44">
            <a:extLst>
              <a:ext uri="{FF2B5EF4-FFF2-40B4-BE49-F238E27FC236}">
                <a16:creationId xmlns:a16="http://schemas.microsoft.com/office/drawing/2014/main" id="{F85E1692-1A5E-7E45-97C1-B5F9C51CC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65"/>
          <a:stretch/>
        </p:blipFill>
        <p:spPr bwMode="auto">
          <a:xfrm>
            <a:off x="36488" y="3557489"/>
            <a:ext cx="2114099" cy="4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44">
            <a:extLst>
              <a:ext uri="{FF2B5EF4-FFF2-40B4-BE49-F238E27FC236}">
                <a16:creationId xmlns:a16="http://schemas.microsoft.com/office/drawing/2014/main" id="{C8432EEF-8BD6-8E49-9D63-2530C830C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92"/>
          <a:stretch/>
        </p:blipFill>
        <p:spPr bwMode="auto">
          <a:xfrm rot="10800000">
            <a:off x="6496610" y="3638550"/>
            <a:ext cx="1017255" cy="34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7" name="直線矢印コネクタ 126">
            <a:extLst>
              <a:ext uri="{FF2B5EF4-FFF2-40B4-BE49-F238E27FC236}">
                <a16:creationId xmlns:a16="http://schemas.microsoft.com/office/drawing/2014/main" id="{E3BF357E-C9B6-B545-BE51-86532C4D5A55}"/>
              </a:ext>
            </a:extLst>
          </p:cNvPr>
          <p:cNvCxnSpPr>
            <a:cxnSpLocks/>
          </p:cNvCxnSpPr>
          <p:nvPr/>
        </p:nvCxnSpPr>
        <p:spPr>
          <a:xfrm>
            <a:off x="36488" y="3498787"/>
            <a:ext cx="20811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95A85F5C-646B-464F-98EF-966BCCCE8A94}"/>
              </a:ext>
            </a:extLst>
          </p:cNvPr>
          <p:cNvSpPr txBox="1"/>
          <p:nvPr/>
        </p:nvSpPr>
        <p:spPr>
          <a:xfrm>
            <a:off x="-1823792" y="3087104"/>
            <a:ext cx="66396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ja-JP" sz="1500" dirty="0"/>
              <a:t>40cm</a:t>
            </a:r>
            <a:endParaRPr lang="ja-JP" altLang="en-US" sz="1500" dirty="0"/>
          </a:p>
        </p:txBody>
      </p: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853ED02B-59ED-6746-A741-ED92CF8716E1}"/>
              </a:ext>
            </a:extLst>
          </p:cNvPr>
          <p:cNvCxnSpPr>
            <a:cxnSpLocks/>
          </p:cNvCxnSpPr>
          <p:nvPr/>
        </p:nvCxnSpPr>
        <p:spPr>
          <a:xfrm flipV="1">
            <a:off x="2117598" y="3486151"/>
            <a:ext cx="4379011" cy="126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1A8F6938-4DAC-0B48-B930-3278E1FA3DE6}"/>
              </a:ext>
            </a:extLst>
          </p:cNvPr>
          <p:cNvSpPr txBox="1"/>
          <p:nvPr/>
        </p:nvSpPr>
        <p:spPr>
          <a:xfrm>
            <a:off x="4114800" y="3279929"/>
            <a:ext cx="713657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ja-JP" sz="1500" dirty="0"/>
              <a:t>120cm</a:t>
            </a:r>
            <a:endParaRPr lang="ja-JP" altLang="en-US" sz="1500" dirty="0"/>
          </a:p>
        </p:txBody>
      </p:sp>
      <p:cxnSp>
        <p:nvCxnSpPr>
          <p:cNvPr id="131" name="直線矢印コネクタ 130">
            <a:extLst>
              <a:ext uri="{FF2B5EF4-FFF2-40B4-BE49-F238E27FC236}">
                <a16:creationId xmlns:a16="http://schemas.microsoft.com/office/drawing/2014/main" id="{A8763460-EBB3-CB4C-9CD2-D6ADBA93830C}"/>
              </a:ext>
            </a:extLst>
          </p:cNvPr>
          <p:cNvCxnSpPr>
            <a:cxnSpLocks/>
          </p:cNvCxnSpPr>
          <p:nvPr/>
        </p:nvCxnSpPr>
        <p:spPr>
          <a:xfrm>
            <a:off x="6496609" y="3498787"/>
            <a:ext cx="108694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3" name="テキスト ボックス 202">
            <a:extLst>
              <a:ext uri="{FF2B5EF4-FFF2-40B4-BE49-F238E27FC236}">
                <a16:creationId xmlns:a16="http://schemas.microsoft.com/office/drawing/2014/main" id="{D550C433-6D97-8C47-B986-7D3F6262F441}"/>
              </a:ext>
            </a:extLst>
          </p:cNvPr>
          <p:cNvSpPr txBox="1"/>
          <p:nvPr/>
        </p:nvSpPr>
        <p:spPr bwMode="auto">
          <a:xfrm>
            <a:off x="-3014189" y="3531654"/>
            <a:ext cx="17744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000" kern="0" dirty="0">
                <a:solidFill>
                  <a:srgbClr val="FFFF00"/>
                </a:solidFill>
                <a:latin typeface="Calibri"/>
              </a:rPr>
              <a:t>Silicon</a:t>
            </a:r>
            <a:endParaRPr lang="ja-JP" altLang="en-US" sz="2000" kern="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6CD983DA-B1B3-9C45-B738-9CD5267F1E02}"/>
              </a:ext>
            </a:extLst>
          </p:cNvPr>
          <p:cNvSpPr txBox="1"/>
          <p:nvPr/>
        </p:nvSpPr>
        <p:spPr>
          <a:xfrm>
            <a:off x="529437" y="3259414"/>
            <a:ext cx="61587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ja-JP" sz="1500" dirty="0"/>
              <a:t>40cm</a:t>
            </a:r>
            <a:endParaRPr lang="ja-JP" altLang="en-US" sz="1500" dirty="0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2854871-327D-3346-9FAC-F3E9B8CADCE9}"/>
              </a:ext>
            </a:extLst>
          </p:cNvPr>
          <p:cNvSpPr txBox="1"/>
          <p:nvPr/>
        </p:nvSpPr>
        <p:spPr>
          <a:xfrm>
            <a:off x="6706093" y="3277971"/>
            <a:ext cx="61587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ja-JP" sz="1500" dirty="0"/>
              <a:t>20cm</a:t>
            </a:r>
            <a:endParaRPr lang="ja-JP" altLang="en-US" sz="1500" dirty="0"/>
          </a:p>
        </p:txBody>
      </p:sp>
      <p:pic>
        <p:nvPicPr>
          <p:cNvPr id="148" name="コンテンツ プレースホルダー 3" descr="SmallWedge_ExtensionCable.jpg">
            <a:extLst>
              <a:ext uri="{FF2B5EF4-FFF2-40B4-BE49-F238E27FC236}">
                <a16:creationId xmlns:a16="http://schemas.microsoft.com/office/drawing/2014/main" id="{48A95B77-FE54-4F48-BCAC-4165E1C109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0" b="-671"/>
          <a:stretch/>
        </p:blipFill>
        <p:spPr>
          <a:xfrm flipH="1">
            <a:off x="5277682" y="3962439"/>
            <a:ext cx="2305875" cy="571863"/>
          </a:xfrm>
          <a:prstGeom prst="rect">
            <a:avLst/>
          </a:prstGeom>
        </p:spPr>
      </p:pic>
      <p:sp>
        <p:nvSpPr>
          <p:cNvPr id="18484" name="テキスト ボックス 18483">
            <a:extLst>
              <a:ext uri="{FF2B5EF4-FFF2-40B4-BE49-F238E27FC236}">
                <a16:creationId xmlns:a16="http://schemas.microsoft.com/office/drawing/2014/main" id="{6B89B6F7-C864-134B-8AC7-C875B9DF8E96}"/>
              </a:ext>
            </a:extLst>
          </p:cNvPr>
          <p:cNvSpPr txBox="1"/>
          <p:nvPr/>
        </p:nvSpPr>
        <p:spPr>
          <a:xfrm>
            <a:off x="250256" y="3575298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INTT</a:t>
            </a:r>
            <a:endParaRPr kumimoji="1" lang="ja-JP" altLang="en-US" b="1">
              <a:solidFill>
                <a:srgbClr val="FFFF00"/>
              </a:solidFill>
            </a:endParaRPr>
          </a:p>
        </p:txBody>
      </p:sp>
      <p:sp>
        <p:nvSpPr>
          <p:cNvPr id="18485" name="テキスト ボックス 18484">
            <a:extLst>
              <a:ext uri="{FF2B5EF4-FFF2-40B4-BE49-F238E27FC236}">
                <a16:creationId xmlns:a16="http://schemas.microsoft.com/office/drawing/2014/main" id="{3F4A4BE9-5D5E-BE4D-98C4-843BB6013C9A}"/>
              </a:ext>
            </a:extLst>
          </p:cNvPr>
          <p:cNvSpPr txBox="1"/>
          <p:nvPr/>
        </p:nvSpPr>
        <p:spPr>
          <a:xfrm>
            <a:off x="5213959" y="423059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FVTX</a:t>
            </a:r>
            <a:endParaRPr kumimoji="1" lang="ja-JP" altLang="en-US">
              <a:solidFill>
                <a:srgbClr val="FFFF00"/>
              </a:solidFill>
            </a:endParaRPr>
          </a:p>
        </p:txBody>
      </p:sp>
      <p:cxnSp>
        <p:nvCxnSpPr>
          <p:cNvPr id="151" name="直線矢印コネクタ 150">
            <a:extLst>
              <a:ext uri="{FF2B5EF4-FFF2-40B4-BE49-F238E27FC236}">
                <a16:creationId xmlns:a16="http://schemas.microsoft.com/office/drawing/2014/main" id="{7AFFCA47-FF8C-5C4F-9642-F7551229F99D}"/>
              </a:ext>
            </a:extLst>
          </p:cNvPr>
          <p:cNvCxnSpPr>
            <a:cxnSpLocks/>
          </p:cNvCxnSpPr>
          <p:nvPr/>
        </p:nvCxnSpPr>
        <p:spPr>
          <a:xfrm>
            <a:off x="5894384" y="4402880"/>
            <a:ext cx="1609579" cy="24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B8D3D985-DD93-D143-B685-64948F28CE88}"/>
              </a:ext>
            </a:extLst>
          </p:cNvPr>
          <p:cNvSpPr txBox="1"/>
          <p:nvPr/>
        </p:nvSpPr>
        <p:spPr>
          <a:xfrm>
            <a:off x="6401076" y="4248370"/>
            <a:ext cx="615874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ja-JP" sz="1500" dirty="0"/>
              <a:t>30cm</a:t>
            </a:r>
            <a:endParaRPr lang="ja-JP" altLang="en-US" sz="1500" dirty="0"/>
          </a:p>
        </p:txBody>
      </p:sp>
      <p:sp>
        <p:nvSpPr>
          <p:cNvPr id="18487" name="テキスト ボックス 18486">
            <a:extLst>
              <a:ext uri="{FF2B5EF4-FFF2-40B4-BE49-F238E27FC236}">
                <a16:creationId xmlns:a16="http://schemas.microsoft.com/office/drawing/2014/main" id="{DBF75AB0-6109-654C-8635-2C1CEED56F4E}"/>
              </a:ext>
            </a:extLst>
          </p:cNvPr>
          <p:cNvSpPr txBox="1"/>
          <p:nvPr/>
        </p:nvSpPr>
        <p:spPr>
          <a:xfrm>
            <a:off x="7848308" y="4500325"/>
            <a:ext cx="58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ROC</a:t>
            </a:r>
            <a:endParaRPr kumimoji="1" lang="ja-JP" alt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5588" y="1133496"/>
            <a:ext cx="4328990" cy="192582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Significantly longer (&gt;1.2m) signal transmission </a:t>
            </a: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Tight space budget to fit between MVTX and TPC</a:t>
            </a: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High signal line density </a:t>
            </a: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High frequency signal 200Mbps transmission</a:t>
            </a:r>
          </a:p>
          <a:p>
            <a:pPr>
              <a:lnSpc>
                <a:spcPct val="120000"/>
              </a:lnSpc>
            </a:pP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Flexibility</a:t>
            </a:r>
          </a:p>
        </p:txBody>
      </p:sp>
      <p:sp>
        <p:nvSpPr>
          <p:cNvPr id="18488" name="テキスト ボックス 18487">
            <a:extLst>
              <a:ext uri="{FF2B5EF4-FFF2-40B4-BE49-F238E27FC236}">
                <a16:creationId xmlns:a16="http://schemas.microsoft.com/office/drawing/2014/main" id="{8D87AAF5-1498-9049-904C-9FF5F41F5097}"/>
              </a:ext>
            </a:extLst>
          </p:cNvPr>
          <p:cNvSpPr txBox="1"/>
          <p:nvPr/>
        </p:nvSpPr>
        <p:spPr>
          <a:xfrm>
            <a:off x="3737388" y="3593599"/>
            <a:ext cx="146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Bus Extender </a:t>
            </a:r>
            <a:endParaRPr kumimoji="1" lang="ja-JP" altLang="en-US"/>
          </a:p>
        </p:txBody>
      </p:sp>
      <p:sp>
        <p:nvSpPr>
          <p:cNvPr id="18489" name="テキスト ボックス 18488">
            <a:extLst>
              <a:ext uri="{FF2B5EF4-FFF2-40B4-BE49-F238E27FC236}">
                <a16:creationId xmlns:a16="http://schemas.microsoft.com/office/drawing/2014/main" id="{33E6C96D-448C-FA45-873C-B88C723A4763}"/>
              </a:ext>
            </a:extLst>
          </p:cNvPr>
          <p:cNvSpPr txBox="1"/>
          <p:nvPr/>
        </p:nvSpPr>
        <p:spPr>
          <a:xfrm>
            <a:off x="1308079" y="3575298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HDI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8F44CDE1-7377-AD4F-905F-1CC438C627B0}"/>
              </a:ext>
            </a:extLst>
          </p:cNvPr>
          <p:cNvSpPr txBox="1"/>
          <p:nvPr/>
        </p:nvSpPr>
        <p:spPr>
          <a:xfrm>
            <a:off x="6578089" y="3591802"/>
            <a:ext cx="1005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Conv. cable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18490" name="テキスト ボックス 18489">
            <a:extLst>
              <a:ext uri="{FF2B5EF4-FFF2-40B4-BE49-F238E27FC236}">
                <a16:creationId xmlns:a16="http://schemas.microsoft.com/office/drawing/2014/main" id="{CCAD3724-4788-494F-B0AA-54B363558D10}"/>
              </a:ext>
            </a:extLst>
          </p:cNvPr>
          <p:cNvSpPr txBox="1"/>
          <p:nvPr/>
        </p:nvSpPr>
        <p:spPr>
          <a:xfrm>
            <a:off x="492917" y="4218923"/>
            <a:ext cx="381418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R&amp;D : Multilayered Flexible Print Cable</a:t>
            </a:r>
            <a:endParaRPr kumimoji="1" lang="ja-JP" altLang="en-US"/>
          </a:p>
        </p:txBody>
      </p:sp>
      <p:cxnSp>
        <p:nvCxnSpPr>
          <p:cNvPr id="18492" name="直線矢印コネクタ 18491">
            <a:extLst>
              <a:ext uri="{FF2B5EF4-FFF2-40B4-BE49-F238E27FC236}">
                <a16:creationId xmlns:a16="http://schemas.microsoft.com/office/drawing/2014/main" id="{E6598B33-83FF-1042-9607-5C33DA73CD9F}"/>
              </a:ext>
            </a:extLst>
          </p:cNvPr>
          <p:cNvCxnSpPr/>
          <p:nvPr/>
        </p:nvCxnSpPr>
        <p:spPr>
          <a:xfrm flipV="1">
            <a:off x="4038600" y="3982695"/>
            <a:ext cx="152400" cy="265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93" name="テキスト ボックス 18492">
            <a:extLst>
              <a:ext uri="{FF2B5EF4-FFF2-40B4-BE49-F238E27FC236}">
                <a16:creationId xmlns:a16="http://schemas.microsoft.com/office/drawing/2014/main" id="{7FFF3CD1-1E5D-194A-A764-CD1DDAC787E8}"/>
              </a:ext>
            </a:extLst>
          </p:cNvPr>
          <p:cNvSpPr txBox="1"/>
          <p:nvPr/>
        </p:nvSpPr>
        <p:spPr>
          <a:xfrm>
            <a:off x="6332637" y="760403"/>
            <a:ext cx="14963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Requirements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9841" y="2200478"/>
            <a:ext cx="8705560" cy="2299660"/>
          </a:xfrm>
        </p:spPr>
        <p:txBody>
          <a:bodyPr/>
          <a:lstStyle/>
          <a:p>
            <a:r>
              <a:rPr lang="en-US" sz="2000" dirty="0"/>
              <a:t>HDI &amp; conversion cables are manufactured by Yamashita Co. with relatively relaxed technological specifications compared to FVTX</a:t>
            </a:r>
          </a:p>
          <a:p>
            <a:r>
              <a:rPr lang="en-US" sz="2000" dirty="0"/>
              <a:t>Technological challenge in the 1.2m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bus extender </a:t>
            </a:r>
            <a:r>
              <a:rPr lang="en-US" sz="2000" dirty="0"/>
              <a:t>FPC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8BC6909-1FFC-F343-849C-8EBE41BED0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35" y="1100603"/>
            <a:ext cx="2905746" cy="10309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239BED4-0206-604B-8DC0-B73CE3CE8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627" y="1116325"/>
            <a:ext cx="3108153" cy="1015452"/>
          </a:xfrm>
          <a:prstGeom prst="rect">
            <a:avLst/>
          </a:prstGeom>
        </p:spPr>
      </p:pic>
      <p:sp>
        <p:nvSpPr>
          <p:cNvPr id="11" name="正方形/長方形 88">
            <a:extLst>
              <a:ext uri="{FF2B5EF4-FFF2-40B4-BE49-F238E27FC236}">
                <a16:creationId xmlns:a16="http://schemas.microsoft.com/office/drawing/2014/main" id="{C8A43183-43C1-0A49-8F36-417B51E432FB}"/>
              </a:ext>
            </a:extLst>
          </p:cNvPr>
          <p:cNvSpPr/>
          <p:nvPr/>
        </p:nvSpPr>
        <p:spPr bwMode="auto">
          <a:xfrm>
            <a:off x="2632001" y="677929"/>
            <a:ext cx="4508901" cy="272770"/>
          </a:xfrm>
          <a:prstGeom prst="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ja-JP" altLang="en-US" sz="1867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44">
            <a:extLst>
              <a:ext uri="{FF2B5EF4-FFF2-40B4-BE49-F238E27FC236}">
                <a16:creationId xmlns:a16="http://schemas.microsoft.com/office/drawing/2014/main" id="{B8540B2D-D044-0E4A-9ECD-B73FF7234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65"/>
          <a:stretch/>
        </p:blipFill>
        <p:spPr bwMode="auto">
          <a:xfrm>
            <a:off x="550891" y="597868"/>
            <a:ext cx="2114099" cy="4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547123-00AF-FA47-AD90-CCF58D39C865}"/>
              </a:ext>
            </a:extLst>
          </p:cNvPr>
          <p:cNvSpPr txBox="1"/>
          <p:nvPr/>
        </p:nvSpPr>
        <p:spPr>
          <a:xfrm>
            <a:off x="1822482" y="615677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HDI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4D8DF44-1225-3348-B56E-5800FE9C59E4}"/>
              </a:ext>
            </a:extLst>
          </p:cNvPr>
          <p:cNvSpPr txBox="1"/>
          <p:nvPr/>
        </p:nvSpPr>
        <p:spPr>
          <a:xfrm>
            <a:off x="7092492" y="632181"/>
            <a:ext cx="1005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Conv. cable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pic>
        <p:nvPicPr>
          <p:cNvPr id="16" name="Picture 44">
            <a:extLst>
              <a:ext uri="{FF2B5EF4-FFF2-40B4-BE49-F238E27FC236}">
                <a16:creationId xmlns:a16="http://schemas.microsoft.com/office/drawing/2014/main" id="{6B19076F-01FC-5E42-A60A-0CF881ED3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292"/>
          <a:stretch/>
        </p:blipFill>
        <p:spPr bwMode="auto">
          <a:xfrm rot="10800000">
            <a:off x="7011013" y="679234"/>
            <a:ext cx="1017255" cy="34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6E7E6F4-EAF9-B445-8C61-7766165E56A8}"/>
              </a:ext>
            </a:extLst>
          </p:cNvPr>
          <p:cNvSpPr txBox="1"/>
          <p:nvPr/>
        </p:nvSpPr>
        <p:spPr>
          <a:xfrm>
            <a:off x="7092492" y="632486"/>
            <a:ext cx="1005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Conv. cable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037364C-EDCC-B44F-A419-26A3AD0DEFFD}"/>
              </a:ext>
            </a:extLst>
          </p:cNvPr>
          <p:cNvSpPr txBox="1"/>
          <p:nvPr/>
        </p:nvSpPr>
        <p:spPr>
          <a:xfrm>
            <a:off x="462036" y="1785886"/>
            <a:ext cx="2368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FF00"/>
                </a:solidFill>
                <a:latin typeface="+mn-lt"/>
              </a:rPr>
              <a:t>HDI Cable (Preproduction)</a:t>
            </a:r>
            <a:endParaRPr kumimoji="1" lang="ja-JP" altLang="en-US" sz="16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AE48521-B014-414A-951B-1EB39D642382}"/>
              </a:ext>
            </a:extLst>
          </p:cNvPr>
          <p:cNvSpPr txBox="1"/>
          <p:nvPr/>
        </p:nvSpPr>
        <p:spPr>
          <a:xfrm>
            <a:off x="6040219" y="1792970"/>
            <a:ext cx="2989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FF00"/>
                </a:solidFill>
                <a:latin typeface="+mn-lt"/>
              </a:rPr>
              <a:t>Conversion Cable (Preproduction)</a:t>
            </a:r>
            <a:endParaRPr kumimoji="1" lang="ja-JP" altLang="en-US" sz="160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8D960E0-E4F4-E847-9225-2267987919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826" r="57044"/>
          <a:stretch/>
        </p:blipFill>
        <p:spPr>
          <a:xfrm>
            <a:off x="4036853" y="950699"/>
            <a:ext cx="1828799" cy="143632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D102F0-DD3D-7142-9955-36AB81B85276}"/>
              </a:ext>
            </a:extLst>
          </p:cNvPr>
          <p:cNvSpPr txBox="1"/>
          <p:nvPr/>
        </p:nvSpPr>
        <p:spPr>
          <a:xfrm>
            <a:off x="3129637" y="1226578"/>
            <a:ext cx="1061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7-layer structure</a:t>
            </a:r>
            <a:endParaRPr kumimoji="1" lang="ja-JP" altLang="en-US" sz="1600"/>
          </a:p>
        </p:txBody>
      </p:sp>
      <p:graphicFrame>
        <p:nvGraphicFramePr>
          <p:cNvPr id="21" name="コンテンツ プレースホルダー 14">
            <a:extLst>
              <a:ext uri="{FF2B5EF4-FFF2-40B4-BE49-F238E27FC236}">
                <a16:creationId xmlns:a16="http://schemas.microsoft.com/office/drawing/2014/main" id="{1F67FC46-8C5B-874C-B743-727BDAAE81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998952"/>
              </p:ext>
            </p:extLst>
          </p:nvPr>
        </p:nvGraphicFramePr>
        <p:xfrm>
          <a:off x="509592" y="3271400"/>
          <a:ext cx="8100214" cy="1546103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488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1936">
                  <a:extLst>
                    <a:ext uri="{9D8B030D-6E8A-4147-A177-3AD203B41FA5}">
                      <a16:colId xmlns:a16="http://schemas.microsoft.com/office/drawing/2014/main" val="2389479283"/>
                    </a:ext>
                  </a:extLst>
                </a:gridCol>
              </a:tblGrid>
              <a:tr h="274239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dirty="0"/>
                        <a:t>Specification</a:t>
                      </a:r>
                      <a:endParaRPr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FVTX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INTT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Technical Challenge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Length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&lt; 30cm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120cm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Signal amplitude reduction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Line pitch [</a:t>
                      </a:r>
                      <a:r>
                        <a:rPr kumimoji="1" lang="en-US" altLang="ja-JP" sz="1400" dirty="0">
                          <a:latin typeface="Symbol" pitchFamily="2" charset="2"/>
                        </a:rPr>
                        <a:t>m</a:t>
                      </a:r>
                      <a:r>
                        <a:rPr kumimoji="1" lang="en-US" altLang="ja-JP" sz="1400" dirty="0"/>
                        <a:t>m]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120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Constant line width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75713933"/>
                  </a:ext>
                </a:extLst>
              </a:tr>
              <a:tr h="3878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Insulation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Polymid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Liquid crystal polymer (LCP)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Peel strength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707403311"/>
                  </a:ext>
                </a:extLst>
              </a:tr>
              <a:tr h="2742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# of Cu layer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7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Through hole</a:t>
                      </a:r>
                      <a:endParaRPr kumimoji="1" lang="ja-JP" altLang="en-US" sz="14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197936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graphicFrame>
        <p:nvGraphicFramePr>
          <p:cNvPr id="7" name="コンテンツ プレースホルダー 4">
            <a:extLst>
              <a:ext uri="{FF2B5EF4-FFF2-40B4-BE49-F238E27FC236}">
                <a16:creationId xmlns:a16="http://schemas.microsoft.com/office/drawing/2014/main" id="{C361B5EE-095A-1142-B323-773EF8B305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508200"/>
              </p:ext>
            </p:extLst>
          </p:nvPr>
        </p:nvGraphicFramePr>
        <p:xfrm>
          <a:off x="381000" y="971550"/>
          <a:ext cx="8686800" cy="3813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1CB8FB0B-616B-BC47-A623-16B490690C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207" t="19037" r="24748" b="35179"/>
          <a:stretch/>
        </p:blipFill>
        <p:spPr>
          <a:xfrm>
            <a:off x="5135360" y="4393370"/>
            <a:ext cx="994207" cy="3190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B96D963-0159-034C-8BBB-2252C0524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548" y="4261950"/>
            <a:ext cx="3374560" cy="51768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5725E-319C-354C-81A3-78066AD03D62}"/>
              </a:ext>
            </a:extLst>
          </p:cNvPr>
          <p:cNvSpPr txBox="1"/>
          <p:nvPr/>
        </p:nvSpPr>
        <p:spPr>
          <a:xfrm>
            <a:off x="2779637" y="1221778"/>
            <a:ext cx="1956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Concept, Testing 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C23F41-9A4F-DC45-932A-460A1C22A0C3}"/>
              </a:ext>
            </a:extLst>
          </p:cNvPr>
          <p:cNvSpPr txBox="1"/>
          <p:nvPr/>
        </p:nvSpPr>
        <p:spPr>
          <a:xfrm>
            <a:off x="7171338" y="3140760"/>
            <a:ext cx="134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Fabrication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778A9A-4A75-8A4A-80AB-C13A5CE01F1A}"/>
              </a:ext>
            </a:extLst>
          </p:cNvPr>
          <p:cNvSpPr txBox="1"/>
          <p:nvPr/>
        </p:nvSpPr>
        <p:spPr>
          <a:xfrm>
            <a:off x="5244113" y="314076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Design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F739CA-FAA3-3545-81E5-D092A51D3446}"/>
              </a:ext>
            </a:extLst>
          </p:cNvPr>
          <p:cNvSpPr txBox="1"/>
          <p:nvPr/>
        </p:nvSpPr>
        <p:spPr>
          <a:xfrm>
            <a:off x="294258" y="711873"/>
            <a:ext cx="855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Collaborative R&amp;D Program for Manufacture Industry Funded by Tokyo Metropolitan Gov.</a:t>
            </a:r>
            <a:endParaRPr kumimoji="1" lang="ja-JP" altLang="en-US" u="sng"/>
          </a:p>
        </p:txBody>
      </p:sp>
      <p:sp>
        <p:nvSpPr>
          <p:cNvPr id="5" name="右矢印 4">
            <a:extLst>
              <a:ext uri="{FF2B5EF4-FFF2-40B4-BE49-F238E27FC236}">
                <a16:creationId xmlns:a16="http://schemas.microsoft.com/office/drawing/2014/main" id="{A456052B-8A24-8E46-9F6F-6B7FFE56E055}"/>
              </a:ext>
            </a:extLst>
          </p:cNvPr>
          <p:cNvSpPr/>
          <p:nvPr/>
        </p:nvSpPr>
        <p:spPr>
          <a:xfrm rot="20289740">
            <a:off x="2915933" y="3296571"/>
            <a:ext cx="344732" cy="23041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CFBD3F36-2FBE-1E48-ABDF-FDDEAEAB437F}"/>
              </a:ext>
            </a:extLst>
          </p:cNvPr>
          <p:cNvSpPr/>
          <p:nvPr/>
        </p:nvSpPr>
        <p:spPr>
          <a:xfrm rot="12284750">
            <a:off x="4317237" y="3271660"/>
            <a:ext cx="344732" cy="23041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32FA8BE3-E36F-2D4B-AEB1-E5B8EAFAC802}"/>
              </a:ext>
            </a:extLst>
          </p:cNvPr>
          <p:cNvSpPr/>
          <p:nvPr/>
        </p:nvSpPr>
        <p:spPr>
          <a:xfrm rot="5400000">
            <a:off x="3691185" y="2318695"/>
            <a:ext cx="344732" cy="23041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B4FB93-5C9C-9B45-B5D1-9216DFC84086}"/>
              </a:ext>
            </a:extLst>
          </p:cNvPr>
          <p:cNvSpPr txBox="1"/>
          <p:nvPr/>
        </p:nvSpPr>
        <p:spPr>
          <a:xfrm>
            <a:off x="3947353" y="2263918"/>
            <a:ext cx="1134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~$10k/year</a:t>
            </a:r>
            <a:endParaRPr kumimoji="1"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513D0F7-5BB7-FA49-A694-67AF0B902E37}"/>
              </a:ext>
            </a:extLst>
          </p:cNvPr>
          <p:cNvSpPr txBox="1"/>
          <p:nvPr/>
        </p:nvSpPr>
        <p:spPr>
          <a:xfrm>
            <a:off x="2487362" y="3002261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~$10k</a:t>
            </a:r>
            <a:endParaRPr kumimoji="1" lang="ja-JP" altLang="en-US" sz="16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AD06AE-C419-5D47-BA37-65C3EDC4E995}"/>
              </a:ext>
            </a:extLst>
          </p:cNvPr>
          <p:cNvSpPr txBox="1"/>
          <p:nvPr/>
        </p:nvSpPr>
        <p:spPr>
          <a:xfrm>
            <a:off x="3962400" y="3480608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~$10k</a:t>
            </a:r>
            <a:endParaRPr kumimoji="1" lang="ja-JP" altLang="en-US" sz="16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FE9306-0260-414D-8183-18B5269CCD1A}"/>
              </a:ext>
            </a:extLst>
          </p:cNvPr>
          <p:cNvSpPr txBox="1"/>
          <p:nvPr/>
        </p:nvSpPr>
        <p:spPr>
          <a:xfrm>
            <a:off x="223281" y="1053941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2017, 2018, 2019*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pic>
        <p:nvPicPr>
          <p:cNvPr id="23" name="Picture 1" descr="page16image39801104">
            <a:extLst>
              <a:ext uri="{FF2B5EF4-FFF2-40B4-BE49-F238E27FC236}">
                <a16:creationId xmlns:a16="http://schemas.microsoft.com/office/drawing/2014/main" id="{3572726C-7831-DE41-B045-A75741410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012" y="1221778"/>
            <a:ext cx="931119" cy="12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EA45E25-13B8-0B47-BBB8-D5576AAF881F}"/>
              </a:ext>
            </a:extLst>
          </p:cNvPr>
          <p:cNvSpPr txBox="1"/>
          <p:nvPr/>
        </p:nvSpPr>
        <p:spPr>
          <a:xfrm>
            <a:off x="5562600" y="2473623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Takashi </a:t>
            </a:r>
            <a:r>
              <a:rPr kumimoji="1" lang="en-US" altLang="ja-JP" sz="1400" b="1" dirty="0" err="1"/>
              <a:t>Hachiya</a:t>
            </a:r>
            <a:endParaRPr kumimoji="1" lang="ja-JP" altLang="en-US" sz="1400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967AE8-81DB-7741-9842-172C5C8A4130}"/>
              </a:ext>
            </a:extLst>
          </p:cNvPr>
          <p:cNvSpPr txBox="1"/>
          <p:nvPr/>
        </p:nvSpPr>
        <p:spPr>
          <a:xfrm>
            <a:off x="7060232" y="1806388"/>
            <a:ext cx="1603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+ Itaru Nakagawa </a:t>
            </a:r>
          </a:p>
          <a:p>
            <a:r>
              <a:rPr kumimoji="1" lang="en-US" altLang="ja-JP" sz="1400" dirty="0"/>
              <a:t>+ 3 undergraduates</a:t>
            </a:r>
            <a:endParaRPr kumimoji="1" lang="ja-JP" altLang="en-US" sz="14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1DD8D6-5615-EE43-AD1F-74D3818B7F5A}"/>
              </a:ext>
            </a:extLst>
          </p:cNvPr>
          <p:cNvSpPr txBox="1"/>
          <p:nvPr/>
        </p:nvSpPr>
        <p:spPr>
          <a:xfrm>
            <a:off x="1298959" y="1327629"/>
            <a:ext cx="933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B050"/>
                </a:solidFill>
              </a:rPr>
              <a:t>*</a:t>
            </a:r>
            <a:r>
              <a:rPr kumimoji="1" lang="en-US" altLang="ja-JP" sz="1000" dirty="0"/>
              <a:t>to be applied</a:t>
            </a:r>
            <a:endParaRPr kumimoji="1" lang="ja-JP" altLang="en-US" sz="10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1A5F9C3-1EA8-754A-9F71-F706C682A5F5}"/>
              </a:ext>
            </a:extLst>
          </p:cNvPr>
          <p:cNvSpPr txBox="1"/>
          <p:nvPr/>
        </p:nvSpPr>
        <p:spPr>
          <a:xfrm>
            <a:off x="271610" y="3257550"/>
            <a:ext cx="3004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Simulation, Infrastructure 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>
                <a:latin typeface="+mn-lt"/>
              </a:rPr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4906" y="4862538"/>
            <a:ext cx="2560026" cy="183160"/>
          </a:xfrm>
        </p:spPr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4847573"/>
            <a:ext cx="472286" cy="2421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  <a:latin typeface="+mn-lt"/>
              </a:rPr>
              <a:pPr eaLnBrk="1" hangingPunct="1"/>
              <a:t>6</a:t>
            </a:fld>
            <a:endParaRPr lang="en-US" altLang="en-US" sz="120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xfrm>
            <a:off x="0" y="4917160"/>
            <a:ext cx="1886341" cy="1515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  <a:latin typeface="+mn-lt"/>
              </a:rPr>
              <a:t>April 9-11, 2019</a:t>
            </a:r>
          </a:p>
        </p:txBody>
      </p:sp>
      <p:graphicFrame>
        <p:nvGraphicFramePr>
          <p:cNvPr id="3" name="コンテンツ プレースホルダー 2">
            <a:extLst>
              <a:ext uri="{FF2B5EF4-FFF2-40B4-BE49-F238E27FC236}">
                <a16:creationId xmlns:a16="http://schemas.microsoft.com/office/drawing/2014/main" id="{857259B1-26A1-0C47-9074-ADB5C9F4CD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537547"/>
              </p:ext>
            </p:extLst>
          </p:nvPr>
        </p:nvGraphicFramePr>
        <p:xfrm>
          <a:off x="200477" y="615703"/>
          <a:ext cx="8746150" cy="36395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24725">
                  <a:extLst>
                    <a:ext uri="{9D8B030D-6E8A-4147-A177-3AD203B41FA5}">
                      <a16:colId xmlns:a16="http://schemas.microsoft.com/office/drawing/2014/main" val="316203685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1429715402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3305348202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2304081187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3738566531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714662365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1183384232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4146481484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4147679549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2981017339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2219350413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918634561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3223910949"/>
                    </a:ext>
                  </a:extLst>
                </a:gridCol>
                <a:gridCol w="624725">
                  <a:extLst>
                    <a:ext uri="{9D8B030D-6E8A-4147-A177-3AD203B41FA5}">
                      <a16:colId xmlns:a16="http://schemas.microsoft.com/office/drawing/2014/main" val="2793287816"/>
                    </a:ext>
                  </a:extLst>
                </a:gridCol>
              </a:tblGrid>
              <a:tr h="60658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2016</a:t>
                      </a:r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2017</a:t>
                      </a:r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2018</a:t>
                      </a:r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2019</a:t>
                      </a:r>
                      <a:endParaRPr kumimoji="1" lang="ja-JP" alt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475959"/>
                  </a:ext>
                </a:extLst>
              </a:tr>
              <a:tr h="606584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1913518"/>
                  </a:ext>
                </a:extLst>
              </a:tr>
              <a:tr h="606584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5205443"/>
                  </a:ext>
                </a:extLst>
              </a:tr>
              <a:tr h="606584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4613573"/>
                  </a:ext>
                </a:extLst>
              </a:tr>
              <a:tr h="606584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8036298"/>
                  </a:ext>
                </a:extLst>
              </a:tr>
              <a:tr h="606584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0877574"/>
                  </a:ext>
                </a:extLst>
              </a:tr>
            </a:tbl>
          </a:graphicData>
        </a:graphic>
      </p:graphicFrame>
      <p:sp>
        <p:nvSpPr>
          <p:cNvPr id="18" name="Rectangle 10">
            <a:extLst>
              <a:ext uri="{FF2B5EF4-FFF2-40B4-BE49-F238E27FC236}">
                <a16:creationId xmlns:a16="http://schemas.microsoft.com/office/drawing/2014/main" id="{342EFD0F-3D3C-E14B-B609-0FB82F195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762" y="2323734"/>
            <a:ext cx="1077909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en-US" b="1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直線コネクタ 23">
            <a:extLst>
              <a:ext uri="{FF2B5EF4-FFF2-40B4-BE49-F238E27FC236}">
                <a16:creationId xmlns:a16="http://schemas.microsoft.com/office/drawing/2014/main" id="{436A1F8E-4B86-7149-AC75-9C73E65A5200}"/>
              </a:ext>
            </a:extLst>
          </p:cNvPr>
          <p:cNvCxnSpPr>
            <a:cxnSpLocks/>
          </p:cNvCxnSpPr>
          <p:nvPr/>
        </p:nvCxnSpPr>
        <p:spPr>
          <a:xfrm>
            <a:off x="8337275" y="1146247"/>
            <a:ext cx="17055" cy="2433113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右矢印 7">
            <a:extLst>
              <a:ext uri="{FF2B5EF4-FFF2-40B4-BE49-F238E27FC236}">
                <a16:creationId xmlns:a16="http://schemas.microsoft.com/office/drawing/2014/main" id="{928DF361-5641-A346-B5AF-0CBA8FCD4FA1}"/>
              </a:ext>
            </a:extLst>
          </p:cNvPr>
          <p:cNvSpPr/>
          <p:nvPr/>
        </p:nvSpPr>
        <p:spPr>
          <a:xfrm>
            <a:off x="1176339" y="1836853"/>
            <a:ext cx="2322971" cy="54108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22" name="テキスト ボックス 8">
            <a:extLst>
              <a:ext uri="{FF2B5EF4-FFF2-40B4-BE49-F238E27FC236}">
                <a16:creationId xmlns:a16="http://schemas.microsoft.com/office/drawing/2014/main" id="{BEE4009A-6BAA-164E-88A3-343908FA2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316" y="1956344"/>
            <a:ext cx="24109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Prototype-II</a:t>
            </a:r>
            <a:endParaRPr lang="ja-JP" altLang="en-US" sz="1600" b="1" dirty="0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3" name="テキスト ボックス 1">
            <a:extLst>
              <a:ext uri="{FF2B5EF4-FFF2-40B4-BE49-F238E27FC236}">
                <a16:creationId xmlns:a16="http://schemas.microsoft.com/office/drawing/2014/main" id="{76F480F0-B70A-B943-8F15-5F16793EA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7" y="3725573"/>
            <a:ext cx="165136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900" b="1" dirty="0">
                <a:solidFill>
                  <a:srgbClr val="C00000"/>
                </a:solidFill>
                <a:latin typeface="+mn-lt"/>
                <a:ea typeface="ＭＳ Ｐゴシック" panose="020B0600070205080204" pitchFamily="34" charset="-128"/>
              </a:rPr>
              <a:t>Bus Extender </a:t>
            </a:r>
            <a:endParaRPr lang="ja-JP" altLang="en-US" sz="1900" b="1">
              <a:solidFill>
                <a:srgbClr val="C0000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4" name="右矢印 7">
            <a:extLst>
              <a:ext uri="{FF2B5EF4-FFF2-40B4-BE49-F238E27FC236}">
                <a16:creationId xmlns:a16="http://schemas.microsoft.com/office/drawing/2014/main" id="{C0500957-566B-7B42-97EA-BE70305FBBF9}"/>
              </a:ext>
            </a:extLst>
          </p:cNvPr>
          <p:cNvSpPr/>
          <p:nvPr/>
        </p:nvSpPr>
        <p:spPr>
          <a:xfrm>
            <a:off x="200477" y="1283331"/>
            <a:ext cx="1514006" cy="48419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25" name="正方形/長方形 9">
            <a:extLst>
              <a:ext uri="{FF2B5EF4-FFF2-40B4-BE49-F238E27FC236}">
                <a16:creationId xmlns:a16="http://schemas.microsoft.com/office/drawing/2014/main" id="{B9614E63-C4EE-104B-AC4B-82595A85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44" y="1328745"/>
            <a:ext cx="12276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Prototype-0</a:t>
            </a:r>
            <a:endParaRPr lang="ja-JP" altLang="en-US" sz="1600" b="1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6" name="右矢印 7">
            <a:extLst>
              <a:ext uri="{FF2B5EF4-FFF2-40B4-BE49-F238E27FC236}">
                <a16:creationId xmlns:a16="http://schemas.microsoft.com/office/drawing/2014/main" id="{F0CAB9F5-D1A6-9E4F-ADF6-814322C07517}"/>
              </a:ext>
            </a:extLst>
          </p:cNvPr>
          <p:cNvSpPr/>
          <p:nvPr/>
        </p:nvSpPr>
        <p:spPr>
          <a:xfrm>
            <a:off x="1436652" y="3760545"/>
            <a:ext cx="2536662" cy="33254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27" name="テキスト ボックス 4">
            <a:extLst>
              <a:ext uri="{FF2B5EF4-FFF2-40B4-BE49-F238E27FC236}">
                <a16:creationId xmlns:a16="http://schemas.microsoft.com/office/drawing/2014/main" id="{56DF65AA-E3D3-3C4B-9ABB-3E8B87366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570" y="3756868"/>
            <a:ext cx="19776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Simulation &amp; Design</a:t>
            </a:r>
            <a:endParaRPr lang="ja-JP" altLang="en-US" sz="1600" b="1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cxnSp>
        <p:nvCxnSpPr>
          <p:cNvPr id="28" name="直線コネクタ 23">
            <a:extLst>
              <a:ext uri="{FF2B5EF4-FFF2-40B4-BE49-F238E27FC236}">
                <a16:creationId xmlns:a16="http://schemas.microsoft.com/office/drawing/2014/main" id="{BF235AC6-CCAA-8747-88D7-8367BC46768B}"/>
              </a:ext>
            </a:extLst>
          </p:cNvPr>
          <p:cNvCxnSpPr>
            <a:cxnSpLocks/>
          </p:cNvCxnSpPr>
          <p:nvPr/>
        </p:nvCxnSpPr>
        <p:spPr>
          <a:xfrm flipH="1">
            <a:off x="7686759" y="1247257"/>
            <a:ext cx="11753" cy="298932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cxnSp>
        <p:nvCxnSpPr>
          <p:cNvPr id="30" name="直線コネクタ 23">
            <a:extLst>
              <a:ext uri="{FF2B5EF4-FFF2-40B4-BE49-F238E27FC236}">
                <a16:creationId xmlns:a16="http://schemas.microsoft.com/office/drawing/2014/main" id="{1A2AF65C-B523-C54D-B633-0E4935E0B815}"/>
              </a:ext>
            </a:extLst>
          </p:cNvPr>
          <p:cNvCxnSpPr>
            <a:cxnSpLocks/>
          </p:cNvCxnSpPr>
          <p:nvPr/>
        </p:nvCxnSpPr>
        <p:spPr>
          <a:xfrm flipH="1">
            <a:off x="4516437" y="1247257"/>
            <a:ext cx="64378" cy="298932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cxnSp>
      <p:sp>
        <p:nvSpPr>
          <p:cNvPr id="32" name="右矢印 10">
            <a:extLst>
              <a:ext uri="{FF2B5EF4-FFF2-40B4-BE49-F238E27FC236}">
                <a16:creationId xmlns:a16="http://schemas.microsoft.com/office/drawing/2014/main" id="{8AD9B474-0E87-0844-B7C3-3FFED64AD499}"/>
              </a:ext>
            </a:extLst>
          </p:cNvPr>
          <p:cNvSpPr/>
          <p:nvPr/>
        </p:nvSpPr>
        <p:spPr>
          <a:xfrm>
            <a:off x="4223339" y="2493439"/>
            <a:ext cx="2875763" cy="51572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33" name="テキスト ボックス 11">
            <a:extLst>
              <a:ext uri="{FF2B5EF4-FFF2-40B4-BE49-F238E27FC236}">
                <a16:creationId xmlns:a16="http://schemas.microsoft.com/office/drawing/2014/main" id="{AE2B7D00-8739-334B-9755-9F14CC7D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00" y="2534871"/>
            <a:ext cx="1621449" cy="3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Pre-Production</a:t>
            </a:r>
            <a:endParaRPr lang="ja-JP" altLang="en-US" sz="1800" b="1" dirty="0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8" name="右矢印 26">
            <a:extLst>
              <a:ext uri="{FF2B5EF4-FFF2-40B4-BE49-F238E27FC236}">
                <a16:creationId xmlns:a16="http://schemas.microsoft.com/office/drawing/2014/main" id="{641E8836-3B09-4849-9DDE-649D0CF25CB2}"/>
              </a:ext>
            </a:extLst>
          </p:cNvPr>
          <p:cNvSpPr/>
          <p:nvPr/>
        </p:nvSpPr>
        <p:spPr>
          <a:xfrm>
            <a:off x="5274444" y="3725185"/>
            <a:ext cx="1698370" cy="4294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39" name="テキスト ボックス 27">
            <a:extLst>
              <a:ext uri="{FF2B5EF4-FFF2-40B4-BE49-F238E27FC236}">
                <a16:creationId xmlns:a16="http://schemas.microsoft.com/office/drawing/2014/main" id="{A2326490-48CC-B84A-A427-5ABABEA7E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266" y="3776608"/>
            <a:ext cx="14911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Prototype-II</a:t>
            </a:r>
            <a:endParaRPr lang="ja-JP" altLang="en-US" sz="1600" b="1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0" name="右矢印 25">
            <a:extLst>
              <a:ext uri="{FF2B5EF4-FFF2-40B4-BE49-F238E27FC236}">
                <a16:creationId xmlns:a16="http://schemas.microsoft.com/office/drawing/2014/main" id="{E68F00CA-958E-044C-B6F1-EB2B60CE7B07}"/>
              </a:ext>
            </a:extLst>
          </p:cNvPr>
          <p:cNvSpPr/>
          <p:nvPr/>
        </p:nvSpPr>
        <p:spPr>
          <a:xfrm>
            <a:off x="3952074" y="3737357"/>
            <a:ext cx="1335313" cy="41077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41" name="テキスト ボックス 28">
            <a:extLst>
              <a:ext uri="{FF2B5EF4-FFF2-40B4-BE49-F238E27FC236}">
                <a16:creationId xmlns:a16="http://schemas.microsoft.com/office/drawing/2014/main" id="{A2E3EB30-0903-014F-ABC4-6898FE21D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8" y="3769727"/>
            <a:ext cx="13891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Prototype-I</a:t>
            </a:r>
            <a:endParaRPr lang="ja-JP" altLang="en-US" sz="1600" b="1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44" name="右矢印 43">
            <a:extLst>
              <a:ext uri="{FF2B5EF4-FFF2-40B4-BE49-F238E27FC236}">
                <a16:creationId xmlns:a16="http://schemas.microsoft.com/office/drawing/2014/main" id="{C7767C14-E959-384F-B96E-9D7E0791E0E2}"/>
              </a:ext>
            </a:extLst>
          </p:cNvPr>
          <p:cNvSpPr/>
          <p:nvPr/>
        </p:nvSpPr>
        <p:spPr>
          <a:xfrm>
            <a:off x="8432310" y="1378620"/>
            <a:ext cx="635196" cy="1946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E8BD50B-6377-4C45-B39B-09092C9D67DB}"/>
              </a:ext>
            </a:extLst>
          </p:cNvPr>
          <p:cNvSpPr txBox="1"/>
          <p:nvPr/>
        </p:nvSpPr>
        <p:spPr>
          <a:xfrm rot="16200000">
            <a:off x="8104196" y="2059204"/>
            <a:ext cx="13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lt"/>
              </a:rPr>
              <a:t>production</a:t>
            </a:r>
            <a:endParaRPr kumimoji="1" lang="ja-JP" altLang="en-US">
              <a:latin typeface="+mn-lt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FA83243-7254-F042-A76C-9DF8A2DB60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89"/>
          <a:stretch/>
        </p:blipFill>
        <p:spPr>
          <a:xfrm flipH="1">
            <a:off x="1711935" y="1239188"/>
            <a:ext cx="2660973" cy="564911"/>
          </a:xfrm>
          <a:prstGeom prst="rect">
            <a:avLst/>
          </a:prstGeom>
        </p:spPr>
      </p:pic>
      <p:pic>
        <p:nvPicPr>
          <p:cNvPr id="47" name="コンテンツ プレースホルダー 6">
            <a:extLst>
              <a:ext uri="{FF2B5EF4-FFF2-40B4-BE49-F238E27FC236}">
                <a16:creationId xmlns:a16="http://schemas.microsoft.com/office/drawing/2014/main" id="{AC66407A-D14B-E544-83CB-602741247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3" b="-90"/>
          <a:stretch/>
        </p:blipFill>
        <p:spPr>
          <a:xfrm>
            <a:off x="3499310" y="1824704"/>
            <a:ext cx="2008632" cy="558123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A7CFDDC-DA2D-3848-9B75-DD2A2A100E9E}"/>
              </a:ext>
            </a:extLst>
          </p:cNvPr>
          <p:cNvSpPr txBox="1"/>
          <p:nvPr/>
        </p:nvSpPr>
        <p:spPr>
          <a:xfrm>
            <a:off x="5521438" y="1956794"/>
            <a:ext cx="157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n-lt"/>
              </a:rPr>
              <a:t>Silicon S/N OK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977E3E1-2B3C-DE48-947F-14432BB7586A}"/>
              </a:ext>
            </a:extLst>
          </p:cNvPr>
          <p:cNvSpPr txBox="1"/>
          <p:nvPr/>
        </p:nvSpPr>
        <p:spPr>
          <a:xfrm>
            <a:off x="4823571" y="1330148"/>
            <a:ext cx="129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n-lt"/>
              </a:rPr>
              <a:t>Readout OK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20C65061-5219-D94C-B246-06E831B38F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18" y="2427533"/>
            <a:ext cx="2564926" cy="546080"/>
          </a:xfrm>
          <a:prstGeom prst="rect">
            <a:avLst/>
          </a:prstGeom>
        </p:spPr>
      </p:pic>
      <p:sp>
        <p:nvSpPr>
          <p:cNvPr id="59" name="右矢印 7">
            <a:extLst>
              <a:ext uri="{FF2B5EF4-FFF2-40B4-BE49-F238E27FC236}">
                <a16:creationId xmlns:a16="http://schemas.microsoft.com/office/drawing/2014/main" id="{F772ED32-DDF7-894C-8EDD-FBC4E332DDE7}"/>
              </a:ext>
            </a:extLst>
          </p:cNvPr>
          <p:cNvSpPr/>
          <p:nvPr/>
        </p:nvSpPr>
        <p:spPr>
          <a:xfrm>
            <a:off x="4397290" y="3099200"/>
            <a:ext cx="2710206" cy="48016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61" name="テキスト ボックス 11">
            <a:extLst>
              <a:ext uri="{FF2B5EF4-FFF2-40B4-BE49-F238E27FC236}">
                <a16:creationId xmlns:a16="http://schemas.microsoft.com/office/drawing/2014/main" id="{030F6EE2-EA2A-3040-99C5-43CCF70B1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426" y="3154517"/>
            <a:ext cx="1621449" cy="3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Pre-Production</a:t>
            </a:r>
            <a:endParaRPr lang="ja-JP" altLang="en-US" sz="1800" b="1" dirty="0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62" name="右矢印 26">
            <a:extLst>
              <a:ext uri="{FF2B5EF4-FFF2-40B4-BE49-F238E27FC236}">
                <a16:creationId xmlns:a16="http://schemas.microsoft.com/office/drawing/2014/main" id="{5C996233-FCA9-2240-9D4D-9DBFC271E821}"/>
              </a:ext>
            </a:extLst>
          </p:cNvPr>
          <p:cNvSpPr/>
          <p:nvPr/>
        </p:nvSpPr>
        <p:spPr>
          <a:xfrm>
            <a:off x="7004120" y="3718065"/>
            <a:ext cx="1942503" cy="4294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b="1"/>
          </a:p>
        </p:txBody>
      </p:sp>
      <p:sp>
        <p:nvSpPr>
          <p:cNvPr id="63" name="テキスト ボックス 27">
            <a:extLst>
              <a:ext uri="{FF2B5EF4-FFF2-40B4-BE49-F238E27FC236}">
                <a16:creationId xmlns:a16="http://schemas.microsoft.com/office/drawing/2014/main" id="{D50A7B8A-9EC5-D449-8D5E-CC3605645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1209" y="3769727"/>
            <a:ext cx="14911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Prototype-III</a:t>
            </a:r>
            <a:endParaRPr lang="ja-JP" altLang="en-US" sz="1600" b="1">
              <a:solidFill>
                <a:schemeClr val="tx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281E94-5E30-854A-AFDB-CA1B29F2F1E3}"/>
              </a:ext>
            </a:extLst>
          </p:cNvPr>
          <p:cNvSpPr txBox="1"/>
          <p:nvPr/>
        </p:nvSpPr>
        <p:spPr>
          <a:xfrm>
            <a:off x="4046771" y="935501"/>
            <a:ext cx="123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50000"/>
                  </a:schemeClr>
                </a:solidFill>
              </a:rPr>
              <a:t>Beam test I</a:t>
            </a:r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9DBA51C-77FC-A44C-A5F2-889256FE947C}"/>
              </a:ext>
            </a:extLst>
          </p:cNvPr>
          <p:cNvSpPr txBox="1"/>
          <p:nvPr/>
        </p:nvSpPr>
        <p:spPr>
          <a:xfrm>
            <a:off x="6921105" y="910443"/>
            <a:ext cx="12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50000"/>
                  </a:schemeClr>
                </a:solidFill>
              </a:rPr>
              <a:t>Beam test II</a:t>
            </a:r>
            <a:endParaRPr kumimoji="1" lang="ja-JP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E54718-B17D-B644-851E-9327DBDDC3E6}"/>
              </a:ext>
            </a:extLst>
          </p:cNvPr>
          <p:cNvSpPr txBox="1"/>
          <p:nvPr/>
        </p:nvSpPr>
        <p:spPr>
          <a:xfrm rot="16200000">
            <a:off x="7161941" y="2139068"/>
            <a:ext cx="203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Final Design Review</a:t>
            </a:r>
            <a:endParaRPr kumimoji="1" lang="ja-JP" altLang="en-US"/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FF58F2D8-7194-D64D-9B35-427EC32B8F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" b="64747"/>
          <a:stretch/>
        </p:blipFill>
        <p:spPr>
          <a:xfrm>
            <a:off x="2141247" y="3248625"/>
            <a:ext cx="2189241" cy="357975"/>
          </a:xfrm>
          <a:prstGeom prst="rect">
            <a:avLst/>
          </a:prstGeom>
        </p:spPr>
      </p:pic>
      <p:sp>
        <p:nvSpPr>
          <p:cNvPr id="60" name="テキスト ボックス 1">
            <a:extLst>
              <a:ext uri="{FF2B5EF4-FFF2-40B4-BE49-F238E27FC236}">
                <a16:creationId xmlns:a16="http://schemas.microsoft.com/office/drawing/2014/main" id="{47A67D6D-DC20-8046-9B65-27C6FC2BE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546" y="3041280"/>
            <a:ext cx="207173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ja-JP" sz="1900" b="1" dirty="0">
                <a:solidFill>
                  <a:srgbClr val="C00000"/>
                </a:solidFill>
                <a:latin typeface="+mn-lt"/>
                <a:ea typeface="ＭＳ Ｐゴシック" panose="020B0600070205080204" pitchFamily="34" charset="-128"/>
              </a:rPr>
              <a:t>Conversion Cable</a:t>
            </a:r>
            <a:endParaRPr lang="ja-JP" altLang="en-US" sz="1900" b="1">
              <a:solidFill>
                <a:srgbClr val="C0000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pic>
        <p:nvPicPr>
          <p:cNvPr id="54" name="コンテンツ プレースホルダー 3">
            <a:extLst>
              <a:ext uri="{FF2B5EF4-FFF2-40B4-BE49-F238E27FC236}">
                <a16:creationId xmlns:a16="http://schemas.microsoft.com/office/drawing/2014/main" id="{010BACCC-014C-0740-BC63-07D1F29D4A72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784" y="4105636"/>
            <a:ext cx="2927343" cy="34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51A051-09DD-C342-949B-C64D17828F47}"/>
              </a:ext>
            </a:extLst>
          </p:cNvPr>
          <p:cNvSpPr txBox="1"/>
          <p:nvPr/>
        </p:nvSpPr>
        <p:spPr>
          <a:xfrm>
            <a:off x="55695" y="4219204"/>
            <a:ext cx="6514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Final design review after beam test-II except for the bus extender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Need another round to finalize the bus extender. Possible review in 2020</a:t>
            </a:r>
            <a:endParaRPr kumimoji="1" lang="ja-JP" altLang="en-US" sz="1600"/>
          </a:p>
        </p:txBody>
      </p:sp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4AADE451-5677-6E47-A663-59C06C5FA4E7}"/>
              </a:ext>
            </a:extLst>
          </p:cNvPr>
          <p:cNvSpPr/>
          <p:nvPr/>
        </p:nvSpPr>
        <p:spPr>
          <a:xfrm>
            <a:off x="152400" y="1238554"/>
            <a:ext cx="146334" cy="17837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87E5DE-CAD0-3D45-8D64-054B5D0C28AD}"/>
              </a:ext>
            </a:extLst>
          </p:cNvPr>
          <p:cNvSpPr txBox="1"/>
          <p:nvPr/>
        </p:nvSpPr>
        <p:spPr>
          <a:xfrm rot="16200000">
            <a:off x="-302071" y="1955363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Ladder</a:t>
            </a:r>
            <a:endParaRPr kumimoji="1" lang="ja-JP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6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572E20C6-B140-CF42-8CE3-97F6FF08AB5B}"/>
              </a:ext>
            </a:extLst>
          </p:cNvPr>
          <p:cNvCxnSpPr>
            <a:cxnSpLocks/>
          </p:cNvCxnSpPr>
          <p:nvPr/>
        </p:nvCxnSpPr>
        <p:spPr>
          <a:xfrm flipV="1">
            <a:off x="521717" y="2349968"/>
            <a:ext cx="8151812" cy="100076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sPHENIX</a:t>
            </a:r>
            <a:r>
              <a:rPr lang="en-US" dirty="0"/>
              <a:t>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206" y="685800"/>
            <a:ext cx="8229600" cy="3829043"/>
          </a:xfrm>
        </p:spPr>
        <p:txBody>
          <a:bodyPr/>
          <a:lstStyle/>
          <a:p>
            <a:r>
              <a:rPr lang="en-US" dirty="0"/>
              <a:t>Yield Rates of Bus Extender : only </a:t>
            </a:r>
            <a:r>
              <a:rPr lang="en-US" u="sng" dirty="0"/>
              <a:t>25%</a:t>
            </a:r>
            <a:r>
              <a:rPr lang="en-US" dirty="0"/>
              <a:t> at this moment</a:t>
            </a:r>
          </a:p>
          <a:p>
            <a:pPr lvl="1"/>
            <a:r>
              <a:rPr lang="en-US" b="0" dirty="0"/>
              <a:t>$2~4k/cable ($0.4~0.8M for total)</a:t>
            </a:r>
          </a:p>
          <a:p>
            <a:pPr lvl="1"/>
            <a:r>
              <a:rPr lang="en-US" b="0" dirty="0"/>
              <a:t>Difficulty mostly originated from the large size and unestablished technology in the LCP manufacturing.</a:t>
            </a:r>
          </a:p>
          <a:p>
            <a:pPr marL="457200" lvl="1" indent="0">
              <a:buNone/>
            </a:pPr>
            <a:endParaRPr lang="en-US" b="0" dirty="0"/>
          </a:p>
          <a:p>
            <a:pPr lvl="1"/>
            <a:endParaRPr 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224939C7-6427-934C-B719-07C060D9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68" y="2988692"/>
            <a:ext cx="4572000" cy="7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下矢印 38">
            <a:extLst>
              <a:ext uri="{FF2B5EF4-FFF2-40B4-BE49-F238E27FC236}">
                <a16:creationId xmlns:a16="http://schemas.microsoft.com/office/drawing/2014/main" id="{C30232A2-30A0-114A-A4A3-3D7225FA8A95}"/>
              </a:ext>
            </a:extLst>
          </p:cNvPr>
          <p:cNvSpPr/>
          <p:nvPr/>
        </p:nvSpPr>
        <p:spPr>
          <a:xfrm rot="10800000">
            <a:off x="6880537" y="3338869"/>
            <a:ext cx="260292" cy="375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C277CAC4-A628-5D40-8DF4-0972893892C6}"/>
              </a:ext>
            </a:extLst>
          </p:cNvPr>
          <p:cNvGrpSpPr/>
          <p:nvPr/>
        </p:nvGrpSpPr>
        <p:grpSpPr>
          <a:xfrm>
            <a:off x="5404705" y="2708746"/>
            <a:ext cx="3127412" cy="912746"/>
            <a:chOff x="2895600" y="2441169"/>
            <a:chExt cx="3352800" cy="1070426"/>
          </a:xfrm>
          <a:solidFill>
            <a:schemeClr val="bg1">
              <a:lumMod val="65000"/>
            </a:schemeClr>
          </a:solidFill>
          <a:scene3d>
            <a:camera prst="isometricTopUp">
              <a:rot lat="19101527" lon="17834177" rev="4267096"/>
            </a:camera>
            <a:lightRig rig="threePt" dir="t"/>
          </a:scene3d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02CFDD2B-9006-8847-8ABD-C60415AB5B0A}"/>
                </a:ext>
              </a:extLst>
            </p:cNvPr>
            <p:cNvSpPr/>
            <p:nvPr/>
          </p:nvSpPr>
          <p:spPr>
            <a:xfrm>
              <a:off x="2895600" y="2979656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F06807D-2E9D-8349-B045-FD20993D64A5}"/>
                </a:ext>
              </a:extLst>
            </p:cNvPr>
            <p:cNvSpPr/>
            <p:nvPr/>
          </p:nvSpPr>
          <p:spPr>
            <a:xfrm>
              <a:off x="2895600" y="3243109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177A3CC1-6506-6E4D-854B-1B4BEB9FDBF0}"/>
                </a:ext>
              </a:extLst>
            </p:cNvPr>
            <p:cNvSpPr/>
            <p:nvPr/>
          </p:nvSpPr>
          <p:spPr>
            <a:xfrm>
              <a:off x="2895600" y="2441169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BBD96E2B-B3B5-874B-A2F3-A99CE80EB8D6}"/>
                </a:ext>
              </a:extLst>
            </p:cNvPr>
            <p:cNvSpPr/>
            <p:nvPr/>
          </p:nvSpPr>
          <p:spPr>
            <a:xfrm>
              <a:off x="2895600" y="2704622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1E7A9B9-32C1-8C4F-B412-245F5768A21D}"/>
              </a:ext>
            </a:extLst>
          </p:cNvPr>
          <p:cNvGrpSpPr/>
          <p:nvPr/>
        </p:nvGrpSpPr>
        <p:grpSpPr>
          <a:xfrm>
            <a:off x="5389102" y="2610461"/>
            <a:ext cx="3127412" cy="912746"/>
            <a:chOff x="2895600" y="2441169"/>
            <a:chExt cx="3352800" cy="1070426"/>
          </a:xfrm>
          <a:scene3d>
            <a:camera prst="isometricTopUp">
              <a:rot lat="19101527" lon="17834177" rev="4267096"/>
            </a:camera>
            <a:lightRig rig="threePt" dir="t"/>
          </a:scene3d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4B1EC16-14E8-CF4E-8CC1-98CC05EE0CF8}"/>
                </a:ext>
              </a:extLst>
            </p:cNvPr>
            <p:cNvSpPr/>
            <p:nvPr/>
          </p:nvSpPr>
          <p:spPr>
            <a:xfrm>
              <a:off x="2895600" y="2979656"/>
              <a:ext cx="3352800" cy="268486"/>
            </a:xfrm>
            <a:prstGeom prst="rect">
              <a:avLst/>
            </a:prstGeom>
            <a:pattFill prst="dkHorz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773C7EB8-C80C-B84E-B1F8-36A204CCDCD3}"/>
                </a:ext>
              </a:extLst>
            </p:cNvPr>
            <p:cNvSpPr/>
            <p:nvPr/>
          </p:nvSpPr>
          <p:spPr>
            <a:xfrm>
              <a:off x="2895600" y="3243109"/>
              <a:ext cx="3352800" cy="268486"/>
            </a:xfrm>
            <a:prstGeom prst="rect">
              <a:avLst/>
            </a:prstGeom>
            <a:pattFill prst="dkHorz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30CB875C-B760-2A46-9D8F-1B54291282FE}"/>
                </a:ext>
              </a:extLst>
            </p:cNvPr>
            <p:cNvSpPr/>
            <p:nvPr/>
          </p:nvSpPr>
          <p:spPr>
            <a:xfrm>
              <a:off x="2895600" y="2441169"/>
              <a:ext cx="3352800" cy="268486"/>
            </a:xfrm>
            <a:prstGeom prst="rect">
              <a:avLst/>
            </a:prstGeom>
            <a:pattFill prst="dkHorz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49A8ED61-A2A3-2744-8902-5378356B40BA}"/>
                </a:ext>
              </a:extLst>
            </p:cNvPr>
            <p:cNvSpPr/>
            <p:nvPr/>
          </p:nvSpPr>
          <p:spPr>
            <a:xfrm>
              <a:off x="2895600" y="2704622"/>
              <a:ext cx="3352800" cy="268486"/>
            </a:xfrm>
            <a:prstGeom prst="rect">
              <a:avLst/>
            </a:prstGeom>
            <a:pattFill prst="dkHorz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84EBB13-F61F-A449-B006-C38B4AD90622}"/>
              </a:ext>
            </a:extLst>
          </p:cNvPr>
          <p:cNvGrpSpPr/>
          <p:nvPr/>
        </p:nvGrpSpPr>
        <p:grpSpPr>
          <a:xfrm>
            <a:off x="5382168" y="2459225"/>
            <a:ext cx="3127412" cy="912746"/>
            <a:chOff x="2895600" y="2441169"/>
            <a:chExt cx="3352800" cy="1070426"/>
          </a:xfrm>
          <a:solidFill>
            <a:schemeClr val="bg1">
              <a:lumMod val="65000"/>
            </a:schemeClr>
          </a:solidFill>
          <a:scene3d>
            <a:camera prst="isometricTopUp">
              <a:rot lat="19101527" lon="17834177" rev="4267096"/>
            </a:camera>
            <a:lightRig rig="threePt" dir="t"/>
          </a:scene3d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F97FC6C-AA09-4740-BA00-4E384E865986}"/>
                </a:ext>
              </a:extLst>
            </p:cNvPr>
            <p:cNvSpPr/>
            <p:nvPr/>
          </p:nvSpPr>
          <p:spPr>
            <a:xfrm>
              <a:off x="2895600" y="2979656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66F80B0-2B4C-CB49-9736-36961F235722}"/>
                </a:ext>
              </a:extLst>
            </p:cNvPr>
            <p:cNvSpPr/>
            <p:nvPr/>
          </p:nvSpPr>
          <p:spPr>
            <a:xfrm>
              <a:off x="2895600" y="3243109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1182B94E-1000-7147-9D9D-5CD515ACA1EA}"/>
                </a:ext>
              </a:extLst>
            </p:cNvPr>
            <p:cNvSpPr/>
            <p:nvPr/>
          </p:nvSpPr>
          <p:spPr>
            <a:xfrm>
              <a:off x="2895600" y="2441169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58B44B99-C893-584E-A70A-848BBC580629}"/>
                </a:ext>
              </a:extLst>
            </p:cNvPr>
            <p:cNvSpPr/>
            <p:nvPr/>
          </p:nvSpPr>
          <p:spPr>
            <a:xfrm>
              <a:off x="2895600" y="2704622"/>
              <a:ext cx="3352800" cy="26848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下矢印 24">
            <a:extLst>
              <a:ext uri="{FF2B5EF4-FFF2-40B4-BE49-F238E27FC236}">
                <a16:creationId xmlns:a16="http://schemas.microsoft.com/office/drawing/2014/main" id="{972BDC6E-314E-244E-B6BB-FF60ED4D317F}"/>
              </a:ext>
            </a:extLst>
          </p:cNvPr>
          <p:cNvSpPr/>
          <p:nvPr/>
        </p:nvSpPr>
        <p:spPr>
          <a:xfrm>
            <a:off x="6858000" y="2567063"/>
            <a:ext cx="260292" cy="375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952C147-5F23-B040-B3AB-5863AA01117D}"/>
              </a:ext>
            </a:extLst>
          </p:cNvPr>
          <p:cNvSpPr txBox="1"/>
          <p:nvPr/>
        </p:nvSpPr>
        <p:spPr>
          <a:xfrm>
            <a:off x="47768" y="3809611"/>
            <a:ext cx="4707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Dusts, creases, air between a mask and copper plane… </a:t>
            </a:r>
          </a:p>
          <a:p>
            <a:r>
              <a:rPr kumimoji="1" lang="en-US" altLang="ja-JP" sz="1600" dirty="0">
                <a:solidFill>
                  <a:srgbClr val="0070C0"/>
                </a:solidFill>
              </a:rPr>
              <a:t>☞ broken and/or shorted signal lines 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BA5687B-41BE-324D-A889-6C52EC110A83}"/>
              </a:ext>
            </a:extLst>
          </p:cNvPr>
          <p:cNvSpPr txBox="1"/>
          <p:nvPr/>
        </p:nvSpPr>
        <p:spPr>
          <a:xfrm>
            <a:off x="104548" y="2485754"/>
            <a:ext cx="211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1. Exposure process </a:t>
            </a:r>
            <a:endParaRPr kumimoji="1" lang="ja-JP" altLang="en-US" b="1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7283FE8-1669-0548-B4C8-FFFBBBFBD33D}"/>
              </a:ext>
            </a:extLst>
          </p:cNvPr>
          <p:cNvSpPr txBox="1"/>
          <p:nvPr/>
        </p:nvSpPr>
        <p:spPr>
          <a:xfrm>
            <a:off x="4755263" y="3674164"/>
            <a:ext cx="449350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Still struggling in optimizing parameters;  pressure, temperature, duration, vacuum, </a:t>
            </a:r>
            <a:r>
              <a:rPr kumimoji="1" lang="en-US" altLang="ja-JP" sz="1600" dirty="0" err="1"/>
              <a:t>etc</a:t>
            </a:r>
            <a:r>
              <a:rPr kumimoji="1" lang="en-US" altLang="ja-JP" sz="1600" dirty="0"/>
              <a:t> </a:t>
            </a:r>
          </a:p>
          <a:p>
            <a:r>
              <a:rPr kumimoji="1" lang="en-US" altLang="ja-JP" sz="1600" dirty="0">
                <a:solidFill>
                  <a:srgbClr val="0070C0"/>
                </a:solidFill>
              </a:rPr>
              <a:t>☞ Overexpansion of LCP, imperfectly stiffened adhesive, weak peel strength, incomplete thru hole, </a:t>
            </a:r>
            <a:r>
              <a:rPr kumimoji="1" lang="en-US" altLang="ja-JP" sz="1600" dirty="0" err="1">
                <a:solidFill>
                  <a:srgbClr val="0070C0"/>
                </a:solidFill>
              </a:rPr>
              <a:t>etc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880EADA-E0D7-554F-8D16-B95DDBBA0172}"/>
              </a:ext>
            </a:extLst>
          </p:cNvPr>
          <p:cNvSpPr txBox="1"/>
          <p:nvPr/>
        </p:nvSpPr>
        <p:spPr>
          <a:xfrm>
            <a:off x="2861387" y="2224129"/>
            <a:ext cx="1620508" cy="36933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Primary Causes</a:t>
            </a:r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800F08A-E7B9-FF4A-96EF-E40EE359D0EB}"/>
              </a:ext>
            </a:extLst>
          </p:cNvPr>
          <p:cNvSpPr txBox="1"/>
          <p:nvPr/>
        </p:nvSpPr>
        <p:spPr>
          <a:xfrm>
            <a:off x="4566262" y="2465774"/>
            <a:ext cx="226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2. Lamination process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sPHENIX</a:t>
            </a:r>
            <a:r>
              <a:rPr lang="en-US" dirty="0"/>
              <a:t>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152606" y="4818564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0524" y="201281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2382F8-213F-EA4F-8F35-52E75666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315" y="727450"/>
            <a:ext cx="3864767" cy="1072561"/>
          </a:xfrm>
          <a:prstGeom prst="rect">
            <a:avLst/>
          </a:prstGeom>
        </p:spPr>
      </p:pic>
      <p:sp>
        <p:nvSpPr>
          <p:cNvPr id="106" name="コンテンツ プレースホルダー 4">
            <a:extLst>
              <a:ext uri="{FF2B5EF4-FFF2-40B4-BE49-F238E27FC236}">
                <a16:creationId xmlns:a16="http://schemas.microsoft.com/office/drawing/2014/main" id="{3E0F793C-02DF-284B-B978-496F6A316DF9}"/>
              </a:ext>
            </a:extLst>
          </p:cNvPr>
          <p:cNvSpPr txBox="1">
            <a:spLocks/>
          </p:cNvSpPr>
          <p:nvPr/>
        </p:nvSpPr>
        <p:spPr bwMode="auto">
          <a:xfrm>
            <a:off x="75121" y="700322"/>
            <a:ext cx="3975964" cy="145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The Bus Extender Prototype-II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120cm FPC w/ </a:t>
            </a:r>
            <a:r>
              <a:rPr lang="en-US" altLang="ja-JP" dirty="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200Mbps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62 LVDS pairs within 5cm width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4 layers with signal/power/GND</a:t>
            </a:r>
          </a:p>
          <a:p>
            <a:r>
              <a:rPr lang="en-US" altLang="ja-JP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Symbol" panose="05050102010706020507" pitchFamily="18" charset="2"/>
              </a:rPr>
              <a:t>Observed signal transmission performances are as designed.</a:t>
            </a:r>
          </a:p>
        </p:txBody>
      </p: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4153828C-7CE1-E54A-96BB-0BD913EEF150}"/>
              </a:ext>
            </a:extLst>
          </p:cNvPr>
          <p:cNvGrpSpPr/>
          <p:nvPr/>
        </p:nvGrpSpPr>
        <p:grpSpPr>
          <a:xfrm>
            <a:off x="110391" y="2381452"/>
            <a:ext cx="2721570" cy="1999437"/>
            <a:chOff x="4677860" y="3058846"/>
            <a:chExt cx="4133160" cy="3096000"/>
          </a:xfrm>
        </p:grpSpPr>
        <p:pic>
          <p:nvPicPr>
            <p:cNvPr id="110" name="図 109">
              <a:extLst>
                <a:ext uri="{FF2B5EF4-FFF2-40B4-BE49-F238E27FC236}">
                  <a16:creationId xmlns:a16="http://schemas.microsoft.com/office/drawing/2014/main" id="{F1360353-7895-754C-AF06-90021B52A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7860" y="3058846"/>
              <a:ext cx="4133160" cy="3096000"/>
            </a:xfrm>
            <a:prstGeom prst="rect">
              <a:avLst/>
            </a:prstGeom>
          </p:spPr>
        </p:pic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BF56DC92-BFE9-BC40-ABF5-87E28534D889}"/>
                </a:ext>
              </a:extLst>
            </p:cNvPr>
            <p:cNvCxnSpPr/>
            <p:nvPr/>
          </p:nvCxnSpPr>
          <p:spPr>
            <a:xfrm flipV="1">
              <a:off x="4740474" y="3095382"/>
              <a:ext cx="3420002" cy="2262019"/>
            </a:xfrm>
            <a:prstGeom prst="line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00A42236-608C-2F40-A476-BD75D4A11C8E}"/>
                </a:ext>
              </a:extLst>
            </p:cNvPr>
            <p:cNvSpPr/>
            <p:nvPr/>
          </p:nvSpPr>
          <p:spPr>
            <a:xfrm rot="19486944">
              <a:off x="5891403" y="3955477"/>
              <a:ext cx="780963" cy="352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120cm</a:t>
              </a:r>
              <a:endParaRPr lang="ja-JP" altLang="en-US" dirty="0"/>
            </a:p>
          </p:txBody>
        </p:sp>
      </p:grp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1F3A4FC0-8CCF-C34F-BF90-290270A28449}"/>
              </a:ext>
            </a:extLst>
          </p:cNvPr>
          <p:cNvSpPr txBox="1"/>
          <p:nvPr/>
        </p:nvSpPr>
        <p:spPr>
          <a:xfrm>
            <a:off x="3428682" y="1686011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</a:rPr>
              <a:t>To HDI</a:t>
            </a:r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618582FD-DD58-3344-AE5B-78CBA1976346}"/>
              </a:ext>
            </a:extLst>
          </p:cNvPr>
          <p:cNvSpPr txBox="1"/>
          <p:nvPr/>
        </p:nvSpPr>
        <p:spPr>
          <a:xfrm>
            <a:off x="5725183" y="640184"/>
            <a:ext cx="604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>
                    <a:lumMod val="50000"/>
                  </a:schemeClr>
                </a:solidFill>
              </a:rPr>
              <a:t>To ROC</a:t>
            </a:r>
            <a:endParaRPr kumimoji="1" lang="ja-JP" altLang="en-US" sz="1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5" name="図 124">
            <a:extLst>
              <a:ext uri="{FF2B5EF4-FFF2-40B4-BE49-F238E27FC236}">
                <a16:creationId xmlns:a16="http://schemas.microsoft.com/office/drawing/2014/main" id="{5161005D-09BF-314C-B413-2A6E7BB1A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700" y="1758587"/>
            <a:ext cx="1066764" cy="1543890"/>
          </a:xfrm>
          <a:prstGeom prst="rect">
            <a:avLst/>
          </a:prstGeom>
        </p:spPr>
      </p:pic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29EA49E5-CC82-E942-B6FB-E419B1D1F8A7}"/>
              </a:ext>
            </a:extLst>
          </p:cNvPr>
          <p:cNvGrpSpPr/>
          <p:nvPr/>
        </p:nvGrpSpPr>
        <p:grpSpPr>
          <a:xfrm>
            <a:off x="7586348" y="1744275"/>
            <a:ext cx="1413288" cy="1563191"/>
            <a:chOff x="10402158" y="4257404"/>
            <a:chExt cx="1597021" cy="1766411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831116F4-E487-E443-8C06-D89EF28E416B}"/>
                </a:ext>
              </a:extLst>
            </p:cNvPr>
            <p:cNvGrpSpPr/>
            <p:nvPr/>
          </p:nvGrpSpPr>
          <p:grpSpPr>
            <a:xfrm>
              <a:off x="10402158" y="4257404"/>
              <a:ext cx="1597021" cy="1766411"/>
              <a:chOff x="10421208" y="4269899"/>
              <a:chExt cx="1597021" cy="1766411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541EBE84-E593-ED4C-A63B-E66EDBD7D0E1}"/>
                  </a:ext>
                </a:extLst>
              </p:cNvPr>
              <p:cNvGrpSpPr/>
              <p:nvPr/>
            </p:nvGrpSpPr>
            <p:grpSpPr>
              <a:xfrm>
                <a:off x="10421208" y="4269899"/>
                <a:ext cx="723095" cy="1766411"/>
                <a:chOff x="10421208" y="4269899"/>
                <a:chExt cx="723095" cy="1766411"/>
              </a:xfrm>
            </p:grpSpPr>
            <p:sp>
              <p:nvSpPr>
                <p:cNvPr id="153" name="正方形/長方形 152">
                  <a:extLst>
                    <a:ext uri="{FF2B5EF4-FFF2-40B4-BE49-F238E27FC236}">
                      <a16:creationId xmlns:a16="http://schemas.microsoft.com/office/drawing/2014/main" id="{256D62D3-F636-984B-8B64-0C84ADDA2AD9}"/>
                    </a:ext>
                  </a:extLst>
                </p:cNvPr>
                <p:cNvSpPr/>
                <p:nvPr/>
              </p:nvSpPr>
              <p:spPr bwMode="auto">
                <a:xfrm>
                  <a:off x="10813558" y="4283710"/>
                  <a:ext cx="317500" cy="17526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正方形/長方形 31">
                  <a:extLst>
                    <a:ext uri="{FF2B5EF4-FFF2-40B4-BE49-F238E27FC236}">
                      <a16:creationId xmlns:a16="http://schemas.microsoft.com/office/drawing/2014/main" id="{A7B9CA07-DA72-8D46-BC37-298F3D50C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6702" y="4269899"/>
                  <a:ext cx="3754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/>
                    <a:t>Cu</a:t>
                  </a:r>
                  <a:endParaRPr lang="ja-JP" altLang="en-US" sz="1400"/>
                </a:p>
              </p:txBody>
            </p:sp>
            <p:grpSp>
              <p:nvGrpSpPr>
                <p:cNvPr id="155" name="グループ化 46">
                  <a:extLst>
                    <a:ext uri="{FF2B5EF4-FFF2-40B4-BE49-F238E27FC236}">
                      <a16:creationId xmlns:a16="http://schemas.microsoft.com/office/drawing/2014/main" id="{BFE3C52A-3509-DC4F-B1F3-8BA97C6D11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3249" y="4366737"/>
                  <a:ext cx="591206" cy="1669573"/>
                  <a:chOff x="1629530" y="4812771"/>
                  <a:chExt cx="591324" cy="1669176"/>
                </a:xfrm>
              </p:grpSpPr>
              <p:sp>
                <p:nvSpPr>
                  <p:cNvPr id="159" name="正方形/長方形 158">
                    <a:extLst>
                      <a:ext uri="{FF2B5EF4-FFF2-40B4-BE49-F238E27FC236}">
                        <a16:creationId xmlns:a16="http://schemas.microsoft.com/office/drawing/2014/main" id="{051E2382-98B6-D94E-A572-1B60284B6565}"/>
                      </a:ext>
                    </a:extLst>
                  </p:cNvPr>
                  <p:cNvSpPr/>
                  <p:nvPr/>
                </p:nvSpPr>
                <p:spPr>
                  <a:xfrm>
                    <a:off x="1677186" y="4949264"/>
                    <a:ext cx="541445" cy="261875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0" name="正方形/長方形 159">
                    <a:extLst>
                      <a:ext uri="{FF2B5EF4-FFF2-40B4-BE49-F238E27FC236}">
                        <a16:creationId xmlns:a16="http://schemas.microsoft.com/office/drawing/2014/main" id="{69D556A6-8DDB-0C43-9156-0BDE750A555B}"/>
                      </a:ext>
                    </a:extLst>
                  </p:cNvPr>
                  <p:cNvSpPr/>
                  <p:nvPr/>
                </p:nvSpPr>
                <p:spPr>
                  <a:xfrm>
                    <a:off x="1677186" y="5468252"/>
                    <a:ext cx="541445" cy="26028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1" name="正方形/長方形 160">
                    <a:extLst>
                      <a:ext uri="{FF2B5EF4-FFF2-40B4-BE49-F238E27FC236}">
                        <a16:creationId xmlns:a16="http://schemas.microsoft.com/office/drawing/2014/main" id="{DF7F990E-FB1C-CD42-8188-F8872D68AF94}"/>
                      </a:ext>
                    </a:extLst>
                  </p:cNvPr>
                  <p:cNvSpPr/>
                  <p:nvPr/>
                </p:nvSpPr>
                <p:spPr>
                  <a:xfrm>
                    <a:off x="1678775" y="4812771"/>
                    <a:ext cx="541444" cy="1285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2" name="正方形/長方形 161">
                    <a:extLst>
                      <a:ext uri="{FF2B5EF4-FFF2-40B4-BE49-F238E27FC236}">
                        <a16:creationId xmlns:a16="http://schemas.microsoft.com/office/drawing/2014/main" id="{B6FAEFD8-A0F1-5344-A0D6-CBD13B83A7F7}"/>
                      </a:ext>
                    </a:extLst>
                  </p:cNvPr>
                  <p:cNvSpPr/>
                  <p:nvPr/>
                </p:nvSpPr>
                <p:spPr>
                  <a:xfrm>
                    <a:off x="1677186" y="5220793"/>
                    <a:ext cx="541445" cy="12855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3" name="正方形/長方形 162">
                    <a:extLst>
                      <a:ext uri="{FF2B5EF4-FFF2-40B4-BE49-F238E27FC236}">
                        <a16:creationId xmlns:a16="http://schemas.microsoft.com/office/drawing/2014/main" id="{1F70C3AB-AB9B-584E-A845-44CE6B64681D}"/>
                      </a:ext>
                    </a:extLst>
                  </p:cNvPr>
                  <p:cNvSpPr/>
                  <p:nvPr/>
                </p:nvSpPr>
                <p:spPr>
                  <a:xfrm>
                    <a:off x="1677186" y="6001525"/>
                    <a:ext cx="541445" cy="261876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4" name="正方形/長方形 163">
                    <a:extLst>
                      <a:ext uri="{FF2B5EF4-FFF2-40B4-BE49-F238E27FC236}">
                        <a16:creationId xmlns:a16="http://schemas.microsoft.com/office/drawing/2014/main" id="{EAA540E6-D70B-754C-A64F-AAB6A9F030F0}"/>
                      </a:ext>
                    </a:extLst>
                  </p:cNvPr>
                  <p:cNvSpPr/>
                  <p:nvPr/>
                </p:nvSpPr>
                <p:spPr>
                  <a:xfrm>
                    <a:off x="1675599" y="5861666"/>
                    <a:ext cx="541444" cy="12855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5" name="正方形/長方形 164">
                    <a:extLst>
                      <a:ext uri="{FF2B5EF4-FFF2-40B4-BE49-F238E27FC236}">
                        <a16:creationId xmlns:a16="http://schemas.microsoft.com/office/drawing/2014/main" id="{934C7F9C-898E-3445-9E9A-5D915128747D}"/>
                      </a:ext>
                    </a:extLst>
                  </p:cNvPr>
                  <p:cNvSpPr/>
                  <p:nvPr/>
                </p:nvSpPr>
                <p:spPr>
                  <a:xfrm>
                    <a:off x="1677186" y="6268162"/>
                    <a:ext cx="541445" cy="12855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6" name="正方形/長方形 165">
                    <a:extLst>
                      <a:ext uri="{FF2B5EF4-FFF2-40B4-BE49-F238E27FC236}">
                        <a16:creationId xmlns:a16="http://schemas.microsoft.com/office/drawing/2014/main" id="{2D09A0DB-3CCA-EA41-B5BD-1692F0375FD1}"/>
                      </a:ext>
                    </a:extLst>
                  </p:cNvPr>
                  <p:cNvSpPr/>
                  <p:nvPr/>
                </p:nvSpPr>
                <p:spPr>
                  <a:xfrm>
                    <a:off x="1677186" y="5744328"/>
                    <a:ext cx="541445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7" name="正方形/長方形 166">
                    <a:extLst>
                      <a:ext uri="{FF2B5EF4-FFF2-40B4-BE49-F238E27FC236}">
                        <a16:creationId xmlns:a16="http://schemas.microsoft.com/office/drawing/2014/main" id="{CD8D3D23-7FCA-AC47-98B9-CB54E2C0977F}"/>
                      </a:ext>
                    </a:extLst>
                  </p:cNvPr>
                  <p:cNvSpPr/>
                  <p:nvPr/>
                </p:nvSpPr>
                <p:spPr>
                  <a:xfrm>
                    <a:off x="1679410" y="5356426"/>
                    <a:ext cx="541444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正方形/長方形 32">
                    <a:extLst>
                      <a:ext uri="{FF2B5EF4-FFF2-40B4-BE49-F238E27FC236}">
                        <a16:creationId xmlns:a16="http://schemas.microsoft.com/office/drawing/2014/main" id="{4F201145-C0E3-B142-A963-24D3F7E95F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29530" y="4918104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69" name="正方形/長方形 33">
                    <a:extLst>
                      <a:ext uri="{FF2B5EF4-FFF2-40B4-BE49-F238E27FC236}">
                        <a16:creationId xmlns:a16="http://schemas.microsoft.com/office/drawing/2014/main" id="{C7D16F6E-87F6-1749-B1C5-CB944C4B38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251145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70" name="正方形/長方形 35">
                    <a:extLst>
                      <a:ext uri="{FF2B5EF4-FFF2-40B4-BE49-F238E27FC236}">
                        <a16:creationId xmlns:a16="http://schemas.microsoft.com/office/drawing/2014/main" id="{130B8FFA-4ED7-1D40-8602-211EE0DBEC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628147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71" name="正方形/長方形 36">
                    <a:extLst>
                      <a:ext uri="{FF2B5EF4-FFF2-40B4-BE49-F238E27FC236}">
                        <a16:creationId xmlns:a16="http://schemas.microsoft.com/office/drawing/2014/main" id="{E1FAE18F-F087-804E-90A8-CB4D55E8F4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9475" y="5954512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72" name="正方形/長方形 37">
                    <a:extLst>
                      <a:ext uri="{FF2B5EF4-FFF2-40B4-BE49-F238E27FC236}">
                        <a16:creationId xmlns:a16="http://schemas.microsoft.com/office/drawing/2014/main" id="{6DC8B90B-73AD-FD43-B98F-68AA6FCE1D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6174243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/>
                      <a:t>Cu</a:t>
                    </a:r>
                    <a:endParaRPr lang="ja-JP" altLang="en-US" sz="1400"/>
                  </a:p>
                </p:txBody>
              </p:sp>
            </p:grpSp>
            <p:sp>
              <p:nvSpPr>
                <p:cNvPr id="156" name="正方形/長方形 34">
                  <a:extLst>
                    <a:ext uri="{FF2B5EF4-FFF2-40B4-BE49-F238E27FC236}">
                      <a16:creationId xmlns:a16="http://schemas.microsoft.com/office/drawing/2014/main" id="{1A8F06DA-6C32-AA43-B0B8-06A1602AAC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1208" y="4697493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57" name="正方形/長方形 34">
                  <a:extLst>
                    <a:ext uri="{FF2B5EF4-FFF2-40B4-BE49-F238E27FC236}">
                      <a16:creationId xmlns:a16="http://schemas.microsoft.com/office/drawing/2014/main" id="{E662FD24-DABF-D44B-849C-5C82F2375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8661" y="5345244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58" name="正方形/長方形 33">
                  <a:extLst>
                    <a:ext uri="{FF2B5EF4-FFF2-40B4-BE49-F238E27FC236}">
                      <a16:creationId xmlns:a16="http://schemas.microsoft.com/office/drawing/2014/main" id="{B4DD7378-AF01-4C4A-B8DE-15920DCAC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4476" y="4278345"/>
                  <a:ext cx="37542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dirty="0"/>
                    <a:t>Cu</a:t>
                  </a:r>
                  <a:endParaRPr lang="ja-JP" altLang="en-US" sz="1400" dirty="0"/>
                </a:p>
              </p:txBody>
            </p:sp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13AEDDDE-FC23-3F44-81E5-FBB94179DE0E}"/>
                  </a:ext>
                </a:extLst>
              </p:cNvPr>
              <p:cNvGrpSpPr/>
              <p:nvPr/>
            </p:nvGrpSpPr>
            <p:grpSpPr>
              <a:xfrm>
                <a:off x="11268384" y="4269899"/>
                <a:ext cx="749845" cy="1766411"/>
                <a:chOff x="10394458" y="4269899"/>
                <a:chExt cx="749845" cy="1766411"/>
              </a:xfrm>
            </p:grpSpPr>
            <p:sp>
              <p:nvSpPr>
                <p:cNvPr id="133" name="正方形/長方形 132">
                  <a:extLst>
                    <a:ext uri="{FF2B5EF4-FFF2-40B4-BE49-F238E27FC236}">
                      <a16:creationId xmlns:a16="http://schemas.microsoft.com/office/drawing/2014/main" id="{4B188227-12F6-FA4E-80B0-446535F878C1}"/>
                    </a:ext>
                  </a:extLst>
                </p:cNvPr>
                <p:cNvSpPr/>
                <p:nvPr/>
              </p:nvSpPr>
              <p:spPr bwMode="auto">
                <a:xfrm>
                  <a:off x="10394458" y="4283710"/>
                  <a:ext cx="317500" cy="1752600"/>
                </a:xfrm>
                <a:prstGeom prst="rect">
                  <a:avLst/>
                </a:prstGeom>
                <a:solidFill>
                  <a:srgbClr val="FF33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4" name="正方形/長方形 31">
                  <a:extLst>
                    <a:ext uri="{FF2B5EF4-FFF2-40B4-BE49-F238E27FC236}">
                      <a16:creationId xmlns:a16="http://schemas.microsoft.com/office/drawing/2014/main" id="{1040D81F-C1A6-234A-87C5-09BABC69E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6702" y="4269899"/>
                  <a:ext cx="3754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/>
                    <a:t>Cu</a:t>
                  </a:r>
                  <a:endParaRPr lang="ja-JP" altLang="en-US" sz="1400"/>
                </a:p>
              </p:txBody>
            </p:sp>
            <p:grpSp>
              <p:nvGrpSpPr>
                <p:cNvPr id="135" name="グループ化 46">
                  <a:extLst>
                    <a:ext uri="{FF2B5EF4-FFF2-40B4-BE49-F238E27FC236}">
                      <a16:creationId xmlns:a16="http://schemas.microsoft.com/office/drawing/2014/main" id="{26E41A0C-5D5C-324E-B2FD-9404F2B86E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3249" y="4366737"/>
                  <a:ext cx="591206" cy="1669573"/>
                  <a:chOff x="1629530" y="4812771"/>
                  <a:chExt cx="591324" cy="1669176"/>
                </a:xfrm>
              </p:grpSpPr>
              <p:sp>
                <p:nvSpPr>
                  <p:cNvPr id="139" name="正方形/長方形 138">
                    <a:extLst>
                      <a:ext uri="{FF2B5EF4-FFF2-40B4-BE49-F238E27FC236}">
                        <a16:creationId xmlns:a16="http://schemas.microsoft.com/office/drawing/2014/main" id="{D93E0764-D6DD-B147-ADC3-E75556900F35}"/>
                      </a:ext>
                    </a:extLst>
                  </p:cNvPr>
                  <p:cNvSpPr/>
                  <p:nvPr/>
                </p:nvSpPr>
                <p:spPr>
                  <a:xfrm>
                    <a:off x="1677186" y="4949264"/>
                    <a:ext cx="541445" cy="261875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0" name="正方形/長方形 139">
                    <a:extLst>
                      <a:ext uri="{FF2B5EF4-FFF2-40B4-BE49-F238E27FC236}">
                        <a16:creationId xmlns:a16="http://schemas.microsoft.com/office/drawing/2014/main" id="{D7473CEA-E166-B841-802D-1B99428A6BF0}"/>
                      </a:ext>
                    </a:extLst>
                  </p:cNvPr>
                  <p:cNvSpPr/>
                  <p:nvPr/>
                </p:nvSpPr>
                <p:spPr>
                  <a:xfrm>
                    <a:off x="1677186" y="5468252"/>
                    <a:ext cx="541445" cy="26028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1" name="正方形/長方形 140">
                    <a:extLst>
                      <a:ext uri="{FF2B5EF4-FFF2-40B4-BE49-F238E27FC236}">
                        <a16:creationId xmlns:a16="http://schemas.microsoft.com/office/drawing/2014/main" id="{0DE46978-8C92-A147-9880-99663E03D815}"/>
                      </a:ext>
                    </a:extLst>
                  </p:cNvPr>
                  <p:cNvSpPr/>
                  <p:nvPr/>
                </p:nvSpPr>
                <p:spPr>
                  <a:xfrm>
                    <a:off x="1678775" y="4812771"/>
                    <a:ext cx="541444" cy="12855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2" name="正方形/長方形 141">
                    <a:extLst>
                      <a:ext uri="{FF2B5EF4-FFF2-40B4-BE49-F238E27FC236}">
                        <a16:creationId xmlns:a16="http://schemas.microsoft.com/office/drawing/2014/main" id="{231CF13D-2144-B94A-9C19-039CBCA2C51A}"/>
                      </a:ext>
                    </a:extLst>
                  </p:cNvPr>
                  <p:cNvSpPr/>
                  <p:nvPr/>
                </p:nvSpPr>
                <p:spPr>
                  <a:xfrm>
                    <a:off x="1677186" y="5220793"/>
                    <a:ext cx="541445" cy="12855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3" name="正方形/長方形 142">
                    <a:extLst>
                      <a:ext uri="{FF2B5EF4-FFF2-40B4-BE49-F238E27FC236}">
                        <a16:creationId xmlns:a16="http://schemas.microsoft.com/office/drawing/2014/main" id="{6573B6DA-24E8-6A4D-8C68-97F3745DFF02}"/>
                      </a:ext>
                    </a:extLst>
                  </p:cNvPr>
                  <p:cNvSpPr/>
                  <p:nvPr/>
                </p:nvSpPr>
                <p:spPr>
                  <a:xfrm>
                    <a:off x="1677186" y="6001525"/>
                    <a:ext cx="541445" cy="261876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4" name="正方形/長方形 143">
                    <a:extLst>
                      <a:ext uri="{FF2B5EF4-FFF2-40B4-BE49-F238E27FC236}">
                        <a16:creationId xmlns:a16="http://schemas.microsoft.com/office/drawing/2014/main" id="{10FDA45E-883C-534D-9D19-872A83EC6F1B}"/>
                      </a:ext>
                    </a:extLst>
                  </p:cNvPr>
                  <p:cNvSpPr/>
                  <p:nvPr/>
                </p:nvSpPr>
                <p:spPr>
                  <a:xfrm>
                    <a:off x="1675599" y="5861666"/>
                    <a:ext cx="541444" cy="128556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5" name="正方形/長方形 144">
                    <a:extLst>
                      <a:ext uri="{FF2B5EF4-FFF2-40B4-BE49-F238E27FC236}">
                        <a16:creationId xmlns:a16="http://schemas.microsoft.com/office/drawing/2014/main" id="{3269D320-9C5B-B249-B9D3-E96B8938B0B2}"/>
                      </a:ext>
                    </a:extLst>
                  </p:cNvPr>
                  <p:cNvSpPr/>
                  <p:nvPr/>
                </p:nvSpPr>
                <p:spPr>
                  <a:xfrm>
                    <a:off x="1677186" y="6268162"/>
                    <a:ext cx="541445" cy="12855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6" name="正方形/長方形 145">
                    <a:extLst>
                      <a:ext uri="{FF2B5EF4-FFF2-40B4-BE49-F238E27FC236}">
                        <a16:creationId xmlns:a16="http://schemas.microsoft.com/office/drawing/2014/main" id="{B5D32840-1711-B942-A6EF-F7BDB42AB1D4}"/>
                      </a:ext>
                    </a:extLst>
                  </p:cNvPr>
                  <p:cNvSpPr/>
                  <p:nvPr/>
                </p:nvSpPr>
                <p:spPr>
                  <a:xfrm>
                    <a:off x="1677186" y="5744328"/>
                    <a:ext cx="541445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正方形/長方形 146">
                    <a:extLst>
                      <a:ext uri="{FF2B5EF4-FFF2-40B4-BE49-F238E27FC236}">
                        <a16:creationId xmlns:a16="http://schemas.microsoft.com/office/drawing/2014/main" id="{AE4E8373-C033-2042-8FB5-C935EC98C953}"/>
                      </a:ext>
                    </a:extLst>
                  </p:cNvPr>
                  <p:cNvSpPr/>
                  <p:nvPr/>
                </p:nvSpPr>
                <p:spPr>
                  <a:xfrm>
                    <a:off x="1679410" y="5356426"/>
                    <a:ext cx="541444" cy="10475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8" name="正方形/長方形 32">
                    <a:extLst>
                      <a:ext uri="{FF2B5EF4-FFF2-40B4-BE49-F238E27FC236}">
                        <a16:creationId xmlns:a16="http://schemas.microsoft.com/office/drawing/2014/main" id="{1C5E94CA-C2A0-A44C-B277-EC4AE23E1E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29530" y="4918104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49" name="正方形/長方形 33">
                    <a:extLst>
                      <a:ext uri="{FF2B5EF4-FFF2-40B4-BE49-F238E27FC236}">
                        <a16:creationId xmlns:a16="http://schemas.microsoft.com/office/drawing/2014/main" id="{F3EEFA65-6493-BC44-A52C-3495F40E39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251145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50" name="正方形/長方形 35">
                    <a:extLst>
                      <a:ext uri="{FF2B5EF4-FFF2-40B4-BE49-F238E27FC236}">
                        <a16:creationId xmlns:a16="http://schemas.microsoft.com/office/drawing/2014/main" id="{AD9BB3EA-CEB5-4544-B7F8-644C92310D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5628147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Cu</a:t>
                    </a:r>
                    <a:endParaRPr lang="ja-JP" altLang="en-US" sz="1400" dirty="0"/>
                  </a:p>
                </p:txBody>
              </p:sp>
              <p:sp>
                <p:nvSpPr>
                  <p:cNvPr id="151" name="正方形/長方形 36">
                    <a:extLst>
                      <a:ext uri="{FF2B5EF4-FFF2-40B4-BE49-F238E27FC236}">
                        <a16:creationId xmlns:a16="http://schemas.microsoft.com/office/drawing/2014/main" id="{B631812D-2E04-AB44-9A51-3AF483799B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59475" y="5954512"/>
                    <a:ext cx="447327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 dirty="0"/>
                      <a:t>LCP</a:t>
                    </a:r>
                    <a:endParaRPr lang="ja-JP" altLang="en-US" sz="1400" dirty="0"/>
                  </a:p>
                </p:txBody>
              </p:sp>
              <p:sp>
                <p:nvSpPr>
                  <p:cNvPr id="152" name="正方形/長方形 37">
                    <a:extLst>
                      <a:ext uri="{FF2B5EF4-FFF2-40B4-BE49-F238E27FC236}">
                        <a16:creationId xmlns:a16="http://schemas.microsoft.com/office/drawing/2014/main" id="{0F3E80EC-651B-A947-BAC1-A73190A841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09861" y="6174243"/>
                    <a:ext cx="375498" cy="307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400"/>
                      <a:t>Cu</a:t>
                    </a:r>
                    <a:endParaRPr lang="ja-JP" altLang="en-US" sz="1400"/>
                  </a:p>
                </p:txBody>
              </p:sp>
            </p:grpSp>
            <p:sp>
              <p:nvSpPr>
                <p:cNvPr id="136" name="正方形/長方形 34">
                  <a:extLst>
                    <a:ext uri="{FF2B5EF4-FFF2-40B4-BE49-F238E27FC236}">
                      <a16:creationId xmlns:a16="http://schemas.microsoft.com/office/drawing/2014/main" id="{CF06AE43-2A73-204B-BD09-20D912146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1208" y="4697493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37" name="正方形/長方形 34">
                  <a:extLst>
                    <a:ext uri="{FF2B5EF4-FFF2-40B4-BE49-F238E27FC236}">
                      <a16:creationId xmlns:a16="http://schemas.microsoft.com/office/drawing/2014/main" id="{FDA8F7A8-2F37-2945-8889-85A9C71EC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8661" y="5345244"/>
                  <a:ext cx="70564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050" dirty="0"/>
                    <a:t>Adhesive</a:t>
                  </a:r>
                  <a:endParaRPr lang="ja-JP" altLang="en-US" sz="1050" dirty="0"/>
                </a:p>
              </p:txBody>
            </p:sp>
            <p:sp>
              <p:nvSpPr>
                <p:cNvPr id="138" name="正方形/長方形 33">
                  <a:extLst>
                    <a:ext uri="{FF2B5EF4-FFF2-40B4-BE49-F238E27FC236}">
                      <a16:creationId xmlns:a16="http://schemas.microsoft.com/office/drawing/2014/main" id="{4F51C9FD-24CA-EB4A-9FBD-13C2A6D2C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04476" y="4278345"/>
                  <a:ext cx="37542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dirty="0"/>
                    <a:t>Cu</a:t>
                  </a:r>
                  <a:endParaRPr lang="ja-JP" altLang="en-US" sz="1400" dirty="0"/>
                </a:p>
              </p:txBody>
            </p:sp>
          </p:grpSp>
        </p:grpSp>
        <p:sp>
          <p:nvSpPr>
            <p:cNvPr id="129" name="正方形/長方形 36">
              <a:extLst>
                <a:ext uri="{FF2B5EF4-FFF2-40B4-BE49-F238E27FC236}">
                  <a16:creationId xmlns:a16="http://schemas.microsoft.com/office/drawing/2014/main" id="{8A6A820E-32D7-6E41-B3BC-545982431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9874" y="5011918"/>
              <a:ext cx="4472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LCP</a:t>
              </a:r>
              <a:endParaRPr lang="ja-JP" altLang="en-US" sz="1400" dirty="0"/>
            </a:p>
          </p:txBody>
        </p:sp>
        <p:sp>
          <p:nvSpPr>
            <p:cNvPr id="130" name="正方形/長方形 36">
              <a:extLst>
                <a:ext uri="{FF2B5EF4-FFF2-40B4-BE49-F238E27FC236}">
                  <a16:creationId xmlns:a16="http://schemas.microsoft.com/office/drawing/2014/main" id="{7C275AF6-D27B-874C-B484-2D26B87BC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3800" y="5011918"/>
              <a:ext cx="4472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400" dirty="0"/>
                <a:t>LCP</a:t>
              </a:r>
              <a:endParaRPr lang="ja-JP" altLang="en-US" sz="1400" dirty="0"/>
            </a:p>
          </p:txBody>
        </p:sp>
      </p:grp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F8353FD1-8656-6347-B996-D74FA04C7C77}"/>
              </a:ext>
            </a:extLst>
          </p:cNvPr>
          <p:cNvSpPr txBox="1"/>
          <p:nvPr/>
        </p:nvSpPr>
        <p:spPr>
          <a:xfrm rot="16200000">
            <a:off x="6266922" y="2071385"/>
            <a:ext cx="125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Thru hole </a:t>
            </a:r>
            <a:r>
              <a:rPr kumimoji="1" lang="en-US" altLang="ja-JP" sz="1600" i="1" dirty="0">
                <a:solidFill>
                  <a:schemeClr val="bg1"/>
                </a:solidFill>
                <a:latin typeface="Symbol" pitchFamily="2" charset="2"/>
              </a:rPr>
              <a:t>f</a:t>
            </a:r>
            <a:r>
              <a:rPr kumimoji="1" lang="en-US" altLang="ja-JP" sz="1600" dirty="0">
                <a:solidFill>
                  <a:schemeClr val="bg1"/>
                </a:solidFill>
              </a:rPr>
              <a:t>=300</a:t>
            </a:r>
            <a:r>
              <a:rPr kumimoji="1" lang="en-US" altLang="ja-JP" sz="16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kumimoji="1" lang="en-US" altLang="ja-JP" sz="1600" dirty="0">
                <a:solidFill>
                  <a:schemeClr val="bg1"/>
                </a:solidFill>
              </a:rPr>
              <a:t>m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7AA1D100-0019-224E-984D-F8EB9668C79A}"/>
              </a:ext>
            </a:extLst>
          </p:cNvPr>
          <p:cNvSpPr txBox="1"/>
          <p:nvPr/>
        </p:nvSpPr>
        <p:spPr>
          <a:xfrm>
            <a:off x="6969148" y="1352778"/>
            <a:ext cx="1449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Cu plating </a:t>
            </a:r>
            <a:r>
              <a:rPr kumimoji="1" lang="en-US" altLang="ja-JP" sz="1400" i="1" dirty="0"/>
              <a:t>t</a:t>
            </a:r>
            <a:r>
              <a:rPr kumimoji="1" lang="en-US" altLang="ja-JP" sz="1400" dirty="0"/>
              <a:t>35</a:t>
            </a:r>
            <a:r>
              <a:rPr kumimoji="1" lang="en-US" altLang="ja-JP" sz="1400" dirty="0">
                <a:latin typeface="Symbol" pitchFamily="2" charset="2"/>
              </a:rPr>
              <a:t>m</a:t>
            </a:r>
            <a:r>
              <a:rPr kumimoji="1" lang="en-US" altLang="ja-JP" sz="1400" dirty="0"/>
              <a:t>m</a:t>
            </a:r>
            <a:endParaRPr kumimoji="1" lang="ja-JP" altLang="en-US" sz="1400"/>
          </a:p>
        </p:txBody>
      </p:sp>
      <p:cxnSp>
        <p:nvCxnSpPr>
          <p:cNvPr id="29696" name="直線矢印コネクタ 29695">
            <a:extLst>
              <a:ext uri="{FF2B5EF4-FFF2-40B4-BE49-F238E27FC236}">
                <a16:creationId xmlns:a16="http://schemas.microsoft.com/office/drawing/2014/main" id="{C1D02E5B-D9C0-B941-8621-82A2C3F210A4}"/>
              </a:ext>
            </a:extLst>
          </p:cNvPr>
          <p:cNvCxnSpPr>
            <a:cxnSpLocks/>
            <a:stCxn id="108" idx="2"/>
          </p:cNvCxnSpPr>
          <p:nvPr/>
        </p:nvCxnSpPr>
        <p:spPr>
          <a:xfrm flipH="1">
            <a:off x="7338689" y="1660555"/>
            <a:ext cx="355145" cy="24920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00" name="直線矢印コネクタ 29699">
            <a:extLst>
              <a:ext uri="{FF2B5EF4-FFF2-40B4-BE49-F238E27FC236}">
                <a16:creationId xmlns:a16="http://schemas.microsoft.com/office/drawing/2014/main" id="{66DD937A-6524-9541-B378-D7DADDA8E397}"/>
              </a:ext>
            </a:extLst>
          </p:cNvPr>
          <p:cNvCxnSpPr>
            <a:cxnSpLocks/>
            <a:stCxn id="108" idx="2"/>
            <a:endCxn id="153" idx="0"/>
          </p:cNvCxnSpPr>
          <p:nvPr/>
        </p:nvCxnSpPr>
        <p:spPr>
          <a:xfrm>
            <a:off x="7693834" y="1660555"/>
            <a:ext cx="380212" cy="9594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4" name="テキスト ボックス 29703">
            <a:extLst>
              <a:ext uri="{FF2B5EF4-FFF2-40B4-BE49-F238E27FC236}">
                <a16:creationId xmlns:a16="http://schemas.microsoft.com/office/drawing/2014/main" id="{A59D492A-878E-914D-987C-7098320BAF23}"/>
              </a:ext>
            </a:extLst>
          </p:cNvPr>
          <p:cNvSpPr txBox="1"/>
          <p:nvPr/>
        </p:nvSpPr>
        <p:spPr>
          <a:xfrm>
            <a:off x="3136743" y="4490291"/>
            <a:ext cx="861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Successful </a:t>
            </a:r>
            <a:endParaRPr kumimoji="1" lang="ja-JP" altLang="en-US" sz="1200"/>
          </a:p>
        </p:txBody>
      </p:sp>
      <p:pic>
        <p:nvPicPr>
          <p:cNvPr id="77" name="図 76">
            <a:extLst>
              <a:ext uri="{FF2B5EF4-FFF2-40B4-BE49-F238E27FC236}">
                <a16:creationId xmlns:a16="http://schemas.microsoft.com/office/drawing/2014/main" id="{6B404DCD-B906-FF48-88DC-455CC9B5D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634" y="2177336"/>
            <a:ext cx="2635475" cy="1672513"/>
          </a:xfrm>
          <a:prstGeom prst="rect">
            <a:avLst/>
          </a:prstGeom>
        </p:spPr>
      </p:pic>
      <p:pic>
        <p:nvPicPr>
          <p:cNvPr id="78" name="図 77" descr="C:\Users\90031270\Documents\都産技研_事業\研究・開発\H29 共同研究\設計ノート\20180125_EYE\04_proto1-3_w140um.png">
            <a:extLst>
              <a:ext uri="{FF2B5EF4-FFF2-40B4-BE49-F238E27FC236}">
                <a16:creationId xmlns:a16="http://schemas.microsoft.com/office/drawing/2014/main" id="{841C40E7-1F66-BB4D-B064-08119861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283" y="3359698"/>
            <a:ext cx="2380631" cy="176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D8A3AF9D-CD12-D747-8E46-B4A6BBE752C8}"/>
              </a:ext>
            </a:extLst>
          </p:cNvPr>
          <p:cNvSpPr/>
          <p:nvPr/>
        </p:nvSpPr>
        <p:spPr>
          <a:xfrm>
            <a:off x="6496199" y="3447172"/>
            <a:ext cx="134684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Eye-diagram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7EDF6F8F-7128-C940-97A6-DD78DF9CB45D}"/>
              </a:ext>
            </a:extLst>
          </p:cNvPr>
          <p:cNvSpPr/>
          <p:nvPr/>
        </p:nvSpPr>
        <p:spPr>
          <a:xfrm>
            <a:off x="6054623" y="4441269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+mj-ea"/>
                <a:ea typeface="+mj-ea"/>
              </a:rPr>
              <a:t>Clear opening</a:t>
            </a:r>
            <a:endParaRPr lang="ja-JP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1FF49BA7-E6F5-0B4F-A257-5CCCD36AD124}"/>
              </a:ext>
            </a:extLst>
          </p:cNvPr>
          <p:cNvSpPr/>
          <p:nvPr/>
        </p:nvSpPr>
        <p:spPr>
          <a:xfrm>
            <a:off x="3664554" y="2497605"/>
            <a:ext cx="161454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Signal loss ~ 30%</a:t>
            </a:r>
          </a:p>
          <a:p>
            <a:endParaRPr lang="en-US" altLang="ja-JP" sz="14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lang="en-US" altLang="ja-JP" sz="14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lang="en-US" altLang="ja-JP" sz="1400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Reflection &lt; 10%</a:t>
            </a:r>
            <a:endParaRPr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6B8F4D1-CD08-7744-B030-489C77431C57}"/>
              </a:ext>
            </a:extLst>
          </p:cNvPr>
          <p:cNvCxnSpPr/>
          <p:nvPr/>
        </p:nvCxnSpPr>
        <p:spPr>
          <a:xfrm>
            <a:off x="3615140" y="2304932"/>
            <a:ext cx="0" cy="1311517"/>
          </a:xfrm>
          <a:prstGeom prst="line">
            <a:avLst/>
          </a:prstGeom>
          <a:ln w="38100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178381-CC40-F84B-8308-5B4418B3C15C}"/>
              </a:ext>
            </a:extLst>
          </p:cNvPr>
          <p:cNvSpPr txBox="1"/>
          <p:nvPr/>
        </p:nvSpPr>
        <p:spPr>
          <a:xfrm rot="16200000">
            <a:off x="3150771" y="2643024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7030A0"/>
                </a:solidFill>
              </a:rPr>
              <a:t>200Mbps</a:t>
            </a:r>
            <a:endParaRPr kumimoji="1" lang="ja-JP" altLang="en-US" sz="1100">
              <a:solidFill>
                <a:srgbClr val="7030A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C9C817-5ECB-A14D-93E8-B3214D5E204E}"/>
              </a:ext>
            </a:extLst>
          </p:cNvPr>
          <p:cNvSpPr txBox="1"/>
          <p:nvPr/>
        </p:nvSpPr>
        <p:spPr>
          <a:xfrm>
            <a:off x="141581" y="4287381"/>
            <a:ext cx="2659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To be tested in the beam test.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4235839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4D6B80-EC60-ED44-AD8A-B2F1F1BA4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503"/>
            <a:ext cx="7239000" cy="3954076"/>
          </a:xfrm>
          <a:prstGeom prst="rect">
            <a:avLst/>
          </a:prstGeom>
        </p:spPr>
      </p:pic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0B318F-418F-E847-A84F-171C11CE7220}"/>
              </a:ext>
            </a:extLst>
          </p:cNvPr>
          <p:cNvSpPr txBox="1"/>
          <p:nvPr/>
        </p:nvSpPr>
        <p:spPr>
          <a:xfrm>
            <a:off x="5225040" y="2962811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kumimoji="1" lang="en-US" altLang="ja-JP" sz="1600" dirty="0"/>
              <a:t>⇫ROC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Reuse of 5 years of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Some broken function in some ROCs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Many components are discontinued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Original FPGA coder left the field long time ago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9505677-91F8-3946-BD9F-3A4F5AE41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200" y="553270"/>
            <a:ext cx="872067" cy="13675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AAA2E00-A9BE-A64C-9BAD-F27B6F6A2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600" y="553270"/>
            <a:ext cx="849840" cy="136755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38CA8F-0B16-F84A-8D2F-5F98D7BFB668}"/>
              </a:ext>
            </a:extLst>
          </p:cNvPr>
          <p:cNvSpPr txBox="1"/>
          <p:nvPr/>
        </p:nvSpPr>
        <p:spPr>
          <a:xfrm>
            <a:off x="5225040" y="571500"/>
            <a:ext cx="2775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☜The cu-plating on thru holes has not been established yet</a:t>
            </a:r>
            <a:endParaRPr kumimoji="1" lang="ja-JP" altLang="en-US" sz="16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FBA8620-3F0D-BC44-9F83-6B309AF5743A}"/>
              </a:ext>
            </a:extLst>
          </p:cNvPr>
          <p:cNvSpPr txBox="1"/>
          <p:nvPr/>
        </p:nvSpPr>
        <p:spPr>
          <a:xfrm>
            <a:off x="116008" y="1132150"/>
            <a:ext cx="2931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☟Full chain test of readout cables to be executed soon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4DFA48-0D44-5347-82ED-691BD95ACF4E}"/>
              </a:ext>
            </a:extLst>
          </p:cNvPr>
          <p:cNvSpPr txBox="1"/>
          <p:nvPr/>
        </p:nvSpPr>
        <p:spPr>
          <a:xfrm>
            <a:off x="3573718" y="1599073"/>
            <a:ext cx="471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good</a:t>
            </a:r>
            <a:endParaRPr kumimoji="1" lang="ja-JP" altLang="en-US" sz="110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A29390-63D9-9341-926A-14D27D664A98}"/>
              </a:ext>
            </a:extLst>
          </p:cNvPr>
          <p:cNvSpPr txBox="1"/>
          <p:nvPr/>
        </p:nvSpPr>
        <p:spPr>
          <a:xfrm>
            <a:off x="4572000" y="1580683"/>
            <a:ext cx="399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bad</a:t>
            </a:r>
            <a:endParaRPr kumimoji="1" lang="ja-JP" alt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36758</TotalTime>
  <Words>892</Words>
  <Application>Microsoft Macintosh PowerPoint</Application>
  <PresentationFormat>画面に合わせる (16:9)</PresentationFormat>
  <Paragraphs>277</Paragraphs>
  <Slides>13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2" baseType="lpstr">
      <vt:lpstr>Arial Unicode MS</vt:lpstr>
      <vt:lpstr>ＭＳ Ｐゴシック</vt:lpstr>
      <vt:lpstr>ＭＳ Ｐゴシック</vt:lpstr>
      <vt:lpstr>Arial</vt:lpstr>
      <vt:lpstr>Calibri</vt:lpstr>
      <vt:lpstr>Symbol</vt:lpstr>
      <vt:lpstr>Times New Roman</vt:lpstr>
      <vt:lpstr>Wingdings</vt:lpstr>
      <vt:lpstr>Office Theme</vt:lpstr>
      <vt:lpstr> sPHENIX  Director’s Review INTT Electronics </vt:lpstr>
      <vt:lpstr>The L3 Component</vt:lpstr>
      <vt:lpstr>L3 Technical Overview</vt:lpstr>
      <vt:lpstr>L3 Scope </vt:lpstr>
      <vt:lpstr>L3 Collaborators</vt:lpstr>
      <vt:lpstr>Schedule Drivers</vt:lpstr>
      <vt:lpstr>Cost Drivers</vt:lpstr>
      <vt:lpstr>Status and Highlights</vt:lpstr>
      <vt:lpstr>Issues and Concerns  </vt:lpstr>
      <vt:lpstr>Summary</vt:lpstr>
      <vt:lpstr>Back Up</vt:lpstr>
      <vt:lpstr>Issues found in 1st prototype</vt:lpstr>
      <vt:lpstr>Status and Highlights</vt:lpstr>
    </vt:vector>
  </TitlesOfParts>
  <Company>BNL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ring ring</cp:lastModifiedBy>
  <cp:revision>225</cp:revision>
  <cp:lastPrinted>2019-04-04T18:16:10Z</cp:lastPrinted>
  <dcterms:created xsi:type="dcterms:W3CDTF">2015-10-24T00:32:43Z</dcterms:created>
  <dcterms:modified xsi:type="dcterms:W3CDTF">2019-04-08T18:48:28Z</dcterms:modified>
</cp:coreProperties>
</file>