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319" r:id="rId2"/>
    <p:sldId id="692" r:id="rId3"/>
    <p:sldId id="736" r:id="rId4"/>
    <p:sldId id="734" r:id="rId5"/>
    <p:sldId id="738" r:id="rId6"/>
    <p:sldId id="735" r:id="rId7"/>
    <p:sldId id="25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3" autoAdjust="0"/>
    <p:restoredTop sz="94660"/>
  </p:normalViewPr>
  <p:slideViewPr>
    <p:cSldViewPr snapToGrid="0">
      <p:cViewPr varScale="1">
        <p:scale>
          <a:sx n="89" d="100"/>
          <a:sy n="89" d="100"/>
        </p:scale>
        <p:origin x="497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DE60-2E54-4E14-9FF7-FD77B0B71DEF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093A0-F4C9-451F-9D5C-2B069A99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1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796F5-274E-124A-9E17-054B376D464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2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796F5-274E-124A-9E17-054B376D464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41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B49E-4CAF-4C71-A131-AAFB147ED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DE1B7-C3AC-4829-AD1F-8C0F41C08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6F747-CC58-4ECF-948F-AFD959D6C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8AFDB-C765-483C-901D-E4D9C13B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DD517-EFD6-4221-BDC5-155A88D8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20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BED9-74F8-456E-82DF-986F9DFA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A3B70-7C55-4F15-8831-605CA1197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FC959-F855-45AF-A6D1-DEBEFAE99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A335D-7BF2-4774-8F92-E1BA7918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1F849-ABBD-4DA5-BE66-76400D4B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7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22C7B3-3F8A-4948-8AA0-A1C6EB0EB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B4BD6-E5B4-41C3-A2E2-A099F4303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026DC-9376-4D8B-B049-5A3122BF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D23E1-0AFF-415A-90E9-E9EA917F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5373C-1273-4CA4-B6B1-9F77FFF7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0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6411-2F4C-4D11-86F4-B80D312A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A7A08-8DB9-4410-9B45-D2BB39FB4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6F5E4-7752-4EA9-B751-66F742ED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05125-A0D4-4192-B07A-5F04E9E1E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D88D9-A048-4A47-A6FF-67EDD56F0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2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0D605-E22F-4D06-AB7C-A15F274F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B4A50-05C6-4DF6-9EFD-47D28F037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03002-3064-4AB8-865B-006B5FB0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41A45-FC1E-428D-ADFC-CFD316EF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75FBC-7113-48FB-83F3-348136A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382E-7F42-49DF-86D2-BC5614712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3D72E-E519-48E5-B676-4D9267F69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0EFEC-E391-43CA-9A61-03F1F792D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9107B-818A-45AD-A133-AC25DAB0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04F99-9F9C-4E4B-B70F-BA9AE905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9F35D-D254-4353-8111-F7FEE9BB0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1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A9BB9-376C-4CF3-ACF2-F6649FB3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A5BC2-EFDF-42A4-A602-00C42635E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547CA-FEC7-40D0-B528-F4CD22B63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E42F2F-14B7-4906-8219-C1A0CC11A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E0A3CF-1D70-4406-9BA5-98358E95E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B156D-50EB-48A1-8BC1-82C5D404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B099F-FBF0-47E2-B6D0-C99E4A537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62CFE1-6E6D-4E81-959F-734185F2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2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EF075-498C-4305-9A6B-02A0EE79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9B0EF9-166F-4CEA-AF34-E7E5066FC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F2D9D-9828-4BFA-87E2-D4671189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BC88C-7957-45DC-AF80-82A7E0DD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47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01E6FD-17C7-413B-9327-D2C089BB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93C54-36EF-4CF6-A64B-4029BAF6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13B24-ECDC-4D9B-8C53-89D64471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0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0DB0-3411-4620-9996-461FC90F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65067-1750-4C5F-83A3-9DD6F4B68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63E53-A156-4A3E-AA2A-07CF0DB53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A7F2-FD21-4EF1-98EA-0A1EF9A9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0EE3-FCFA-49FE-BCCA-D7BB8517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73CAE-8079-40FD-99F4-0749DC7C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4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CA37-D93B-4643-B77E-16A0F54A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A9D5F7-576C-4DF8-B1CD-2911D36C9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6F555-C6DF-443B-857A-1DA51CA70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E5C45-CEA7-4F6C-97E8-EC2A6A44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AF6DC-05A4-4939-B309-1103018EC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8186-9CF3-4D19-B68A-F1D2329D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0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EF19C8-6052-40FB-BFC4-6F506CFB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DADAF-6D11-4426-88A6-E7DC021F1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43FD8-1E90-4F9D-8E74-82B02FB5C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7FA6C-D15F-4187-8249-B16F210486C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05355-1A4A-4D77-AD68-68C320BD8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78D04-69E9-4FB9-992E-40A6CD8DA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1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118966" y="3413472"/>
            <a:ext cx="281268" cy="1"/>
          </a:xfrm>
          <a:prstGeom prst="straightConnector1">
            <a:avLst/>
          </a:prstGeom>
          <a:ln w="635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78434" y="4583714"/>
            <a:ext cx="352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Weekly Planning Meeting: 7/11/19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616462" y="1250956"/>
            <a:ext cx="6041637" cy="75393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000" dirty="0">
                <a:solidFill>
                  <a:schemeClr val="tx2">
                    <a:lumMod val="50000"/>
                  </a:schemeClr>
                </a:solidFill>
                <a:latin typeface="Palatino Linotype"/>
                <a:cs typeface="Palatino Linotype"/>
              </a:rPr>
            </a:br>
            <a:r>
              <a:rPr lang="en-US" sz="3000" b="1" u="sng" dirty="0" err="1">
                <a:solidFill>
                  <a:srgbClr val="FF0000"/>
                </a:solidFill>
                <a:latin typeface="Palatino Linotype"/>
                <a:cs typeface="Palatino Linotype"/>
              </a:rPr>
              <a:t>sPHENIX</a:t>
            </a:r>
            <a:r>
              <a:rPr lang="en-US" sz="3000" b="1" u="sng" dirty="0">
                <a:solidFill>
                  <a:srgbClr val="FF0000"/>
                </a:solidFill>
                <a:latin typeface="Palatino Linotype"/>
                <a:cs typeface="Palatino Linotype"/>
              </a:rPr>
              <a:t> Planning </a:t>
            </a:r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Palatino Linotype"/>
                <a:cs typeface="Palatino Linotype"/>
              </a:rPr>
              <a:t>          </a:t>
            </a:r>
          </a:p>
        </p:txBody>
      </p:sp>
      <p:pic>
        <p:nvPicPr>
          <p:cNvPr id="3" name="Picture 2" descr="IR 121112_ 0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9" y="2110616"/>
            <a:ext cx="2889585" cy="2158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3A6FC5-9B3D-B74B-B5CF-8FE9EC7EB5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871" y="2125769"/>
            <a:ext cx="2881622" cy="216121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4CEC98-AF3B-774B-BB2F-D27F062546EC}"/>
              </a:ext>
            </a:extLst>
          </p:cNvPr>
          <p:cNvCxnSpPr>
            <a:cxnSpLocks/>
          </p:cNvCxnSpPr>
          <p:nvPr/>
        </p:nvCxnSpPr>
        <p:spPr>
          <a:xfrm>
            <a:off x="6470539" y="3413473"/>
            <a:ext cx="310700" cy="1"/>
          </a:xfrm>
          <a:prstGeom prst="straightConnector1">
            <a:avLst/>
          </a:prstGeom>
          <a:ln w="635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CB3DDEB-49C3-D64D-A1DE-F29B875970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00" t="56" r="23750" b="-56"/>
          <a:stretch/>
        </p:blipFill>
        <p:spPr>
          <a:xfrm>
            <a:off x="6820398" y="2092521"/>
            <a:ext cx="2194463" cy="21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4738" y="1572869"/>
            <a:ext cx="6614447" cy="4277557"/>
          </a:xfrm>
        </p:spPr>
        <p:txBody>
          <a:bodyPr>
            <a:normAutofit/>
          </a:bodyPr>
          <a:lstStyle/>
          <a:p>
            <a:pPr marL="342900" indent="-342900"/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en-US" sz="2100" b="1" dirty="0">
                <a:solidFill>
                  <a:srgbClr val="C00000"/>
                </a:solidFill>
              </a:rPr>
              <a:t>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PHENIX </a:t>
            </a:r>
            <a:r>
              <a:rPr lang="en-US" dirty="0" err="1"/>
              <a:t>sPHENIX</a:t>
            </a:r>
            <a:r>
              <a:rPr lang="en-US" dirty="0"/>
              <a:t> Planning Meeting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9C8A-A480-5941-BB9A-97BA42034CCB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C480ACE-7A34-48F4-B1B3-8BC8F3DCC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502490"/>
              </p:ext>
            </p:extLst>
          </p:nvPr>
        </p:nvGraphicFramePr>
        <p:xfrm>
          <a:off x="693348" y="824694"/>
          <a:ext cx="7777226" cy="4766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8305">
                  <a:extLst>
                    <a:ext uri="{9D8B030D-6E8A-4147-A177-3AD203B41FA5}">
                      <a16:colId xmlns:a16="http://schemas.microsoft.com/office/drawing/2014/main" val="2144367215"/>
                    </a:ext>
                  </a:extLst>
                </a:gridCol>
                <a:gridCol w="1076292">
                  <a:extLst>
                    <a:ext uri="{9D8B030D-6E8A-4147-A177-3AD203B41FA5}">
                      <a16:colId xmlns:a16="http://schemas.microsoft.com/office/drawing/2014/main" val="3919414837"/>
                    </a:ext>
                  </a:extLst>
                </a:gridCol>
                <a:gridCol w="2492629">
                  <a:extLst>
                    <a:ext uri="{9D8B030D-6E8A-4147-A177-3AD203B41FA5}">
                      <a16:colId xmlns:a16="http://schemas.microsoft.com/office/drawing/2014/main" val="1660207193"/>
                    </a:ext>
                  </a:extLst>
                </a:gridCol>
              </a:tblGrid>
              <a:tr h="259066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0098"/>
                  </a:ext>
                </a:extLst>
              </a:tr>
              <a:tr h="4384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Continue to Support O-</a:t>
                      </a:r>
                      <a:r>
                        <a:rPr lang="en-US" b="1" dirty="0" err="1"/>
                        <a:t>Hcal</a:t>
                      </a:r>
                      <a:r>
                        <a:rPr lang="en-US" b="1" dirty="0"/>
                        <a:t> Factory in 912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/>
                        <a:t>Sector delivery tomorrow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/>
                        <a:t>Final Sector Delivery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5329"/>
                  </a:ext>
                </a:extLst>
              </a:tr>
              <a:tr h="323279">
                <a:tc>
                  <a:txBody>
                    <a:bodyPr/>
                    <a:lstStyle/>
                    <a:p>
                      <a:r>
                        <a:rPr lang="en-US" b="1" dirty="0"/>
                        <a:t>O-</a:t>
                      </a:r>
                      <a:r>
                        <a:rPr lang="en-US" b="1" dirty="0" err="1"/>
                        <a:t>Hcal</a:t>
                      </a:r>
                      <a:r>
                        <a:rPr lang="en-US" b="1" dirty="0"/>
                        <a:t> sector inspection (Go/No Go Gauge)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20+ Sectors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097195"/>
                  </a:ext>
                </a:extLst>
              </a:tr>
              <a:tr h="4384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Develop </a:t>
                      </a:r>
                      <a:r>
                        <a:rPr lang="en-US" b="1" dirty="0" err="1"/>
                        <a:t>SiPM</a:t>
                      </a:r>
                      <a:r>
                        <a:rPr lang="en-US" b="1" dirty="0"/>
                        <a:t> work stations (HCAL)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785162"/>
                  </a:ext>
                </a:extLst>
              </a:tr>
              <a:tr h="5181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Sort out tiles onto shelving in 912 (HCAL)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/>
                        <a:t>Skid #7 has arrived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505466"/>
                  </a:ext>
                </a:extLst>
              </a:tr>
              <a:tr h="4384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Documentation of tiles (HCAL)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126163"/>
                  </a:ext>
                </a:extLst>
              </a:tr>
              <a:tr h="4384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Separate epoxy chemicals in 510 Hi-bay.  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Mike L. and HCAL students will begin to separate for shipping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097249"/>
                  </a:ext>
                </a:extLst>
              </a:tr>
              <a:tr h="323279">
                <a:tc>
                  <a:txBody>
                    <a:bodyPr/>
                    <a:lstStyle/>
                    <a:p>
                      <a:r>
                        <a:rPr lang="en-US" b="1" dirty="0"/>
                        <a:t>HCAL Electronics 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0" dirty="0"/>
                        <a:t>Another round of quoting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863948"/>
                  </a:ext>
                </a:extLst>
              </a:tr>
              <a:tr h="323279">
                <a:tc>
                  <a:txBody>
                    <a:bodyPr/>
                    <a:lstStyle/>
                    <a:p>
                      <a:r>
                        <a:rPr lang="en-US" b="1" dirty="0"/>
                        <a:t>Preproduction Skins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</a:t>
                      </a:r>
                      <a:r>
                        <a:rPr lang="en-US" b="0" baseline="30000" dirty="0"/>
                        <a:t>st</a:t>
                      </a:r>
                      <a:r>
                        <a:rPr lang="en-US" b="0" dirty="0"/>
                        <a:t> round of quoting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81894"/>
                  </a:ext>
                </a:extLst>
              </a:tr>
              <a:tr h="323279">
                <a:tc>
                  <a:txBody>
                    <a:bodyPr/>
                    <a:lstStyle/>
                    <a:p>
                      <a:r>
                        <a:rPr lang="en-US" b="1" dirty="0"/>
                        <a:t>Tile Dimension Tester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947473"/>
                  </a:ext>
                </a:extLst>
              </a:tr>
              <a:tr h="323279">
                <a:tc>
                  <a:txBody>
                    <a:bodyPr/>
                    <a:lstStyle/>
                    <a:p>
                      <a:r>
                        <a:rPr lang="en-US" b="1" dirty="0" err="1"/>
                        <a:t>SiPM</a:t>
                      </a:r>
                      <a:r>
                        <a:rPr lang="en-US" b="1" dirty="0"/>
                        <a:t> Arrival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Ask Eric Mannel!!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22892"/>
                  </a:ext>
                </a:extLst>
              </a:tr>
              <a:tr h="323279">
                <a:tc>
                  <a:txBody>
                    <a:bodyPr/>
                    <a:lstStyle/>
                    <a:p>
                      <a:r>
                        <a:rPr lang="en-US" b="1" dirty="0"/>
                        <a:t>Additional Student Labor Arriving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Some have </a:t>
                      </a:r>
                      <a:r>
                        <a:rPr lang="en-US" b="0" dirty="0" err="1"/>
                        <a:t>arived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82584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2CB2269-3C6B-423E-8365-F364392A57C4}"/>
              </a:ext>
            </a:extLst>
          </p:cNvPr>
          <p:cNvSpPr txBox="1"/>
          <p:nvPr/>
        </p:nvSpPr>
        <p:spPr>
          <a:xfrm>
            <a:off x="693348" y="247653"/>
            <a:ext cx="95891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HCAL</a:t>
            </a:r>
          </a:p>
        </p:txBody>
      </p:sp>
    </p:spTree>
    <p:extLst>
      <p:ext uri="{BB962C8B-B14F-4D97-AF65-F5344CB8AC3E}">
        <p14:creationId xmlns:p14="http://schemas.microsoft.com/office/powerpoint/2010/main" val="2569242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63327F1-B9EE-4953-8DCF-0972CE3C2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925" y="3809368"/>
            <a:ext cx="3602736" cy="2702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56C6A5-5D2D-4141-B7F3-F4054883F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341" y="3711832"/>
            <a:ext cx="3602736" cy="27321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56E64-F3D3-411E-A6DB-BC4A21F172EE}"/>
              </a:ext>
            </a:extLst>
          </p:cNvPr>
          <p:cNvSpPr txBox="1"/>
          <p:nvPr/>
        </p:nvSpPr>
        <p:spPr>
          <a:xfrm>
            <a:off x="693348" y="247653"/>
            <a:ext cx="95891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HCAL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477B24-C451-4BA7-8125-FF4CE548E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45" y="770873"/>
            <a:ext cx="2102552" cy="2803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5FCD62-8872-4F11-B86E-527D735AB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310" y="569698"/>
            <a:ext cx="2144477" cy="28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7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BE6145-9D9D-4533-8717-7EBF23ABA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279873"/>
              </p:ext>
            </p:extLst>
          </p:nvPr>
        </p:nvGraphicFramePr>
        <p:xfrm>
          <a:off x="683387" y="770873"/>
          <a:ext cx="7777226" cy="1240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8305">
                  <a:extLst>
                    <a:ext uri="{9D8B030D-6E8A-4147-A177-3AD203B41FA5}">
                      <a16:colId xmlns:a16="http://schemas.microsoft.com/office/drawing/2014/main" val="1953766609"/>
                    </a:ext>
                  </a:extLst>
                </a:gridCol>
                <a:gridCol w="1169964">
                  <a:extLst>
                    <a:ext uri="{9D8B030D-6E8A-4147-A177-3AD203B41FA5}">
                      <a16:colId xmlns:a16="http://schemas.microsoft.com/office/drawing/2014/main" val="3047560710"/>
                    </a:ext>
                  </a:extLst>
                </a:gridCol>
                <a:gridCol w="2398957">
                  <a:extLst>
                    <a:ext uri="{9D8B030D-6E8A-4147-A177-3AD203B41FA5}">
                      <a16:colId xmlns:a16="http://schemas.microsoft.com/office/drawing/2014/main" val="151007352"/>
                    </a:ext>
                  </a:extLst>
                </a:gridCol>
              </a:tblGrid>
              <a:tr h="32327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861817"/>
                  </a:ext>
                </a:extLst>
              </a:tr>
              <a:tr h="32327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EM Cal Cooling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839063"/>
                  </a:ext>
                </a:extLst>
              </a:tr>
              <a:tr h="264874">
                <a:tc>
                  <a:txBody>
                    <a:bodyPr/>
                    <a:lstStyle/>
                    <a:p>
                      <a:r>
                        <a:rPr lang="en-US" b="1" dirty="0"/>
                        <a:t>Procure Die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049707"/>
                  </a:ext>
                </a:extLst>
              </a:tr>
              <a:tr h="187150">
                <a:tc>
                  <a:txBody>
                    <a:bodyPr/>
                    <a:lstStyle/>
                    <a:p>
                      <a:r>
                        <a:rPr lang="en-US" b="1" dirty="0"/>
                        <a:t>Procure Forklift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669599"/>
                  </a:ext>
                </a:extLst>
              </a:tr>
            </a:tbl>
          </a:graphicData>
        </a:graphic>
      </p:graphicFrame>
      <p:pic>
        <p:nvPicPr>
          <p:cNvPr id="10" name="Picture 2" descr="9c719839-9343-46c7-800e-7ac07a8957fe@namprd09">
            <a:extLst>
              <a:ext uri="{FF2B5EF4-FFF2-40B4-BE49-F238E27FC236}">
                <a16:creationId xmlns:a16="http://schemas.microsoft.com/office/drawing/2014/main" id="{A5FB7EBB-E503-4C24-80C4-8260A4EAD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841"/>
          <a:stretch/>
        </p:blipFill>
        <p:spPr bwMode="auto">
          <a:xfrm>
            <a:off x="175464" y="3355848"/>
            <a:ext cx="3352502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a466c22b-f17f-48bf-85fb-ebd343b4cc9b@namprd09">
            <a:extLst>
              <a:ext uri="{FF2B5EF4-FFF2-40B4-BE49-F238E27FC236}">
                <a16:creationId xmlns:a16="http://schemas.microsoft.com/office/drawing/2014/main" id="{D63C4034-1230-46D0-BBFF-5EBAF3471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0"/>
          <a:stretch/>
        </p:blipFill>
        <p:spPr bwMode="auto">
          <a:xfrm rot="5400000">
            <a:off x="3217660" y="3440836"/>
            <a:ext cx="3295150" cy="22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e479f926-dc4a-48bd-bec2-911b3b6938ac@namprd09">
            <a:extLst>
              <a:ext uri="{FF2B5EF4-FFF2-40B4-BE49-F238E27FC236}">
                <a16:creationId xmlns:a16="http://schemas.microsoft.com/office/drawing/2014/main" id="{DE0897D7-C59D-495B-AA10-2F4AB5941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r="-2" b="-2"/>
          <a:stretch/>
        </p:blipFill>
        <p:spPr bwMode="auto">
          <a:xfrm rot="5400000">
            <a:off x="5808336" y="3513704"/>
            <a:ext cx="3066286" cy="212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DE59C8-F0E7-46AC-9E40-26C7749DAC97}"/>
              </a:ext>
            </a:extLst>
          </p:cNvPr>
          <p:cNvSpPr txBox="1"/>
          <p:nvPr/>
        </p:nvSpPr>
        <p:spPr>
          <a:xfrm>
            <a:off x="693348" y="247653"/>
            <a:ext cx="1217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EMCAL</a:t>
            </a:r>
          </a:p>
        </p:txBody>
      </p:sp>
    </p:spTree>
    <p:extLst>
      <p:ext uri="{BB962C8B-B14F-4D97-AF65-F5344CB8AC3E}">
        <p14:creationId xmlns:p14="http://schemas.microsoft.com/office/powerpoint/2010/main" val="1990933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293F5-63A8-44A4-9062-BB08E3BBE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8" r="-3" b="-3"/>
          <a:stretch/>
        </p:blipFill>
        <p:spPr>
          <a:xfrm>
            <a:off x="230880" y="321732"/>
            <a:ext cx="2845104" cy="4111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3390C-0A6A-4F5B-ADE3-B8B54CBB1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28" r="-6" b="-6"/>
          <a:stretch/>
        </p:blipFill>
        <p:spPr>
          <a:xfrm>
            <a:off x="4871988" y="4615415"/>
            <a:ext cx="2848177" cy="2010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369ACE-D382-4E69-82C5-39DD9FBE78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65" r="4" b="28923"/>
          <a:stretch/>
        </p:blipFill>
        <p:spPr>
          <a:xfrm>
            <a:off x="741525" y="4613789"/>
            <a:ext cx="2846070" cy="2013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558EB7-7B10-4E6C-BF2E-DEC81D6517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8" r="-3" b="-3"/>
          <a:stretch/>
        </p:blipFill>
        <p:spPr>
          <a:xfrm>
            <a:off x="6064632" y="321733"/>
            <a:ext cx="2848488" cy="411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8C44A5-27A6-414A-B591-5FD5B9FD0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63" r="4" b="39233"/>
          <a:stretch/>
        </p:blipFill>
        <p:spPr>
          <a:xfrm>
            <a:off x="3148965" y="1237309"/>
            <a:ext cx="284607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31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3E5BFD-C3CB-4D87-B810-5D590BB60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57942"/>
              </p:ext>
            </p:extLst>
          </p:nvPr>
        </p:nvGraphicFramePr>
        <p:xfrm>
          <a:off x="693348" y="870830"/>
          <a:ext cx="7777226" cy="2326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8305">
                  <a:extLst>
                    <a:ext uri="{9D8B030D-6E8A-4147-A177-3AD203B41FA5}">
                      <a16:colId xmlns:a16="http://schemas.microsoft.com/office/drawing/2014/main" val="1953766609"/>
                    </a:ext>
                  </a:extLst>
                </a:gridCol>
                <a:gridCol w="1169964">
                  <a:extLst>
                    <a:ext uri="{9D8B030D-6E8A-4147-A177-3AD203B41FA5}">
                      <a16:colId xmlns:a16="http://schemas.microsoft.com/office/drawing/2014/main" val="3047560710"/>
                    </a:ext>
                  </a:extLst>
                </a:gridCol>
                <a:gridCol w="2398957">
                  <a:extLst>
                    <a:ext uri="{9D8B030D-6E8A-4147-A177-3AD203B41FA5}">
                      <a16:colId xmlns:a16="http://schemas.microsoft.com/office/drawing/2014/main" val="151007352"/>
                    </a:ext>
                  </a:extLst>
                </a:gridCol>
              </a:tblGrid>
              <a:tr h="32327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861817"/>
                  </a:ext>
                </a:extLst>
              </a:tr>
              <a:tr h="32327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Remove Shield Wall and Plug Door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July 17-26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839063"/>
                  </a:ext>
                </a:extLst>
              </a:tr>
              <a:tr h="323279">
                <a:tc>
                  <a:txBody>
                    <a:bodyPr/>
                    <a:lstStyle/>
                    <a:p>
                      <a:r>
                        <a:rPr lang="en-US" b="1" dirty="0"/>
                        <a:t>Remove North Section of Beampipe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July 29-Aug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00800"/>
                  </a:ext>
                </a:extLst>
              </a:tr>
              <a:tr h="270826">
                <a:tc>
                  <a:txBody>
                    <a:bodyPr/>
                    <a:lstStyle/>
                    <a:p>
                      <a:r>
                        <a:rPr lang="en-US" b="1" dirty="0"/>
                        <a:t>Resume cutting of North Magnet 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Aug 5-Sep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049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Gather Magnet Test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/>
                        <a:t>Racks, supports, electronics, etc.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/>
                        <a:t>Get it all crated and brought to 1008, transferred to Carter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669599"/>
                  </a:ext>
                </a:extLst>
              </a:tr>
              <a:tr h="18437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/>
                        <a:t>sPHENIX</a:t>
                      </a:r>
                      <a:r>
                        <a:rPr lang="en-US" b="1" dirty="0"/>
                        <a:t> Cryogenics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Procurement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/>
                        <a:t>Allocate space for material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32367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0678BA6-BA5B-4578-8E09-914A98AA944B}"/>
              </a:ext>
            </a:extLst>
          </p:cNvPr>
          <p:cNvSpPr txBox="1"/>
          <p:nvPr/>
        </p:nvSpPr>
        <p:spPr>
          <a:xfrm>
            <a:off x="693348" y="247653"/>
            <a:ext cx="306141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Infrastructure/1008</a:t>
            </a:r>
          </a:p>
        </p:txBody>
      </p:sp>
    </p:spTree>
    <p:extLst>
      <p:ext uri="{BB962C8B-B14F-4D97-AF65-F5344CB8AC3E}">
        <p14:creationId xmlns:p14="http://schemas.microsoft.com/office/powerpoint/2010/main" val="3660733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51338F-0F97-4295-BDB2-1AED5D736ADA}"/>
              </a:ext>
            </a:extLst>
          </p:cNvPr>
          <p:cNvSpPr txBox="1"/>
          <p:nvPr/>
        </p:nvSpPr>
        <p:spPr>
          <a:xfrm>
            <a:off x="628651" y="1399934"/>
            <a:ext cx="3446303" cy="12341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400" u="sng" dirty="0">
                <a:latin typeface="+mj-lt"/>
                <a:ea typeface="+mj-ea"/>
                <a:cs typeface="+mj-cs"/>
              </a:rPr>
              <a:t>Electronics Cooling Loop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24C1E9-B94D-4841-A206-F8669611FC7C}"/>
              </a:ext>
            </a:extLst>
          </p:cNvPr>
          <p:cNvSpPr txBox="1"/>
          <p:nvPr/>
        </p:nvSpPr>
        <p:spPr>
          <a:xfrm>
            <a:off x="628651" y="2768601"/>
            <a:ext cx="3446303" cy="27213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Dave calculated capacity of loop</a:t>
            </a:r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150 </a:t>
            </a:r>
            <a:r>
              <a:rPr lang="en-US" sz="1500" dirty="0" err="1"/>
              <a:t>kWatt</a:t>
            </a:r>
            <a:r>
              <a:rPr lang="en-US" sz="1500" dirty="0"/>
              <a:t> up to 163kWatts with some modifications to the heat exchanger plates. </a:t>
            </a:r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About 25% less than the numbers we were originally given</a:t>
            </a:r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Capacity is adequate for </a:t>
            </a:r>
            <a:r>
              <a:rPr lang="en-US" sz="1500"/>
              <a:t>sPHENIX </a:t>
            </a:r>
            <a:r>
              <a:rPr lang="en-US" sz="1500" dirty="0"/>
              <a:t>Detector needs. </a:t>
            </a:r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Will be looking into putting the magnet on its own loop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FBE70-F79D-49A6-94A5-497BEA775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681" y="1376941"/>
            <a:ext cx="1773238" cy="1498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D52BC-646D-4113-850D-724B7FB72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213" y="3599532"/>
            <a:ext cx="2932010" cy="2264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C38584-8E67-426C-8F65-47D5B4B55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565" y="1477882"/>
            <a:ext cx="1859016" cy="107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20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263</Words>
  <Application>Microsoft Office PowerPoint</Application>
  <PresentationFormat>On-screen Show (4:3)</PresentationFormat>
  <Paragraphs>78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Palatino Linotype</vt:lpstr>
      <vt:lpstr>1_Office Theme</vt:lpstr>
      <vt:lpstr> sPHENIX Planning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sPHENIX Planning           </dc:title>
  <dc:creator>Pontieri, Chris</dc:creator>
  <cp:lastModifiedBy>Pontieri, Chris</cp:lastModifiedBy>
  <cp:revision>5</cp:revision>
  <dcterms:created xsi:type="dcterms:W3CDTF">2019-07-11T15:12:48Z</dcterms:created>
  <dcterms:modified xsi:type="dcterms:W3CDTF">2019-07-11T17:28:58Z</dcterms:modified>
</cp:coreProperties>
</file>