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75" r:id="rId3"/>
    <p:sldId id="276" r:id="rId4"/>
    <p:sldId id="277" r:id="rId5"/>
    <p:sldId id="261" r:id="rId6"/>
    <p:sldId id="281" r:id="rId7"/>
    <p:sldId id="262" r:id="rId8"/>
    <p:sldId id="266" r:id="rId9"/>
    <p:sldId id="267" r:id="rId10"/>
    <p:sldId id="268" r:id="rId11"/>
    <p:sldId id="283" r:id="rId12"/>
    <p:sldId id="282" r:id="rId13"/>
    <p:sldId id="259" r:id="rId14"/>
    <p:sldId id="273" r:id="rId15"/>
    <p:sldId id="274" r:id="rId16"/>
    <p:sldId id="285" r:id="rId17"/>
    <p:sldId id="284" r:id="rId18"/>
    <p:sldId id="286"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31"/>
    <p:restoredTop sz="95588" autoAdjust="0"/>
  </p:normalViewPr>
  <p:slideViewPr>
    <p:cSldViewPr snapToGrid="0" snapToObjects="1">
      <p:cViewPr varScale="1">
        <p:scale>
          <a:sx n="50" d="100"/>
          <a:sy n="50" d="100"/>
        </p:scale>
        <p:origin x="216" y="288"/>
      </p:cViewPr>
      <p:guideLst>
        <p:guide orient="horz" pos="4320"/>
        <p:guide pos="76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0" d="100"/>
          <a:sy n="80" d="100"/>
        </p:scale>
        <p:origin x="3408"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3T00:15:23.76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3T00:15:26.94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3T00:15:28.60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3T00:15:33.40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3T00:15:39.05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1143000" y="685800"/>
            <a:ext cx="4572000" cy="3429000"/>
          </a:xfrm>
          <a:prstGeom prst="rect">
            <a:avLst/>
          </a:prstGeom>
        </p:spPr>
        <p:txBody>
          <a:bodyPr/>
          <a:lstStyle/>
          <a:p>
            <a:endParaRPr/>
          </a:p>
        </p:txBody>
      </p:sp>
      <p:sp>
        <p:nvSpPr>
          <p:cNvPr id="162" name="Shape 16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70164409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7324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70777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Line"/>
          <p:cNvSpPr/>
          <p:nvPr/>
        </p:nvSpPr>
        <p:spPr>
          <a:xfrm>
            <a:off x="3851671" y="6679406"/>
            <a:ext cx="16689508" cy="182"/>
          </a:xfrm>
          <a:prstGeom prst="line">
            <a:avLst/>
          </a:prstGeom>
          <a:ln w="12700">
            <a:solidFill>
              <a:srgbClr val="9A9A9A"/>
            </a:solidFill>
            <a:miter lim="400000"/>
          </a:ln>
        </p:spPr>
        <p:txBody>
          <a:bodyPr lIns="71437" tIns="71437" rIns="71437" bIns="71437" anchor="ctr"/>
          <a:lstStyle/>
          <a:p>
            <a:pPr algn="l" defTabSz="642937">
              <a:defRPr sz="1600">
                <a:latin typeface="Helvetica"/>
                <a:ea typeface="Helvetica"/>
                <a:cs typeface="Helvetica"/>
                <a:sym typeface="Helvetica"/>
              </a:defRPr>
            </a:pPr>
            <a:endParaRPr/>
          </a:p>
        </p:txBody>
      </p:sp>
      <p:sp>
        <p:nvSpPr>
          <p:cNvPr id="14" name="Title Text"/>
          <p:cNvSpPr txBox="1">
            <a:spLocks noGrp="1"/>
          </p:cNvSpPr>
          <p:nvPr>
            <p:ph type="title"/>
          </p:nvPr>
        </p:nvSpPr>
        <p:spPr>
          <a:xfrm>
            <a:off x="3851671" y="1857375"/>
            <a:ext cx="16680658" cy="4464844"/>
          </a:xfrm>
          <a:prstGeom prst="rect">
            <a:avLst/>
          </a:prstGeom>
        </p:spPr>
        <p:txBody>
          <a:bodyPr/>
          <a:lstStyle/>
          <a:p>
            <a:r>
              <a:t>Title Text</a:t>
            </a:r>
          </a:p>
        </p:txBody>
      </p:sp>
      <p:sp>
        <p:nvSpPr>
          <p:cNvPr id="15" name="Body Level One…"/>
          <p:cNvSpPr txBox="1">
            <a:spLocks noGrp="1"/>
          </p:cNvSpPr>
          <p:nvPr>
            <p:ph type="body" sz="quarter" idx="1"/>
          </p:nvPr>
        </p:nvSpPr>
        <p:spPr>
          <a:xfrm>
            <a:off x="3851671" y="7054453"/>
            <a:ext cx="16680658" cy="1428751"/>
          </a:xfrm>
          <a:prstGeom prst="rect">
            <a:avLst/>
          </a:prstGeom>
        </p:spPr>
        <p:txBody>
          <a:bodyPr/>
          <a:lstStyle>
            <a:lvl1pPr marL="0" indent="0">
              <a:spcBef>
                <a:spcPts val="0"/>
              </a:spcBef>
              <a:buSzTx/>
              <a:buFontTx/>
              <a:buNone/>
              <a:defRPr sz="3600">
                <a:latin typeface="Helvetica Neue"/>
                <a:ea typeface="Helvetica Neue"/>
                <a:cs typeface="Helvetica Neue"/>
                <a:sym typeface="Helvetica Neue"/>
              </a:defRPr>
            </a:lvl1pPr>
            <a:lvl2pPr marL="0" indent="228600">
              <a:spcBef>
                <a:spcPts val="0"/>
              </a:spcBef>
              <a:buSzTx/>
              <a:buFontTx/>
              <a:buNone/>
              <a:defRPr sz="3600">
                <a:latin typeface="Helvetica Neue"/>
                <a:ea typeface="Helvetica Neue"/>
                <a:cs typeface="Helvetica Neue"/>
                <a:sym typeface="Helvetica Neue"/>
              </a:defRPr>
            </a:lvl2pPr>
            <a:lvl3pPr marL="0" indent="457200">
              <a:spcBef>
                <a:spcPts val="0"/>
              </a:spcBef>
              <a:buSzTx/>
              <a:buFontTx/>
              <a:buNone/>
              <a:defRPr sz="3600">
                <a:latin typeface="Helvetica Neue"/>
                <a:ea typeface="Helvetica Neue"/>
                <a:cs typeface="Helvetica Neue"/>
                <a:sym typeface="Helvetica Neue"/>
              </a:defRPr>
            </a:lvl3pPr>
            <a:lvl4pPr marL="0" indent="685800">
              <a:spcBef>
                <a:spcPts val="0"/>
              </a:spcBef>
              <a:buSzTx/>
              <a:buFontTx/>
              <a:buNone/>
              <a:defRPr sz="3600">
                <a:latin typeface="Helvetica Neue"/>
                <a:ea typeface="Helvetica Neue"/>
                <a:cs typeface="Helvetica Neue"/>
                <a:sym typeface="Helvetica Neue"/>
              </a:defRPr>
            </a:lvl4pPr>
            <a:lvl5pPr marL="0" indent="914400">
              <a:spcBef>
                <a:spcPts val="0"/>
              </a:spcBef>
              <a:buSzTx/>
              <a:buFontTx/>
              <a:buNone/>
              <a:defRPr sz="3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97" name="Line"/>
          <p:cNvSpPr/>
          <p:nvPr/>
        </p:nvSpPr>
        <p:spPr>
          <a:xfrm>
            <a:off x="3851671" y="2768203"/>
            <a:ext cx="16689524" cy="182"/>
          </a:xfrm>
          <a:prstGeom prst="line">
            <a:avLst/>
          </a:prstGeom>
          <a:ln w="12700">
            <a:solidFill>
              <a:srgbClr val="9A9A9A"/>
            </a:solidFill>
            <a:miter lim="400000"/>
          </a:ln>
        </p:spPr>
        <p:txBody>
          <a:bodyPr lIns="71437" tIns="71437" rIns="71437" bIns="71437" anchor="ctr"/>
          <a:lstStyle/>
          <a:p>
            <a:pPr algn="l" defTabSz="642937">
              <a:defRPr sz="1600">
                <a:latin typeface="Avenir Roman"/>
                <a:ea typeface="Avenir Roman"/>
                <a:cs typeface="Avenir Roman"/>
                <a:sym typeface="Avenir Roman"/>
              </a:defRPr>
            </a:pPr>
            <a:endParaRPr/>
          </a:p>
        </p:txBody>
      </p:sp>
      <p:sp>
        <p:nvSpPr>
          <p:cNvPr id="98" name="Title Text"/>
          <p:cNvSpPr txBox="1">
            <a:spLocks noGrp="1"/>
          </p:cNvSpPr>
          <p:nvPr>
            <p:ph type="title"/>
          </p:nvPr>
        </p:nvSpPr>
        <p:spPr>
          <a:prstGeom prst="rect">
            <a:avLst/>
          </a:prstGeom>
        </p:spPr>
        <p:txBody>
          <a:bodyPr/>
          <a:lstStyle>
            <a:lvl1pPr>
              <a:defRPr>
                <a:latin typeface="Avenir Light"/>
                <a:ea typeface="Avenir Light"/>
                <a:cs typeface="Avenir Light"/>
                <a:sym typeface="Avenir Light"/>
              </a:defRPr>
            </a:lvl1pPr>
          </a:lstStyle>
          <a:p>
            <a:r>
              <a:t>Title Text</a:t>
            </a:r>
          </a:p>
        </p:txBody>
      </p:sp>
      <p:pic>
        <p:nvPicPr>
          <p:cNvPr id="99" name="new_sphenix_logo-crop.pdf" descr="new_sphenix_logo-crop.pdf"/>
          <p:cNvPicPr>
            <a:picLocks noChangeAspect="1"/>
          </p:cNvPicPr>
          <p:nvPr/>
        </p:nvPicPr>
        <p:blipFill>
          <a:blip r:embed="rId2">
            <a:extLst/>
          </a:blip>
          <a:stretch>
            <a:fillRect/>
          </a:stretch>
        </p:blipFill>
        <p:spPr>
          <a:xfrm>
            <a:off x="19172873" y="64293"/>
            <a:ext cx="2108483" cy="1190674"/>
          </a:xfrm>
          <a:prstGeom prst="rect">
            <a:avLst/>
          </a:prstGeom>
          <a:ln w="12700">
            <a:miter lim="400000"/>
          </a:ln>
        </p:spPr>
      </p:pic>
      <p:sp>
        <p:nvSpPr>
          <p:cNvPr id="100" name="Slide Number"/>
          <p:cNvSpPr txBox="1">
            <a:spLocks noGrp="1"/>
          </p:cNvSpPr>
          <p:nvPr>
            <p:ph type="sldNum" sz="quarter" idx="2"/>
          </p:nvPr>
        </p:nvSpPr>
        <p:spPr>
          <a:xfrm>
            <a:off x="20329146" y="12898437"/>
            <a:ext cx="409779" cy="460376"/>
          </a:xfrm>
          <a:prstGeom prst="rect">
            <a:avLst/>
          </a:prstGeom>
        </p:spPr>
        <p:txBody>
          <a:bodyPr/>
          <a:lstStyle>
            <a:lvl1pPr>
              <a:defRPr>
                <a:latin typeface="Avenir Roman"/>
                <a:ea typeface="Avenir Roman"/>
                <a:cs typeface="Avenir Roman"/>
                <a:sym typeface="Avenir Roman"/>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07" name="Line"/>
          <p:cNvSpPr/>
          <p:nvPr/>
        </p:nvSpPr>
        <p:spPr>
          <a:xfrm>
            <a:off x="3851671" y="2768203"/>
            <a:ext cx="16689524" cy="182"/>
          </a:xfrm>
          <a:prstGeom prst="line">
            <a:avLst/>
          </a:prstGeom>
          <a:ln w="12700">
            <a:solidFill>
              <a:srgbClr val="9A9A9A"/>
            </a:solidFill>
            <a:miter lim="400000"/>
          </a:ln>
        </p:spPr>
        <p:txBody>
          <a:bodyPr lIns="71437" tIns="71437" rIns="71437" bIns="71437" anchor="ctr"/>
          <a:lstStyle/>
          <a:p>
            <a:pPr algn="l" defTabSz="642937">
              <a:defRPr sz="1600">
                <a:latin typeface="Avenir Roman"/>
                <a:ea typeface="Avenir Roman"/>
                <a:cs typeface="Avenir Roman"/>
                <a:sym typeface="Avenir Roman"/>
              </a:defRPr>
            </a:pPr>
            <a:endParaRPr/>
          </a:p>
        </p:txBody>
      </p:sp>
      <p:sp>
        <p:nvSpPr>
          <p:cNvPr id="108" name="Title Text"/>
          <p:cNvSpPr txBox="1">
            <a:spLocks noGrp="1"/>
          </p:cNvSpPr>
          <p:nvPr>
            <p:ph type="title"/>
          </p:nvPr>
        </p:nvSpPr>
        <p:spPr>
          <a:prstGeom prst="rect">
            <a:avLst/>
          </a:prstGeom>
        </p:spPr>
        <p:txBody>
          <a:bodyPr/>
          <a:lstStyle>
            <a:lvl1pPr>
              <a:defRPr>
                <a:latin typeface="Avenir Light"/>
                <a:ea typeface="Avenir Light"/>
                <a:cs typeface="Avenir Light"/>
                <a:sym typeface="Avenir Light"/>
              </a:defRPr>
            </a:lvl1pPr>
          </a:lstStyle>
          <a:p>
            <a:r>
              <a:t>Title Text</a:t>
            </a:r>
          </a:p>
        </p:txBody>
      </p:sp>
      <p:sp>
        <p:nvSpPr>
          <p:cNvPr id="109" name="Body Level One…"/>
          <p:cNvSpPr txBox="1">
            <a:spLocks noGrp="1"/>
          </p:cNvSpPr>
          <p:nvPr>
            <p:ph type="body" idx="1"/>
          </p:nvPr>
        </p:nvSpPr>
        <p:spPr>
          <a:prstGeom prst="rect">
            <a:avLst/>
          </a:prstGeom>
        </p:spPr>
        <p:txBody>
          <a:bodyPr/>
          <a:lstStyle>
            <a:lvl1pPr>
              <a:buFont typeface="Avenir Roman"/>
              <a:defRPr>
                <a:latin typeface="Avenir Light"/>
                <a:ea typeface="Avenir Light"/>
                <a:cs typeface="Avenir Light"/>
                <a:sym typeface="Avenir Light"/>
              </a:defRPr>
            </a:lvl1pPr>
            <a:lvl2pPr>
              <a:buFont typeface="Avenir Roman"/>
              <a:defRPr>
                <a:latin typeface="Avenir Light"/>
                <a:ea typeface="Avenir Light"/>
                <a:cs typeface="Avenir Light"/>
                <a:sym typeface="Avenir Light"/>
              </a:defRPr>
            </a:lvl2pPr>
            <a:lvl3pPr>
              <a:buFont typeface="Avenir Roman"/>
              <a:defRPr>
                <a:latin typeface="Avenir Light"/>
                <a:ea typeface="Avenir Light"/>
                <a:cs typeface="Avenir Light"/>
                <a:sym typeface="Avenir Light"/>
              </a:defRPr>
            </a:lvl3pPr>
            <a:lvl4pPr>
              <a:buFont typeface="Avenir Roman"/>
              <a:defRPr>
                <a:latin typeface="Avenir Light"/>
                <a:ea typeface="Avenir Light"/>
                <a:cs typeface="Avenir Light"/>
                <a:sym typeface="Avenir Light"/>
              </a:defRPr>
            </a:lvl4pPr>
            <a:lvl5pPr>
              <a:buFont typeface="Avenir Roman"/>
              <a:defRPr>
                <a:latin typeface="Avenir Light"/>
                <a:ea typeface="Avenir Light"/>
                <a:cs typeface="Avenir Light"/>
                <a:sym typeface="Avenir Light"/>
              </a:defRPr>
            </a:lvl5pPr>
          </a:lstStyle>
          <a:p>
            <a:r>
              <a:t>Body Level One</a:t>
            </a:r>
          </a:p>
          <a:p>
            <a:pPr lvl="1"/>
            <a:r>
              <a:t>Body Level Two</a:t>
            </a:r>
          </a:p>
          <a:p>
            <a:pPr lvl="2"/>
            <a:r>
              <a:t>Body Level Three</a:t>
            </a:r>
          </a:p>
          <a:p>
            <a:pPr lvl="3"/>
            <a:r>
              <a:t>Body Level Four</a:t>
            </a:r>
          </a:p>
          <a:p>
            <a:pPr lvl="4"/>
            <a:r>
              <a:t>Body Level Five</a:t>
            </a:r>
          </a:p>
        </p:txBody>
      </p:sp>
      <p:pic>
        <p:nvPicPr>
          <p:cNvPr id="110" name="new_sphenix_logo-crop.pdf" descr="new_sphenix_logo-crop.pdf"/>
          <p:cNvPicPr>
            <a:picLocks noChangeAspect="1"/>
          </p:cNvPicPr>
          <p:nvPr/>
        </p:nvPicPr>
        <p:blipFill>
          <a:blip r:embed="rId2">
            <a:extLst/>
          </a:blip>
          <a:stretch>
            <a:fillRect/>
          </a:stretch>
        </p:blipFill>
        <p:spPr>
          <a:xfrm>
            <a:off x="19172873" y="64293"/>
            <a:ext cx="2108483" cy="1190674"/>
          </a:xfrm>
          <a:prstGeom prst="rect">
            <a:avLst/>
          </a:prstGeom>
          <a:ln w="12700">
            <a:miter lim="400000"/>
          </a:ln>
        </p:spPr>
      </p:pic>
      <p:sp>
        <p:nvSpPr>
          <p:cNvPr id="111" name="Slide Number"/>
          <p:cNvSpPr txBox="1">
            <a:spLocks noGrp="1"/>
          </p:cNvSpPr>
          <p:nvPr>
            <p:ph type="sldNum" sz="quarter" idx="2"/>
          </p:nvPr>
        </p:nvSpPr>
        <p:spPr>
          <a:xfrm>
            <a:off x="20329146" y="12898437"/>
            <a:ext cx="409779" cy="460376"/>
          </a:xfrm>
          <a:prstGeom prst="rect">
            <a:avLst/>
          </a:prstGeom>
        </p:spPr>
        <p:txBody>
          <a:bodyPr/>
          <a:lstStyle>
            <a:lvl1pPr>
              <a:defRPr>
                <a:latin typeface="Avenir Roman"/>
                <a:ea typeface="Avenir Roman"/>
                <a:cs typeface="Avenir Roman"/>
                <a:sym typeface="Avenir Roman"/>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8" name="Slide Number"/>
          <p:cNvSpPr txBox="1">
            <a:spLocks noGrp="1"/>
          </p:cNvSpPr>
          <p:nvPr>
            <p:ph type="sldNum" sz="quarter" idx="2"/>
          </p:nvPr>
        </p:nvSpPr>
        <p:spPr>
          <a:xfrm>
            <a:off x="20329146" y="12930187"/>
            <a:ext cx="409779" cy="415875"/>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25" name="Picture 2" descr="Picture 2"/>
          <p:cNvPicPr>
            <a:picLocks noChangeAspect="1"/>
          </p:cNvPicPr>
          <p:nvPr/>
        </p:nvPicPr>
        <p:blipFill>
          <a:blip r:embed="rId2">
            <a:extLst/>
          </a:blip>
          <a:stretch>
            <a:fillRect/>
          </a:stretch>
        </p:blipFill>
        <p:spPr>
          <a:xfrm>
            <a:off x="22006726" y="50626"/>
            <a:ext cx="2299567" cy="1142999"/>
          </a:xfrm>
          <a:prstGeom prst="rect">
            <a:avLst/>
          </a:prstGeom>
          <a:ln w="12700">
            <a:miter lim="400000"/>
          </a:ln>
        </p:spPr>
      </p:pic>
      <p:sp>
        <p:nvSpPr>
          <p:cNvPr id="126" name="Title Text"/>
          <p:cNvSpPr txBox="1">
            <a:spLocks noGrp="1"/>
          </p:cNvSpPr>
          <p:nvPr>
            <p:ph type="title"/>
          </p:nvPr>
        </p:nvSpPr>
        <p:spPr>
          <a:xfrm>
            <a:off x="3657600" y="3126046"/>
            <a:ext cx="17373601" cy="2205039"/>
          </a:xfrm>
          <a:prstGeom prst="rect">
            <a:avLst/>
          </a:prstGeom>
          <a:solidFill>
            <a:srgbClr val="3399FF"/>
          </a:solidFill>
        </p:spPr>
        <p:txBody>
          <a:bodyPr lIns="91439" tIns="91439" rIns="91439" bIns="91439" anchor="ctr"/>
          <a:lstStyle>
            <a:lvl1pPr algn="ctr" defTabSz="2438400">
              <a:defRPr sz="11400" b="1">
                <a:solidFill>
                  <a:srgbClr val="FFFFFF"/>
                </a:solidFill>
                <a:latin typeface="Calibri"/>
                <a:ea typeface="Calibri"/>
                <a:cs typeface="Calibri"/>
                <a:sym typeface="Calibri"/>
              </a:defRPr>
            </a:lvl1pPr>
          </a:lstStyle>
          <a:p>
            <a:r>
              <a:t>Title Text</a:t>
            </a:r>
          </a:p>
        </p:txBody>
      </p:sp>
      <p:sp>
        <p:nvSpPr>
          <p:cNvPr id="127" name="Body Level One…"/>
          <p:cNvSpPr txBox="1">
            <a:spLocks noGrp="1"/>
          </p:cNvSpPr>
          <p:nvPr>
            <p:ph type="body" sz="quarter" idx="1"/>
          </p:nvPr>
        </p:nvSpPr>
        <p:spPr>
          <a:xfrm>
            <a:off x="5791200" y="7543800"/>
            <a:ext cx="12801600" cy="2628900"/>
          </a:xfrm>
          <a:prstGeom prst="rect">
            <a:avLst/>
          </a:prstGeom>
        </p:spPr>
        <p:txBody>
          <a:bodyPr lIns="91439" tIns="91439" rIns="91439" bIns="91439"/>
          <a:lstStyle>
            <a:lvl1pPr marL="0" indent="0" algn="ctr" defTabSz="2438400">
              <a:spcBef>
                <a:spcPts val="2000"/>
              </a:spcBef>
              <a:buSzTx/>
              <a:buFontTx/>
              <a:buNone/>
              <a:defRPr sz="8400" b="1">
                <a:solidFill>
                  <a:srgbClr val="000000"/>
                </a:solidFill>
                <a:latin typeface="Calibri"/>
                <a:ea typeface="Calibri"/>
                <a:cs typeface="Calibri"/>
                <a:sym typeface="Calibri"/>
              </a:defRPr>
            </a:lvl1pPr>
            <a:lvl2pPr marL="0" indent="457200" algn="ctr" defTabSz="2438400">
              <a:spcBef>
                <a:spcPts val="2000"/>
              </a:spcBef>
              <a:buSzTx/>
              <a:buFontTx/>
              <a:buNone/>
              <a:defRPr sz="8400" b="1">
                <a:solidFill>
                  <a:srgbClr val="000000"/>
                </a:solidFill>
                <a:latin typeface="Calibri"/>
                <a:ea typeface="Calibri"/>
                <a:cs typeface="Calibri"/>
                <a:sym typeface="Calibri"/>
              </a:defRPr>
            </a:lvl2pPr>
            <a:lvl3pPr marL="0" indent="914400" algn="ctr" defTabSz="2438400">
              <a:spcBef>
                <a:spcPts val="2000"/>
              </a:spcBef>
              <a:buSzTx/>
              <a:buFontTx/>
              <a:buNone/>
              <a:defRPr sz="8400" b="1">
                <a:solidFill>
                  <a:srgbClr val="000000"/>
                </a:solidFill>
                <a:latin typeface="Calibri"/>
                <a:ea typeface="Calibri"/>
                <a:cs typeface="Calibri"/>
                <a:sym typeface="Calibri"/>
              </a:defRPr>
            </a:lvl3pPr>
            <a:lvl4pPr marL="0" indent="1371600" algn="ctr" defTabSz="2438400">
              <a:spcBef>
                <a:spcPts val="2000"/>
              </a:spcBef>
              <a:buSzTx/>
              <a:buFontTx/>
              <a:buNone/>
              <a:defRPr sz="8400" b="1">
                <a:solidFill>
                  <a:srgbClr val="000000"/>
                </a:solidFill>
                <a:latin typeface="Calibri"/>
                <a:ea typeface="Calibri"/>
                <a:cs typeface="Calibri"/>
                <a:sym typeface="Calibri"/>
              </a:defRPr>
            </a:lvl4pPr>
            <a:lvl5pPr marL="0" indent="1828800" algn="ctr" defTabSz="2438400">
              <a:spcBef>
                <a:spcPts val="2000"/>
              </a:spcBef>
              <a:buSzTx/>
              <a:buFontTx/>
              <a:buNone/>
              <a:defRPr sz="8400" b="1">
                <a:solidFill>
                  <a:srgbClr val="000000"/>
                </a:solidFill>
                <a:latin typeface="Calibri"/>
                <a:ea typeface="Calibri"/>
                <a:cs typeface="Calibri"/>
                <a:sym typeface="Calibri"/>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8" name="Slide Number"/>
          <p:cNvSpPr txBox="1">
            <a:spLocks noGrp="1"/>
          </p:cNvSpPr>
          <p:nvPr>
            <p:ph type="sldNum" sz="quarter" idx="2"/>
          </p:nvPr>
        </p:nvSpPr>
        <p:spPr>
          <a:xfrm>
            <a:off x="23313546" y="12994262"/>
            <a:ext cx="581790" cy="652781"/>
          </a:xfrm>
          <a:prstGeom prst="rect">
            <a:avLst/>
          </a:prstGeom>
        </p:spPr>
        <p:txBody>
          <a:bodyPr lIns="91439" tIns="91439" rIns="91439" bIns="91439" anchor="ctr"/>
          <a:lstStyle>
            <a:lvl1pPr defTabSz="2438400">
              <a:defRPr sz="3000">
                <a:latin typeface="Calibri"/>
                <a:ea typeface="Calibri"/>
                <a:cs typeface="Calibri"/>
                <a:sym typeface="Calibri"/>
              </a:defRPr>
            </a:lvl1pPr>
          </a:lstStyle>
          <a:p>
            <a:fld id="{86CB4B4D-7CA3-9044-876B-883B54F8677D}" type="slidenum">
              <a:t>‹#›</a:t>
            </a:fld>
            <a:endParaRPr/>
          </a:p>
        </p:txBody>
      </p:sp>
      <p:sp>
        <p:nvSpPr>
          <p:cNvPr id="130" name="Date Placeholder 3"/>
          <p:cNvSpPr txBox="1"/>
          <p:nvPr/>
        </p:nvSpPr>
        <p:spPr>
          <a:xfrm>
            <a:off x="10546" y="12994262"/>
            <a:ext cx="4267201" cy="652781"/>
          </a:xfrm>
          <a:prstGeom prst="rect">
            <a:avLst/>
          </a:prstGeom>
          <a:ln w="12700">
            <a:miter lim="400000"/>
          </a:ln>
          <a:extLst>
            <a:ext uri="{C572A759-6A51-4108-AA02-DFA0A04FC94B}">
              <ma14:wrappingTextBoxFlag xmlns:ma14="http://schemas.microsoft.com/office/mac/drawingml/2011/main" xmlns="" val="1"/>
            </a:ext>
          </a:extLst>
        </p:spPr>
        <p:txBody>
          <a:bodyPr tIns="91439" bIns="91439" anchor="ctr">
            <a:spAutoFit/>
          </a:bodyPr>
          <a:lstStyle>
            <a:lvl1pPr algn="l" defTabSz="2438400">
              <a:defRPr sz="3000">
                <a:solidFill>
                  <a:srgbClr val="898989"/>
                </a:solidFill>
                <a:latin typeface="Calibri"/>
                <a:ea typeface="Calibri"/>
                <a:cs typeface="Calibri"/>
                <a:sym typeface="Calibri"/>
              </a:defRPr>
            </a:lvl1pPr>
          </a:lstStyle>
          <a:p>
            <a:r>
              <a:rPr lang="en-US" dirty="0"/>
              <a:t>April 9-11, 2019</a:t>
            </a:r>
            <a:endParaRPr dirty="0"/>
          </a:p>
        </p:txBody>
      </p:sp>
      <p:sp>
        <p:nvSpPr>
          <p:cNvPr id="9" name="Footer Placeholder 4">
            <a:extLst>
              <a:ext uri="{FF2B5EF4-FFF2-40B4-BE49-F238E27FC236}">
                <a16:creationId xmlns:a16="http://schemas.microsoft.com/office/drawing/2014/main" id="{AE73C876-F525-A040-936B-6077A50480BA}"/>
              </a:ext>
            </a:extLst>
          </p:cNvPr>
          <p:cNvSpPr txBox="1"/>
          <p:nvPr userDrawn="1"/>
        </p:nvSpPr>
        <p:spPr>
          <a:xfrm>
            <a:off x="8626642" y="13045062"/>
            <a:ext cx="7130716" cy="646329"/>
          </a:xfrm>
          <a:prstGeom prst="rect">
            <a:avLst/>
          </a:prstGeom>
          <a:ln w="12700">
            <a:miter lim="400000"/>
          </a:ln>
          <a:extLst>
            <a:ext uri="{C572A759-6A51-4108-AA02-DFA0A04FC94B}">
              <ma14:wrappingTextBoxFlag xmlns:ma14="http://schemas.microsoft.com/office/mac/drawingml/2011/main" xmlns="" val="1"/>
            </a:ext>
          </a:extLst>
        </p:spPr>
        <p:txBody>
          <a:bodyPr wrap="square" tIns="91439" bIns="91439" anchor="ctr">
            <a:spAutoFit/>
          </a:bodyPr>
          <a:lstStyle>
            <a:lvl1pPr defTabSz="2438400">
              <a:defRPr sz="3000">
                <a:latin typeface="Calibri"/>
                <a:ea typeface="Calibri"/>
                <a:cs typeface="Calibri"/>
                <a:sym typeface="Calibri"/>
              </a:defRPr>
            </a:lvl1pPr>
          </a:lstStyle>
          <a:p>
            <a:r>
              <a:rPr dirty="0" err="1"/>
              <a:t>sPHENIX</a:t>
            </a:r>
            <a:r>
              <a:rPr dirty="0"/>
              <a:t> </a:t>
            </a:r>
            <a:r>
              <a:rPr lang="en-US" dirty="0"/>
              <a:t>Detector Upgrade PD-2/3 </a:t>
            </a:r>
            <a:r>
              <a:rPr dirty="0"/>
              <a:t>Review</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37" name="Straight Connector 6"/>
          <p:cNvSpPr/>
          <p:nvPr/>
        </p:nvSpPr>
        <p:spPr>
          <a:xfrm>
            <a:off x="605799" y="1507520"/>
            <a:ext cx="23172403" cy="1"/>
          </a:xfrm>
          <a:prstGeom prst="line">
            <a:avLst/>
          </a:prstGeom>
          <a:ln w="50800">
            <a:solidFill>
              <a:srgbClr val="0080FF"/>
            </a:solidFill>
          </a:ln>
          <a:effectLst>
            <a:outerShdw blurRad="63500" dist="25400" dir="5400000" rotWithShape="0">
              <a:srgbClr val="808080">
                <a:alpha val="37999"/>
              </a:srgbClr>
            </a:outerShdw>
          </a:effectLst>
        </p:spPr>
        <p:txBody>
          <a:bodyPr tIns="91439" bIns="91439"/>
          <a:lstStyle/>
          <a:p>
            <a:pPr algn="l" defTabSz="2438400">
              <a:defRPr sz="4600">
                <a:latin typeface="Calibri"/>
                <a:ea typeface="Calibri"/>
                <a:cs typeface="Calibri"/>
                <a:sym typeface="Calibri"/>
              </a:defRPr>
            </a:pPr>
            <a:endParaRPr/>
          </a:p>
        </p:txBody>
      </p:sp>
      <p:pic>
        <p:nvPicPr>
          <p:cNvPr id="138" name="Picture 2" descr="Picture 2"/>
          <p:cNvPicPr>
            <a:picLocks noChangeAspect="1"/>
          </p:cNvPicPr>
          <p:nvPr/>
        </p:nvPicPr>
        <p:blipFill>
          <a:blip r:embed="rId2">
            <a:extLst/>
          </a:blip>
          <a:stretch>
            <a:fillRect/>
          </a:stretch>
        </p:blipFill>
        <p:spPr>
          <a:xfrm>
            <a:off x="21983129" y="88503"/>
            <a:ext cx="2299567" cy="1142999"/>
          </a:xfrm>
          <a:prstGeom prst="rect">
            <a:avLst/>
          </a:prstGeom>
          <a:ln w="12700">
            <a:miter lim="400000"/>
          </a:ln>
        </p:spPr>
      </p:pic>
      <p:sp>
        <p:nvSpPr>
          <p:cNvPr id="139" name="Title Text"/>
          <p:cNvSpPr txBox="1">
            <a:spLocks noGrp="1"/>
          </p:cNvSpPr>
          <p:nvPr>
            <p:ph type="title"/>
          </p:nvPr>
        </p:nvSpPr>
        <p:spPr>
          <a:xfrm>
            <a:off x="1149943" y="253205"/>
            <a:ext cx="16459201" cy="1092995"/>
          </a:xfrm>
          <a:prstGeom prst="rect">
            <a:avLst/>
          </a:prstGeom>
        </p:spPr>
        <p:txBody>
          <a:bodyPr lIns="91439" tIns="91439" rIns="91439" bIns="91439" anchor="ctr"/>
          <a:lstStyle>
            <a:lvl1pPr defTabSz="2438400">
              <a:defRPr sz="11400">
                <a:latin typeface="Calibri"/>
                <a:ea typeface="Calibri"/>
                <a:cs typeface="Calibri"/>
                <a:sym typeface="Calibri"/>
              </a:defRPr>
            </a:lvl1pPr>
          </a:lstStyle>
          <a:p>
            <a:r>
              <a:t>Title Text</a:t>
            </a:r>
          </a:p>
        </p:txBody>
      </p:sp>
      <p:sp>
        <p:nvSpPr>
          <p:cNvPr id="140" name="Slide Number"/>
          <p:cNvSpPr txBox="1">
            <a:spLocks noGrp="1"/>
          </p:cNvSpPr>
          <p:nvPr>
            <p:ph type="sldNum" sz="quarter" idx="2"/>
          </p:nvPr>
        </p:nvSpPr>
        <p:spPr>
          <a:xfrm>
            <a:off x="23482294" y="13045062"/>
            <a:ext cx="581790" cy="652781"/>
          </a:xfrm>
          <a:prstGeom prst="rect">
            <a:avLst/>
          </a:prstGeom>
        </p:spPr>
        <p:txBody>
          <a:bodyPr lIns="91439" tIns="91439" rIns="91439" bIns="91439" anchor="ctr"/>
          <a:lstStyle>
            <a:lvl1pPr defTabSz="2438400">
              <a:defRPr sz="3000">
                <a:latin typeface="Calibri"/>
                <a:ea typeface="Calibri"/>
                <a:cs typeface="Calibri"/>
                <a:sym typeface="Calibri"/>
              </a:defRPr>
            </a:lvl1pPr>
          </a:lstStyle>
          <a:p>
            <a:fld id="{86CB4B4D-7CA3-9044-876B-883B54F8677D}" type="slidenum">
              <a:t>‹#›</a:t>
            </a:fld>
            <a:endParaRPr/>
          </a:p>
        </p:txBody>
      </p:sp>
      <p:sp>
        <p:nvSpPr>
          <p:cNvPr id="141" name="Footer Placeholder 4"/>
          <p:cNvSpPr txBox="1"/>
          <p:nvPr/>
        </p:nvSpPr>
        <p:spPr>
          <a:xfrm>
            <a:off x="8626642" y="13045062"/>
            <a:ext cx="7130716" cy="646329"/>
          </a:xfrm>
          <a:prstGeom prst="rect">
            <a:avLst/>
          </a:prstGeom>
          <a:ln w="12700">
            <a:miter lim="400000"/>
          </a:ln>
          <a:extLst>
            <a:ext uri="{C572A759-6A51-4108-AA02-DFA0A04FC94B}">
              <ma14:wrappingTextBoxFlag xmlns:ma14="http://schemas.microsoft.com/office/mac/drawingml/2011/main" xmlns="" val="1"/>
            </a:ext>
          </a:extLst>
        </p:spPr>
        <p:txBody>
          <a:bodyPr wrap="square" tIns="91439" bIns="91439" anchor="ctr">
            <a:spAutoFit/>
          </a:bodyPr>
          <a:lstStyle>
            <a:lvl1pPr defTabSz="2438400">
              <a:defRPr sz="3000">
                <a:latin typeface="Calibri"/>
                <a:ea typeface="Calibri"/>
                <a:cs typeface="Calibri"/>
                <a:sym typeface="Calibri"/>
              </a:defRPr>
            </a:lvl1pPr>
          </a:lstStyle>
          <a:p>
            <a:r>
              <a:rPr dirty="0" err="1"/>
              <a:t>sPHENIX</a:t>
            </a:r>
            <a:r>
              <a:rPr dirty="0"/>
              <a:t> </a:t>
            </a:r>
            <a:r>
              <a:rPr lang="en-US" dirty="0"/>
              <a:t>Detector Upgrade PD-2/3 </a:t>
            </a:r>
            <a:r>
              <a:rPr dirty="0"/>
              <a:t>Review</a:t>
            </a:r>
          </a:p>
        </p:txBody>
      </p:sp>
      <p:sp>
        <p:nvSpPr>
          <p:cNvPr id="142" name="Date Placeholder 3"/>
          <p:cNvSpPr txBox="1"/>
          <p:nvPr/>
        </p:nvSpPr>
        <p:spPr>
          <a:xfrm>
            <a:off x="10546" y="13045062"/>
            <a:ext cx="4267201" cy="652781"/>
          </a:xfrm>
          <a:prstGeom prst="rect">
            <a:avLst/>
          </a:prstGeom>
          <a:ln w="12700">
            <a:miter lim="400000"/>
          </a:ln>
          <a:extLst>
            <a:ext uri="{C572A759-6A51-4108-AA02-DFA0A04FC94B}">
              <ma14:wrappingTextBoxFlag xmlns:ma14="http://schemas.microsoft.com/office/mac/drawingml/2011/main" xmlns="" val="1"/>
            </a:ext>
          </a:extLst>
        </p:spPr>
        <p:txBody>
          <a:bodyPr tIns="91439" bIns="91439" anchor="ctr">
            <a:spAutoFit/>
          </a:bodyPr>
          <a:lstStyle>
            <a:lvl1pPr algn="l" defTabSz="2438400">
              <a:defRPr sz="3000">
                <a:solidFill>
                  <a:srgbClr val="898989"/>
                </a:solidFill>
                <a:latin typeface="Calibri"/>
                <a:ea typeface="Calibri"/>
                <a:cs typeface="Calibri"/>
                <a:sym typeface="Calibri"/>
              </a:defRPr>
            </a:lvl1pPr>
          </a:lstStyle>
          <a:p>
            <a:r>
              <a:rPr lang="en-US" dirty="0"/>
              <a:t>April 9-11, 2019</a:t>
            </a:r>
            <a:endParaRPr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nd Content copy">
    <p:spTree>
      <p:nvGrpSpPr>
        <p:cNvPr id="1" name=""/>
        <p:cNvGrpSpPr/>
        <p:nvPr/>
      </p:nvGrpSpPr>
      <p:grpSpPr>
        <a:xfrm>
          <a:off x="0" y="0"/>
          <a:ext cx="0" cy="0"/>
          <a:chOff x="0" y="0"/>
          <a:chExt cx="0" cy="0"/>
        </a:xfrm>
      </p:grpSpPr>
      <p:sp>
        <p:nvSpPr>
          <p:cNvPr id="149" name="Straight Connector 6"/>
          <p:cNvSpPr/>
          <p:nvPr/>
        </p:nvSpPr>
        <p:spPr>
          <a:xfrm>
            <a:off x="605799" y="1507520"/>
            <a:ext cx="23172403" cy="1"/>
          </a:xfrm>
          <a:prstGeom prst="line">
            <a:avLst/>
          </a:prstGeom>
          <a:ln w="50800">
            <a:solidFill>
              <a:srgbClr val="0080FF"/>
            </a:solidFill>
          </a:ln>
          <a:effectLst>
            <a:outerShdw blurRad="63500" dist="25400" dir="5400000" rotWithShape="0">
              <a:srgbClr val="808080">
                <a:alpha val="37999"/>
              </a:srgbClr>
            </a:outerShdw>
          </a:effectLst>
        </p:spPr>
        <p:txBody>
          <a:bodyPr tIns="91439" bIns="91439"/>
          <a:lstStyle/>
          <a:p>
            <a:pPr algn="l" defTabSz="2438400">
              <a:defRPr sz="4600">
                <a:latin typeface="Calibri"/>
                <a:ea typeface="Calibri"/>
                <a:cs typeface="Calibri"/>
                <a:sym typeface="Calibri"/>
              </a:defRPr>
            </a:pPr>
            <a:endParaRPr/>
          </a:p>
        </p:txBody>
      </p:sp>
      <p:pic>
        <p:nvPicPr>
          <p:cNvPr id="150" name="Picture 2" descr="Picture 2"/>
          <p:cNvPicPr>
            <a:picLocks noChangeAspect="1"/>
          </p:cNvPicPr>
          <p:nvPr/>
        </p:nvPicPr>
        <p:blipFill>
          <a:blip r:embed="rId2">
            <a:extLst/>
          </a:blip>
          <a:stretch>
            <a:fillRect/>
          </a:stretch>
        </p:blipFill>
        <p:spPr>
          <a:xfrm>
            <a:off x="21983129" y="88503"/>
            <a:ext cx="2299567" cy="1142999"/>
          </a:xfrm>
          <a:prstGeom prst="rect">
            <a:avLst/>
          </a:prstGeom>
          <a:ln w="12700">
            <a:miter lim="400000"/>
          </a:ln>
        </p:spPr>
      </p:pic>
      <p:sp>
        <p:nvSpPr>
          <p:cNvPr id="151" name="Title Text"/>
          <p:cNvSpPr txBox="1">
            <a:spLocks noGrp="1"/>
          </p:cNvSpPr>
          <p:nvPr>
            <p:ph type="title"/>
          </p:nvPr>
        </p:nvSpPr>
        <p:spPr>
          <a:xfrm>
            <a:off x="1149943" y="253205"/>
            <a:ext cx="16459201" cy="1092995"/>
          </a:xfrm>
          <a:prstGeom prst="rect">
            <a:avLst/>
          </a:prstGeom>
        </p:spPr>
        <p:txBody>
          <a:bodyPr lIns="91439" tIns="91439" rIns="91439" bIns="91439" anchor="ctr"/>
          <a:lstStyle>
            <a:lvl1pPr defTabSz="2438400">
              <a:defRPr sz="11400">
                <a:latin typeface="Calibri"/>
                <a:ea typeface="Calibri"/>
                <a:cs typeface="Calibri"/>
                <a:sym typeface="Calibri"/>
              </a:defRPr>
            </a:lvl1pPr>
          </a:lstStyle>
          <a:p>
            <a:r>
              <a:t>Title Text</a:t>
            </a:r>
          </a:p>
        </p:txBody>
      </p:sp>
      <p:sp>
        <p:nvSpPr>
          <p:cNvPr id="152" name="Body Level One…"/>
          <p:cNvSpPr txBox="1">
            <a:spLocks noGrp="1"/>
          </p:cNvSpPr>
          <p:nvPr>
            <p:ph type="body" sz="half" idx="1"/>
          </p:nvPr>
        </p:nvSpPr>
        <p:spPr>
          <a:xfrm>
            <a:off x="3962399" y="4114801"/>
            <a:ext cx="16459201" cy="6788945"/>
          </a:xfrm>
          <a:prstGeom prst="rect">
            <a:avLst/>
          </a:prstGeom>
        </p:spPr>
        <p:txBody>
          <a:bodyPr lIns="91439" tIns="91439" rIns="91439" bIns="91439"/>
          <a:lstStyle>
            <a:lvl1pPr marL="857250" indent="-857250" defTabSz="2438400">
              <a:spcBef>
                <a:spcPts val="1500"/>
              </a:spcBef>
              <a:buSzPct val="100000"/>
              <a:buFont typeface="Arial"/>
              <a:defRPr sz="6000">
                <a:solidFill>
                  <a:srgbClr val="000000"/>
                </a:solidFill>
                <a:latin typeface="Calibri"/>
                <a:ea typeface="Calibri"/>
                <a:cs typeface="Calibri"/>
                <a:sym typeface="Calibri"/>
              </a:defRPr>
            </a:lvl1pPr>
            <a:lvl2pPr marL="1314450" indent="-857250" defTabSz="2438400">
              <a:spcBef>
                <a:spcPts val="1500"/>
              </a:spcBef>
              <a:buSzPct val="100000"/>
              <a:buFont typeface="Arial"/>
              <a:buChar char="–"/>
              <a:defRPr sz="6000">
                <a:solidFill>
                  <a:srgbClr val="000000"/>
                </a:solidFill>
                <a:latin typeface="Calibri"/>
                <a:ea typeface="Calibri"/>
                <a:cs typeface="Calibri"/>
                <a:sym typeface="Calibri"/>
              </a:defRPr>
            </a:lvl2pPr>
            <a:lvl3pPr marL="1676400" indent="-762000" defTabSz="2438400">
              <a:spcBef>
                <a:spcPts val="1500"/>
              </a:spcBef>
              <a:buSzPct val="100000"/>
              <a:buFont typeface="Arial"/>
              <a:defRPr sz="6000">
                <a:solidFill>
                  <a:srgbClr val="000000"/>
                </a:solidFill>
                <a:latin typeface="Calibri"/>
                <a:ea typeface="Calibri"/>
                <a:cs typeface="Calibri"/>
                <a:sym typeface="Calibri"/>
              </a:defRPr>
            </a:lvl3pPr>
            <a:lvl4pPr marL="2228850" indent="-857250" defTabSz="2438400">
              <a:spcBef>
                <a:spcPts val="1500"/>
              </a:spcBef>
              <a:buSzPct val="100000"/>
              <a:buFont typeface="Arial"/>
              <a:buChar char="–"/>
              <a:defRPr sz="6000">
                <a:solidFill>
                  <a:srgbClr val="000000"/>
                </a:solidFill>
                <a:latin typeface="Calibri"/>
                <a:ea typeface="Calibri"/>
                <a:cs typeface="Calibri"/>
                <a:sym typeface="Calibri"/>
              </a:defRPr>
            </a:lvl4pPr>
            <a:lvl5pPr marL="2808514" indent="-979714" defTabSz="2438400">
              <a:spcBef>
                <a:spcPts val="1500"/>
              </a:spcBef>
              <a:buSzPct val="100000"/>
              <a:buFont typeface="Arial"/>
              <a:buChar char="»"/>
              <a:defRPr sz="60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23482294" y="13045062"/>
            <a:ext cx="581790" cy="652781"/>
          </a:xfrm>
          <a:prstGeom prst="rect">
            <a:avLst/>
          </a:prstGeom>
        </p:spPr>
        <p:txBody>
          <a:bodyPr lIns="91439" tIns="91439" rIns="91439" bIns="91439" anchor="ctr"/>
          <a:lstStyle>
            <a:lvl1pPr defTabSz="2438400">
              <a:defRPr sz="3000">
                <a:latin typeface="Calibri"/>
                <a:ea typeface="Calibri"/>
                <a:cs typeface="Calibri"/>
                <a:sym typeface="Calibri"/>
              </a:defRPr>
            </a:lvl1pPr>
          </a:lstStyle>
          <a:p>
            <a:fld id="{86CB4B4D-7CA3-9044-876B-883B54F8677D}" type="slidenum">
              <a:t>‹#›</a:t>
            </a:fld>
            <a:endParaRPr/>
          </a:p>
        </p:txBody>
      </p:sp>
      <p:sp>
        <p:nvSpPr>
          <p:cNvPr id="155" name="Date Placeholder 3"/>
          <p:cNvSpPr txBox="1"/>
          <p:nvPr/>
        </p:nvSpPr>
        <p:spPr>
          <a:xfrm>
            <a:off x="10546" y="13045062"/>
            <a:ext cx="4267201" cy="652781"/>
          </a:xfrm>
          <a:prstGeom prst="rect">
            <a:avLst/>
          </a:prstGeom>
          <a:ln w="12700">
            <a:miter lim="400000"/>
          </a:ln>
          <a:extLst>
            <a:ext uri="{C572A759-6A51-4108-AA02-DFA0A04FC94B}">
              <ma14:wrappingTextBoxFlag xmlns:ma14="http://schemas.microsoft.com/office/mac/drawingml/2011/main" xmlns="" val="1"/>
            </a:ext>
          </a:extLst>
        </p:spPr>
        <p:txBody>
          <a:bodyPr tIns="91439" bIns="91439" anchor="ctr">
            <a:spAutoFit/>
          </a:bodyPr>
          <a:lstStyle>
            <a:lvl1pPr algn="l" defTabSz="2438400">
              <a:defRPr sz="3000">
                <a:solidFill>
                  <a:srgbClr val="898989"/>
                </a:solidFill>
                <a:latin typeface="Calibri"/>
                <a:ea typeface="Calibri"/>
                <a:cs typeface="Calibri"/>
                <a:sym typeface="Calibri"/>
              </a:defRPr>
            </a:lvl1pPr>
          </a:lstStyle>
          <a:p>
            <a:r>
              <a:rPr dirty="0"/>
              <a:t>May 23-25, 2018</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3" name="Line"/>
          <p:cNvSpPr/>
          <p:nvPr/>
        </p:nvSpPr>
        <p:spPr>
          <a:xfrm>
            <a:off x="13656469" y="11215686"/>
            <a:ext cx="1" cy="2000431"/>
          </a:xfrm>
          <a:prstGeom prst="line">
            <a:avLst/>
          </a:prstGeom>
          <a:ln w="12700">
            <a:solidFill>
              <a:srgbClr val="9A9A9A"/>
            </a:solidFill>
            <a:miter lim="400000"/>
          </a:ln>
        </p:spPr>
        <p:txBody>
          <a:bodyPr lIns="71437" tIns="71437" rIns="71437" bIns="71437" anchor="ctr"/>
          <a:lstStyle/>
          <a:p>
            <a:pPr algn="l" defTabSz="642937">
              <a:defRPr sz="1600">
                <a:latin typeface="Helvetica"/>
                <a:ea typeface="Helvetica"/>
                <a:cs typeface="Helvetica"/>
                <a:sym typeface="Helvetica"/>
              </a:defRPr>
            </a:pPr>
            <a:endParaRPr/>
          </a:p>
        </p:txBody>
      </p:sp>
      <p:sp>
        <p:nvSpPr>
          <p:cNvPr id="24" name="Image"/>
          <p:cNvSpPr>
            <a:spLocks noGrp="1"/>
          </p:cNvSpPr>
          <p:nvPr>
            <p:ph type="pic" idx="13"/>
          </p:nvPr>
        </p:nvSpPr>
        <p:spPr>
          <a:xfrm>
            <a:off x="3048000" y="0"/>
            <a:ext cx="18288000" cy="10679907"/>
          </a:xfrm>
          <a:prstGeom prst="rect">
            <a:avLst/>
          </a:prstGeom>
        </p:spPr>
        <p:txBody>
          <a:bodyPr lIns="91439" tIns="45719" rIns="91439" bIns="45719">
            <a:noAutofit/>
          </a:bodyPr>
          <a:lstStyle/>
          <a:p>
            <a:endParaRPr/>
          </a:p>
        </p:txBody>
      </p:sp>
      <p:sp>
        <p:nvSpPr>
          <p:cNvPr id="25" name="Title Text"/>
          <p:cNvSpPr txBox="1">
            <a:spLocks noGrp="1"/>
          </p:cNvSpPr>
          <p:nvPr>
            <p:ph type="title"/>
          </p:nvPr>
        </p:nvSpPr>
        <p:spPr>
          <a:xfrm>
            <a:off x="5030390" y="10947796"/>
            <a:ext cx="8143876" cy="2393158"/>
          </a:xfrm>
          <a:prstGeom prst="rect">
            <a:avLst/>
          </a:prstGeom>
        </p:spPr>
        <p:txBody>
          <a:bodyPr anchor="ctr"/>
          <a:lstStyle>
            <a:lvl1pPr algn="r"/>
          </a:lstStyle>
          <a:p>
            <a:r>
              <a:t>Title Text</a:t>
            </a:r>
          </a:p>
        </p:txBody>
      </p:sp>
      <p:sp>
        <p:nvSpPr>
          <p:cNvPr id="26" name="Body Level One…"/>
          <p:cNvSpPr txBox="1">
            <a:spLocks noGrp="1"/>
          </p:cNvSpPr>
          <p:nvPr>
            <p:ph type="body" sz="quarter" idx="1"/>
          </p:nvPr>
        </p:nvSpPr>
        <p:spPr>
          <a:xfrm>
            <a:off x="14085093" y="11912203"/>
            <a:ext cx="6965157" cy="714376"/>
          </a:xfrm>
          <a:prstGeom prst="rect">
            <a:avLst/>
          </a:prstGeom>
        </p:spPr>
        <p:txBody>
          <a:bodyPr/>
          <a:lstStyle>
            <a:lvl1pPr marL="0" indent="0">
              <a:spcBef>
                <a:spcPts val="0"/>
              </a:spcBef>
              <a:buSzTx/>
              <a:buFontTx/>
              <a:buNone/>
              <a:defRPr sz="3600">
                <a:latin typeface="Helvetica Neue"/>
                <a:ea typeface="Helvetica Neue"/>
                <a:cs typeface="Helvetica Neue"/>
                <a:sym typeface="Helvetica Neue"/>
              </a:defRPr>
            </a:lvl1pPr>
            <a:lvl2pPr marL="0" indent="228600">
              <a:spcBef>
                <a:spcPts val="0"/>
              </a:spcBef>
              <a:buSzTx/>
              <a:buFontTx/>
              <a:buNone/>
              <a:defRPr sz="3600">
                <a:latin typeface="Helvetica Neue"/>
                <a:ea typeface="Helvetica Neue"/>
                <a:cs typeface="Helvetica Neue"/>
                <a:sym typeface="Helvetica Neue"/>
              </a:defRPr>
            </a:lvl2pPr>
            <a:lvl3pPr marL="0" indent="457200">
              <a:spcBef>
                <a:spcPts val="0"/>
              </a:spcBef>
              <a:buSzTx/>
              <a:buFontTx/>
              <a:buNone/>
              <a:defRPr sz="3600">
                <a:latin typeface="Helvetica Neue"/>
                <a:ea typeface="Helvetica Neue"/>
                <a:cs typeface="Helvetica Neue"/>
                <a:sym typeface="Helvetica Neue"/>
              </a:defRPr>
            </a:lvl3pPr>
            <a:lvl4pPr marL="0" indent="685800">
              <a:spcBef>
                <a:spcPts val="0"/>
              </a:spcBef>
              <a:buSzTx/>
              <a:buFontTx/>
              <a:buNone/>
              <a:defRPr sz="3600">
                <a:latin typeface="Helvetica Neue"/>
                <a:ea typeface="Helvetica Neue"/>
                <a:cs typeface="Helvetica Neue"/>
                <a:sym typeface="Helvetica Neue"/>
              </a:defRPr>
            </a:lvl4pPr>
            <a:lvl5pPr marL="0" indent="914400">
              <a:spcBef>
                <a:spcPts val="0"/>
              </a:spcBef>
              <a:buSzTx/>
              <a:buFontTx/>
              <a:buNone/>
              <a:defRPr sz="3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4" name="Title Text"/>
          <p:cNvSpPr txBox="1">
            <a:spLocks noGrp="1"/>
          </p:cNvSpPr>
          <p:nvPr>
            <p:ph type="title"/>
          </p:nvPr>
        </p:nvSpPr>
        <p:spPr>
          <a:xfrm>
            <a:off x="3851671" y="4625578"/>
            <a:ext cx="16680658" cy="4464844"/>
          </a:xfrm>
          <a:prstGeom prst="rect">
            <a:avLst/>
          </a:prstGeom>
        </p:spPr>
        <p:txBody>
          <a:bodyPr anchor="ctr"/>
          <a:lstStyle/>
          <a:p>
            <a:r>
              <a:t>Title Text</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2" name="Line"/>
          <p:cNvSpPr/>
          <p:nvPr/>
        </p:nvSpPr>
        <p:spPr>
          <a:xfrm>
            <a:off x="3851671" y="6840140"/>
            <a:ext cx="7501607" cy="59"/>
          </a:xfrm>
          <a:prstGeom prst="line">
            <a:avLst/>
          </a:prstGeom>
          <a:ln w="12700">
            <a:solidFill>
              <a:srgbClr val="9A9A9A"/>
            </a:solidFill>
            <a:miter lim="400000"/>
          </a:ln>
        </p:spPr>
        <p:txBody>
          <a:bodyPr lIns="71437" tIns="71437" rIns="71437" bIns="71437" anchor="ctr"/>
          <a:lstStyle/>
          <a:p>
            <a:pPr algn="l" defTabSz="642937">
              <a:defRPr sz="1600">
                <a:latin typeface="Helvetica"/>
                <a:ea typeface="Helvetica"/>
                <a:cs typeface="Helvetica"/>
                <a:sym typeface="Helvetica"/>
              </a:defRPr>
            </a:pPr>
            <a:endParaRPr/>
          </a:p>
        </p:txBody>
      </p:sp>
      <p:sp>
        <p:nvSpPr>
          <p:cNvPr id="43" name="Image"/>
          <p:cNvSpPr>
            <a:spLocks noGrp="1"/>
          </p:cNvSpPr>
          <p:nvPr>
            <p:ph type="pic" sz="half" idx="13"/>
          </p:nvPr>
        </p:nvSpPr>
        <p:spPr>
          <a:xfrm>
            <a:off x="12192000" y="0"/>
            <a:ext cx="9144000" cy="13716000"/>
          </a:xfrm>
          <a:prstGeom prst="rect">
            <a:avLst/>
          </a:prstGeom>
        </p:spPr>
        <p:txBody>
          <a:bodyPr lIns="91439" tIns="45719" rIns="91439" bIns="45719">
            <a:noAutofit/>
          </a:bodyPr>
          <a:lstStyle/>
          <a:p>
            <a:endParaRPr/>
          </a:p>
        </p:txBody>
      </p:sp>
      <p:sp>
        <p:nvSpPr>
          <p:cNvPr id="44" name="Title Text"/>
          <p:cNvSpPr txBox="1">
            <a:spLocks noGrp="1"/>
          </p:cNvSpPr>
          <p:nvPr>
            <p:ph type="title"/>
          </p:nvPr>
        </p:nvSpPr>
        <p:spPr>
          <a:xfrm>
            <a:off x="3851671" y="2018109"/>
            <a:ext cx="7500939" cy="4464845"/>
          </a:xfrm>
          <a:prstGeom prst="rect">
            <a:avLst/>
          </a:prstGeom>
        </p:spPr>
        <p:txBody>
          <a:bodyPr/>
          <a:lstStyle/>
          <a:p>
            <a:r>
              <a:t>Title Text</a:t>
            </a:r>
          </a:p>
        </p:txBody>
      </p:sp>
      <p:sp>
        <p:nvSpPr>
          <p:cNvPr id="45" name="Body Level One…"/>
          <p:cNvSpPr txBox="1">
            <a:spLocks noGrp="1"/>
          </p:cNvSpPr>
          <p:nvPr>
            <p:ph type="body" sz="quarter" idx="1"/>
          </p:nvPr>
        </p:nvSpPr>
        <p:spPr>
          <a:xfrm>
            <a:off x="3851671" y="7215187"/>
            <a:ext cx="7500939" cy="4464845"/>
          </a:xfrm>
          <a:prstGeom prst="rect">
            <a:avLst/>
          </a:prstGeom>
        </p:spPr>
        <p:txBody>
          <a:bodyPr/>
          <a:lstStyle>
            <a:lvl1pPr marL="0" indent="0">
              <a:spcBef>
                <a:spcPts val="0"/>
              </a:spcBef>
              <a:buSzTx/>
              <a:buFontTx/>
              <a:buNone/>
              <a:defRPr sz="3600">
                <a:latin typeface="Helvetica Neue"/>
                <a:ea typeface="Helvetica Neue"/>
                <a:cs typeface="Helvetica Neue"/>
                <a:sym typeface="Helvetica Neue"/>
              </a:defRPr>
            </a:lvl1pPr>
            <a:lvl2pPr marL="0" indent="228600">
              <a:spcBef>
                <a:spcPts val="0"/>
              </a:spcBef>
              <a:buSzTx/>
              <a:buFontTx/>
              <a:buNone/>
              <a:defRPr sz="3600">
                <a:latin typeface="Helvetica Neue"/>
                <a:ea typeface="Helvetica Neue"/>
                <a:cs typeface="Helvetica Neue"/>
                <a:sym typeface="Helvetica Neue"/>
              </a:defRPr>
            </a:lvl2pPr>
            <a:lvl3pPr marL="0" indent="457200">
              <a:spcBef>
                <a:spcPts val="0"/>
              </a:spcBef>
              <a:buSzTx/>
              <a:buFontTx/>
              <a:buNone/>
              <a:defRPr sz="3600">
                <a:latin typeface="Helvetica Neue"/>
                <a:ea typeface="Helvetica Neue"/>
                <a:cs typeface="Helvetica Neue"/>
                <a:sym typeface="Helvetica Neue"/>
              </a:defRPr>
            </a:lvl3pPr>
            <a:lvl4pPr marL="0" indent="685800">
              <a:spcBef>
                <a:spcPts val="0"/>
              </a:spcBef>
              <a:buSzTx/>
              <a:buFontTx/>
              <a:buNone/>
              <a:defRPr sz="3600">
                <a:latin typeface="Helvetica Neue"/>
                <a:ea typeface="Helvetica Neue"/>
                <a:cs typeface="Helvetica Neue"/>
                <a:sym typeface="Helvetica Neue"/>
              </a:defRPr>
            </a:lvl4pPr>
            <a:lvl5pPr marL="0" indent="914400">
              <a:spcBef>
                <a:spcPts val="0"/>
              </a:spcBef>
              <a:buSzTx/>
              <a:buFontTx/>
              <a:buNone/>
              <a:defRPr sz="3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Title Text"/>
          <p:cNvSpPr txBox="1">
            <a:spLocks noGrp="1"/>
          </p:cNvSpPr>
          <p:nvPr>
            <p:ph type="title"/>
          </p:nvPr>
        </p:nvSpPr>
        <p:spPr>
          <a:prstGeom prst="rect">
            <a:avLst/>
          </a:prstGeom>
        </p:spPr>
        <p:txBody>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1" name="Title Text"/>
          <p:cNvSpPr txBox="1">
            <a:spLocks noGrp="1"/>
          </p:cNvSpPr>
          <p:nvPr>
            <p:ph type="title"/>
          </p:nvPr>
        </p:nvSpPr>
        <p:spPr>
          <a:prstGeom prst="rect">
            <a:avLst/>
          </a:prstGeom>
        </p:spPr>
        <p:txBody>
          <a:bodyPr/>
          <a:lstStyle/>
          <a:p>
            <a:r>
              <a:t>Title Text</a:t>
            </a:r>
          </a:p>
        </p:txBody>
      </p:sp>
      <p:sp>
        <p:nvSpPr>
          <p:cNvPr id="6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0" name="Line"/>
          <p:cNvSpPr/>
          <p:nvPr/>
        </p:nvSpPr>
        <p:spPr>
          <a:xfrm>
            <a:off x="3851671" y="2768203"/>
            <a:ext cx="7134460" cy="186"/>
          </a:xfrm>
          <a:prstGeom prst="line">
            <a:avLst/>
          </a:prstGeom>
          <a:ln w="12700">
            <a:solidFill>
              <a:srgbClr val="9A9A9A"/>
            </a:solidFill>
            <a:miter lim="400000"/>
          </a:ln>
        </p:spPr>
        <p:txBody>
          <a:bodyPr lIns="71437" tIns="71437" rIns="71437" bIns="71437" anchor="ctr"/>
          <a:lstStyle/>
          <a:p>
            <a:pPr algn="l" defTabSz="642937">
              <a:defRPr sz="1600">
                <a:latin typeface="Helvetica"/>
                <a:ea typeface="Helvetica"/>
                <a:cs typeface="Helvetica"/>
                <a:sym typeface="Helvetica"/>
              </a:defRPr>
            </a:pPr>
            <a:endParaRPr/>
          </a:p>
        </p:txBody>
      </p:sp>
      <p:sp>
        <p:nvSpPr>
          <p:cNvPr id="71" name="Image"/>
          <p:cNvSpPr>
            <a:spLocks noGrp="1"/>
          </p:cNvSpPr>
          <p:nvPr>
            <p:ph type="pic" sz="half" idx="13"/>
          </p:nvPr>
        </p:nvSpPr>
        <p:spPr>
          <a:xfrm>
            <a:off x="12192000" y="0"/>
            <a:ext cx="9144000" cy="13716000"/>
          </a:xfrm>
          <a:prstGeom prst="rect">
            <a:avLst/>
          </a:prstGeom>
        </p:spPr>
        <p:txBody>
          <a:bodyPr lIns="91439" tIns="45719" rIns="91439" bIns="45719">
            <a:noAutofit/>
          </a:bodyPr>
          <a:lstStyle/>
          <a:p>
            <a:endParaRPr/>
          </a:p>
        </p:txBody>
      </p:sp>
      <p:sp>
        <p:nvSpPr>
          <p:cNvPr id="72" name="Title Text"/>
          <p:cNvSpPr txBox="1">
            <a:spLocks noGrp="1"/>
          </p:cNvSpPr>
          <p:nvPr>
            <p:ph type="title"/>
          </p:nvPr>
        </p:nvSpPr>
        <p:spPr>
          <a:xfrm>
            <a:off x="3851671" y="464343"/>
            <a:ext cx="7143751" cy="1964532"/>
          </a:xfrm>
          <a:prstGeom prst="rect">
            <a:avLst/>
          </a:prstGeom>
        </p:spPr>
        <p:txBody>
          <a:bodyPr/>
          <a:lstStyle/>
          <a:p>
            <a:r>
              <a:t>Title Text</a:t>
            </a:r>
          </a:p>
        </p:txBody>
      </p:sp>
      <p:sp>
        <p:nvSpPr>
          <p:cNvPr id="73" name="Body Level One…"/>
          <p:cNvSpPr txBox="1">
            <a:spLocks noGrp="1"/>
          </p:cNvSpPr>
          <p:nvPr>
            <p:ph type="body" sz="half" idx="1"/>
          </p:nvPr>
        </p:nvSpPr>
        <p:spPr>
          <a:xfrm>
            <a:off x="3851671" y="3125390"/>
            <a:ext cx="7143751" cy="9376173"/>
          </a:xfrm>
          <a:prstGeom prst="rect">
            <a:avLst/>
          </a:prstGeom>
        </p:spPr>
        <p:txBody>
          <a:bodyPr/>
          <a:lstStyle>
            <a:lvl1pPr marL="457200" indent="-457200">
              <a:spcBef>
                <a:spcPts val="4200"/>
              </a:spcBef>
              <a:defRPr sz="3600">
                <a:latin typeface="Helvetica Neue"/>
                <a:ea typeface="Helvetica Neue"/>
                <a:cs typeface="Helvetica Neue"/>
                <a:sym typeface="Helvetica Neue"/>
              </a:defRPr>
            </a:lvl1pPr>
            <a:lvl2pPr marL="787400" indent="-457200">
              <a:spcBef>
                <a:spcPts val="4200"/>
              </a:spcBef>
              <a:defRPr sz="3600">
                <a:latin typeface="Helvetica Neue"/>
                <a:ea typeface="Helvetica Neue"/>
                <a:cs typeface="Helvetica Neue"/>
                <a:sym typeface="Helvetica Neue"/>
              </a:defRPr>
            </a:lvl2pPr>
            <a:lvl3pPr marL="1117600" indent="-457200">
              <a:spcBef>
                <a:spcPts val="4200"/>
              </a:spcBef>
              <a:defRPr sz="3600">
                <a:latin typeface="Helvetica Neue"/>
                <a:ea typeface="Helvetica Neue"/>
                <a:cs typeface="Helvetica Neue"/>
                <a:sym typeface="Helvetica Neue"/>
              </a:defRPr>
            </a:lvl3pPr>
            <a:lvl4pPr marL="1447800" indent="-457200">
              <a:spcBef>
                <a:spcPts val="4200"/>
              </a:spcBef>
              <a:defRPr sz="3600">
                <a:latin typeface="Helvetica Neue"/>
                <a:ea typeface="Helvetica Neue"/>
                <a:cs typeface="Helvetica Neue"/>
                <a:sym typeface="Helvetica Neue"/>
              </a:defRPr>
            </a:lvl4pPr>
            <a:lvl5pPr marL="1778000" indent="-457200">
              <a:spcBef>
                <a:spcPts val="4200"/>
              </a:spcBef>
              <a:defRPr sz="3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xfrm>
            <a:off x="3766232" y="12942938"/>
            <a:ext cx="409779" cy="415875"/>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pic>
        <p:nvPicPr>
          <p:cNvPr id="81" name="new_sphenix_logo-crop.pdf" descr="new_sphenix_logo-crop.pdf"/>
          <p:cNvPicPr>
            <a:picLocks noChangeAspect="1"/>
          </p:cNvPicPr>
          <p:nvPr/>
        </p:nvPicPr>
        <p:blipFill>
          <a:blip r:embed="rId2">
            <a:extLst/>
          </a:blip>
          <a:stretch>
            <a:fillRect/>
          </a:stretch>
        </p:blipFill>
        <p:spPr>
          <a:xfrm>
            <a:off x="19169474" y="64863"/>
            <a:ext cx="2108484" cy="1190673"/>
          </a:xfrm>
          <a:prstGeom prst="rect">
            <a:avLst/>
          </a:prstGeom>
          <a:ln w="12700">
            <a:miter lim="400000"/>
          </a:ln>
        </p:spPr>
      </p:pic>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89" name="new_sphenix_logo-crop.pdf" descr="new_sphenix_logo-crop.pdf"/>
          <p:cNvPicPr>
            <a:picLocks noChangeAspect="1"/>
          </p:cNvPicPr>
          <p:nvPr/>
        </p:nvPicPr>
        <p:blipFill>
          <a:blip r:embed="rId2">
            <a:extLst/>
          </a:blip>
          <a:stretch>
            <a:fillRect/>
          </a:stretch>
        </p:blipFill>
        <p:spPr>
          <a:xfrm>
            <a:off x="19172873" y="64293"/>
            <a:ext cx="2108483" cy="1190674"/>
          </a:xfrm>
          <a:prstGeom prst="rect">
            <a:avLst/>
          </a:prstGeom>
          <a:ln w="12700">
            <a:miter lim="400000"/>
          </a:ln>
        </p:spPr>
      </p:pic>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a:off x="3851671" y="2768203"/>
            <a:ext cx="16689524" cy="182"/>
          </a:xfrm>
          <a:prstGeom prst="line">
            <a:avLst/>
          </a:prstGeom>
          <a:ln w="12700">
            <a:solidFill>
              <a:srgbClr val="9A9A9A"/>
            </a:solidFill>
            <a:miter lim="400000"/>
          </a:ln>
        </p:spPr>
        <p:txBody>
          <a:bodyPr lIns="71437" tIns="71437" rIns="71437" bIns="71437" anchor="ctr"/>
          <a:lstStyle/>
          <a:p>
            <a:pPr algn="l" defTabSz="642937">
              <a:defRPr sz="1600">
                <a:latin typeface="Helvetica"/>
                <a:ea typeface="Helvetica"/>
                <a:cs typeface="Helvetica"/>
                <a:sym typeface="Helvetica"/>
              </a:defRPr>
            </a:pPr>
            <a:endParaRPr/>
          </a:p>
        </p:txBody>
      </p:sp>
      <p:sp>
        <p:nvSpPr>
          <p:cNvPr id="3" name="Title Text"/>
          <p:cNvSpPr txBox="1">
            <a:spLocks noGrp="1"/>
          </p:cNvSpPr>
          <p:nvPr>
            <p:ph type="title"/>
          </p:nvPr>
        </p:nvSpPr>
        <p:spPr>
          <a:xfrm>
            <a:off x="3851671" y="464343"/>
            <a:ext cx="16680658" cy="1964532"/>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b">
            <a:normAutofit/>
          </a:bodyPr>
          <a:lstStyle/>
          <a:p>
            <a:r>
              <a:t>Title Text</a:t>
            </a:r>
          </a:p>
        </p:txBody>
      </p:sp>
      <p:pic>
        <p:nvPicPr>
          <p:cNvPr id="4" name="new_sphenix_logo-crop.pdf" descr="new_sphenix_logo-crop.pdf"/>
          <p:cNvPicPr>
            <a:picLocks noChangeAspect="1"/>
          </p:cNvPicPr>
          <p:nvPr/>
        </p:nvPicPr>
        <p:blipFill>
          <a:blip r:embed="rId17">
            <a:extLst/>
          </a:blip>
          <a:stretch>
            <a:fillRect/>
          </a:stretch>
        </p:blipFill>
        <p:spPr>
          <a:xfrm>
            <a:off x="19169474" y="64863"/>
            <a:ext cx="2108484" cy="1190673"/>
          </a:xfrm>
          <a:prstGeom prst="rect">
            <a:avLst/>
          </a:prstGeom>
          <a:ln w="12700">
            <a:miter lim="400000"/>
          </a:ln>
        </p:spPr>
      </p:pic>
      <p:sp>
        <p:nvSpPr>
          <p:cNvPr id="5" name="Slide Number"/>
          <p:cNvSpPr txBox="1">
            <a:spLocks noGrp="1"/>
          </p:cNvSpPr>
          <p:nvPr>
            <p:ph type="sldNum" sz="quarter" idx="2"/>
          </p:nvPr>
        </p:nvSpPr>
        <p:spPr>
          <a:xfrm>
            <a:off x="20329146" y="12942938"/>
            <a:ext cx="409779" cy="415875"/>
          </a:xfrm>
          <a:prstGeom prst="rect">
            <a:avLst/>
          </a:prstGeom>
          <a:ln w="12700">
            <a:miter lim="400000"/>
          </a:ln>
        </p:spPr>
        <p:txBody>
          <a:bodyPr wrap="none" lIns="71437" tIns="71437" rIns="71437" bIns="71437" anchor="b">
            <a:spAutoFit/>
          </a:bodyPr>
          <a:lstStyle>
            <a:lvl1pPr algn="r">
              <a:defRPr sz="1800">
                <a:latin typeface="Helvetica Neue"/>
                <a:ea typeface="Helvetica Neue"/>
                <a:cs typeface="Helvetica Neue"/>
                <a:sym typeface="Helvetica Neue"/>
              </a:defRPr>
            </a:lvl1pPr>
          </a:lstStyle>
          <a:p>
            <a:fld id="{86CB4B4D-7CA3-9044-876B-883B54F8677D}" type="slidenum">
              <a:t>‹#›</a:t>
            </a:fld>
            <a:endParaRPr/>
          </a:p>
        </p:txBody>
      </p:sp>
      <p:sp>
        <p:nvSpPr>
          <p:cNvPr id="6" name="Body Level One…"/>
          <p:cNvSpPr txBox="1">
            <a:spLocks noGrp="1"/>
          </p:cNvSpPr>
          <p:nvPr>
            <p:ph type="body" idx="1"/>
          </p:nvPr>
        </p:nvSpPr>
        <p:spPr>
          <a:xfrm>
            <a:off x="3851671" y="3125390"/>
            <a:ext cx="16680658" cy="9376173"/>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hf hdr="0"/>
  <p:txStyles>
    <p:titleStyle>
      <a:lvl1pPr marL="0" marR="0" indent="0" algn="l" defTabSz="821531"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1pPr>
      <a:lvl2pPr marL="0" marR="0" indent="228600" algn="l" defTabSz="821531"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2pPr>
      <a:lvl3pPr marL="0" marR="0" indent="457200" algn="l" defTabSz="821531"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3pPr>
      <a:lvl4pPr marL="0" marR="0" indent="685800" algn="l" defTabSz="821531"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4pPr>
      <a:lvl5pPr marL="0" marR="0" indent="914400" algn="l" defTabSz="821531"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5pPr>
      <a:lvl6pPr marL="0" marR="0" indent="1143000" algn="l" defTabSz="821531"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6pPr>
      <a:lvl7pPr marL="0" marR="0" indent="1371600" algn="l" defTabSz="821531"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7pPr>
      <a:lvl8pPr marL="0" marR="0" indent="1600200" algn="l" defTabSz="821531"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8pPr>
      <a:lvl9pPr marL="0" marR="0" indent="1828800" algn="l" defTabSz="821531"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9pPr>
    </p:titleStyle>
    <p:bodyStyle>
      <a:lvl1pPr marL="635000" marR="0" indent="-635000" algn="l" defTabSz="821531" rtl="0" latinLnBrk="0">
        <a:lnSpc>
          <a:spcPct val="100000"/>
        </a:lnSpc>
        <a:spcBef>
          <a:spcPts val="5900"/>
        </a:spcBef>
        <a:spcAft>
          <a:spcPts val="0"/>
        </a:spcAft>
        <a:buClrTx/>
        <a:buSzPct val="75000"/>
        <a:buFont typeface="Helvetica Neue"/>
        <a:buChar char="•"/>
        <a:tabLst/>
        <a:defRPr sz="5000" b="0" i="0" u="none" strike="noStrike" cap="none" spc="0" baseline="0">
          <a:ln>
            <a:noFill/>
          </a:ln>
          <a:solidFill>
            <a:srgbClr val="747474"/>
          </a:solidFill>
          <a:uFillTx/>
          <a:latin typeface="+mn-lt"/>
          <a:ea typeface="+mn-ea"/>
          <a:cs typeface="+mn-cs"/>
          <a:sym typeface="Helvetica Neue Light"/>
        </a:defRPr>
      </a:lvl1pPr>
      <a:lvl2pPr marL="1092200" marR="0" indent="-635000" algn="l" defTabSz="821531" rtl="0" latinLnBrk="0">
        <a:lnSpc>
          <a:spcPct val="100000"/>
        </a:lnSpc>
        <a:spcBef>
          <a:spcPts val="5900"/>
        </a:spcBef>
        <a:spcAft>
          <a:spcPts val="0"/>
        </a:spcAft>
        <a:buClrTx/>
        <a:buSzPct val="75000"/>
        <a:buFont typeface="Helvetica Neue"/>
        <a:buChar char="•"/>
        <a:tabLst/>
        <a:defRPr sz="5000" b="0" i="0" u="none" strike="noStrike" cap="none" spc="0" baseline="0">
          <a:ln>
            <a:noFill/>
          </a:ln>
          <a:solidFill>
            <a:srgbClr val="747474"/>
          </a:solidFill>
          <a:uFillTx/>
          <a:latin typeface="+mn-lt"/>
          <a:ea typeface="+mn-ea"/>
          <a:cs typeface="+mn-cs"/>
          <a:sym typeface="Helvetica Neue Light"/>
        </a:defRPr>
      </a:lvl2pPr>
      <a:lvl3pPr marL="1549400" marR="0" indent="-635000" algn="l" defTabSz="821531" rtl="0" latinLnBrk="0">
        <a:lnSpc>
          <a:spcPct val="100000"/>
        </a:lnSpc>
        <a:spcBef>
          <a:spcPts val="5900"/>
        </a:spcBef>
        <a:spcAft>
          <a:spcPts val="0"/>
        </a:spcAft>
        <a:buClrTx/>
        <a:buSzPct val="75000"/>
        <a:buFont typeface="Helvetica Neue"/>
        <a:buChar char="•"/>
        <a:tabLst/>
        <a:defRPr sz="5000" b="0" i="0" u="none" strike="noStrike" cap="none" spc="0" baseline="0">
          <a:ln>
            <a:noFill/>
          </a:ln>
          <a:solidFill>
            <a:srgbClr val="747474"/>
          </a:solidFill>
          <a:uFillTx/>
          <a:latin typeface="+mn-lt"/>
          <a:ea typeface="+mn-ea"/>
          <a:cs typeface="+mn-cs"/>
          <a:sym typeface="Helvetica Neue Light"/>
        </a:defRPr>
      </a:lvl3pPr>
      <a:lvl4pPr marL="2006600" marR="0" indent="-635000" algn="l" defTabSz="821531" rtl="0" latinLnBrk="0">
        <a:lnSpc>
          <a:spcPct val="100000"/>
        </a:lnSpc>
        <a:spcBef>
          <a:spcPts val="5900"/>
        </a:spcBef>
        <a:spcAft>
          <a:spcPts val="0"/>
        </a:spcAft>
        <a:buClrTx/>
        <a:buSzPct val="75000"/>
        <a:buFont typeface="Helvetica Neue"/>
        <a:buChar char="•"/>
        <a:tabLst/>
        <a:defRPr sz="5000" b="0" i="0" u="none" strike="noStrike" cap="none" spc="0" baseline="0">
          <a:ln>
            <a:noFill/>
          </a:ln>
          <a:solidFill>
            <a:srgbClr val="747474"/>
          </a:solidFill>
          <a:uFillTx/>
          <a:latin typeface="+mn-lt"/>
          <a:ea typeface="+mn-ea"/>
          <a:cs typeface="+mn-cs"/>
          <a:sym typeface="Helvetica Neue Light"/>
        </a:defRPr>
      </a:lvl4pPr>
      <a:lvl5pPr marL="2463800" marR="0" indent="-635000" algn="l" defTabSz="821531" rtl="0" latinLnBrk="0">
        <a:lnSpc>
          <a:spcPct val="100000"/>
        </a:lnSpc>
        <a:spcBef>
          <a:spcPts val="5900"/>
        </a:spcBef>
        <a:spcAft>
          <a:spcPts val="0"/>
        </a:spcAft>
        <a:buClrTx/>
        <a:buSzPct val="75000"/>
        <a:buFont typeface="Helvetica Neue"/>
        <a:buChar char="•"/>
        <a:tabLst/>
        <a:defRPr sz="5000" b="0" i="0" u="none" strike="noStrike" cap="none" spc="0" baseline="0">
          <a:ln>
            <a:noFill/>
          </a:ln>
          <a:solidFill>
            <a:srgbClr val="747474"/>
          </a:solidFill>
          <a:uFillTx/>
          <a:latin typeface="+mn-lt"/>
          <a:ea typeface="+mn-ea"/>
          <a:cs typeface="+mn-cs"/>
          <a:sym typeface="Helvetica Neue Light"/>
        </a:defRPr>
      </a:lvl5pPr>
      <a:lvl6pPr marL="2921000" marR="0" indent="-635000" algn="l" defTabSz="821531" rtl="0" latinLnBrk="0">
        <a:lnSpc>
          <a:spcPct val="100000"/>
        </a:lnSpc>
        <a:spcBef>
          <a:spcPts val="5900"/>
        </a:spcBef>
        <a:spcAft>
          <a:spcPts val="0"/>
        </a:spcAft>
        <a:buClrTx/>
        <a:buSzPct val="75000"/>
        <a:buFont typeface="Helvetica Neue"/>
        <a:buChar char="•"/>
        <a:tabLst/>
        <a:defRPr sz="5000" b="0" i="0" u="none" strike="noStrike" cap="none" spc="0" baseline="0">
          <a:ln>
            <a:noFill/>
          </a:ln>
          <a:solidFill>
            <a:srgbClr val="747474"/>
          </a:solidFill>
          <a:uFillTx/>
          <a:latin typeface="+mn-lt"/>
          <a:ea typeface="+mn-ea"/>
          <a:cs typeface="+mn-cs"/>
          <a:sym typeface="Helvetica Neue Light"/>
        </a:defRPr>
      </a:lvl6pPr>
      <a:lvl7pPr marL="3378200" marR="0" indent="-635000" algn="l" defTabSz="821531" rtl="0" latinLnBrk="0">
        <a:lnSpc>
          <a:spcPct val="100000"/>
        </a:lnSpc>
        <a:spcBef>
          <a:spcPts val="5900"/>
        </a:spcBef>
        <a:spcAft>
          <a:spcPts val="0"/>
        </a:spcAft>
        <a:buClrTx/>
        <a:buSzPct val="75000"/>
        <a:buFont typeface="Helvetica Neue"/>
        <a:buChar char="•"/>
        <a:tabLst/>
        <a:defRPr sz="5000" b="0" i="0" u="none" strike="noStrike" cap="none" spc="0" baseline="0">
          <a:ln>
            <a:noFill/>
          </a:ln>
          <a:solidFill>
            <a:srgbClr val="747474"/>
          </a:solidFill>
          <a:uFillTx/>
          <a:latin typeface="+mn-lt"/>
          <a:ea typeface="+mn-ea"/>
          <a:cs typeface="+mn-cs"/>
          <a:sym typeface="Helvetica Neue Light"/>
        </a:defRPr>
      </a:lvl7pPr>
      <a:lvl8pPr marL="3835400" marR="0" indent="-635000" algn="l" defTabSz="821531" rtl="0" latinLnBrk="0">
        <a:lnSpc>
          <a:spcPct val="100000"/>
        </a:lnSpc>
        <a:spcBef>
          <a:spcPts val="5900"/>
        </a:spcBef>
        <a:spcAft>
          <a:spcPts val="0"/>
        </a:spcAft>
        <a:buClrTx/>
        <a:buSzPct val="75000"/>
        <a:buFont typeface="Helvetica Neue"/>
        <a:buChar char="•"/>
        <a:tabLst/>
        <a:defRPr sz="5000" b="0" i="0" u="none" strike="noStrike" cap="none" spc="0" baseline="0">
          <a:ln>
            <a:noFill/>
          </a:ln>
          <a:solidFill>
            <a:srgbClr val="747474"/>
          </a:solidFill>
          <a:uFillTx/>
          <a:latin typeface="+mn-lt"/>
          <a:ea typeface="+mn-ea"/>
          <a:cs typeface="+mn-cs"/>
          <a:sym typeface="Helvetica Neue Light"/>
        </a:defRPr>
      </a:lvl8pPr>
      <a:lvl9pPr marL="4292600" marR="0" indent="-635000" algn="l" defTabSz="821531" rtl="0" latinLnBrk="0">
        <a:lnSpc>
          <a:spcPct val="100000"/>
        </a:lnSpc>
        <a:spcBef>
          <a:spcPts val="5900"/>
        </a:spcBef>
        <a:spcAft>
          <a:spcPts val="0"/>
        </a:spcAft>
        <a:buClrTx/>
        <a:buSzPct val="75000"/>
        <a:buFont typeface="Helvetica Neue"/>
        <a:buChar char="•"/>
        <a:tabLst/>
        <a:defRPr sz="5000" b="0" i="0" u="none" strike="noStrike" cap="none" spc="0" baseline="0">
          <a:ln>
            <a:noFill/>
          </a:ln>
          <a:solidFill>
            <a:srgbClr val="747474"/>
          </a:solidFill>
          <a:uFillTx/>
          <a:latin typeface="+mn-lt"/>
          <a:ea typeface="+mn-ea"/>
          <a:cs typeface="+mn-cs"/>
          <a:sym typeface="Helvetica Neue Light"/>
        </a:defRPr>
      </a:lvl9pPr>
    </p:bodyStyle>
    <p:otherStyle>
      <a:lvl1pPr marL="0" marR="0" indent="0" algn="r" defTabSz="821531"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1pPr>
      <a:lvl2pPr marL="0" marR="0" indent="228600" algn="r" defTabSz="821531"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2pPr>
      <a:lvl3pPr marL="0" marR="0" indent="457200" algn="r" defTabSz="821531"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3pPr>
      <a:lvl4pPr marL="0" marR="0" indent="685800" algn="r" defTabSz="821531"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4pPr>
      <a:lvl5pPr marL="0" marR="0" indent="914400" algn="r" defTabSz="821531"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5pPr>
      <a:lvl6pPr marL="0" marR="0" indent="1143000" algn="r" defTabSz="821531"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6pPr>
      <a:lvl7pPr marL="0" marR="0" indent="1371600" algn="r" defTabSz="821531"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7pPr>
      <a:lvl8pPr marL="0" marR="0" indent="1600200" algn="r" defTabSz="821531"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8pPr>
      <a:lvl9pPr marL="0" marR="0" indent="1828800" algn="r" defTabSz="821531"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image" Target="../media/image27.tif"/><Relationship Id="rId1" Type="http://schemas.openxmlformats.org/officeDocument/2006/relationships/slideLayout" Target="../slideLayouts/slideLayout14.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27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5.ti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itle 2"/>
          <p:cNvSpPr txBox="1">
            <a:spLocks noGrp="1"/>
          </p:cNvSpPr>
          <p:nvPr>
            <p:ph type="title"/>
          </p:nvPr>
        </p:nvSpPr>
        <p:spPr>
          <a:xfrm>
            <a:off x="1130905" y="2858451"/>
            <a:ext cx="22122190" cy="2400301"/>
          </a:xfrm>
          <a:prstGeom prst="rect">
            <a:avLst/>
          </a:prstGeom>
        </p:spPr>
        <p:txBody>
          <a:bodyPr/>
          <a:lstStyle>
            <a:lvl1pPr>
              <a:defRPr b="0"/>
            </a:lvl1pPr>
          </a:lstStyle>
          <a:p>
            <a:r>
              <a:t>Science Mission and Collaboration</a:t>
            </a:r>
          </a:p>
        </p:txBody>
      </p:sp>
      <p:sp>
        <p:nvSpPr>
          <p:cNvPr id="165" name="Subtitle 3"/>
          <p:cNvSpPr txBox="1">
            <a:spLocks noGrp="1"/>
          </p:cNvSpPr>
          <p:nvPr>
            <p:ph type="body" sz="quarter" idx="1"/>
          </p:nvPr>
        </p:nvSpPr>
        <p:spPr>
          <a:prstGeom prst="rect">
            <a:avLst/>
          </a:prstGeom>
        </p:spPr>
        <p:txBody>
          <a:bodyPr/>
          <a:lstStyle/>
          <a:p>
            <a:pPr defTabSz="1682496">
              <a:spcBef>
                <a:spcPts val="1700"/>
              </a:spcBef>
              <a:defRPr sz="7176" b="0">
                <a:solidFill>
                  <a:srgbClr val="3399FF"/>
                </a:solidFill>
              </a:defRPr>
            </a:pPr>
            <a:r>
              <a:rPr lang="en-US" dirty="0"/>
              <a:t>April 9-11, 2019</a:t>
            </a:r>
            <a:endParaRPr dirty="0"/>
          </a:p>
          <a:p>
            <a:pPr defTabSz="1682496">
              <a:spcBef>
                <a:spcPts val="1700"/>
              </a:spcBef>
              <a:defRPr sz="7176" b="0">
                <a:solidFill>
                  <a:srgbClr val="3399FF"/>
                </a:solidFill>
              </a:defRPr>
            </a:pPr>
            <a:r>
              <a:rPr dirty="0"/>
              <a:t>BNL</a:t>
            </a:r>
          </a:p>
        </p:txBody>
      </p:sp>
      <p:sp>
        <p:nvSpPr>
          <p:cNvPr id="167" name="Straight Connector 6"/>
          <p:cNvSpPr/>
          <p:nvPr/>
        </p:nvSpPr>
        <p:spPr>
          <a:xfrm>
            <a:off x="3622676" y="2871787"/>
            <a:ext cx="17268823" cy="1"/>
          </a:xfrm>
          <a:prstGeom prst="line">
            <a:avLst/>
          </a:prstGeom>
          <a:ln w="50800">
            <a:solidFill>
              <a:srgbClr val="0080FF"/>
            </a:solidFill>
          </a:ln>
          <a:effectLst>
            <a:outerShdw blurRad="63500" dist="25400" dir="5400000" rotWithShape="0">
              <a:srgbClr val="808080">
                <a:alpha val="37999"/>
              </a:srgbClr>
            </a:outerShdw>
          </a:effectLst>
        </p:spPr>
        <p:txBody>
          <a:bodyPr tIns="91439" bIns="91439"/>
          <a:lstStyle/>
          <a:p>
            <a:pPr algn="l" defTabSz="2438400">
              <a:defRPr sz="4600">
                <a:latin typeface="Calibri"/>
                <a:ea typeface="Calibri"/>
                <a:cs typeface="Calibri"/>
                <a:sym typeface="Calibri"/>
              </a:defRPr>
            </a:pPr>
            <a:endParaRPr/>
          </a:p>
        </p:txBody>
      </p:sp>
      <p:grpSp>
        <p:nvGrpSpPr>
          <p:cNvPr id="171" name="Group"/>
          <p:cNvGrpSpPr/>
          <p:nvPr/>
        </p:nvGrpSpPr>
        <p:grpSpPr>
          <a:xfrm>
            <a:off x="7413675" y="10655202"/>
            <a:ext cx="16680657" cy="1428751"/>
            <a:chOff x="0" y="0"/>
            <a:chExt cx="16680656" cy="1428750"/>
          </a:xfrm>
        </p:grpSpPr>
        <p:sp>
          <p:nvSpPr>
            <p:cNvPr id="168" name="Line"/>
            <p:cNvSpPr/>
            <p:nvPr/>
          </p:nvSpPr>
          <p:spPr>
            <a:xfrm flipV="1">
              <a:off x="4855316" y="191585"/>
              <a:ext cx="1" cy="1045580"/>
            </a:xfrm>
            <a:prstGeom prst="line">
              <a:avLst/>
            </a:prstGeom>
            <a:noFill/>
            <a:ln w="25400" cap="flat">
              <a:solidFill>
                <a:srgbClr val="ABABAB"/>
              </a:solidFill>
              <a:prstDash val="solid"/>
              <a:miter lim="400000"/>
            </a:ln>
            <a:effectLst/>
          </p:spPr>
          <p:txBody>
            <a:bodyPr wrap="square" lIns="71437" tIns="71437" rIns="71437" bIns="71437" numCol="1" anchor="ctr">
              <a:noAutofit/>
            </a:bodyPr>
            <a:lstStyle/>
            <a:p>
              <a:pPr>
                <a:defRPr>
                  <a:latin typeface="Avenir Light"/>
                  <a:ea typeface="Avenir Light"/>
                  <a:cs typeface="Avenir Light"/>
                  <a:sym typeface="Avenir Light"/>
                </a:defRPr>
              </a:pPr>
              <a:endParaRPr/>
            </a:p>
          </p:txBody>
        </p:sp>
        <p:sp>
          <p:nvSpPr>
            <p:cNvPr id="169" name="co-spokespersons"/>
            <p:cNvSpPr txBox="1"/>
            <p:nvPr/>
          </p:nvSpPr>
          <p:spPr>
            <a:xfrm>
              <a:off x="5216607" y="313928"/>
              <a:ext cx="3814091" cy="7651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lgn="l">
                <a:defRPr sz="3600">
                  <a:solidFill>
                    <a:srgbClr val="747474"/>
                  </a:solidFill>
                  <a:latin typeface="Avenir Book"/>
                  <a:ea typeface="Avenir Book"/>
                  <a:cs typeface="Avenir Book"/>
                  <a:sym typeface="Avenir Book"/>
                </a:defRPr>
              </a:lvl1pPr>
            </a:lstStyle>
            <a:p>
              <a:r>
                <a:t>co-spokespersons</a:t>
              </a:r>
            </a:p>
          </p:txBody>
        </p:sp>
        <p:sp>
          <p:nvSpPr>
            <p:cNvPr id="170" name="David Morrison (BNL)…"/>
            <p:cNvSpPr txBox="1"/>
            <p:nvPr/>
          </p:nvSpPr>
          <p:spPr>
            <a:xfrm>
              <a:off x="0" y="0"/>
              <a:ext cx="16680657" cy="14287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t">
              <a:normAutofit/>
            </a:bodyPr>
            <a:lstStyle/>
            <a:p>
              <a:pPr algn="l">
                <a:defRPr sz="3600">
                  <a:solidFill>
                    <a:srgbClr val="747474"/>
                  </a:solidFill>
                  <a:latin typeface="Helvetica Neue"/>
                  <a:ea typeface="Helvetica Neue"/>
                  <a:cs typeface="Helvetica Neue"/>
                  <a:sym typeface="Helvetica Neue"/>
                </a:defRPr>
              </a:pPr>
              <a:r>
                <a:t>David Morrison (BNL)</a:t>
              </a:r>
            </a:p>
            <a:p>
              <a:pPr algn="l">
                <a:defRPr sz="3600">
                  <a:solidFill>
                    <a:srgbClr val="747474"/>
                  </a:solidFill>
                  <a:latin typeface="Helvetica Neue"/>
                  <a:ea typeface="Helvetica Neue"/>
                  <a:cs typeface="Helvetica Neue"/>
                  <a:sym typeface="Helvetica Neue"/>
                </a:defRPr>
              </a:pPr>
              <a:r>
                <a:t>Gunther Roland (MIT)</a:t>
              </a:r>
            </a:p>
          </p:txBody>
        </p:sp>
      </p:grpSp>
      <p:sp>
        <p:nvSpPr>
          <p:cNvPr id="3" name="Slide Number Placeholder 2">
            <a:extLst>
              <a:ext uri="{FF2B5EF4-FFF2-40B4-BE49-F238E27FC236}">
                <a16:creationId xmlns:a16="http://schemas.microsoft.com/office/drawing/2014/main" id="{5532D7D9-E52E-C141-A3B6-DE85D0727750}"/>
              </a:ext>
            </a:extLst>
          </p:cNvPr>
          <p:cNvSpPr>
            <a:spLocks noGrp="1"/>
          </p:cNvSpPr>
          <p:nvPr>
            <p:ph type="sldNum" sz="quarter" idx="2"/>
          </p:nvPr>
        </p:nvSpPr>
        <p:spPr/>
        <p:txBody>
          <a:bodyPr/>
          <a:lstStyle/>
          <a:p>
            <a:fld id="{86CB4B4D-7CA3-9044-876B-883B54F8677D}" type="slidenum">
              <a:rPr lang="en-US" smtClean="0"/>
              <a:t>1</a:t>
            </a:fld>
            <a:endParaRPr lang="en-US"/>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 name="Image" descr="Image"/>
          <p:cNvPicPr>
            <a:picLocks noChangeAspect="1"/>
          </p:cNvPicPr>
          <p:nvPr/>
        </p:nvPicPr>
        <p:blipFill>
          <a:blip r:embed="rId3">
            <a:extLst/>
          </a:blip>
          <a:stretch>
            <a:fillRect/>
          </a:stretch>
        </p:blipFill>
        <p:spPr>
          <a:xfrm>
            <a:off x="479361" y="2772365"/>
            <a:ext cx="10500279" cy="9981748"/>
          </a:xfrm>
          <a:prstGeom prst="rect">
            <a:avLst/>
          </a:prstGeom>
          <a:ln w="12700">
            <a:miter lim="400000"/>
          </a:ln>
        </p:spPr>
      </p:pic>
      <p:pic>
        <p:nvPicPr>
          <p:cNvPr id="390" name="Image" descr="Image"/>
          <p:cNvPicPr>
            <a:picLocks noChangeAspect="1"/>
          </p:cNvPicPr>
          <p:nvPr/>
        </p:nvPicPr>
        <p:blipFill>
          <a:blip r:embed="rId4">
            <a:extLst/>
          </a:blip>
          <a:stretch>
            <a:fillRect/>
          </a:stretch>
        </p:blipFill>
        <p:spPr>
          <a:xfrm>
            <a:off x="12152205" y="2771613"/>
            <a:ext cx="10890302" cy="10352511"/>
          </a:xfrm>
          <a:prstGeom prst="rect">
            <a:avLst/>
          </a:prstGeom>
          <a:ln w="12700">
            <a:miter lim="400000"/>
          </a:ln>
        </p:spPr>
      </p:pic>
      <p:sp>
        <p:nvSpPr>
          <p:cNvPr id="391" name="Core physics projections: Jets in sPHENIX vs LHC"/>
          <p:cNvSpPr txBox="1">
            <a:spLocks noGrp="1"/>
          </p:cNvSpPr>
          <p:nvPr>
            <p:ph type="title"/>
          </p:nvPr>
        </p:nvSpPr>
        <p:spPr>
          <a:prstGeom prst="rect">
            <a:avLst/>
          </a:prstGeom>
        </p:spPr>
        <p:txBody>
          <a:bodyPr/>
          <a:lstStyle>
            <a:lvl1pPr defTabSz="1243584">
              <a:defRPr sz="5814"/>
            </a:lvl1pPr>
          </a:lstStyle>
          <a:p>
            <a:r>
              <a:rPr lang="en-US" dirty="0"/>
              <a:t>Example observable: photon-tagged j</a:t>
            </a:r>
            <a:r>
              <a:rPr dirty="0"/>
              <a:t>ets</a:t>
            </a:r>
          </a:p>
        </p:txBody>
      </p:sp>
      <p:sp>
        <p:nvSpPr>
          <p:cNvPr id="393" name="sPHENIX projection 100B Au+Au"/>
          <p:cNvSpPr txBox="1"/>
          <p:nvPr/>
        </p:nvSpPr>
        <p:spPr>
          <a:xfrm>
            <a:off x="14742375" y="5321173"/>
            <a:ext cx="4537397" cy="4222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a:defRPr sz="1600">
                <a:latin typeface="Avenir Book"/>
                <a:ea typeface="Avenir Book"/>
                <a:cs typeface="Avenir Book"/>
                <a:sym typeface="Avenir Book"/>
              </a:defRPr>
            </a:pPr>
            <a:r>
              <a:rPr dirty="0" err="1">
                <a:latin typeface="Avenir Heavy"/>
                <a:ea typeface="Avenir Heavy"/>
                <a:cs typeface="Avenir Heavy"/>
                <a:sym typeface="Avenir Heavy"/>
              </a:rPr>
              <a:t>sPHENIX</a:t>
            </a:r>
            <a:r>
              <a:rPr dirty="0"/>
              <a:t> projection 100B </a:t>
            </a:r>
            <a:r>
              <a:rPr dirty="0" err="1"/>
              <a:t>Au+Au</a:t>
            </a:r>
            <a:endParaRPr dirty="0"/>
          </a:p>
        </p:txBody>
      </p:sp>
      <p:sp>
        <p:nvSpPr>
          <p:cNvPr id="396" name="γ+Jet momentum balance"/>
          <p:cNvSpPr txBox="1"/>
          <p:nvPr/>
        </p:nvSpPr>
        <p:spPr>
          <a:xfrm>
            <a:off x="3543289" y="2609445"/>
            <a:ext cx="4921976" cy="663005"/>
          </a:xfrm>
          <a:prstGeom prst="rect">
            <a:avLst/>
          </a:prstGeom>
          <a:ln w="12700">
            <a:miter lim="400000"/>
          </a:ln>
          <a:extLst>
            <a:ext uri="{C572A759-6A51-4108-AA02-DFA0A04FC94B}">
              <ma14:wrappingTextBoxFlag xmlns:ma14="http://schemas.microsoft.com/office/mac/drawingml/2011/main" xmlns="" val="1"/>
            </a:ext>
          </a:extLst>
        </p:spPr>
        <p:txBody>
          <a:bodyPr wrap="none" lIns="95891" tIns="95891" rIns="95891" bIns="95891" anchor="ctr">
            <a:spAutoFit/>
          </a:bodyPr>
          <a:lstStyle>
            <a:lvl1pPr defTabSz="1828800">
              <a:defRPr sz="3200">
                <a:latin typeface="Helvetica Neue"/>
                <a:ea typeface="Helvetica Neue"/>
                <a:cs typeface="Helvetica Neue"/>
                <a:sym typeface="Helvetica Neue"/>
              </a:defRPr>
            </a:lvl1pPr>
          </a:lstStyle>
          <a:p>
            <a:r>
              <a:rPr dirty="0" err="1"/>
              <a:t>γ+Jet</a:t>
            </a:r>
            <a:r>
              <a:rPr dirty="0"/>
              <a:t> momentum balance</a:t>
            </a:r>
          </a:p>
        </p:txBody>
      </p:sp>
      <p:sp>
        <p:nvSpPr>
          <p:cNvPr id="401" name="γ+Jet fragmentation function"/>
          <p:cNvSpPr txBox="1"/>
          <p:nvPr/>
        </p:nvSpPr>
        <p:spPr>
          <a:xfrm>
            <a:off x="15430649" y="2609444"/>
            <a:ext cx="5410062" cy="663005"/>
          </a:xfrm>
          <a:prstGeom prst="rect">
            <a:avLst/>
          </a:prstGeom>
          <a:ln w="12700">
            <a:miter lim="400000"/>
          </a:ln>
          <a:extLst>
            <a:ext uri="{C572A759-6A51-4108-AA02-DFA0A04FC94B}">
              <ma14:wrappingTextBoxFlag xmlns:ma14="http://schemas.microsoft.com/office/mac/drawingml/2011/main" xmlns="" val="1"/>
            </a:ext>
          </a:extLst>
        </p:spPr>
        <p:txBody>
          <a:bodyPr wrap="none" lIns="95891" tIns="95891" rIns="95891" bIns="95891" anchor="ctr">
            <a:spAutoFit/>
          </a:bodyPr>
          <a:lstStyle>
            <a:lvl1pPr defTabSz="1828800">
              <a:defRPr sz="3200">
                <a:latin typeface="Helvetica Neue"/>
                <a:ea typeface="Helvetica Neue"/>
                <a:cs typeface="Helvetica Neue"/>
                <a:sym typeface="Helvetica Neue"/>
              </a:defRPr>
            </a:lvl1pPr>
          </a:lstStyle>
          <a:p>
            <a:r>
              <a:rPr dirty="0" err="1"/>
              <a:t>γ+Jet</a:t>
            </a:r>
            <a:r>
              <a:rPr dirty="0"/>
              <a:t> fragmentation function</a:t>
            </a:r>
          </a:p>
        </p:txBody>
      </p:sp>
      <p:sp>
        <p:nvSpPr>
          <p:cNvPr id="402" name="Modification of parton shower in QGP"/>
          <p:cNvSpPr txBox="1"/>
          <p:nvPr/>
        </p:nvSpPr>
        <p:spPr>
          <a:xfrm>
            <a:off x="13519488" y="1739878"/>
            <a:ext cx="9523019" cy="836767"/>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nchor="ctr">
            <a:spAutoFit/>
          </a:bodyPr>
          <a:lstStyle>
            <a:lvl1pPr>
              <a:defRPr sz="4500"/>
            </a:lvl1pPr>
          </a:lstStyle>
          <a:p>
            <a:r>
              <a:rPr dirty="0"/>
              <a:t>Modification of </a:t>
            </a:r>
            <a:r>
              <a:rPr dirty="0" err="1"/>
              <a:t>parton</a:t>
            </a:r>
            <a:r>
              <a:rPr dirty="0"/>
              <a:t> shower in QGP</a:t>
            </a:r>
          </a:p>
        </p:txBody>
      </p:sp>
      <p:sp>
        <p:nvSpPr>
          <p:cNvPr id="403" name="Text"/>
          <p:cNvSpPr txBox="1"/>
          <p:nvPr/>
        </p:nvSpPr>
        <p:spPr>
          <a:xfrm>
            <a:off x="15406611" y="10832617"/>
            <a:ext cx="231776" cy="4984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defTabSz="457200">
              <a:lnSpc>
                <a:spcPts val="2800"/>
              </a:lnSpc>
              <a:defRPr sz="1200">
                <a:latin typeface="Times"/>
                <a:ea typeface="Times"/>
                <a:cs typeface="Times"/>
                <a:sym typeface="Times"/>
              </a:defRPr>
            </a:lvl1pPr>
          </a:lstStyle>
          <a:p>
            <a:r>
              <a:t> </a:t>
            </a:r>
          </a:p>
        </p:txBody>
      </p:sp>
      <p:sp>
        <p:nvSpPr>
          <p:cNvPr id="405" name="Direct measurement of parton energy loss in QGP"/>
          <p:cNvSpPr txBox="1"/>
          <p:nvPr/>
        </p:nvSpPr>
        <p:spPr>
          <a:xfrm>
            <a:off x="-665852" y="1774765"/>
            <a:ext cx="12857852" cy="836767"/>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nchor="ctr">
            <a:spAutoFit/>
          </a:bodyPr>
          <a:lstStyle>
            <a:lvl1pPr>
              <a:defRPr sz="4500"/>
            </a:lvl1pPr>
          </a:lstStyle>
          <a:p>
            <a:r>
              <a:rPr lang="en-US" dirty="0"/>
              <a:t>Parton </a:t>
            </a:r>
            <a:r>
              <a:rPr dirty="0"/>
              <a:t>energy loss in QGP</a:t>
            </a:r>
          </a:p>
        </p:txBody>
      </p:sp>
      <p:sp>
        <p:nvSpPr>
          <p:cNvPr id="2" name="Slide Number Placeholder 1">
            <a:extLst>
              <a:ext uri="{FF2B5EF4-FFF2-40B4-BE49-F238E27FC236}">
                <a16:creationId xmlns:a16="http://schemas.microsoft.com/office/drawing/2014/main" id="{9C174098-55AC-CA4F-A303-26062431A815}"/>
              </a:ext>
            </a:extLst>
          </p:cNvPr>
          <p:cNvSpPr>
            <a:spLocks noGrp="1"/>
          </p:cNvSpPr>
          <p:nvPr>
            <p:ph type="sldNum" sz="quarter" idx="2"/>
          </p:nvPr>
        </p:nvSpPr>
        <p:spPr/>
        <p:txBody>
          <a:bodyPr/>
          <a:lstStyle/>
          <a:p>
            <a:fld id="{86CB4B4D-7CA3-9044-876B-883B54F8677D}" type="slidenum">
              <a:rPr lang="en-US" smtClean="0"/>
              <a:t>10</a:t>
            </a:fld>
            <a:endParaRPr lang="en-US"/>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13F36-406B-5041-B065-DFD1C8669A94}"/>
              </a:ext>
            </a:extLst>
          </p:cNvPr>
          <p:cNvSpPr>
            <a:spLocks noGrp="1"/>
          </p:cNvSpPr>
          <p:nvPr>
            <p:ph type="title"/>
          </p:nvPr>
        </p:nvSpPr>
        <p:spPr/>
        <p:txBody>
          <a:bodyPr>
            <a:normAutofit/>
          </a:bodyPr>
          <a:lstStyle/>
          <a:p>
            <a:r>
              <a:rPr lang="en-US" sz="5800" dirty="0"/>
              <a:t>Example observables: HF-tagged jets and open HF</a:t>
            </a:r>
          </a:p>
        </p:txBody>
      </p:sp>
      <p:sp>
        <p:nvSpPr>
          <p:cNvPr id="3" name="Slide Number Placeholder 2">
            <a:extLst>
              <a:ext uri="{FF2B5EF4-FFF2-40B4-BE49-F238E27FC236}">
                <a16:creationId xmlns:a16="http://schemas.microsoft.com/office/drawing/2014/main" id="{F0746905-D513-5941-8F92-9549813164F1}"/>
              </a:ext>
            </a:extLst>
          </p:cNvPr>
          <p:cNvSpPr>
            <a:spLocks noGrp="1"/>
          </p:cNvSpPr>
          <p:nvPr>
            <p:ph type="sldNum" sz="quarter" idx="2"/>
          </p:nvPr>
        </p:nvSpPr>
        <p:spPr/>
        <p:txBody>
          <a:bodyPr/>
          <a:lstStyle/>
          <a:p>
            <a:fld id="{86CB4B4D-7CA3-9044-876B-883B54F8677D}" type="slidenum">
              <a:rPr lang="en-US" smtClean="0"/>
              <a:t>11</a:t>
            </a:fld>
            <a:endParaRPr lang="en-US"/>
          </a:p>
        </p:txBody>
      </p:sp>
      <p:pic>
        <p:nvPicPr>
          <p:cNvPr id="4" name="Picture 3">
            <a:extLst>
              <a:ext uri="{FF2B5EF4-FFF2-40B4-BE49-F238E27FC236}">
                <a16:creationId xmlns:a16="http://schemas.microsoft.com/office/drawing/2014/main" id="{6659ECAB-4C02-D148-A368-44E59C9C5F93}"/>
              </a:ext>
            </a:extLst>
          </p:cNvPr>
          <p:cNvPicPr>
            <a:picLocks noChangeAspect="1"/>
          </p:cNvPicPr>
          <p:nvPr/>
        </p:nvPicPr>
        <p:blipFill>
          <a:blip r:embed="rId2"/>
          <a:stretch>
            <a:fillRect/>
          </a:stretch>
        </p:blipFill>
        <p:spPr>
          <a:xfrm>
            <a:off x="14055444" y="3827449"/>
            <a:ext cx="9173683" cy="8067010"/>
          </a:xfrm>
          <a:prstGeom prst="rect">
            <a:avLst/>
          </a:prstGeom>
        </p:spPr>
      </p:pic>
      <p:sp>
        <p:nvSpPr>
          <p:cNvPr id="5" name="Rectangle 4">
            <a:extLst>
              <a:ext uri="{FF2B5EF4-FFF2-40B4-BE49-F238E27FC236}">
                <a16:creationId xmlns:a16="http://schemas.microsoft.com/office/drawing/2014/main" id="{150D9841-BCA0-204B-A474-265F9FFB1159}"/>
              </a:ext>
            </a:extLst>
          </p:cNvPr>
          <p:cNvSpPr/>
          <p:nvPr/>
        </p:nvSpPr>
        <p:spPr>
          <a:xfrm>
            <a:off x="14983694" y="2278628"/>
            <a:ext cx="7985153" cy="1569660"/>
          </a:xfrm>
          <a:prstGeom prst="rect">
            <a:avLst/>
          </a:prstGeom>
        </p:spPr>
        <p:txBody>
          <a:bodyPr wrap="square">
            <a:spAutoFit/>
          </a:bodyPr>
          <a:lstStyle/>
          <a:p>
            <a:r>
              <a:rPr lang="en-US" sz="4800" dirty="0">
                <a:solidFill>
                  <a:srgbClr val="333333"/>
                </a:solidFill>
                <a:latin typeface="Avenir Book" panose="02000503020000020003" pitchFamily="2" charset="0"/>
              </a:rPr>
              <a:t>B-meson reconstruction: b-quark flow</a:t>
            </a:r>
          </a:p>
        </p:txBody>
      </p:sp>
      <p:pic>
        <p:nvPicPr>
          <p:cNvPr id="16" name="Picture 13">
            <a:extLst>
              <a:ext uri="{FF2B5EF4-FFF2-40B4-BE49-F238E27FC236}">
                <a16:creationId xmlns:a16="http://schemas.microsoft.com/office/drawing/2014/main" id="{4E66059D-516D-7C48-969D-270905F2AF04}"/>
              </a:ext>
            </a:extLst>
          </p:cNvPr>
          <p:cNvPicPr>
            <a:picLocks noChangeAspect="1"/>
          </p:cNvPicPr>
          <p:nvPr/>
        </p:nvPicPr>
        <p:blipFill rotWithShape="1">
          <a:blip r:embed="rId3">
            <a:extLst>
              <a:ext uri="{28A0092B-C50C-407E-A947-70E740481C1C}">
                <a14:useLocalDpi xmlns:a14="http://schemas.microsoft.com/office/drawing/2010/main" val="0"/>
              </a:ext>
            </a:extLst>
          </a:blip>
          <a:srcRect b="-2589"/>
          <a:stretch/>
        </p:blipFill>
        <p:spPr bwMode="auto">
          <a:xfrm>
            <a:off x="120062" y="1706212"/>
            <a:ext cx="5466601" cy="573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0BE60C21-1812-3342-B68D-4C06A85C2ECE}"/>
              </a:ext>
            </a:extLst>
          </p:cNvPr>
          <p:cNvPicPr>
            <a:picLocks noChangeAspect="1"/>
          </p:cNvPicPr>
          <p:nvPr/>
        </p:nvPicPr>
        <p:blipFill>
          <a:blip r:embed="rId4"/>
          <a:stretch>
            <a:fillRect/>
          </a:stretch>
        </p:blipFill>
        <p:spPr>
          <a:xfrm>
            <a:off x="4441822" y="3637247"/>
            <a:ext cx="9384490" cy="8067010"/>
          </a:xfrm>
          <a:prstGeom prst="rect">
            <a:avLst/>
          </a:prstGeom>
        </p:spPr>
      </p:pic>
      <p:sp>
        <p:nvSpPr>
          <p:cNvPr id="20" name="Rectangle 19">
            <a:extLst>
              <a:ext uri="{FF2B5EF4-FFF2-40B4-BE49-F238E27FC236}">
                <a16:creationId xmlns:a16="http://schemas.microsoft.com/office/drawing/2014/main" id="{591DB564-5CFD-0347-964C-7AFFD0665012}"/>
              </a:ext>
            </a:extLst>
          </p:cNvPr>
          <p:cNvSpPr/>
          <p:nvPr/>
        </p:nvSpPr>
        <p:spPr>
          <a:xfrm>
            <a:off x="6744045" y="2544816"/>
            <a:ext cx="5270995" cy="861774"/>
          </a:xfrm>
          <a:prstGeom prst="rect">
            <a:avLst/>
          </a:prstGeom>
        </p:spPr>
        <p:txBody>
          <a:bodyPr wrap="none">
            <a:spAutoFit/>
          </a:bodyPr>
          <a:lstStyle/>
          <a:p>
            <a:r>
              <a:rPr lang="en-US" sz="4800" dirty="0">
                <a:solidFill>
                  <a:srgbClr val="333333"/>
                </a:solidFill>
                <a:latin typeface="Avenir Book" panose="02000503020000020003" pitchFamily="2" charset="0"/>
              </a:rPr>
              <a:t>Inclusive b-jet R</a:t>
            </a:r>
            <a:r>
              <a:rPr lang="en-US" sz="4800" baseline="-25000" dirty="0">
                <a:solidFill>
                  <a:srgbClr val="333333"/>
                </a:solidFill>
                <a:latin typeface="Avenir Book" panose="02000503020000020003" pitchFamily="2" charset="0"/>
              </a:rPr>
              <a:t>AA</a:t>
            </a:r>
          </a:p>
        </p:txBody>
      </p:sp>
      <p:sp>
        <p:nvSpPr>
          <p:cNvPr id="9" name="Rectangle 8">
            <a:extLst>
              <a:ext uri="{FF2B5EF4-FFF2-40B4-BE49-F238E27FC236}">
                <a16:creationId xmlns:a16="http://schemas.microsoft.com/office/drawing/2014/main" id="{DA44753B-E068-984E-8A0A-A9DE9D8600FF}"/>
              </a:ext>
            </a:extLst>
          </p:cNvPr>
          <p:cNvSpPr/>
          <p:nvPr/>
        </p:nvSpPr>
        <p:spPr>
          <a:xfrm>
            <a:off x="182680" y="7911767"/>
            <a:ext cx="4406977" cy="830997"/>
          </a:xfrm>
          <a:prstGeom prst="rect">
            <a:avLst/>
          </a:prstGeom>
          <a:ln>
            <a:solidFill>
              <a:srgbClr val="FF0000"/>
            </a:solidFill>
          </a:ln>
        </p:spPr>
        <p:txBody>
          <a:bodyPr wrap="none">
            <a:spAutoFit/>
          </a:bodyPr>
          <a:lstStyle/>
          <a:p>
            <a:r>
              <a:rPr lang="en-US" sz="4800" dirty="0">
                <a:solidFill>
                  <a:srgbClr val="333333"/>
                </a:solidFill>
                <a:latin typeface="Avenir Book" panose="02000503020000020003" pitchFamily="2" charset="0"/>
              </a:rPr>
              <a:t>Requires MVTX</a:t>
            </a:r>
            <a:endParaRPr lang="en-US" sz="4800" baseline="-25000" dirty="0">
              <a:solidFill>
                <a:srgbClr val="333333"/>
              </a:solidFill>
              <a:latin typeface="Avenir Book" panose="02000503020000020003" pitchFamily="2" charset="0"/>
            </a:endParaRPr>
          </a:p>
        </p:txBody>
      </p:sp>
    </p:spTree>
    <p:extLst>
      <p:ext uri="{BB962C8B-B14F-4D97-AF65-F5344CB8AC3E}">
        <p14:creationId xmlns:p14="http://schemas.microsoft.com/office/powerpoint/2010/main" val="246312308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C3E0-F2FC-DC4C-A268-E4D6FE5FF70C}"/>
              </a:ext>
            </a:extLst>
          </p:cNvPr>
          <p:cNvSpPr>
            <a:spLocks noGrp="1"/>
          </p:cNvSpPr>
          <p:nvPr>
            <p:ph type="title"/>
          </p:nvPr>
        </p:nvSpPr>
        <p:spPr/>
        <p:txBody>
          <a:bodyPr>
            <a:normAutofit fontScale="90000"/>
          </a:bodyPr>
          <a:lstStyle/>
          <a:p>
            <a:r>
              <a:rPr lang="en-US" sz="5800" dirty="0"/>
              <a:t>Example of theory progress connected to </a:t>
            </a:r>
            <a:r>
              <a:rPr lang="en-US" sz="5800" dirty="0" err="1"/>
              <a:t>sPHENIX</a:t>
            </a:r>
            <a:r>
              <a:rPr lang="en-US" sz="5800" dirty="0"/>
              <a:t> plans</a:t>
            </a:r>
          </a:p>
        </p:txBody>
      </p:sp>
      <p:sp>
        <p:nvSpPr>
          <p:cNvPr id="3" name="Slide Number Placeholder 2">
            <a:extLst>
              <a:ext uri="{FF2B5EF4-FFF2-40B4-BE49-F238E27FC236}">
                <a16:creationId xmlns:a16="http://schemas.microsoft.com/office/drawing/2014/main" id="{FEF77A89-C6E8-EA4F-BF7C-C64593EBE528}"/>
              </a:ext>
            </a:extLst>
          </p:cNvPr>
          <p:cNvSpPr>
            <a:spLocks noGrp="1"/>
          </p:cNvSpPr>
          <p:nvPr>
            <p:ph type="sldNum" sz="quarter" idx="2"/>
          </p:nvPr>
        </p:nvSpPr>
        <p:spPr/>
        <p:txBody>
          <a:bodyPr/>
          <a:lstStyle/>
          <a:p>
            <a:fld id="{86CB4B4D-7CA3-9044-876B-883B54F8677D}" type="slidenum">
              <a:rPr lang="en-US" smtClean="0"/>
              <a:t>12</a:t>
            </a:fld>
            <a:endParaRPr lang="en-US"/>
          </a:p>
        </p:txBody>
      </p:sp>
      <p:pic>
        <p:nvPicPr>
          <p:cNvPr id="5" name="Picture 4">
            <a:extLst>
              <a:ext uri="{FF2B5EF4-FFF2-40B4-BE49-F238E27FC236}">
                <a16:creationId xmlns:a16="http://schemas.microsoft.com/office/drawing/2014/main" id="{0CF4F6CB-0C35-FF47-BC4D-525EF5FA3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12" y="1872200"/>
            <a:ext cx="8777852" cy="2212019"/>
          </a:xfrm>
          <a:prstGeom prst="rect">
            <a:avLst/>
          </a:prstGeom>
          <a:ln>
            <a:solidFill>
              <a:schemeClr val="tx1"/>
            </a:solidFill>
          </a:ln>
        </p:spPr>
      </p:pic>
      <p:pic>
        <p:nvPicPr>
          <p:cNvPr id="7" name="Picture 6">
            <a:extLst>
              <a:ext uri="{FF2B5EF4-FFF2-40B4-BE49-F238E27FC236}">
                <a16:creationId xmlns:a16="http://schemas.microsoft.com/office/drawing/2014/main" id="{FD4618AB-5AC3-F742-A4C7-DF689C153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050" y="4342034"/>
            <a:ext cx="24134239" cy="8608708"/>
          </a:xfrm>
          <a:prstGeom prst="rect">
            <a:avLst/>
          </a:prstGeom>
        </p:spPr>
      </p:pic>
      <p:sp>
        <p:nvSpPr>
          <p:cNvPr id="8" name="TextBox 7">
            <a:extLst>
              <a:ext uri="{FF2B5EF4-FFF2-40B4-BE49-F238E27FC236}">
                <a16:creationId xmlns:a16="http://schemas.microsoft.com/office/drawing/2014/main" id="{75659E44-7A60-BD49-BC63-85B132147ADB}"/>
              </a:ext>
            </a:extLst>
          </p:cNvPr>
          <p:cNvSpPr txBox="1"/>
          <p:nvPr/>
        </p:nvSpPr>
        <p:spPr>
          <a:xfrm>
            <a:off x="10738666" y="1723958"/>
            <a:ext cx="12756322" cy="236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dirty="0">
                <a:ln>
                  <a:noFill/>
                </a:ln>
                <a:solidFill>
                  <a:srgbClr val="FF0000"/>
                </a:solidFill>
                <a:effectLst/>
                <a:uFillTx/>
                <a:latin typeface="+mn-lt"/>
                <a:ea typeface="+mn-ea"/>
                <a:cs typeface="+mn-cs"/>
                <a:sym typeface="Helvetica Neue Light"/>
              </a:rPr>
              <a:t>Z-B Kang, J </a:t>
            </a:r>
            <a:r>
              <a:rPr kumimoji="0" lang="en-US" sz="3600" b="0" i="0" u="none" strike="noStrike" cap="none" spc="0" normalizeH="0" dirty="0" err="1">
                <a:ln>
                  <a:noFill/>
                </a:ln>
                <a:solidFill>
                  <a:srgbClr val="FF0000"/>
                </a:solidFill>
                <a:effectLst/>
                <a:uFillTx/>
                <a:latin typeface="+mn-lt"/>
                <a:ea typeface="+mn-ea"/>
                <a:cs typeface="+mn-cs"/>
                <a:sym typeface="Helvetica Neue Light"/>
              </a:rPr>
              <a:t>Reiten</a:t>
            </a:r>
            <a:r>
              <a:rPr kumimoji="0" lang="en-US" sz="3600" b="0" i="0" u="none" strike="noStrike" cap="none" spc="0" normalizeH="0" dirty="0">
                <a:ln>
                  <a:noFill/>
                </a:ln>
                <a:solidFill>
                  <a:srgbClr val="FF0000"/>
                </a:solidFill>
                <a:effectLst/>
                <a:uFillTx/>
                <a:latin typeface="+mn-lt"/>
                <a:ea typeface="+mn-ea"/>
                <a:cs typeface="+mn-cs"/>
                <a:sym typeface="Helvetica Neue Light"/>
              </a:rPr>
              <a:t>, </a:t>
            </a:r>
            <a:r>
              <a:rPr kumimoji="0" lang="en-US" sz="3600" b="0" i="0" u="sng" strike="noStrike" cap="none" spc="0" normalizeH="0" dirty="0">
                <a:ln>
                  <a:noFill/>
                </a:ln>
                <a:solidFill>
                  <a:srgbClr val="FF0000"/>
                </a:solidFill>
                <a:effectLst/>
                <a:uFillTx/>
                <a:latin typeface="+mn-lt"/>
                <a:ea typeface="+mn-ea"/>
                <a:cs typeface="+mn-cs"/>
                <a:sym typeface="Helvetica Neue Light"/>
              </a:rPr>
              <a:t>I </a:t>
            </a:r>
            <a:r>
              <a:rPr kumimoji="0" lang="en-US" sz="3600" b="0" i="0" u="sng" strike="noStrike" cap="none" spc="0" normalizeH="0" dirty="0" err="1">
                <a:ln>
                  <a:noFill/>
                </a:ln>
                <a:solidFill>
                  <a:srgbClr val="FF0000"/>
                </a:solidFill>
                <a:effectLst/>
                <a:uFillTx/>
                <a:latin typeface="+mn-lt"/>
                <a:ea typeface="+mn-ea"/>
                <a:cs typeface="+mn-cs"/>
                <a:sym typeface="Helvetica Neue Light"/>
              </a:rPr>
              <a:t>Vitev</a:t>
            </a:r>
            <a:r>
              <a:rPr kumimoji="0" lang="en-US" sz="3600" b="0" i="0" u="none" strike="noStrike" cap="none" spc="0" normalizeH="0" dirty="0">
                <a:ln>
                  <a:noFill/>
                </a:ln>
                <a:solidFill>
                  <a:srgbClr val="FF0000"/>
                </a:solidFill>
                <a:effectLst/>
                <a:uFillTx/>
                <a:latin typeface="+mn-lt"/>
                <a:ea typeface="+mn-ea"/>
                <a:cs typeface="+mn-cs"/>
                <a:sym typeface="Helvetica Neue Light"/>
              </a:rPr>
              <a:t>, B Yoon, “Light and heavy flavor </a:t>
            </a:r>
            <a:r>
              <a:rPr kumimoji="0" lang="en-US" sz="3600" b="0" i="0" u="none" strike="noStrike" cap="none" spc="0" normalizeH="0" dirty="0" err="1">
                <a:ln>
                  <a:noFill/>
                </a:ln>
                <a:solidFill>
                  <a:srgbClr val="FF0000"/>
                </a:solidFill>
                <a:effectLst/>
                <a:uFillTx/>
                <a:latin typeface="+mn-lt"/>
                <a:ea typeface="+mn-ea"/>
                <a:cs typeface="+mn-cs"/>
                <a:sym typeface="Helvetica Neue Light"/>
              </a:rPr>
              <a:t>dijet</a:t>
            </a:r>
            <a:r>
              <a:rPr kumimoji="0" lang="en-US" sz="3600" b="0" i="0" u="none" strike="noStrike" cap="none" spc="0" normalizeH="0" dirty="0">
                <a:ln>
                  <a:noFill/>
                </a:ln>
                <a:solidFill>
                  <a:srgbClr val="FF0000"/>
                </a:solidFill>
                <a:effectLst/>
                <a:uFillTx/>
                <a:latin typeface="+mn-lt"/>
                <a:ea typeface="+mn-ea"/>
                <a:cs typeface="+mn-cs"/>
                <a:sym typeface="Helvetica Neue Light"/>
              </a:rPr>
              <a:t> production and </a:t>
            </a:r>
            <a:r>
              <a:rPr kumimoji="0" lang="en-US" sz="3600" b="0" i="0" u="none" strike="noStrike" cap="none" spc="0" normalizeH="0" dirty="0" err="1">
                <a:ln>
                  <a:noFill/>
                </a:ln>
                <a:solidFill>
                  <a:srgbClr val="FF0000"/>
                </a:solidFill>
                <a:effectLst/>
                <a:uFillTx/>
                <a:latin typeface="+mn-lt"/>
                <a:ea typeface="+mn-ea"/>
                <a:cs typeface="+mn-cs"/>
                <a:sym typeface="Helvetica Neue Light"/>
              </a:rPr>
              <a:t>dijet</a:t>
            </a:r>
            <a:r>
              <a:rPr kumimoji="0" lang="en-US" sz="3600" b="0" i="0" u="none" strike="noStrike" cap="none" spc="0" normalizeH="0" dirty="0">
                <a:ln>
                  <a:noFill/>
                </a:ln>
                <a:solidFill>
                  <a:srgbClr val="FF0000"/>
                </a:solidFill>
                <a:effectLst/>
                <a:uFillTx/>
                <a:latin typeface="+mn-lt"/>
                <a:ea typeface="+mn-ea"/>
                <a:cs typeface="+mn-cs"/>
                <a:sym typeface="Helvetica Neue Light"/>
              </a:rPr>
              <a:t> mass modification in heavy ion collisions”, Phys. Rev. D99 034006 (2019) </a:t>
            </a:r>
          </a:p>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dirty="0">
                <a:ln>
                  <a:noFill/>
                </a:ln>
                <a:solidFill>
                  <a:srgbClr val="FF0000"/>
                </a:solidFill>
                <a:effectLst/>
                <a:uFillTx/>
                <a:latin typeface="+mn-lt"/>
                <a:ea typeface="+mn-ea"/>
                <a:cs typeface="+mn-cs"/>
                <a:sym typeface="Helvetica Neue Light"/>
              </a:rPr>
              <a:t>Partly supported by LANL LDRD connected to </a:t>
            </a:r>
            <a:r>
              <a:rPr kumimoji="0" lang="en-US" sz="3600" b="0" i="0" u="none" strike="noStrike" cap="none" spc="0" normalizeH="0" dirty="0" err="1">
                <a:ln>
                  <a:noFill/>
                </a:ln>
                <a:solidFill>
                  <a:srgbClr val="FF0000"/>
                </a:solidFill>
                <a:effectLst/>
                <a:uFillTx/>
                <a:latin typeface="+mn-lt"/>
                <a:ea typeface="+mn-ea"/>
                <a:cs typeface="+mn-cs"/>
                <a:sym typeface="Helvetica Neue Light"/>
              </a:rPr>
              <a:t>sPHENIX</a:t>
            </a:r>
            <a:endParaRPr kumimoji="0" lang="en-US" sz="3600" b="0" i="0" u="none" strike="noStrike" cap="none" spc="0" normalizeH="0" dirty="0">
              <a:ln>
                <a:noFill/>
              </a:ln>
              <a:solidFill>
                <a:srgbClr val="FF0000"/>
              </a:solidFill>
              <a:effectLst/>
              <a:uFillTx/>
              <a:latin typeface="+mn-lt"/>
              <a:ea typeface="+mn-ea"/>
              <a:cs typeface="+mn-cs"/>
              <a:sym typeface="Helvetica Neue Light"/>
            </a:endParaRPr>
          </a:p>
        </p:txBody>
      </p:sp>
      <p:sp>
        <p:nvSpPr>
          <p:cNvPr id="10" name="TextBox 9">
            <a:extLst>
              <a:ext uri="{FF2B5EF4-FFF2-40B4-BE49-F238E27FC236}">
                <a16:creationId xmlns:a16="http://schemas.microsoft.com/office/drawing/2014/main" id="{9452D31D-3064-574D-8431-B97BFE9B1D40}"/>
              </a:ext>
            </a:extLst>
          </p:cNvPr>
          <p:cNvSpPr txBox="1"/>
          <p:nvPr/>
        </p:nvSpPr>
        <p:spPr>
          <a:xfrm>
            <a:off x="17240602" y="4342034"/>
            <a:ext cx="6823482" cy="1683152"/>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00000"/>
                </a:solidFill>
                <a:effectLst/>
                <a:uFillTx/>
                <a:latin typeface="+mn-lt"/>
                <a:ea typeface="+mn-ea"/>
                <a:cs typeface="+mn-cs"/>
                <a:sym typeface="Helvetica Neue Light"/>
              </a:rPr>
              <a:t>More pronounced effect at RHIC energies</a:t>
            </a:r>
          </a:p>
        </p:txBody>
      </p:sp>
      <p:sp>
        <p:nvSpPr>
          <p:cNvPr id="9" name="Rectangle 8">
            <a:extLst>
              <a:ext uri="{FF2B5EF4-FFF2-40B4-BE49-F238E27FC236}">
                <a16:creationId xmlns:a16="http://schemas.microsoft.com/office/drawing/2014/main" id="{384C0164-DD5B-2F49-951F-67EA797738FB}"/>
              </a:ext>
            </a:extLst>
          </p:cNvPr>
          <p:cNvSpPr/>
          <p:nvPr/>
        </p:nvSpPr>
        <p:spPr>
          <a:xfrm>
            <a:off x="19294985" y="12119745"/>
            <a:ext cx="4406977" cy="830997"/>
          </a:xfrm>
          <a:prstGeom prst="rect">
            <a:avLst/>
          </a:prstGeom>
          <a:ln>
            <a:solidFill>
              <a:srgbClr val="FF0000"/>
            </a:solidFill>
          </a:ln>
        </p:spPr>
        <p:txBody>
          <a:bodyPr wrap="none">
            <a:spAutoFit/>
          </a:bodyPr>
          <a:lstStyle/>
          <a:p>
            <a:r>
              <a:rPr lang="en-US" sz="4800" dirty="0">
                <a:solidFill>
                  <a:srgbClr val="333333"/>
                </a:solidFill>
                <a:latin typeface="Avenir Book" panose="02000503020000020003" pitchFamily="2" charset="0"/>
              </a:rPr>
              <a:t>Requires MVTX</a:t>
            </a:r>
            <a:endParaRPr lang="en-US" sz="4800" baseline="-25000" dirty="0">
              <a:solidFill>
                <a:srgbClr val="333333"/>
              </a:solidFill>
              <a:latin typeface="Avenir Book" panose="02000503020000020003" pitchFamily="2" charset="0"/>
            </a:endParaRPr>
          </a:p>
        </p:txBody>
      </p:sp>
    </p:spTree>
    <p:extLst>
      <p:ext uri="{BB962C8B-B14F-4D97-AF65-F5344CB8AC3E}">
        <p14:creationId xmlns:p14="http://schemas.microsoft.com/office/powerpoint/2010/main" val="307731426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Augustana University…"/>
          <p:cNvSpPr txBox="1"/>
          <p:nvPr/>
        </p:nvSpPr>
        <p:spPr>
          <a:xfrm>
            <a:off x="296566" y="2874450"/>
            <a:ext cx="24384000" cy="882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7" tIns="53577" rIns="53577" bIns="53577" numCol="4" spcCol="1189300"/>
          <a:lstStyle/>
          <a:p>
            <a:pPr algn="l" defTabSz="821530">
              <a:defRPr sz="2200">
                <a:latin typeface="Avenir Book"/>
                <a:ea typeface="Avenir Book"/>
                <a:cs typeface="Avenir Book"/>
                <a:sym typeface="Avenir Book"/>
              </a:defRPr>
            </a:pPr>
            <a:r>
              <a:rPr sz="2400" dirty="0" err="1"/>
              <a:t>Augustana</a:t>
            </a:r>
            <a:r>
              <a:rPr sz="2400" dirty="0"/>
              <a:t> University</a:t>
            </a:r>
          </a:p>
          <a:p>
            <a:pPr algn="l" defTabSz="821530">
              <a:defRPr sz="2200">
                <a:latin typeface="Avenir Book"/>
                <a:ea typeface="Avenir Book"/>
                <a:cs typeface="Avenir Book"/>
                <a:sym typeface="Avenir Book"/>
              </a:defRPr>
            </a:pPr>
            <a:r>
              <a:rPr sz="2400" dirty="0"/>
              <a:t>Banaras Hindu University</a:t>
            </a:r>
          </a:p>
          <a:p>
            <a:pPr algn="l" defTabSz="821530">
              <a:defRPr sz="2200">
                <a:latin typeface="Avenir Book"/>
                <a:ea typeface="Avenir Book"/>
                <a:cs typeface="Avenir Book"/>
                <a:sym typeface="Avenir Book"/>
              </a:defRPr>
            </a:pPr>
            <a:r>
              <a:rPr sz="2400" dirty="0"/>
              <a:t>Baruch College, CUNY</a:t>
            </a:r>
          </a:p>
          <a:p>
            <a:pPr algn="l" defTabSz="821530">
              <a:defRPr sz="2200">
                <a:latin typeface="Avenir Book"/>
                <a:ea typeface="Avenir Book"/>
                <a:cs typeface="Avenir Book"/>
                <a:sym typeface="Avenir Book"/>
              </a:defRPr>
            </a:pPr>
            <a:r>
              <a:rPr sz="2400" dirty="0"/>
              <a:t>Brookhaven National Laboratory</a:t>
            </a:r>
          </a:p>
          <a:p>
            <a:pPr algn="l" defTabSz="821530">
              <a:defRPr sz="2200">
                <a:latin typeface="Avenir Book"/>
                <a:ea typeface="Avenir Book"/>
                <a:cs typeface="Avenir Book"/>
                <a:sym typeface="Avenir Book"/>
              </a:defRPr>
            </a:pPr>
            <a:r>
              <a:rPr sz="2400" dirty="0"/>
              <a:t>China Institute for Atomic Energy</a:t>
            </a:r>
          </a:p>
          <a:p>
            <a:pPr algn="l" defTabSz="821530">
              <a:defRPr sz="2200">
                <a:latin typeface="Avenir Book"/>
                <a:ea typeface="Avenir Book"/>
                <a:cs typeface="Avenir Book"/>
                <a:sym typeface="Avenir Book"/>
              </a:defRPr>
            </a:pPr>
            <a:r>
              <a:rPr sz="2400" dirty="0"/>
              <a:t>CEA </a:t>
            </a:r>
            <a:r>
              <a:rPr sz="2400" dirty="0" err="1"/>
              <a:t>Saclay</a:t>
            </a:r>
            <a:endParaRPr sz="2400" dirty="0"/>
          </a:p>
          <a:p>
            <a:pPr algn="l" defTabSz="821530">
              <a:defRPr sz="2200">
                <a:latin typeface="Avenir Book"/>
                <a:ea typeface="Avenir Book"/>
                <a:cs typeface="Avenir Book"/>
                <a:sym typeface="Avenir Book"/>
              </a:defRPr>
            </a:pPr>
            <a:r>
              <a:rPr sz="2400" dirty="0"/>
              <a:t>Central China Normal University</a:t>
            </a:r>
          </a:p>
          <a:p>
            <a:pPr algn="l" defTabSz="821530">
              <a:defRPr sz="2200">
                <a:latin typeface="Avenir Book"/>
                <a:ea typeface="Avenir Book"/>
                <a:cs typeface="Avenir Book"/>
                <a:sym typeface="Avenir Book"/>
              </a:defRPr>
            </a:pPr>
            <a:r>
              <a:rPr sz="2400" dirty="0" err="1"/>
              <a:t>Chonbuk</a:t>
            </a:r>
            <a:r>
              <a:rPr sz="2400" dirty="0"/>
              <a:t> National University</a:t>
            </a:r>
          </a:p>
          <a:p>
            <a:pPr algn="l" defTabSz="821530">
              <a:defRPr sz="2200">
                <a:latin typeface="Avenir Book"/>
                <a:ea typeface="Avenir Book"/>
                <a:cs typeface="Avenir Book"/>
                <a:sym typeface="Avenir Book"/>
              </a:defRPr>
            </a:pPr>
            <a:r>
              <a:rPr sz="2400" dirty="0"/>
              <a:t>Columbia University</a:t>
            </a:r>
          </a:p>
          <a:p>
            <a:pPr algn="l" defTabSz="821530">
              <a:defRPr sz="2200">
                <a:latin typeface="Avenir Book"/>
                <a:ea typeface="Avenir Book"/>
                <a:cs typeface="Avenir Book"/>
                <a:sym typeface="Avenir Book"/>
              </a:defRPr>
            </a:pPr>
            <a:r>
              <a:rPr sz="2400" dirty="0" err="1"/>
              <a:t>Eötvös</a:t>
            </a:r>
            <a:r>
              <a:rPr sz="2400" dirty="0"/>
              <a:t> University</a:t>
            </a:r>
          </a:p>
          <a:p>
            <a:pPr algn="l" defTabSz="821530">
              <a:defRPr sz="2200">
                <a:latin typeface="Avenir Book"/>
                <a:ea typeface="Avenir Book"/>
                <a:cs typeface="Avenir Book"/>
                <a:sym typeface="Avenir Book"/>
              </a:defRPr>
            </a:pPr>
            <a:r>
              <a:rPr sz="2400" dirty="0"/>
              <a:t>Florida State University</a:t>
            </a:r>
          </a:p>
          <a:p>
            <a:pPr algn="l" defTabSz="821530">
              <a:defRPr sz="2200">
                <a:latin typeface="Avenir Book"/>
                <a:ea typeface="Avenir Book"/>
                <a:cs typeface="Avenir Book"/>
                <a:sym typeface="Avenir Book"/>
              </a:defRPr>
            </a:pPr>
            <a:r>
              <a:rPr sz="2400" dirty="0"/>
              <a:t>Fudan University</a:t>
            </a:r>
          </a:p>
          <a:p>
            <a:pPr algn="l" defTabSz="821530">
              <a:defRPr sz="2200">
                <a:latin typeface="Avenir Book"/>
                <a:ea typeface="Avenir Book"/>
                <a:cs typeface="Avenir Book"/>
                <a:sym typeface="Avenir Book"/>
              </a:defRPr>
            </a:pPr>
            <a:r>
              <a:rPr sz="2400" dirty="0"/>
              <a:t>Georgia State University</a:t>
            </a:r>
          </a:p>
          <a:p>
            <a:pPr algn="l" defTabSz="821530">
              <a:defRPr sz="2200">
                <a:latin typeface="Avenir Book"/>
                <a:ea typeface="Avenir Book"/>
                <a:cs typeface="Avenir Book"/>
                <a:sym typeface="Avenir Book"/>
              </a:defRPr>
            </a:pPr>
            <a:r>
              <a:rPr sz="2400" dirty="0"/>
              <a:t>Howard University</a:t>
            </a:r>
          </a:p>
          <a:p>
            <a:pPr algn="l" defTabSz="821530">
              <a:defRPr sz="2200">
                <a:latin typeface="Avenir Book"/>
                <a:ea typeface="Avenir Book"/>
                <a:cs typeface="Avenir Book"/>
                <a:sym typeface="Avenir Book"/>
              </a:defRPr>
            </a:pPr>
            <a:r>
              <a:rPr sz="2400" dirty="0"/>
              <a:t>Hungarian </a:t>
            </a:r>
            <a:r>
              <a:rPr sz="2400" dirty="0" err="1"/>
              <a:t>sPHENIX</a:t>
            </a:r>
            <a:r>
              <a:rPr sz="2400" dirty="0"/>
              <a:t> Consortium</a:t>
            </a:r>
          </a:p>
          <a:p>
            <a:pPr algn="l" defTabSz="821530">
              <a:defRPr sz="2200">
                <a:latin typeface="Avenir Book"/>
                <a:ea typeface="Avenir Book"/>
                <a:cs typeface="Avenir Book"/>
                <a:sym typeface="Avenir Book"/>
              </a:defRPr>
            </a:pPr>
            <a:r>
              <a:rPr sz="2400" dirty="0" err="1"/>
              <a:t>Insititut</a:t>
            </a:r>
            <a:r>
              <a:rPr sz="2400" dirty="0"/>
              <a:t> de physique </a:t>
            </a:r>
            <a:r>
              <a:rPr sz="2400" dirty="0" err="1"/>
              <a:t>nucléaire</a:t>
            </a:r>
            <a:r>
              <a:rPr sz="2400" dirty="0"/>
              <a:t> d’Orsay</a:t>
            </a:r>
          </a:p>
          <a:p>
            <a:pPr algn="l" defTabSz="821530">
              <a:defRPr sz="2200">
                <a:latin typeface="Avenir Book"/>
                <a:ea typeface="Avenir Book"/>
                <a:cs typeface="Avenir Book"/>
                <a:sym typeface="Avenir Book"/>
              </a:defRPr>
            </a:pPr>
            <a:r>
              <a:rPr sz="2400" dirty="0"/>
              <a:t>Institute for High Energy Physics, </a:t>
            </a:r>
            <a:r>
              <a:rPr sz="2400" dirty="0" err="1"/>
              <a:t>Protvino</a:t>
            </a:r>
            <a:endParaRPr sz="2400" dirty="0"/>
          </a:p>
          <a:p>
            <a:pPr algn="l" defTabSz="821530">
              <a:defRPr sz="2200">
                <a:latin typeface="Avenir Book"/>
                <a:ea typeface="Avenir Book"/>
                <a:cs typeface="Avenir Book"/>
                <a:sym typeface="Avenir Book"/>
              </a:defRPr>
            </a:pPr>
            <a:r>
              <a:rPr sz="2400" dirty="0"/>
              <a:t>Institute of Nuclear Research, Russian Academy of Sciences, Moscow</a:t>
            </a:r>
          </a:p>
          <a:p>
            <a:pPr algn="l" defTabSz="821530">
              <a:defRPr sz="2200">
                <a:latin typeface="Avenir Book"/>
                <a:ea typeface="Avenir Book"/>
                <a:cs typeface="Avenir Book"/>
                <a:sym typeface="Avenir Book"/>
              </a:defRPr>
            </a:pPr>
            <a:r>
              <a:rPr sz="2400" dirty="0"/>
              <a:t>Institute of Physics, University of Tsukuba</a:t>
            </a:r>
          </a:p>
          <a:p>
            <a:pPr algn="l" defTabSz="821530">
              <a:defRPr sz="2200">
                <a:latin typeface="Avenir Book"/>
                <a:ea typeface="Avenir Book"/>
                <a:cs typeface="Avenir Book"/>
                <a:sym typeface="Avenir Book"/>
              </a:defRPr>
            </a:pPr>
            <a:r>
              <a:rPr sz="2400" dirty="0"/>
              <a:t>Institute of Modern Physics, China</a:t>
            </a:r>
          </a:p>
          <a:p>
            <a:pPr algn="l" defTabSz="821530">
              <a:defRPr sz="2200">
                <a:latin typeface="Avenir Book"/>
                <a:ea typeface="Avenir Book"/>
                <a:cs typeface="Avenir Book"/>
                <a:sym typeface="Avenir Book"/>
              </a:defRPr>
            </a:pPr>
            <a:r>
              <a:rPr sz="2400" dirty="0"/>
              <a:t>Iowa State University</a:t>
            </a:r>
          </a:p>
          <a:p>
            <a:pPr algn="l" defTabSz="821530">
              <a:defRPr sz="2200">
                <a:latin typeface="Avenir Book"/>
                <a:ea typeface="Avenir Book"/>
                <a:cs typeface="Avenir Book"/>
                <a:sym typeface="Avenir Book"/>
              </a:defRPr>
            </a:pPr>
            <a:r>
              <a:rPr sz="2400" dirty="0"/>
              <a:t>Japan Atomic Energy Agency</a:t>
            </a:r>
          </a:p>
          <a:p>
            <a:pPr algn="l" defTabSz="821530">
              <a:defRPr sz="2200">
                <a:latin typeface="Avenir Book"/>
                <a:ea typeface="Avenir Book"/>
                <a:cs typeface="Avenir Book"/>
                <a:sym typeface="Avenir Book"/>
              </a:defRPr>
            </a:pPr>
            <a:r>
              <a:rPr sz="2400" dirty="0"/>
              <a:t>Charles University (CUNI), Prague</a:t>
            </a:r>
          </a:p>
          <a:p>
            <a:pPr algn="l" defTabSz="821530">
              <a:defRPr sz="2200">
                <a:latin typeface="Avenir Book"/>
                <a:ea typeface="Avenir Book"/>
                <a:cs typeface="Avenir Book"/>
                <a:sym typeface="Avenir Book"/>
              </a:defRPr>
            </a:pPr>
            <a:r>
              <a:rPr sz="2400" dirty="0"/>
              <a:t>Czech Technical University in Prague (CTU) </a:t>
            </a:r>
          </a:p>
          <a:p>
            <a:pPr algn="l" defTabSz="821530">
              <a:defRPr sz="2200">
                <a:latin typeface="Avenir Book"/>
                <a:ea typeface="Avenir Book"/>
                <a:cs typeface="Avenir Book"/>
                <a:sym typeface="Avenir Book"/>
              </a:defRPr>
            </a:pPr>
            <a:r>
              <a:rPr sz="2400" dirty="0"/>
              <a:t>Korea University</a:t>
            </a:r>
          </a:p>
          <a:p>
            <a:pPr algn="l" defTabSz="821530">
              <a:defRPr sz="2200">
                <a:latin typeface="Avenir Book"/>
                <a:ea typeface="Avenir Book"/>
                <a:cs typeface="Avenir Book"/>
                <a:sym typeface="Avenir Book"/>
              </a:defRPr>
            </a:pPr>
            <a:r>
              <a:rPr sz="2400" dirty="0"/>
              <a:t>Lawrence Berkeley National Laboratory</a:t>
            </a:r>
          </a:p>
          <a:p>
            <a:pPr algn="l" defTabSz="821530">
              <a:defRPr sz="2200">
                <a:latin typeface="Avenir Book"/>
                <a:ea typeface="Avenir Book"/>
                <a:cs typeface="Avenir Book"/>
                <a:sym typeface="Avenir Book"/>
              </a:defRPr>
            </a:pPr>
            <a:r>
              <a:rPr sz="2400" dirty="0"/>
              <a:t>Lawrence Livermore National Laboratory</a:t>
            </a:r>
          </a:p>
          <a:p>
            <a:pPr algn="l" defTabSz="821530">
              <a:defRPr sz="2200">
                <a:latin typeface="Avenir Book"/>
                <a:ea typeface="Avenir Book"/>
                <a:cs typeface="Avenir Book"/>
                <a:sym typeface="Avenir Book"/>
              </a:defRPr>
            </a:pPr>
            <a:r>
              <a:rPr sz="2400" dirty="0"/>
              <a:t>Lehigh University</a:t>
            </a:r>
          </a:p>
          <a:p>
            <a:pPr algn="l" defTabSz="821530">
              <a:defRPr sz="2200">
                <a:latin typeface="Avenir Book"/>
                <a:ea typeface="Avenir Book"/>
                <a:cs typeface="Avenir Book"/>
                <a:sym typeface="Avenir Book"/>
              </a:defRPr>
            </a:pPr>
            <a:r>
              <a:rPr sz="2400" dirty="0"/>
              <a:t>Los Alamos National Laboratory</a:t>
            </a:r>
          </a:p>
          <a:p>
            <a:pPr algn="l" defTabSz="821530">
              <a:defRPr sz="2200">
                <a:latin typeface="Avenir Book"/>
                <a:ea typeface="Avenir Book"/>
                <a:cs typeface="Avenir Book"/>
                <a:sym typeface="Avenir Book"/>
              </a:defRPr>
            </a:pPr>
            <a:r>
              <a:rPr sz="2400" dirty="0"/>
              <a:t>Massachusetts Institute of Technology</a:t>
            </a:r>
          </a:p>
          <a:p>
            <a:pPr algn="l" defTabSz="821530">
              <a:defRPr sz="2200">
                <a:latin typeface="Avenir Book"/>
                <a:ea typeface="Avenir Book"/>
                <a:cs typeface="Avenir Book"/>
                <a:sym typeface="Avenir Book"/>
              </a:defRPr>
            </a:pPr>
            <a:r>
              <a:rPr sz="2400" dirty="0"/>
              <a:t>Muhlenberg College</a:t>
            </a:r>
          </a:p>
          <a:p>
            <a:pPr algn="l" defTabSz="821530">
              <a:defRPr sz="2200">
                <a:latin typeface="Avenir Book"/>
                <a:ea typeface="Avenir Book"/>
                <a:cs typeface="Avenir Book"/>
                <a:sym typeface="Avenir Book"/>
              </a:defRPr>
            </a:pPr>
            <a:r>
              <a:rPr sz="2400" dirty="0"/>
              <a:t>Nara Women’s University</a:t>
            </a:r>
          </a:p>
          <a:p>
            <a:pPr algn="l" defTabSz="821530">
              <a:defRPr sz="2200">
                <a:latin typeface="Avenir Book"/>
                <a:ea typeface="Avenir Book"/>
                <a:cs typeface="Avenir Book"/>
                <a:sym typeface="Avenir Book"/>
              </a:defRPr>
            </a:pPr>
            <a:r>
              <a:rPr sz="2400" dirty="0"/>
              <a:t>National Central University</a:t>
            </a:r>
          </a:p>
          <a:p>
            <a:pPr algn="l" defTabSz="821530">
              <a:defRPr sz="2200">
                <a:latin typeface="Avenir Book"/>
                <a:ea typeface="Avenir Book"/>
                <a:cs typeface="Avenir Book"/>
                <a:sym typeface="Avenir Book"/>
              </a:defRPr>
            </a:pPr>
            <a:r>
              <a:rPr sz="2400" dirty="0"/>
              <a:t>National Research Centre "</a:t>
            </a:r>
            <a:r>
              <a:rPr sz="2400" dirty="0" err="1"/>
              <a:t>Kurchatov</a:t>
            </a:r>
            <a:r>
              <a:rPr sz="2400" dirty="0"/>
              <a:t> Institute"</a:t>
            </a:r>
          </a:p>
          <a:p>
            <a:pPr algn="l" defTabSz="821530">
              <a:defRPr sz="2200">
                <a:latin typeface="Avenir Book"/>
                <a:ea typeface="Avenir Book"/>
                <a:cs typeface="Avenir Book"/>
                <a:sym typeface="Avenir Book"/>
              </a:defRPr>
            </a:pPr>
            <a:r>
              <a:rPr sz="2400" dirty="0"/>
              <a:t>National Research Nuclear University "</a:t>
            </a:r>
            <a:r>
              <a:rPr sz="2400" dirty="0" err="1"/>
              <a:t>MEPhI</a:t>
            </a:r>
            <a:r>
              <a:rPr sz="2400" dirty="0"/>
              <a:t>"</a:t>
            </a:r>
          </a:p>
          <a:p>
            <a:pPr algn="l" defTabSz="821530">
              <a:defRPr sz="2200">
                <a:latin typeface="Avenir Book"/>
                <a:ea typeface="Avenir Book"/>
                <a:cs typeface="Avenir Book"/>
                <a:sym typeface="Avenir Book"/>
              </a:defRPr>
            </a:pPr>
            <a:r>
              <a:rPr sz="2400" dirty="0"/>
              <a:t>New Mexico State University</a:t>
            </a:r>
            <a:endParaRPr lang="en-US" sz="2400" dirty="0"/>
          </a:p>
          <a:p>
            <a:pPr algn="l" defTabSz="821530">
              <a:defRPr sz="2200">
                <a:latin typeface="Avenir Book"/>
                <a:ea typeface="Avenir Book"/>
                <a:cs typeface="Avenir Book"/>
                <a:sym typeface="Avenir Book"/>
              </a:defRPr>
            </a:pPr>
            <a:r>
              <a:rPr sz="2400" dirty="0"/>
              <a:t>Oak Ridge National Laboratory</a:t>
            </a:r>
          </a:p>
          <a:p>
            <a:pPr algn="l" defTabSz="821530">
              <a:defRPr sz="2200">
                <a:latin typeface="Avenir Book"/>
                <a:ea typeface="Avenir Book"/>
                <a:cs typeface="Avenir Book"/>
                <a:sym typeface="Avenir Book"/>
              </a:defRPr>
            </a:pPr>
            <a:r>
              <a:rPr sz="2400" dirty="0"/>
              <a:t>Ohio University</a:t>
            </a:r>
          </a:p>
          <a:p>
            <a:pPr algn="l" defTabSz="821530">
              <a:defRPr sz="2200">
                <a:latin typeface="Avenir Book"/>
                <a:ea typeface="Avenir Book"/>
                <a:cs typeface="Avenir Book"/>
                <a:sym typeface="Avenir Book"/>
              </a:defRPr>
            </a:pPr>
            <a:r>
              <a:rPr sz="2400" dirty="0"/>
              <a:t>Peking University</a:t>
            </a:r>
          </a:p>
          <a:p>
            <a:pPr algn="l" defTabSz="821530">
              <a:defRPr sz="2200">
                <a:latin typeface="Avenir Book"/>
                <a:ea typeface="Avenir Book"/>
                <a:cs typeface="Avenir Book"/>
                <a:sym typeface="Avenir Book"/>
              </a:defRPr>
            </a:pPr>
            <a:r>
              <a:rPr sz="2400" dirty="0"/>
              <a:t>Petersburg Nuclear Physics Institute</a:t>
            </a:r>
          </a:p>
          <a:p>
            <a:pPr algn="l" defTabSz="821530">
              <a:defRPr sz="2200">
                <a:latin typeface="Avenir Book"/>
                <a:ea typeface="Avenir Book"/>
                <a:cs typeface="Avenir Book"/>
                <a:sym typeface="Avenir Book"/>
              </a:defRPr>
            </a:pPr>
            <a:r>
              <a:rPr sz="2400" dirty="0"/>
              <a:t>Purdue University</a:t>
            </a:r>
          </a:p>
          <a:p>
            <a:pPr algn="l" defTabSz="821530">
              <a:defRPr sz="2200">
                <a:latin typeface="Avenir Book"/>
                <a:ea typeface="Avenir Book"/>
                <a:cs typeface="Avenir Book"/>
                <a:sym typeface="Avenir Book"/>
              </a:defRPr>
            </a:pPr>
            <a:r>
              <a:rPr sz="2400" dirty="0"/>
              <a:t>Rice University</a:t>
            </a:r>
          </a:p>
          <a:p>
            <a:pPr algn="l" defTabSz="821530">
              <a:defRPr sz="2200">
                <a:latin typeface="Avenir Book"/>
                <a:ea typeface="Avenir Book"/>
                <a:cs typeface="Avenir Book"/>
                <a:sym typeface="Avenir Book"/>
              </a:defRPr>
            </a:pPr>
            <a:r>
              <a:rPr sz="2400" dirty="0"/>
              <a:t>RIKEN</a:t>
            </a:r>
          </a:p>
          <a:p>
            <a:pPr algn="l" defTabSz="821530">
              <a:defRPr sz="2200">
                <a:latin typeface="Avenir Book"/>
                <a:ea typeface="Avenir Book"/>
                <a:cs typeface="Avenir Book"/>
                <a:sym typeface="Avenir Book"/>
              </a:defRPr>
            </a:pPr>
            <a:r>
              <a:rPr sz="2400" dirty="0"/>
              <a:t>RIKEN BNL Research Center</a:t>
            </a:r>
          </a:p>
          <a:p>
            <a:pPr algn="l" defTabSz="821530">
              <a:defRPr sz="2200">
                <a:latin typeface="Avenir Book"/>
                <a:ea typeface="Avenir Book"/>
                <a:cs typeface="Avenir Book"/>
                <a:sym typeface="Avenir Book"/>
              </a:defRPr>
            </a:pPr>
            <a:r>
              <a:rPr sz="2400" dirty="0" err="1"/>
              <a:t>Rikkyo</a:t>
            </a:r>
            <a:r>
              <a:rPr sz="2400" dirty="0"/>
              <a:t> University</a:t>
            </a:r>
          </a:p>
          <a:p>
            <a:pPr algn="l" defTabSz="821530">
              <a:defRPr sz="2200">
                <a:latin typeface="Avenir Book"/>
                <a:ea typeface="Avenir Book"/>
                <a:cs typeface="Avenir Book"/>
                <a:sym typeface="Avenir Book"/>
              </a:defRPr>
            </a:pPr>
            <a:r>
              <a:rPr sz="2400" dirty="0"/>
              <a:t>Rutgers University</a:t>
            </a:r>
          </a:p>
          <a:p>
            <a:pPr algn="l" defTabSz="821530">
              <a:defRPr sz="2200">
                <a:latin typeface="Avenir Book"/>
                <a:ea typeface="Avenir Book"/>
                <a:cs typeface="Avenir Book"/>
                <a:sym typeface="Avenir Book"/>
              </a:defRPr>
            </a:pPr>
            <a:r>
              <a:rPr sz="2400" dirty="0"/>
              <a:t>Saint‐Petersburg Polytechnic University</a:t>
            </a:r>
          </a:p>
          <a:p>
            <a:pPr algn="l" defTabSz="821530">
              <a:defRPr sz="2200">
                <a:latin typeface="Avenir Book"/>
                <a:ea typeface="Avenir Book"/>
                <a:cs typeface="Avenir Book"/>
                <a:sym typeface="Avenir Book"/>
              </a:defRPr>
            </a:pPr>
            <a:r>
              <a:rPr sz="2400" dirty="0" err="1"/>
              <a:t>Sejong</a:t>
            </a:r>
            <a:r>
              <a:rPr sz="2400" dirty="0"/>
              <a:t> University</a:t>
            </a:r>
          </a:p>
          <a:p>
            <a:pPr algn="l" defTabSz="821530">
              <a:defRPr sz="2200">
                <a:latin typeface="Avenir Book"/>
                <a:ea typeface="Avenir Book"/>
                <a:cs typeface="Avenir Book"/>
                <a:sym typeface="Avenir Book"/>
              </a:defRPr>
            </a:pPr>
            <a:r>
              <a:rPr sz="2400" dirty="0"/>
              <a:t>Shanghai Institute for Applied Physics</a:t>
            </a:r>
          </a:p>
          <a:p>
            <a:pPr algn="l" defTabSz="821530">
              <a:defRPr sz="2200">
                <a:latin typeface="Avenir Book"/>
                <a:ea typeface="Avenir Book"/>
                <a:cs typeface="Avenir Book"/>
                <a:sym typeface="Avenir Book"/>
              </a:defRPr>
            </a:pPr>
            <a:r>
              <a:rPr sz="2400" dirty="0"/>
              <a:t>Stony Brook University</a:t>
            </a:r>
          </a:p>
          <a:p>
            <a:pPr algn="l" defTabSz="821530">
              <a:defRPr sz="2200">
                <a:latin typeface="Avenir Book"/>
                <a:ea typeface="Avenir Book"/>
                <a:cs typeface="Avenir Book"/>
                <a:sym typeface="Avenir Book"/>
              </a:defRPr>
            </a:pPr>
            <a:r>
              <a:rPr sz="2400" dirty="0"/>
              <a:t>Sun </a:t>
            </a:r>
            <a:r>
              <a:rPr sz="2400" dirty="0" err="1"/>
              <a:t>Yat</a:t>
            </a:r>
            <a:r>
              <a:rPr sz="2400" dirty="0"/>
              <a:t> Sen University</a:t>
            </a:r>
          </a:p>
          <a:p>
            <a:pPr algn="l" defTabSz="821530">
              <a:defRPr sz="2200">
                <a:latin typeface="Avenir Book"/>
                <a:ea typeface="Avenir Book"/>
                <a:cs typeface="Avenir Book"/>
                <a:sym typeface="Avenir Book"/>
              </a:defRPr>
            </a:pPr>
            <a:r>
              <a:rPr sz="2400" dirty="0"/>
              <a:t>Temple University</a:t>
            </a:r>
          </a:p>
          <a:p>
            <a:pPr algn="l" defTabSz="821530">
              <a:defRPr sz="2200">
                <a:latin typeface="Avenir Book"/>
                <a:ea typeface="Avenir Book"/>
                <a:cs typeface="Avenir Book"/>
                <a:sym typeface="Avenir Book"/>
              </a:defRPr>
            </a:pPr>
            <a:r>
              <a:rPr sz="2400" dirty="0"/>
              <a:t>Tokyo Institute of Technology</a:t>
            </a:r>
          </a:p>
          <a:p>
            <a:pPr algn="l" defTabSz="821530">
              <a:defRPr sz="2200">
                <a:latin typeface="Avenir Book"/>
                <a:ea typeface="Avenir Book"/>
                <a:cs typeface="Avenir Book"/>
                <a:sym typeface="Avenir Book"/>
              </a:defRPr>
            </a:pPr>
            <a:r>
              <a:rPr sz="2400" dirty="0"/>
              <a:t>Tsinghua University</a:t>
            </a:r>
          </a:p>
          <a:p>
            <a:pPr algn="l" defTabSz="821530">
              <a:defRPr sz="2200">
                <a:latin typeface="Avenir Book"/>
                <a:ea typeface="Avenir Book"/>
                <a:cs typeface="Avenir Book"/>
                <a:sym typeface="Avenir Book"/>
              </a:defRPr>
            </a:pPr>
            <a:r>
              <a:rPr sz="2400" dirty="0"/>
              <a:t>Universidad </a:t>
            </a:r>
            <a:r>
              <a:rPr sz="2400" dirty="0" err="1"/>
              <a:t>Técnica</a:t>
            </a:r>
            <a:r>
              <a:rPr sz="2400" dirty="0"/>
              <a:t> Federico Santa María</a:t>
            </a:r>
          </a:p>
          <a:p>
            <a:pPr algn="l" defTabSz="821530">
              <a:defRPr sz="2200">
                <a:latin typeface="Avenir Book"/>
                <a:ea typeface="Avenir Book"/>
                <a:cs typeface="Avenir Book"/>
                <a:sym typeface="Avenir Book"/>
              </a:defRPr>
            </a:pPr>
            <a:r>
              <a:rPr sz="2400" dirty="0"/>
              <a:t>University of California, Berkeley</a:t>
            </a:r>
          </a:p>
          <a:p>
            <a:pPr algn="l" defTabSz="821530">
              <a:defRPr sz="2200">
                <a:latin typeface="Avenir Book"/>
                <a:ea typeface="Avenir Book"/>
                <a:cs typeface="Avenir Book"/>
                <a:sym typeface="Avenir Book"/>
              </a:defRPr>
            </a:pPr>
            <a:r>
              <a:rPr sz="2400" dirty="0"/>
              <a:t>University of California, Los Angeles</a:t>
            </a:r>
          </a:p>
          <a:p>
            <a:pPr algn="l" defTabSz="821530">
              <a:defRPr sz="2200">
                <a:latin typeface="Avenir Book"/>
                <a:ea typeface="Avenir Book"/>
                <a:cs typeface="Avenir Book"/>
                <a:sym typeface="Avenir Book"/>
              </a:defRPr>
            </a:pPr>
            <a:r>
              <a:rPr sz="2400" dirty="0"/>
              <a:t>University of California, Riverside</a:t>
            </a:r>
          </a:p>
          <a:p>
            <a:pPr algn="l" defTabSz="821530">
              <a:defRPr sz="2200">
                <a:latin typeface="Avenir Book"/>
                <a:ea typeface="Avenir Book"/>
                <a:cs typeface="Avenir Book"/>
                <a:sym typeface="Avenir Book"/>
              </a:defRPr>
            </a:pPr>
            <a:r>
              <a:rPr sz="2400" dirty="0"/>
              <a:t>University of Colorado, Boulder</a:t>
            </a:r>
          </a:p>
          <a:p>
            <a:pPr algn="l" defTabSz="821530">
              <a:defRPr sz="2200">
                <a:latin typeface="Avenir Book"/>
                <a:ea typeface="Avenir Book"/>
                <a:cs typeface="Avenir Book"/>
                <a:sym typeface="Avenir Book"/>
              </a:defRPr>
            </a:pPr>
            <a:r>
              <a:rPr sz="2400" dirty="0"/>
              <a:t>University of Debrecen</a:t>
            </a:r>
          </a:p>
          <a:p>
            <a:pPr algn="l" defTabSz="821530">
              <a:defRPr sz="2200">
                <a:latin typeface="Avenir Book"/>
                <a:ea typeface="Avenir Book"/>
                <a:cs typeface="Avenir Book"/>
                <a:sym typeface="Avenir Book"/>
              </a:defRPr>
            </a:pPr>
            <a:r>
              <a:rPr sz="2400" dirty="0"/>
              <a:t>University of Houston</a:t>
            </a:r>
          </a:p>
          <a:p>
            <a:pPr algn="l" defTabSz="821530">
              <a:defRPr sz="2200">
                <a:latin typeface="Avenir Book"/>
                <a:ea typeface="Avenir Book"/>
                <a:cs typeface="Avenir Book"/>
                <a:sym typeface="Avenir Book"/>
              </a:defRPr>
            </a:pPr>
            <a:r>
              <a:rPr sz="2400" dirty="0"/>
              <a:t>University of Illinois, Urbana-Champaign</a:t>
            </a:r>
          </a:p>
          <a:p>
            <a:pPr algn="l" defTabSz="821530">
              <a:defRPr sz="2200">
                <a:latin typeface="Avenir Book"/>
                <a:ea typeface="Avenir Book"/>
                <a:cs typeface="Avenir Book"/>
                <a:sym typeface="Avenir Book"/>
              </a:defRPr>
            </a:pPr>
            <a:r>
              <a:rPr sz="2400" dirty="0"/>
              <a:t>University of Jammu</a:t>
            </a:r>
          </a:p>
          <a:p>
            <a:pPr algn="l" defTabSz="821530">
              <a:defRPr sz="2200">
                <a:latin typeface="Avenir Book"/>
                <a:ea typeface="Avenir Book"/>
                <a:cs typeface="Avenir Book"/>
                <a:sym typeface="Avenir Book"/>
              </a:defRPr>
            </a:pPr>
            <a:r>
              <a:rPr sz="2400" dirty="0"/>
              <a:t>University of Maryland</a:t>
            </a:r>
          </a:p>
          <a:p>
            <a:pPr algn="l" defTabSz="821530">
              <a:defRPr sz="2200">
                <a:latin typeface="Avenir Book"/>
                <a:ea typeface="Avenir Book"/>
                <a:cs typeface="Avenir Book"/>
                <a:sym typeface="Avenir Book"/>
              </a:defRPr>
            </a:pPr>
            <a:r>
              <a:rPr sz="2400" dirty="0"/>
              <a:t>University of Michigan</a:t>
            </a:r>
          </a:p>
          <a:p>
            <a:pPr algn="l" defTabSz="821530">
              <a:defRPr sz="2200">
                <a:latin typeface="Avenir Book"/>
                <a:ea typeface="Avenir Book"/>
                <a:cs typeface="Avenir Book"/>
                <a:sym typeface="Avenir Book"/>
              </a:defRPr>
            </a:pPr>
            <a:r>
              <a:rPr sz="2400" dirty="0"/>
              <a:t>University of New Mexico</a:t>
            </a:r>
          </a:p>
          <a:p>
            <a:pPr algn="l" defTabSz="821530">
              <a:defRPr sz="2200">
                <a:latin typeface="Avenir Book"/>
                <a:ea typeface="Avenir Book"/>
                <a:cs typeface="Avenir Book"/>
                <a:sym typeface="Avenir Book"/>
              </a:defRPr>
            </a:pPr>
            <a:r>
              <a:rPr sz="2400" dirty="0"/>
              <a:t>University of North Carolina at Greensboro</a:t>
            </a:r>
          </a:p>
          <a:p>
            <a:pPr algn="l" defTabSz="821530">
              <a:defRPr sz="2200">
                <a:latin typeface="Avenir Book"/>
                <a:ea typeface="Avenir Book"/>
                <a:cs typeface="Avenir Book"/>
                <a:sym typeface="Avenir Book"/>
              </a:defRPr>
            </a:pPr>
            <a:r>
              <a:rPr sz="2400" dirty="0"/>
              <a:t>University of Sao Paolo</a:t>
            </a:r>
          </a:p>
          <a:p>
            <a:pPr algn="l" defTabSz="821530">
              <a:defRPr sz="2200">
                <a:latin typeface="Avenir Book"/>
                <a:ea typeface="Avenir Book"/>
                <a:cs typeface="Avenir Book"/>
                <a:sym typeface="Avenir Book"/>
              </a:defRPr>
            </a:pPr>
            <a:r>
              <a:rPr sz="2400" dirty="0"/>
              <a:t>University of Tennessee, Knoxville</a:t>
            </a:r>
          </a:p>
          <a:p>
            <a:pPr algn="l" defTabSz="821530">
              <a:defRPr sz="2200">
                <a:latin typeface="Avenir Book"/>
                <a:ea typeface="Avenir Book"/>
                <a:cs typeface="Avenir Book"/>
                <a:sym typeface="Avenir Book"/>
              </a:defRPr>
            </a:pPr>
            <a:r>
              <a:rPr sz="2400" dirty="0"/>
              <a:t>University of Texas, Austin</a:t>
            </a:r>
          </a:p>
          <a:p>
            <a:pPr algn="l" defTabSz="821530">
              <a:defRPr sz="2200">
                <a:latin typeface="Avenir Book"/>
                <a:ea typeface="Avenir Book"/>
                <a:cs typeface="Avenir Book"/>
                <a:sym typeface="Avenir Book"/>
              </a:defRPr>
            </a:pPr>
            <a:r>
              <a:rPr sz="2400" dirty="0"/>
              <a:t>University of Tokyo</a:t>
            </a:r>
          </a:p>
          <a:p>
            <a:pPr algn="l" defTabSz="821530">
              <a:defRPr sz="2200">
                <a:latin typeface="Avenir Book"/>
                <a:ea typeface="Avenir Book"/>
                <a:cs typeface="Avenir Book"/>
                <a:sym typeface="Avenir Book"/>
              </a:defRPr>
            </a:pPr>
            <a:r>
              <a:rPr sz="2400" dirty="0"/>
              <a:t>University of Science and Technology, China</a:t>
            </a:r>
          </a:p>
          <a:p>
            <a:pPr algn="l" defTabSz="821530">
              <a:defRPr sz="2200">
                <a:latin typeface="Avenir Book"/>
                <a:ea typeface="Avenir Book"/>
                <a:cs typeface="Avenir Book"/>
                <a:sym typeface="Avenir Book"/>
              </a:defRPr>
            </a:pPr>
            <a:r>
              <a:rPr sz="2400" dirty="0"/>
              <a:t>Vanderbilt University</a:t>
            </a:r>
          </a:p>
          <a:p>
            <a:pPr algn="l" defTabSz="821530">
              <a:defRPr sz="2200">
                <a:latin typeface="Avenir Book"/>
                <a:ea typeface="Avenir Book"/>
                <a:cs typeface="Avenir Book"/>
                <a:sym typeface="Avenir Book"/>
              </a:defRPr>
            </a:pPr>
            <a:r>
              <a:rPr sz="2400" dirty="0"/>
              <a:t>Wayne State University</a:t>
            </a:r>
          </a:p>
          <a:p>
            <a:pPr algn="l" defTabSz="821530">
              <a:defRPr sz="2200">
                <a:latin typeface="Avenir Book"/>
                <a:ea typeface="Avenir Book"/>
                <a:cs typeface="Avenir Book"/>
                <a:sym typeface="Avenir Book"/>
              </a:defRPr>
            </a:pPr>
            <a:r>
              <a:rPr sz="2400" dirty="0"/>
              <a:t>Weizmann Institute</a:t>
            </a:r>
          </a:p>
          <a:p>
            <a:pPr algn="l" defTabSz="821530">
              <a:defRPr sz="2200">
                <a:latin typeface="Avenir Book"/>
                <a:ea typeface="Avenir Book"/>
                <a:cs typeface="Avenir Book"/>
                <a:sym typeface="Avenir Book"/>
              </a:defRPr>
            </a:pPr>
            <a:r>
              <a:rPr sz="2400" dirty="0"/>
              <a:t>Yale University</a:t>
            </a:r>
          </a:p>
          <a:p>
            <a:pPr algn="l" defTabSz="821530">
              <a:defRPr sz="2200">
                <a:latin typeface="Avenir Book"/>
                <a:ea typeface="Avenir Book"/>
                <a:cs typeface="Avenir Book"/>
                <a:sym typeface="Avenir Book"/>
              </a:defRPr>
            </a:pPr>
            <a:r>
              <a:rPr sz="2400" dirty="0"/>
              <a:t>Yonsei University</a:t>
            </a:r>
          </a:p>
        </p:txBody>
      </p:sp>
      <p:sp>
        <p:nvSpPr>
          <p:cNvPr id="196" name="Compelling core physics case and potential for forward and EIC"/>
          <p:cNvSpPr txBox="1">
            <a:spLocks noGrp="1"/>
          </p:cNvSpPr>
          <p:nvPr>
            <p:ph type="title"/>
          </p:nvPr>
        </p:nvSpPr>
        <p:spPr>
          <a:xfrm>
            <a:off x="1149943" y="253205"/>
            <a:ext cx="19708262" cy="1092995"/>
          </a:xfrm>
          <a:prstGeom prst="rect">
            <a:avLst/>
          </a:prstGeom>
        </p:spPr>
        <p:txBody>
          <a:bodyPr>
            <a:noAutofit/>
          </a:bodyPr>
          <a:lstStyle/>
          <a:p>
            <a:r>
              <a:rPr lang="en-US" sz="5800" dirty="0"/>
              <a:t>Compelling</a:t>
            </a:r>
            <a:r>
              <a:rPr sz="5800" dirty="0"/>
              <a:t> physics</a:t>
            </a:r>
            <a:r>
              <a:rPr lang="en-US" sz="5800" dirty="0"/>
              <a:t>, future potential ⇒ strong collaboration</a:t>
            </a:r>
            <a:endParaRPr sz="5800" dirty="0"/>
          </a:p>
        </p:txBody>
      </p:sp>
      <p:sp>
        <p:nvSpPr>
          <p:cNvPr id="19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
        <p:nvSpPr>
          <p:cNvPr id="6" name="Expertise in relevant physics, silicon, TPCs, calorimetry…">
            <a:extLst>
              <a:ext uri="{FF2B5EF4-FFF2-40B4-BE49-F238E27FC236}">
                <a16:creationId xmlns:a16="http://schemas.microsoft.com/office/drawing/2014/main" id="{94777EA5-5414-8B4A-AB0C-879AB1E296AF}"/>
              </a:ext>
            </a:extLst>
          </p:cNvPr>
          <p:cNvSpPr txBox="1"/>
          <p:nvPr/>
        </p:nvSpPr>
        <p:spPr>
          <a:xfrm>
            <a:off x="1377232" y="11487329"/>
            <a:ext cx="20594390" cy="1557733"/>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nchor="ctr">
            <a:spAutoFit/>
          </a:bodyPr>
          <a:lstStyle/>
          <a:p>
            <a:pPr>
              <a:lnSpc>
                <a:spcPct val="150000"/>
              </a:lnSpc>
              <a:defRPr sz="3200">
                <a:latin typeface="Avenir Book"/>
                <a:ea typeface="Avenir Book"/>
                <a:cs typeface="Avenir Book"/>
                <a:sym typeface="Avenir Book"/>
              </a:defRPr>
            </a:pPr>
            <a:r>
              <a:rPr lang="en-US" b="1" dirty="0"/>
              <a:t>World class e</a:t>
            </a:r>
            <a:r>
              <a:rPr b="1" dirty="0"/>
              <a:t>xpertise in relevant physics, silicon, TPCs, calorimetry</a:t>
            </a:r>
            <a:r>
              <a:rPr lang="en-US" b="1" dirty="0"/>
              <a:t>, electronics, computing</a:t>
            </a:r>
            <a:endParaRPr b="1" dirty="0"/>
          </a:p>
          <a:p>
            <a:pPr>
              <a:lnSpc>
                <a:spcPct val="150000"/>
              </a:lnSpc>
              <a:defRPr sz="3200">
                <a:latin typeface="Avenir Book"/>
                <a:ea typeface="Avenir Book"/>
                <a:cs typeface="Avenir Book"/>
                <a:sym typeface="Avenir Book"/>
              </a:defRPr>
            </a:pPr>
            <a:r>
              <a:rPr lang="en-US" b="1" dirty="0"/>
              <a:t>Recent expressions of interest from additional strong institutions in Europe, Asia</a:t>
            </a:r>
            <a:endParaRPr b="1" dirty="0"/>
          </a:p>
        </p:txBody>
      </p:sp>
      <p:sp>
        <p:nvSpPr>
          <p:cNvPr id="7" name="77 institutions – most recent four admitted following FSU collaboration meeting">
            <a:extLst>
              <a:ext uri="{FF2B5EF4-FFF2-40B4-BE49-F238E27FC236}">
                <a16:creationId xmlns:a16="http://schemas.microsoft.com/office/drawing/2014/main" id="{C726EDF8-82B3-934D-A1F3-902A9CE18E9B}"/>
              </a:ext>
            </a:extLst>
          </p:cNvPr>
          <p:cNvSpPr txBox="1"/>
          <p:nvPr/>
        </p:nvSpPr>
        <p:spPr>
          <a:xfrm>
            <a:off x="2748105" y="1833428"/>
            <a:ext cx="17852644" cy="78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defRPr sz="4600"/>
            </a:lvl1pPr>
          </a:lstStyle>
          <a:p>
            <a:r>
              <a:rPr dirty="0"/>
              <a:t>77 institutions – </a:t>
            </a:r>
            <a:r>
              <a:rPr lang="en-US" dirty="0"/>
              <a:t>17 since formation of collaboration in December 2015</a:t>
            </a:r>
            <a:endParaRPr dirty="0"/>
          </a:p>
        </p:txBody>
      </p:sp>
    </p:spTree>
    <p:extLst>
      <p:ext uri="{BB962C8B-B14F-4D97-AF65-F5344CB8AC3E}">
        <p14:creationId xmlns:p14="http://schemas.microsoft.com/office/powerpoint/2010/main" val="38304218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640F26-627B-974E-BFCC-66B66BE72D9F}"/>
              </a:ext>
            </a:extLst>
          </p:cNvPr>
          <p:cNvSpPr/>
          <p:nvPr/>
        </p:nvSpPr>
        <p:spPr>
          <a:xfrm>
            <a:off x="2051222" y="2760003"/>
            <a:ext cx="6969211" cy="10305535"/>
          </a:xfrm>
          <a:prstGeom prst="rect">
            <a:avLst/>
          </a:prstGeom>
          <a:solidFill>
            <a:srgbClr val="FFFF00">
              <a:alpha val="53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pic>
        <p:nvPicPr>
          <p:cNvPr id="462" name="Image" descr="Image"/>
          <p:cNvPicPr>
            <a:picLocks noChangeAspect="1"/>
          </p:cNvPicPr>
          <p:nvPr/>
        </p:nvPicPr>
        <p:blipFill>
          <a:blip r:embed="rId2">
            <a:extLst/>
          </a:blip>
          <a:stretch>
            <a:fillRect/>
          </a:stretch>
        </p:blipFill>
        <p:spPr>
          <a:xfrm>
            <a:off x="9629677" y="1709923"/>
            <a:ext cx="14032895" cy="10851823"/>
          </a:xfrm>
          <a:prstGeom prst="rect">
            <a:avLst/>
          </a:prstGeom>
          <a:ln w="12700">
            <a:miter lim="400000"/>
          </a:ln>
        </p:spPr>
      </p:pic>
      <p:sp>
        <p:nvSpPr>
          <p:cNvPr id="463" name="Science collaboration and Project"/>
          <p:cNvSpPr txBox="1">
            <a:spLocks noGrp="1"/>
          </p:cNvSpPr>
          <p:nvPr>
            <p:ph type="title"/>
          </p:nvPr>
        </p:nvSpPr>
        <p:spPr>
          <a:xfrm>
            <a:off x="1149943" y="-26195"/>
            <a:ext cx="16676766" cy="1559116"/>
          </a:xfrm>
          <a:prstGeom prst="rect">
            <a:avLst/>
          </a:prstGeom>
        </p:spPr>
        <p:txBody>
          <a:bodyPr>
            <a:noAutofit/>
          </a:bodyPr>
          <a:lstStyle>
            <a:lvl1pPr>
              <a:defRPr sz="5000">
                <a:latin typeface="Helvetica Neue"/>
                <a:ea typeface="Helvetica Neue"/>
                <a:cs typeface="Helvetica Neue"/>
                <a:sym typeface="Helvetica Neue"/>
              </a:defRPr>
            </a:lvl1pPr>
          </a:lstStyle>
          <a:p>
            <a:r>
              <a:rPr lang="en-US" sz="5800" dirty="0"/>
              <a:t>The s</a:t>
            </a:r>
            <a:r>
              <a:rPr sz="5800" dirty="0"/>
              <a:t>cience collaboration and </a:t>
            </a:r>
            <a:r>
              <a:rPr lang="en-US" sz="5800" dirty="0"/>
              <a:t>the p</a:t>
            </a:r>
            <a:r>
              <a:rPr sz="5800" dirty="0"/>
              <a:t>roject</a:t>
            </a:r>
          </a:p>
        </p:txBody>
      </p:sp>
      <p:sp>
        <p:nvSpPr>
          <p:cNvPr id="464" name="Executive Council…"/>
          <p:cNvSpPr txBox="1"/>
          <p:nvPr/>
        </p:nvSpPr>
        <p:spPr>
          <a:xfrm>
            <a:off x="3179196" y="5958456"/>
            <a:ext cx="3914991" cy="1277771"/>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a:defRPr sz="2800">
                <a:latin typeface="Helvetica Neue"/>
                <a:ea typeface="Helvetica Neue"/>
                <a:cs typeface="Helvetica Neue"/>
                <a:sym typeface="Helvetica Neue"/>
              </a:defRPr>
            </a:pPr>
            <a:r>
              <a:t>Executive Council</a:t>
            </a:r>
          </a:p>
          <a:p>
            <a:pPr>
              <a:defRPr sz="2200"/>
            </a:pPr>
            <a:r>
              <a:t>Project and collaboration representatives</a:t>
            </a:r>
          </a:p>
        </p:txBody>
      </p:sp>
      <p:sp>
        <p:nvSpPr>
          <p:cNvPr id="465" name="Line"/>
          <p:cNvSpPr/>
          <p:nvPr/>
        </p:nvSpPr>
        <p:spPr>
          <a:xfrm>
            <a:off x="7079913" y="6597341"/>
            <a:ext cx="2784072" cy="1"/>
          </a:xfrm>
          <a:prstGeom prst="line">
            <a:avLst/>
          </a:prstGeom>
          <a:ln w="38100">
            <a:solidFill>
              <a:srgbClr val="000000"/>
            </a:solidFill>
            <a:custDash>
              <a:ds d="200000" sp="200000"/>
            </a:custDash>
            <a:miter lim="400000"/>
          </a:ln>
        </p:spPr>
        <p:txBody>
          <a:bodyPr lIns="71437" tIns="71437" rIns="71437" bIns="71437" anchor="ctr"/>
          <a:lstStyle/>
          <a:p>
            <a:endParaRPr/>
          </a:p>
        </p:txBody>
      </p:sp>
      <p:sp>
        <p:nvSpPr>
          <p:cNvPr id="466" name="Line"/>
          <p:cNvSpPr/>
          <p:nvPr/>
        </p:nvSpPr>
        <p:spPr>
          <a:xfrm>
            <a:off x="7340913" y="6913998"/>
            <a:ext cx="2533901" cy="341460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431" y="13"/>
                </a:lnTo>
                <a:lnTo>
                  <a:pt x="9106" y="21600"/>
                </a:lnTo>
                <a:lnTo>
                  <a:pt x="0" y="21474"/>
                </a:lnTo>
              </a:path>
            </a:pathLst>
          </a:custGeom>
          <a:ln w="25400">
            <a:solidFill>
              <a:srgbClr val="000000"/>
            </a:solidFill>
            <a:miter lim="400000"/>
          </a:ln>
        </p:spPr>
        <p:txBody>
          <a:bodyPr lIns="71437" tIns="71437" rIns="71437" bIns="71437" anchor="ctr"/>
          <a:lstStyle/>
          <a:p>
            <a:endParaRPr/>
          </a:p>
        </p:txBody>
      </p:sp>
      <p:sp>
        <p:nvSpPr>
          <p:cNvPr id="467" name="Line"/>
          <p:cNvSpPr/>
          <p:nvPr/>
        </p:nvSpPr>
        <p:spPr>
          <a:xfrm flipV="1">
            <a:off x="7315174" y="8720048"/>
            <a:ext cx="1" cy="3414606"/>
          </a:xfrm>
          <a:prstGeom prst="line">
            <a:avLst/>
          </a:prstGeom>
          <a:ln w="25400">
            <a:solidFill>
              <a:srgbClr val="000000"/>
            </a:solidFill>
            <a:miter lim="400000"/>
          </a:ln>
        </p:spPr>
        <p:txBody>
          <a:bodyPr lIns="71437" tIns="71437" rIns="71437" bIns="71437" anchor="ctr"/>
          <a:lstStyle/>
          <a:p>
            <a:endParaRPr/>
          </a:p>
        </p:txBody>
      </p:sp>
      <p:sp>
        <p:nvSpPr>
          <p:cNvPr id="468" name="Jet structure…"/>
          <p:cNvSpPr txBox="1"/>
          <p:nvPr/>
        </p:nvSpPr>
        <p:spPr>
          <a:xfrm>
            <a:off x="3466125" y="8215337"/>
            <a:ext cx="3341133" cy="935153"/>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a:defRPr sz="2800">
                <a:latin typeface="Helvetica Neue"/>
                <a:ea typeface="Helvetica Neue"/>
                <a:cs typeface="Helvetica Neue"/>
                <a:sym typeface="Helvetica Neue"/>
              </a:defRPr>
            </a:pPr>
            <a:r>
              <a:t>Jet structure</a:t>
            </a:r>
          </a:p>
          <a:p>
            <a:pPr>
              <a:defRPr sz="2200">
                <a:latin typeface="Helvetica Neue"/>
                <a:ea typeface="Helvetica Neue"/>
                <a:cs typeface="Helvetica Neue"/>
                <a:sym typeface="Helvetica Neue"/>
              </a:defRPr>
            </a:pPr>
            <a:r>
              <a:t>D. Perepelitsa, R. Reed</a:t>
            </a:r>
          </a:p>
        </p:txBody>
      </p:sp>
      <p:sp>
        <p:nvSpPr>
          <p:cNvPr id="469" name="Y spectroscopy…"/>
          <p:cNvSpPr txBox="1"/>
          <p:nvPr/>
        </p:nvSpPr>
        <p:spPr>
          <a:xfrm>
            <a:off x="3467595" y="9351878"/>
            <a:ext cx="3295347" cy="935153"/>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a:defRPr sz="2800">
                <a:latin typeface="Helvetica Neue"/>
                <a:ea typeface="Helvetica Neue"/>
                <a:cs typeface="Helvetica Neue"/>
                <a:sym typeface="Helvetica Neue"/>
              </a:defRPr>
            </a:pPr>
            <a:r>
              <a:rPr dirty="0"/>
              <a:t>Y spectroscopy</a:t>
            </a:r>
          </a:p>
          <a:p>
            <a:pPr>
              <a:defRPr sz="2200">
                <a:latin typeface="Helvetica Neue"/>
                <a:ea typeface="Helvetica Neue"/>
                <a:cs typeface="Helvetica Neue"/>
                <a:sym typeface="Helvetica Neue"/>
              </a:defRPr>
            </a:pPr>
            <a:r>
              <a:rPr dirty="0"/>
              <a:t>T. Frawley, M. Rosati</a:t>
            </a:r>
          </a:p>
        </p:txBody>
      </p:sp>
      <p:sp>
        <p:nvSpPr>
          <p:cNvPr id="470" name="Heavy flavor…"/>
          <p:cNvSpPr txBox="1"/>
          <p:nvPr/>
        </p:nvSpPr>
        <p:spPr>
          <a:xfrm>
            <a:off x="3463023" y="10488420"/>
            <a:ext cx="3347338" cy="935153"/>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a:defRPr sz="2800">
                <a:latin typeface="Helvetica Neue"/>
                <a:ea typeface="Helvetica Neue"/>
                <a:cs typeface="Helvetica Neue"/>
                <a:sym typeface="Helvetica Neue"/>
              </a:defRPr>
            </a:pPr>
            <a:r>
              <a:t>Heavy flavor</a:t>
            </a:r>
          </a:p>
          <a:p>
            <a:pPr>
              <a:defRPr sz="2200">
                <a:latin typeface="Helvetica Neue"/>
                <a:ea typeface="Helvetica Neue"/>
                <a:cs typeface="Helvetica Neue"/>
                <a:sym typeface="Helvetica Neue"/>
              </a:defRPr>
            </a:pPr>
            <a:r>
              <a:t>J. Huang, X. Dong</a:t>
            </a:r>
          </a:p>
        </p:txBody>
      </p:sp>
      <p:sp>
        <p:nvSpPr>
          <p:cNvPr id="471" name="Cold QCD…"/>
          <p:cNvSpPr txBox="1"/>
          <p:nvPr/>
        </p:nvSpPr>
        <p:spPr>
          <a:xfrm>
            <a:off x="3463023" y="11624961"/>
            <a:ext cx="3347338" cy="935153"/>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a:defRPr sz="2800">
                <a:latin typeface="Helvetica Neue"/>
                <a:ea typeface="Helvetica Neue"/>
                <a:cs typeface="Helvetica Neue"/>
                <a:sym typeface="Helvetica Neue"/>
              </a:defRPr>
            </a:pPr>
            <a:r>
              <a:rPr dirty="0"/>
              <a:t>Cold QCD</a:t>
            </a:r>
          </a:p>
          <a:p>
            <a:pPr>
              <a:defRPr sz="2200">
                <a:latin typeface="Helvetica Neue"/>
                <a:ea typeface="Helvetica Neue"/>
                <a:cs typeface="Helvetica Neue"/>
                <a:sym typeface="Helvetica Neue"/>
              </a:defRPr>
            </a:pPr>
            <a:r>
              <a:rPr dirty="0"/>
              <a:t>C. </a:t>
            </a:r>
            <a:r>
              <a:rPr dirty="0" err="1"/>
              <a:t>Aidala</a:t>
            </a:r>
            <a:endParaRPr dirty="0"/>
          </a:p>
        </p:txBody>
      </p:sp>
      <p:sp>
        <p:nvSpPr>
          <p:cNvPr id="472" name="Line"/>
          <p:cNvSpPr/>
          <p:nvPr/>
        </p:nvSpPr>
        <p:spPr>
          <a:xfrm>
            <a:off x="6799894" y="9819454"/>
            <a:ext cx="520943" cy="1"/>
          </a:xfrm>
          <a:prstGeom prst="line">
            <a:avLst/>
          </a:prstGeom>
          <a:ln w="25400">
            <a:solidFill>
              <a:srgbClr val="000000"/>
            </a:solidFill>
            <a:miter lim="400000"/>
          </a:ln>
        </p:spPr>
        <p:txBody>
          <a:bodyPr lIns="71437" tIns="71437" rIns="71437" bIns="71437" anchor="ctr"/>
          <a:lstStyle/>
          <a:p>
            <a:endParaRPr/>
          </a:p>
        </p:txBody>
      </p:sp>
      <p:sp>
        <p:nvSpPr>
          <p:cNvPr id="473" name="Line"/>
          <p:cNvSpPr/>
          <p:nvPr/>
        </p:nvSpPr>
        <p:spPr>
          <a:xfrm>
            <a:off x="6822532" y="8736491"/>
            <a:ext cx="520944" cy="1"/>
          </a:xfrm>
          <a:prstGeom prst="line">
            <a:avLst/>
          </a:prstGeom>
          <a:ln w="25400">
            <a:solidFill>
              <a:srgbClr val="000000"/>
            </a:solidFill>
            <a:miter lim="400000"/>
          </a:ln>
        </p:spPr>
        <p:txBody>
          <a:bodyPr lIns="71437" tIns="71437" rIns="71437" bIns="71437" anchor="ctr"/>
          <a:lstStyle/>
          <a:p>
            <a:endParaRPr/>
          </a:p>
        </p:txBody>
      </p:sp>
      <p:sp>
        <p:nvSpPr>
          <p:cNvPr id="474" name="Line"/>
          <p:cNvSpPr/>
          <p:nvPr/>
        </p:nvSpPr>
        <p:spPr>
          <a:xfrm>
            <a:off x="6822532" y="10955996"/>
            <a:ext cx="520944" cy="1"/>
          </a:xfrm>
          <a:prstGeom prst="line">
            <a:avLst/>
          </a:prstGeom>
          <a:ln w="25400">
            <a:solidFill>
              <a:srgbClr val="000000"/>
            </a:solidFill>
            <a:miter lim="400000"/>
          </a:ln>
        </p:spPr>
        <p:txBody>
          <a:bodyPr lIns="71437" tIns="71437" rIns="71437" bIns="71437" anchor="ctr"/>
          <a:lstStyle/>
          <a:p>
            <a:endParaRPr/>
          </a:p>
        </p:txBody>
      </p:sp>
      <p:sp>
        <p:nvSpPr>
          <p:cNvPr id="475" name="Line"/>
          <p:cNvSpPr/>
          <p:nvPr/>
        </p:nvSpPr>
        <p:spPr>
          <a:xfrm>
            <a:off x="6822532" y="12092537"/>
            <a:ext cx="520944" cy="1"/>
          </a:xfrm>
          <a:prstGeom prst="line">
            <a:avLst/>
          </a:prstGeom>
          <a:ln w="25400">
            <a:solidFill>
              <a:srgbClr val="000000"/>
            </a:solidFill>
            <a:miter lim="400000"/>
          </a:ln>
        </p:spPr>
        <p:txBody>
          <a:bodyPr lIns="71437" tIns="71437" rIns="71437" bIns="71437" anchor="ctr"/>
          <a:lstStyle/>
          <a:p>
            <a:endParaRPr/>
          </a:p>
        </p:txBody>
      </p:sp>
      <p:sp>
        <p:nvSpPr>
          <p:cNvPr id="476" name="Institutional Board…"/>
          <p:cNvSpPr txBox="1"/>
          <p:nvPr/>
        </p:nvSpPr>
        <p:spPr>
          <a:xfrm>
            <a:off x="3285209" y="3450656"/>
            <a:ext cx="3914992" cy="934872"/>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a:defRPr sz="2800">
                <a:latin typeface="Helvetica Neue"/>
                <a:ea typeface="Helvetica Neue"/>
                <a:cs typeface="Helvetica Neue"/>
                <a:sym typeface="Helvetica Neue"/>
              </a:defRPr>
            </a:pPr>
            <a:r>
              <a:t>Institutional Board</a:t>
            </a:r>
          </a:p>
          <a:p>
            <a:pPr>
              <a:defRPr sz="2200"/>
            </a:pPr>
            <a:r>
              <a:t>Institution representatives</a:t>
            </a:r>
          </a:p>
        </p:txBody>
      </p:sp>
      <p:sp>
        <p:nvSpPr>
          <p:cNvPr id="477" name="Topical Groups"/>
          <p:cNvSpPr txBox="1"/>
          <p:nvPr/>
        </p:nvSpPr>
        <p:spPr>
          <a:xfrm>
            <a:off x="3798803" y="7519440"/>
            <a:ext cx="2887803" cy="61409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3200">
                <a:latin typeface="Helvetica Neue"/>
                <a:ea typeface="Helvetica Neue"/>
                <a:cs typeface="Helvetica Neue"/>
                <a:sym typeface="Helvetica Neue"/>
              </a:defRPr>
            </a:lvl1pPr>
          </a:lstStyle>
          <a:p>
            <a:r>
              <a:t>Topical Groups</a:t>
            </a:r>
          </a:p>
        </p:txBody>
      </p:sp>
      <p:sp>
        <p:nvSpPr>
          <p:cNvPr id="479" name="Line"/>
          <p:cNvSpPr/>
          <p:nvPr/>
        </p:nvSpPr>
        <p:spPr>
          <a:xfrm rot="10800000" flipH="1">
            <a:off x="7203106" y="3910336"/>
            <a:ext cx="2648173" cy="24711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431" y="13"/>
                </a:lnTo>
                <a:lnTo>
                  <a:pt x="9106" y="21600"/>
                </a:lnTo>
                <a:lnTo>
                  <a:pt x="0" y="21474"/>
                </a:lnTo>
              </a:path>
            </a:pathLst>
          </a:custGeom>
          <a:ln w="38100">
            <a:solidFill>
              <a:srgbClr val="000000"/>
            </a:solidFill>
            <a:custDash>
              <a:ds d="200000" sp="200000"/>
            </a:custDash>
            <a:miter lim="400000"/>
          </a:ln>
        </p:spPr>
        <p:txBody>
          <a:bodyPr lIns="71437" tIns="71437" rIns="71437" bIns="71437" anchor="ctr"/>
          <a:lstStyle/>
          <a:p>
            <a:endParaRPr/>
          </a:p>
        </p:txBody>
      </p:sp>
      <p:sp>
        <p:nvSpPr>
          <p:cNvPr id="2" name="Slide Number Placeholder 1">
            <a:extLst>
              <a:ext uri="{FF2B5EF4-FFF2-40B4-BE49-F238E27FC236}">
                <a16:creationId xmlns:a16="http://schemas.microsoft.com/office/drawing/2014/main" id="{5B6AFBE7-5B41-934C-B69B-68415EA17A79}"/>
              </a:ext>
            </a:extLst>
          </p:cNvPr>
          <p:cNvSpPr>
            <a:spLocks noGrp="1"/>
          </p:cNvSpPr>
          <p:nvPr>
            <p:ph type="sldNum" sz="quarter" idx="2"/>
          </p:nvPr>
        </p:nvSpPr>
        <p:spPr/>
        <p:txBody>
          <a:bodyPr/>
          <a:lstStyle/>
          <a:p>
            <a:fld id="{86CB4B4D-7CA3-9044-876B-883B54F8677D}" type="slidenum">
              <a:rPr lang="en-US" smtClean="0"/>
              <a:t>14</a:t>
            </a:fld>
            <a:endParaRPr lang="en-US"/>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1B9D32A-7E48-DA42-8815-BB025A8D6E3D}"/>
                  </a:ext>
                </a:extLst>
              </p14:cNvPr>
              <p14:cNvContentPartPr/>
              <p14:nvPr/>
            </p14:nvContentPartPr>
            <p14:xfrm>
              <a:off x="372532" y="3552548"/>
              <a:ext cx="360" cy="360"/>
            </p14:xfrm>
          </p:contentPart>
        </mc:Choice>
        <mc:Fallback xmlns="">
          <p:pic>
            <p:nvPicPr>
              <p:cNvPr id="8" name="Ink 7">
                <a:extLst>
                  <a:ext uri="{FF2B5EF4-FFF2-40B4-BE49-F238E27FC236}">
                    <a16:creationId xmlns:a16="http://schemas.microsoft.com/office/drawing/2014/main" id="{E1B9D32A-7E48-DA42-8815-BB025A8D6E3D}"/>
                  </a:ext>
                </a:extLst>
              </p:cNvPr>
              <p:cNvPicPr/>
              <p:nvPr/>
            </p:nvPicPr>
            <p:blipFill>
              <a:blip r:embed="rId4"/>
              <a:stretch>
                <a:fillRect/>
              </a:stretch>
            </p:blipFill>
            <p:spPr>
              <a:xfrm>
                <a:off x="318892" y="344490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DBB8AA55-9796-A148-93D9-F38BBA671110}"/>
                  </a:ext>
                </a:extLst>
              </p14:cNvPr>
              <p14:cNvContentPartPr/>
              <p14:nvPr/>
            </p14:nvContentPartPr>
            <p14:xfrm>
              <a:off x="3291052" y="2791508"/>
              <a:ext cx="360" cy="360"/>
            </p14:xfrm>
          </p:contentPart>
        </mc:Choice>
        <mc:Fallback xmlns="">
          <p:pic>
            <p:nvPicPr>
              <p:cNvPr id="9" name="Ink 8">
                <a:extLst>
                  <a:ext uri="{FF2B5EF4-FFF2-40B4-BE49-F238E27FC236}">
                    <a16:creationId xmlns:a16="http://schemas.microsoft.com/office/drawing/2014/main" id="{DBB8AA55-9796-A148-93D9-F38BBA671110}"/>
                  </a:ext>
                </a:extLst>
              </p:cNvPr>
              <p:cNvPicPr/>
              <p:nvPr/>
            </p:nvPicPr>
            <p:blipFill>
              <a:blip r:embed="rId4"/>
              <a:stretch>
                <a:fillRect/>
              </a:stretch>
            </p:blipFill>
            <p:spPr>
              <a:xfrm>
                <a:off x="3237412" y="268350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87819066-8E5C-4E4B-8B0B-E47434943CA6}"/>
                  </a:ext>
                </a:extLst>
              </p14:cNvPr>
              <p14:cNvContentPartPr/>
              <p14:nvPr/>
            </p14:nvContentPartPr>
            <p14:xfrm>
              <a:off x="2900092" y="3727508"/>
              <a:ext cx="360" cy="360"/>
            </p14:xfrm>
          </p:contentPart>
        </mc:Choice>
        <mc:Fallback xmlns="">
          <p:pic>
            <p:nvPicPr>
              <p:cNvPr id="10" name="Ink 9">
                <a:extLst>
                  <a:ext uri="{FF2B5EF4-FFF2-40B4-BE49-F238E27FC236}">
                    <a16:creationId xmlns:a16="http://schemas.microsoft.com/office/drawing/2014/main" id="{87819066-8E5C-4E4B-8B0B-E47434943CA6}"/>
                  </a:ext>
                </a:extLst>
              </p:cNvPr>
              <p:cNvPicPr/>
              <p:nvPr/>
            </p:nvPicPr>
            <p:blipFill>
              <a:blip r:embed="rId4"/>
              <a:stretch>
                <a:fillRect/>
              </a:stretch>
            </p:blipFill>
            <p:spPr>
              <a:xfrm>
                <a:off x="2846092" y="36198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241538B6-9AAE-3848-B0AA-4EED626A1827}"/>
                  </a:ext>
                </a:extLst>
              </p14:cNvPr>
              <p14:cNvContentPartPr/>
              <p14:nvPr/>
            </p14:nvContentPartPr>
            <p14:xfrm>
              <a:off x="5751292" y="4316468"/>
              <a:ext cx="360" cy="360"/>
            </p14:xfrm>
          </p:contentPart>
        </mc:Choice>
        <mc:Fallback xmlns="">
          <p:pic>
            <p:nvPicPr>
              <p:cNvPr id="11" name="Ink 10">
                <a:extLst>
                  <a:ext uri="{FF2B5EF4-FFF2-40B4-BE49-F238E27FC236}">
                    <a16:creationId xmlns:a16="http://schemas.microsoft.com/office/drawing/2014/main" id="{241538B6-9AAE-3848-B0AA-4EED626A1827}"/>
                  </a:ext>
                </a:extLst>
              </p:cNvPr>
              <p:cNvPicPr/>
              <p:nvPr/>
            </p:nvPicPr>
            <p:blipFill>
              <a:blip r:embed="rId4"/>
              <a:stretch>
                <a:fillRect/>
              </a:stretch>
            </p:blipFill>
            <p:spPr>
              <a:xfrm>
                <a:off x="5697652" y="42088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8653813A-AC88-2148-A641-5B1BD77D9B5A}"/>
                  </a:ext>
                </a:extLst>
              </p14:cNvPr>
              <p14:cNvContentPartPr/>
              <p14:nvPr/>
            </p14:nvContentPartPr>
            <p14:xfrm>
              <a:off x="2454412" y="2710508"/>
              <a:ext cx="360" cy="360"/>
            </p14:xfrm>
          </p:contentPart>
        </mc:Choice>
        <mc:Fallback xmlns="">
          <p:pic>
            <p:nvPicPr>
              <p:cNvPr id="12" name="Ink 11">
                <a:extLst>
                  <a:ext uri="{FF2B5EF4-FFF2-40B4-BE49-F238E27FC236}">
                    <a16:creationId xmlns:a16="http://schemas.microsoft.com/office/drawing/2014/main" id="{8653813A-AC88-2148-A641-5B1BD77D9B5A}"/>
                  </a:ext>
                </a:extLst>
              </p:cNvPr>
              <p:cNvPicPr/>
              <p:nvPr/>
            </p:nvPicPr>
            <p:blipFill>
              <a:blip r:embed="rId4"/>
              <a:stretch>
                <a:fillRect/>
              </a:stretch>
            </p:blipFill>
            <p:spPr>
              <a:xfrm>
                <a:off x="2400772" y="2602868"/>
                <a:ext cx="108000" cy="216000"/>
              </a:xfrm>
              <a:prstGeom prst="rect">
                <a:avLst/>
              </a:prstGeom>
            </p:spPr>
          </p:pic>
        </mc:Fallback>
      </mc:AlternateContent>
      <p:sp>
        <p:nvSpPr>
          <p:cNvPr id="14" name="Rectangle 13">
            <a:extLst>
              <a:ext uri="{FF2B5EF4-FFF2-40B4-BE49-F238E27FC236}">
                <a16:creationId xmlns:a16="http://schemas.microsoft.com/office/drawing/2014/main" id="{898FDC66-4C0D-284B-A18B-D0A2E13AFE6D}"/>
              </a:ext>
            </a:extLst>
          </p:cNvPr>
          <p:cNvSpPr/>
          <p:nvPr/>
        </p:nvSpPr>
        <p:spPr>
          <a:xfrm>
            <a:off x="9020433" y="5520267"/>
            <a:ext cx="3984367" cy="2336800"/>
          </a:xfrm>
          <a:prstGeom prst="rect">
            <a:avLst/>
          </a:prstGeom>
          <a:solidFill>
            <a:srgbClr val="0070C0">
              <a:alpha val="28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Outlook"/>
          <p:cNvSpPr txBox="1">
            <a:spLocks noGrp="1"/>
          </p:cNvSpPr>
          <p:nvPr>
            <p:ph type="title"/>
          </p:nvPr>
        </p:nvSpPr>
        <p:spPr>
          <a:xfrm>
            <a:off x="1176797" y="60188"/>
            <a:ext cx="16459201" cy="1463141"/>
          </a:xfrm>
          <a:prstGeom prst="rect">
            <a:avLst/>
          </a:prstGeom>
        </p:spPr>
        <p:txBody>
          <a:bodyPr>
            <a:noAutofit/>
          </a:bodyPr>
          <a:lstStyle>
            <a:lvl1pPr>
              <a:defRPr sz="8000"/>
            </a:lvl1pPr>
          </a:lstStyle>
          <a:p>
            <a:r>
              <a:rPr lang="en-US" dirty="0"/>
              <a:t>Summary</a:t>
            </a:r>
            <a:endParaRPr dirty="0"/>
          </a:p>
        </p:txBody>
      </p:sp>
      <p:sp>
        <p:nvSpPr>
          <p:cNvPr id="483" name="sPHENIX science mission defined in 2015 NP LRP…"/>
          <p:cNvSpPr txBox="1">
            <a:spLocks noGrp="1"/>
          </p:cNvSpPr>
          <p:nvPr>
            <p:ph type="body" idx="4294967295"/>
          </p:nvPr>
        </p:nvSpPr>
        <p:spPr>
          <a:xfrm>
            <a:off x="1620513" y="1783539"/>
            <a:ext cx="21447774" cy="11140396"/>
          </a:xfrm>
          <a:prstGeom prst="rect">
            <a:avLst/>
          </a:prstGeom>
        </p:spPr>
        <p:txBody>
          <a:bodyPr>
            <a:normAutofit fontScale="92500" lnSpcReduction="20000"/>
          </a:bodyPr>
          <a:lstStyle/>
          <a:p>
            <a:pPr>
              <a:spcBef>
                <a:spcPts val="4500"/>
              </a:spcBef>
              <a:defRPr>
                <a:solidFill>
                  <a:schemeClr val="accent6">
                    <a:hueOff val="141687"/>
                    <a:satOff val="4211"/>
                    <a:lumOff val="-16270"/>
                  </a:schemeClr>
                </a:solidFill>
              </a:defRPr>
            </a:pPr>
            <a:r>
              <a:rPr dirty="0" err="1"/>
              <a:t>sPHENIX</a:t>
            </a:r>
            <a:r>
              <a:rPr dirty="0"/>
              <a:t> science mission defined in 2015 NP LRP</a:t>
            </a:r>
            <a:r>
              <a:rPr lang="en-US" dirty="0"/>
              <a:t>: s</a:t>
            </a:r>
            <a:r>
              <a:rPr dirty="0"/>
              <a:t>tudy microscopic structure of QGP through high precision jet</a:t>
            </a:r>
            <a:r>
              <a:rPr lang="en-US" dirty="0"/>
              <a:t>,</a:t>
            </a:r>
            <a:r>
              <a:rPr dirty="0"/>
              <a:t> </a:t>
            </a:r>
            <a:r>
              <a:rPr lang="en-US" dirty="0"/>
              <a:t>open (D,B meson) and closed (Upsilon) HF</a:t>
            </a:r>
            <a:r>
              <a:rPr dirty="0"/>
              <a:t> data</a:t>
            </a:r>
            <a:r>
              <a:rPr lang="en-US" dirty="0"/>
              <a:t> sets</a:t>
            </a:r>
          </a:p>
          <a:p>
            <a:pPr>
              <a:spcBef>
                <a:spcPts val="4500"/>
              </a:spcBef>
              <a:defRPr>
                <a:solidFill>
                  <a:schemeClr val="accent6">
                    <a:hueOff val="141687"/>
                    <a:satOff val="4211"/>
                    <a:lumOff val="-16270"/>
                  </a:schemeClr>
                </a:solidFill>
              </a:defRPr>
            </a:pPr>
            <a:r>
              <a:rPr lang="en-US" dirty="0"/>
              <a:t>Advantageous complementarity with CERN LHC plans through 2020s </a:t>
            </a:r>
          </a:p>
          <a:p>
            <a:pPr lvl="1">
              <a:spcBef>
                <a:spcPts val="4500"/>
              </a:spcBef>
              <a:defRPr>
                <a:solidFill>
                  <a:schemeClr val="accent6">
                    <a:hueOff val="141687"/>
                    <a:satOff val="4211"/>
                    <a:lumOff val="-16270"/>
                  </a:schemeClr>
                </a:solidFill>
              </a:defRPr>
            </a:pPr>
            <a:r>
              <a:rPr lang="en-US" dirty="0" err="1"/>
              <a:t>sPHENIX</a:t>
            </a:r>
            <a:r>
              <a:rPr lang="en-US" dirty="0"/>
              <a:t> granted “CERN recognized experiment” designation by CERN based on mutual technical and scientific benefits</a:t>
            </a:r>
            <a:endParaRPr dirty="0"/>
          </a:p>
          <a:p>
            <a:pPr>
              <a:spcBef>
                <a:spcPts val="4500"/>
              </a:spcBef>
              <a:defRPr>
                <a:solidFill>
                  <a:schemeClr val="accent6">
                    <a:hueOff val="141687"/>
                    <a:satOff val="4211"/>
                    <a:lumOff val="-16270"/>
                  </a:schemeClr>
                </a:solidFill>
              </a:defRPr>
            </a:pPr>
            <a:r>
              <a:rPr dirty="0"/>
              <a:t>Science goals </a:t>
            </a:r>
            <a:r>
              <a:rPr lang="en-US" dirty="0"/>
              <a:t>yield performance parameters </a:t>
            </a:r>
            <a:r>
              <a:rPr dirty="0"/>
              <a:t>that inform </a:t>
            </a:r>
            <a:r>
              <a:rPr lang="en-US" dirty="0"/>
              <a:t>detector</a:t>
            </a:r>
            <a:r>
              <a:rPr dirty="0"/>
              <a:t> design</a:t>
            </a:r>
          </a:p>
          <a:p>
            <a:pPr>
              <a:spcBef>
                <a:spcPts val="4500"/>
              </a:spcBef>
              <a:defRPr>
                <a:solidFill>
                  <a:schemeClr val="accent6">
                    <a:hueOff val="141687"/>
                    <a:satOff val="4211"/>
                    <a:lumOff val="-16270"/>
                  </a:schemeClr>
                </a:solidFill>
              </a:defRPr>
            </a:pPr>
            <a:r>
              <a:rPr dirty="0" err="1"/>
              <a:t>sPHENIX</a:t>
            </a:r>
            <a:r>
              <a:rPr dirty="0"/>
              <a:t> science collaboration </a:t>
            </a:r>
            <a:r>
              <a:rPr lang="en-US" dirty="0"/>
              <a:t>well coordinated </a:t>
            </a:r>
            <a:r>
              <a:rPr dirty="0"/>
              <a:t>with </a:t>
            </a:r>
            <a:r>
              <a:rPr lang="en-US" dirty="0" err="1"/>
              <a:t>sPHENIX</a:t>
            </a:r>
            <a:r>
              <a:rPr lang="en-US" dirty="0"/>
              <a:t> </a:t>
            </a:r>
            <a:r>
              <a:rPr dirty="0"/>
              <a:t>project</a:t>
            </a:r>
            <a:r>
              <a:rPr lang="en-US" dirty="0"/>
              <a:t>. Continued steady </a:t>
            </a:r>
            <a:r>
              <a:rPr dirty="0"/>
              <a:t>growth</a:t>
            </a:r>
            <a:r>
              <a:rPr lang="en-US" dirty="0"/>
              <a:t> with key strategic additions</a:t>
            </a:r>
          </a:p>
          <a:p>
            <a:pPr>
              <a:spcBef>
                <a:spcPts val="4500"/>
              </a:spcBef>
              <a:defRPr>
                <a:solidFill>
                  <a:schemeClr val="accent6">
                    <a:hueOff val="141687"/>
                    <a:satOff val="4211"/>
                    <a:lumOff val="-16270"/>
                  </a:schemeClr>
                </a:solidFill>
              </a:defRPr>
            </a:pPr>
            <a:r>
              <a:rPr lang="en-US" dirty="0"/>
              <a:t>Continued work in collaboration and with theory community to sharpen, broaden science addressed by </a:t>
            </a:r>
            <a:r>
              <a:rPr lang="en-US" dirty="0" err="1"/>
              <a:t>sPHENIX</a:t>
            </a:r>
            <a:endParaRPr dirty="0"/>
          </a:p>
          <a:p>
            <a:pPr>
              <a:spcBef>
                <a:spcPts val="4500"/>
              </a:spcBef>
              <a:defRPr>
                <a:solidFill>
                  <a:schemeClr val="accent6">
                    <a:hueOff val="141687"/>
                    <a:satOff val="4211"/>
                    <a:lumOff val="-16270"/>
                  </a:schemeClr>
                </a:solidFill>
              </a:defRPr>
            </a:pPr>
            <a:r>
              <a:rPr dirty="0"/>
              <a:t>Collaboration is committed to building a world-class experiment with the capabilities needed to deliver the full suite of </a:t>
            </a:r>
            <a:r>
              <a:rPr dirty="0" err="1"/>
              <a:t>sPHENIX</a:t>
            </a:r>
            <a:r>
              <a:rPr dirty="0"/>
              <a:t> physics </a:t>
            </a:r>
          </a:p>
        </p:txBody>
      </p:sp>
      <p:sp>
        <p:nvSpPr>
          <p:cNvPr id="2" name="Slide Number Placeholder 1">
            <a:extLst>
              <a:ext uri="{FF2B5EF4-FFF2-40B4-BE49-F238E27FC236}">
                <a16:creationId xmlns:a16="http://schemas.microsoft.com/office/drawing/2014/main" id="{9051DB58-682E-8943-AE91-98117A7C48AA}"/>
              </a:ext>
            </a:extLst>
          </p:cNvPr>
          <p:cNvSpPr>
            <a:spLocks noGrp="1"/>
          </p:cNvSpPr>
          <p:nvPr>
            <p:ph type="sldNum" sz="quarter" idx="2"/>
          </p:nvPr>
        </p:nvSpPr>
        <p:spPr/>
        <p:txBody>
          <a:bodyPr/>
          <a:lstStyle/>
          <a:p>
            <a:fld id="{86CB4B4D-7CA3-9044-876B-883B54F8677D}" type="slidenum">
              <a:rPr lang="en-US" smtClean="0"/>
              <a:t>15</a:t>
            </a:fld>
            <a:endParaRPr lang="en-US"/>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C3A91-3CC2-2042-A979-5CD11B8D4262}"/>
              </a:ext>
            </a:extLst>
          </p:cNvPr>
          <p:cNvSpPr>
            <a:spLocks noGrp="1"/>
          </p:cNvSpPr>
          <p:nvPr>
            <p:ph type="title"/>
          </p:nvPr>
        </p:nvSpPr>
        <p:spPr/>
        <p:txBody>
          <a:bodyPr>
            <a:normAutofit fontScale="90000"/>
          </a:bodyPr>
          <a:lstStyle/>
          <a:p>
            <a:r>
              <a:rPr lang="en-US" dirty="0"/>
              <a:t>Answers to questions</a:t>
            </a:r>
          </a:p>
        </p:txBody>
      </p:sp>
      <p:sp>
        <p:nvSpPr>
          <p:cNvPr id="3" name="Slide Number Placeholder 2">
            <a:extLst>
              <a:ext uri="{FF2B5EF4-FFF2-40B4-BE49-F238E27FC236}">
                <a16:creationId xmlns:a16="http://schemas.microsoft.com/office/drawing/2014/main" id="{464CF907-3A27-CE40-BDCF-6C07B54D6249}"/>
              </a:ext>
            </a:extLst>
          </p:cNvPr>
          <p:cNvSpPr>
            <a:spLocks noGrp="1"/>
          </p:cNvSpPr>
          <p:nvPr>
            <p:ph type="sldNum" sz="quarter" idx="2"/>
          </p:nvPr>
        </p:nvSpPr>
        <p:spPr/>
        <p:txBody>
          <a:bodyPr/>
          <a:lstStyle/>
          <a:p>
            <a:fld id="{86CB4B4D-7CA3-9044-876B-883B54F8677D}" type="slidenum">
              <a:rPr lang="en-US" smtClean="0"/>
              <a:t>16</a:t>
            </a:fld>
            <a:endParaRPr lang="en-US"/>
          </a:p>
        </p:txBody>
      </p:sp>
    </p:spTree>
    <p:extLst>
      <p:ext uri="{BB962C8B-B14F-4D97-AF65-F5344CB8AC3E}">
        <p14:creationId xmlns:p14="http://schemas.microsoft.com/office/powerpoint/2010/main" val="379847234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8CB67-B3A9-BE45-A639-0568B02543CE}"/>
              </a:ext>
            </a:extLst>
          </p:cNvPr>
          <p:cNvSpPr>
            <a:spLocks noGrp="1"/>
          </p:cNvSpPr>
          <p:nvPr>
            <p:ph type="title"/>
          </p:nvPr>
        </p:nvSpPr>
        <p:spPr/>
        <p:txBody>
          <a:bodyPr>
            <a:normAutofit/>
          </a:bodyPr>
          <a:lstStyle/>
          <a:p>
            <a:r>
              <a:rPr lang="en-US" sz="5800" dirty="0"/>
              <a:t>b-jet projections for three year run plan</a:t>
            </a:r>
          </a:p>
        </p:txBody>
      </p:sp>
      <p:sp>
        <p:nvSpPr>
          <p:cNvPr id="3" name="Slide Number Placeholder 2">
            <a:extLst>
              <a:ext uri="{FF2B5EF4-FFF2-40B4-BE49-F238E27FC236}">
                <a16:creationId xmlns:a16="http://schemas.microsoft.com/office/drawing/2014/main" id="{5469BE4B-61E0-014B-8E2F-F4875EBBFB72}"/>
              </a:ext>
            </a:extLst>
          </p:cNvPr>
          <p:cNvSpPr>
            <a:spLocks noGrp="1"/>
          </p:cNvSpPr>
          <p:nvPr>
            <p:ph type="sldNum" sz="quarter" idx="2"/>
          </p:nvPr>
        </p:nvSpPr>
        <p:spPr/>
        <p:txBody>
          <a:bodyPr/>
          <a:lstStyle/>
          <a:p>
            <a:fld id="{86CB4B4D-7CA3-9044-876B-883B54F8677D}" type="slidenum">
              <a:rPr lang="en-US" smtClean="0"/>
              <a:t>17</a:t>
            </a:fld>
            <a:endParaRPr lang="en-US"/>
          </a:p>
        </p:txBody>
      </p:sp>
      <p:pic>
        <p:nvPicPr>
          <p:cNvPr id="5" name="Picture 4">
            <a:extLst>
              <a:ext uri="{FF2B5EF4-FFF2-40B4-BE49-F238E27FC236}">
                <a16:creationId xmlns:a16="http://schemas.microsoft.com/office/drawing/2014/main" id="{F8E1CFB4-55F2-0140-8AA8-2241D5169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5026" y="2582050"/>
            <a:ext cx="11144718" cy="9152750"/>
          </a:xfrm>
          <a:prstGeom prst="rect">
            <a:avLst/>
          </a:prstGeom>
        </p:spPr>
      </p:pic>
      <p:pic>
        <p:nvPicPr>
          <p:cNvPr id="7" name="Picture 6">
            <a:extLst>
              <a:ext uri="{FF2B5EF4-FFF2-40B4-BE49-F238E27FC236}">
                <a16:creationId xmlns:a16="http://schemas.microsoft.com/office/drawing/2014/main" id="{68A09049-7CC9-2842-8A7C-3076BE29B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32" y="2582050"/>
            <a:ext cx="11144718" cy="9152750"/>
          </a:xfrm>
          <a:prstGeom prst="rect">
            <a:avLst/>
          </a:prstGeom>
        </p:spPr>
      </p:pic>
    </p:spTree>
    <p:extLst>
      <p:ext uri="{BB962C8B-B14F-4D97-AF65-F5344CB8AC3E}">
        <p14:creationId xmlns:p14="http://schemas.microsoft.com/office/powerpoint/2010/main" val="156368938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0988C-BC36-0E4E-A0C4-9E2218B3EA49}"/>
              </a:ext>
            </a:extLst>
          </p:cNvPr>
          <p:cNvSpPr>
            <a:spLocks noGrp="1"/>
          </p:cNvSpPr>
          <p:nvPr>
            <p:ph type="title"/>
          </p:nvPr>
        </p:nvSpPr>
        <p:spPr/>
        <p:txBody>
          <a:bodyPr>
            <a:normAutofit/>
          </a:bodyPr>
          <a:lstStyle/>
          <a:p>
            <a:r>
              <a:rPr lang="en-US" sz="5800" dirty="0"/>
              <a:t>Number of particles per jet</a:t>
            </a:r>
          </a:p>
        </p:txBody>
      </p:sp>
      <p:sp>
        <p:nvSpPr>
          <p:cNvPr id="3" name="Slide Number Placeholder 2">
            <a:extLst>
              <a:ext uri="{FF2B5EF4-FFF2-40B4-BE49-F238E27FC236}">
                <a16:creationId xmlns:a16="http://schemas.microsoft.com/office/drawing/2014/main" id="{B8245D9E-2699-0441-AB7E-DE3E4F70F67B}"/>
              </a:ext>
            </a:extLst>
          </p:cNvPr>
          <p:cNvSpPr>
            <a:spLocks noGrp="1"/>
          </p:cNvSpPr>
          <p:nvPr>
            <p:ph type="sldNum" sz="quarter" idx="2"/>
          </p:nvPr>
        </p:nvSpPr>
        <p:spPr/>
        <p:txBody>
          <a:bodyPr/>
          <a:lstStyle/>
          <a:p>
            <a:fld id="{86CB4B4D-7CA3-9044-876B-883B54F8677D}" type="slidenum">
              <a:rPr lang="en-US" smtClean="0"/>
              <a:t>18</a:t>
            </a:fld>
            <a:endParaRPr lang="en-US"/>
          </a:p>
        </p:txBody>
      </p:sp>
      <p:pic>
        <p:nvPicPr>
          <p:cNvPr id="5" name="Picture 4">
            <a:extLst>
              <a:ext uri="{FF2B5EF4-FFF2-40B4-BE49-F238E27FC236}">
                <a16:creationId xmlns:a16="http://schemas.microsoft.com/office/drawing/2014/main" id="{A2E4FA79-488F-2948-875A-FB1049C28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49205" y="855864"/>
            <a:ext cx="9093200" cy="13426677"/>
          </a:xfrm>
          <a:prstGeom prst="rect">
            <a:avLst/>
          </a:prstGeom>
        </p:spPr>
      </p:pic>
    </p:spTree>
    <p:extLst>
      <p:ext uri="{BB962C8B-B14F-4D97-AF65-F5344CB8AC3E}">
        <p14:creationId xmlns:p14="http://schemas.microsoft.com/office/powerpoint/2010/main" val="405319633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Three Decades of Hot QCD in a Nutshell"/>
          <p:cNvSpPr txBox="1">
            <a:spLocks noGrp="1"/>
          </p:cNvSpPr>
          <p:nvPr>
            <p:ph type="title"/>
          </p:nvPr>
        </p:nvSpPr>
        <p:spPr>
          <a:prstGeom prst="rect">
            <a:avLst/>
          </a:prstGeom>
        </p:spPr>
        <p:txBody>
          <a:bodyPr>
            <a:normAutofit/>
          </a:bodyPr>
          <a:lstStyle/>
          <a:p>
            <a:r>
              <a:rPr lang="en-US" sz="5800" dirty="0"/>
              <a:t>H</a:t>
            </a:r>
            <a:r>
              <a:rPr sz="5800" dirty="0"/>
              <a:t>ot QCD</a:t>
            </a:r>
            <a:r>
              <a:rPr lang="en-US" sz="5800" dirty="0"/>
              <a:t> – today and future directions</a:t>
            </a:r>
            <a:endParaRPr sz="5800" dirty="0"/>
          </a:p>
        </p:txBody>
      </p:sp>
      <p:sp>
        <p:nvSpPr>
          <p:cNvPr id="26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251" name="Pioneering studies at CERN SPS and early RHIC results demonstrated surprising properties of Quark-Gluon Plasma: near perfect fluidity and extreme opacity…"/>
          <p:cNvSpPr txBox="1"/>
          <p:nvPr/>
        </p:nvSpPr>
        <p:spPr>
          <a:xfrm>
            <a:off x="593124" y="6286640"/>
            <a:ext cx="23470960" cy="6576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marL="571500" indent="-571500" algn="l" defTabSz="821531">
              <a:buFont typeface="Arial" panose="020B0604020202020204" pitchFamily="34" charset="0"/>
              <a:buChar char="•"/>
              <a:defRPr sz="3800"/>
            </a:pPr>
            <a:r>
              <a:rPr lang="en-US" dirty="0"/>
              <a:t>First </a:t>
            </a:r>
            <a:r>
              <a:rPr dirty="0"/>
              <a:t>RHIC results demonstrated surprising properties of </a:t>
            </a:r>
            <a:r>
              <a:rPr b="1" dirty="0">
                <a:latin typeface="Helvetica Neue"/>
                <a:ea typeface="Helvetica Neue"/>
                <a:cs typeface="Helvetica Neue"/>
                <a:sym typeface="Helvetica Neue"/>
              </a:rPr>
              <a:t>Quark-Gluon Plasma</a:t>
            </a:r>
            <a:r>
              <a:rPr lang="en-US" dirty="0">
                <a:latin typeface="Helvetica Neue"/>
                <a:ea typeface="Helvetica Neue"/>
                <a:cs typeface="Helvetica Neue"/>
                <a:sym typeface="Helvetica Neue"/>
              </a:rPr>
              <a:t> created in heavy-ion collisions</a:t>
            </a:r>
            <a:r>
              <a:rPr dirty="0"/>
              <a:t>: </a:t>
            </a:r>
            <a:r>
              <a:rPr u="sng" dirty="0"/>
              <a:t>near perfect fluidity</a:t>
            </a:r>
            <a:r>
              <a:rPr dirty="0"/>
              <a:t> and </a:t>
            </a:r>
            <a:r>
              <a:rPr u="sng" dirty="0"/>
              <a:t>extreme opacity</a:t>
            </a:r>
          </a:p>
          <a:p>
            <a:pPr marL="571500" indent="-571500" algn="l" defTabSz="821531">
              <a:buFont typeface="Arial" panose="020B0604020202020204" pitchFamily="34" charset="0"/>
              <a:buChar char="•"/>
              <a:defRPr sz="3800"/>
            </a:pPr>
            <a:endParaRPr dirty="0"/>
          </a:p>
          <a:p>
            <a:pPr marL="571500" indent="-571500" algn="l" defTabSz="821531">
              <a:buFont typeface="Arial" panose="020B0604020202020204" pitchFamily="34" charset="0"/>
              <a:buChar char="•"/>
              <a:defRPr sz="3800"/>
            </a:pPr>
            <a:r>
              <a:rPr dirty="0"/>
              <a:t>Precision studies at RHIC and LHC showed that </a:t>
            </a:r>
            <a:r>
              <a:rPr lang="en-US" dirty="0"/>
              <a:t>many aspects of </a:t>
            </a:r>
            <a:r>
              <a:rPr dirty="0"/>
              <a:t>final state </a:t>
            </a:r>
            <a:r>
              <a:rPr lang="en-US" dirty="0"/>
              <a:t>structure </a:t>
            </a:r>
            <a:r>
              <a:rPr dirty="0"/>
              <a:t>can be understood through viscous hydrodynamics models of QGP evolution</a:t>
            </a:r>
          </a:p>
          <a:p>
            <a:pPr marL="571500" indent="-571500" algn="l" defTabSz="821531">
              <a:buFont typeface="Arial" panose="020B0604020202020204" pitchFamily="34" charset="0"/>
              <a:buChar char="•"/>
              <a:defRPr sz="3800"/>
            </a:pPr>
            <a:endParaRPr dirty="0"/>
          </a:p>
          <a:p>
            <a:pPr marL="571500" indent="-571500" algn="l" defTabSz="821531">
              <a:buFont typeface="Arial" panose="020B0604020202020204" pitchFamily="34" charset="0"/>
              <a:buChar char="•"/>
              <a:defRPr sz="3800"/>
            </a:pPr>
            <a:r>
              <a:rPr dirty="0"/>
              <a:t>LHC experiments demonstrated importance of large acceptance, high resolution tracking, high collision rates and full </a:t>
            </a:r>
            <a:r>
              <a:rPr dirty="0" err="1"/>
              <a:t>EM+Hadronic</a:t>
            </a:r>
            <a:r>
              <a:rPr dirty="0"/>
              <a:t> calorimetry</a:t>
            </a:r>
          </a:p>
          <a:p>
            <a:pPr marL="571500" indent="-571500" algn="l" defTabSz="821531">
              <a:buFont typeface="Arial" panose="020B0604020202020204" pitchFamily="34" charset="0"/>
              <a:buChar char="•"/>
              <a:defRPr sz="3800"/>
            </a:pPr>
            <a:endParaRPr dirty="0"/>
          </a:p>
          <a:p>
            <a:pPr marL="571500" indent="-571500" algn="l" defTabSz="821531">
              <a:buFont typeface="Arial" panose="020B0604020202020204" pitchFamily="34" charset="0"/>
              <a:buChar char="•"/>
              <a:defRPr sz="3800"/>
            </a:pPr>
            <a:r>
              <a:rPr dirty="0"/>
              <a:t>Next decade: </a:t>
            </a:r>
            <a:r>
              <a:rPr b="1" dirty="0">
                <a:latin typeface="Helvetica Neue"/>
                <a:ea typeface="Helvetica Neue"/>
                <a:cs typeface="Helvetica Neue"/>
                <a:sym typeface="Helvetica Neue"/>
              </a:rPr>
              <a:t>Use improved experiments at RHIC and LHC to understand emergence of QGP properties from underlying (asymptotically) weakly coupled interaction</a:t>
            </a:r>
          </a:p>
        </p:txBody>
      </p:sp>
      <p:pic>
        <p:nvPicPr>
          <p:cNvPr id="252" name="RhoPhi-12-06-2011-16_34_38.png" descr="RhoPhi-12-06-2011-16_34_38.png"/>
          <p:cNvPicPr>
            <a:picLocks noChangeAspect="1"/>
          </p:cNvPicPr>
          <p:nvPr/>
        </p:nvPicPr>
        <p:blipFill>
          <a:blip r:embed="rId3">
            <a:extLst/>
          </a:blip>
          <a:stretch>
            <a:fillRect/>
          </a:stretch>
        </p:blipFill>
        <p:spPr>
          <a:xfrm rot="16200000">
            <a:off x="13774236" y="1273215"/>
            <a:ext cx="5029270" cy="5403771"/>
          </a:xfrm>
          <a:prstGeom prst="rect">
            <a:avLst/>
          </a:prstGeom>
          <a:ln w="12700" cap="flat">
            <a:noFill/>
            <a:miter lim="400000"/>
          </a:ln>
          <a:effectLst/>
        </p:spPr>
      </p:pic>
      <p:sp>
        <p:nvSpPr>
          <p:cNvPr id="253" name="Line"/>
          <p:cNvSpPr/>
          <p:nvPr/>
        </p:nvSpPr>
        <p:spPr>
          <a:xfrm flipH="1" flipV="1">
            <a:off x="14243964" y="1604745"/>
            <a:ext cx="3897632" cy="4527769"/>
          </a:xfrm>
          <a:prstGeom prst="line">
            <a:avLst/>
          </a:prstGeom>
          <a:noFill/>
          <a:ln w="3175" cap="flat">
            <a:solidFill>
              <a:srgbClr val="FFFFFF"/>
            </a:solidFill>
            <a:prstDash val="sysDot"/>
            <a:miter lim="400000"/>
            <a:headEnd type="triangle" w="med" len="med"/>
            <a:tailEnd type="triangle" w="med" len="med"/>
          </a:ln>
          <a:effectLst/>
        </p:spPr>
        <p:txBody>
          <a:bodyPr wrap="square" lIns="71437" tIns="71437" rIns="71437" bIns="71437" numCol="1" anchor="ctr">
            <a:noAutofit/>
          </a:bodyPr>
          <a:lstStyle/>
          <a:p>
            <a:pPr defTabSz="821531">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4" name="ψ2"/>
          <p:cNvSpPr txBox="1"/>
          <p:nvPr/>
        </p:nvSpPr>
        <p:spPr>
          <a:xfrm rot="1383109">
            <a:off x="8039990" y="4883701"/>
            <a:ext cx="678730" cy="8581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1285875">
              <a:buClr>
                <a:srgbClr val="000000"/>
              </a:buClr>
              <a:buFont typeface="Symbol"/>
              <a:defRPr sz="3200" b="1">
                <a:solidFill>
                  <a:srgbClr val="FFFFFF"/>
                </a:solidFill>
                <a:uFill>
                  <a:solidFill>
                    <a:srgbClr val="FFFFFF"/>
                  </a:solidFill>
                </a:uFill>
                <a:latin typeface="Arial"/>
                <a:ea typeface="Arial"/>
                <a:cs typeface="Arial"/>
                <a:sym typeface="Arial"/>
              </a:defRPr>
            </a:pPr>
            <a:r>
              <a:rPr b="0">
                <a:uFill>
                  <a:solidFill>
                    <a:srgbClr val="000000"/>
                  </a:solidFill>
                </a:uFill>
                <a:latin typeface="Symbol"/>
                <a:ea typeface="Symbol"/>
                <a:cs typeface="Symbol"/>
                <a:sym typeface="Symbol"/>
              </a:rPr>
              <a:t>y</a:t>
            </a:r>
            <a:r>
              <a:rPr baseline="-15625">
                <a:uFill>
                  <a:solidFill>
                    <a:srgbClr val="000000"/>
                  </a:solidFill>
                </a:uFill>
              </a:rPr>
              <a:t>2</a:t>
            </a:r>
          </a:p>
        </p:txBody>
      </p:sp>
      <p:sp>
        <p:nvSpPr>
          <p:cNvPr id="255" name="Line"/>
          <p:cNvSpPr/>
          <p:nvPr/>
        </p:nvSpPr>
        <p:spPr>
          <a:xfrm>
            <a:off x="4794616" y="1529476"/>
            <a:ext cx="4360775" cy="5065787"/>
          </a:xfrm>
          <a:prstGeom prst="line">
            <a:avLst/>
          </a:prstGeom>
          <a:noFill/>
          <a:ln w="25400" cap="flat">
            <a:solidFill>
              <a:srgbClr val="FF2600"/>
            </a:solidFill>
            <a:prstDash val="solid"/>
            <a:miter lim="400000"/>
            <a:headEnd type="triangle" w="med" len="med"/>
            <a:tailEnd type="triangle" w="med" len="med"/>
          </a:ln>
          <a:effectLst/>
        </p:spPr>
        <p:txBody>
          <a:bodyPr wrap="square" lIns="71437" tIns="71437" rIns="71437" bIns="71437" numCol="1" anchor="ctr">
            <a:noAutofit/>
          </a:bodyPr>
          <a:lstStyle/>
          <a:p>
            <a:pPr defTabSz="821531">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256" name="droppedImage.png" descr="droppedImage.png"/>
          <p:cNvPicPr>
            <a:picLocks/>
          </p:cNvPicPr>
          <p:nvPr/>
        </p:nvPicPr>
        <p:blipFill>
          <a:blip r:embed="rId4">
            <a:extLst/>
          </a:blip>
          <a:srcRect l="9504" t="6670" r="3640" b="3098"/>
          <a:stretch>
            <a:fillRect/>
          </a:stretch>
        </p:blipFill>
        <p:spPr>
          <a:xfrm rot="2700000">
            <a:off x="5721068" y="2106096"/>
            <a:ext cx="2505563" cy="3760805"/>
          </a:xfrm>
          <a:custGeom>
            <a:avLst/>
            <a:gdLst/>
            <a:ahLst/>
            <a:cxnLst>
              <a:cxn ang="0">
                <a:pos x="wd2" y="hd2"/>
              </a:cxn>
              <a:cxn ang="5400000">
                <a:pos x="wd2" y="hd2"/>
              </a:cxn>
              <a:cxn ang="10800000">
                <a:pos x="wd2" y="hd2"/>
              </a:cxn>
              <a:cxn ang="16200000">
                <a:pos x="wd2" y="hd2"/>
              </a:cxn>
            </a:cxnLst>
            <a:rect l="0" t="0" r="r" b="b"/>
            <a:pathLst>
              <a:path w="21581" h="21427" extrusionOk="0">
                <a:moveTo>
                  <a:pt x="8464" y="1"/>
                </a:moveTo>
                <a:cubicBezTo>
                  <a:pt x="7825" y="32"/>
                  <a:pt x="7231" y="452"/>
                  <a:pt x="6243" y="1287"/>
                </a:cubicBezTo>
                <a:cubicBezTo>
                  <a:pt x="5396" y="2001"/>
                  <a:pt x="4289" y="2721"/>
                  <a:pt x="3786" y="2890"/>
                </a:cubicBezTo>
                <a:cubicBezTo>
                  <a:pt x="2980" y="3161"/>
                  <a:pt x="1934" y="4194"/>
                  <a:pt x="1934" y="4716"/>
                </a:cubicBezTo>
                <a:cubicBezTo>
                  <a:pt x="1934" y="4815"/>
                  <a:pt x="1496" y="5521"/>
                  <a:pt x="964" y="6287"/>
                </a:cubicBezTo>
                <a:lnTo>
                  <a:pt x="0" y="7677"/>
                </a:lnTo>
                <a:lnTo>
                  <a:pt x="549" y="8714"/>
                </a:lnTo>
                <a:cubicBezTo>
                  <a:pt x="949" y="9467"/>
                  <a:pt x="1055" y="10068"/>
                  <a:pt x="934" y="10928"/>
                </a:cubicBezTo>
                <a:cubicBezTo>
                  <a:pt x="735" y="12339"/>
                  <a:pt x="1631" y="15898"/>
                  <a:pt x="2426" y="16852"/>
                </a:cubicBezTo>
                <a:cubicBezTo>
                  <a:pt x="2722" y="17207"/>
                  <a:pt x="3418" y="17650"/>
                  <a:pt x="3970" y="17836"/>
                </a:cubicBezTo>
                <a:cubicBezTo>
                  <a:pt x="5029" y="18192"/>
                  <a:pt x="5143" y="18317"/>
                  <a:pt x="5463" y="19489"/>
                </a:cubicBezTo>
                <a:cubicBezTo>
                  <a:pt x="5704" y="20372"/>
                  <a:pt x="5975" y="20512"/>
                  <a:pt x="7761" y="20666"/>
                </a:cubicBezTo>
                <a:cubicBezTo>
                  <a:pt x="8520" y="20732"/>
                  <a:pt x="9627" y="20933"/>
                  <a:pt x="10218" y="21116"/>
                </a:cubicBezTo>
                <a:cubicBezTo>
                  <a:pt x="11688" y="21571"/>
                  <a:pt x="11986" y="21547"/>
                  <a:pt x="12926" y="20906"/>
                </a:cubicBezTo>
                <a:cubicBezTo>
                  <a:pt x="14210" y="20030"/>
                  <a:pt x="15258" y="19484"/>
                  <a:pt x="16383" y="19104"/>
                </a:cubicBezTo>
                <a:cubicBezTo>
                  <a:pt x="17150" y="18845"/>
                  <a:pt x="17534" y="18547"/>
                  <a:pt x="17835" y="17970"/>
                </a:cubicBezTo>
                <a:cubicBezTo>
                  <a:pt x="18060" y="17539"/>
                  <a:pt x="18507" y="16792"/>
                  <a:pt x="18830" y="16311"/>
                </a:cubicBezTo>
                <a:cubicBezTo>
                  <a:pt x="19153" y="15831"/>
                  <a:pt x="19611" y="14793"/>
                  <a:pt x="19851" y="14001"/>
                </a:cubicBezTo>
                <a:cubicBezTo>
                  <a:pt x="20091" y="13209"/>
                  <a:pt x="20577" y="12294"/>
                  <a:pt x="20928" y="11971"/>
                </a:cubicBezTo>
                <a:cubicBezTo>
                  <a:pt x="21384" y="11551"/>
                  <a:pt x="21600" y="11045"/>
                  <a:pt x="21580" y="10560"/>
                </a:cubicBezTo>
                <a:cubicBezTo>
                  <a:pt x="21559" y="10076"/>
                  <a:pt x="21304" y="9611"/>
                  <a:pt x="20815" y="9281"/>
                </a:cubicBezTo>
                <a:cubicBezTo>
                  <a:pt x="20303" y="8934"/>
                  <a:pt x="19949" y="8394"/>
                  <a:pt x="19723" y="7587"/>
                </a:cubicBezTo>
                <a:cubicBezTo>
                  <a:pt x="19539" y="6934"/>
                  <a:pt x="19055" y="6071"/>
                  <a:pt x="18640" y="5668"/>
                </a:cubicBezTo>
                <a:cubicBezTo>
                  <a:pt x="18102" y="5144"/>
                  <a:pt x="17886" y="4675"/>
                  <a:pt x="17886" y="4026"/>
                </a:cubicBezTo>
                <a:cubicBezTo>
                  <a:pt x="17886" y="2819"/>
                  <a:pt x="17228" y="1953"/>
                  <a:pt x="16204" y="1806"/>
                </a:cubicBezTo>
                <a:cubicBezTo>
                  <a:pt x="15764" y="1744"/>
                  <a:pt x="14777" y="1792"/>
                  <a:pt x="14009" y="1915"/>
                </a:cubicBezTo>
                <a:lnTo>
                  <a:pt x="12608" y="2137"/>
                </a:lnTo>
                <a:lnTo>
                  <a:pt x="10931" y="1065"/>
                </a:lnTo>
                <a:cubicBezTo>
                  <a:pt x="9785" y="332"/>
                  <a:pt x="9102" y="-29"/>
                  <a:pt x="8464" y="1"/>
                </a:cubicBezTo>
                <a:close/>
              </a:path>
            </a:pathLst>
          </a:custGeom>
          <a:ln w="12700" cap="flat">
            <a:noFill/>
            <a:miter lim="400000"/>
          </a:ln>
          <a:effectLst/>
        </p:spPr>
      </p:pic>
      <p:sp>
        <p:nvSpPr>
          <p:cNvPr id="257" name="Oval"/>
          <p:cNvSpPr/>
          <p:nvPr/>
        </p:nvSpPr>
        <p:spPr>
          <a:xfrm>
            <a:off x="5421650" y="2274692"/>
            <a:ext cx="4843984" cy="5700909"/>
          </a:xfrm>
          <a:prstGeom prst="ellipse">
            <a:avLst/>
          </a:prstGeom>
          <a:noFill/>
          <a:ln w="3175" cap="flat">
            <a:solidFill>
              <a:srgbClr val="FF2600"/>
            </a:solidFill>
            <a:prstDash val="sysDot"/>
            <a:miter lim="400000"/>
          </a:ln>
          <a:effectLst/>
        </p:spPr>
        <p:txBody>
          <a:bodyPr wrap="square" lIns="71437" tIns="71437" rIns="71437" bIns="71437" numCol="1" anchor="ctr">
            <a:noAutofit/>
          </a:bodyPr>
          <a:lstStyle/>
          <a:p>
            <a:pPr defTabSz="821531">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8" name="Oval"/>
          <p:cNvSpPr/>
          <p:nvPr/>
        </p:nvSpPr>
        <p:spPr>
          <a:xfrm>
            <a:off x="3653807" y="-25400"/>
            <a:ext cx="4843984" cy="5700908"/>
          </a:xfrm>
          <a:prstGeom prst="ellipse">
            <a:avLst/>
          </a:prstGeom>
          <a:noFill/>
          <a:ln w="3175" cap="flat">
            <a:solidFill>
              <a:srgbClr val="FF2600"/>
            </a:solidFill>
            <a:prstDash val="sysDot"/>
            <a:miter lim="400000"/>
          </a:ln>
          <a:effectLst/>
        </p:spPr>
        <p:txBody>
          <a:bodyPr wrap="square" lIns="71437" tIns="71437" rIns="71437" bIns="71437" numCol="1" anchor="ctr">
            <a:noAutofit/>
          </a:bodyPr>
          <a:lstStyle/>
          <a:p>
            <a:pPr defTabSz="821531">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9" name="Double Arrow"/>
          <p:cNvSpPr/>
          <p:nvPr/>
        </p:nvSpPr>
        <p:spPr>
          <a:xfrm>
            <a:off x="10550328" y="3333180"/>
            <a:ext cx="2537627" cy="1283839"/>
          </a:xfrm>
          <a:prstGeom prst="leftRightArrow">
            <a:avLst>
              <a:gd name="adj1" fmla="val 32000"/>
              <a:gd name="adj2" fmla="val 40357"/>
            </a:avLst>
          </a:prstGeom>
          <a:solidFill>
            <a:srgbClr val="720C04"/>
          </a:solidFill>
          <a:ln w="12700" cap="flat">
            <a:noFill/>
            <a:miter lim="400000"/>
          </a:ln>
          <a:effectLst/>
        </p:spPr>
        <p:txBody>
          <a:bodyPr wrap="square" lIns="71437" tIns="71437" rIns="71437" bIns="71437" numCol="1" anchor="ctr">
            <a:noAutofit/>
          </a:bodyPr>
          <a:lstStyle/>
          <a:p>
            <a:pPr defTabSz="821531">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extLst>
      <p:ext uri="{BB962C8B-B14F-4D97-AF65-F5344CB8AC3E}">
        <p14:creationId xmlns:p14="http://schemas.microsoft.com/office/powerpoint/2010/main" val="2403413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Planning for the next decade - Parallelaktion(*)"/>
          <p:cNvSpPr txBox="1">
            <a:spLocks noGrp="1"/>
          </p:cNvSpPr>
          <p:nvPr>
            <p:ph type="title"/>
          </p:nvPr>
        </p:nvSpPr>
        <p:spPr>
          <a:prstGeom prst="rect">
            <a:avLst/>
          </a:prstGeom>
        </p:spPr>
        <p:txBody>
          <a:bodyPr>
            <a:normAutofit/>
          </a:bodyPr>
          <a:lstStyle/>
          <a:p>
            <a:r>
              <a:rPr sz="5800" dirty="0"/>
              <a:t>Planning for the </a:t>
            </a:r>
            <a:r>
              <a:rPr lang="en-US" sz="5800" dirty="0"/>
              <a:t>coming</a:t>
            </a:r>
            <a:r>
              <a:rPr sz="5800" dirty="0"/>
              <a:t> decade</a:t>
            </a:r>
            <a:endParaRPr sz="5800" baseline="31999" dirty="0"/>
          </a:p>
        </p:txBody>
      </p:sp>
      <p:sp>
        <p:nvSpPr>
          <p:cNvPr id="27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grpSp>
        <p:nvGrpSpPr>
          <p:cNvPr id="266" name="Image"/>
          <p:cNvGrpSpPr/>
          <p:nvPr/>
        </p:nvGrpSpPr>
        <p:grpSpPr>
          <a:xfrm>
            <a:off x="14760171" y="2390637"/>
            <a:ext cx="6929540" cy="9248004"/>
            <a:chOff x="0" y="0"/>
            <a:chExt cx="6929538" cy="9248002"/>
          </a:xfrm>
        </p:grpSpPr>
        <p:pic>
          <p:nvPicPr>
            <p:cNvPr id="265" name="Image" descr="Image"/>
            <p:cNvPicPr>
              <a:picLocks noChangeAspect="1"/>
            </p:cNvPicPr>
            <p:nvPr/>
          </p:nvPicPr>
          <p:blipFill>
            <a:blip r:embed="rId2">
              <a:extLst/>
            </a:blip>
            <a:stretch>
              <a:fillRect/>
            </a:stretch>
          </p:blipFill>
          <p:spPr>
            <a:xfrm>
              <a:off x="165100" y="114300"/>
              <a:ext cx="6599339" cy="8816203"/>
            </a:xfrm>
            <a:prstGeom prst="rect">
              <a:avLst/>
            </a:prstGeom>
            <a:ln>
              <a:noFill/>
            </a:ln>
            <a:effectLst/>
          </p:spPr>
        </p:pic>
        <p:pic>
          <p:nvPicPr>
            <p:cNvPr id="264" name="Image" descr="Image"/>
            <p:cNvPicPr>
              <a:picLocks/>
            </p:cNvPicPr>
            <p:nvPr/>
          </p:nvPicPr>
          <p:blipFill>
            <a:blip r:embed="rId3">
              <a:extLst/>
            </a:blip>
            <a:stretch>
              <a:fillRect/>
            </a:stretch>
          </p:blipFill>
          <p:spPr>
            <a:xfrm>
              <a:off x="0" y="0"/>
              <a:ext cx="6929539" cy="9248003"/>
            </a:xfrm>
            <a:prstGeom prst="rect">
              <a:avLst/>
            </a:prstGeom>
            <a:effectLst/>
          </p:spPr>
        </p:pic>
      </p:grpSp>
      <p:grpSp>
        <p:nvGrpSpPr>
          <p:cNvPr id="269" name="7.pdf"/>
          <p:cNvGrpSpPr/>
          <p:nvPr/>
        </p:nvGrpSpPr>
        <p:grpSpPr>
          <a:xfrm>
            <a:off x="1829401" y="2504937"/>
            <a:ext cx="7146184" cy="9248004"/>
            <a:chOff x="0" y="0"/>
            <a:chExt cx="7146183" cy="9248002"/>
          </a:xfrm>
        </p:grpSpPr>
        <p:pic>
          <p:nvPicPr>
            <p:cNvPr id="268" name="7.pdf" descr="7.pdf"/>
            <p:cNvPicPr>
              <a:picLocks noChangeAspect="1"/>
            </p:cNvPicPr>
            <p:nvPr/>
          </p:nvPicPr>
          <p:blipFill>
            <a:blip r:embed="rId4">
              <a:extLst/>
            </a:blip>
            <a:stretch>
              <a:fillRect/>
            </a:stretch>
          </p:blipFill>
          <p:spPr>
            <a:xfrm>
              <a:off x="215900" y="139700"/>
              <a:ext cx="6714384" cy="8689203"/>
            </a:xfrm>
            <a:prstGeom prst="rect">
              <a:avLst/>
            </a:prstGeom>
            <a:ln>
              <a:noFill/>
            </a:ln>
            <a:effectLst/>
          </p:spPr>
        </p:pic>
        <p:pic>
          <p:nvPicPr>
            <p:cNvPr id="267" name="7.pdf" descr="7.pdf"/>
            <p:cNvPicPr>
              <a:picLocks/>
            </p:cNvPicPr>
            <p:nvPr/>
          </p:nvPicPr>
          <p:blipFill>
            <a:blip r:embed="rId5">
              <a:extLst/>
            </a:blip>
            <a:stretch>
              <a:fillRect/>
            </a:stretch>
          </p:blipFill>
          <p:spPr>
            <a:xfrm>
              <a:off x="0" y="0"/>
              <a:ext cx="7146184" cy="9248003"/>
            </a:xfrm>
            <a:prstGeom prst="rect">
              <a:avLst/>
            </a:prstGeom>
            <a:effectLst/>
          </p:spPr>
        </p:pic>
      </p:grpSp>
      <p:sp>
        <p:nvSpPr>
          <p:cNvPr id="270" name="2015 US NP LRP"/>
          <p:cNvSpPr txBox="1"/>
          <p:nvPr/>
        </p:nvSpPr>
        <p:spPr>
          <a:xfrm>
            <a:off x="2951075" y="11899001"/>
            <a:ext cx="4902836" cy="845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dirty="0"/>
              <a:t>2015 US NP LRP</a:t>
            </a:r>
          </a:p>
        </p:txBody>
      </p:sp>
      <p:sp>
        <p:nvSpPr>
          <p:cNvPr id="271" name="WG5 for 2019 ECFA document"/>
          <p:cNvSpPr txBox="1"/>
          <p:nvPr/>
        </p:nvSpPr>
        <p:spPr>
          <a:xfrm>
            <a:off x="14085124" y="11899001"/>
            <a:ext cx="8655051" cy="845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WG5 for 2019 ECFA document</a:t>
            </a:r>
          </a:p>
        </p:txBody>
      </p:sp>
    </p:spTree>
    <p:extLst>
      <p:ext uri="{BB962C8B-B14F-4D97-AF65-F5344CB8AC3E}">
        <p14:creationId xmlns:p14="http://schemas.microsoft.com/office/powerpoint/2010/main" val="365626759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This programme after LS2 includes precision studies of the flow of heavy quarks and of open heavy flavor and quarkonia production , the detailed analysis of fluctuations of conserved charges and of quenched jet fragmentation via high statistics photon/Z-jet correlations, and access to signals of electromagnetic radiation from the dense medium. This will enable to fully establish the long-wavelength matter properties of the plasma produced at the LHC, and to get access to the partonic dynamics that underlies the observed surprisingly strong collective phenomena. “"/>
          <p:cNvSpPr txBox="1"/>
          <p:nvPr/>
        </p:nvSpPr>
        <p:spPr>
          <a:xfrm>
            <a:off x="12364140" y="1812817"/>
            <a:ext cx="11267353" cy="4486677"/>
          </a:xfrm>
          <a:prstGeom prst="rect">
            <a:avLst/>
          </a:prstGeom>
          <a:ln w="381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50000"/>
              </a:lnSpc>
              <a:spcBef>
                <a:spcPts val="1200"/>
              </a:spcBef>
              <a:defRPr sz="3200">
                <a:latin typeface="Times New Roman"/>
                <a:ea typeface="Times New Roman"/>
                <a:cs typeface="Times New Roman"/>
                <a:sym typeface="Times New Roman"/>
              </a:defRPr>
            </a:pPr>
            <a:r>
              <a:rPr sz="2400" dirty="0">
                <a:latin typeface="Avenir Book" panose="02000503020000020003" pitchFamily="2" charset="0"/>
              </a:rPr>
              <a:t>“This </a:t>
            </a:r>
            <a:r>
              <a:rPr sz="2400" dirty="0" err="1">
                <a:latin typeface="Avenir Book" panose="02000503020000020003" pitchFamily="2" charset="0"/>
              </a:rPr>
              <a:t>programme</a:t>
            </a:r>
            <a:r>
              <a:rPr sz="2400" dirty="0">
                <a:latin typeface="Avenir Book" panose="02000503020000020003" pitchFamily="2" charset="0"/>
              </a:rPr>
              <a:t> after LS2 includes precision studies of the </a:t>
            </a:r>
            <a:r>
              <a:rPr sz="2400" b="1" dirty="0">
                <a:latin typeface="Avenir Book" panose="02000503020000020003" pitchFamily="2" charset="0"/>
              </a:rPr>
              <a:t>flow of heavy quarks and of open heavy flavor and </a:t>
            </a:r>
            <a:r>
              <a:rPr sz="2400" b="1" dirty="0" err="1">
                <a:latin typeface="Avenir Book" panose="02000503020000020003" pitchFamily="2" charset="0"/>
              </a:rPr>
              <a:t>quarkonia</a:t>
            </a:r>
            <a:r>
              <a:rPr sz="2400" dirty="0">
                <a:latin typeface="Avenir Book" panose="02000503020000020003" pitchFamily="2" charset="0"/>
              </a:rPr>
              <a:t> production , the detailed analysis of fluctuations of conserved charges and of </a:t>
            </a:r>
            <a:r>
              <a:rPr sz="2400" b="1" dirty="0">
                <a:latin typeface="Avenir Book" panose="02000503020000020003" pitchFamily="2" charset="0"/>
              </a:rPr>
              <a:t>quenched jet fragmentation via high statistics photon/Z-jet correlations, </a:t>
            </a:r>
            <a:r>
              <a:rPr sz="2400" dirty="0">
                <a:latin typeface="Avenir Book" panose="02000503020000020003" pitchFamily="2" charset="0"/>
              </a:rPr>
              <a:t>and access to signals of electromagnetic radiation from the dense medium. This will enable to fully establish the long-wavelength matter properties of the plasma produced at the LHC, and to get </a:t>
            </a:r>
            <a:r>
              <a:rPr sz="2400" b="1" dirty="0">
                <a:latin typeface="Avenir Book" panose="02000503020000020003" pitchFamily="2" charset="0"/>
              </a:rPr>
              <a:t>access to the partonic dynamics that underlies the observed surprisingly strong collective phenomena. “</a:t>
            </a:r>
          </a:p>
        </p:txBody>
      </p:sp>
      <p:pic>
        <p:nvPicPr>
          <p:cNvPr id="3" name="Picture 2">
            <a:extLst>
              <a:ext uri="{FF2B5EF4-FFF2-40B4-BE49-F238E27FC236}">
                <a16:creationId xmlns:a16="http://schemas.microsoft.com/office/drawing/2014/main" id="{42566F80-EDDB-F54A-A9CC-146A46E09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646" y="3235536"/>
            <a:ext cx="11651214" cy="5336831"/>
          </a:xfrm>
          <a:prstGeom prst="rect">
            <a:avLst/>
          </a:prstGeom>
          <a:ln w="38100">
            <a:solidFill>
              <a:schemeClr val="tx1"/>
            </a:solidFill>
          </a:ln>
        </p:spPr>
      </p:pic>
      <p:sp>
        <p:nvSpPr>
          <p:cNvPr id="275" name="Complementarity of LHC and sPHENIX for QGP studies"/>
          <p:cNvSpPr txBox="1">
            <a:spLocks noGrp="1"/>
          </p:cNvSpPr>
          <p:nvPr>
            <p:ph type="title"/>
          </p:nvPr>
        </p:nvSpPr>
        <p:spPr>
          <a:prstGeom prst="rect">
            <a:avLst/>
          </a:prstGeom>
        </p:spPr>
        <p:txBody>
          <a:bodyPr>
            <a:normAutofit/>
          </a:bodyPr>
          <a:lstStyle/>
          <a:p>
            <a:r>
              <a:rPr sz="5800" dirty="0"/>
              <a:t>Complementarity of LHC and </a:t>
            </a:r>
            <a:r>
              <a:rPr sz="5800" dirty="0" err="1"/>
              <a:t>sPHENIX</a:t>
            </a:r>
            <a:r>
              <a:rPr sz="5800" dirty="0"/>
              <a:t> for QGP studies</a:t>
            </a:r>
          </a:p>
        </p:txBody>
      </p:sp>
      <p:sp>
        <p:nvSpPr>
          <p:cNvPr id="29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
        <p:nvSpPr>
          <p:cNvPr id="277" name="“As the temperature dependence of transport properties can be accessed experimentally by varying the center of mass energy over a logarithmically wide range, the combined analysis of LHC data and future high precision data from RHIC offers a qualitatively novel handle on the temperature dependence of properties of hot and dense matter. The Town Meeting observes that the recently approved sPHENIX proposal targets these opportunities by bringing greatly extended capabilities to RHIC…"/>
          <p:cNvSpPr txBox="1"/>
          <p:nvPr/>
        </p:nvSpPr>
        <p:spPr>
          <a:xfrm>
            <a:off x="12364140" y="6543450"/>
            <a:ext cx="11267353" cy="3932680"/>
          </a:xfrm>
          <a:prstGeom prst="rect">
            <a:avLst/>
          </a:prstGeom>
          <a:ln w="381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50000"/>
              </a:lnSpc>
              <a:spcBef>
                <a:spcPts val="1200"/>
              </a:spcBef>
              <a:defRPr sz="3200">
                <a:latin typeface="Times New Roman"/>
                <a:ea typeface="Times New Roman"/>
                <a:cs typeface="Times New Roman"/>
                <a:sym typeface="Times New Roman"/>
              </a:defRPr>
            </a:pPr>
            <a:r>
              <a:rPr sz="2400" dirty="0">
                <a:latin typeface="Avenir Book" panose="02000503020000020003" pitchFamily="2" charset="0"/>
              </a:rPr>
              <a:t>“As the </a:t>
            </a:r>
            <a:r>
              <a:rPr sz="2400" b="1" dirty="0">
                <a:latin typeface="Avenir Book" panose="02000503020000020003" pitchFamily="2" charset="0"/>
              </a:rPr>
              <a:t>temperature dependence of transport properties</a:t>
            </a:r>
            <a:r>
              <a:rPr sz="2400" dirty="0">
                <a:latin typeface="Avenir Book" panose="02000503020000020003" pitchFamily="2" charset="0"/>
              </a:rPr>
              <a:t> can be accessed experimentally by varying the center of mass energy over a logarithmically wide range, the </a:t>
            </a:r>
            <a:r>
              <a:rPr sz="2400" b="1" dirty="0">
                <a:latin typeface="Avenir Book" panose="02000503020000020003" pitchFamily="2" charset="0"/>
              </a:rPr>
              <a:t>combined analysis of LHC data and future high precision data from RHIC</a:t>
            </a:r>
            <a:r>
              <a:rPr sz="2400" dirty="0">
                <a:latin typeface="Avenir Book" panose="02000503020000020003" pitchFamily="2" charset="0"/>
              </a:rPr>
              <a:t> offers a qualitatively novel handle on the temperature dependence of properties of hot and dense matter. </a:t>
            </a:r>
            <a:r>
              <a:rPr sz="2400" b="1" dirty="0">
                <a:latin typeface="Avenir Book" panose="02000503020000020003" pitchFamily="2" charset="0"/>
              </a:rPr>
              <a:t>The Town Meeting observes that the recently approved </a:t>
            </a:r>
            <a:r>
              <a:rPr sz="2400" b="1" dirty="0" err="1">
                <a:latin typeface="Avenir Book" panose="02000503020000020003" pitchFamily="2" charset="0"/>
              </a:rPr>
              <a:t>sPHENIX</a:t>
            </a:r>
            <a:r>
              <a:rPr sz="2400" b="1" dirty="0">
                <a:latin typeface="Avenir Book" panose="02000503020000020003" pitchFamily="2" charset="0"/>
              </a:rPr>
              <a:t> proposal targets these opportunities by bringing greatly extended capabilities to RHIC…</a:t>
            </a:r>
          </a:p>
        </p:txBody>
      </p:sp>
      <p:grpSp>
        <p:nvGrpSpPr>
          <p:cNvPr id="283" name="7.pdf"/>
          <p:cNvGrpSpPr/>
          <p:nvPr/>
        </p:nvGrpSpPr>
        <p:grpSpPr>
          <a:xfrm>
            <a:off x="828306" y="10425466"/>
            <a:ext cx="1825975" cy="2363025"/>
            <a:chOff x="0" y="0"/>
            <a:chExt cx="1825973" cy="2363024"/>
          </a:xfrm>
        </p:grpSpPr>
        <p:pic>
          <p:nvPicPr>
            <p:cNvPr id="282" name="7.pdf" descr="7.pdf"/>
            <p:cNvPicPr>
              <a:picLocks noChangeAspect="1"/>
            </p:cNvPicPr>
            <p:nvPr/>
          </p:nvPicPr>
          <p:blipFill>
            <a:blip r:embed="rId3">
              <a:extLst/>
            </a:blip>
            <a:stretch>
              <a:fillRect/>
            </a:stretch>
          </p:blipFill>
          <p:spPr>
            <a:xfrm>
              <a:off x="215900" y="139700"/>
              <a:ext cx="1394174" cy="1804225"/>
            </a:xfrm>
            <a:prstGeom prst="rect">
              <a:avLst/>
            </a:prstGeom>
            <a:ln>
              <a:noFill/>
            </a:ln>
            <a:effectLst/>
          </p:spPr>
        </p:pic>
        <p:pic>
          <p:nvPicPr>
            <p:cNvPr id="281" name="7.pdf" descr="7.pdf"/>
            <p:cNvPicPr>
              <a:picLocks/>
            </p:cNvPicPr>
            <p:nvPr/>
          </p:nvPicPr>
          <p:blipFill>
            <a:blip r:embed="rId4">
              <a:extLst/>
            </a:blip>
            <a:stretch>
              <a:fillRect/>
            </a:stretch>
          </p:blipFill>
          <p:spPr>
            <a:xfrm>
              <a:off x="-1" y="0"/>
              <a:ext cx="1825975" cy="2363025"/>
            </a:xfrm>
            <a:prstGeom prst="rect">
              <a:avLst/>
            </a:prstGeom>
            <a:effectLst/>
          </p:spPr>
        </p:pic>
      </p:grpSp>
      <p:grpSp>
        <p:nvGrpSpPr>
          <p:cNvPr id="286" name="Image"/>
          <p:cNvGrpSpPr/>
          <p:nvPr/>
        </p:nvGrpSpPr>
        <p:grpSpPr>
          <a:xfrm>
            <a:off x="22528612" y="10527066"/>
            <a:ext cx="1775812" cy="2363025"/>
            <a:chOff x="0" y="0"/>
            <a:chExt cx="1775811" cy="2363024"/>
          </a:xfrm>
        </p:grpSpPr>
        <p:pic>
          <p:nvPicPr>
            <p:cNvPr id="285" name="Image" descr="Image"/>
            <p:cNvPicPr>
              <a:picLocks noChangeAspect="1"/>
            </p:cNvPicPr>
            <p:nvPr/>
          </p:nvPicPr>
          <p:blipFill>
            <a:blip r:embed="rId5">
              <a:extLst/>
            </a:blip>
            <a:stretch>
              <a:fillRect/>
            </a:stretch>
          </p:blipFill>
          <p:spPr>
            <a:xfrm>
              <a:off x="165100" y="114300"/>
              <a:ext cx="1445612" cy="1931225"/>
            </a:xfrm>
            <a:prstGeom prst="rect">
              <a:avLst/>
            </a:prstGeom>
            <a:ln>
              <a:noFill/>
            </a:ln>
            <a:effectLst/>
          </p:spPr>
        </p:pic>
        <p:pic>
          <p:nvPicPr>
            <p:cNvPr id="284" name="Image" descr="Image"/>
            <p:cNvPicPr>
              <a:picLocks/>
            </p:cNvPicPr>
            <p:nvPr/>
          </p:nvPicPr>
          <p:blipFill>
            <a:blip r:embed="rId6">
              <a:extLst/>
            </a:blip>
            <a:stretch>
              <a:fillRect/>
            </a:stretch>
          </p:blipFill>
          <p:spPr>
            <a:xfrm>
              <a:off x="0" y="0"/>
              <a:ext cx="1775812" cy="2363025"/>
            </a:xfrm>
            <a:prstGeom prst="rect">
              <a:avLst/>
            </a:prstGeom>
            <a:effectLst/>
          </p:spPr>
        </p:pic>
      </p:grpSp>
      <p:sp>
        <p:nvSpPr>
          <p:cNvPr id="287" name="Line"/>
          <p:cNvSpPr/>
          <p:nvPr/>
        </p:nvSpPr>
        <p:spPr>
          <a:xfrm>
            <a:off x="1149943" y="5842951"/>
            <a:ext cx="9585790" cy="0"/>
          </a:xfrm>
          <a:prstGeom prst="line">
            <a:avLst/>
          </a:prstGeom>
          <a:ln w="63500">
            <a:solidFill>
              <a:srgbClr val="FF2600"/>
            </a:solidFill>
            <a:miter lim="400000"/>
          </a:ln>
        </p:spPr>
        <p:txBody>
          <a:bodyPr lIns="50800" tIns="50800" rIns="50800" bIns="50800" anchor="ctr"/>
          <a:lstStyle/>
          <a:p>
            <a:endParaRPr/>
          </a:p>
        </p:txBody>
      </p:sp>
      <p:sp>
        <p:nvSpPr>
          <p:cNvPr id="288" name="Line"/>
          <p:cNvSpPr/>
          <p:nvPr/>
        </p:nvSpPr>
        <p:spPr>
          <a:xfrm>
            <a:off x="13491753" y="7131672"/>
            <a:ext cx="6699188" cy="0"/>
          </a:xfrm>
          <a:prstGeom prst="line">
            <a:avLst/>
          </a:prstGeom>
          <a:ln w="63500">
            <a:solidFill>
              <a:srgbClr val="FF2600"/>
            </a:solidFill>
            <a:miter lim="400000"/>
          </a:ln>
        </p:spPr>
        <p:txBody>
          <a:bodyPr lIns="50800" tIns="50800" rIns="50800" bIns="50800" anchor="ctr"/>
          <a:lstStyle/>
          <a:p>
            <a:endParaRPr/>
          </a:p>
        </p:txBody>
      </p:sp>
      <p:sp>
        <p:nvSpPr>
          <p:cNvPr id="289" name="Line"/>
          <p:cNvSpPr/>
          <p:nvPr/>
        </p:nvSpPr>
        <p:spPr>
          <a:xfrm>
            <a:off x="13911578" y="8217749"/>
            <a:ext cx="2473481" cy="0"/>
          </a:xfrm>
          <a:prstGeom prst="line">
            <a:avLst/>
          </a:prstGeom>
          <a:ln w="63500">
            <a:solidFill>
              <a:srgbClr val="FF2600"/>
            </a:solidFill>
            <a:miter lim="400000"/>
          </a:ln>
        </p:spPr>
        <p:txBody>
          <a:bodyPr lIns="50800" tIns="50800" rIns="50800" bIns="50800" anchor="ctr"/>
          <a:lstStyle/>
          <a:p>
            <a:endParaRPr/>
          </a:p>
        </p:txBody>
      </p:sp>
      <p:sp>
        <p:nvSpPr>
          <p:cNvPr id="290" name="Line"/>
          <p:cNvSpPr/>
          <p:nvPr/>
        </p:nvSpPr>
        <p:spPr>
          <a:xfrm>
            <a:off x="2050409" y="5195867"/>
            <a:ext cx="6894424" cy="1"/>
          </a:xfrm>
          <a:prstGeom prst="line">
            <a:avLst/>
          </a:prstGeom>
          <a:ln w="63500">
            <a:solidFill>
              <a:srgbClr val="FF2600"/>
            </a:solidFill>
            <a:miter lim="400000"/>
          </a:ln>
        </p:spPr>
        <p:txBody>
          <a:bodyPr lIns="50800" tIns="50800" rIns="50800" bIns="50800" anchor="ctr"/>
          <a:lstStyle/>
          <a:p>
            <a:endParaRPr/>
          </a:p>
        </p:txBody>
      </p:sp>
      <p:sp>
        <p:nvSpPr>
          <p:cNvPr id="291" name="Line"/>
          <p:cNvSpPr/>
          <p:nvPr/>
        </p:nvSpPr>
        <p:spPr>
          <a:xfrm flipV="1">
            <a:off x="589532" y="7732287"/>
            <a:ext cx="1771619" cy="1"/>
          </a:xfrm>
          <a:prstGeom prst="line">
            <a:avLst/>
          </a:prstGeom>
          <a:ln w="63500">
            <a:solidFill>
              <a:srgbClr val="FF2600"/>
            </a:solidFill>
            <a:miter lim="400000"/>
          </a:ln>
        </p:spPr>
        <p:txBody>
          <a:bodyPr lIns="50800" tIns="50800" rIns="50800" bIns="50800" anchor="ctr"/>
          <a:lstStyle/>
          <a:p>
            <a:endParaRPr/>
          </a:p>
        </p:txBody>
      </p:sp>
      <p:sp>
        <p:nvSpPr>
          <p:cNvPr id="292" name="Line"/>
          <p:cNvSpPr/>
          <p:nvPr/>
        </p:nvSpPr>
        <p:spPr>
          <a:xfrm>
            <a:off x="12415005" y="9934367"/>
            <a:ext cx="7775936" cy="0"/>
          </a:xfrm>
          <a:prstGeom prst="line">
            <a:avLst/>
          </a:prstGeom>
          <a:ln w="63500">
            <a:solidFill>
              <a:srgbClr val="FF2600"/>
            </a:solidFill>
            <a:miter lim="400000"/>
          </a:ln>
        </p:spPr>
        <p:txBody>
          <a:bodyPr lIns="50800" tIns="50800" rIns="50800" bIns="50800" anchor="ctr"/>
          <a:lstStyle/>
          <a:p>
            <a:endParaRPr/>
          </a:p>
        </p:txBody>
      </p:sp>
      <p:sp>
        <p:nvSpPr>
          <p:cNvPr id="293" name="Line"/>
          <p:cNvSpPr/>
          <p:nvPr/>
        </p:nvSpPr>
        <p:spPr>
          <a:xfrm>
            <a:off x="17312946" y="9325520"/>
            <a:ext cx="6151078" cy="0"/>
          </a:xfrm>
          <a:prstGeom prst="line">
            <a:avLst/>
          </a:prstGeom>
          <a:ln w="63500">
            <a:solidFill>
              <a:srgbClr val="FF2600"/>
            </a:solidFill>
            <a:miter lim="400000"/>
          </a:ln>
        </p:spPr>
        <p:txBody>
          <a:bodyPr lIns="50800" tIns="50800" rIns="50800" bIns="50800" anchor="ctr"/>
          <a:lstStyle/>
          <a:p>
            <a:endParaRPr/>
          </a:p>
        </p:txBody>
      </p:sp>
      <p:sp>
        <p:nvSpPr>
          <p:cNvPr id="294" name="Line"/>
          <p:cNvSpPr/>
          <p:nvPr/>
        </p:nvSpPr>
        <p:spPr>
          <a:xfrm>
            <a:off x="20641281" y="2432222"/>
            <a:ext cx="2775237" cy="0"/>
          </a:xfrm>
          <a:prstGeom prst="line">
            <a:avLst/>
          </a:prstGeom>
          <a:ln w="63500">
            <a:solidFill>
              <a:srgbClr val="FF2600"/>
            </a:solidFill>
            <a:miter lim="400000"/>
          </a:ln>
        </p:spPr>
        <p:txBody>
          <a:bodyPr lIns="50800" tIns="50800" rIns="50800" bIns="50800" anchor="ctr"/>
          <a:lstStyle/>
          <a:p>
            <a:endParaRPr/>
          </a:p>
        </p:txBody>
      </p:sp>
      <p:sp>
        <p:nvSpPr>
          <p:cNvPr id="295" name="Line"/>
          <p:cNvSpPr/>
          <p:nvPr/>
        </p:nvSpPr>
        <p:spPr>
          <a:xfrm>
            <a:off x="18022529" y="3503220"/>
            <a:ext cx="4862695" cy="0"/>
          </a:xfrm>
          <a:prstGeom prst="line">
            <a:avLst/>
          </a:prstGeom>
          <a:ln w="63500">
            <a:solidFill>
              <a:srgbClr val="FF2600"/>
            </a:solidFill>
            <a:miter lim="400000"/>
          </a:ln>
        </p:spPr>
        <p:txBody>
          <a:bodyPr lIns="50800" tIns="50800" rIns="50800" bIns="50800" anchor="ctr"/>
          <a:lstStyle/>
          <a:p>
            <a:endParaRPr/>
          </a:p>
        </p:txBody>
      </p:sp>
      <p:sp>
        <p:nvSpPr>
          <p:cNvPr id="296" name="2015 US NP LRP"/>
          <p:cNvSpPr txBox="1"/>
          <p:nvPr/>
        </p:nvSpPr>
        <p:spPr>
          <a:xfrm>
            <a:off x="2870182" y="11179782"/>
            <a:ext cx="4902836" cy="845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dirty="0"/>
              <a:t>2015 US NP LRP</a:t>
            </a:r>
          </a:p>
        </p:txBody>
      </p:sp>
      <p:sp>
        <p:nvSpPr>
          <p:cNvPr id="297" name="WG5 for 2019 ECFA document"/>
          <p:cNvSpPr txBox="1"/>
          <p:nvPr/>
        </p:nvSpPr>
        <p:spPr>
          <a:xfrm>
            <a:off x="13657661" y="11262409"/>
            <a:ext cx="8655051" cy="845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dirty="0"/>
              <a:t>WG5 for 2019 ECFA document</a:t>
            </a:r>
          </a:p>
        </p:txBody>
      </p:sp>
      <p:sp>
        <p:nvSpPr>
          <p:cNvPr id="28" name="Line">
            <a:extLst>
              <a:ext uri="{FF2B5EF4-FFF2-40B4-BE49-F238E27FC236}">
                <a16:creationId xmlns:a16="http://schemas.microsoft.com/office/drawing/2014/main" id="{37B9E79B-601C-6E4B-AD4E-2A87FC48264D}"/>
              </a:ext>
            </a:extLst>
          </p:cNvPr>
          <p:cNvSpPr/>
          <p:nvPr/>
        </p:nvSpPr>
        <p:spPr>
          <a:xfrm>
            <a:off x="12364140" y="2955325"/>
            <a:ext cx="5501905" cy="0"/>
          </a:xfrm>
          <a:prstGeom prst="line">
            <a:avLst/>
          </a:prstGeom>
          <a:ln w="63500">
            <a:solidFill>
              <a:srgbClr val="FF2600"/>
            </a:solidFill>
            <a:miter lim="400000"/>
          </a:ln>
        </p:spPr>
        <p:txBody>
          <a:bodyPr lIns="50800" tIns="50800" rIns="50800" bIns="50800" anchor="ctr"/>
          <a:lstStyle/>
          <a:p>
            <a:endParaRPr/>
          </a:p>
        </p:txBody>
      </p:sp>
      <p:sp>
        <p:nvSpPr>
          <p:cNvPr id="29" name="Line">
            <a:extLst>
              <a:ext uri="{FF2B5EF4-FFF2-40B4-BE49-F238E27FC236}">
                <a16:creationId xmlns:a16="http://schemas.microsoft.com/office/drawing/2014/main" id="{AD953E76-0486-E04A-A9D9-F20EB1022D53}"/>
              </a:ext>
            </a:extLst>
          </p:cNvPr>
          <p:cNvSpPr/>
          <p:nvPr/>
        </p:nvSpPr>
        <p:spPr>
          <a:xfrm>
            <a:off x="12415005" y="4056155"/>
            <a:ext cx="4637320" cy="0"/>
          </a:xfrm>
          <a:prstGeom prst="line">
            <a:avLst/>
          </a:prstGeom>
          <a:ln w="63500">
            <a:solidFill>
              <a:srgbClr val="FF2600"/>
            </a:solidFill>
            <a:miter lim="400000"/>
          </a:ln>
        </p:spPr>
        <p:txBody>
          <a:bodyPr lIns="50800" tIns="50800" rIns="50800" bIns="50800" anchor="ctr"/>
          <a:lstStyle/>
          <a:p>
            <a:endParaRPr/>
          </a:p>
        </p:txBody>
      </p:sp>
    </p:spTree>
    <p:extLst>
      <p:ext uri="{BB962C8B-B14F-4D97-AF65-F5344CB8AC3E}">
        <p14:creationId xmlns:p14="http://schemas.microsoft.com/office/powerpoint/2010/main" val="389384407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 name="Group"/>
          <p:cNvGrpSpPr/>
          <p:nvPr/>
        </p:nvGrpSpPr>
        <p:grpSpPr>
          <a:xfrm>
            <a:off x="7939970" y="1783539"/>
            <a:ext cx="8504060" cy="11882779"/>
            <a:chOff x="0" y="0"/>
            <a:chExt cx="8504059" cy="11882778"/>
          </a:xfrm>
        </p:grpSpPr>
        <p:pic>
          <p:nvPicPr>
            <p:cNvPr id="293" name="Image" descr="Image"/>
            <p:cNvPicPr>
              <a:picLocks noChangeAspect="1"/>
            </p:cNvPicPr>
            <p:nvPr/>
          </p:nvPicPr>
          <p:blipFill>
            <a:blip r:embed="rId2">
              <a:extLst/>
            </a:blip>
            <a:stretch>
              <a:fillRect/>
            </a:stretch>
          </p:blipFill>
          <p:spPr>
            <a:xfrm>
              <a:off x="0" y="0"/>
              <a:ext cx="8504060" cy="11882779"/>
            </a:xfrm>
            <a:prstGeom prst="rect">
              <a:avLst/>
            </a:prstGeom>
            <a:ln w="12700" cap="flat">
              <a:noFill/>
              <a:miter lim="400000"/>
            </a:ln>
            <a:effectLst/>
          </p:spPr>
        </p:pic>
        <p:pic>
          <p:nvPicPr>
            <p:cNvPr id="294" name="Image" descr="Image"/>
            <p:cNvPicPr>
              <a:picLocks noChangeAspect="1"/>
            </p:cNvPicPr>
            <p:nvPr/>
          </p:nvPicPr>
          <p:blipFill>
            <a:blip r:embed="rId3">
              <a:extLst/>
            </a:blip>
            <a:srcRect l="2954" r="2959"/>
            <a:stretch>
              <a:fillRect/>
            </a:stretch>
          </p:blipFill>
          <p:spPr>
            <a:xfrm>
              <a:off x="1370572" y="3131663"/>
              <a:ext cx="4669783" cy="5133012"/>
            </a:xfrm>
            <a:custGeom>
              <a:avLst/>
              <a:gdLst/>
              <a:ahLst/>
              <a:cxnLst>
                <a:cxn ang="0">
                  <a:pos x="wd2" y="hd2"/>
                </a:cxn>
                <a:cxn ang="5400000">
                  <a:pos x="wd2" y="hd2"/>
                </a:cxn>
                <a:cxn ang="10800000">
                  <a:pos x="wd2" y="hd2"/>
                </a:cxn>
                <a:cxn ang="16200000">
                  <a:pos x="wd2" y="hd2"/>
                </a:cxn>
              </a:cxnLst>
              <a:rect l="0" t="0" r="r" b="b"/>
              <a:pathLst>
                <a:path w="19679" h="21600" extrusionOk="0">
                  <a:moveTo>
                    <a:pt x="4474" y="0"/>
                  </a:moveTo>
                  <a:cubicBezTo>
                    <a:pt x="3910" y="481"/>
                    <a:pt x="3376" y="1043"/>
                    <a:pt x="2882" y="1690"/>
                  </a:cubicBezTo>
                  <a:cubicBezTo>
                    <a:pt x="-961" y="6721"/>
                    <a:pt x="-961" y="14877"/>
                    <a:pt x="2882" y="19908"/>
                  </a:cubicBezTo>
                  <a:cubicBezTo>
                    <a:pt x="3376" y="20556"/>
                    <a:pt x="3910" y="21119"/>
                    <a:pt x="4474" y="21600"/>
                  </a:cubicBezTo>
                  <a:lnTo>
                    <a:pt x="15206" y="21600"/>
                  </a:lnTo>
                  <a:cubicBezTo>
                    <a:pt x="15769" y="21119"/>
                    <a:pt x="16302" y="20556"/>
                    <a:pt x="16796" y="19908"/>
                  </a:cubicBezTo>
                  <a:cubicBezTo>
                    <a:pt x="20639" y="14877"/>
                    <a:pt x="20639" y="6721"/>
                    <a:pt x="16796" y="1690"/>
                  </a:cubicBezTo>
                  <a:cubicBezTo>
                    <a:pt x="16302" y="1043"/>
                    <a:pt x="15769" y="481"/>
                    <a:pt x="15206" y="0"/>
                  </a:cubicBezTo>
                  <a:lnTo>
                    <a:pt x="4474" y="0"/>
                  </a:lnTo>
                  <a:close/>
                </a:path>
              </a:pathLst>
            </a:custGeom>
            <a:ln w="12700" cap="flat">
              <a:noFill/>
              <a:miter lim="400000"/>
            </a:ln>
            <a:effectLst/>
          </p:spPr>
        </p:pic>
        <p:sp>
          <p:nvSpPr>
            <p:cNvPr id="295" name="Rectangle"/>
            <p:cNvSpPr/>
            <p:nvPr/>
          </p:nvSpPr>
          <p:spPr>
            <a:xfrm>
              <a:off x="811884" y="8234830"/>
              <a:ext cx="3470150" cy="3554910"/>
            </a:xfrm>
            <a:prstGeom prst="rect">
              <a:avLst/>
            </a:prstGeom>
            <a:solidFill>
              <a:srgbClr val="000000"/>
            </a:solidFill>
            <a:ln w="12700" cap="flat">
              <a:noFill/>
              <a:miter lim="400000"/>
            </a:ln>
            <a:effectLst/>
          </p:spPr>
          <p:txBody>
            <a:bodyPr wrap="square" lIns="71436" tIns="71436" rIns="71436" bIns="71436" numCol="1" anchor="ctr">
              <a:noAutofit/>
            </a:bodyPr>
            <a:lstStyle/>
            <a:p>
              <a:pPr defTabSz="821530"/>
              <a:endParaRPr/>
            </a:p>
          </p:txBody>
        </p:sp>
      </p:grpSp>
      <p:pic>
        <p:nvPicPr>
          <p:cNvPr id="297" name="droppedImage.png" descr="droppedImage.png"/>
          <p:cNvPicPr>
            <a:picLocks noChangeAspect="1"/>
          </p:cNvPicPr>
          <p:nvPr/>
        </p:nvPicPr>
        <p:blipFill>
          <a:blip r:embed="rId4">
            <a:extLst/>
          </a:blip>
          <a:stretch>
            <a:fillRect/>
          </a:stretch>
        </p:blipFill>
        <p:spPr>
          <a:xfrm>
            <a:off x="18889812" y="2388677"/>
            <a:ext cx="2376131" cy="2319778"/>
          </a:xfrm>
          <a:prstGeom prst="rect">
            <a:avLst/>
          </a:prstGeom>
          <a:ln w="12700">
            <a:miter lim="400000"/>
          </a:ln>
        </p:spPr>
      </p:pic>
      <p:pic>
        <p:nvPicPr>
          <p:cNvPr id="298" name="droppedImage.png" descr="droppedImage.png"/>
          <p:cNvPicPr>
            <a:picLocks noChangeAspect="1"/>
          </p:cNvPicPr>
          <p:nvPr/>
        </p:nvPicPr>
        <p:blipFill>
          <a:blip r:embed="rId5">
            <a:extLst/>
          </a:blip>
          <a:stretch>
            <a:fillRect/>
          </a:stretch>
        </p:blipFill>
        <p:spPr>
          <a:xfrm>
            <a:off x="18891839" y="7072476"/>
            <a:ext cx="2646630" cy="2476847"/>
          </a:xfrm>
          <a:prstGeom prst="rect">
            <a:avLst/>
          </a:prstGeom>
          <a:ln w="12700">
            <a:miter lim="400000"/>
          </a:ln>
        </p:spPr>
      </p:pic>
      <p:sp>
        <p:nvSpPr>
          <p:cNvPr id="299" name="Rectangle"/>
          <p:cNvSpPr/>
          <p:nvPr/>
        </p:nvSpPr>
        <p:spPr>
          <a:xfrm>
            <a:off x="12052841" y="6676025"/>
            <a:ext cx="278318" cy="363951"/>
          </a:xfrm>
          <a:prstGeom prst="rect">
            <a:avLst/>
          </a:prstGeom>
          <a:solidFill>
            <a:srgbClr val="FF2600">
              <a:alpha val="61000"/>
            </a:srgbClr>
          </a:solidFill>
          <a:ln w="12700">
            <a:solidFill>
              <a:srgbClr val="FFFFFF">
                <a:alpha val="61000"/>
              </a:srgbClr>
            </a:solidFill>
            <a:miter lim="400000"/>
          </a:ln>
        </p:spPr>
        <p:txBody>
          <a:bodyPr lIns="71436" tIns="71436" rIns="71436" bIns="71436" anchor="ctr"/>
          <a:lstStyle/>
          <a:p>
            <a:pPr defTabSz="821530">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00" name="Line"/>
          <p:cNvSpPr/>
          <p:nvPr/>
        </p:nvSpPr>
        <p:spPr>
          <a:xfrm>
            <a:off x="21993148" y="2820437"/>
            <a:ext cx="1" cy="6352360"/>
          </a:xfrm>
          <a:prstGeom prst="line">
            <a:avLst/>
          </a:prstGeom>
          <a:ln w="88900">
            <a:solidFill>
              <a:srgbClr val="FF2600"/>
            </a:solidFill>
            <a:bevel/>
            <a:tailEnd type="triangle"/>
          </a:ln>
          <a:effectLst>
            <a:outerShdw blurRad="63500" dist="25400" dir="5400000" rotWithShape="0">
              <a:srgbClr val="000000">
                <a:alpha val="38000"/>
              </a:srgbClr>
            </a:outerShdw>
          </a:effectLst>
        </p:spPr>
        <p:txBody>
          <a:bodyPr lIns="45718" tIns="45718" rIns="45718" bIns="45718"/>
          <a:lstStyle/>
          <a:p>
            <a:pPr defTabSz="821530"/>
            <a:endParaRPr/>
          </a:p>
        </p:txBody>
      </p:sp>
      <p:sp>
        <p:nvSpPr>
          <p:cNvPr id="301" name="Scale"/>
          <p:cNvSpPr txBox="1"/>
          <p:nvPr/>
        </p:nvSpPr>
        <p:spPr>
          <a:xfrm rot="16200000">
            <a:off x="21991225" y="5183448"/>
            <a:ext cx="1445845" cy="775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5890" tIns="95890" rIns="95890" bIns="95890" anchor="ctr"/>
          <a:lstStyle>
            <a:lvl1pPr defTabSz="1828800">
              <a:defRPr sz="3000" b="1">
                <a:latin typeface="Helvetica Neue"/>
                <a:ea typeface="Helvetica Neue"/>
                <a:cs typeface="Helvetica Neue"/>
                <a:sym typeface="Helvetica Neue"/>
              </a:defRPr>
            </a:lvl1pPr>
          </a:lstStyle>
          <a:p>
            <a:r>
              <a:t>Scale</a:t>
            </a:r>
          </a:p>
        </p:txBody>
      </p:sp>
      <p:sp>
        <p:nvSpPr>
          <p:cNvPr id="302" name="Connection Line"/>
          <p:cNvSpPr/>
          <p:nvPr/>
        </p:nvSpPr>
        <p:spPr>
          <a:xfrm>
            <a:off x="12143777" y="4232258"/>
            <a:ext cx="6746038" cy="25732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727" y="13119"/>
                  <a:pt x="16927" y="5919"/>
                  <a:pt x="21600" y="0"/>
                </a:cubicBezTo>
              </a:path>
            </a:pathLst>
          </a:custGeom>
          <a:ln w="25400">
            <a:solidFill>
              <a:srgbClr val="FF2600"/>
            </a:solidFill>
            <a:prstDash val="sysDot"/>
            <a:miter lim="400000"/>
            <a:tailEnd type="triangle"/>
          </a:ln>
          <a:effectLst>
            <a:outerShdw blurRad="63500" dist="25400" dir="5400000" rotWithShape="0">
              <a:srgbClr val="000000">
                <a:alpha val="38000"/>
              </a:srgbClr>
            </a:outerShdw>
          </a:effectLst>
        </p:spPr>
        <p:txBody>
          <a:bodyPr lIns="71436" tIns="71436" rIns="71436" bIns="71436"/>
          <a:lstStyle/>
          <a:p>
            <a:pPr defTabSz="821530"/>
            <a:endParaRPr/>
          </a:p>
        </p:txBody>
      </p:sp>
      <p:sp>
        <p:nvSpPr>
          <p:cNvPr id="303" name="Rectangle"/>
          <p:cNvSpPr/>
          <p:nvPr/>
        </p:nvSpPr>
        <p:spPr>
          <a:xfrm>
            <a:off x="19066250" y="4805817"/>
            <a:ext cx="2040899" cy="1436467"/>
          </a:xfrm>
          <a:prstGeom prst="rect">
            <a:avLst/>
          </a:prstGeom>
          <a:solidFill>
            <a:srgbClr val="FFFFFF"/>
          </a:solidFill>
          <a:ln w="50800">
            <a:solidFill>
              <a:srgbClr val="000000"/>
            </a:solidFill>
            <a:miter lim="400000"/>
          </a:ln>
        </p:spPr>
        <p:txBody>
          <a:bodyPr lIns="71436" tIns="71436" rIns="71436" bIns="71436" anchor="ctr"/>
          <a:lstStyle/>
          <a:p>
            <a:pPr defTabSz="1828800">
              <a:defRPr sz="7800" b="1">
                <a:latin typeface="Arial"/>
                <a:ea typeface="Arial"/>
                <a:cs typeface="Arial"/>
                <a:sym typeface="Arial"/>
              </a:defRPr>
            </a:pPr>
            <a:endParaRPr/>
          </a:p>
        </p:txBody>
      </p:sp>
      <p:sp>
        <p:nvSpPr>
          <p:cNvPr id="304" name="Connection Line"/>
          <p:cNvSpPr/>
          <p:nvPr/>
        </p:nvSpPr>
        <p:spPr>
          <a:xfrm>
            <a:off x="12322919" y="6817692"/>
            <a:ext cx="6799538" cy="2547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998" y="911"/>
                  <a:pt x="16198" y="8111"/>
                  <a:pt x="21600" y="21600"/>
                </a:cubicBezTo>
              </a:path>
            </a:pathLst>
          </a:custGeom>
          <a:ln w="25400">
            <a:solidFill>
              <a:srgbClr val="FF2600"/>
            </a:solidFill>
            <a:prstDash val="sysDot"/>
            <a:miter lim="400000"/>
            <a:tailEnd type="triangle"/>
          </a:ln>
          <a:effectLst>
            <a:outerShdw blurRad="63500" dist="25400" dir="5400000" rotWithShape="0">
              <a:srgbClr val="000000">
                <a:alpha val="38000"/>
              </a:srgbClr>
            </a:outerShdw>
          </a:effectLst>
        </p:spPr>
        <p:txBody>
          <a:bodyPr lIns="71436" tIns="71436" rIns="71436" bIns="71436"/>
          <a:lstStyle/>
          <a:p>
            <a:pPr defTabSz="821530"/>
            <a:endParaRPr/>
          </a:p>
        </p:txBody>
      </p:sp>
      <p:sp>
        <p:nvSpPr>
          <p:cNvPr id="305" name="Short…"/>
          <p:cNvSpPr txBox="1"/>
          <p:nvPr/>
        </p:nvSpPr>
        <p:spPr>
          <a:xfrm>
            <a:off x="22224736" y="2823540"/>
            <a:ext cx="1994457" cy="1036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5890" tIns="95890" rIns="95890" bIns="95890" anchor="ctr"/>
          <a:lstStyle/>
          <a:p>
            <a:pPr defTabSz="1828800">
              <a:defRPr sz="2200">
                <a:latin typeface="Helvetica Neue"/>
                <a:ea typeface="Helvetica Neue"/>
                <a:cs typeface="Helvetica Neue"/>
                <a:sym typeface="Helvetica Neue"/>
              </a:defRPr>
            </a:pPr>
            <a:r>
              <a:t>Short</a:t>
            </a:r>
          </a:p>
          <a:p>
            <a:pPr defTabSz="1828800">
              <a:defRPr sz="2200">
                <a:latin typeface="Helvetica Neue"/>
                <a:ea typeface="Helvetica Neue"/>
                <a:cs typeface="Helvetica Neue"/>
                <a:sym typeface="Helvetica Neue"/>
              </a:defRPr>
            </a:pPr>
            <a:r>
              <a:t>Wavelength</a:t>
            </a:r>
          </a:p>
        </p:txBody>
      </p:sp>
      <p:sp>
        <p:nvSpPr>
          <p:cNvPr id="306" name="Long…"/>
          <p:cNvSpPr txBox="1"/>
          <p:nvPr/>
        </p:nvSpPr>
        <p:spPr>
          <a:xfrm>
            <a:off x="22224736" y="8083959"/>
            <a:ext cx="1994457" cy="10364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5890" tIns="95890" rIns="95890" bIns="95890" anchor="ctr"/>
          <a:lstStyle/>
          <a:p>
            <a:pPr defTabSz="1828800">
              <a:defRPr sz="2200">
                <a:latin typeface="Helvetica Neue"/>
                <a:ea typeface="Helvetica Neue"/>
                <a:cs typeface="Helvetica Neue"/>
                <a:sym typeface="Helvetica Neue"/>
              </a:defRPr>
            </a:pPr>
            <a:r>
              <a:t>Long</a:t>
            </a:r>
          </a:p>
          <a:p>
            <a:pPr defTabSz="1828800">
              <a:defRPr sz="2200">
                <a:latin typeface="Helvetica Neue"/>
                <a:ea typeface="Helvetica Neue"/>
                <a:cs typeface="Helvetica Neue"/>
                <a:sym typeface="Helvetica Neue"/>
              </a:defRPr>
            </a:pPr>
            <a:r>
              <a:t>Wavelength</a:t>
            </a:r>
          </a:p>
        </p:txBody>
      </p:sp>
      <p:sp>
        <p:nvSpPr>
          <p:cNvPr id="307" name="Connection Line"/>
          <p:cNvSpPr/>
          <p:nvPr/>
        </p:nvSpPr>
        <p:spPr>
          <a:xfrm flipV="1">
            <a:off x="12288344" y="5519606"/>
            <a:ext cx="6747642" cy="1407017"/>
          </a:xfrm>
          <a:prstGeom prst="line">
            <a:avLst/>
          </a:prstGeom>
          <a:ln w="25400">
            <a:solidFill>
              <a:srgbClr val="FF2600"/>
            </a:solidFill>
            <a:prstDash val="sysDot"/>
            <a:miter lim="400000"/>
            <a:tailEnd type="triangle"/>
          </a:ln>
          <a:effectLst>
            <a:outerShdw blurRad="63500" dist="25400" dir="5400000" rotWithShape="0">
              <a:srgbClr val="000000">
                <a:alpha val="38000"/>
              </a:srgbClr>
            </a:outerShdw>
          </a:effectLst>
        </p:spPr>
        <p:txBody>
          <a:bodyPr lIns="45718" tIns="45718" rIns="45718" bIns="45718"/>
          <a:lstStyle/>
          <a:p>
            <a:pPr defTabSz="821530"/>
            <a:endParaRPr/>
          </a:p>
        </p:txBody>
      </p:sp>
      <p:sp>
        <p:nvSpPr>
          <p:cNvPr id="308" name="?"/>
          <p:cNvSpPr txBox="1"/>
          <p:nvPr/>
        </p:nvSpPr>
        <p:spPr>
          <a:xfrm>
            <a:off x="19781839" y="4988329"/>
            <a:ext cx="609723" cy="10714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lstStyle>
            <a:lvl1pPr defTabSz="821530">
              <a:defRPr b="1">
                <a:latin typeface="Helvetica Neue"/>
                <a:ea typeface="Helvetica Neue"/>
                <a:cs typeface="Helvetica Neue"/>
                <a:sym typeface="Helvetica Neue"/>
              </a:defRPr>
            </a:lvl1pPr>
          </a:lstStyle>
          <a:p>
            <a:r>
              <a:t>?</a:t>
            </a:r>
          </a:p>
        </p:txBody>
      </p:sp>
      <p:sp>
        <p:nvSpPr>
          <p:cNvPr id="309" name="Different QGP…"/>
          <p:cNvSpPr txBox="1"/>
          <p:nvPr/>
        </p:nvSpPr>
        <p:spPr>
          <a:xfrm>
            <a:off x="1471295" y="5265422"/>
            <a:ext cx="4931410" cy="3185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pPr defTabSz="821530"/>
            <a:r>
              <a:rPr b="1">
                <a:latin typeface="Helvetica Neue"/>
                <a:ea typeface="Helvetica Neue"/>
                <a:cs typeface="Helvetica Neue"/>
                <a:sym typeface="Helvetica Neue"/>
              </a:rPr>
              <a:t>Different</a:t>
            </a:r>
            <a:r>
              <a:t> QGP </a:t>
            </a:r>
          </a:p>
          <a:p>
            <a:pPr defTabSz="821530"/>
            <a:r>
              <a:t>initial conditions </a:t>
            </a:r>
          </a:p>
          <a:p>
            <a:pPr defTabSz="821530"/>
            <a:r>
              <a:t>and evolution</a:t>
            </a:r>
          </a:p>
          <a:p>
            <a:pPr defTabSz="821530"/>
            <a:r>
              <a:t>at RHIC and LHC</a:t>
            </a:r>
          </a:p>
        </p:txBody>
      </p:sp>
      <p:sp>
        <p:nvSpPr>
          <p:cNvPr id="310" name="Same hard process"/>
          <p:cNvSpPr txBox="1"/>
          <p:nvPr/>
        </p:nvSpPr>
        <p:spPr>
          <a:xfrm>
            <a:off x="1124585" y="9535951"/>
            <a:ext cx="5624830" cy="899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pPr defTabSz="821530"/>
            <a:r>
              <a:rPr b="1">
                <a:latin typeface="Helvetica Neue"/>
                <a:ea typeface="Helvetica Neue"/>
                <a:cs typeface="Helvetica Neue"/>
                <a:sym typeface="Helvetica Neue"/>
              </a:rPr>
              <a:t>Same</a:t>
            </a:r>
            <a:r>
              <a:t> hard process</a:t>
            </a:r>
          </a:p>
        </p:txBody>
      </p:sp>
      <p:sp>
        <p:nvSpPr>
          <p:cNvPr id="311" name="Full characterization…"/>
          <p:cNvSpPr txBox="1"/>
          <p:nvPr/>
        </p:nvSpPr>
        <p:spPr>
          <a:xfrm>
            <a:off x="1321118" y="2017551"/>
            <a:ext cx="6083300" cy="1661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pPr defTabSz="821530"/>
            <a:r>
              <a:rPr b="1">
                <a:latin typeface="Helvetica Neue"/>
                <a:ea typeface="Helvetica Neue"/>
                <a:cs typeface="Helvetica Neue"/>
                <a:sym typeface="Helvetica Neue"/>
              </a:rPr>
              <a:t>Full</a:t>
            </a:r>
            <a:r>
              <a:t> characterization </a:t>
            </a:r>
          </a:p>
          <a:p>
            <a:pPr defTabSz="821530"/>
            <a:r>
              <a:t>of final state</a:t>
            </a:r>
          </a:p>
        </p:txBody>
      </p:sp>
      <p:sp>
        <p:nvSpPr>
          <p:cNvPr id="312" name="Line"/>
          <p:cNvSpPr/>
          <p:nvPr/>
        </p:nvSpPr>
        <p:spPr>
          <a:xfrm flipV="1">
            <a:off x="6904234" y="6637110"/>
            <a:ext cx="4343511" cy="689388"/>
          </a:xfrm>
          <a:prstGeom prst="line">
            <a:avLst/>
          </a:prstGeom>
          <a:ln w="50800">
            <a:solidFill>
              <a:srgbClr val="E03546"/>
            </a:solidFill>
            <a:tailEnd type="triangle"/>
          </a:ln>
        </p:spPr>
        <p:txBody>
          <a:bodyPr lIns="45718" tIns="45718" rIns="45718" bIns="45718"/>
          <a:lstStyle/>
          <a:p>
            <a:pPr defTabSz="821530"/>
            <a:endParaRPr/>
          </a:p>
        </p:txBody>
      </p:sp>
      <p:sp>
        <p:nvSpPr>
          <p:cNvPr id="313" name="Line"/>
          <p:cNvSpPr/>
          <p:nvPr/>
        </p:nvSpPr>
        <p:spPr>
          <a:xfrm>
            <a:off x="7045908" y="3176474"/>
            <a:ext cx="5121464" cy="512548"/>
          </a:xfrm>
          <a:prstGeom prst="line">
            <a:avLst/>
          </a:prstGeom>
          <a:ln w="50800">
            <a:solidFill>
              <a:srgbClr val="E03546"/>
            </a:solidFill>
            <a:tailEnd type="triangle"/>
          </a:ln>
        </p:spPr>
        <p:txBody>
          <a:bodyPr lIns="45718" tIns="45718" rIns="45718" bIns="45718"/>
          <a:lstStyle/>
          <a:p>
            <a:pPr defTabSz="821530"/>
            <a:endParaRPr/>
          </a:p>
        </p:txBody>
      </p:sp>
      <p:sp>
        <p:nvSpPr>
          <p:cNvPr id="314" name="Line"/>
          <p:cNvSpPr/>
          <p:nvPr/>
        </p:nvSpPr>
        <p:spPr>
          <a:xfrm flipV="1">
            <a:off x="6787272" y="7799274"/>
            <a:ext cx="3872007" cy="2297851"/>
          </a:xfrm>
          <a:prstGeom prst="line">
            <a:avLst/>
          </a:prstGeom>
          <a:ln w="50800">
            <a:solidFill>
              <a:srgbClr val="E03546"/>
            </a:solidFill>
            <a:tailEnd type="triangle"/>
          </a:ln>
        </p:spPr>
        <p:txBody>
          <a:bodyPr lIns="45718" tIns="45718" rIns="45718" bIns="45718"/>
          <a:lstStyle/>
          <a:p>
            <a:pPr defTabSz="821530"/>
            <a:endParaRPr/>
          </a:p>
        </p:txBody>
      </p:sp>
      <p:sp>
        <p:nvSpPr>
          <p:cNvPr id="315" name="How does QGP work?…"/>
          <p:cNvSpPr txBox="1"/>
          <p:nvPr/>
        </p:nvSpPr>
        <p:spPr>
          <a:xfrm>
            <a:off x="16673441" y="11976225"/>
            <a:ext cx="7083425" cy="8092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5890" tIns="95890" rIns="95890" bIns="95890" anchor="ctr">
            <a:spAutoFit/>
          </a:bodyPr>
          <a:lstStyle>
            <a:lvl1pPr defTabSz="1828800">
              <a:defRPr sz="4000"/>
            </a:lvl1pPr>
          </a:lstStyle>
          <a:p>
            <a:endParaRPr dirty="0"/>
          </a:p>
        </p:txBody>
      </p:sp>
      <p:sp>
        <p:nvSpPr>
          <p:cNvPr id="2" name="Title 1">
            <a:extLst>
              <a:ext uri="{FF2B5EF4-FFF2-40B4-BE49-F238E27FC236}">
                <a16:creationId xmlns:a16="http://schemas.microsoft.com/office/drawing/2014/main" id="{E94714F1-D5A3-F445-80E1-AA923B094DC3}"/>
              </a:ext>
            </a:extLst>
          </p:cNvPr>
          <p:cNvSpPr>
            <a:spLocks noGrp="1"/>
          </p:cNvSpPr>
          <p:nvPr>
            <p:ph type="title"/>
          </p:nvPr>
        </p:nvSpPr>
        <p:spPr/>
        <p:txBody>
          <a:bodyPr>
            <a:normAutofit/>
          </a:bodyPr>
          <a:lstStyle/>
          <a:p>
            <a:r>
              <a:rPr lang="en-US" sz="5800" dirty="0"/>
              <a:t>Experimental approach</a:t>
            </a:r>
          </a:p>
        </p:txBody>
      </p:sp>
      <p:sp>
        <p:nvSpPr>
          <p:cNvPr id="32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39" name="What is the microscopic structure of the QGP?">
            <a:extLst>
              <a:ext uri="{FF2B5EF4-FFF2-40B4-BE49-F238E27FC236}">
                <a16:creationId xmlns:a16="http://schemas.microsoft.com/office/drawing/2014/main" id="{87B47141-0DA4-6C41-84C1-EB75DE2EA9C5}"/>
              </a:ext>
            </a:extLst>
          </p:cNvPr>
          <p:cNvSpPr txBox="1"/>
          <p:nvPr/>
        </p:nvSpPr>
        <p:spPr>
          <a:xfrm>
            <a:off x="16856105" y="9628256"/>
            <a:ext cx="7207979" cy="34692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918" tIns="71918" rIns="71918" bIns="71918" anchor="ctr">
            <a:spAutoFit/>
          </a:bodyPr>
          <a:lstStyle>
            <a:lvl1pPr defTabSz="1828800">
              <a:lnSpc>
                <a:spcPts val="12200"/>
              </a:lnSpc>
              <a:defRPr sz="4400"/>
            </a:lvl1pPr>
          </a:lstStyle>
          <a:p>
            <a:pPr algn="l">
              <a:lnSpc>
                <a:spcPct val="100000"/>
              </a:lnSpc>
            </a:pPr>
            <a:r>
              <a:rPr sz="3600" dirty="0"/>
              <a:t>What is the microscopic structure of the QGP?</a:t>
            </a:r>
            <a:endParaRPr lang="en-US" sz="3600" dirty="0"/>
          </a:p>
          <a:p>
            <a:pPr algn="l">
              <a:lnSpc>
                <a:spcPct val="100000"/>
              </a:lnSpc>
            </a:pPr>
            <a:endParaRPr lang="en-US" sz="3600" dirty="0"/>
          </a:p>
          <a:p>
            <a:pPr algn="l">
              <a:lnSpc>
                <a:spcPct val="100000"/>
              </a:lnSpc>
            </a:pPr>
            <a:r>
              <a:rPr lang="en-US" sz="3600" dirty="0"/>
              <a:t>How does long-wavelength physics emerge from underlying gauge theory?</a:t>
            </a:r>
          </a:p>
        </p:txBody>
      </p:sp>
    </p:spTree>
    <p:extLst>
      <p:ext uri="{BB962C8B-B14F-4D97-AF65-F5344CB8AC3E}">
        <p14:creationId xmlns:p14="http://schemas.microsoft.com/office/powerpoint/2010/main" val="126908308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tudying QGP structure at multiple scales with sPHENIX"/>
          <p:cNvSpPr txBox="1">
            <a:spLocks noGrp="1"/>
          </p:cNvSpPr>
          <p:nvPr>
            <p:ph type="title"/>
          </p:nvPr>
        </p:nvSpPr>
        <p:spPr>
          <a:prstGeom prst="rect">
            <a:avLst/>
          </a:prstGeom>
        </p:spPr>
        <p:txBody>
          <a:bodyPr>
            <a:noAutofit/>
          </a:bodyPr>
          <a:lstStyle>
            <a:lvl1pPr>
              <a:defRPr>
                <a:latin typeface="Helvetica Light"/>
                <a:ea typeface="Helvetica Light"/>
                <a:cs typeface="Helvetica Light"/>
                <a:sym typeface="Helvetica Light"/>
              </a:defRPr>
            </a:lvl1pPr>
          </a:lstStyle>
          <a:p>
            <a:r>
              <a:rPr sz="5800" dirty="0">
                <a:latin typeface="Calibri" panose="020F0502020204030204" pitchFamily="34" charset="0"/>
                <a:cs typeface="Calibri" panose="020F0502020204030204" pitchFamily="34" charset="0"/>
              </a:rPr>
              <a:t>Studying QGP at multiple scales with </a:t>
            </a:r>
            <a:r>
              <a:rPr sz="5800" dirty="0" err="1">
                <a:latin typeface="Calibri" panose="020F0502020204030204" pitchFamily="34" charset="0"/>
                <a:cs typeface="Calibri" panose="020F0502020204030204" pitchFamily="34" charset="0"/>
              </a:rPr>
              <a:t>sPHENIX</a:t>
            </a:r>
            <a:endParaRPr sz="5800" dirty="0">
              <a:latin typeface="Calibri" panose="020F0502020204030204" pitchFamily="34" charset="0"/>
              <a:cs typeface="Calibri" panose="020F0502020204030204" pitchFamily="34" charset="0"/>
            </a:endParaRPr>
          </a:p>
        </p:txBody>
      </p:sp>
      <p:sp>
        <p:nvSpPr>
          <p:cNvPr id="30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grpSp>
        <p:nvGrpSpPr>
          <p:cNvPr id="306" name="Group"/>
          <p:cNvGrpSpPr/>
          <p:nvPr/>
        </p:nvGrpSpPr>
        <p:grpSpPr>
          <a:xfrm>
            <a:off x="668521" y="1771131"/>
            <a:ext cx="23446513" cy="9238171"/>
            <a:chOff x="0" y="0"/>
            <a:chExt cx="23446512" cy="9238169"/>
          </a:xfrm>
        </p:grpSpPr>
        <p:grpSp>
          <p:nvGrpSpPr>
            <p:cNvPr id="292" name="Group"/>
            <p:cNvGrpSpPr/>
            <p:nvPr/>
          </p:nvGrpSpPr>
          <p:grpSpPr>
            <a:xfrm>
              <a:off x="0" y="2209678"/>
              <a:ext cx="8022536" cy="4082051"/>
              <a:chOff x="0" y="0"/>
              <a:chExt cx="8022535" cy="4082050"/>
            </a:xfrm>
          </p:grpSpPr>
          <p:grpSp>
            <p:nvGrpSpPr>
              <p:cNvPr id="270" name="Group"/>
              <p:cNvGrpSpPr/>
              <p:nvPr/>
            </p:nvGrpSpPr>
            <p:grpSpPr>
              <a:xfrm>
                <a:off x="6441549" y="898827"/>
                <a:ext cx="1195248" cy="1067665"/>
                <a:chOff x="0" y="0"/>
                <a:chExt cx="1195246" cy="1067664"/>
              </a:xfrm>
            </p:grpSpPr>
            <p:sp>
              <p:nvSpPr>
                <p:cNvPr id="262" name="Oval"/>
                <p:cNvSpPr/>
                <p:nvPr/>
              </p:nvSpPr>
              <p:spPr>
                <a:xfrm>
                  <a:off x="0" y="0"/>
                  <a:ext cx="1195247" cy="1067665"/>
                </a:xfrm>
                <a:prstGeom prst="ellipse">
                  <a:avLst/>
                </a:prstGeom>
                <a:solidFill>
                  <a:srgbClr val="CCFFCC"/>
                </a:solidFill>
                <a:ln w="3175" cap="flat">
                  <a:solidFill>
                    <a:srgbClr val="99CC00"/>
                  </a:solidFill>
                  <a:prstDash val="solid"/>
                  <a:round/>
                </a:ln>
                <a:effectLst/>
              </p:spPr>
              <p:txBody>
                <a:bodyPr wrap="square" lIns="36165" tIns="36165" rIns="36165" bIns="36165" numCol="1" anchor="ctr">
                  <a:noAutofit/>
                </a:bodyPr>
                <a:lstStyle/>
                <a:p>
                  <a:pPr defTabSz="631775">
                    <a:defRPr sz="2400">
                      <a:latin typeface="Arial"/>
                      <a:ea typeface="Arial"/>
                      <a:cs typeface="Arial"/>
                      <a:sym typeface="Arial"/>
                    </a:defRPr>
                  </a:pPr>
                  <a:endParaRPr/>
                </a:p>
              </p:txBody>
            </p:sp>
            <p:grpSp>
              <p:nvGrpSpPr>
                <p:cNvPr id="265" name="Group"/>
                <p:cNvGrpSpPr/>
                <p:nvPr/>
              </p:nvGrpSpPr>
              <p:grpSpPr>
                <a:xfrm>
                  <a:off x="63464" y="259435"/>
                  <a:ext cx="388817" cy="539927"/>
                  <a:chOff x="5343" y="9475"/>
                  <a:chExt cx="388815" cy="539925"/>
                </a:xfrm>
              </p:grpSpPr>
              <p:sp>
                <p:nvSpPr>
                  <p:cNvPr id="263" name="Oval"/>
                  <p:cNvSpPr/>
                  <p:nvPr/>
                </p:nvSpPr>
                <p:spPr>
                  <a:xfrm>
                    <a:off x="28464" y="111839"/>
                    <a:ext cx="342575" cy="335198"/>
                  </a:xfrm>
                  <a:prstGeom prst="ellipse">
                    <a:avLst/>
                  </a:prstGeom>
                  <a:solidFill>
                    <a:srgbClr val="99CCFF"/>
                  </a:solidFill>
                  <a:ln w="3175" cap="flat">
                    <a:solidFill>
                      <a:srgbClr val="FFCC00"/>
                    </a:solidFill>
                    <a:prstDash val="solid"/>
                    <a:round/>
                  </a:ln>
                  <a:effectLst/>
                </p:spPr>
                <p:txBody>
                  <a:bodyPr wrap="square" lIns="36165" tIns="36165" rIns="36165" bIns="36165" numCol="1" anchor="ctr">
                    <a:noAutofit/>
                  </a:bodyPr>
                  <a:lstStyle/>
                  <a:p>
                    <a:pPr defTabSz="1285875">
                      <a:defRPr sz="1100">
                        <a:latin typeface="Arial"/>
                        <a:ea typeface="Arial"/>
                        <a:cs typeface="Arial"/>
                        <a:sym typeface="Arial"/>
                      </a:defRPr>
                    </a:pPr>
                    <a:endParaRPr/>
                  </a:p>
                </p:txBody>
              </p:sp>
              <p:sp>
                <p:nvSpPr>
                  <p:cNvPr id="264" name="b"/>
                  <p:cNvSpPr txBox="1"/>
                  <p:nvPr/>
                </p:nvSpPr>
                <p:spPr>
                  <a:xfrm>
                    <a:off x="5343" y="9475"/>
                    <a:ext cx="388817" cy="5399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165" tIns="36165" rIns="36165" bIns="36165" numCol="1" anchor="ctr">
                    <a:noAutofit/>
                  </a:bodyPr>
                  <a:lstStyle>
                    <a:lvl1pPr defTabSz="1285875">
                      <a:defRPr sz="1100">
                        <a:latin typeface="Arial"/>
                        <a:ea typeface="Arial"/>
                        <a:cs typeface="Arial"/>
                        <a:sym typeface="Arial"/>
                      </a:defRPr>
                    </a:lvl1pPr>
                  </a:lstStyle>
                  <a:p>
                    <a:pPr>
                      <a:defRPr sz="2400"/>
                    </a:pPr>
                    <a:r>
                      <a:rPr sz="1100"/>
                      <a:t>b</a:t>
                    </a:r>
                  </a:p>
                </p:txBody>
              </p:sp>
            </p:grpSp>
            <p:grpSp>
              <p:nvGrpSpPr>
                <p:cNvPr id="268" name="Group"/>
                <p:cNvGrpSpPr/>
                <p:nvPr/>
              </p:nvGrpSpPr>
              <p:grpSpPr>
                <a:xfrm>
                  <a:off x="744849" y="259435"/>
                  <a:ext cx="388816" cy="539927"/>
                  <a:chOff x="5343" y="9475"/>
                  <a:chExt cx="388815" cy="539925"/>
                </a:xfrm>
              </p:grpSpPr>
              <p:sp>
                <p:nvSpPr>
                  <p:cNvPr id="266" name="Oval"/>
                  <p:cNvSpPr/>
                  <p:nvPr/>
                </p:nvSpPr>
                <p:spPr>
                  <a:xfrm>
                    <a:off x="28464" y="111839"/>
                    <a:ext cx="342575" cy="335198"/>
                  </a:xfrm>
                  <a:prstGeom prst="ellipse">
                    <a:avLst/>
                  </a:prstGeom>
                  <a:solidFill>
                    <a:srgbClr val="99CCFF"/>
                  </a:solidFill>
                  <a:ln w="3175" cap="flat">
                    <a:solidFill>
                      <a:srgbClr val="FFCC00"/>
                    </a:solidFill>
                    <a:prstDash val="solid"/>
                    <a:round/>
                  </a:ln>
                  <a:effectLst/>
                </p:spPr>
                <p:txBody>
                  <a:bodyPr wrap="square" lIns="36165" tIns="36165" rIns="36165" bIns="36165" numCol="1" anchor="ctr">
                    <a:noAutofit/>
                  </a:bodyPr>
                  <a:lstStyle/>
                  <a:p>
                    <a:pPr defTabSz="1285875">
                      <a:defRPr sz="1100">
                        <a:latin typeface="Arial"/>
                        <a:ea typeface="Arial"/>
                        <a:cs typeface="Arial"/>
                        <a:sym typeface="Arial"/>
                      </a:defRPr>
                    </a:pPr>
                    <a:endParaRPr/>
                  </a:p>
                </p:txBody>
              </p:sp>
              <p:sp>
                <p:nvSpPr>
                  <p:cNvPr id="267" name="b"/>
                  <p:cNvSpPr txBox="1"/>
                  <p:nvPr/>
                </p:nvSpPr>
                <p:spPr>
                  <a:xfrm>
                    <a:off x="5343" y="9475"/>
                    <a:ext cx="388817" cy="5399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165" tIns="36165" rIns="36165" bIns="36165" numCol="1" anchor="ctr">
                    <a:noAutofit/>
                  </a:bodyPr>
                  <a:lstStyle>
                    <a:lvl1pPr defTabSz="1285875">
                      <a:defRPr sz="1100">
                        <a:latin typeface="Arial"/>
                        <a:ea typeface="Arial"/>
                        <a:cs typeface="Arial"/>
                        <a:sym typeface="Arial"/>
                      </a:defRPr>
                    </a:lvl1pPr>
                  </a:lstStyle>
                  <a:p>
                    <a:pPr>
                      <a:defRPr sz="2400"/>
                    </a:pPr>
                    <a:r>
                      <a:rPr sz="1100"/>
                      <a:t>b</a:t>
                    </a:r>
                  </a:p>
                </p:txBody>
              </p:sp>
            </p:grpSp>
            <p:sp>
              <p:nvSpPr>
                <p:cNvPr id="269" name="Line"/>
                <p:cNvSpPr/>
                <p:nvPr/>
              </p:nvSpPr>
              <p:spPr>
                <a:xfrm>
                  <a:off x="850789" y="280217"/>
                  <a:ext cx="197641" cy="1"/>
                </a:xfrm>
                <a:prstGeom prst="line">
                  <a:avLst/>
                </a:prstGeom>
                <a:noFill/>
                <a:ln w="3175" cap="flat">
                  <a:solidFill>
                    <a:srgbClr val="000000"/>
                  </a:solidFill>
                  <a:prstDash val="solid"/>
                  <a:round/>
                </a:ln>
                <a:effectLst/>
              </p:spPr>
              <p:txBody>
                <a:bodyPr wrap="square" lIns="36165" tIns="36165" rIns="36165" bIns="36165" numCol="1" anchor="ctr">
                  <a:noAutofit/>
                </a:bodyPr>
                <a:lstStyle/>
                <a:p>
                  <a:pPr algn="l" defTabSz="457200">
                    <a:defRPr sz="1100">
                      <a:latin typeface="Helvetica"/>
                      <a:ea typeface="Helvetica"/>
                      <a:cs typeface="Helvetica"/>
                      <a:sym typeface="Helvetica"/>
                    </a:defRPr>
                  </a:pPr>
                  <a:endParaRPr/>
                </a:p>
              </p:txBody>
            </p:sp>
          </p:grpSp>
          <p:grpSp>
            <p:nvGrpSpPr>
              <p:cNvPr id="279" name="Group"/>
              <p:cNvGrpSpPr/>
              <p:nvPr/>
            </p:nvGrpSpPr>
            <p:grpSpPr>
              <a:xfrm>
                <a:off x="3613576" y="364994"/>
                <a:ext cx="2390494" cy="2135330"/>
                <a:chOff x="0" y="0"/>
                <a:chExt cx="2390493" cy="2135328"/>
              </a:xfrm>
            </p:grpSpPr>
            <p:sp>
              <p:nvSpPr>
                <p:cNvPr id="271" name="Oval"/>
                <p:cNvSpPr/>
                <p:nvPr/>
              </p:nvSpPr>
              <p:spPr>
                <a:xfrm>
                  <a:off x="0" y="0"/>
                  <a:ext cx="2390494" cy="2135329"/>
                </a:xfrm>
                <a:prstGeom prst="ellipse">
                  <a:avLst/>
                </a:prstGeom>
                <a:solidFill>
                  <a:srgbClr val="CCFFCC"/>
                </a:solidFill>
                <a:ln w="3175" cap="flat">
                  <a:solidFill>
                    <a:srgbClr val="99CC00"/>
                  </a:solidFill>
                  <a:prstDash val="solid"/>
                  <a:round/>
                </a:ln>
                <a:effectLst/>
              </p:spPr>
              <p:txBody>
                <a:bodyPr wrap="square" lIns="36165" tIns="36165" rIns="36165" bIns="36165" numCol="1" anchor="ctr">
                  <a:noAutofit/>
                </a:bodyPr>
                <a:lstStyle/>
                <a:p>
                  <a:pPr defTabSz="631775">
                    <a:defRPr sz="2400">
                      <a:latin typeface="Arial"/>
                      <a:ea typeface="Arial"/>
                      <a:cs typeface="Arial"/>
                      <a:sym typeface="Arial"/>
                    </a:defRPr>
                  </a:pPr>
                  <a:endParaRPr/>
                </a:p>
              </p:txBody>
            </p:sp>
            <p:grpSp>
              <p:nvGrpSpPr>
                <p:cNvPr id="274" name="Group"/>
                <p:cNvGrpSpPr/>
                <p:nvPr/>
              </p:nvGrpSpPr>
              <p:grpSpPr>
                <a:xfrm>
                  <a:off x="173169" y="723599"/>
                  <a:ext cx="685150" cy="670395"/>
                  <a:chOff x="0" y="0"/>
                  <a:chExt cx="685149" cy="670393"/>
                </a:xfrm>
              </p:grpSpPr>
              <p:sp>
                <p:nvSpPr>
                  <p:cNvPr id="272" name="Oval"/>
                  <p:cNvSpPr/>
                  <p:nvPr/>
                </p:nvSpPr>
                <p:spPr>
                  <a:xfrm>
                    <a:off x="0" y="0"/>
                    <a:ext cx="685150" cy="670394"/>
                  </a:xfrm>
                  <a:prstGeom prst="ellipse">
                    <a:avLst/>
                  </a:prstGeom>
                  <a:solidFill>
                    <a:srgbClr val="99CCFF"/>
                  </a:solidFill>
                  <a:ln w="3175" cap="flat">
                    <a:solidFill>
                      <a:srgbClr val="FFCC00"/>
                    </a:solidFill>
                    <a:prstDash val="solid"/>
                    <a:round/>
                  </a:ln>
                  <a:effectLst/>
                </p:spPr>
                <p:txBody>
                  <a:bodyPr wrap="square" lIns="36165" tIns="36165" rIns="36165" bIns="36165" numCol="1" anchor="ctr">
                    <a:noAutofit/>
                  </a:bodyPr>
                  <a:lstStyle/>
                  <a:p>
                    <a:pPr defTabSz="1285875">
                      <a:defRPr sz="1100">
                        <a:latin typeface="Arial"/>
                        <a:ea typeface="Arial"/>
                        <a:cs typeface="Arial"/>
                        <a:sym typeface="Arial"/>
                      </a:defRPr>
                    </a:pPr>
                    <a:endParaRPr/>
                  </a:p>
                </p:txBody>
              </p:sp>
              <p:sp>
                <p:nvSpPr>
                  <p:cNvPr id="273" name="b"/>
                  <p:cNvSpPr txBox="1"/>
                  <p:nvPr/>
                </p:nvSpPr>
                <p:spPr>
                  <a:xfrm>
                    <a:off x="148166" y="65234"/>
                    <a:ext cx="388817" cy="5399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165" tIns="36165" rIns="36165" bIns="36165" numCol="1" anchor="ctr">
                    <a:noAutofit/>
                  </a:bodyPr>
                  <a:lstStyle>
                    <a:lvl1pPr defTabSz="1285875">
                      <a:defRPr sz="1100">
                        <a:latin typeface="Arial"/>
                        <a:ea typeface="Arial"/>
                        <a:cs typeface="Arial"/>
                        <a:sym typeface="Arial"/>
                      </a:defRPr>
                    </a:lvl1pPr>
                  </a:lstStyle>
                  <a:p>
                    <a:pPr>
                      <a:defRPr sz="2400"/>
                    </a:pPr>
                    <a:r>
                      <a:rPr sz="1100"/>
                      <a:t>b</a:t>
                    </a:r>
                  </a:p>
                </p:txBody>
              </p:sp>
            </p:grpSp>
            <p:grpSp>
              <p:nvGrpSpPr>
                <p:cNvPr id="277" name="Group"/>
                <p:cNvGrpSpPr/>
                <p:nvPr/>
              </p:nvGrpSpPr>
              <p:grpSpPr>
                <a:xfrm>
                  <a:off x="1535939" y="723599"/>
                  <a:ext cx="685150" cy="670395"/>
                  <a:chOff x="0" y="0"/>
                  <a:chExt cx="685149" cy="670393"/>
                </a:xfrm>
              </p:grpSpPr>
              <p:sp>
                <p:nvSpPr>
                  <p:cNvPr id="275" name="Oval"/>
                  <p:cNvSpPr/>
                  <p:nvPr/>
                </p:nvSpPr>
                <p:spPr>
                  <a:xfrm>
                    <a:off x="0" y="0"/>
                    <a:ext cx="685150" cy="670394"/>
                  </a:xfrm>
                  <a:prstGeom prst="ellipse">
                    <a:avLst/>
                  </a:prstGeom>
                  <a:solidFill>
                    <a:srgbClr val="99CCFF"/>
                  </a:solidFill>
                  <a:ln w="3175" cap="flat">
                    <a:solidFill>
                      <a:srgbClr val="FFCC00"/>
                    </a:solidFill>
                    <a:prstDash val="solid"/>
                    <a:round/>
                  </a:ln>
                  <a:effectLst/>
                </p:spPr>
                <p:txBody>
                  <a:bodyPr wrap="square" lIns="36165" tIns="36165" rIns="36165" bIns="36165" numCol="1" anchor="ctr">
                    <a:noAutofit/>
                  </a:bodyPr>
                  <a:lstStyle/>
                  <a:p>
                    <a:pPr defTabSz="1285875">
                      <a:defRPr sz="1100">
                        <a:latin typeface="Arial"/>
                        <a:ea typeface="Arial"/>
                        <a:cs typeface="Arial"/>
                        <a:sym typeface="Arial"/>
                      </a:defRPr>
                    </a:pPr>
                    <a:endParaRPr/>
                  </a:p>
                </p:txBody>
              </p:sp>
              <p:sp>
                <p:nvSpPr>
                  <p:cNvPr id="276" name="b"/>
                  <p:cNvSpPr txBox="1"/>
                  <p:nvPr/>
                </p:nvSpPr>
                <p:spPr>
                  <a:xfrm>
                    <a:off x="148166" y="65234"/>
                    <a:ext cx="388817" cy="5399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165" tIns="36165" rIns="36165" bIns="36165" numCol="1" anchor="ctr">
                    <a:noAutofit/>
                  </a:bodyPr>
                  <a:lstStyle>
                    <a:lvl1pPr defTabSz="1285875">
                      <a:defRPr sz="1100">
                        <a:latin typeface="Arial"/>
                        <a:ea typeface="Arial"/>
                        <a:cs typeface="Arial"/>
                        <a:sym typeface="Arial"/>
                      </a:defRPr>
                    </a:lvl1pPr>
                  </a:lstStyle>
                  <a:p>
                    <a:pPr>
                      <a:defRPr sz="2400"/>
                    </a:pPr>
                    <a:r>
                      <a:rPr sz="1100"/>
                      <a:t>b</a:t>
                    </a:r>
                  </a:p>
                </p:txBody>
              </p:sp>
            </p:grpSp>
            <p:sp>
              <p:nvSpPr>
                <p:cNvPr id="278" name="Line"/>
                <p:cNvSpPr/>
                <p:nvPr/>
              </p:nvSpPr>
              <p:spPr>
                <a:xfrm>
                  <a:off x="1701579" y="560435"/>
                  <a:ext cx="395280" cy="1"/>
                </a:xfrm>
                <a:prstGeom prst="line">
                  <a:avLst/>
                </a:prstGeom>
                <a:noFill/>
                <a:ln w="3175" cap="flat">
                  <a:solidFill>
                    <a:srgbClr val="000000"/>
                  </a:solidFill>
                  <a:prstDash val="solid"/>
                  <a:round/>
                </a:ln>
                <a:effectLst/>
              </p:spPr>
              <p:txBody>
                <a:bodyPr wrap="square" lIns="36165" tIns="36165" rIns="36165" bIns="36165" numCol="1" anchor="ctr">
                  <a:noAutofit/>
                </a:bodyPr>
                <a:lstStyle/>
                <a:p>
                  <a:pPr algn="l" defTabSz="457200">
                    <a:defRPr sz="1100">
                      <a:latin typeface="Helvetica"/>
                      <a:ea typeface="Helvetica"/>
                      <a:cs typeface="Helvetica"/>
                      <a:sym typeface="Helvetica"/>
                    </a:defRPr>
                  </a:pPr>
                  <a:endParaRPr/>
                </a:p>
              </p:txBody>
            </p:sp>
          </p:grpSp>
          <p:grpSp>
            <p:nvGrpSpPr>
              <p:cNvPr id="288" name="Group"/>
              <p:cNvGrpSpPr/>
              <p:nvPr/>
            </p:nvGrpSpPr>
            <p:grpSpPr>
              <a:xfrm>
                <a:off x="0" y="0"/>
                <a:ext cx="3250295" cy="2903353"/>
                <a:chOff x="0" y="0"/>
                <a:chExt cx="3250294" cy="2903352"/>
              </a:xfrm>
            </p:grpSpPr>
            <p:sp>
              <p:nvSpPr>
                <p:cNvPr id="280" name="Oval"/>
                <p:cNvSpPr/>
                <p:nvPr/>
              </p:nvSpPr>
              <p:spPr>
                <a:xfrm>
                  <a:off x="0" y="0"/>
                  <a:ext cx="3250295" cy="2903353"/>
                </a:xfrm>
                <a:prstGeom prst="ellipse">
                  <a:avLst/>
                </a:prstGeom>
                <a:solidFill>
                  <a:srgbClr val="CCFFCC"/>
                </a:solidFill>
                <a:ln w="3175" cap="flat">
                  <a:solidFill>
                    <a:srgbClr val="99CC00"/>
                  </a:solidFill>
                  <a:prstDash val="solid"/>
                  <a:round/>
                </a:ln>
                <a:effectLst/>
              </p:spPr>
              <p:txBody>
                <a:bodyPr wrap="square" lIns="36165" tIns="36165" rIns="36165" bIns="36165" numCol="1" anchor="ctr">
                  <a:noAutofit/>
                </a:bodyPr>
                <a:lstStyle/>
                <a:p>
                  <a:pPr defTabSz="631775">
                    <a:defRPr sz="2400">
                      <a:latin typeface="Arial"/>
                      <a:ea typeface="Arial"/>
                      <a:cs typeface="Arial"/>
                      <a:sym typeface="Arial"/>
                    </a:defRPr>
                  </a:pPr>
                  <a:endParaRPr/>
                </a:p>
              </p:txBody>
            </p:sp>
            <p:grpSp>
              <p:nvGrpSpPr>
                <p:cNvPr id="283" name="Group"/>
                <p:cNvGrpSpPr/>
                <p:nvPr/>
              </p:nvGrpSpPr>
              <p:grpSpPr>
                <a:xfrm>
                  <a:off x="235454" y="983860"/>
                  <a:ext cx="931581" cy="911519"/>
                  <a:chOff x="0" y="0"/>
                  <a:chExt cx="931580" cy="911517"/>
                </a:xfrm>
              </p:grpSpPr>
              <p:sp>
                <p:nvSpPr>
                  <p:cNvPr id="281" name="Oval"/>
                  <p:cNvSpPr/>
                  <p:nvPr/>
                </p:nvSpPr>
                <p:spPr>
                  <a:xfrm>
                    <a:off x="0" y="0"/>
                    <a:ext cx="931581" cy="911518"/>
                  </a:xfrm>
                  <a:prstGeom prst="ellipse">
                    <a:avLst/>
                  </a:prstGeom>
                  <a:solidFill>
                    <a:srgbClr val="99CCFF"/>
                  </a:solidFill>
                  <a:ln w="3175" cap="flat">
                    <a:solidFill>
                      <a:srgbClr val="FFCC00"/>
                    </a:solidFill>
                    <a:prstDash val="solid"/>
                    <a:round/>
                  </a:ln>
                  <a:effectLst/>
                </p:spPr>
                <p:txBody>
                  <a:bodyPr wrap="square" lIns="36165" tIns="36165" rIns="36165" bIns="36165" numCol="1" anchor="ctr">
                    <a:noAutofit/>
                  </a:bodyPr>
                  <a:lstStyle/>
                  <a:p>
                    <a:pPr defTabSz="1285875">
                      <a:defRPr sz="1100">
                        <a:latin typeface="Arial"/>
                        <a:ea typeface="Arial"/>
                        <a:cs typeface="Arial"/>
                        <a:sym typeface="Arial"/>
                      </a:defRPr>
                    </a:pPr>
                    <a:endParaRPr/>
                  </a:p>
                </p:txBody>
              </p:sp>
              <p:sp>
                <p:nvSpPr>
                  <p:cNvPr id="282" name="b"/>
                  <p:cNvSpPr txBox="1"/>
                  <p:nvPr/>
                </p:nvSpPr>
                <p:spPr>
                  <a:xfrm>
                    <a:off x="194192" y="75813"/>
                    <a:ext cx="543196" cy="7598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165" tIns="36165" rIns="36165" bIns="36165" numCol="1" anchor="ctr">
                    <a:noAutofit/>
                  </a:bodyPr>
                  <a:lstStyle>
                    <a:lvl1pPr defTabSz="1285875">
                      <a:defRPr sz="1100">
                        <a:latin typeface="Arial"/>
                        <a:ea typeface="Arial"/>
                        <a:cs typeface="Arial"/>
                        <a:sym typeface="Arial"/>
                      </a:defRPr>
                    </a:lvl1pPr>
                  </a:lstStyle>
                  <a:p>
                    <a:pPr>
                      <a:defRPr sz="2400"/>
                    </a:pPr>
                    <a:r>
                      <a:rPr sz="1100"/>
                      <a:t>b</a:t>
                    </a:r>
                  </a:p>
                </p:txBody>
              </p:sp>
            </p:grpSp>
            <p:grpSp>
              <p:nvGrpSpPr>
                <p:cNvPr id="286" name="Group"/>
                <p:cNvGrpSpPr/>
                <p:nvPr/>
              </p:nvGrpSpPr>
              <p:grpSpPr>
                <a:xfrm>
                  <a:off x="2088377" y="983860"/>
                  <a:ext cx="931582" cy="911519"/>
                  <a:chOff x="0" y="0"/>
                  <a:chExt cx="931580" cy="911517"/>
                </a:xfrm>
              </p:grpSpPr>
              <p:sp>
                <p:nvSpPr>
                  <p:cNvPr id="284" name="Oval"/>
                  <p:cNvSpPr/>
                  <p:nvPr/>
                </p:nvSpPr>
                <p:spPr>
                  <a:xfrm>
                    <a:off x="0" y="0"/>
                    <a:ext cx="931581" cy="911518"/>
                  </a:xfrm>
                  <a:prstGeom prst="ellipse">
                    <a:avLst/>
                  </a:prstGeom>
                  <a:solidFill>
                    <a:srgbClr val="99CCFF"/>
                  </a:solidFill>
                  <a:ln w="3175" cap="flat">
                    <a:solidFill>
                      <a:srgbClr val="FFCC00"/>
                    </a:solidFill>
                    <a:prstDash val="solid"/>
                    <a:round/>
                  </a:ln>
                  <a:effectLst/>
                </p:spPr>
                <p:txBody>
                  <a:bodyPr wrap="square" lIns="36165" tIns="36165" rIns="36165" bIns="36165" numCol="1" anchor="ctr">
                    <a:noAutofit/>
                  </a:bodyPr>
                  <a:lstStyle/>
                  <a:p>
                    <a:pPr defTabSz="1285875">
                      <a:defRPr sz="1100">
                        <a:latin typeface="Arial"/>
                        <a:ea typeface="Arial"/>
                        <a:cs typeface="Arial"/>
                        <a:sym typeface="Arial"/>
                      </a:defRPr>
                    </a:pPr>
                    <a:endParaRPr/>
                  </a:p>
                </p:txBody>
              </p:sp>
              <p:sp>
                <p:nvSpPr>
                  <p:cNvPr id="285" name="b"/>
                  <p:cNvSpPr txBox="1"/>
                  <p:nvPr/>
                </p:nvSpPr>
                <p:spPr>
                  <a:xfrm>
                    <a:off x="194192" y="75813"/>
                    <a:ext cx="543196" cy="7598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165" tIns="36165" rIns="36165" bIns="36165" numCol="1" anchor="ctr">
                    <a:noAutofit/>
                  </a:bodyPr>
                  <a:lstStyle>
                    <a:lvl1pPr defTabSz="1285875">
                      <a:defRPr sz="1100">
                        <a:latin typeface="Arial"/>
                        <a:ea typeface="Arial"/>
                        <a:cs typeface="Arial"/>
                        <a:sym typeface="Arial"/>
                      </a:defRPr>
                    </a:lvl1pPr>
                  </a:lstStyle>
                  <a:p>
                    <a:pPr>
                      <a:defRPr sz="2400"/>
                    </a:pPr>
                    <a:r>
                      <a:rPr sz="1100"/>
                      <a:t>b</a:t>
                    </a:r>
                  </a:p>
                </p:txBody>
              </p:sp>
            </p:grpSp>
            <p:sp>
              <p:nvSpPr>
                <p:cNvPr id="287" name="Line"/>
                <p:cNvSpPr/>
                <p:nvPr/>
              </p:nvSpPr>
              <p:spPr>
                <a:xfrm>
                  <a:off x="2313595" y="762009"/>
                  <a:ext cx="537451" cy="1"/>
                </a:xfrm>
                <a:prstGeom prst="line">
                  <a:avLst/>
                </a:prstGeom>
                <a:noFill/>
                <a:ln w="3175" cap="flat">
                  <a:solidFill>
                    <a:srgbClr val="000000"/>
                  </a:solidFill>
                  <a:prstDash val="solid"/>
                  <a:round/>
                </a:ln>
                <a:effectLst/>
              </p:spPr>
              <p:txBody>
                <a:bodyPr wrap="square" lIns="36165" tIns="36165" rIns="36165" bIns="36165" numCol="1" anchor="ctr">
                  <a:noAutofit/>
                </a:bodyPr>
                <a:lstStyle/>
                <a:p>
                  <a:pPr algn="l" defTabSz="457200">
                    <a:defRPr sz="1100">
                      <a:latin typeface="Helvetica"/>
                      <a:ea typeface="Helvetica"/>
                      <a:cs typeface="Helvetica"/>
                      <a:sym typeface="Helvetica"/>
                    </a:defRPr>
                  </a:pPr>
                  <a:endParaRPr/>
                </a:p>
              </p:txBody>
            </p:sp>
          </p:grpSp>
          <p:sp>
            <p:nvSpPr>
              <p:cNvPr id="289" name="ϒ(1s)"/>
              <p:cNvSpPr txBox="1"/>
              <p:nvPr/>
            </p:nvSpPr>
            <p:spPr>
              <a:xfrm>
                <a:off x="6055810" y="2952399"/>
                <a:ext cx="1966726" cy="9944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7926" tIns="37926" rIns="37926" bIns="37926" numCol="1" anchor="ctr">
                <a:noAutofit/>
              </a:bodyPr>
              <a:lstStyle>
                <a:lvl1pPr defTabSz="1285875">
                  <a:defRPr sz="2400" i="1">
                    <a:latin typeface="Arial"/>
                    <a:ea typeface="Arial"/>
                    <a:cs typeface="Arial"/>
                    <a:sym typeface="Arial"/>
                  </a:defRPr>
                </a:lvl1pPr>
              </a:lstStyle>
              <a:p>
                <a:r>
                  <a:t>ϒ(1s)</a:t>
                </a:r>
              </a:p>
            </p:txBody>
          </p:sp>
          <p:sp>
            <p:nvSpPr>
              <p:cNvPr id="290" name="ϒ(2s)"/>
              <p:cNvSpPr txBox="1"/>
              <p:nvPr/>
            </p:nvSpPr>
            <p:spPr>
              <a:xfrm>
                <a:off x="3825460" y="2952399"/>
                <a:ext cx="1966726" cy="9944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7926" tIns="37926" rIns="37926" bIns="37926" numCol="1" anchor="ctr">
                <a:noAutofit/>
              </a:bodyPr>
              <a:lstStyle>
                <a:lvl1pPr defTabSz="1285875">
                  <a:defRPr sz="2400" i="1">
                    <a:latin typeface="Arial"/>
                    <a:ea typeface="Arial"/>
                    <a:cs typeface="Arial"/>
                    <a:sym typeface="Arial"/>
                  </a:defRPr>
                </a:lvl1pPr>
              </a:lstStyle>
              <a:p>
                <a:r>
                  <a:t>ϒ(2s)</a:t>
                </a:r>
              </a:p>
            </p:txBody>
          </p:sp>
          <p:sp>
            <p:nvSpPr>
              <p:cNvPr id="291" name="ϒ(3s)"/>
              <p:cNvSpPr txBox="1"/>
              <p:nvPr/>
            </p:nvSpPr>
            <p:spPr>
              <a:xfrm>
                <a:off x="641784" y="3087637"/>
                <a:ext cx="1966727" cy="9944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7926" tIns="37926" rIns="37926" bIns="37926" numCol="1" anchor="ctr">
                <a:noAutofit/>
              </a:bodyPr>
              <a:lstStyle>
                <a:lvl1pPr defTabSz="1285875">
                  <a:defRPr sz="2400" i="1">
                    <a:latin typeface="Arial"/>
                    <a:ea typeface="Arial"/>
                    <a:cs typeface="Arial"/>
                    <a:sym typeface="Arial"/>
                  </a:defRPr>
                </a:lvl1pPr>
              </a:lstStyle>
              <a:p>
                <a:r>
                  <a:t>ϒ(3s)</a:t>
                </a:r>
              </a:p>
            </p:txBody>
          </p:sp>
        </p:grpSp>
        <p:sp>
          <p:nvSpPr>
            <p:cNvPr id="293" name="Parton energy loss…"/>
            <p:cNvSpPr txBox="1"/>
            <p:nvPr/>
          </p:nvSpPr>
          <p:spPr>
            <a:xfrm>
              <a:off x="16731856" y="286172"/>
              <a:ext cx="6714657" cy="13112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8" tIns="53578" rIns="53578" bIns="53578" numCol="1" anchor="ctr">
              <a:noAutofit/>
            </a:bodyPr>
            <a:lstStyle/>
            <a:p>
              <a:pPr>
                <a:defRPr sz="2400" b="1">
                  <a:latin typeface="Helvetica"/>
                  <a:ea typeface="Helvetica"/>
                  <a:cs typeface="Helvetica"/>
                  <a:sym typeface="Helvetica"/>
                </a:defRPr>
              </a:pPr>
              <a:r>
                <a:t>Parton energy loss</a:t>
              </a:r>
            </a:p>
            <a:p>
              <a:pPr>
                <a:defRPr sz="2400">
                  <a:latin typeface="Helvetica"/>
                  <a:ea typeface="Helvetica"/>
                  <a:cs typeface="Helvetica"/>
                  <a:sym typeface="Helvetica"/>
                </a:defRPr>
              </a:pPr>
              <a:r>
                <a:t>vary mass/momentum of probe</a:t>
              </a:r>
            </a:p>
          </p:txBody>
        </p:sp>
        <p:sp>
          <p:nvSpPr>
            <p:cNvPr id="294" name="Quarkonium spectroscopy…"/>
            <p:cNvSpPr txBox="1"/>
            <p:nvPr/>
          </p:nvSpPr>
          <p:spPr>
            <a:xfrm>
              <a:off x="633008" y="286172"/>
              <a:ext cx="6319165" cy="13112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8" tIns="53578" rIns="53578" bIns="53578" numCol="1" anchor="ctr">
              <a:noAutofit/>
            </a:bodyPr>
            <a:lstStyle/>
            <a:p>
              <a:pPr>
                <a:defRPr sz="2400" b="1">
                  <a:latin typeface="Helvetica"/>
                  <a:ea typeface="Helvetica"/>
                  <a:cs typeface="Helvetica"/>
                  <a:sym typeface="Helvetica"/>
                </a:defRPr>
              </a:pPr>
              <a:r>
                <a:t>Quarkonium spectroscopy</a:t>
              </a:r>
            </a:p>
            <a:p>
              <a:pPr>
                <a:defRPr sz="2400">
                  <a:latin typeface="Helvetica"/>
                  <a:ea typeface="Helvetica"/>
                  <a:cs typeface="Helvetica"/>
                  <a:sym typeface="Helvetica"/>
                </a:defRPr>
              </a:pPr>
              <a:r>
                <a:t>vary size of probe</a:t>
              </a:r>
            </a:p>
          </p:txBody>
        </p:sp>
        <p:grpSp>
          <p:nvGrpSpPr>
            <p:cNvPr id="303" name="Group"/>
            <p:cNvGrpSpPr/>
            <p:nvPr/>
          </p:nvGrpSpPr>
          <p:grpSpPr>
            <a:xfrm>
              <a:off x="17851372" y="1591551"/>
              <a:ext cx="5100744" cy="7588549"/>
              <a:chOff x="0" y="0"/>
              <a:chExt cx="5100743" cy="7588548"/>
            </a:xfrm>
          </p:grpSpPr>
          <p:sp>
            <p:nvSpPr>
              <p:cNvPr id="295" name="Circle"/>
              <p:cNvSpPr/>
              <p:nvPr/>
            </p:nvSpPr>
            <p:spPr>
              <a:xfrm>
                <a:off x="1317905" y="465935"/>
                <a:ext cx="95814" cy="95815"/>
              </a:xfrm>
              <a:prstGeom prst="ellipse">
                <a:avLst/>
              </a:prstGeom>
              <a:solidFill>
                <a:srgbClr val="E2A7AA"/>
              </a:solidFill>
              <a:ln w="12700" cap="flat">
                <a:noFill/>
                <a:miter lim="400000"/>
              </a:ln>
              <a:effectLst/>
            </p:spPr>
            <p:txBody>
              <a:bodyPr wrap="square" lIns="53578" tIns="53578" rIns="53578" bIns="53578" numCol="1" anchor="ctr">
                <a:noAutofit/>
              </a:bodyPr>
              <a:lstStyle/>
              <a:p>
                <a:pPr>
                  <a:defRPr sz="4200">
                    <a:solidFill>
                      <a:srgbClr val="FFFFFF"/>
                    </a:solidFill>
                  </a:defRPr>
                </a:pPr>
                <a:endParaRPr/>
              </a:p>
            </p:txBody>
          </p:sp>
          <p:sp>
            <p:nvSpPr>
              <p:cNvPr id="296" name="Circle"/>
              <p:cNvSpPr/>
              <p:nvPr/>
            </p:nvSpPr>
            <p:spPr>
              <a:xfrm>
                <a:off x="1222092" y="1391425"/>
                <a:ext cx="287440" cy="287440"/>
              </a:xfrm>
              <a:prstGeom prst="ellipse">
                <a:avLst/>
              </a:prstGeom>
              <a:solidFill>
                <a:srgbClr val="83E0DE"/>
              </a:solidFill>
              <a:ln w="12700" cap="flat">
                <a:noFill/>
                <a:miter lim="400000"/>
              </a:ln>
              <a:effectLst/>
            </p:spPr>
            <p:txBody>
              <a:bodyPr wrap="square" lIns="53578" tIns="53578" rIns="53578" bIns="53578" numCol="1" anchor="ctr">
                <a:noAutofit/>
              </a:bodyPr>
              <a:lstStyle/>
              <a:p>
                <a:pPr>
                  <a:defRPr sz="4200">
                    <a:solidFill>
                      <a:srgbClr val="FFFFFF"/>
                    </a:solidFill>
                  </a:defRPr>
                </a:pPr>
                <a:endParaRPr/>
              </a:p>
            </p:txBody>
          </p:sp>
          <p:sp>
            <p:nvSpPr>
              <p:cNvPr id="297" name="Circle"/>
              <p:cNvSpPr/>
              <p:nvPr/>
            </p:nvSpPr>
            <p:spPr>
              <a:xfrm>
                <a:off x="886746" y="2788825"/>
                <a:ext cx="958133" cy="958133"/>
              </a:xfrm>
              <a:prstGeom prst="ellipse">
                <a:avLst/>
              </a:prstGeom>
              <a:solidFill>
                <a:srgbClr val="5979E1"/>
              </a:solidFill>
              <a:ln w="12700" cap="flat">
                <a:noFill/>
                <a:miter lim="400000"/>
              </a:ln>
              <a:effectLst/>
            </p:spPr>
            <p:txBody>
              <a:bodyPr wrap="square" lIns="53578" tIns="53578" rIns="53578" bIns="53578" numCol="1" anchor="ctr">
                <a:noAutofit/>
              </a:bodyPr>
              <a:lstStyle/>
              <a:p>
                <a:pPr>
                  <a:defRPr sz="4200">
                    <a:solidFill>
                      <a:srgbClr val="FFFFFF"/>
                    </a:solidFill>
                  </a:defRPr>
                </a:pPr>
                <a:endParaRPr/>
              </a:p>
            </p:txBody>
          </p:sp>
          <p:sp>
            <p:nvSpPr>
              <p:cNvPr id="298" name="Circle"/>
              <p:cNvSpPr/>
              <p:nvPr/>
            </p:nvSpPr>
            <p:spPr>
              <a:xfrm>
                <a:off x="0" y="4856918"/>
                <a:ext cx="2731630" cy="2731631"/>
              </a:xfrm>
              <a:prstGeom prst="ellipse">
                <a:avLst/>
              </a:prstGeom>
              <a:solidFill>
                <a:srgbClr val="1432E1"/>
              </a:solidFill>
              <a:ln w="12700" cap="flat">
                <a:noFill/>
                <a:miter lim="400000"/>
              </a:ln>
              <a:effectLst/>
            </p:spPr>
            <p:txBody>
              <a:bodyPr wrap="square" lIns="53578" tIns="53578" rIns="53578" bIns="53578" numCol="1" anchor="ctr">
                <a:noAutofit/>
              </a:bodyPr>
              <a:lstStyle/>
              <a:p>
                <a:pPr>
                  <a:defRPr sz="4200">
                    <a:solidFill>
                      <a:srgbClr val="FFFFFF"/>
                    </a:solidFill>
                  </a:defRPr>
                </a:pPr>
                <a:endParaRPr/>
              </a:p>
            </p:txBody>
          </p:sp>
          <p:sp>
            <p:nvSpPr>
              <p:cNvPr id="299" name="g"/>
              <p:cNvSpPr txBox="1"/>
              <p:nvPr/>
            </p:nvSpPr>
            <p:spPr>
              <a:xfrm>
                <a:off x="3956374" y="0"/>
                <a:ext cx="631880" cy="10276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8" tIns="53578" rIns="53578" bIns="53578" numCol="1" anchor="ctr">
                <a:noAutofit/>
              </a:bodyPr>
              <a:lstStyle>
                <a:lvl1pPr>
                  <a:defRPr sz="2400">
                    <a:latin typeface="Helvetica"/>
                    <a:ea typeface="Helvetica"/>
                    <a:cs typeface="Helvetica"/>
                    <a:sym typeface="Helvetica"/>
                  </a:defRPr>
                </a:lvl1pPr>
              </a:lstStyle>
              <a:p>
                <a:r>
                  <a:t>g</a:t>
                </a:r>
              </a:p>
            </p:txBody>
          </p:sp>
          <p:sp>
            <p:nvSpPr>
              <p:cNvPr id="300" name="u,d,s"/>
              <p:cNvSpPr txBox="1"/>
              <p:nvPr/>
            </p:nvSpPr>
            <p:spPr>
              <a:xfrm>
                <a:off x="3443885" y="1021302"/>
                <a:ext cx="1656859" cy="10276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8" tIns="53578" rIns="53578" bIns="53578" numCol="1" anchor="ctr">
                <a:noAutofit/>
              </a:bodyPr>
              <a:lstStyle>
                <a:lvl1pPr>
                  <a:defRPr sz="2400">
                    <a:latin typeface="Helvetica"/>
                    <a:ea typeface="Helvetica"/>
                    <a:cs typeface="Helvetica"/>
                    <a:sym typeface="Helvetica"/>
                  </a:defRPr>
                </a:lvl1pPr>
              </a:lstStyle>
              <a:p>
                <a:r>
                  <a:t>u,d,s</a:t>
                </a:r>
              </a:p>
            </p:txBody>
          </p:sp>
          <p:sp>
            <p:nvSpPr>
              <p:cNvPr id="301" name="c"/>
              <p:cNvSpPr txBox="1"/>
              <p:nvPr/>
            </p:nvSpPr>
            <p:spPr>
              <a:xfrm>
                <a:off x="3974229" y="2718118"/>
                <a:ext cx="596172" cy="10276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8" tIns="53578" rIns="53578" bIns="53578" numCol="1" anchor="ctr">
                <a:noAutofit/>
              </a:bodyPr>
              <a:lstStyle>
                <a:lvl1pPr>
                  <a:defRPr sz="2400">
                    <a:latin typeface="Helvetica"/>
                    <a:ea typeface="Helvetica"/>
                    <a:cs typeface="Helvetica"/>
                    <a:sym typeface="Helvetica"/>
                  </a:defRPr>
                </a:lvl1pPr>
              </a:lstStyle>
              <a:p>
                <a:r>
                  <a:t>c</a:t>
                </a:r>
              </a:p>
            </p:txBody>
          </p:sp>
          <p:sp>
            <p:nvSpPr>
              <p:cNvPr id="302" name="b"/>
              <p:cNvSpPr txBox="1"/>
              <p:nvPr/>
            </p:nvSpPr>
            <p:spPr>
              <a:xfrm>
                <a:off x="3956374" y="5436237"/>
                <a:ext cx="631880" cy="10276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8" tIns="53578" rIns="53578" bIns="53578" numCol="1" anchor="ctr">
                <a:noAutofit/>
              </a:bodyPr>
              <a:lstStyle>
                <a:lvl1pPr>
                  <a:defRPr sz="2400">
                    <a:latin typeface="Helvetica"/>
                    <a:ea typeface="Helvetica"/>
                    <a:cs typeface="Helvetica"/>
                    <a:sym typeface="Helvetica"/>
                  </a:defRPr>
                </a:lvl1pPr>
              </a:lstStyle>
              <a:p>
                <a:r>
                  <a:t>b</a:t>
                </a:r>
              </a:p>
            </p:txBody>
          </p:sp>
        </p:grpSp>
        <p:pic>
          <p:nvPicPr>
            <p:cNvPr id="304" name="Image" descr="Image"/>
            <p:cNvPicPr>
              <a:picLocks noChangeAspect="1"/>
            </p:cNvPicPr>
            <p:nvPr/>
          </p:nvPicPr>
          <p:blipFill>
            <a:blip r:embed="rId2">
              <a:extLst/>
            </a:blip>
            <a:stretch>
              <a:fillRect/>
            </a:stretch>
          </p:blipFill>
          <p:spPr>
            <a:xfrm>
              <a:off x="9407950" y="2056253"/>
              <a:ext cx="4668246" cy="7181917"/>
            </a:xfrm>
            <a:prstGeom prst="rect">
              <a:avLst/>
            </a:prstGeom>
            <a:ln w="12700" cap="flat">
              <a:noFill/>
              <a:miter lim="400000"/>
            </a:ln>
            <a:effectLst/>
          </p:spPr>
        </p:pic>
        <p:sp>
          <p:nvSpPr>
            <p:cNvPr id="305" name="Jet structure…"/>
            <p:cNvSpPr txBox="1"/>
            <p:nvPr/>
          </p:nvSpPr>
          <p:spPr>
            <a:xfrm>
              <a:off x="8334388" y="0"/>
              <a:ext cx="7709018" cy="18835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8" tIns="53578" rIns="53578" bIns="53578" numCol="1" anchor="ctr">
              <a:noAutofit/>
            </a:bodyPr>
            <a:lstStyle/>
            <a:p>
              <a:pPr>
                <a:defRPr sz="2400" b="1">
                  <a:latin typeface="Helvetica"/>
                  <a:ea typeface="Helvetica"/>
                  <a:cs typeface="Helvetica"/>
                  <a:sym typeface="Helvetica"/>
                </a:defRPr>
              </a:pPr>
              <a:r>
                <a:t>Jet structure</a:t>
              </a:r>
            </a:p>
            <a:p>
              <a:pPr>
                <a:defRPr sz="2400">
                  <a:latin typeface="Helvetica"/>
                  <a:ea typeface="Helvetica"/>
                  <a:cs typeface="Helvetica"/>
                  <a:sym typeface="Helvetica"/>
                </a:defRPr>
              </a:pPr>
              <a:r>
                <a:t>vary momentum/angular scale of probe</a:t>
              </a:r>
            </a:p>
          </p:txBody>
        </p:sp>
      </p:grpSp>
      <p:sp>
        <p:nvSpPr>
          <p:cNvPr id="308" name="Continue to develop more detailed answers showing how particular measurements connect to underlying physics – work with theory community generally and specific efforts like JETSCAPE."/>
          <p:cNvSpPr txBox="1"/>
          <p:nvPr/>
        </p:nvSpPr>
        <p:spPr>
          <a:xfrm>
            <a:off x="296562" y="10723080"/>
            <a:ext cx="23767521" cy="1968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algn="l" defTabSz="734694">
              <a:spcBef>
                <a:spcPts val="5200"/>
              </a:spcBef>
              <a:defRPr sz="4272">
                <a:solidFill>
                  <a:srgbClr val="747474"/>
                </a:solidFill>
              </a:defRPr>
            </a:lvl1pPr>
          </a:lstStyle>
          <a:p>
            <a:r>
              <a:rPr sz="4000" dirty="0"/>
              <a:t>Continue develop</a:t>
            </a:r>
            <a:r>
              <a:rPr lang="en-US" sz="4000" dirty="0"/>
              <a:t>ing</a:t>
            </a:r>
            <a:r>
              <a:rPr sz="4000" dirty="0"/>
              <a:t> more detailed </a:t>
            </a:r>
            <a:r>
              <a:rPr lang="en-US" sz="4000" dirty="0"/>
              <a:t>connections</a:t>
            </a:r>
            <a:r>
              <a:rPr sz="4000" dirty="0"/>
              <a:t> </a:t>
            </a:r>
            <a:r>
              <a:rPr lang="en-US" sz="4000" dirty="0"/>
              <a:t>between</a:t>
            </a:r>
            <a:r>
              <a:rPr sz="4000" dirty="0"/>
              <a:t> particular measurements </a:t>
            </a:r>
            <a:r>
              <a:rPr lang="en-US" sz="4000" dirty="0"/>
              <a:t>and underlying physics</a:t>
            </a:r>
            <a:r>
              <a:rPr sz="4000" dirty="0"/>
              <a:t> – </a:t>
            </a:r>
            <a:r>
              <a:rPr lang="en-US" sz="4000" dirty="0"/>
              <a:t>driving </a:t>
            </a:r>
            <a:r>
              <a:rPr sz="4000" dirty="0"/>
              <a:t>work with theory community generally and specific efforts like JETSCAPE.</a:t>
            </a:r>
          </a:p>
        </p:txBody>
      </p:sp>
    </p:spTree>
    <p:extLst>
      <p:ext uri="{BB962C8B-B14F-4D97-AF65-F5344CB8AC3E}">
        <p14:creationId xmlns:p14="http://schemas.microsoft.com/office/powerpoint/2010/main" val="275829556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Core physics goals translate to MIE Ultimate Performance Parameters (UPP)"/>
          <p:cNvSpPr txBox="1">
            <a:spLocks noGrp="1"/>
          </p:cNvSpPr>
          <p:nvPr>
            <p:ph type="title"/>
          </p:nvPr>
        </p:nvSpPr>
        <p:spPr>
          <a:xfrm>
            <a:off x="1149943" y="253205"/>
            <a:ext cx="20328764" cy="1092995"/>
          </a:xfrm>
          <a:prstGeom prst="rect">
            <a:avLst/>
          </a:prstGeom>
        </p:spPr>
        <p:txBody>
          <a:bodyPr>
            <a:noAutofit/>
          </a:bodyPr>
          <a:lstStyle>
            <a:lvl1pPr defTabSz="1097280">
              <a:defRPr sz="5130"/>
            </a:lvl1pPr>
          </a:lstStyle>
          <a:p>
            <a:r>
              <a:rPr sz="5800" dirty="0"/>
              <a:t>Core physics goals </a:t>
            </a:r>
            <a:r>
              <a:rPr lang="en-US" sz="5800" dirty="0"/>
              <a:t>⇒</a:t>
            </a:r>
            <a:r>
              <a:rPr sz="5800" dirty="0"/>
              <a:t> MIE Ultimate Performance Parameters (UPP)</a:t>
            </a:r>
          </a:p>
        </p:txBody>
      </p:sp>
      <p:graphicFrame>
        <p:nvGraphicFramePr>
          <p:cNvPr id="308" name="Table"/>
          <p:cNvGraphicFramePr/>
          <p:nvPr>
            <p:extLst>
              <p:ext uri="{D42A27DB-BD31-4B8C-83A1-F6EECF244321}">
                <p14:modId xmlns:p14="http://schemas.microsoft.com/office/powerpoint/2010/main" val="426510775"/>
              </p:ext>
            </p:extLst>
          </p:nvPr>
        </p:nvGraphicFramePr>
        <p:xfrm>
          <a:off x="1241773" y="1612507"/>
          <a:ext cx="21843999" cy="11397272"/>
        </p:xfrm>
        <a:graphic>
          <a:graphicData uri="http://schemas.openxmlformats.org/drawingml/2006/table">
            <a:tbl>
              <a:tblPr firstRow="1" firstCol="1">
                <a:tableStyleId>{4C3C2611-4C71-4FC5-86AE-919BDF0F9419}</a:tableStyleId>
              </a:tblPr>
              <a:tblGrid>
                <a:gridCol w="6062489">
                  <a:extLst>
                    <a:ext uri="{9D8B030D-6E8A-4147-A177-3AD203B41FA5}">
                      <a16:colId xmlns:a16="http://schemas.microsoft.com/office/drawing/2014/main" val="20000"/>
                    </a:ext>
                  </a:extLst>
                </a:gridCol>
                <a:gridCol w="7604944">
                  <a:extLst>
                    <a:ext uri="{9D8B030D-6E8A-4147-A177-3AD203B41FA5}">
                      <a16:colId xmlns:a16="http://schemas.microsoft.com/office/drawing/2014/main" val="20001"/>
                    </a:ext>
                  </a:extLst>
                </a:gridCol>
                <a:gridCol w="8176566">
                  <a:extLst>
                    <a:ext uri="{9D8B030D-6E8A-4147-A177-3AD203B41FA5}">
                      <a16:colId xmlns:a16="http://schemas.microsoft.com/office/drawing/2014/main" val="20002"/>
                    </a:ext>
                  </a:extLst>
                </a:gridCol>
              </a:tblGrid>
              <a:tr h="1047596">
                <a:tc>
                  <a:txBody>
                    <a:bodyPr/>
                    <a:lstStyle/>
                    <a:p>
                      <a:pPr algn="ctr" defTabSz="452065">
                        <a:defRPr>
                          <a:solidFill>
                            <a:srgbClr val="000000"/>
                          </a:solidFill>
                        </a:defRPr>
                      </a:pPr>
                      <a:r>
                        <a:rPr sz="3600" b="1" dirty="0">
                          <a:solidFill>
                            <a:srgbClr val="CBCBCB"/>
                          </a:solidFill>
                        </a:rPr>
                        <a:t>Physics goal</a:t>
                      </a:r>
                    </a:p>
                  </a:txBody>
                  <a:tcPr marL="50800" marR="50800" marT="50800" marB="50800" anchor="ctr" horzOverflow="overflow">
                    <a:lnL w="3175">
                      <a:solidFill>
                        <a:srgbClr val="000000"/>
                      </a:solidFill>
                      <a:miter lim="400000"/>
                    </a:lnL>
                    <a:lnT w="3175">
                      <a:solidFill>
                        <a:srgbClr val="000000"/>
                      </a:solidFill>
                      <a:miter lim="400000"/>
                    </a:lnT>
                  </a:tcPr>
                </a:tc>
                <a:tc>
                  <a:txBody>
                    <a:bodyPr/>
                    <a:lstStyle/>
                    <a:p>
                      <a:pPr algn="ctr" defTabSz="452065">
                        <a:defRPr>
                          <a:solidFill>
                            <a:srgbClr val="000000"/>
                          </a:solidFill>
                        </a:defRPr>
                      </a:pPr>
                      <a:r>
                        <a:rPr sz="3600" b="1">
                          <a:solidFill>
                            <a:srgbClr val="CBCBCB"/>
                          </a:solidFill>
                        </a:rPr>
                        <a:t>Analysis requirement</a:t>
                      </a:r>
                    </a:p>
                  </a:txBody>
                  <a:tcPr marL="50800" marR="50800" marT="50800" marB="50800" anchor="ctr" horzOverflow="overflow">
                    <a:lnT w="3175">
                      <a:solidFill>
                        <a:srgbClr val="000000"/>
                      </a:solidFill>
                      <a:miter lim="400000"/>
                    </a:lnT>
                  </a:tcPr>
                </a:tc>
                <a:tc>
                  <a:txBody>
                    <a:bodyPr/>
                    <a:lstStyle/>
                    <a:p>
                      <a:pPr algn="ctr" defTabSz="452065">
                        <a:defRPr>
                          <a:solidFill>
                            <a:srgbClr val="000000"/>
                          </a:solidFill>
                        </a:defRPr>
                      </a:pPr>
                      <a:r>
                        <a:rPr sz="3600" b="1" dirty="0">
                          <a:solidFill>
                            <a:srgbClr val="CBCBCB"/>
                          </a:solidFill>
                        </a:rPr>
                        <a:t>UPP</a:t>
                      </a:r>
                    </a:p>
                  </a:txBody>
                  <a:tcPr marL="50800" marR="50800" marT="50800" marB="50800" anchor="ctr" horzOverflow="overflow">
                    <a:lnR w="3175">
                      <a:solidFill>
                        <a:srgbClr val="000000"/>
                      </a:solidFill>
                      <a:miter lim="400000"/>
                    </a:lnR>
                    <a:lnT w="3175">
                      <a:solidFill>
                        <a:srgbClr val="000000"/>
                      </a:solidFill>
                      <a:miter lim="400000"/>
                    </a:lnT>
                  </a:tcPr>
                </a:tc>
                <a:extLst>
                  <a:ext uri="{0D108BD9-81ED-4DB2-BD59-A6C34878D82A}">
                    <a16:rowId xmlns:a16="http://schemas.microsoft.com/office/drawing/2014/main" val="10000"/>
                  </a:ext>
                </a:extLst>
              </a:tr>
              <a:tr h="1329300">
                <a:tc>
                  <a:txBody>
                    <a:bodyPr/>
                    <a:lstStyle/>
                    <a:p>
                      <a:pPr algn="ctr" defTabSz="452065">
                        <a:defRPr>
                          <a:solidFill>
                            <a:srgbClr val="000000"/>
                          </a:solidFill>
                        </a:defRPr>
                      </a:pPr>
                      <a:r>
                        <a:rPr sz="3600"/>
                        <a:t>Maximize statistics for rare probes</a:t>
                      </a:r>
                    </a:p>
                  </a:txBody>
                  <a:tcPr marL="50800" marR="50800" marT="50800" marB="50800" anchor="ctr" horzOverflow="overflow">
                    <a:lnL w="3175">
                      <a:solidFill>
                        <a:srgbClr val="000000"/>
                      </a:solidFill>
                      <a:miter lim="400000"/>
                    </a:lnL>
                    <a:lnR w="3175">
                      <a:solidFill>
                        <a:srgbClr val="C4C6C6"/>
                      </a:solidFill>
                      <a:miter lim="400000"/>
                    </a:lnR>
                    <a:lnB w="12700">
                      <a:solidFill>
                        <a:srgbClr val="C4C6C6"/>
                      </a:solidFill>
                      <a:miter lim="400000"/>
                    </a:lnB>
                  </a:tcPr>
                </a:tc>
                <a:tc>
                  <a:txBody>
                    <a:bodyPr/>
                    <a:lstStyle/>
                    <a:p>
                      <a:pPr algn="ctr" defTabSz="452065">
                        <a:defRPr>
                          <a:solidFill>
                            <a:srgbClr val="000000"/>
                          </a:solidFill>
                        </a:defRPr>
                      </a:pPr>
                      <a:r>
                        <a:rPr sz="3600"/>
                        <a:t>Accept/sample full delivered luminosity </a:t>
                      </a:r>
                    </a:p>
                  </a:txBody>
                  <a:tcPr marL="50800" marR="50800" marT="50800" marB="50800" anchor="ctr" horzOverflow="overflow">
                    <a:lnL w="3175">
                      <a:solidFill>
                        <a:srgbClr val="C4C6C6"/>
                      </a:solidFill>
                      <a:miter lim="400000"/>
                    </a:lnL>
                    <a:lnB w="12700">
                      <a:solidFill>
                        <a:srgbClr val="C4C6C6"/>
                      </a:solidFill>
                      <a:miter lim="400000"/>
                    </a:lnB>
                  </a:tcPr>
                </a:tc>
                <a:tc>
                  <a:txBody>
                    <a:bodyPr/>
                    <a:lstStyle/>
                    <a:p>
                      <a:pPr algn="ctr" defTabSz="452065">
                        <a:defRPr>
                          <a:solidFill>
                            <a:srgbClr val="000000"/>
                          </a:solidFill>
                        </a:defRPr>
                      </a:pPr>
                      <a:r>
                        <a:rPr sz="3600" b="1"/>
                        <a:t>Data taking rate of 15kHz for Au+Au</a:t>
                      </a:r>
                    </a:p>
                  </a:txBody>
                  <a:tcPr marL="50800" marR="50800" marT="50800" marB="50800" anchor="ctr" horzOverflow="overflow">
                    <a:lnR w="3175">
                      <a:solidFill>
                        <a:srgbClr val="000000"/>
                      </a:solidFill>
                      <a:miter lim="400000"/>
                    </a:lnR>
                    <a:lnB w="12700">
                      <a:solidFill>
                        <a:srgbClr val="C4C6C6"/>
                      </a:solidFill>
                      <a:miter lim="400000"/>
                    </a:lnB>
                  </a:tcPr>
                </a:tc>
                <a:extLst>
                  <a:ext uri="{0D108BD9-81ED-4DB2-BD59-A6C34878D82A}">
                    <a16:rowId xmlns:a16="http://schemas.microsoft.com/office/drawing/2014/main" val="10001"/>
                  </a:ext>
                </a:extLst>
              </a:tr>
              <a:tr h="1591796">
                <a:tc>
                  <a:txBody>
                    <a:bodyPr/>
                    <a:lstStyle/>
                    <a:p>
                      <a:pPr algn="ctr" defTabSz="452065">
                        <a:defRPr>
                          <a:solidFill>
                            <a:srgbClr val="000000"/>
                          </a:solidFill>
                        </a:defRPr>
                      </a:pPr>
                      <a:r>
                        <a:rPr sz="3600" dirty="0"/>
                        <a:t>Precision Upsilon spectroscopy</a:t>
                      </a:r>
                    </a:p>
                  </a:txBody>
                  <a:tcPr marL="50800" marR="50800" marT="50800" marB="50800" anchor="ctr" horzOverflow="overflow">
                    <a:lnL w="3175">
                      <a:solidFill>
                        <a:srgbClr val="000000"/>
                      </a:solidFill>
                      <a:miter lim="400000"/>
                    </a:lnL>
                    <a:lnR w="3175">
                      <a:solidFill>
                        <a:srgbClr val="C4C6C6"/>
                      </a:solidFill>
                      <a:miter lim="400000"/>
                    </a:lnR>
                    <a:lnT w="12700">
                      <a:solidFill>
                        <a:srgbClr val="C4C6C6"/>
                      </a:solidFill>
                      <a:miter lim="400000"/>
                    </a:lnT>
                    <a:lnB w="12700">
                      <a:solidFill>
                        <a:srgbClr val="C4C6C6"/>
                      </a:solidFill>
                      <a:miter lim="400000"/>
                    </a:lnB>
                  </a:tcPr>
                </a:tc>
                <a:tc>
                  <a:txBody>
                    <a:bodyPr/>
                    <a:lstStyle/>
                    <a:p>
                      <a:pPr algn="ctr" defTabSz="452065">
                        <a:defRPr>
                          <a:solidFill>
                            <a:srgbClr val="000000"/>
                          </a:solidFill>
                        </a:defRPr>
                      </a:pPr>
                      <a:r>
                        <a:rPr sz="3600"/>
                        <a:t>Resolve Y(1s), Y(2s), (Y3s) states</a:t>
                      </a:r>
                    </a:p>
                  </a:txBody>
                  <a:tcPr marL="50800" marR="50800" marT="50800" marB="50800" anchor="ctr" horzOverflow="overflow">
                    <a:lnL w="3175">
                      <a:solidFill>
                        <a:srgbClr val="C4C6C6"/>
                      </a:solidFill>
                      <a:miter lim="400000"/>
                    </a:lnL>
                    <a:lnT w="12700">
                      <a:solidFill>
                        <a:srgbClr val="C4C6C6"/>
                      </a:solidFill>
                      <a:miter lim="400000"/>
                    </a:lnT>
                    <a:lnB w="12700">
                      <a:solidFill>
                        <a:srgbClr val="C4C6C6"/>
                      </a:solidFill>
                      <a:miter lim="400000"/>
                    </a:lnB>
                  </a:tcPr>
                </a:tc>
                <a:tc>
                  <a:txBody>
                    <a:bodyPr/>
                    <a:lstStyle/>
                    <a:p>
                      <a:pPr algn="ctr" defTabSz="452065">
                        <a:defRPr>
                          <a:solidFill>
                            <a:srgbClr val="000000"/>
                          </a:solidFill>
                        </a:defRPr>
                      </a:pPr>
                      <a:r>
                        <a:rPr sz="3600" b="1"/>
                        <a:t>Upsilon(1s) mass resolution ≤ 125MeV in central Au+Au</a:t>
                      </a:r>
                    </a:p>
                  </a:txBody>
                  <a:tcPr marL="50800" marR="50800" marT="50800" marB="50800" anchor="ctr" horzOverflow="overflow">
                    <a:lnR w="3175">
                      <a:solidFill>
                        <a:srgbClr val="000000"/>
                      </a:solidFill>
                      <a:miter lim="400000"/>
                    </a:lnR>
                    <a:lnT w="12700">
                      <a:solidFill>
                        <a:srgbClr val="C4C6C6"/>
                      </a:solidFill>
                      <a:miter lim="400000"/>
                    </a:lnT>
                    <a:lnB w="12700">
                      <a:solidFill>
                        <a:srgbClr val="C4C6C6"/>
                      </a:solidFill>
                      <a:miter lim="400000"/>
                    </a:lnB>
                  </a:tcPr>
                </a:tc>
                <a:extLst>
                  <a:ext uri="{0D108BD9-81ED-4DB2-BD59-A6C34878D82A}">
                    <a16:rowId xmlns:a16="http://schemas.microsoft.com/office/drawing/2014/main" val="10002"/>
                  </a:ext>
                </a:extLst>
              </a:tr>
              <a:tr h="2591295">
                <a:tc>
                  <a:txBody>
                    <a:bodyPr/>
                    <a:lstStyle/>
                    <a:p>
                      <a:pPr algn="ctr" defTabSz="452065">
                        <a:defRPr>
                          <a:solidFill>
                            <a:srgbClr val="000000"/>
                          </a:solidFill>
                        </a:defRPr>
                      </a:pPr>
                      <a:r>
                        <a:rPr sz="3600"/>
                        <a:t>High jet efficiency and resolution</a:t>
                      </a:r>
                    </a:p>
                  </a:txBody>
                  <a:tcPr marL="50800" marR="50800" marT="50800" marB="50800" anchor="ctr" horzOverflow="overflow">
                    <a:lnL w="3175">
                      <a:solidFill>
                        <a:srgbClr val="000000"/>
                      </a:solidFill>
                      <a:miter lim="400000"/>
                    </a:lnL>
                    <a:lnR w="3175">
                      <a:solidFill>
                        <a:srgbClr val="C4C6C6"/>
                      </a:solidFill>
                      <a:miter lim="400000"/>
                    </a:lnR>
                    <a:lnT w="12700">
                      <a:solidFill>
                        <a:srgbClr val="C4C6C6"/>
                      </a:solidFill>
                      <a:miter lim="400000"/>
                    </a:lnT>
                    <a:lnB w="12700">
                      <a:solidFill>
                        <a:srgbClr val="C4C6C6"/>
                      </a:solidFill>
                      <a:miter lim="400000"/>
                    </a:lnB>
                  </a:tcPr>
                </a:tc>
                <a:tc>
                  <a:txBody>
                    <a:bodyPr/>
                    <a:lstStyle/>
                    <a:p>
                      <a:pPr algn="ctr" defTabSz="452065">
                        <a:defRPr>
                          <a:solidFill>
                            <a:srgbClr val="000000"/>
                          </a:solidFill>
                        </a:defRPr>
                      </a:pPr>
                      <a:r>
                        <a:rPr sz="3600"/>
                        <a:t>Full hadron and EM calorimetry 
Jet resolution dominated by irreducible background fluctuations</a:t>
                      </a:r>
                    </a:p>
                  </a:txBody>
                  <a:tcPr marL="50800" marR="50800" marT="50800" marB="50800" anchor="ctr" horzOverflow="overflow">
                    <a:lnL w="3175">
                      <a:solidFill>
                        <a:srgbClr val="C4C6C6"/>
                      </a:solidFill>
                      <a:miter lim="400000"/>
                    </a:lnL>
                    <a:lnT w="12700">
                      <a:solidFill>
                        <a:srgbClr val="C4C6C6"/>
                      </a:solidFill>
                      <a:miter lim="400000"/>
                    </a:lnT>
                    <a:lnB w="12700">
                      <a:solidFill>
                        <a:srgbClr val="C4C6C6"/>
                      </a:solidFill>
                      <a:miter lim="400000"/>
                    </a:lnB>
                  </a:tcPr>
                </a:tc>
                <a:tc>
                  <a:txBody>
                    <a:bodyPr/>
                    <a:lstStyle/>
                    <a:p>
                      <a:pPr algn="ctr">
                        <a:spcBef>
                          <a:spcPts val="2100"/>
                        </a:spcBef>
                        <a:defRPr sz="3600" b="1">
                          <a:solidFill>
                            <a:srgbClr val="000000"/>
                          </a:solidFill>
                        </a:defRPr>
                      </a:pPr>
                      <a:r>
                        <a:t>σ/μ ≤ 150%/√pT</a:t>
                      </a:r>
                      <a:r>
                        <a:rPr baseline="-5999"/>
                        <a:t>jet</a:t>
                      </a:r>
                      <a:r>
                        <a:t> in central Au+Au for R=0.2 jets</a:t>
                      </a:r>
                      <a:r>
                        <a:rPr>
                          <a:solidFill>
                            <a:srgbClr val="FF2600"/>
                          </a:solidFill>
                        </a:rPr>
                        <a:t>**</a:t>
                      </a:r>
                    </a:p>
                  </a:txBody>
                  <a:tcPr marL="50800" marR="50800" marT="50800" marB="50800" anchor="ctr" horzOverflow="overflow">
                    <a:lnR w="3175">
                      <a:solidFill>
                        <a:srgbClr val="000000"/>
                      </a:solidFill>
                      <a:miter lim="400000"/>
                    </a:lnR>
                    <a:lnT w="12700">
                      <a:solidFill>
                        <a:srgbClr val="C4C6C6"/>
                      </a:solidFill>
                      <a:miter lim="400000"/>
                    </a:lnT>
                    <a:lnB w="12700">
                      <a:solidFill>
                        <a:srgbClr val="C4C6C6"/>
                      </a:solidFill>
                      <a:miter lim="400000"/>
                    </a:lnB>
                  </a:tcPr>
                </a:tc>
                <a:extLst>
                  <a:ext uri="{0D108BD9-81ED-4DB2-BD59-A6C34878D82A}">
                    <a16:rowId xmlns:a16="http://schemas.microsoft.com/office/drawing/2014/main" val="10003"/>
                  </a:ext>
                </a:extLst>
              </a:tr>
              <a:tr h="2501063">
                <a:tc>
                  <a:txBody>
                    <a:bodyPr/>
                    <a:lstStyle/>
                    <a:p>
                      <a:pPr algn="ctr" defTabSz="452065">
                        <a:defRPr>
                          <a:solidFill>
                            <a:srgbClr val="000000"/>
                          </a:solidFill>
                        </a:defRPr>
                      </a:pPr>
                      <a:r>
                        <a:rPr sz="3600"/>
                        <a:t>Full characterization of jet final state</a:t>
                      </a:r>
                    </a:p>
                  </a:txBody>
                  <a:tcPr marL="50800" marR="50800" marT="50800" marB="50800" anchor="ctr" horzOverflow="overflow">
                    <a:lnL w="3175">
                      <a:solidFill>
                        <a:srgbClr val="000000"/>
                      </a:solidFill>
                      <a:miter lim="400000"/>
                    </a:lnL>
                    <a:lnR w="3175">
                      <a:solidFill>
                        <a:srgbClr val="C4C6C6"/>
                      </a:solidFill>
                      <a:miter lim="400000"/>
                    </a:lnR>
                    <a:lnT w="12700">
                      <a:solidFill>
                        <a:srgbClr val="C4C6C6"/>
                      </a:solidFill>
                      <a:miter lim="400000"/>
                    </a:lnT>
                    <a:lnB w="12700">
                      <a:solidFill>
                        <a:srgbClr val="C4C6C6"/>
                      </a:solidFill>
                      <a:miter lim="400000"/>
                    </a:lnB>
                  </a:tcPr>
                </a:tc>
                <a:tc>
                  <a:txBody>
                    <a:bodyPr/>
                    <a:lstStyle/>
                    <a:p>
                      <a:pPr algn="ctr" defTabSz="452065">
                        <a:defRPr sz="3600">
                          <a:solidFill>
                            <a:srgbClr val="000000"/>
                          </a:solidFill>
                        </a:defRPr>
                      </a:pPr>
                      <a:r>
                        <a:t>High efficiency tracking for </a:t>
                      </a:r>
                    </a:p>
                    <a:p>
                      <a:pPr algn="ctr" defTabSz="452065">
                        <a:defRPr sz="3600">
                          <a:solidFill>
                            <a:srgbClr val="000000"/>
                          </a:solidFill>
                        </a:defRPr>
                      </a:pPr>
                      <a:r>
                        <a:t>0.2 &lt; p</a:t>
                      </a:r>
                      <a:r>
                        <a:rPr baseline="-5999"/>
                        <a:t>T</a:t>
                      </a:r>
                      <a:r>
                        <a:t> &lt; 40GeV </a:t>
                      </a:r>
                    </a:p>
                  </a:txBody>
                  <a:tcPr marL="50800" marR="50800" marT="50800" marB="50800" anchor="ctr" horzOverflow="overflow">
                    <a:lnL w="3175">
                      <a:solidFill>
                        <a:srgbClr val="C4C6C6"/>
                      </a:solidFill>
                      <a:miter lim="400000"/>
                    </a:lnL>
                    <a:lnT w="12700">
                      <a:solidFill>
                        <a:srgbClr val="C4C6C6"/>
                      </a:solidFill>
                      <a:miter lim="400000"/>
                    </a:lnT>
                    <a:lnB w="12700">
                      <a:solidFill>
                        <a:srgbClr val="C4C6C6"/>
                      </a:solidFill>
                      <a:miter lim="400000"/>
                    </a:lnB>
                  </a:tcPr>
                </a:tc>
                <a:tc>
                  <a:txBody>
                    <a:bodyPr/>
                    <a:lstStyle/>
                    <a:p>
                      <a:pPr algn="ctr">
                        <a:spcBef>
                          <a:spcPts val="2100"/>
                        </a:spcBef>
                        <a:defRPr sz="3600" b="1">
                          <a:solidFill>
                            <a:srgbClr val="000000"/>
                          </a:solidFill>
                        </a:defRPr>
                      </a:pPr>
                      <a:r>
                        <a:t>Tracking efficiency ≥ 90% in central Au+Au</a:t>
                      </a:r>
                      <a:r>
                        <a:rPr>
                          <a:solidFill>
                            <a:srgbClr val="FF2600"/>
                          </a:solidFill>
                        </a:rPr>
                        <a:t>**</a:t>
                      </a:r>
                    </a:p>
                    <a:p>
                      <a:pPr algn="ctr">
                        <a:spcBef>
                          <a:spcPts val="2100"/>
                        </a:spcBef>
                        <a:defRPr sz="3600" b="1">
                          <a:solidFill>
                            <a:srgbClr val="000000"/>
                          </a:solidFill>
                        </a:defRPr>
                      </a:pPr>
                      <a:r>
                        <a:t>Momentum resolution </a:t>
                      </a:r>
                      <a:r>
                        <a:rPr sz="4800"/>
                        <a:t>≲</a:t>
                      </a:r>
                      <a:r>
                        <a:t> 10% for p</a:t>
                      </a:r>
                      <a:r>
                        <a:rPr baseline="-5999"/>
                        <a:t>T</a:t>
                      </a:r>
                      <a:r>
                        <a:t> =  40 GeV</a:t>
                      </a:r>
                      <a:r>
                        <a:rPr>
                          <a:solidFill>
                            <a:srgbClr val="FF2600"/>
                          </a:solidFill>
                        </a:rPr>
                        <a:t>**</a:t>
                      </a:r>
                    </a:p>
                  </a:txBody>
                  <a:tcPr marL="50800" marR="50800" marT="50800" marB="50800" anchor="ctr" horzOverflow="overflow">
                    <a:lnR w="3175">
                      <a:solidFill>
                        <a:srgbClr val="000000"/>
                      </a:solidFill>
                      <a:miter lim="400000"/>
                    </a:lnR>
                    <a:lnT w="12700">
                      <a:solidFill>
                        <a:srgbClr val="C4C6C6"/>
                      </a:solidFill>
                      <a:miter lim="400000"/>
                    </a:lnT>
                    <a:lnB w="12700">
                      <a:solidFill>
                        <a:srgbClr val="C4C6C6"/>
                      </a:solidFill>
                      <a:miter lim="400000"/>
                    </a:lnB>
                  </a:tcPr>
                </a:tc>
                <a:extLst>
                  <a:ext uri="{0D108BD9-81ED-4DB2-BD59-A6C34878D82A}">
                    <a16:rowId xmlns:a16="http://schemas.microsoft.com/office/drawing/2014/main" val="10004"/>
                  </a:ext>
                </a:extLst>
              </a:tr>
              <a:tr h="2091545">
                <a:tc>
                  <a:txBody>
                    <a:bodyPr/>
                    <a:lstStyle/>
                    <a:p>
                      <a:pPr algn="ctr" defTabSz="452065">
                        <a:defRPr sz="3600">
                          <a:solidFill>
                            <a:srgbClr val="000000"/>
                          </a:solidFill>
                        </a:defRPr>
                      </a:pPr>
                      <a:r>
                        <a:t>Control over initial parton p</a:t>
                      </a:r>
                      <a:r>
                        <a:rPr baseline="-5999"/>
                        <a:t>T</a:t>
                      </a:r>
                    </a:p>
                  </a:txBody>
                  <a:tcPr marL="50800" marR="50800" marT="50800" marB="50800" anchor="ctr" horzOverflow="overflow">
                    <a:lnL w="3175">
                      <a:solidFill>
                        <a:srgbClr val="000000"/>
                      </a:solidFill>
                      <a:miter lim="400000"/>
                    </a:lnL>
                    <a:lnR w="3175">
                      <a:solidFill>
                        <a:srgbClr val="C4C6C6"/>
                      </a:solidFill>
                      <a:miter lim="400000"/>
                    </a:lnR>
                    <a:lnT w="12700">
                      <a:solidFill>
                        <a:srgbClr val="C4C6C6"/>
                      </a:solidFill>
                      <a:miter lim="400000"/>
                    </a:lnT>
                    <a:lnB w="3175">
                      <a:solidFill>
                        <a:srgbClr val="000000"/>
                      </a:solidFill>
                      <a:miter lim="400000"/>
                    </a:lnB>
                  </a:tcPr>
                </a:tc>
                <a:tc>
                  <a:txBody>
                    <a:bodyPr/>
                    <a:lstStyle/>
                    <a:p>
                      <a:pPr algn="ctr" defTabSz="452065">
                        <a:defRPr>
                          <a:solidFill>
                            <a:srgbClr val="000000"/>
                          </a:solidFill>
                        </a:defRPr>
                      </a:pPr>
                      <a:r>
                        <a:rPr sz="3600"/>
                        <a:t>Photon tagging with energy resolution dominated by irreducible higher order processes</a:t>
                      </a:r>
                    </a:p>
                  </a:txBody>
                  <a:tcPr marL="50800" marR="50800" marT="50800" marB="50800" anchor="ctr" horzOverflow="overflow">
                    <a:lnL w="3175">
                      <a:solidFill>
                        <a:srgbClr val="C4C6C6"/>
                      </a:solidFill>
                      <a:miter lim="400000"/>
                    </a:lnL>
                    <a:lnT w="12700">
                      <a:solidFill>
                        <a:srgbClr val="C4C6C6"/>
                      </a:solidFill>
                      <a:miter lim="400000"/>
                    </a:lnT>
                    <a:lnB w="3175">
                      <a:solidFill>
                        <a:srgbClr val="000000"/>
                      </a:solidFill>
                      <a:miter lim="400000"/>
                    </a:lnB>
                  </a:tcPr>
                </a:tc>
                <a:tc>
                  <a:txBody>
                    <a:bodyPr/>
                    <a:lstStyle/>
                    <a:p>
                      <a:pPr algn="ctr">
                        <a:spcBef>
                          <a:spcPts val="2100"/>
                        </a:spcBef>
                        <a:defRPr sz="3600" b="1">
                          <a:solidFill>
                            <a:srgbClr val="000000"/>
                          </a:solidFill>
                        </a:defRPr>
                      </a:pPr>
                      <a:r>
                        <a:rPr dirty="0"/>
                        <a:t>Single </a:t>
                      </a:r>
                      <a:r>
                        <a:rPr lang="en-US" dirty="0"/>
                        <a:t>photon</a:t>
                      </a:r>
                      <a:r>
                        <a:rPr dirty="0"/>
                        <a:t> resolution ≤ 8% for </a:t>
                      </a:r>
                    </a:p>
                    <a:p>
                      <a:pPr algn="ctr">
                        <a:defRPr sz="3600" b="1">
                          <a:solidFill>
                            <a:srgbClr val="000000"/>
                          </a:solidFill>
                        </a:defRPr>
                      </a:pPr>
                      <a:r>
                        <a:rPr dirty="0"/>
                        <a:t>p</a:t>
                      </a:r>
                      <a:r>
                        <a:rPr baseline="-5999" dirty="0"/>
                        <a:t>T</a:t>
                      </a:r>
                      <a:r>
                        <a:rPr dirty="0"/>
                        <a:t> = 15 GeV in central Au+Au</a:t>
                      </a:r>
                      <a:r>
                        <a:rPr dirty="0">
                          <a:solidFill>
                            <a:srgbClr val="FF2600"/>
                          </a:solidFill>
                        </a:rPr>
                        <a:t>** </a:t>
                      </a:r>
                    </a:p>
                  </a:txBody>
                  <a:tcPr marL="50800" marR="50800" marT="50800" marB="50800" anchor="ctr" horzOverflow="overflow">
                    <a:lnR w="3175">
                      <a:solidFill>
                        <a:srgbClr val="000000"/>
                      </a:solidFill>
                      <a:miter lim="400000"/>
                    </a:lnR>
                    <a:lnT w="12700">
                      <a:solidFill>
                        <a:srgbClr val="C4C6C6"/>
                      </a:solidFill>
                      <a:miter lim="400000"/>
                    </a:lnT>
                    <a:lnB w="3175">
                      <a:solidFill>
                        <a:srgbClr val="000000"/>
                      </a:solidFill>
                      <a:miter lim="400000"/>
                    </a:lnB>
                  </a:tcPr>
                </a:tc>
                <a:extLst>
                  <a:ext uri="{0D108BD9-81ED-4DB2-BD59-A6C34878D82A}">
                    <a16:rowId xmlns:a16="http://schemas.microsoft.com/office/drawing/2014/main" val="10005"/>
                  </a:ext>
                </a:extLst>
              </a:tr>
            </a:tbl>
          </a:graphicData>
        </a:graphic>
      </p:graphicFrame>
      <p:sp>
        <p:nvSpPr>
          <p:cNvPr id="309" name="(**) to be extracted using Au+Au, p+p data and simulations, following LHC examples"/>
          <p:cNvSpPr txBox="1"/>
          <p:nvPr/>
        </p:nvSpPr>
        <p:spPr>
          <a:xfrm>
            <a:off x="15880608" y="12936135"/>
            <a:ext cx="7154181" cy="870634"/>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lvl1pPr>
              <a:defRPr sz="2400" b="1">
                <a:solidFill>
                  <a:srgbClr val="FF2600"/>
                </a:solidFill>
                <a:latin typeface="Helvetica Neue"/>
                <a:ea typeface="Helvetica Neue"/>
                <a:cs typeface="Helvetica Neue"/>
                <a:sym typeface="Helvetica Neue"/>
              </a:defRPr>
            </a:lvl1pPr>
          </a:lstStyle>
          <a:p>
            <a:r>
              <a:t>(**) to be extracted using Au+Au, p+p data and simulations, following LHC examples</a:t>
            </a:r>
          </a:p>
        </p:txBody>
      </p:sp>
      <p:sp>
        <p:nvSpPr>
          <p:cNvPr id="2" name="Slide Number Placeholder 1">
            <a:extLst>
              <a:ext uri="{FF2B5EF4-FFF2-40B4-BE49-F238E27FC236}">
                <a16:creationId xmlns:a16="http://schemas.microsoft.com/office/drawing/2014/main" id="{52614365-5821-DE4B-BFC1-145AD054F234}"/>
              </a:ext>
            </a:extLst>
          </p:cNvPr>
          <p:cNvSpPr>
            <a:spLocks noGrp="1"/>
          </p:cNvSpPr>
          <p:nvPr>
            <p:ph type="sldNum" sz="quarter" idx="2"/>
          </p:nvPr>
        </p:nvSpPr>
        <p:spPr/>
        <p:txBody>
          <a:bodyPr/>
          <a:lstStyle/>
          <a:p>
            <a:fld id="{86CB4B4D-7CA3-9044-876B-883B54F8677D}" type="slidenum">
              <a:rPr lang="en-US" smtClean="0"/>
              <a:t>7</a:t>
            </a:fld>
            <a:endParaRPr lang="en-US"/>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 descr="Image"/>
          <p:cNvPicPr>
            <a:picLocks noChangeAspect="1"/>
          </p:cNvPicPr>
          <p:nvPr/>
        </p:nvPicPr>
        <p:blipFill>
          <a:blip r:embed="rId2">
            <a:extLst/>
          </a:blip>
          <a:stretch>
            <a:fillRect/>
          </a:stretch>
        </p:blipFill>
        <p:spPr>
          <a:xfrm>
            <a:off x="768533" y="1948931"/>
            <a:ext cx="22846934" cy="5664136"/>
          </a:xfrm>
          <a:prstGeom prst="rect">
            <a:avLst/>
          </a:prstGeom>
          <a:ln w="12700">
            <a:miter lim="400000"/>
          </a:ln>
        </p:spPr>
      </p:pic>
      <p:sp>
        <p:nvSpPr>
          <p:cNvPr id="373" name="Multi-year run plan for sPHENIX"/>
          <p:cNvSpPr txBox="1">
            <a:spLocks noGrp="1"/>
          </p:cNvSpPr>
          <p:nvPr>
            <p:ph type="title"/>
          </p:nvPr>
        </p:nvSpPr>
        <p:spPr>
          <a:prstGeom prst="rect">
            <a:avLst/>
          </a:prstGeom>
        </p:spPr>
        <p:txBody>
          <a:bodyPr/>
          <a:lstStyle>
            <a:lvl1pPr defTabSz="1243584">
              <a:defRPr sz="5814"/>
            </a:lvl1pPr>
          </a:lstStyle>
          <a:p>
            <a:r>
              <a:rPr dirty="0"/>
              <a:t>Multi-year run plan for </a:t>
            </a:r>
            <a:r>
              <a:rPr dirty="0" err="1"/>
              <a:t>sPHENIX</a:t>
            </a:r>
            <a:endParaRPr dirty="0"/>
          </a:p>
        </p:txBody>
      </p:sp>
      <p:sp>
        <p:nvSpPr>
          <p:cNvPr id="374" name="Text"/>
          <p:cNvSpPr txBox="1"/>
          <p:nvPr/>
        </p:nvSpPr>
        <p:spPr>
          <a:xfrm>
            <a:off x="-8109495" y="-5412679"/>
            <a:ext cx="257176" cy="634208"/>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defTabSz="642937">
              <a:lnSpc>
                <a:spcPts val="3800"/>
              </a:lnSpc>
              <a:defRPr sz="1600">
                <a:latin typeface="Times"/>
                <a:ea typeface="Times"/>
                <a:cs typeface="Times"/>
                <a:sym typeface="Times"/>
              </a:defRPr>
            </a:lvl1pPr>
          </a:lstStyle>
          <a:p>
            <a:r>
              <a:t> </a:t>
            </a:r>
          </a:p>
        </p:txBody>
      </p:sp>
      <p:sp>
        <p:nvSpPr>
          <p:cNvPr id="376" name="Minimum bias Au+Au at 15 kHz for |z| &lt; 10 cm: 47 billion (Year-1) + 96 billion (Year-2) + 96 billion (Year-3) = Total 239 billion events…"/>
          <p:cNvSpPr txBox="1"/>
          <p:nvPr/>
        </p:nvSpPr>
        <p:spPr>
          <a:xfrm>
            <a:off x="562744" y="8215799"/>
            <a:ext cx="23210445" cy="3806747"/>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nchor="ctr">
            <a:spAutoFit/>
          </a:bodyPr>
          <a:lstStyle/>
          <a:p>
            <a:pPr marL="571500" indent="-571500" algn="l" defTabSz="642937">
              <a:lnSpc>
                <a:spcPct val="150000"/>
              </a:lnSpc>
              <a:spcBef>
                <a:spcPts val="1600"/>
              </a:spcBef>
              <a:buFont typeface="Arial" panose="020B0604020202020204" pitchFamily="34" charset="0"/>
              <a:buChar char="•"/>
              <a:defRPr sz="4000">
                <a:latin typeface="Avenir Heavy"/>
                <a:ea typeface="Avenir Heavy"/>
                <a:cs typeface="Avenir Heavy"/>
                <a:sym typeface="Avenir Heavy"/>
              </a:defRPr>
            </a:pPr>
            <a:r>
              <a:rPr sz="3600" dirty="0">
                <a:latin typeface="Avenir Book" panose="02000503020000020003" pitchFamily="2" charset="0"/>
              </a:rPr>
              <a:t>Minimum bias Au+Au at 15 kHz for </a:t>
            </a:r>
            <a:r>
              <a:rPr lang="en-US" sz="3600" dirty="0">
                <a:latin typeface="Avenir Book" panose="02000503020000020003" pitchFamily="2" charset="0"/>
              </a:rPr>
              <a:t>primary vertex </a:t>
            </a:r>
            <a:r>
              <a:rPr sz="3600" dirty="0">
                <a:latin typeface="Avenir Book" panose="02000503020000020003" pitchFamily="2" charset="0"/>
              </a:rPr>
              <a:t>|z| &lt; 10 cm</a:t>
            </a:r>
            <a:r>
              <a:rPr lang="en-US" sz="3600" dirty="0">
                <a:latin typeface="Avenir Book" panose="02000503020000020003" pitchFamily="2" charset="0"/>
              </a:rPr>
              <a:t> (in acceptance of silicon trackers)</a:t>
            </a:r>
            <a:r>
              <a:rPr sz="3600" dirty="0">
                <a:latin typeface="Avenir Book" panose="02000503020000020003" pitchFamily="2" charset="0"/>
              </a:rPr>
              <a:t>:</a:t>
            </a:r>
            <a:br>
              <a:rPr sz="3600" dirty="0">
                <a:latin typeface="Avenir Book" panose="02000503020000020003" pitchFamily="2" charset="0"/>
              </a:rPr>
            </a:br>
            <a:r>
              <a:rPr sz="3600" dirty="0">
                <a:latin typeface="Avenir Book" panose="02000503020000020003" pitchFamily="2" charset="0"/>
              </a:rPr>
              <a:t>47 billion </a:t>
            </a:r>
            <a:r>
              <a:rPr sz="3600" dirty="0">
                <a:latin typeface="Avenir Book" panose="02000503020000020003" pitchFamily="2" charset="0"/>
                <a:ea typeface="Avenir Book"/>
                <a:cs typeface="Avenir Book"/>
                <a:sym typeface="Avenir Book"/>
              </a:rPr>
              <a:t>(Year-1) + </a:t>
            </a:r>
            <a:r>
              <a:rPr sz="3600" dirty="0">
                <a:latin typeface="Avenir Book" panose="02000503020000020003" pitchFamily="2" charset="0"/>
              </a:rPr>
              <a:t>96 billion </a:t>
            </a:r>
            <a:r>
              <a:rPr sz="3600" dirty="0">
                <a:latin typeface="Avenir Book" panose="02000503020000020003" pitchFamily="2" charset="0"/>
                <a:ea typeface="Avenir Book"/>
                <a:cs typeface="Avenir Book"/>
                <a:sym typeface="Avenir Book"/>
              </a:rPr>
              <a:t>(Year-</a:t>
            </a:r>
            <a:r>
              <a:rPr lang="en-US" sz="3600" dirty="0">
                <a:latin typeface="Avenir Book" panose="02000503020000020003" pitchFamily="2" charset="0"/>
                <a:ea typeface="Avenir Book"/>
                <a:cs typeface="Avenir Book"/>
                <a:sym typeface="Avenir Book"/>
              </a:rPr>
              <a:t>3</a:t>
            </a:r>
            <a:r>
              <a:rPr sz="3600" dirty="0">
                <a:latin typeface="Avenir Book" panose="02000503020000020003" pitchFamily="2" charset="0"/>
                <a:ea typeface="Avenir Book"/>
                <a:cs typeface="Avenir Book"/>
                <a:sym typeface="Avenir Book"/>
              </a:rPr>
              <a:t>) + </a:t>
            </a:r>
            <a:r>
              <a:rPr sz="3600" dirty="0">
                <a:latin typeface="Avenir Book" panose="02000503020000020003" pitchFamily="2" charset="0"/>
              </a:rPr>
              <a:t>96 billion </a:t>
            </a:r>
            <a:r>
              <a:rPr sz="3600" dirty="0">
                <a:latin typeface="Avenir Book" panose="02000503020000020003" pitchFamily="2" charset="0"/>
                <a:ea typeface="Avenir Book"/>
                <a:cs typeface="Avenir Book"/>
                <a:sym typeface="Avenir Book"/>
              </a:rPr>
              <a:t>(Year-</a:t>
            </a:r>
            <a:r>
              <a:rPr lang="en-US" sz="3600" dirty="0">
                <a:latin typeface="Avenir Book" panose="02000503020000020003" pitchFamily="2" charset="0"/>
                <a:ea typeface="Avenir Book"/>
                <a:cs typeface="Avenir Book"/>
                <a:sym typeface="Avenir Book"/>
              </a:rPr>
              <a:t>5</a:t>
            </a:r>
            <a:r>
              <a:rPr sz="3600" dirty="0">
                <a:latin typeface="Avenir Book" panose="02000503020000020003" pitchFamily="2" charset="0"/>
                <a:ea typeface="Avenir Book"/>
                <a:cs typeface="Avenir Book"/>
                <a:sym typeface="Avenir Book"/>
              </a:rPr>
              <a:t>) = </a:t>
            </a:r>
            <a:r>
              <a:rPr lang="en-US" sz="3600" i="1" dirty="0">
                <a:solidFill>
                  <a:srgbClr val="FF0000"/>
                </a:solidFill>
                <a:latin typeface="Avenir Book" panose="02000503020000020003" pitchFamily="2" charset="0"/>
              </a:rPr>
              <a:t>240</a:t>
            </a:r>
            <a:r>
              <a:rPr sz="3600" i="1" dirty="0">
                <a:solidFill>
                  <a:srgbClr val="FF0000"/>
                </a:solidFill>
                <a:latin typeface="Avenir Book" panose="02000503020000020003" pitchFamily="2" charset="0"/>
              </a:rPr>
              <a:t> billion events</a:t>
            </a:r>
            <a:r>
              <a:rPr lang="en-US" sz="3600" i="1" dirty="0">
                <a:solidFill>
                  <a:srgbClr val="FF0000"/>
                </a:solidFill>
                <a:latin typeface="Avenir Book" panose="02000503020000020003" pitchFamily="2" charset="0"/>
              </a:rPr>
              <a:t> recorded</a:t>
            </a:r>
            <a:endParaRPr lang="en-US" sz="3600" i="1" dirty="0">
              <a:solidFill>
                <a:srgbClr val="FF0000"/>
              </a:solidFill>
              <a:latin typeface="Avenir Book" panose="02000503020000020003" pitchFamily="2" charset="0"/>
              <a:sym typeface="Avenir Book"/>
            </a:endParaRPr>
          </a:p>
          <a:p>
            <a:pPr marL="571500" lvl="8" indent="-571500" algn="l" defTabSz="642937">
              <a:lnSpc>
                <a:spcPct val="150000"/>
              </a:lnSpc>
              <a:spcBef>
                <a:spcPts val="1600"/>
              </a:spcBef>
              <a:buFont typeface="Arial" panose="020B0604020202020204" pitchFamily="34" charset="0"/>
              <a:buChar char="•"/>
              <a:defRPr sz="4000">
                <a:latin typeface="Avenir Heavy"/>
                <a:ea typeface="Avenir Heavy"/>
                <a:cs typeface="Avenir Heavy"/>
                <a:sym typeface="Avenir Heavy"/>
              </a:defRPr>
            </a:pPr>
            <a:r>
              <a:rPr lang="en-US" sz="3600" dirty="0">
                <a:latin typeface="Avenir Book" panose="02000503020000020003" pitchFamily="2" charset="0"/>
              </a:rPr>
              <a:t>cf. STAR 2016 200 GeV </a:t>
            </a:r>
            <a:r>
              <a:rPr lang="en-US" sz="3600" dirty="0" err="1">
                <a:latin typeface="Avenir Book" panose="02000503020000020003" pitchFamily="2" charset="0"/>
              </a:rPr>
              <a:t>Au+Au</a:t>
            </a:r>
            <a:r>
              <a:rPr lang="en-US" sz="3600" dirty="0">
                <a:latin typeface="Avenir Book" panose="02000503020000020003" pitchFamily="2" charset="0"/>
              </a:rPr>
              <a:t> data set of </a:t>
            </a:r>
            <a:r>
              <a:rPr lang="en-US" sz="3600" i="1" dirty="0">
                <a:solidFill>
                  <a:srgbClr val="0070C0"/>
                </a:solidFill>
                <a:latin typeface="Avenir Book" panose="02000503020000020003" pitchFamily="2" charset="0"/>
              </a:rPr>
              <a:t>6.5 billion events </a:t>
            </a:r>
            <a:r>
              <a:rPr lang="en-US" sz="3600" dirty="0">
                <a:latin typeface="Avenir Book" panose="02000503020000020003" pitchFamily="2" charset="0"/>
              </a:rPr>
              <a:t>[</a:t>
            </a:r>
            <a:r>
              <a:rPr lang="en-US" sz="3600" i="1" dirty="0">
                <a:latin typeface="Avenir Book" panose="02000503020000020003" pitchFamily="2" charset="0"/>
              </a:rPr>
              <a:t>PAC 2017 presentation</a:t>
            </a:r>
            <a:r>
              <a:rPr lang="en-US" sz="3600" dirty="0">
                <a:latin typeface="Avenir Book" panose="02000503020000020003" pitchFamily="2" charset="0"/>
              </a:rPr>
              <a:t>]</a:t>
            </a:r>
          </a:p>
          <a:p>
            <a:pPr marL="571500" lvl="5" indent="-571500" algn="l" defTabSz="642937">
              <a:lnSpc>
                <a:spcPct val="150000"/>
              </a:lnSpc>
              <a:spcBef>
                <a:spcPts val="1600"/>
              </a:spcBef>
              <a:buFont typeface="Arial" panose="020B0604020202020204" pitchFamily="34" charset="0"/>
              <a:buChar char="•"/>
              <a:defRPr sz="4000">
                <a:latin typeface="Avenir Heavy"/>
                <a:ea typeface="Avenir Heavy"/>
                <a:cs typeface="Avenir Heavy"/>
                <a:sym typeface="Avenir Heavy"/>
              </a:defRPr>
            </a:pPr>
            <a:r>
              <a:rPr lang="en-US" sz="3600" dirty="0">
                <a:latin typeface="Avenir Book" panose="02000503020000020003" pitchFamily="2" charset="0"/>
              </a:rPr>
              <a:t>Topics with Level-1 selective trigger (e.g. high </a:t>
            </a:r>
            <a:r>
              <a:rPr lang="en-US" sz="3600" dirty="0" err="1">
                <a:latin typeface="Avenir Book" panose="02000503020000020003" pitchFamily="2" charset="0"/>
              </a:rPr>
              <a:t>p</a:t>
            </a:r>
            <a:r>
              <a:rPr lang="en-US" sz="3600" baseline="-5999" dirty="0" err="1">
                <a:latin typeface="Avenir Book" panose="02000503020000020003" pitchFamily="2" charset="0"/>
              </a:rPr>
              <a:t>T</a:t>
            </a:r>
            <a:r>
              <a:rPr lang="en-US" sz="3600" dirty="0">
                <a:latin typeface="Avenir Book" panose="02000503020000020003" pitchFamily="2" charset="0"/>
              </a:rPr>
              <a:t> photons) can sample </a:t>
            </a:r>
            <a:r>
              <a:rPr lang="en-US" sz="3600" i="1" dirty="0">
                <a:solidFill>
                  <a:srgbClr val="FF0000"/>
                </a:solidFill>
                <a:latin typeface="Avenir Book" panose="02000503020000020003" pitchFamily="2" charset="0"/>
              </a:rPr>
              <a:t>0.5 trillion events</a:t>
            </a:r>
            <a:r>
              <a:rPr lang="en-US" sz="3600" dirty="0">
                <a:latin typeface="Avenir Book" panose="02000503020000020003" pitchFamily="2" charset="0"/>
              </a:rPr>
              <a:t> within |z| &lt; 10 cm</a:t>
            </a:r>
          </a:p>
        </p:txBody>
      </p:sp>
      <p:sp>
        <p:nvSpPr>
          <p:cNvPr id="2" name="Slide Number Placeholder 1">
            <a:extLst>
              <a:ext uri="{FF2B5EF4-FFF2-40B4-BE49-F238E27FC236}">
                <a16:creationId xmlns:a16="http://schemas.microsoft.com/office/drawing/2014/main" id="{C247A17A-75B5-2F4A-A588-4D5F16C5D4D6}"/>
              </a:ext>
            </a:extLst>
          </p:cNvPr>
          <p:cNvSpPr>
            <a:spLocks noGrp="1"/>
          </p:cNvSpPr>
          <p:nvPr>
            <p:ph type="sldNum" sz="quarter" idx="2"/>
          </p:nvPr>
        </p:nvSpPr>
        <p:spPr/>
        <p:txBody>
          <a:bodyPr/>
          <a:lstStyle/>
          <a:p>
            <a:fld id="{86CB4B4D-7CA3-9044-876B-883B54F8677D}" type="slidenum">
              <a:rPr lang="en-US" smtClean="0"/>
              <a:t>8</a:t>
            </a:fld>
            <a:endParaRPr lang="en-US"/>
          </a:p>
        </p:txBody>
      </p:sp>
      <p:sp>
        <p:nvSpPr>
          <p:cNvPr id="3" name="Oval 2">
            <a:extLst>
              <a:ext uri="{FF2B5EF4-FFF2-40B4-BE49-F238E27FC236}">
                <a16:creationId xmlns:a16="http://schemas.microsoft.com/office/drawing/2014/main" id="{3ED1C526-2FE2-5948-8089-F8E0A626EC90}"/>
              </a:ext>
            </a:extLst>
          </p:cNvPr>
          <p:cNvSpPr/>
          <p:nvPr/>
        </p:nvSpPr>
        <p:spPr>
          <a:xfrm>
            <a:off x="577828" y="3045052"/>
            <a:ext cx="381410" cy="381410"/>
          </a:xfrm>
          <a:prstGeom prst="ellipse">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
        <p:nvSpPr>
          <p:cNvPr id="9" name="Oval 8">
            <a:extLst>
              <a:ext uri="{FF2B5EF4-FFF2-40B4-BE49-F238E27FC236}">
                <a16:creationId xmlns:a16="http://schemas.microsoft.com/office/drawing/2014/main" id="{F1F3C8BF-DD59-7746-A866-C5CB25BDE887}"/>
              </a:ext>
            </a:extLst>
          </p:cNvPr>
          <p:cNvSpPr/>
          <p:nvPr/>
        </p:nvSpPr>
        <p:spPr>
          <a:xfrm>
            <a:off x="577828" y="5129499"/>
            <a:ext cx="381410" cy="381410"/>
          </a:xfrm>
          <a:prstGeom prst="ellipse">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
        <p:nvSpPr>
          <p:cNvPr id="10" name="Oval 9">
            <a:extLst>
              <a:ext uri="{FF2B5EF4-FFF2-40B4-BE49-F238E27FC236}">
                <a16:creationId xmlns:a16="http://schemas.microsoft.com/office/drawing/2014/main" id="{8E743F5D-046C-F341-85F7-14388F98CB4F}"/>
              </a:ext>
            </a:extLst>
          </p:cNvPr>
          <p:cNvSpPr/>
          <p:nvPr/>
        </p:nvSpPr>
        <p:spPr>
          <a:xfrm>
            <a:off x="562744" y="6667295"/>
            <a:ext cx="381410" cy="381410"/>
          </a:xfrm>
          <a:prstGeom prst="ellipse">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
        <p:nvSpPr>
          <p:cNvPr id="11" name="https://indico.bnl.gov/event/4788/attachments/19066/24594/sph-trg-000_06142018.pdf">
            <a:extLst>
              <a:ext uri="{FF2B5EF4-FFF2-40B4-BE49-F238E27FC236}">
                <a16:creationId xmlns:a16="http://schemas.microsoft.com/office/drawing/2014/main" id="{C2D4C61E-422B-E34F-BFC4-BDF5B0A45024}"/>
              </a:ext>
            </a:extLst>
          </p:cNvPr>
          <p:cNvSpPr txBox="1"/>
          <p:nvPr/>
        </p:nvSpPr>
        <p:spPr>
          <a:xfrm>
            <a:off x="12192000" y="7396290"/>
            <a:ext cx="11927945"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000" u="sng"/>
            </a:lvl1pPr>
          </a:lstStyle>
          <a:p>
            <a:pPr>
              <a:defRPr u="none"/>
            </a:pPr>
            <a:r>
              <a:rPr sz="2400" u="sng" dirty="0">
                <a:solidFill>
                  <a:srgbClr val="FF0000"/>
                </a:solidFill>
              </a:rPr>
              <a:t>https://</a:t>
            </a:r>
            <a:r>
              <a:rPr sz="2400" u="sng" dirty="0" err="1">
                <a:solidFill>
                  <a:srgbClr val="FF0000"/>
                </a:solidFill>
              </a:rPr>
              <a:t>indico.bnl.gov</a:t>
            </a:r>
            <a:r>
              <a:rPr lang="en-US" sz="2400" u="sng" dirty="0">
                <a:solidFill>
                  <a:srgbClr val="FF0000"/>
                </a:solidFill>
              </a:rPr>
              <a:t>/</a:t>
            </a:r>
            <a:r>
              <a:rPr sz="2400" u="sng" dirty="0">
                <a:solidFill>
                  <a:srgbClr val="FF0000"/>
                </a:solidFill>
              </a:rPr>
              <a:t>event/4788/attachments/19066/24594/sph-trg-000_06142018.pdf</a:t>
            </a:r>
          </a:p>
        </p:txBody>
      </p:sp>
      <p:cxnSp>
        <p:nvCxnSpPr>
          <p:cNvPr id="5" name="Straight Connector 4">
            <a:extLst>
              <a:ext uri="{FF2B5EF4-FFF2-40B4-BE49-F238E27FC236}">
                <a16:creationId xmlns:a16="http://schemas.microsoft.com/office/drawing/2014/main" id="{00E36ECC-BAB1-354C-A871-960CA2822B8C}"/>
              </a:ext>
            </a:extLst>
          </p:cNvPr>
          <p:cNvCxnSpPr>
            <a:cxnSpLocks/>
          </p:cNvCxnSpPr>
          <p:nvPr/>
        </p:nvCxnSpPr>
        <p:spPr>
          <a:xfrm>
            <a:off x="23615467" y="2032000"/>
            <a:ext cx="0" cy="3657600"/>
          </a:xfrm>
          <a:prstGeom prst="line">
            <a:avLst/>
          </a:prstGeom>
          <a:noFill/>
          <a:ln w="76200" cap="flat">
            <a:solidFill>
              <a:srgbClr val="00B050"/>
            </a:solidFill>
            <a:prstDash val="solid"/>
            <a:miter lim="400000"/>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B5F1922B-E29E-694B-911B-6CB2DF9984DA}"/>
              </a:ext>
            </a:extLst>
          </p:cNvPr>
          <p:cNvCxnSpPr>
            <a:cxnSpLocks/>
          </p:cNvCxnSpPr>
          <p:nvPr/>
        </p:nvCxnSpPr>
        <p:spPr>
          <a:xfrm>
            <a:off x="23615467" y="5791200"/>
            <a:ext cx="0" cy="1503490"/>
          </a:xfrm>
          <a:prstGeom prst="line">
            <a:avLst/>
          </a:prstGeom>
          <a:noFill/>
          <a:ln w="76200" cap="flat">
            <a:solidFill>
              <a:srgbClr val="00B050"/>
            </a:solidFill>
            <a:prstDash val="sysDash"/>
            <a:miter lim="400000"/>
            <a:tailEnd type="arrow" w="med" len="med"/>
          </a:ln>
          <a:effectLst/>
          <a:sp3d/>
        </p:spPr>
        <p:style>
          <a:lnRef idx="0">
            <a:scrgbClr r="0" g="0" b="0"/>
          </a:lnRef>
          <a:fillRef idx="0">
            <a:scrgbClr r="0" g="0" b="0"/>
          </a:fillRef>
          <a:effectRef idx="0">
            <a:scrgbClr r="0" g="0" b="0"/>
          </a:effectRef>
          <a:fontRef idx="none"/>
        </p:style>
      </p:cxnSp>
      <p:sp>
        <p:nvSpPr>
          <p:cNvPr id="22" name="Oval 21">
            <a:extLst>
              <a:ext uri="{FF2B5EF4-FFF2-40B4-BE49-F238E27FC236}">
                <a16:creationId xmlns:a16="http://schemas.microsoft.com/office/drawing/2014/main" id="{20487860-A5D1-B046-BD7A-516C0B863EC1}"/>
              </a:ext>
            </a:extLst>
          </p:cNvPr>
          <p:cNvSpPr/>
          <p:nvPr/>
        </p:nvSpPr>
        <p:spPr>
          <a:xfrm>
            <a:off x="562744" y="8589456"/>
            <a:ext cx="381410" cy="381410"/>
          </a:xfrm>
          <a:prstGeom prst="ellipse">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
        <p:nvSpPr>
          <p:cNvPr id="4" name="TextBox 3">
            <a:extLst>
              <a:ext uri="{FF2B5EF4-FFF2-40B4-BE49-F238E27FC236}">
                <a16:creationId xmlns:a16="http://schemas.microsoft.com/office/drawing/2014/main" id="{B3A9347A-0A2D-2248-B45C-0F69D1EDA275}"/>
              </a:ext>
            </a:extLst>
          </p:cNvPr>
          <p:cNvSpPr txBox="1"/>
          <p:nvPr/>
        </p:nvSpPr>
        <p:spPr>
          <a:xfrm>
            <a:off x="20294908" y="9739260"/>
            <a:ext cx="2553583" cy="759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4000" b="0" i="0" u="none" strike="noStrike" cap="none" spc="0" normalizeH="0" dirty="0">
                <a:ln>
                  <a:noFill/>
                </a:ln>
                <a:solidFill>
                  <a:srgbClr val="000000"/>
                </a:solidFill>
                <a:effectLst/>
                <a:uFillTx/>
                <a:latin typeface="+mn-lt"/>
                <a:ea typeface="+mn-ea"/>
                <a:cs typeface="+mn-cs"/>
                <a:sym typeface="Helvetica Neue Light"/>
              </a:rPr>
              <a:t>~40x more</a:t>
            </a:r>
          </a:p>
        </p:txBody>
      </p:sp>
      <p:sp>
        <p:nvSpPr>
          <p:cNvPr id="6" name="Right Brace 5">
            <a:extLst>
              <a:ext uri="{FF2B5EF4-FFF2-40B4-BE49-F238E27FC236}">
                <a16:creationId xmlns:a16="http://schemas.microsoft.com/office/drawing/2014/main" id="{6BAFED6B-925B-B945-8D8D-FC90EA4001E1}"/>
              </a:ext>
            </a:extLst>
          </p:cNvPr>
          <p:cNvSpPr/>
          <p:nvPr/>
        </p:nvSpPr>
        <p:spPr>
          <a:xfrm>
            <a:off x="19473334" y="9574904"/>
            <a:ext cx="372534" cy="1162385"/>
          </a:xfrm>
          <a:prstGeom prst="rightBrace">
            <a:avLst/>
          </a:prstGeom>
          <a:noFill/>
          <a:ln w="6350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7" name="TextBox 6">
            <a:extLst>
              <a:ext uri="{FF2B5EF4-FFF2-40B4-BE49-F238E27FC236}">
                <a16:creationId xmlns:a16="http://schemas.microsoft.com/office/drawing/2014/main" id="{04A218FD-B5CD-5447-AC21-301ADB5AC343}"/>
              </a:ext>
            </a:extLst>
          </p:cNvPr>
          <p:cNvSpPr txBox="1"/>
          <p:nvPr/>
        </p:nvSpPr>
        <p:spPr>
          <a:xfrm rot="5400000">
            <a:off x="23127500" y="3804661"/>
            <a:ext cx="1804981"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dirty="0">
                <a:ln>
                  <a:noFill/>
                </a:ln>
                <a:solidFill>
                  <a:srgbClr val="000000"/>
                </a:solidFill>
                <a:effectLst/>
                <a:uFillTx/>
                <a:latin typeface="Avenir Light" panose="020B0402020203020204" pitchFamily="34" charset="77"/>
                <a:ea typeface="+mn-ea"/>
                <a:cs typeface="+mn-cs"/>
                <a:sym typeface="Helvetica Neue Light"/>
              </a:rPr>
              <a:t>Campaign 1</a:t>
            </a:r>
          </a:p>
        </p:txBody>
      </p:sp>
      <p:sp>
        <p:nvSpPr>
          <p:cNvPr id="18" name="TextBox 17">
            <a:extLst>
              <a:ext uri="{FF2B5EF4-FFF2-40B4-BE49-F238E27FC236}">
                <a16:creationId xmlns:a16="http://schemas.microsoft.com/office/drawing/2014/main" id="{59F3FAAB-DA94-F84D-9D54-FBDF7404CB47}"/>
              </a:ext>
            </a:extLst>
          </p:cNvPr>
          <p:cNvSpPr txBox="1"/>
          <p:nvPr/>
        </p:nvSpPr>
        <p:spPr>
          <a:xfrm rot="5400000">
            <a:off x="23127500" y="6142373"/>
            <a:ext cx="1804981"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2400" dirty="0">
                <a:latin typeface="Avenir Light" panose="020B0402020203020204" pitchFamily="34" charset="77"/>
              </a:rPr>
              <a:t>C</a:t>
            </a:r>
            <a:r>
              <a:rPr kumimoji="0" lang="en-US" sz="2400" b="0" i="0" u="none" strike="noStrike" cap="none" spc="0" normalizeH="0" dirty="0">
                <a:ln>
                  <a:noFill/>
                </a:ln>
                <a:solidFill>
                  <a:srgbClr val="000000"/>
                </a:solidFill>
                <a:effectLst/>
                <a:uFillTx/>
                <a:latin typeface="Avenir Light" panose="020B0402020203020204" pitchFamily="34" charset="77"/>
                <a:ea typeface="+mn-ea"/>
                <a:cs typeface="+mn-cs"/>
                <a:sym typeface="Helvetica Neue Light"/>
              </a:rPr>
              <a:t>ampaign 2</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Core physics projection: Upsilons at sPHENIX vs LHC"/>
          <p:cNvSpPr txBox="1">
            <a:spLocks noGrp="1"/>
          </p:cNvSpPr>
          <p:nvPr>
            <p:ph type="title"/>
          </p:nvPr>
        </p:nvSpPr>
        <p:spPr>
          <a:xfrm>
            <a:off x="1505543" y="439926"/>
            <a:ext cx="16459201" cy="1092995"/>
          </a:xfrm>
          <a:prstGeom prst="rect">
            <a:avLst/>
          </a:prstGeom>
        </p:spPr>
        <p:txBody>
          <a:bodyPr/>
          <a:lstStyle>
            <a:lvl1pPr defTabSz="1243584">
              <a:defRPr sz="5814"/>
            </a:lvl1pPr>
          </a:lstStyle>
          <a:p>
            <a:r>
              <a:rPr dirty="0"/>
              <a:t>Upsilons at </a:t>
            </a:r>
            <a:r>
              <a:rPr dirty="0" err="1"/>
              <a:t>sPHENIX</a:t>
            </a:r>
            <a:r>
              <a:rPr dirty="0"/>
              <a:t> </a:t>
            </a:r>
            <a:r>
              <a:rPr lang="en-US" dirty="0"/>
              <a:t>and</a:t>
            </a:r>
            <a:r>
              <a:rPr dirty="0"/>
              <a:t> LHC</a:t>
            </a:r>
            <a:r>
              <a:rPr lang="en-US" dirty="0"/>
              <a:t> compared</a:t>
            </a:r>
            <a:endParaRPr dirty="0"/>
          </a:p>
        </p:txBody>
      </p:sp>
      <p:pic>
        <p:nvPicPr>
          <p:cNvPr id="380" name="Image" descr="Image"/>
          <p:cNvPicPr>
            <a:picLocks/>
          </p:cNvPicPr>
          <p:nvPr/>
        </p:nvPicPr>
        <p:blipFill>
          <a:blip r:embed="rId2">
            <a:extLst/>
          </a:blip>
          <a:stretch>
            <a:fillRect/>
          </a:stretch>
        </p:blipFill>
        <p:spPr>
          <a:xfrm>
            <a:off x="-202100" y="1901591"/>
            <a:ext cx="12874059" cy="8163499"/>
          </a:xfrm>
          <a:prstGeom prst="rect">
            <a:avLst/>
          </a:prstGeom>
          <a:ln w="12700">
            <a:miter lim="400000"/>
          </a:ln>
        </p:spPr>
      </p:pic>
      <p:sp>
        <p:nvSpPr>
          <p:cNvPr id="382" name="CMS data"/>
          <p:cNvSpPr txBox="1"/>
          <p:nvPr/>
        </p:nvSpPr>
        <p:spPr>
          <a:xfrm>
            <a:off x="7235669" y="4456646"/>
            <a:ext cx="2059966" cy="626388"/>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3200" b="1">
                <a:latin typeface="Helvetica Neue"/>
                <a:ea typeface="Helvetica Neue"/>
                <a:cs typeface="Helvetica Neue"/>
                <a:sym typeface="Helvetica Neue"/>
              </a:defRPr>
            </a:lvl1pPr>
          </a:lstStyle>
          <a:p>
            <a:r>
              <a:t>CMS data</a:t>
            </a:r>
          </a:p>
        </p:txBody>
      </p:sp>
      <p:sp>
        <p:nvSpPr>
          <p:cNvPr id="383" name="Sequential suppression of Y(nS) states reveals QGP Debye screening length…"/>
          <p:cNvSpPr txBox="1"/>
          <p:nvPr/>
        </p:nvSpPr>
        <p:spPr>
          <a:xfrm>
            <a:off x="5965070" y="10124831"/>
            <a:ext cx="11510130" cy="2136431"/>
          </a:xfrm>
          <a:prstGeom prst="rect">
            <a:avLst/>
          </a:prstGeom>
          <a:ln w="12700">
            <a:miter lim="400000"/>
          </a:ln>
          <a:extLst>
            <a:ext uri="{C572A759-6A51-4108-AA02-DFA0A04FC94B}">
              <ma14:wrappingTextBoxFlag xmlns:ma14="http://schemas.microsoft.com/office/mac/drawingml/2011/main" xmlns="" val="1"/>
            </a:ext>
          </a:extLst>
        </p:spPr>
        <p:txBody>
          <a:bodyPr wrap="square" lIns="95891" tIns="95891" rIns="95891" bIns="95891" anchor="ctr">
            <a:spAutoFit/>
          </a:bodyPr>
          <a:lstStyle/>
          <a:p>
            <a:pPr defTabSz="1828800">
              <a:lnSpc>
                <a:spcPct val="150000"/>
              </a:lnSpc>
              <a:defRPr sz="4500"/>
            </a:pPr>
            <a:r>
              <a:rPr lang="en-US" dirty="0"/>
              <a:t>Differential</a:t>
            </a:r>
            <a:r>
              <a:rPr dirty="0"/>
              <a:t> suppression of Y(nS) states </a:t>
            </a:r>
            <a:r>
              <a:rPr lang="en-US" dirty="0"/>
              <a:t>connected to</a:t>
            </a:r>
            <a:r>
              <a:rPr dirty="0"/>
              <a:t> QGP Debye screening length</a:t>
            </a:r>
            <a:endParaRPr lang="en-US" dirty="0"/>
          </a:p>
        </p:txBody>
      </p:sp>
      <p:pic>
        <p:nvPicPr>
          <p:cNvPr id="384" name="cd1_upsilon_sbg1_ptintegral_central.pdf" descr="cd1_upsilon_sbg1_ptintegral_central.pdf"/>
          <p:cNvPicPr>
            <a:picLocks noChangeAspect="1"/>
          </p:cNvPicPr>
          <p:nvPr/>
        </p:nvPicPr>
        <p:blipFill>
          <a:blip r:embed="rId3">
            <a:extLst/>
          </a:blip>
          <a:stretch>
            <a:fillRect/>
          </a:stretch>
        </p:blipFill>
        <p:spPr>
          <a:xfrm>
            <a:off x="11346402" y="1848540"/>
            <a:ext cx="11048126" cy="8456591"/>
          </a:xfrm>
          <a:prstGeom prst="rect">
            <a:avLst/>
          </a:prstGeom>
          <a:ln w="12700">
            <a:miter lim="400000"/>
          </a:ln>
        </p:spPr>
      </p:pic>
      <p:sp>
        <p:nvSpPr>
          <p:cNvPr id="385" name="sPHENIX…"/>
          <p:cNvSpPr txBox="1"/>
          <p:nvPr/>
        </p:nvSpPr>
        <p:spPr>
          <a:xfrm>
            <a:off x="18350981" y="4208996"/>
            <a:ext cx="2119707" cy="1121688"/>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sz="3200" b="1">
                <a:latin typeface="Helvetica Neue"/>
                <a:ea typeface="Helvetica Neue"/>
                <a:cs typeface="Helvetica Neue"/>
                <a:sym typeface="Helvetica Neue"/>
              </a:defRPr>
            </a:pPr>
            <a:r>
              <a:t>sPHENIX</a:t>
            </a:r>
          </a:p>
          <a:p>
            <a:pPr>
              <a:defRPr sz="3200" b="1">
                <a:latin typeface="Helvetica Neue"/>
                <a:ea typeface="Helvetica Neue"/>
                <a:cs typeface="Helvetica Neue"/>
                <a:sym typeface="Helvetica Neue"/>
              </a:defRPr>
            </a:pPr>
            <a:r>
              <a:t>projection</a:t>
            </a:r>
          </a:p>
        </p:txBody>
      </p:sp>
      <p:sp>
        <p:nvSpPr>
          <p:cNvPr id="386" name="Central Au+Au…"/>
          <p:cNvSpPr txBox="1"/>
          <p:nvPr/>
        </p:nvSpPr>
        <p:spPr>
          <a:xfrm>
            <a:off x="13997517" y="3172263"/>
            <a:ext cx="3064130" cy="1503424"/>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l">
              <a:defRPr sz="3000"/>
            </a:pPr>
            <a:r>
              <a:t>Central Au+Au</a:t>
            </a:r>
          </a:p>
          <a:p>
            <a:pPr algn="l">
              <a:defRPr sz="3000"/>
            </a:pPr>
            <a:r>
              <a:t> √s</a:t>
            </a:r>
            <a:r>
              <a:rPr baseline="-5999"/>
              <a:t>NN</a:t>
            </a:r>
            <a:r>
              <a:t> = 200 GeV </a:t>
            </a:r>
            <a:endParaRPr baseline="31999"/>
          </a:p>
        </p:txBody>
      </p:sp>
      <p:sp>
        <p:nvSpPr>
          <p:cNvPr id="387" name="Y(ns) → μ++μ-"/>
          <p:cNvSpPr txBox="1"/>
          <p:nvPr/>
        </p:nvSpPr>
        <p:spPr>
          <a:xfrm>
            <a:off x="7304097" y="5645549"/>
            <a:ext cx="2436877" cy="589025"/>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sz="3000"/>
            </a:pPr>
            <a:r>
              <a:t>Y(ns) → μ</a:t>
            </a:r>
            <a:r>
              <a:rPr baseline="31999"/>
              <a:t>+</a:t>
            </a:r>
            <a:r>
              <a:t>+μ</a:t>
            </a:r>
            <a:r>
              <a:rPr baseline="31999"/>
              <a:t>-</a:t>
            </a:r>
          </a:p>
        </p:txBody>
      </p:sp>
      <p:sp>
        <p:nvSpPr>
          <p:cNvPr id="388" name="Y(ns) → e+e-"/>
          <p:cNvSpPr txBox="1"/>
          <p:nvPr/>
        </p:nvSpPr>
        <p:spPr>
          <a:xfrm>
            <a:off x="18313554" y="5645549"/>
            <a:ext cx="2194561" cy="589025"/>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sz="3000"/>
            </a:pPr>
            <a:r>
              <a:rPr dirty="0"/>
              <a:t>Y(ns) → e</a:t>
            </a:r>
            <a:r>
              <a:rPr baseline="31999" dirty="0"/>
              <a:t>+</a:t>
            </a:r>
            <a:r>
              <a:rPr dirty="0"/>
              <a:t>e</a:t>
            </a:r>
            <a:r>
              <a:rPr baseline="31999" dirty="0"/>
              <a:t>-</a:t>
            </a:r>
          </a:p>
        </p:txBody>
      </p:sp>
      <p:sp>
        <p:nvSpPr>
          <p:cNvPr id="12" name="Y(ns) → e+e-"/>
          <p:cNvSpPr txBox="1"/>
          <p:nvPr/>
        </p:nvSpPr>
        <p:spPr>
          <a:xfrm>
            <a:off x="18416445" y="7277549"/>
            <a:ext cx="690566" cy="45204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sz="3000"/>
            </a:pPr>
            <a:r>
              <a:rPr sz="2000" dirty="0"/>
              <a:t>Y(</a:t>
            </a:r>
            <a:r>
              <a:rPr lang="en-US" sz="2000" dirty="0"/>
              <a:t>2</a:t>
            </a:r>
            <a:r>
              <a:rPr sz="2000" dirty="0"/>
              <a:t>s</a:t>
            </a:r>
            <a:r>
              <a:rPr lang="en-US" sz="2000" dirty="0"/>
              <a:t>)</a:t>
            </a:r>
            <a:endParaRPr sz="2000" baseline="31999" dirty="0"/>
          </a:p>
        </p:txBody>
      </p:sp>
      <p:sp>
        <p:nvSpPr>
          <p:cNvPr id="13" name="Y(ns) → e+e-"/>
          <p:cNvSpPr txBox="1"/>
          <p:nvPr/>
        </p:nvSpPr>
        <p:spPr>
          <a:xfrm>
            <a:off x="17660415" y="3172263"/>
            <a:ext cx="690566" cy="45204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sz="3000"/>
            </a:pPr>
            <a:r>
              <a:rPr sz="2000" dirty="0"/>
              <a:t>Y(</a:t>
            </a:r>
            <a:r>
              <a:rPr lang="en-US" sz="2000" dirty="0"/>
              <a:t>1</a:t>
            </a:r>
            <a:r>
              <a:rPr sz="2000" dirty="0"/>
              <a:t>s</a:t>
            </a:r>
            <a:r>
              <a:rPr lang="en-US" sz="2000" dirty="0"/>
              <a:t>)</a:t>
            </a:r>
            <a:endParaRPr sz="2000" baseline="31999" dirty="0"/>
          </a:p>
        </p:txBody>
      </p:sp>
      <p:sp>
        <p:nvSpPr>
          <p:cNvPr id="2" name="Slide Number Placeholder 1">
            <a:extLst>
              <a:ext uri="{FF2B5EF4-FFF2-40B4-BE49-F238E27FC236}">
                <a16:creationId xmlns:a16="http://schemas.microsoft.com/office/drawing/2014/main" id="{A2D12818-B4E5-C143-9D80-1411D917EA97}"/>
              </a:ext>
            </a:extLst>
          </p:cNvPr>
          <p:cNvSpPr>
            <a:spLocks noGrp="1"/>
          </p:cNvSpPr>
          <p:nvPr>
            <p:ph type="sldNum" sz="quarter" idx="2"/>
          </p:nvPr>
        </p:nvSpPr>
        <p:spPr/>
        <p:txBody>
          <a:bodyPr/>
          <a:lstStyle/>
          <a:p>
            <a:fld id="{86CB4B4D-7CA3-9044-876B-883B54F8677D}" type="slidenum">
              <a:rPr lang="en-US" smtClean="0"/>
              <a:t>9</a:t>
            </a:fld>
            <a:endParaRPr lang="en-US"/>
          </a:p>
        </p:txBody>
      </p:sp>
    </p:spTree>
  </p:cSld>
  <p:clrMapOvr>
    <a:masterClrMapping/>
  </p:clrMapOvr>
  <p:transition spd="med"/>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3077</TotalTime>
  <Words>1401</Words>
  <Application>Microsoft Macintosh PowerPoint</Application>
  <PresentationFormat>Custom</PresentationFormat>
  <Paragraphs>244</Paragraphs>
  <Slides>18</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Arial</vt:lpstr>
      <vt:lpstr>Avenir Book</vt:lpstr>
      <vt:lpstr>Avenir Heavy</vt:lpstr>
      <vt:lpstr>Avenir Light</vt:lpstr>
      <vt:lpstr>Avenir Roman</vt:lpstr>
      <vt:lpstr>Calibri</vt:lpstr>
      <vt:lpstr>Gill Sans</vt:lpstr>
      <vt:lpstr>Helvetica</vt:lpstr>
      <vt:lpstr>Helvetica Neue</vt:lpstr>
      <vt:lpstr>Helvetica Neue Light</vt:lpstr>
      <vt:lpstr>Symbol</vt:lpstr>
      <vt:lpstr>Times</vt:lpstr>
      <vt:lpstr>ModernPortfolio</vt:lpstr>
      <vt:lpstr>Science Mission and Collaboration</vt:lpstr>
      <vt:lpstr>Hot QCD – today and future directions</vt:lpstr>
      <vt:lpstr>Planning for the coming decade</vt:lpstr>
      <vt:lpstr>Complementarity of LHC and sPHENIX for QGP studies</vt:lpstr>
      <vt:lpstr>Experimental approach</vt:lpstr>
      <vt:lpstr>Studying QGP at multiple scales with sPHENIX</vt:lpstr>
      <vt:lpstr>Core physics goals ⇒ MIE Ultimate Performance Parameters (UPP)</vt:lpstr>
      <vt:lpstr>Multi-year run plan for sPHENIX</vt:lpstr>
      <vt:lpstr>Upsilons at sPHENIX and LHC compared</vt:lpstr>
      <vt:lpstr>Example observable: photon-tagged jets</vt:lpstr>
      <vt:lpstr>Example observables: HF-tagged jets and open HF</vt:lpstr>
      <vt:lpstr>Example of theory progress connected to sPHENIX plans</vt:lpstr>
      <vt:lpstr>Compelling physics, future potential ⇒ strong collaboration</vt:lpstr>
      <vt:lpstr>The science collaboration and the project</vt:lpstr>
      <vt:lpstr>Summary</vt:lpstr>
      <vt:lpstr>Answers to questions</vt:lpstr>
      <vt:lpstr>b-jet projections for three year run plan</vt:lpstr>
      <vt:lpstr>Number of particles per jet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Mission and Collaboration</dc:title>
  <cp:lastModifiedBy>Morrison, David</cp:lastModifiedBy>
  <cp:revision>84</cp:revision>
  <cp:lastPrinted>2018-05-20T17:50:17Z</cp:lastPrinted>
  <dcterms:modified xsi:type="dcterms:W3CDTF">2019-04-10T03:28:30Z</dcterms:modified>
</cp:coreProperties>
</file>