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15" r:id="rId2"/>
    <p:sldId id="316" r:id="rId3"/>
    <p:sldId id="317" r:id="rId4"/>
    <p:sldId id="318" r:id="rId5"/>
    <p:sldId id="319" r:id="rId6"/>
    <p:sldId id="320" r:id="rId7"/>
    <p:sldId id="321" r:id="rId8"/>
    <p:sldId id="322" r:id="rId9"/>
    <p:sldId id="324" r:id="rId10"/>
    <p:sldId id="325" r:id="rId11"/>
    <p:sldId id="330" r:id="rId12"/>
    <p:sldId id="327" r:id="rId13"/>
    <p:sldId id="326" r:id="rId14"/>
    <p:sldId id="329" r:id="rId15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108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4/4/2019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4/4/2019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8AAFBC1-729B-4E4A-A6C4-DC8DEDA0C435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55446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574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50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3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34" Type="http://schemas.openxmlformats.org/officeDocument/2006/relationships/image" Target="../media/image4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microsoft.com/office/2007/relationships/hdphoto" Target="../media/hdphoto1.wdp"/><Relationship Id="rId32" Type="http://schemas.openxmlformats.org/officeDocument/2006/relationships/image" Target="../media/image3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5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3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50.png"/><Relationship Id="rId5" Type="http://schemas.openxmlformats.org/officeDocument/2006/relationships/image" Target="../media/image8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7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2001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>
                <a:solidFill>
                  <a:schemeClr val="bg1"/>
                </a:solidFill>
              </a:rPr>
              <a:t>sPHENIX </a:t>
            </a:r>
            <a:r>
              <a:rPr lang="en-US" altLang="en-US" b="0" dirty="0"/>
              <a:t> Director’s </a:t>
            </a:r>
            <a:r>
              <a:rPr lang="en-US" altLang="en-US" b="0" dirty="0">
                <a:solidFill>
                  <a:schemeClr val="bg1"/>
                </a:solidFill>
              </a:rPr>
              <a:t>Review</a:t>
            </a:r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>
                <a:solidFill>
                  <a:schemeClr val="bg1"/>
                </a:solidFill>
              </a:rPr>
              <a:t>1.2 </a:t>
            </a:r>
            <a:r>
              <a:rPr lang="en-US" altLang="en-US" b="0" dirty="0"/>
              <a:t>sPHENIX TPC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295400" y="2419350"/>
            <a:ext cx="6400800" cy="1314450"/>
          </a:xfrm>
        </p:spPr>
        <p:txBody>
          <a:bodyPr/>
          <a:lstStyle/>
          <a:p>
            <a:r>
              <a:rPr lang="en-US" altLang="en-US" sz="4000" b="0" dirty="0"/>
              <a:t>Thomas K. Hemmick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April 9-11,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altLang="en-US" sz="4800" dirty="0"/>
              <a:t>Risk Registry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D0375F-5049-4FC6-A5B5-6FF562575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5585"/>
            <a:ext cx="9144000" cy="381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2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BF08B73-1482-415D-8063-F421E664058F}"/>
              </a:ext>
            </a:extLst>
          </p:cNvPr>
          <p:cNvSpPr txBox="1">
            <a:spLocks/>
          </p:cNvSpPr>
          <p:nvPr/>
        </p:nvSpPr>
        <p:spPr>
          <a:xfrm>
            <a:off x="381000" y="1047750"/>
            <a:ext cx="8305800" cy="3886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SAMPA development is going well thus far:</a:t>
            </a:r>
          </a:p>
          <a:p>
            <a:pPr lvl="1"/>
            <a:r>
              <a:rPr lang="en-US" sz="1600" dirty="0"/>
              <a:t>Change #1:  Implement again an existing design for 80 nsec peaking time</a:t>
            </a:r>
            <a:br>
              <a:rPr lang="en-US" sz="1600" dirty="0"/>
            </a:br>
            <a:r>
              <a:rPr lang="en-US" sz="1600" dirty="0"/>
              <a:t>(developed by later dropped by ALICE).</a:t>
            </a:r>
          </a:p>
          <a:p>
            <a:pPr lvl="1"/>
            <a:r>
              <a:rPr lang="en-US" sz="1600" dirty="0"/>
              <a:t>Change #2:  Improved coupling to digitizer to allow 20 MHz operation</a:t>
            </a:r>
            <a:br>
              <a:rPr lang="en-US" sz="1600" dirty="0"/>
            </a:br>
            <a:r>
              <a:rPr lang="en-US" sz="1600" dirty="0"/>
              <a:t>(opted against by ALICE).</a:t>
            </a:r>
          </a:p>
          <a:p>
            <a:r>
              <a:rPr lang="en-US" sz="2000" dirty="0"/>
              <a:t>If a second engineering run is required prior to production the cost &amp; schedule impact is significant (as coded into our risk registry).</a:t>
            </a:r>
          </a:p>
        </p:txBody>
      </p:sp>
    </p:spTree>
    <p:extLst>
      <p:ext uri="{BB962C8B-B14F-4D97-AF65-F5344CB8AC3E}">
        <p14:creationId xmlns:p14="http://schemas.microsoft.com/office/powerpoint/2010/main" val="1796257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E8DBEA0-36C5-4CB7-A923-FEA704C39A59}"/>
              </a:ext>
            </a:extLst>
          </p:cNvPr>
          <p:cNvSpPr txBox="1">
            <a:spLocks/>
          </p:cNvSpPr>
          <p:nvPr/>
        </p:nvSpPr>
        <p:spPr>
          <a:xfrm>
            <a:off x="304800" y="666750"/>
            <a:ext cx="8229600" cy="4191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Time Projection Chamber design has benefitted significantly from the R&amp;D for the ALICE upgrades.</a:t>
            </a:r>
          </a:p>
          <a:p>
            <a:r>
              <a:rPr lang="en-US" dirty="0"/>
              <a:t>The TPC will meet all the performance goals for sPHENIX.</a:t>
            </a:r>
          </a:p>
          <a:p>
            <a:r>
              <a:rPr lang="en-US" dirty="0"/>
              <a:t>The TPC group has close relations with the Sao Paulo and development of SAMPA v5 is going well.</a:t>
            </a:r>
          </a:p>
          <a:p>
            <a:r>
              <a:rPr lang="en-US" dirty="0"/>
              <a:t>The TPC schedule is not critical path.</a:t>
            </a:r>
          </a:p>
          <a:p>
            <a:r>
              <a:rPr lang="en-US" dirty="0"/>
              <a:t>TPC team has a long successful track record working together.</a:t>
            </a:r>
          </a:p>
          <a:p>
            <a:r>
              <a:rPr lang="en-US" dirty="0"/>
              <a:t>The TPC team benefits from ALICE experience via sPHENIX collaborators (WSU) and R&amp;D partners (Yale).</a:t>
            </a:r>
          </a:p>
          <a:p>
            <a:r>
              <a:rPr lang="en-US" dirty="0"/>
              <a:t>The sPHENIX TPC is ready for PD-2/3 approval.</a:t>
            </a:r>
          </a:p>
        </p:txBody>
      </p:sp>
    </p:spTree>
    <p:extLst>
      <p:ext uri="{BB962C8B-B14F-4D97-AF65-F5344CB8AC3E}">
        <p14:creationId xmlns:p14="http://schemas.microsoft.com/office/powerpoint/2010/main" val="1645092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DDED5F3-3AE2-40F7-A4FA-88BD11882086}"/>
              </a:ext>
            </a:extLst>
          </p:cNvPr>
          <p:cNvSpPr/>
          <p:nvPr/>
        </p:nvSpPr>
        <p:spPr>
          <a:xfrm>
            <a:off x="320102" y="4095750"/>
            <a:ext cx="1371600" cy="8382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674D0E0-A8CC-442F-A52D-5D188B7283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73"/>
          <a:stretch/>
        </p:blipFill>
        <p:spPr>
          <a:xfrm>
            <a:off x="3581401" y="2419350"/>
            <a:ext cx="3028406" cy="2438400"/>
          </a:xfrm>
          <a:prstGeom prst="rect">
            <a:avLst/>
          </a:prstGeom>
        </p:spPr>
      </p:pic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51272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quarter" idx="10"/>
          </p:nvPr>
        </p:nvSpPr>
        <p:spPr bwMode="auto">
          <a:xfrm>
            <a:off x="0" y="4972050"/>
            <a:ext cx="2133600" cy="171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E60BAE-FFC5-4DDF-8AEC-F451C2C655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86" t="20520" r="20000" b="37422"/>
          <a:stretch/>
        </p:blipFill>
        <p:spPr>
          <a:xfrm>
            <a:off x="152400" y="666750"/>
            <a:ext cx="3200400" cy="17479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D0D87D-0744-4DBF-A32B-DA155269523D}"/>
              </a:ext>
            </a:extLst>
          </p:cNvPr>
          <p:cNvSpPr txBox="1"/>
          <p:nvPr/>
        </p:nvSpPr>
        <p:spPr>
          <a:xfrm>
            <a:off x="152400" y="1657350"/>
            <a:ext cx="2209800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Inner Field Cage Mechanically Complete, Electrical  </a:t>
            </a:r>
            <a:r>
              <a:rPr lang="en-US" sz="1400" dirty="0" err="1"/>
              <a:t>Assm</a:t>
            </a:r>
            <a:r>
              <a:rPr lang="en-US" sz="1400" dirty="0"/>
              <a:t> Ongoing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52BF4C-1A01-4229-A224-9CC619C655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805" b="12103"/>
          <a:stretch/>
        </p:blipFill>
        <p:spPr>
          <a:xfrm>
            <a:off x="2057400" y="2810800"/>
            <a:ext cx="1524000" cy="8142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1972C1-9274-40CE-A0E7-FC0E3D4F31C8}"/>
              </a:ext>
            </a:extLst>
          </p:cNvPr>
          <p:cNvSpPr txBox="1"/>
          <p:nvPr/>
        </p:nvSpPr>
        <p:spPr>
          <a:xfrm>
            <a:off x="2057400" y="2495550"/>
            <a:ext cx="152400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SAMPA v5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2E429F-EB7F-489B-BA0C-3FE7DEC69A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94" t="12042" r="394" b="27974"/>
          <a:stretch/>
        </p:blipFill>
        <p:spPr>
          <a:xfrm>
            <a:off x="2057400" y="3638550"/>
            <a:ext cx="1600200" cy="12226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FA3A2C-8326-4E22-A1FC-B5C32ABE2E3E}"/>
              </a:ext>
            </a:extLst>
          </p:cNvPr>
          <p:cNvSpPr txBox="1"/>
          <p:nvPr/>
        </p:nvSpPr>
        <p:spPr>
          <a:xfrm>
            <a:off x="2133600" y="4476750"/>
            <a:ext cx="152400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SAMPA Waveform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C655F6-1DCF-47CB-83A3-FAA84BF01B6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0509" y="2495550"/>
            <a:ext cx="1888873" cy="2495550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C92A6B4C-C28A-41D4-949D-ECCF7C8647E7}"/>
              </a:ext>
            </a:extLst>
          </p:cNvPr>
          <p:cNvSpPr/>
          <p:nvPr/>
        </p:nvSpPr>
        <p:spPr>
          <a:xfrm>
            <a:off x="7476309" y="3181350"/>
            <a:ext cx="484632" cy="6736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9598BA-BD69-432B-84F0-6C6220F334D6}"/>
              </a:ext>
            </a:extLst>
          </p:cNvPr>
          <p:cNvSpPr txBox="1"/>
          <p:nvPr/>
        </p:nvSpPr>
        <p:spPr>
          <a:xfrm>
            <a:off x="6866709" y="4552950"/>
            <a:ext cx="212489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X-ray scan measured/analyzed through full chain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3228F8-94EE-4CBA-866A-5E99EEEAEE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40" t="17350" b="16211"/>
          <a:stretch/>
        </p:blipFill>
        <p:spPr>
          <a:xfrm>
            <a:off x="3352800" y="666750"/>
            <a:ext cx="3229446" cy="170862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9E0429B-7466-489D-B103-25618C198A66}"/>
              </a:ext>
            </a:extLst>
          </p:cNvPr>
          <p:cNvSpPr txBox="1"/>
          <p:nvPr/>
        </p:nvSpPr>
        <p:spPr>
          <a:xfrm>
            <a:off x="3429000" y="2038350"/>
            <a:ext cx="243840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Large Field Cage </a:t>
            </a:r>
            <a:r>
              <a:rPr lang="en-US" sz="1400" dirty="0" err="1"/>
              <a:t>Assm</a:t>
            </a:r>
            <a:r>
              <a:rPr lang="en-US" sz="1400" dirty="0"/>
              <a:t> Ongoing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B24FD3-4AE9-4FAE-A978-073A11F0CEC6}"/>
              </a:ext>
            </a:extLst>
          </p:cNvPr>
          <p:cNvSpPr txBox="1"/>
          <p:nvPr/>
        </p:nvSpPr>
        <p:spPr>
          <a:xfrm>
            <a:off x="3733800" y="4476750"/>
            <a:ext cx="281940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Wagon Wheels Delivered/Accepted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C72C30D-AF11-49CC-861E-A26B42951FC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446" t="34032" r="11228" b="24216"/>
          <a:stretch/>
        </p:blipFill>
        <p:spPr>
          <a:xfrm>
            <a:off x="6642463" y="1200150"/>
            <a:ext cx="2416193" cy="99107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BE40A5C-E41D-45A7-AE21-BEB1EA9AB9C8}"/>
              </a:ext>
            </a:extLst>
          </p:cNvPr>
          <p:cNvSpPr txBox="1"/>
          <p:nvPr/>
        </p:nvSpPr>
        <p:spPr>
          <a:xfrm>
            <a:off x="6566263" y="2114550"/>
            <a:ext cx="259080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40cm-drift Prototype Test Beam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ACE9CFC-4036-4256-BD56-24084086815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91" t="8634" r="2773" b="49613"/>
          <a:stretch/>
        </p:blipFill>
        <p:spPr>
          <a:xfrm>
            <a:off x="6629400" y="666750"/>
            <a:ext cx="1332192" cy="44732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ECEBF8D-B668-40D0-8AF2-5F55714ACE07}"/>
              </a:ext>
            </a:extLst>
          </p:cNvPr>
          <p:cNvSpPr txBox="1"/>
          <p:nvPr/>
        </p:nvSpPr>
        <p:spPr>
          <a:xfrm>
            <a:off x="8001000" y="742950"/>
            <a:ext cx="1079863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V1a Module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E9B5BAB-FC93-48A8-B968-EF67CD9FAE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" y="2419350"/>
            <a:ext cx="1857204" cy="16764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E2DAD17-26A9-4DAC-974A-46BBE1C59D75}"/>
              </a:ext>
            </a:extLst>
          </p:cNvPr>
          <p:cNvSpPr txBox="1"/>
          <p:nvPr/>
        </p:nvSpPr>
        <p:spPr>
          <a:xfrm>
            <a:off x="390990" y="4095750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Sim &lt;138</a:t>
            </a:r>
            <a:r>
              <a:rPr lang="en-US" sz="1400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400" dirty="0">
                <a:solidFill>
                  <a:srgbClr val="FF0000"/>
                </a:solidFill>
              </a:rPr>
              <a:t>m&gt;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6C4BBC-762C-4E2B-A6C7-8647EA9C7A4B}"/>
              </a:ext>
            </a:extLst>
          </p:cNvPr>
          <p:cNvSpPr txBox="1"/>
          <p:nvPr/>
        </p:nvSpPr>
        <p:spPr>
          <a:xfrm>
            <a:off x="342900" y="4362450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Meas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&lt;114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m&gt;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80AE98F-5013-4525-B603-501B9DD83A3F}"/>
              </a:ext>
            </a:extLst>
          </p:cNvPr>
          <p:cNvSpPr txBox="1"/>
          <p:nvPr/>
        </p:nvSpPr>
        <p:spPr>
          <a:xfrm>
            <a:off x="362136" y="4629150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Limit &lt;106</a:t>
            </a:r>
            <a:r>
              <a:rPr lang="en-US" sz="1400" dirty="0">
                <a:solidFill>
                  <a:srgbClr val="00B050"/>
                </a:solidFill>
                <a:latin typeface="Symbol" panose="05050102010706020507" pitchFamily="18" charset="2"/>
              </a:rPr>
              <a:t>m</a:t>
            </a:r>
            <a:r>
              <a:rPr lang="en-US" sz="1400" dirty="0">
                <a:solidFill>
                  <a:srgbClr val="00B050"/>
                </a:solidFill>
              </a:rPr>
              <a:t>m&gt;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AAE6871-048D-47E3-9171-5C882C038D26}"/>
              </a:ext>
            </a:extLst>
          </p:cNvPr>
          <p:cNvSpPr txBox="1"/>
          <p:nvPr/>
        </p:nvSpPr>
        <p:spPr>
          <a:xfrm>
            <a:off x="457200" y="3333750"/>
            <a:ext cx="152400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Test Beam Results</a:t>
            </a:r>
          </a:p>
        </p:txBody>
      </p:sp>
    </p:spTree>
    <p:extLst>
      <p:ext uri="{BB962C8B-B14F-4D97-AF65-F5344CB8AC3E}">
        <p14:creationId xmlns:p14="http://schemas.microsoft.com/office/powerpoint/2010/main" val="4053912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EAB801-7C62-4628-BDF1-0BAC3BD298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6800" y="514350"/>
            <a:ext cx="5852160" cy="3291840"/>
          </a:xfrm>
          <a:prstGeom prst="rect">
            <a:avLst/>
          </a:prstGeom>
        </p:spPr>
      </p:pic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4800600"/>
            <a:ext cx="7620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5890263-FCCA-418A-AF2A-07636736DD99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0000"/>
                </a:solidFill>
                <a:latin typeface="+mn-lt"/>
                <a:ea typeface="MS PGothic" charset="0"/>
              </a:rPr>
              <a:t>The Subsystem</a:t>
            </a:r>
          </a:p>
        </p:txBody>
      </p:sp>
      <p:sp>
        <p:nvSpPr>
          <p:cNvPr id="163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F04B66A0-FF89-4329-BC8F-F3FC112A6F09}"/>
              </a:ext>
            </a:extLst>
          </p:cNvPr>
          <p:cNvSpPr txBox="1">
            <a:spLocks/>
          </p:cNvSpPr>
          <p:nvPr/>
        </p:nvSpPr>
        <p:spPr bwMode="auto">
          <a:xfrm>
            <a:off x="5562600" y="590550"/>
            <a:ext cx="35052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next-generation TPC operated in continuous readout mode using Gas-Electron Multiplier (GEM) avalanche w/ low Ion Back Flow (IBF).</a:t>
            </a:r>
          </a:p>
          <a:p>
            <a:r>
              <a:rPr lang="en-US" dirty="0"/>
              <a:t>Front End Electronics (FEE) uses SAMPA chip (developed by ALICE).</a:t>
            </a:r>
          </a:p>
          <a:p>
            <a:r>
              <a:rPr lang="en-US" dirty="0"/>
              <a:t>Data Aggregation Module (DAM) uses the FELIX board (ATLAS exp)</a:t>
            </a:r>
          </a:p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C7EAE82-250E-4637-B4E4-F795063BB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2293">
            <a:off x="2881265" y="555100"/>
            <a:ext cx="2731245" cy="227400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099BD80-FA1F-4B2E-9B7F-FF2FA0A9347E}"/>
              </a:ext>
            </a:extLst>
          </p:cNvPr>
          <p:cNvSpPr/>
          <p:nvPr/>
        </p:nvSpPr>
        <p:spPr>
          <a:xfrm>
            <a:off x="2819400" y="3562350"/>
            <a:ext cx="381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403373-8342-4A79-AA94-72A99E2A5920}"/>
              </a:ext>
            </a:extLst>
          </p:cNvPr>
          <p:cNvSpPr/>
          <p:nvPr/>
        </p:nvSpPr>
        <p:spPr>
          <a:xfrm>
            <a:off x="2847174" y="2411517"/>
            <a:ext cx="381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5BBCE6A-7B97-4C78-B05A-EB93F67A8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2952750"/>
            <a:ext cx="1838325" cy="1794685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744F5C9-BD01-4BA6-B93E-B5A52FB2BFE8}"/>
              </a:ext>
            </a:extLst>
          </p:cNvPr>
          <p:cNvCxnSpPr>
            <a:cxnSpLocks/>
          </p:cNvCxnSpPr>
          <p:nvPr/>
        </p:nvCxnSpPr>
        <p:spPr>
          <a:xfrm flipV="1">
            <a:off x="1905000" y="1885950"/>
            <a:ext cx="1676400" cy="4572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1590856-1EC1-423B-843F-CDB0A0FA45A0}"/>
              </a:ext>
            </a:extLst>
          </p:cNvPr>
          <p:cNvCxnSpPr>
            <a:cxnSpLocks/>
          </p:cNvCxnSpPr>
          <p:nvPr/>
        </p:nvCxnSpPr>
        <p:spPr>
          <a:xfrm>
            <a:off x="4419600" y="2343150"/>
            <a:ext cx="0" cy="7620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AC8EFEA-C52C-4AF1-B73D-45B23545A178}"/>
              </a:ext>
            </a:extLst>
          </p:cNvPr>
          <p:cNvSpPr txBox="1"/>
          <p:nvPr/>
        </p:nvSpPr>
        <p:spPr>
          <a:xfrm>
            <a:off x="76200" y="4171950"/>
            <a:ext cx="2349105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Charged Tracking in sPHENIX: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TPC provides p-resolution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322C2A8-A612-40FA-B63C-833E4A6E3AFB}"/>
              </a:ext>
            </a:extLst>
          </p:cNvPr>
          <p:cNvSpPr/>
          <p:nvPr/>
        </p:nvSpPr>
        <p:spPr>
          <a:xfrm>
            <a:off x="1346676" y="4413903"/>
            <a:ext cx="1054694" cy="2665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D86A45D-109F-4072-9BE1-84225460D887}"/>
              </a:ext>
            </a:extLst>
          </p:cNvPr>
          <p:cNvCxnSpPr>
            <a:stCxn id="26" idx="6"/>
          </p:cNvCxnSpPr>
          <p:nvPr/>
        </p:nvCxnSpPr>
        <p:spPr>
          <a:xfrm flipV="1">
            <a:off x="2401370" y="4171950"/>
            <a:ext cx="1789630" cy="3752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ADCE734-1D47-43E8-B2BB-1E9636E106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6800" y="51435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0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80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000080"/>
                </a:solidFill>
                <a:latin typeface="Calibri" pitchFamily="34" charset="0"/>
              </a:rPr>
              <a:t>sPHENIX Director's Review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18436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6972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</a:rPr>
              <a:t>The Subsystem Technical Overview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3B14DF-9504-4FD3-BC62-285CB222403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5600" y="666750"/>
            <a:ext cx="3505200" cy="22105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352516-6B62-4F02-96C2-293941997A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27705">
            <a:off x="24499" y="532969"/>
            <a:ext cx="2734454" cy="22699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DC400C-32F5-4A90-B8D7-6D18EE1FF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666750"/>
            <a:ext cx="723462" cy="21336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ABBD5C1-7679-42F6-AD3F-34565BA96F03}"/>
              </a:ext>
            </a:extLst>
          </p:cNvPr>
          <p:cNvCxnSpPr>
            <a:cxnSpLocks/>
          </p:cNvCxnSpPr>
          <p:nvPr/>
        </p:nvCxnSpPr>
        <p:spPr>
          <a:xfrm flipH="1">
            <a:off x="7772400" y="742950"/>
            <a:ext cx="54864" cy="205740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6B41C8-4B2C-4B4F-8AD5-DA440878C9DD}"/>
              </a:ext>
            </a:extLst>
          </p:cNvPr>
          <p:cNvCxnSpPr>
            <a:cxnSpLocks/>
          </p:cNvCxnSpPr>
          <p:nvPr/>
        </p:nvCxnSpPr>
        <p:spPr>
          <a:xfrm>
            <a:off x="5486400" y="742950"/>
            <a:ext cx="157886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5F52AF-C352-4306-9DA2-E4D80F4F9B27}"/>
              </a:ext>
            </a:extLst>
          </p:cNvPr>
          <p:cNvCxnSpPr>
            <a:cxnSpLocks/>
          </p:cNvCxnSpPr>
          <p:nvPr/>
        </p:nvCxnSpPr>
        <p:spPr>
          <a:xfrm>
            <a:off x="5334000" y="1276350"/>
            <a:ext cx="182880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36EA645-475C-4E5A-9A1E-0021C2E331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81" r="32404"/>
          <a:stretch/>
        </p:blipFill>
        <p:spPr>
          <a:xfrm>
            <a:off x="76200" y="2876550"/>
            <a:ext cx="1230594" cy="1956986"/>
          </a:xfrm>
          <a:prstGeom prst="rect">
            <a:avLst/>
          </a:prstGeom>
        </p:spPr>
      </p:pic>
      <p:sp>
        <p:nvSpPr>
          <p:cNvPr id="20" name="Rounded Rectangle 61">
            <a:extLst>
              <a:ext uri="{FF2B5EF4-FFF2-40B4-BE49-F238E27FC236}">
                <a16:creationId xmlns:a16="http://schemas.microsoft.com/office/drawing/2014/main" id="{46DDAF4B-17FF-4382-8B87-09C0E7D6463D}"/>
              </a:ext>
            </a:extLst>
          </p:cNvPr>
          <p:cNvSpPr/>
          <p:nvPr/>
        </p:nvSpPr>
        <p:spPr>
          <a:xfrm>
            <a:off x="7010400" y="2266950"/>
            <a:ext cx="411480" cy="4846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EB383D-C2B7-45BA-B1AA-C5C5E79D6874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1295400" y="2509266"/>
            <a:ext cx="5715000" cy="8244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96A2255-6683-41C3-AD63-DD3D964EB28B}"/>
              </a:ext>
            </a:extLst>
          </p:cNvPr>
          <p:cNvCxnSpPr>
            <a:cxnSpLocks/>
          </p:cNvCxnSpPr>
          <p:nvPr/>
        </p:nvCxnSpPr>
        <p:spPr>
          <a:xfrm flipH="1">
            <a:off x="1371600" y="2724150"/>
            <a:ext cx="5638800" cy="2057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D151B0B-0ACD-4B93-899D-46C6C1A69BC5}"/>
              </a:ext>
            </a:extLst>
          </p:cNvPr>
          <p:cNvSpPr txBox="1"/>
          <p:nvPr/>
        </p:nvSpPr>
        <p:spPr>
          <a:xfrm>
            <a:off x="6858000" y="2724150"/>
            <a:ext cx="1111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“Wedge”</a:t>
            </a:r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89658D5F-5B93-47B0-B502-65F2C295FDBE}"/>
              </a:ext>
            </a:extLst>
          </p:cNvPr>
          <p:cNvSpPr/>
          <p:nvPr/>
        </p:nvSpPr>
        <p:spPr>
          <a:xfrm rot="11027148">
            <a:off x="5275774" y="746978"/>
            <a:ext cx="140157" cy="549098"/>
          </a:xfrm>
          <a:prstGeom prst="trapezoi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2FAD375-BAD6-459D-8908-C63D30EEC8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4252"/>
          <a:stretch/>
        </p:blipFill>
        <p:spPr>
          <a:xfrm>
            <a:off x="2133600" y="3105150"/>
            <a:ext cx="1001994" cy="180163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4364E4A-FA64-40DF-A1FA-38F12BE3C079}"/>
              </a:ext>
            </a:extLst>
          </p:cNvPr>
          <p:cNvSpPr txBox="1"/>
          <p:nvPr/>
        </p:nvSpPr>
        <p:spPr>
          <a:xfrm>
            <a:off x="0" y="4248150"/>
            <a:ext cx="903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Zig-Zag </a:t>
            </a:r>
            <a:br>
              <a:rPr lang="en-US" dirty="0"/>
            </a:br>
            <a:r>
              <a:rPr lang="en-US" dirty="0"/>
              <a:t>Pads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DF08B711-22F5-4894-9F2B-908A10E1A485}"/>
              </a:ext>
            </a:extLst>
          </p:cNvPr>
          <p:cNvSpPr/>
          <p:nvPr/>
        </p:nvSpPr>
        <p:spPr>
          <a:xfrm>
            <a:off x="1371600" y="3790950"/>
            <a:ext cx="6858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charge</a:t>
            </a:r>
          </a:p>
        </p:txBody>
      </p:sp>
      <p:sp>
        <p:nvSpPr>
          <p:cNvPr id="28" name="Rounded Rectangle 16">
            <a:extLst>
              <a:ext uri="{FF2B5EF4-FFF2-40B4-BE49-F238E27FC236}">
                <a16:creationId xmlns:a16="http://schemas.microsoft.com/office/drawing/2014/main" id="{EAD31E89-AFC2-437B-9C0E-3D68B4898864}"/>
              </a:ext>
            </a:extLst>
          </p:cNvPr>
          <p:cNvSpPr/>
          <p:nvPr/>
        </p:nvSpPr>
        <p:spPr>
          <a:xfrm>
            <a:off x="4038600" y="3181350"/>
            <a:ext cx="1143000" cy="1715164"/>
          </a:xfrm>
          <a:prstGeom prst="roundRect">
            <a:avLst/>
          </a:prstGeom>
          <a:solidFill>
            <a:srgbClr val="5FCBEF"/>
          </a:solidFill>
          <a:ln w="19050" cap="rnd" cmpd="sng" algn="ctr">
            <a:solidFill>
              <a:srgbClr val="5FCBE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934788-3FC9-4B62-BCCA-79404918A475}"/>
              </a:ext>
            </a:extLst>
          </p:cNvPr>
          <p:cNvSpPr txBox="1"/>
          <p:nvPr/>
        </p:nvSpPr>
        <p:spPr>
          <a:xfrm>
            <a:off x="4114800" y="3181350"/>
            <a:ext cx="1026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DAM Cards</a:t>
            </a:r>
          </a:p>
        </p:txBody>
      </p:sp>
      <p:sp>
        <p:nvSpPr>
          <p:cNvPr id="30" name="Can 33">
            <a:extLst>
              <a:ext uri="{FF2B5EF4-FFF2-40B4-BE49-F238E27FC236}">
                <a16:creationId xmlns:a16="http://schemas.microsoft.com/office/drawing/2014/main" id="{88F40B43-7B0C-4076-BB5A-9711C558A8F0}"/>
              </a:ext>
            </a:extLst>
          </p:cNvPr>
          <p:cNvSpPr/>
          <p:nvPr/>
        </p:nvSpPr>
        <p:spPr>
          <a:xfrm>
            <a:off x="6096000" y="3562350"/>
            <a:ext cx="685800" cy="911352"/>
          </a:xfrm>
          <a:prstGeom prst="can">
            <a:avLst/>
          </a:prstGeom>
          <a:solidFill>
            <a:srgbClr val="5FCBEF"/>
          </a:solidFill>
          <a:ln w="19050" cap="rnd" cmpd="sng" algn="ctr">
            <a:solidFill>
              <a:srgbClr val="5FCBE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RHIC</a:t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Comp</a:t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Facility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BE7EC2-837A-470A-8DB3-3A78E6DD2D60}"/>
              </a:ext>
            </a:extLst>
          </p:cNvPr>
          <p:cNvSpPr txBox="1"/>
          <p:nvPr/>
        </p:nvSpPr>
        <p:spPr>
          <a:xfrm>
            <a:off x="2362200" y="340995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256 pads/FEE</a:t>
            </a:r>
          </a:p>
          <a:p>
            <a:r>
              <a:rPr lang="en-US" sz="900" dirty="0"/>
              <a:t>25 FEE/sector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FDF463-3581-42D0-84E2-02DF7357DB11}"/>
              </a:ext>
            </a:extLst>
          </p:cNvPr>
          <p:cNvSpPr txBox="1"/>
          <p:nvPr/>
        </p:nvSpPr>
        <p:spPr>
          <a:xfrm>
            <a:off x="4114800" y="3409950"/>
            <a:ext cx="9861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 DAM/sector</a:t>
            </a: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2EDA1873-CB83-4E0E-BB4A-784088BD99E1}"/>
              </a:ext>
            </a:extLst>
          </p:cNvPr>
          <p:cNvSpPr/>
          <p:nvPr/>
        </p:nvSpPr>
        <p:spPr>
          <a:xfrm>
            <a:off x="3200400" y="3790950"/>
            <a:ext cx="6858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Digitized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F3829CD-4C7F-4933-8298-C14BD37FABD1}"/>
              </a:ext>
            </a:extLst>
          </p:cNvPr>
          <p:cNvSpPr/>
          <p:nvPr/>
        </p:nvSpPr>
        <p:spPr>
          <a:xfrm>
            <a:off x="5257800" y="3790950"/>
            <a:ext cx="7620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/>
              <a:t>Compressed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01F51C-FCC1-4E73-9E7F-D917ADAFCEB7}"/>
              </a:ext>
            </a:extLst>
          </p:cNvPr>
          <p:cNvSpPr txBox="1"/>
          <p:nvPr/>
        </p:nvSpPr>
        <p:spPr>
          <a:xfrm>
            <a:off x="4038600" y="2876550"/>
            <a:ext cx="1186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EBDC 1/DAM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CD453BD3-E147-4C6F-ACD3-F66B25444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190831"/>
              </p:ext>
            </p:extLst>
          </p:nvPr>
        </p:nvGraphicFramePr>
        <p:xfrm>
          <a:off x="7010400" y="3181350"/>
          <a:ext cx="1905000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val="179955662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3099512198"/>
                    </a:ext>
                  </a:extLst>
                </a:gridCol>
              </a:tblGrid>
              <a:tr h="281940">
                <a:tc>
                  <a:txBody>
                    <a:bodyPr/>
                    <a:lstStyle/>
                    <a:p>
                      <a:r>
                        <a:rPr lang="en-US" sz="12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073425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Field Cage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515723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364222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733561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769708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EDBC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082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3430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Scope 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37C0E29-4298-47D9-AF74-B3AE0D0A3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14350"/>
            <a:ext cx="8229600" cy="46482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000" dirty="0">
                <a:solidFill>
                  <a:srgbClr val="0070C0"/>
                </a:solidFill>
              </a:rPr>
              <a:t>1.2.1:  TPC Mechanics</a:t>
            </a:r>
          </a:p>
          <a:p>
            <a:pPr lvl="1">
              <a:spcBef>
                <a:spcPts val="300"/>
              </a:spcBef>
            </a:pPr>
            <a:r>
              <a:rPr lang="en-US" sz="1800" u="sng" dirty="0">
                <a:solidFill>
                  <a:srgbClr val="0070C0"/>
                </a:solidFill>
              </a:rPr>
              <a:t>TPC Field Cage</a:t>
            </a:r>
            <a:r>
              <a:rPr lang="en-US" sz="1800" dirty="0"/>
              <a:t>:  </a:t>
            </a:r>
            <a:r>
              <a:rPr lang="en-US" sz="1800" dirty="0">
                <a:solidFill>
                  <a:srgbClr val="FFC000"/>
                </a:solidFill>
              </a:rPr>
              <a:t>v2 prototype; </a:t>
            </a:r>
            <a:r>
              <a:rPr lang="en-US" sz="1800" dirty="0">
                <a:solidFill>
                  <a:srgbClr val="C00000"/>
                </a:solidFill>
              </a:rPr>
              <a:t>final field cage.</a:t>
            </a:r>
          </a:p>
          <a:p>
            <a:pPr lvl="1">
              <a:spcBef>
                <a:spcPts val="300"/>
              </a:spcBef>
            </a:pPr>
            <a:r>
              <a:rPr lang="en-US" sz="1800" u="sng" dirty="0">
                <a:solidFill>
                  <a:srgbClr val="0070C0"/>
                </a:solidFill>
              </a:rPr>
              <a:t>TPC Modules</a:t>
            </a:r>
            <a:r>
              <a:rPr lang="en-US" sz="1800" dirty="0"/>
              <a:t>:  </a:t>
            </a:r>
            <a:r>
              <a:rPr lang="en-US" sz="1800" dirty="0">
                <a:solidFill>
                  <a:srgbClr val="FFC000"/>
                </a:solidFill>
              </a:rPr>
              <a:t>v1a prototype; v1b prototype; v2b prototype</a:t>
            </a:r>
            <a:r>
              <a:rPr lang="en-US" sz="1800" dirty="0"/>
              <a:t>.</a:t>
            </a:r>
          </a:p>
          <a:p>
            <a:pPr lvl="1">
              <a:spcBef>
                <a:spcPts val="300"/>
              </a:spcBef>
            </a:pPr>
            <a:r>
              <a:rPr lang="en-US" sz="1800" u="sng" dirty="0">
                <a:solidFill>
                  <a:srgbClr val="0070C0"/>
                </a:solidFill>
              </a:rPr>
              <a:t>TPC GEM Production</a:t>
            </a:r>
            <a:r>
              <a:rPr lang="en-US" sz="1800" dirty="0"/>
              <a:t>:  </a:t>
            </a:r>
            <a:r>
              <a:rPr lang="en-US" sz="1800" dirty="0">
                <a:solidFill>
                  <a:srgbClr val="C00000"/>
                </a:solidFill>
              </a:rPr>
              <a:t>CERN Shop (mirroring ALICE production)</a:t>
            </a:r>
          </a:p>
          <a:p>
            <a:pPr lvl="1">
              <a:spcBef>
                <a:spcPts val="300"/>
              </a:spcBef>
            </a:pPr>
            <a:r>
              <a:rPr lang="en-US" sz="1800" u="sng" dirty="0">
                <a:solidFill>
                  <a:srgbClr val="0070C0"/>
                </a:solidFill>
              </a:rPr>
              <a:t>TPC High Voltage Systems</a:t>
            </a:r>
            <a:r>
              <a:rPr lang="en-US" sz="1800" dirty="0"/>
              <a:t>:  </a:t>
            </a:r>
            <a:r>
              <a:rPr lang="en-US" sz="1800" dirty="0">
                <a:solidFill>
                  <a:srgbClr val="C00000"/>
                </a:solidFill>
              </a:rPr>
              <a:t>(GEM &amp; Central Membrane)</a:t>
            </a:r>
          </a:p>
          <a:p>
            <a:pPr lvl="1">
              <a:spcBef>
                <a:spcPts val="300"/>
              </a:spcBef>
            </a:pPr>
            <a:r>
              <a:rPr lang="en-US" sz="1800" u="sng" dirty="0">
                <a:solidFill>
                  <a:srgbClr val="0070C0"/>
                </a:solidFill>
              </a:rPr>
              <a:t>TPC Assembly:</a:t>
            </a:r>
            <a:r>
              <a:rPr lang="en-US" sz="1800" dirty="0">
                <a:solidFill>
                  <a:srgbClr val="0070C0"/>
                </a:solidFill>
              </a:rPr>
              <a:t>  </a:t>
            </a:r>
            <a:r>
              <a:rPr lang="en-US" sz="1800" dirty="0">
                <a:solidFill>
                  <a:srgbClr val="C00000"/>
                </a:solidFill>
              </a:rPr>
              <a:t>(Modules, Electronics, Testing).</a:t>
            </a:r>
          </a:p>
          <a:p>
            <a:pPr>
              <a:spcBef>
                <a:spcPts val="300"/>
              </a:spcBef>
            </a:pPr>
            <a:r>
              <a:rPr lang="en-US" sz="2000" dirty="0">
                <a:solidFill>
                  <a:srgbClr val="0070C0"/>
                </a:solidFill>
              </a:rPr>
              <a:t>1.2.(2-4):  Rn Modules (n=1, 2, 3a, 3b):</a:t>
            </a:r>
          </a:p>
          <a:p>
            <a:pPr lvl="1">
              <a:spcBef>
                <a:spcPts val="300"/>
              </a:spcBef>
            </a:pPr>
            <a:r>
              <a:rPr lang="en-US" sz="1600" u="sng" dirty="0">
                <a:solidFill>
                  <a:srgbClr val="FFC000"/>
                </a:solidFill>
              </a:rPr>
              <a:t>Factory Preparation</a:t>
            </a:r>
            <a:r>
              <a:rPr lang="en-US" sz="1600" dirty="0">
                <a:solidFill>
                  <a:srgbClr val="FFC000"/>
                </a:solidFill>
              </a:rPr>
              <a:t>; </a:t>
            </a:r>
            <a:r>
              <a:rPr lang="en-US" sz="1600" u="sng" dirty="0">
                <a:solidFill>
                  <a:srgbClr val="FFC000"/>
                </a:solidFill>
              </a:rPr>
              <a:t>Pre-production Module</a:t>
            </a:r>
            <a:r>
              <a:rPr lang="en-US" sz="1600" dirty="0">
                <a:solidFill>
                  <a:srgbClr val="FFC000"/>
                </a:solidFill>
              </a:rPr>
              <a:t>; </a:t>
            </a:r>
            <a:r>
              <a:rPr lang="en-US" sz="1600" u="sng" dirty="0">
                <a:solidFill>
                  <a:srgbClr val="C00000"/>
                </a:solidFill>
              </a:rPr>
              <a:t>Module Production</a:t>
            </a:r>
          </a:p>
          <a:p>
            <a:pPr>
              <a:spcBef>
                <a:spcPts val="300"/>
              </a:spcBef>
            </a:pPr>
            <a:r>
              <a:rPr lang="en-US" sz="2000" dirty="0">
                <a:solidFill>
                  <a:srgbClr val="0070C0"/>
                </a:solidFill>
              </a:rPr>
              <a:t>1.2.5:  TPC FEE:  </a:t>
            </a:r>
          </a:p>
          <a:p>
            <a:pPr lvl="1">
              <a:spcBef>
                <a:spcPts val="300"/>
              </a:spcBef>
            </a:pPr>
            <a:r>
              <a:rPr lang="en-US" sz="1600" u="sng" dirty="0">
                <a:solidFill>
                  <a:srgbClr val="FFC000"/>
                </a:solidFill>
              </a:rPr>
              <a:t>FEE v1 Prototype</a:t>
            </a:r>
            <a:r>
              <a:rPr lang="en-US" sz="1600" dirty="0">
                <a:solidFill>
                  <a:srgbClr val="FFC000"/>
                </a:solidFill>
              </a:rPr>
              <a:t>;   </a:t>
            </a:r>
            <a:r>
              <a:rPr lang="en-US" sz="1600" u="sng" dirty="0">
                <a:solidFill>
                  <a:srgbClr val="FFC000"/>
                </a:solidFill>
              </a:rPr>
              <a:t>FEE v2 Prototype</a:t>
            </a:r>
            <a:r>
              <a:rPr lang="en-US" sz="1600" dirty="0">
                <a:solidFill>
                  <a:srgbClr val="FFC000"/>
                </a:solidFill>
              </a:rPr>
              <a:t>;</a:t>
            </a:r>
            <a:r>
              <a:rPr lang="en-US" sz="1600" dirty="0">
                <a:solidFill>
                  <a:srgbClr val="0070C0"/>
                </a:solidFill>
              </a:rPr>
              <a:t>   </a:t>
            </a:r>
            <a:r>
              <a:rPr lang="en-US" sz="1600" u="sng" dirty="0">
                <a:solidFill>
                  <a:srgbClr val="C00000"/>
                </a:solidFill>
              </a:rPr>
              <a:t>FEE Production</a:t>
            </a:r>
          </a:p>
          <a:p>
            <a:pPr>
              <a:spcBef>
                <a:spcPts val="300"/>
              </a:spcBef>
            </a:pPr>
            <a:r>
              <a:rPr lang="en-US" sz="2000" dirty="0">
                <a:solidFill>
                  <a:srgbClr val="0070C0"/>
                </a:solidFill>
              </a:rPr>
              <a:t>1.2.6:  TPC DAM:  </a:t>
            </a:r>
          </a:p>
          <a:p>
            <a:pPr lvl="1">
              <a:spcBef>
                <a:spcPts val="300"/>
              </a:spcBef>
            </a:pPr>
            <a:r>
              <a:rPr lang="en-US" sz="1600" u="sng" dirty="0">
                <a:solidFill>
                  <a:srgbClr val="FFC000"/>
                </a:solidFill>
              </a:rPr>
              <a:t>DAM v1 Prototype</a:t>
            </a:r>
            <a:r>
              <a:rPr lang="en-US" sz="1600" dirty="0">
                <a:solidFill>
                  <a:srgbClr val="FFC000"/>
                </a:solidFill>
              </a:rPr>
              <a:t>;   </a:t>
            </a:r>
            <a:r>
              <a:rPr lang="en-US" sz="1600" u="sng" dirty="0">
                <a:solidFill>
                  <a:srgbClr val="FFC000"/>
                </a:solidFill>
              </a:rPr>
              <a:t>DAM v2 Prototype</a:t>
            </a:r>
            <a:r>
              <a:rPr lang="en-US" sz="1600" dirty="0">
                <a:solidFill>
                  <a:srgbClr val="FFC000"/>
                </a:solidFill>
              </a:rPr>
              <a:t>;</a:t>
            </a:r>
            <a:r>
              <a:rPr lang="en-US" sz="1600" dirty="0">
                <a:solidFill>
                  <a:srgbClr val="0070C0"/>
                </a:solidFill>
              </a:rPr>
              <a:t>   </a:t>
            </a:r>
            <a:r>
              <a:rPr lang="en-US" sz="1600" u="sng" dirty="0">
                <a:solidFill>
                  <a:srgbClr val="C00000"/>
                </a:solidFill>
              </a:rPr>
              <a:t>DAM Production</a:t>
            </a:r>
          </a:p>
          <a:p>
            <a:pPr>
              <a:spcBef>
                <a:spcPts val="300"/>
              </a:spcBef>
            </a:pPr>
            <a:r>
              <a:rPr lang="en-US" sz="2000" dirty="0">
                <a:solidFill>
                  <a:srgbClr val="0070C0"/>
                </a:solidFill>
              </a:rPr>
              <a:t>1.2.7:  TPC Services:</a:t>
            </a:r>
          </a:p>
          <a:p>
            <a:pPr lvl="1">
              <a:spcBef>
                <a:spcPts val="300"/>
              </a:spcBef>
            </a:pPr>
            <a:r>
              <a:rPr lang="en-US" sz="1400" u="sng" dirty="0">
                <a:solidFill>
                  <a:srgbClr val="C00000"/>
                </a:solidFill>
              </a:rPr>
              <a:t>Laser Calibration System;  Gas System;  Cooling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3A206D-7334-4E1B-9E44-B5151312DEBD}"/>
              </a:ext>
            </a:extLst>
          </p:cNvPr>
          <p:cNvSpPr txBox="1"/>
          <p:nvPr/>
        </p:nvSpPr>
        <p:spPr>
          <a:xfrm>
            <a:off x="6934200" y="742950"/>
            <a:ext cx="2081595" cy="9233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Funding Source Key:</a:t>
            </a: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OPC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TEC</a:t>
            </a:r>
          </a:p>
        </p:txBody>
      </p:sp>
    </p:spTree>
    <p:extLst>
      <p:ext uri="{BB962C8B-B14F-4D97-AF65-F5344CB8AC3E}">
        <p14:creationId xmlns:p14="http://schemas.microsoft.com/office/powerpoint/2010/main" val="85718725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5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Subsystem Collaborators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BB1F1A76-1B95-4251-B2BF-7040EF156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17542" y="629990"/>
            <a:ext cx="1001911" cy="1463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EFF2A2-5D58-4D4F-9000-DE684F4B7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259" y="2153541"/>
            <a:ext cx="962030" cy="1325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387674-B007-4D03-BBD8-81906955E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7182" y="2147517"/>
            <a:ext cx="949673" cy="1337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A482DA-32FE-435D-98DA-548A93DFC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1748" y="2146179"/>
            <a:ext cx="1014371" cy="1339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5E9D18-93B8-4D4E-BC77-DFFB25A71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1012" y="2157684"/>
            <a:ext cx="948866" cy="1316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984A85-D01C-4941-83FE-B432A64C09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1" y="4183219"/>
            <a:ext cx="697718" cy="96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0E2E9A-B140-438D-A084-5663FC3D82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646" y="4183218"/>
            <a:ext cx="676804" cy="960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E64E69-9C6D-4217-ACFE-6081D7AF57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3154" y="615761"/>
            <a:ext cx="987623" cy="149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D67675-664B-4317-8911-44ED6942A8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4980" y="619543"/>
            <a:ext cx="1128844" cy="1484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D1B9FD-DE18-47D1-9C95-47C120C4E0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9352" y="618651"/>
            <a:ext cx="1098275" cy="1485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2303CE-565A-4FDA-A257-8476B69A5D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61556" y="4175478"/>
            <a:ext cx="714103" cy="977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BD3F07-4674-42B3-AA22-82A67CD7B6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00463" y="636511"/>
            <a:ext cx="971550" cy="1450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A271CF-F33C-49C9-AF81-73EC51EA153A}"/>
              </a:ext>
            </a:extLst>
          </p:cNvPr>
          <p:cNvSpPr txBox="1"/>
          <p:nvPr/>
        </p:nvSpPr>
        <p:spPr>
          <a:xfrm flipH="1">
            <a:off x="2286000" y="666750"/>
            <a:ext cx="1438275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L2/L3- Management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59F310-A733-4ECD-9879-175A428ECDAE}"/>
              </a:ext>
            </a:extLst>
          </p:cNvPr>
          <p:cNvSpPr txBox="1"/>
          <p:nvPr/>
        </p:nvSpPr>
        <p:spPr>
          <a:xfrm flipH="1">
            <a:off x="3657600" y="2190750"/>
            <a:ext cx="136207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Engineering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D9FE6F-0A33-40F6-BA37-487931D9C3FB}"/>
              </a:ext>
            </a:extLst>
          </p:cNvPr>
          <p:cNvSpPr txBox="1"/>
          <p:nvPr/>
        </p:nvSpPr>
        <p:spPr>
          <a:xfrm flipH="1">
            <a:off x="76200" y="2800350"/>
            <a:ext cx="233957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Additional Scientific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E17D83-1BE9-4FED-9EB3-24AFB089B284}"/>
              </a:ext>
            </a:extLst>
          </p:cNvPr>
          <p:cNvSpPr txBox="1"/>
          <p:nvPr/>
        </p:nvSpPr>
        <p:spPr>
          <a:xfrm>
            <a:off x="6324600" y="3638550"/>
            <a:ext cx="47160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EE: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91BA93-85C3-426B-A831-46A0C59EE519}"/>
              </a:ext>
            </a:extLst>
          </p:cNvPr>
          <p:cNvSpPr txBox="1"/>
          <p:nvPr/>
        </p:nvSpPr>
        <p:spPr>
          <a:xfrm>
            <a:off x="7859572" y="4766004"/>
            <a:ext cx="7296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Mead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33D5135-C790-4F59-A706-1E6BCE59ED1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6000" r="54666" b="56530"/>
          <a:stretch/>
        </p:blipFill>
        <p:spPr>
          <a:xfrm>
            <a:off x="6878418" y="3638550"/>
            <a:ext cx="1046382" cy="1372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2E927E6-951B-4B9A-96FE-454131BBF4F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6825" t="9240" r="73651" b="68742"/>
          <a:stretch/>
        </p:blipFill>
        <p:spPr>
          <a:xfrm>
            <a:off x="8047325" y="3643091"/>
            <a:ext cx="976472" cy="1367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ADE3FF7-7309-4894-9C63-8A2C37807B9E}"/>
              </a:ext>
            </a:extLst>
          </p:cNvPr>
          <p:cNvGrpSpPr/>
          <p:nvPr/>
        </p:nvGrpSpPr>
        <p:grpSpPr>
          <a:xfrm>
            <a:off x="228601" y="971551"/>
            <a:ext cx="1378836" cy="1828800"/>
            <a:chOff x="266699" y="1638300"/>
            <a:chExt cx="1442358" cy="191305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03A1D9D-447B-4A42-ACFB-CCC654F64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88472" y="1649185"/>
              <a:ext cx="680357" cy="102053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4D59888-9CCD-43AB-B217-541E6FE82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7004" r="2218"/>
            <a:stretch/>
          </p:blipFill>
          <p:spPr>
            <a:xfrm>
              <a:off x="1012370" y="1650546"/>
              <a:ext cx="696687" cy="10164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67E7B37-5B18-4A18-B4DB-50E8FAE86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13910" t="8492" r="14950" b="32381"/>
            <a:stretch/>
          </p:blipFill>
          <p:spPr>
            <a:xfrm>
              <a:off x="266699" y="2694215"/>
              <a:ext cx="707571" cy="85713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9CF8254-E6D1-443F-ABA8-D6AB057BD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12514" t="3363" r="11600" b="12383"/>
            <a:stretch/>
          </p:blipFill>
          <p:spPr>
            <a:xfrm>
              <a:off x="1006929" y="2699656"/>
              <a:ext cx="693874" cy="838201"/>
            </a:xfrm>
            <a:prstGeom prst="rect">
              <a:avLst/>
            </a:prstGeom>
            <a:ln>
              <a:noFill/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FBE9C79-3CBD-4735-8F7B-5B65BB312A2C}"/>
                </a:ext>
              </a:extLst>
            </p:cNvPr>
            <p:cNvSpPr/>
            <p:nvPr/>
          </p:nvSpPr>
          <p:spPr>
            <a:xfrm>
              <a:off x="283029" y="1638300"/>
              <a:ext cx="1404257" cy="1899557"/>
            </a:xfrm>
            <a:prstGeom prst="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B850B85-0389-4647-A06C-7DD36AFF5553}"/>
              </a:ext>
            </a:extLst>
          </p:cNvPr>
          <p:cNvSpPr txBox="1"/>
          <p:nvPr/>
        </p:nvSpPr>
        <p:spPr>
          <a:xfrm>
            <a:off x="76200" y="590550"/>
            <a:ext cx="185621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Factory Managers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8942832-B854-4079-83CD-1354C1AA426D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7372" r="9485"/>
          <a:stretch/>
        </p:blipFill>
        <p:spPr>
          <a:xfrm>
            <a:off x="1459125" y="3105150"/>
            <a:ext cx="743467" cy="10164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3947594-B8F8-4A9A-9210-513A2FAC6D94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35656" t="43683" r="25498" b="20000"/>
          <a:stretch/>
        </p:blipFill>
        <p:spPr>
          <a:xfrm>
            <a:off x="732819" y="3163107"/>
            <a:ext cx="674126" cy="9450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CAA0CD8-0A32-45E7-A6BA-3F9A0AE64DA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48895" t="38738" r="31988" b="36022"/>
          <a:stretch/>
        </p:blipFill>
        <p:spPr>
          <a:xfrm>
            <a:off x="0" y="3165836"/>
            <a:ext cx="718908" cy="95577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33D0A13-2095-402E-84F1-B75940D84F62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b="59503"/>
          <a:stretch/>
        </p:blipFill>
        <p:spPr>
          <a:xfrm>
            <a:off x="3124200" y="4517491"/>
            <a:ext cx="3505200" cy="5984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AD83443-ADFC-4269-AE6A-9F7E3DE26F8C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19138" t="14389" b="48141"/>
          <a:stretch/>
        </p:blipFill>
        <p:spPr>
          <a:xfrm>
            <a:off x="3124200" y="3867150"/>
            <a:ext cx="988766" cy="6096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8502E2-2285-493B-B6D1-22BCBD2B0F8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114800" y="3867150"/>
            <a:ext cx="609600" cy="6096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197E7D5-8A20-484A-8564-07E6D96EFC05}"/>
              </a:ext>
            </a:extLst>
          </p:cNvPr>
          <p:cNvSpPr txBox="1"/>
          <p:nvPr/>
        </p:nvSpPr>
        <p:spPr>
          <a:xfrm>
            <a:off x="4724400" y="4019550"/>
            <a:ext cx="169738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Lots of Students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5C43D51-2F49-419A-BFA9-79A0246806CA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800" y="1352550"/>
            <a:ext cx="590550" cy="5905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96B264E-0B19-44CB-99E5-09F966718CD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9400" y="1276350"/>
            <a:ext cx="656878" cy="79533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E4FB346-51B1-4B26-B8EF-167833346DD7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190750"/>
            <a:ext cx="1066800" cy="5334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DE019D8-3638-4A93-887D-CA7A16057A7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667000" y="2190750"/>
            <a:ext cx="912911" cy="5905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E80B8DA-7038-4A0E-9465-6C15D5A568DD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5200" y="2571750"/>
            <a:ext cx="1447800" cy="87745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C6EE916-EE6E-4474-8E7A-1F678C365D0A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3409950"/>
            <a:ext cx="1371600" cy="50292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B7D8E5D8-99D0-43F7-9487-E3EE76B5A7BF}"/>
              </a:ext>
            </a:extLst>
          </p:cNvPr>
          <p:cNvSpPr/>
          <p:nvPr/>
        </p:nvSpPr>
        <p:spPr>
          <a:xfrm>
            <a:off x="228600" y="1962150"/>
            <a:ext cx="685800" cy="838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123916D-A6F5-4AFF-BD57-B96FAACD3E62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26229" r="26960" b="17631"/>
          <a:stretch/>
        </p:blipFill>
        <p:spPr>
          <a:xfrm>
            <a:off x="2242025" y="3150000"/>
            <a:ext cx="747107" cy="96403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E99EAA4-279B-4D43-9F72-F8DB302633FD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l="75686" t="17111" r="13344" b="60439"/>
          <a:stretch/>
        </p:blipFill>
        <p:spPr>
          <a:xfrm>
            <a:off x="2250730" y="4145498"/>
            <a:ext cx="731520" cy="99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5DC4BA36-2932-4596-A13A-C3E3276754A8}"/>
              </a:ext>
            </a:extLst>
          </p:cNvPr>
          <p:cNvSpPr txBox="1"/>
          <p:nvPr/>
        </p:nvSpPr>
        <p:spPr>
          <a:xfrm>
            <a:off x="609600" y="2647950"/>
            <a:ext cx="1372492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S137800 29-May-18 </a:t>
            </a:r>
          </a:p>
          <a:p>
            <a:r>
              <a:rPr lang="en-US" sz="1100" dirty="0"/>
              <a:t>S140800 13-May-20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5677DA-05A5-43AD-8F9E-2E15A73BA418}"/>
              </a:ext>
            </a:extLst>
          </p:cNvPr>
          <p:cNvSpPr txBox="1"/>
          <p:nvPr/>
        </p:nvSpPr>
        <p:spPr>
          <a:xfrm>
            <a:off x="5791200" y="2419350"/>
            <a:ext cx="1313180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S121900 25-Jun-21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5E9289-28CF-4728-AAC1-843C1C0379C1}"/>
              </a:ext>
            </a:extLst>
          </p:cNvPr>
          <p:cNvSpPr txBox="1"/>
          <p:nvPr/>
        </p:nvSpPr>
        <p:spPr>
          <a:xfrm>
            <a:off x="4343400" y="2419350"/>
            <a:ext cx="1358064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S121800 26-Mar-21 </a:t>
            </a:r>
          </a:p>
          <a:p>
            <a:r>
              <a:rPr lang="en-US" sz="1100" dirty="0"/>
              <a:t>S121800 25-Jun-21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2AFF62-B72A-43CC-A59F-4AC435C7724E}"/>
              </a:ext>
            </a:extLst>
          </p:cNvPr>
          <p:cNvSpPr txBox="1"/>
          <p:nvPr/>
        </p:nvSpPr>
        <p:spPr>
          <a:xfrm>
            <a:off x="2681783" y="2647950"/>
            <a:ext cx="1358064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S140900 10-Dec-19 </a:t>
            </a:r>
          </a:p>
          <a:p>
            <a:r>
              <a:rPr lang="en-US" sz="1100" dirty="0"/>
              <a:t>S143400 11-Mar-21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7F305D-72FE-425C-B964-3F84AED7C624}"/>
              </a:ext>
            </a:extLst>
          </p:cNvPr>
          <p:cNvSpPr txBox="1"/>
          <p:nvPr/>
        </p:nvSpPr>
        <p:spPr>
          <a:xfrm>
            <a:off x="2681783" y="1733550"/>
            <a:ext cx="1342034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S132800 14-Aug-19 </a:t>
            </a:r>
          </a:p>
          <a:p>
            <a:r>
              <a:rPr lang="en-US" sz="1100" dirty="0"/>
              <a:t>S134100 29-Sep-20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957592-553C-472A-8EB0-47C784A2E797}"/>
              </a:ext>
            </a:extLst>
          </p:cNvPr>
          <p:cNvSpPr txBox="1"/>
          <p:nvPr/>
        </p:nvSpPr>
        <p:spPr>
          <a:xfrm>
            <a:off x="609600" y="1733550"/>
            <a:ext cx="1342034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S119800 3-Feb-20</a:t>
            </a:r>
            <a:br>
              <a:rPr lang="en-US" sz="1100" dirty="0"/>
            </a:br>
            <a:r>
              <a:rPr lang="en-US" sz="1100" dirty="0"/>
              <a:t>S120100 13-Aug-20 </a:t>
            </a:r>
          </a:p>
        </p:txBody>
      </p:sp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r>
              <a:rPr lang="en-US" altLang="en-US" sz="4800" dirty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C4536C6-92DB-45C7-8CEA-571058513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3181350"/>
            <a:ext cx="8305800" cy="1752600"/>
          </a:xfrm>
        </p:spPr>
        <p:txBody>
          <a:bodyPr/>
          <a:lstStyle/>
          <a:p>
            <a:r>
              <a:rPr lang="en-US" sz="2000" dirty="0"/>
              <a:t>Module production rates from PHENIX Hadron Blind Detector experience (SBU, BNL, WIS) and ALICE experience (WSU, Yale).</a:t>
            </a:r>
          </a:p>
          <a:p>
            <a:r>
              <a:rPr lang="en-US" sz="2000" dirty="0"/>
              <a:t>Module production (1/week/factory) is entirely limited by GEM availability.</a:t>
            </a:r>
          </a:p>
          <a:p>
            <a:r>
              <a:rPr lang="en-US" sz="2000" dirty="0"/>
              <a:t>FEE has SAMPA chip (80 nsec development) &amp; off-the-shelf components.</a:t>
            </a:r>
          </a:p>
          <a:p>
            <a:r>
              <a:rPr lang="en-US" sz="2000" dirty="0"/>
              <a:t>SAMPA production/testing completion drives board assembly.</a:t>
            </a: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91A747CD-C7E2-4396-A75C-4E634F130DD9}"/>
              </a:ext>
            </a:extLst>
          </p:cNvPr>
          <p:cNvSpPr/>
          <p:nvPr/>
        </p:nvSpPr>
        <p:spPr>
          <a:xfrm>
            <a:off x="6005017" y="1538560"/>
            <a:ext cx="914400" cy="914400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0070C0"/>
                </a:solidFill>
              </a:rPr>
              <a:t>Ready to Install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1B2BF8-4957-456E-8F30-5D739B22A65F}"/>
              </a:ext>
            </a:extLst>
          </p:cNvPr>
          <p:cNvSpPr/>
          <p:nvPr/>
        </p:nvSpPr>
        <p:spPr>
          <a:xfrm>
            <a:off x="4557217" y="1538560"/>
            <a:ext cx="9144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Test to Threshold KPP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F19D84E-245A-481C-BBE9-354554518E64}"/>
              </a:ext>
            </a:extLst>
          </p:cNvPr>
          <p:cNvSpPr/>
          <p:nvPr/>
        </p:nvSpPr>
        <p:spPr>
          <a:xfrm>
            <a:off x="2705100" y="2224360"/>
            <a:ext cx="1295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FEE Production &amp; Assembly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0AB9A0B-33A8-4EBF-94BA-058874A940B7}"/>
              </a:ext>
            </a:extLst>
          </p:cNvPr>
          <p:cNvSpPr/>
          <p:nvPr/>
        </p:nvSpPr>
        <p:spPr>
          <a:xfrm>
            <a:off x="2705100" y="1309960"/>
            <a:ext cx="1295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Module Production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72D4B41-F98E-4AA6-9AE7-822CE13F3436}"/>
              </a:ext>
            </a:extLst>
          </p:cNvPr>
          <p:cNvSpPr/>
          <p:nvPr/>
        </p:nvSpPr>
        <p:spPr>
          <a:xfrm>
            <a:off x="632917" y="1309960"/>
            <a:ext cx="1295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CERN GEM Production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D75F1FB-197A-4767-AC90-145541506AD3}"/>
              </a:ext>
            </a:extLst>
          </p:cNvPr>
          <p:cNvSpPr/>
          <p:nvPr/>
        </p:nvSpPr>
        <p:spPr>
          <a:xfrm>
            <a:off x="632917" y="2224360"/>
            <a:ext cx="1295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SAMPA Chip Development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AE18C9B-4787-456E-8227-D0145C2AAA03}"/>
              </a:ext>
            </a:extLst>
          </p:cNvPr>
          <p:cNvCxnSpPr>
            <a:stCxn id="12" idx="3"/>
            <a:endCxn id="11" idx="1"/>
          </p:cNvCxnSpPr>
          <p:nvPr/>
        </p:nvCxnSpPr>
        <p:spPr>
          <a:xfrm>
            <a:off x="1928317" y="1538560"/>
            <a:ext cx="7767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DEF264E-79FB-4FB5-8623-A3FAB5FE2886}"/>
              </a:ext>
            </a:extLst>
          </p:cNvPr>
          <p:cNvCxnSpPr>
            <a:stCxn id="13" idx="3"/>
            <a:endCxn id="10" idx="1"/>
          </p:cNvCxnSpPr>
          <p:nvPr/>
        </p:nvCxnSpPr>
        <p:spPr>
          <a:xfrm>
            <a:off x="1928317" y="2452960"/>
            <a:ext cx="7767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B85BC6-9E5A-40B6-B291-048B1E719825}"/>
              </a:ext>
            </a:extLst>
          </p:cNvPr>
          <p:cNvCxnSpPr>
            <a:stCxn id="11" idx="3"/>
            <a:endCxn id="9" idx="1"/>
          </p:cNvCxnSpPr>
          <p:nvPr/>
        </p:nvCxnSpPr>
        <p:spPr>
          <a:xfrm>
            <a:off x="4000500" y="1538560"/>
            <a:ext cx="556717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BEEC13-126B-4297-847F-72399C3F84F9}"/>
              </a:ext>
            </a:extLst>
          </p:cNvPr>
          <p:cNvCxnSpPr>
            <a:stCxn id="10" idx="3"/>
            <a:endCxn id="9" idx="1"/>
          </p:cNvCxnSpPr>
          <p:nvPr/>
        </p:nvCxnSpPr>
        <p:spPr>
          <a:xfrm flipV="1">
            <a:off x="4000500" y="1995760"/>
            <a:ext cx="556717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52F5AE5-CCBE-4632-907D-EC425783942D}"/>
              </a:ext>
            </a:extLst>
          </p:cNvPr>
          <p:cNvCxnSpPr>
            <a:stCxn id="9" idx="3"/>
            <a:endCxn id="8" idx="1"/>
          </p:cNvCxnSpPr>
          <p:nvPr/>
        </p:nvCxnSpPr>
        <p:spPr>
          <a:xfrm>
            <a:off x="5471617" y="1995760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row: Bent-Up 25">
            <a:extLst>
              <a:ext uri="{FF2B5EF4-FFF2-40B4-BE49-F238E27FC236}">
                <a16:creationId xmlns:a16="http://schemas.microsoft.com/office/drawing/2014/main" id="{6317EE4E-D950-4351-B282-4C38BFD1E736}"/>
              </a:ext>
            </a:extLst>
          </p:cNvPr>
          <p:cNvSpPr/>
          <p:nvPr/>
        </p:nvSpPr>
        <p:spPr>
          <a:xfrm>
            <a:off x="7239000" y="1386160"/>
            <a:ext cx="1143000" cy="1264920"/>
          </a:xfrm>
          <a:prstGeom prst="bentUpArrow">
            <a:avLst>
              <a:gd name="adj1" fmla="val 15706"/>
              <a:gd name="adj2" fmla="val 21386"/>
              <a:gd name="adj3" fmla="val 25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Float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20C947-5F59-48C1-A940-E6D8157408A4}"/>
              </a:ext>
            </a:extLst>
          </p:cNvPr>
          <p:cNvSpPr txBox="1"/>
          <p:nvPr/>
        </p:nvSpPr>
        <p:spPr>
          <a:xfrm>
            <a:off x="2286000" y="81915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Module production rate limited by GEM availability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BE55D-6F19-4B9B-A51D-512DC35EB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742950"/>
            <a:ext cx="4314825" cy="5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1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CB6B8C-6FF3-473F-88EF-8F69486E0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698" y="2419350"/>
            <a:ext cx="4139044" cy="2502764"/>
          </a:xfrm>
          <a:prstGeom prst="rect">
            <a:avLst/>
          </a:prstGeom>
        </p:spPr>
      </p:pic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0" y="5953"/>
            <a:ext cx="9144000" cy="679847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Cost Drivers</a:t>
            </a:r>
          </a:p>
        </p:txBody>
      </p:sp>
      <p:sp>
        <p:nvSpPr>
          <p:cNvPr id="2457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3638550"/>
            <a:ext cx="4876800" cy="1295400"/>
          </a:xfrm>
        </p:spPr>
        <p:txBody>
          <a:bodyPr/>
          <a:lstStyle/>
          <a:p>
            <a:r>
              <a:rPr lang="en-US" dirty="0"/>
              <a:t>CERN-produced GEM foils.</a:t>
            </a:r>
          </a:p>
          <a:p>
            <a:r>
              <a:rPr lang="en-US" dirty="0"/>
              <a:t>SAMPA readout chips via Sao Paulo</a:t>
            </a:r>
          </a:p>
          <a:p>
            <a:r>
              <a:rPr lang="en-US" dirty="0"/>
              <a:t>DAM (Felix2) ala ATLAS expt.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8B1FA3-D19C-4D81-AF79-E919CBAF48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3"/>
          <a:stretch/>
        </p:blipFill>
        <p:spPr>
          <a:xfrm>
            <a:off x="76201" y="590550"/>
            <a:ext cx="5181599" cy="2971800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37A86EC6-DE77-47CE-992F-6AF672427CFF}"/>
              </a:ext>
            </a:extLst>
          </p:cNvPr>
          <p:cNvSpPr txBox="1">
            <a:spLocks/>
          </p:cNvSpPr>
          <p:nvPr/>
        </p:nvSpPr>
        <p:spPr bwMode="auto">
          <a:xfrm>
            <a:off x="5334000" y="666750"/>
            <a:ext cx="3657600" cy="575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Costs are driven by M&amp;S.</a:t>
            </a:r>
          </a:p>
          <a:p>
            <a:r>
              <a:rPr lang="en-US" b="1" dirty="0"/>
              <a:t>Most labor contributed.</a:t>
            </a:r>
          </a:p>
          <a:p>
            <a:r>
              <a:rPr lang="en-US" dirty="0"/>
              <a:t>Exception:</a:t>
            </a:r>
          </a:p>
          <a:p>
            <a:pPr lvl="1"/>
            <a:r>
              <a:rPr lang="en-US" dirty="0"/>
              <a:t>Pay for former ALICE tech</a:t>
            </a:r>
          </a:p>
        </p:txBody>
      </p:sp>
    </p:spTree>
    <p:extLst>
      <p:ext uri="{BB962C8B-B14F-4D97-AF65-F5344CB8AC3E}">
        <p14:creationId xmlns:p14="http://schemas.microsoft.com/office/powerpoint/2010/main" val="2780911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25400" y="0"/>
            <a:ext cx="8229600" cy="546497"/>
          </a:xfrm>
        </p:spPr>
        <p:txBody>
          <a:bodyPr/>
          <a:lstStyle/>
          <a:p>
            <a:r>
              <a:rPr lang="en-US" altLang="en-US" sz="3200" dirty="0"/>
              <a:t>Basis of Estimate &amp; Resource-Loaded Schedule</a:t>
            </a:r>
          </a:p>
        </p:txBody>
      </p:sp>
      <p:sp>
        <p:nvSpPr>
          <p:cNvPr id="2560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0B90B3-3CD6-41A9-8EAF-9B5CBA6B752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348E953-20F2-41E1-93D0-A169FF366BEA}"/>
              </a:ext>
            </a:extLst>
          </p:cNvPr>
          <p:cNvSpPr txBox="1">
            <a:spLocks/>
          </p:cNvSpPr>
          <p:nvPr/>
        </p:nvSpPr>
        <p:spPr>
          <a:xfrm>
            <a:off x="5638800" y="590550"/>
            <a:ext cx="3429000" cy="4552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Contributed labor simplifies cost estimate</a:t>
            </a:r>
          </a:p>
          <a:p>
            <a:r>
              <a:rPr lang="en-US" dirty="0"/>
              <a:t>Estimates dominated by quote/catalog</a:t>
            </a:r>
          </a:p>
          <a:p>
            <a:r>
              <a:rPr lang="en-US" dirty="0"/>
              <a:t>Estimates benefit from similarity to prior GEM projects:</a:t>
            </a:r>
          </a:p>
          <a:p>
            <a:pPr lvl="1"/>
            <a:r>
              <a:rPr lang="en-US" dirty="0"/>
              <a:t>ALICE TPC</a:t>
            </a:r>
          </a:p>
          <a:p>
            <a:pPr lvl="2"/>
            <a:r>
              <a:rPr lang="en-US" dirty="0"/>
              <a:t>WSU (ALICE Factory)</a:t>
            </a:r>
          </a:p>
          <a:p>
            <a:pPr lvl="2"/>
            <a:r>
              <a:rPr lang="en-US" dirty="0"/>
              <a:t>Yale (ROC validation)</a:t>
            </a:r>
          </a:p>
          <a:p>
            <a:pPr lvl="1"/>
            <a:r>
              <a:rPr lang="en-US" dirty="0"/>
              <a:t>PHENIX HBD</a:t>
            </a:r>
          </a:p>
          <a:p>
            <a:pPr lvl="1"/>
            <a:r>
              <a:rPr lang="en-US" dirty="0"/>
              <a:t>COMPASS TRACKERS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4C46D9-8611-4553-803C-1501BFBEAF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47040"/>
            <a:ext cx="5410200" cy="34773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3753AC-BED0-4815-8AE6-8241DDC3C412}"/>
              </a:ext>
            </a:extLst>
          </p:cNvPr>
          <p:cNvSpPr/>
          <p:nvPr/>
        </p:nvSpPr>
        <p:spPr>
          <a:xfrm>
            <a:off x="4771426" y="2724150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29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51272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quarter" idx="10"/>
          </p:nvPr>
        </p:nvSpPr>
        <p:spPr bwMode="auto">
          <a:xfrm>
            <a:off x="0" y="4972050"/>
            <a:ext cx="2133600" cy="171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94" name="Arrow: Right 93">
            <a:extLst>
              <a:ext uri="{FF2B5EF4-FFF2-40B4-BE49-F238E27FC236}">
                <a16:creationId xmlns:a16="http://schemas.microsoft.com/office/drawing/2014/main" id="{764D9018-D41E-461C-A704-0957971EB36C}"/>
              </a:ext>
            </a:extLst>
          </p:cNvPr>
          <p:cNvSpPr/>
          <p:nvPr/>
        </p:nvSpPr>
        <p:spPr>
          <a:xfrm>
            <a:off x="5257800" y="3790950"/>
            <a:ext cx="7620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/>
              <a:t>Compressed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BA560C8-1FFF-4F8F-AC95-7407810CAA6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5600" y="666750"/>
            <a:ext cx="3505200" cy="221053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98041AF-9403-4D0A-B978-7FE2B9BDEBF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27705">
            <a:off x="24499" y="532969"/>
            <a:ext cx="2734454" cy="226997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54DE81A-BA42-47C2-9117-5383D4852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666750"/>
            <a:ext cx="723462" cy="2133600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6840239-9F0C-4391-BC36-4F45270A2364}"/>
              </a:ext>
            </a:extLst>
          </p:cNvPr>
          <p:cNvCxnSpPr>
            <a:cxnSpLocks/>
          </p:cNvCxnSpPr>
          <p:nvPr/>
        </p:nvCxnSpPr>
        <p:spPr>
          <a:xfrm flipH="1">
            <a:off x="7772400" y="742950"/>
            <a:ext cx="54864" cy="205740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7A9E6D1-C57D-4618-89A4-3EA133C7926D}"/>
              </a:ext>
            </a:extLst>
          </p:cNvPr>
          <p:cNvCxnSpPr>
            <a:cxnSpLocks/>
          </p:cNvCxnSpPr>
          <p:nvPr/>
        </p:nvCxnSpPr>
        <p:spPr>
          <a:xfrm>
            <a:off x="5486400" y="742950"/>
            <a:ext cx="157886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ABBAEC3-17E4-4826-8EC2-2217F6ED1FFC}"/>
              </a:ext>
            </a:extLst>
          </p:cNvPr>
          <p:cNvCxnSpPr>
            <a:cxnSpLocks/>
          </p:cNvCxnSpPr>
          <p:nvPr/>
        </p:nvCxnSpPr>
        <p:spPr>
          <a:xfrm>
            <a:off x="5334000" y="1276350"/>
            <a:ext cx="182880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D074DA18-5FB6-47CB-ABDA-6AB195BD35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81" r="32404"/>
          <a:stretch/>
        </p:blipFill>
        <p:spPr>
          <a:xfrm>
            <a:off x="76200" y="2876550"/>
            <a:ext cx="1230594" cy="1956986"/>
          </a:xfrm>
          <a:prstGeom prst="rect">
            <a:avLst/>
          </a:prstGeom>
        </p:spPr>
      </p:pic>
      <p:sp>
        <p:nvSpPr>
          <p:cNvPr id="56" name="Rounded Rectangle 61">
            <a:extLst>
              <a:ext uri="{FF2B5EF4-FFF2-40B4-BE49-F238E27FC236}">
                <a16:creationId xmlns:a16="http://schemas.microsoft.com/office/drawing/2014/main" id="{3AFAF066-C5FA-4A04-909B-0FE53808D2C4}"/>
              </a:ext>
            </a:extLst>
          </p:cNvPr>
          <p:cNvSpPr/>
          <p:nvPr/>
        </p:nvSpPr>
        <p:spPr>
          <a:xfrm>
            <a:off x="7010400" y="2266950"/>
            <a:ext cx="411480" cy="4846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F34718F-0AC8-4BEB-A11F-6D570B257A55}"/>
              </a:ext>
            </a:extLst>
          </p:cNvPr>
          <p:cNvCxnSpPr>
            <a:cxnSpLocks/>
            <a:stCxn id="56" idx="1"/>
          </p:cNvCxnSpPr>
          <p:nvPr/>
        </p:nvCxnSpPr>
        <p:spPr>
          <a:xfrm flipH="1">
            <a:off x="1295400" y="2509266"/>
            <a:ext cx="5715000" cy="8244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9C4E308-8D2E-4133-979A-F4BA1159D4FF}"/>
              </a:ext>
            </a:extLst>
          </p:cNvPr>
          <p:cNvCxnSpPr>
            <a:cxnSpLocks/>
          </p:cNvCxnSpPr>
          <p:nvPr/>
        </p:nvCxnSpPr>
        <p:spPr>
          <a:xfrm flipH="1">
            <a:off x="1371600" y="2724150"/>
            <a:ext cx="5638800" cy="2057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B982EE78-5B7E-4141-9735-6E61EEE82FA3}"/>
              </a:ext>
            </a:extLst>
          </p:cNvPr>
          <p:cNvSpPr txBox="1"/>
          <p:nvPr/>
        </p:nvSpPr>
        <p:spPr>
          <a:xfrm>
            <a:off x="6858000" y="2724150"/>
            <a:ext cx="1111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“Wedge”</a:t>
            </a:r>
          </a:p>
        </p:txBody>
      </p:sp>
      <p:sp>
        <p:nvSpPr>
          <p:cNvPr id="60" name="Trapezoid 59">
            <a:extLst>
              <a:ext uri="{FF2B5EF4-FFF2-40B4-BE49-F238E27FC236}">
                <a16:creationId xmlns:a16="http://schemas.microsoft.com/office/drawing/2014/main" id="{C0136F8B-FFE1-4254-AB51-D901DBA678F9}"/>
              </a:ext>
            </a:extLst>
          </p:cNvPr>
          <p:cNvSpPr/>
          <p:nvPr/>
        </p:nvSpPr>
        <p:spPr>
          <a:xfrm rot="11027148">
            <a:off x="5275774" y="746978"/>
            <a:ext cx="140157" cy="549098"/>
          </a:xfrm>
          <a:prstGeom prst="trapezoi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ADFDFFF-45F5-42A1-9668-FDB72CD647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4252"/>
          <a:stretch/>
        </p:blipFill>
        <p:spPr>
          <a:xfrm>
            <a:off x="2133600" y="3105150"/>
            <a:ext cx="1001994" cy="1801636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D852E2EB-7DDE-4E21-A7B7-75D87049728C}"/>
              </a:ext>
            </a:extLst>
          </p:cNvPr>
          <p:cNvSpPr txBox="1"/>
          <p:nvPr/>
        </p:nvSpPr>
        <p:spPr>
          <a:xfrm>
            <a:off x="0" y="4248150"/>
            <a:ext cx="903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Zig-Zag </a:t>
            </a:r>
            <a:br>
              <a:rPr lang="en-US" dirty="0"/>
            </a:br>
            <a:r>
              <a:rPr lang="en-US" dirty="0"/>
              <a:t>Pads</a:t>
            </a:r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201A72F8-BCD0-4111-85A7-EE135C7063EE}"/>
              </a:ext>
            </a:extLst>
          </p:cNvPr>
          <p:cNvSpPr/>
          <p:nvPr/>
        </p:nvSpPr>
        <p:spPr>
          <a:xfrm>
            <a:off x="1371600" y="3790950"/>
            <a:ext cx="6858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charge</a:t>
            </a:r>
          </a:p>
        </p:txBody>
      </p:sp>
      <p:sp>
        <p:nvSpPr>
          <p:cNvPr id="64" name="Rounded Rectangle 16">
            <a:extLst>
              <a:ext uri="{FF2B5EF4-FFF2-40B4-BE49-F238E27FC236}">
                <a16:creationId xmlns:a16="http://schemas.microsoft.com/office/drawing/2014/main" id="{8EC9B54A-99F4-45DC-96FF-3121EEFBF1CE}"/>
              </a:ext>
            </a:extLst>
          </p:cNvPr>
          <p:cNvSpPr/>
          <p:nvPr/>
        </p:nvSpPr>
        <p:spPr>
          <a:xfrm>
            <a:off x="4038600" y="3181350"/>
            <a:ext cx="1143000" cy="1715164"/>
          </a:xfrm>
          <a:prstGeom prst="roundRect">
            <a:avLst/>
          </a:prstGeom>
          <a:solidFill>
            <a:srgbClr val="5FCBEF"/>
          </a:solidFill>
          <a:ln w="19050" cap="rnd" cmpd="sng" algn="ctr">
            <a:solidFill>
              <a:srgbClr val="5FCBE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8BD3639-2660-445A-9588-E71AD90FC6EC}"/>
              </a:ext>
            </a:extLst>
          </p:cNvPr>
          <p:cNvSpPr txBox="1"/>
          <p:nvPr/>
        </p:nvSpPr>
        <p:spPr>
          <a:xfrm>
            <a:off x="4114800" y="3181350"/>
            <a:ext cx="1026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DAM Cards</a:t>
            </a:r>
          </a:p>
        </p:txBody>
      </p:sp>
      <p:sp>
        <p:nvSpPr>
          <p:cNvPr id="66" name="Can 33">
            <a:extLst>
              <a:ext uri="{FF2B5EF4-FFF2-40B4-BE49-F238E27FC236}">
                <a16:creationId xmlns:a16="http://schemas.microsoft.com/office/drawing/2014/main" id="{36F85F1B-22D4-4093-B1B7-D494A6B281C8}"/>
              </a:ext>
            </a:extLst>
          </p:cNvPr>
          <p:cNvSpPr/>
          <p:nvPr/>
        </p:nvSpPr>
        <p:spPr>
          <a:xfrm>
            <a:off x="6096000" y="3562350"/>
            <a:ext cx="685800" cy="911352"/>
          </a:xfrm>
          <a:prstGeom prst="can">
            <a:avLst/>
          </a:prstGeom>
          <a:solidFill>
            <a:srgbClr val="5FCBEF"/>
          </a:solidFill>
          <a:ln w="19050" cap="rnd" cmpd="sng" algn="ctr">
            <a:solidFill>
              <a:srgbClr val="5FCBE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RHIC</a:t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Comp</a:t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Facility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5640993-4600-4636-A0A3-2E800D2AD9B6}"/>
              </a:ext>
            </a:extLst>
          </p:cNvPr>
          <p:cNvSpPr txBox="1"/>
          <p:nvPr/>
        </p:nvSpPr>
        <p:spPr>
          <a:xfrm>
            <a:off x="2362200" y="340995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256 pads/FEE</a:t>
            </a:r>
          </a:p>
          <a:p>
            <a:r>
              <a:rPr lang="en-US" sz="900" dirty="0"/>
              <a:t>25 FEE/sector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8192036-8A63-4E51-9E78-0676C4D20E26}"/>
              </a:ext>
            </a:extLst>
          </p:cNvPr>
          <p:cNvSpPr txBox="1"/>
          <p:nvPr/>
        </p:nvSpPr>
        <p:spPr>
          <a:xfrm>
            <a:off x="4114800" y="3409950"/>
            <a:ext cx="9861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 DAM/sector</a:t>
            </a:r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6BBAD96E-F4FB-49C0-9038-DDE3F22835E3}"/>
              </a:ext>
            </a:extLst>
          </p:cNvPr>
          <p:cNvSpPr/>
          <p:nvPr/>
        </p:nvSpPr>
        <p:spPr>
          <a:xfrm>
            <a:off x="3200400" y="3790950"/>
            <a:ext cx="6858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Digitized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444606-A5A9-4891-BEF4-B78FD33897B0}"/>
              </a:ext>
            </a:extLst>
          </p:cNvPr>
          <p:cNvSpPr txBox="1"/>
          <p:nvPr/>
        </p:nvSpPr>
        <p:spPr>
          <a:xfrm>
            <a:off x="4038600" y="2876550"/>
            <a:ext cx="1186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EBDC 1/DAM</a:t>
            </a:r>
          </a:p>
        </p:txBody>
      </p:sp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10B94136-89CC-4696-BF44-D259A0AAE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97188"/>
              </p:ext>
            </p:extLst>
          </p:nvPr>
        </p:nvGraphicFramePr>
        <p:xfrm>
          <a:off x="7010400" y="3181350"/>
          <a:ext cx="1905000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val="179955662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3099512198"/>
                    </a:ext>
                  </a:extLst>
                </a:gridCol>
              </a:tblGrid>
              <a:tr h="281940">
                <a:tc>
                  <a:txBody>
                    <a:bodyPr/>
                    <a:lstStyle/>
                    <a:p>
                      <a:r>
                        <a:rPr lang="en-US" sz="12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073425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Field Cage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515723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364222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733561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769708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EDBC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082057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83EF74FC-2D12-41A4-AE01-D336C54836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1200150"/>
            <a:ext cx="2438400" cy="95649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1E7464E-CF0B-4EBC-9C1B-DA3271EBFEE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40" t="17350" b="16211"/>
          <a:stretch/>
        </p:blipFill>
        <p:spPr>
          <a:xfrm rot="21269560">
            <a:off x="-76542" y="820451"/>
            <a:ext cx="3286663" cy="173889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03FDDEA-462A-40B1-9D33-F4F240FDDB1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873"/>
          <a:stretch/>
        </p:blipFill>
        <p:spPr>
          <a:xfrm>
            <a:off x="2362200" y="666750"/>
            <a:ext cx="2438400" cy="196334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A3809CF-E50C-49A6-A592-8CBE2F30C74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3" t="-662" r="1839" b="21795"/>
          <a:stretch/>
        </p:blipFill>
        <p:spPr>
          <a:xfrm>
            <a:off x="4648200" y="742950"/>
            <a:ext cx="2273474" cy="1371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909EFE6-95FC-4F17-9F9C-DD926D27867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815" t="13165" r="5790" b="12574"/>
          <a:stretch/>
        </p:blipFill>
        <p:spPr>
          <a:xfrm>
            <a:off x="5257800" y="742950"/>
            <a:ext cx="3310312" cy="21336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9E7E87E-23F1-4B36-A053-C6C6A67CAA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1600" y="2724150"/>
            <a:ext cx="2761713" cy="223837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2EAAB2F-1215-42B8-95EC-000CBAB388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3200" y="2876550"/>
            <a:ext cx="4538662" cy="1997966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24A8AB80-08A6-4514-8937-0AAC4FE98E0D}"/>
              </a:ext>
            </a:extLst>
          </p:cNvPr>
          <p:cNvSpPr/>
          <p:nvPr/>
        </p:nvSpPr>
        <p:spPr>
          <a:xfrm>
            <a:off x="0" y="666750"/>
            <a:ext cx="8991600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CCFD5EAD-DE46-43C1-97ED-AD73D1C853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8600" y="819150"/>
            <a:ext cx="2743200" cy="381349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E9157F19-C233-4A77-80E7-5B3536AD24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24200" y="1047750"/>
            <a:ext cx="2743200" cy="351799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C43FC9C-4024-4C25-8998-EF985763E3F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96000" y="1200150"/>
            <a:ext cx="2419815" cy="320040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54BDFFFE-FE18-4E88-84EB-C24B2ADF896A}"/>
              </a:ext>
            </a:extLst>
          </p:cNvPr>
          <p:cNvSpPr txBox="1"/>
          <p:nvPr/>
        </p:nvSpPr>
        <p:spPr>
          <a:xfrm>
            <a:off x="3429000" y="3867150"/>
            <a:ext cx="215193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SAMPA v5 Waveform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EEB5446-D1E4-4ED9-9AF2-29EC4F99E8AF}"/>
              </a:ext>
            </a:extLst>
          </p:cNvPr>
          <p:cNvSpPr txBox="1"/>
          <p:nvPr/>
        </p:nvSpPr>
        <p:spPr>
          <a:xfrm>
            <a:off x="6324600" y="4400550"/>
            <a:ext cx="194393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Full Chain Readout</a:t>
            </a:r>
          </a:p>
        </p:txBody>
      </p:sp>
    </p:spTree>
    <p:extLst>
      <p:ext uri="{BB962C8B-B14F-4D97-AF65-F5344CB8AC3E}">
        <p14:creationId xmlns:p14="http://schemas.microsoft.com/office/powerpoint/2010/main" val="108533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89" grpId="0" animBg="1"/>
      <p:bldP spid="9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28799</TotalTime>
  <Words>803</Words>
  <Application>Microsoft Office PowerPoint</Application>
  <PresentationFormat>On-screen Show (16:9)</PresentationFormat>
  <Paragraphs>199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MS PGothic</vt:lpstr>
      <vt:lpstr>MS PGothic</vt:lpstr>
      <vt:lpstr>Arial</vt:lpstr>
      <vt:lpstr>Calibri</vt:lpstr>
      <vt:lpstr>Symbol</vt:lpstr>
      <vt:lpstr>Times New Roman</vt:lpstr>
      <vt:lpstr>Trebuchet MS</vt:lpstr>
      <vt:lpstr>Office Theme</vt:lpstr>
      <vt:lpstr> sPHENIX  Director’s Review 1.2 sPHENIX TPC </vt:lpstr>
      <vt:lpstr>The Subsystem</vt:lpstr>
      <vt:lpstr>The Subsystem Technical Overview</vt:lpstr>
      <vt:lpstr>Scope </vt:lpstr>
      <vt:lpstr>Subsystem Collaborators</vt:lpstr>
      <vt:lpstr>Schedule Drivers</vt:lpstr>
      <vt:lpstr>Cost Drivers</vt:lpstr>
      <vt:lpstr>Basis of Estimate &amp; Resource-Loaded Schedule</vt:lpstr>
      <vt:lpstr>Status and Highlights</vt:lpstr>
      <vt:lpstr>Risk Registry  </vt:lpstr>
      <vt:lpstr>Issues and Concerns  </vt:lpstr>
      <vt:lpstr>Summary</vt:lpstr>
      <vt:lpstr>Back Up</vt:lpstr>
      <vt:lpstr>Status and Highlights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Thomas Hemmick</cp:lastModifiedBy>
  <cp:revision>140</cp:revision>
  <cp:lastPrinted>2015-10-28T19:08:40Z</cp:lastPrinted>
  <dcterms:created xsi:type="dcterms:W3CDTF">2015-10-24T00:32:43Z</dcterms:created>
  <dcterms:modified xsi:type="dcterms:W3CDTF">2019-04-04T13:55:22Z</dcterms:modified>
</cp:coreProperties>
</file>