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5" r:id="rId2"/>
    <p:sldId id="327" r:id="rId3"/>
    <p:sldId id="428" r:id="rId4"/>
    <p:sldId id="412" r:id="rId5"/>
    <p:sldId id="370" r:id="rId6"/>
    <p:sldId id="403" r:id="rId7"/>
    <p:sldId id="404" r:id="rId8"/>
    <p:sldId id="411" r:id="rId9"/>
    <p:sldId id="413" r:id="rId10"/>
    <p:sldId id="741" r:id="rId11"/>
    <p:sldId id="739" r:id="rId12"/>
    <p:sldId id="427" r:id="rId13"/>
    <p:sldId id="429" r:id="rId14"/>
    <p:sldId id="430" r:id="rId15"/>
    <p:sldId id="736" r:id="rId16"/>
    <p:sldId id="271" r:id="rId17"/>
    <p:sldId id="332" r:id="rId18"/>
    <p:sldId id="336" r:id="rId19"/>
    <p:sldId id="290" r:id="rId20"/>
    <p:sldId id="737" r:id="rId21"/>
    <p:sldId id="431" r:id="rId2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6"/>
    <p:restoredTop sz="94694"/>
  </p:normalViewPr>
  <p:slideViewPr>
    <p:cSldViewPr>
      <p:cViewPr varScale="1">
        <p:scale>
          <a:sx n="180" d="100"/>
          <a:sy n="180" d="100"/>
        </p:scale>
        <p:origin x="62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4/5/19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4/5/19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337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.pd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d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df"/><Relationship Id="rId5" Type="http://schemas.openxmlformats.org/officeDocument/2006/relationships/image" Target="../media/image9.png"/><Relationship Id="rId4" Type="http://schemas.openxmlformats.org/officeDocument/2006/relationships/image" Target="../media/image11.pd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Director’s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Silicon Detector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95400" y="2419350"/>
            <a:ext cx="6400800" cy="1314450"/>
          </a:xfrm>
        </p:spPr>
        <p:txBody>
          <a:bodyPr/>
          <a:lstStyle/>
          <a:p>
            <a:r>
              <a:rPr lang="en-US" altLang="en-US" sz="4000" b="0" dirty="0"/>
              <a:t>John Haggerty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9AD6-D126-9746-969D-5CA5F2A36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Stave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0BA80-2DEA-5C42-AF29-B17B11F3A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459609"/>
            <a:ext cx="3200400" cy="3135013"/>
          </a:xfrm>
        </p:spPr>
        <p:txBody>
          <a:bodyPr/>
          <a:lstStyle/>
          <a:p>
            <a:r>
              <a:rPr lang="en-US" sz="2000" dirty="0"/>
              <a:t>Cover |</a:t>
            </a:r>
            <a:r>
              <a:rPr lang="en-US" sz="2000" dirty="0" err="1"/>
              <a:t>η</a:t>
            </a:r>
            <a:r>
              <a:rPr lang="en-US" sz="2000" dirty="0"/>
              <a:t>|&lt;1.1</a:t>
            </a:r>
          </a:p>
          <a:p>
            <a:r>
              <a:rPr lang="en-US" sz="2000" dirty="0"/>
              <a:t>DCA resolution &lt; 50 μ</a:t>
            </a:r>
          </a:p>
          <a:p>
            <a:r>
              <a:rPr lang="en-US" sz="2000" dirty="0"/>
              <a:t>&gt;80% efficiency for charged </a:t>
            </a:r>
            <a:r>
              <a:rPr lang="en-US" sz="2000" dirty="0" err="1"/>
              <a:t>pions</a:t>
            </a:r>
            <a:r>
              <a:rPr lang="en-US" sz="2000" dirty="0"/>
              <a:t> at 1 GeV/c in central </a:t>
            </a:r>
            <a:r>
              <a:rPr lang="en-US" sz="2000" dirty="0" err="1"/>
              <a:t>Au+Au</a:t>
            </a:r>
            <a:endParaRPr lang="en-US" sz="2000" dirty="0"/>
          </a:p>
          <a:p>
            <a:r>
              <a:rPr lang="en-US" sz="2000" dirty="0"/>
              <a:t>∼0.3%X</a:t>
            </a:r>
            <a:r>
              <a:rPr lang="en-US" sz="2000" baseline="-25000" dirty="0"/>
              <a:t>0</a:t>
            </a:r>
            <a:r>
              <a:rPr lang="en-US" sz="2000" dirty="0"/>
              <a:t>/layer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D7830-DE13-AB4C-B419-D09848D2C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0856F-A9FC-6E41-81D2-58036B52E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D8978-9CAD-4F4D-9C73-A492080E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9D0D1E-4F56-AA48-87C1-17C6A429D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04950"/>
            <a:ext cx="5141385" cy="2663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673A6B-78DE-D240-B1D1-D5A3094BAAF6}"/>
              </a:ext>
            </a:extLst>
          </p:cNvPr>
          <p:cNvSpPr txBox="1"/>
          <p:nvPr/>
        </p:nvSpPr>
        <p:spPr>
          <a:xfrm>
            <a:off x="456923" y="1090278"/>
            <a:ext cx="335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 designed and used by ALICE</a:t>
            </a:r>
          </a:p>
        </p:txBody>
      </p:sp>
    </p:spTree>
    <p:extLst>
      <p:ext uri="{BB962C8B-B14F-4D97-AF65-F5344CB8AC3E}">
        <p14:creationId xmlns:p14="http://schemas.microsoft.com/office/powerpoint/2010/main" val="232742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5E44-DE72-414A-AFFE-925A5A36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Readout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553C8-98BF-3C47-BDB0-5FCDCEAD2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FFD64-0FDF-9444-9067-1BD11DE7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62BC5-9142-814E-9FA5-57E96811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07CE2CE-F546-2947-B42D-A34785E43ACE}"/>
              </a:ext>
            </a:extLst>
          </p:cNvPr>
          <p:cNvGrpSpPr/>
          <p:nvPr/>
        </p:nvGrpSpPr>
        <p:grpSpPr>
          <a:xfrm>
            <a:off x="685800" y="1154004"/>
            <a:ext cx="6627224" cy="3255182"/>
            <a:chOff x="121974" y="1428455"/>
            <a:chExt cx="8836298" cy="434024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5248EEF-C4A5-A444-8DDB-B01F091FD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7879EA3-DE8C-3B40-B1F0-52F9078CB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C79BF8E-C31E-6649-8245-D4540F529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3ACEDD6-6192-224E-B0AF-69F559F80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94C00B5-91ED-B046-BFB1-C50582FDD252}"/>
                </a:ext>
              </a:extLst>
            </p:cNvPr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2724305-2815-EB46-B1B7-704BE1D8CC64}"/>
                  </a:ext>
                </a:extLst>
              </p:cNvPr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888E6360-955F-144D-8E05-854515E34E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E853F3ED-AAE3-FF41-8110-0958130800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33BF06D8-C340-724C-8337-CA5CF2911A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457366B5-EBF0-9D46-B083-95CFDEDDAA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394042A2-3653-0C4F-836E-0777E8FF3E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EC5F1DDB-3DF6-AB4C-8C86-36E0FB1465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EE7E1BCB-0445-7B45-9E1A-60BD4689CF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C3A8D840-B860-E649-A7F3-AC8ACD264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C51D5C30-229E-B244-85F2-F6F8AB5333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D8EC037F-AD8A-6044-8AE4-B842ABBA5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21" name="Picture 120">
                <a:extLst>
                  <a:ext uri="{FF2B5EF4-FFF2-40B4-BE49-F238E27FC236}">
                    <a16:creationId xmlns:a16="http://schemas.microsoft.com/office/drawing/2014/main" id="{D6BA94B1-055A-F942-AF1B-68651BB613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0ECB4AF7-D32D-EB45-A0EE-E49B22852F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E8ED2077-F92F-FF46-97E3-06F4A17E6B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B1389DEF-0FD9-4248-8B9D-EBF9D6A52F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9B30E4FE-D270-4C47-BE23-AFE80CD380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CD6B0349-A2CB-554F-AF77-57D22AB7C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73" name="TextBox 123">
              <a:extLst>
                <a:ext uri="{FF2B5EF4-FFF2-40B4-BE49-F238E27FC236}">
                  <a16:creationId xmlns:a16="http://schemas.microsoft.com/office/drawing/2014/main" id="{2FF74DD7-D1BB-7C4E-A5A8-8727DD5A68D1}"/>
                </a:ext>
              </a:extLst>
            </p:cNvPr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D08FDDE-85B0-504D-A361-29B002F58977}"/>
                </a:ext>
              </a:extLst>
            </p:cNvPr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75" name="TextBox 126">
              <a:extLst>
                <a:ext uri="{FF2B5EF4-FFF2-40B4-BE49-F238E27FC236}">
                  <a16:creationId xmlns:a16="http://schemas.microsoft.com/office/drawing/2014/main" id="{A295D758-BD95-204B-A901-ABAD642C791F}"/>
                </a:ext>
              </a:extLst>
            </p:cNvPr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</a:t>
              </a:r>
            </a:p>
          </p:txBody>
        </p:sp>
        <p:sp>
          <p:nvSpPr>
            <p:cNvPr id="76" name="TextBox 127">
              <a:extLst>
                <a:ext uri="{FF2B5EF4-FFF2-40B4-BE49-F238E27FC236}">
                  <a16:creationId xmlns:a16="http://schemas.microsoft.com/office/drawing/2014/main" id="{EF963D01-38AB-6D4D-BEEC-938CCF36F393}"/>
                </a:ext>
              </a:extLst>
            </p:cNvPr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77" name="Right Arrow 76">
              <a:extLst>
                <a:ext uri="{FF2B5EF4-FFF2-40B4-BE49-F238E27FC236}">
                  <a16:creationId xmlns:a16="http://schemas.microsoft.com/office/drawing/2014/main" id="{D324CC29-F52F-154D-85C8-9CF21FCD93ED}"/>
                </a:ext>
              </a:extLst>
            </p:cNvPr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78" name="TextBox 129">
              <a:extLst>
                <a:ext uri="{FF2B5EF4-FFF2-40B4-BE49-F238E27FC236}">
                  <a16:creationId xmlns:a16="http://schemas.microsoft.com/office/drawing/2014/main" id="{19759B66-82FA-CA43-9244-74C1492B80B5}"/>
                </a:ext>
              </a:extLst>
            </p:cNvPr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79" name="TextBox 130">
              <a:extLst>
                <a:ext uri="{FF2B5EF4-FFF2-40B4-BE49-F238E27FC236}">
                  <a16:creationId xmlns:a16="http://schemas.microsoft.com/office/drawing/2014/main" id="{52B043D3-D94D-1348-83DA-ACCC65BA3BEB}"/>
                </a:ext>
              </a:extLst>
            </p:cNvPr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80" name="TextBox 131">
              <a:extLst>
                <a:ext uri="{FF2B5EF4-FFF2-40B4-BE49-F238E27FC236}">
                  <a16:creationId xmlns:a16="http://schemas.microsoft.com/office/drawing/2014/main" id="{510E41FE-4DC8-0C47-9BF4-5743CD67E78C}"/>
                </a:ext>
              </a:extLst>
            </p:cNvPr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81" name="Right Arrow 80">
              <a:extLst>
                <a:ext uri="{FF2B5EF4-FFF2-40B4-BE49-F238E27FC236}">
                  <a16:creationId xmlns:a16="http://schemas.microsoft.com/office/drawing/2014/main" id="{A4558B73-517D-FF4A-A72B-6D85202DEB50}"/>
                </a:ext>
              </a:extLst>
            </p:cNvPr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82" name="Left-Right Arrow 81">
              <a:extLst>
                <a:ext uri="{FF2B5EF4-FFF2-40B4-BE49-F238E27FC236}">
                  <a16:creationId xmlns:a16="http://schemas.microsoft.com/office/drawing/2014/main" id="{62158968-1086-D747-8548-D696C11BC938}"/>
                </a:ext>
              </a:extLst>
            </p:cNvPr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83" name="Left Arrow 82">
              <a:extLst>
                <a:ext uri="{FF2B5EF4-FFF2-40B4-BE49-F238E27FC236}">
                  <a16:creationId xmlns:a16="http://schemas.microsoft.com/office/drawing/2014/main" id="{63D36000-D5C4-A045-BF06-E41DCF3FF28B}"/>
                </a:ext>
              </a:extLst>
            </p:cNvPr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84" name="TextBox 142">
              <a:extLst>
                <a:ext uri="{FF2B5EF4-FFF2-40B4-BE49-F238E27FC236}">
                  <a16:creationId xmlns:a16="http://schemas.microsoft.com/office/drawing/2014/main" id="{5FC8F2B8-DD86-F248-8147-2BDB5998DD26}"/>
                </a:ext>
              </a:extLst>
            </p:cNvPr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9C649C52-D463-3E40-A08A-2D37F52E2872}"/>
                </a:ext>
              </a:extLst>
            </p:cNvPr>
            <p:cNvCxnSpPr>
              <a:stCxn id="84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2D7C52A0-9B84-1D4B-AC6A-C7237D29C20F}"/>
                </a:ext>
              </a:extLst>
            </p:cNvPr>
            <p:cNvCxnSpPr>
              <a:stCxn id="84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2B51531-E021-4C48-BDE0-B4FA1D2BF98C}"/>
                </a:ext>
              </a:extLst>
            </p:cNvPr>
            <p:cNvCxnSpPr>
              <a:stCxn id="84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149">
              <a:extLst>
                <a:ext uri="{FF2B5EF4-FFF2-40B4-BE49-F238E27FC236}">
                  <a16:creationId xmlns:a16="http://schemas.microsoft.com/office/drawing/2014/main" id="{193C452A-7FA4-E344-B34A-4EA581B3FF78}"/>
                </a:ext>
              </a:extLst>
            </p:cNvPr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89" name="TextBox 152">
              <a:extLst>
                <a:ext uri="{FF2B5EF4-FFF2-40B4-BE49-F238E27FC236}">
                  <a16:creationId xmlns:a16="http://schemas.microsoft.com/office/drawing/2014/main" id="{9E9C58A2-A0FA-F74C-A057-20D47FCE20C4}"/>
                </a:ext>
              </a:extLst>
            </p:cNvPr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90" name="Elbow Connector 89">
              <a:extLst>
                <a:ext uri="{FF2B5EF4-FFF2-40B4-BE49-F238E27FC236}">
                  <a16:creationId xmlns:a16="http://schemas.microsoft.com/office/drawing/2014/main" id="{50E1A34D-47FA-AE48-9F8F-7E176E33716B}"/>
                </a:ext>
              </a:extLst>
            </p:cNvPr>
            <p:cNvCxnSpPr>
              <a:cxnSpLocks/>
              <a:stCxn id="74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157">
              <a:extLst>
                <a:ext uri="{FF2B5EF4-FFF2-40B4-BE49-F238E27FC236}">
                  <a16:creationId xmlns:a16="http://schemas.microsoft.com/office/drawing/2014/main" id="{58AE78C5-DAF2-A44E-8983-9752C22B7C84}"/>
                </a:ext>
              </a:extLst>
            </p:cNvPr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553B258-E64B-8B48-9B88-6081FBFD22BE}"/>
                </a:ext>
              </a:extLst>
            </p:cNvPr>
            <p:cNvCxnSpPr>
              <a:endCxn id="110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161">
              <a:extLst>
                <a:ext uri="{FF2B5EF4-FFF2-40B4-BE49-F238E27FC236}">
                  <a16:creationId xmlns:a16="http://schemas.microsoft.com/office/drawing/2014/main" id="{21D466C0-7FF7-7C4F-8D48-CCB152D0D0AC}"/>
                </a:ext>
              </a:extLst>
            </p:cNvPr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94" name="TextBox 166">
              <a:extLst>
                <a:ext uri="{FF2B5EF4-FFF2-40B4-BE49-F238E27FC236}">
                  <a16:creationId xmlns:a16="http://schemas.microsoft.com/office/drawing/2014/main" id="{F5A15CC6-2693-014F-8B00-3704C780744D}"/>
                </a:ext>
              </a:extLst>
            </p:cNvPr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95" name="TextBox 167">
              <a:extLst>
                <a:ext uri="{FF2B5EF4-FFF2-40B4-BE49-F238E27FC236}">
                  <a16:creationId xmlns:a16="http://schemas.microsoft.com/office/drawing/2014/main" id="{CB7B92B9-410E-3646-85E4-ACA029F15513}"/>
                </a:ext>
              </a:extLst>
            </p:cNvPr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D87FF51-FAE0-154B-85DA-8676D5C0C868}"/>
                </a:ext>
              </a:extLst>
            </p:cNvPr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AD0FF239-45B9-564C-9C9F-7D83C036847D}"/>
                </a:ext>
              </a:extLst>
            </p:cNvPr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E1AA4FE7-FE5E-AC4B-BF63-DE04647B1D93}"/>
                </a:ext>
              </a:extLst>
            </p:cNvPr>
            <p:cNvCxnSpPr>
              <a:endCxn id="9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66">
              <a:extLst>
                <a:ext uri="{FF2B5EF4-FFF2-40B4-BE49-F238E27FC236}">
                  <a16:creationId xmlns:a16="http://schemas.microsoft.com/office/drawing/2014/main" id="{B75D93E1-B510-8746-9548-0C540203C159}"/>
                </a:ext>
              </a:extLst>
            </p:cNvPr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4D1A47D-2AA9-2844-8118-C2F5104237CF}"/>
                </a:ext>
              </a:extLst>
            </p:cNvPr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73D682BC-6346-AD40-8B7E-1E2ED16B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202EDE5-B79D-9846-84DA-CC9913687160}"/>
                </a:ext>
              </a:extLst>
            </p:cNvPr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103" name="Left Arrow 102">
              <a:extLst>
                <a:ext uri="{FF2B5EF4-FFF2-40B4-BE49-F238E27FC236}">
                  <a16:creationId xmlns:a16="http://schemas.microsoft.com/office/drawing/2014/main" id="{92003316-626F-E24D-8703-2767532236B5}"/>
                </a:ext>
              </a:extLst>
            </p:cNvPr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104" name="Left Arrow 103">
              <a:extLst>
                <a:ext uri="{FF2B5EF4-FFF2-40B4-BE49-F238E27FC236}">
                  <a16:creationId xmlns:a16="http://schemas.microsoft.com/office/drawing/2014/main" id="{FF3B66F0-A8DD-D54C-A66B-928A6EDE3D9E}"/>
                </a:ext>
              </a:extLst>
            </p:cNvPr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F56808E-5852-1C4B-9A4E-68DDDAE89B76}"/>
                </a:ext>
              </a:extLst>
            </p:cNvPr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BB36D0D-4CDB-FF40-8FC0-936706E21FEB}"/>
                </a:ext>
              </a:extLst>
            </p:cNvPr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7" name="TextBox 64">
              <a:extLst>
                <a:ext uri="{FF2B5EF4-FFF2-40B4-BE49-F238E27FC236}">
                  <a16:creationId xmlns:a16="http://schemas.microsoft.com/office/drawing/2014/main" id="{846850C9-15E8-924A-A645-6DA4454F5716}"/>
                </a:ext>
              </a:extLst>
            </p:cNvPr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108" name="TextBox 65">
              <a:extLst>
                <a:ext uri="{FF2B5EF4-FFF2-40B4-BE49-F238E27FC236}">
                  <a16:creationId xmlns:a16="http://schemas.microsoft.com/office/drawing/2014/main" id="{DE5C801C-CB64-0E47-9AB9-9E361354F2AC}"/>
                </a:ext>
              </a:extLst>
            </p:cNvPr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109" name="TextBox 66">
              <a:extLst>
                <a:ext uri="{FF2B5EF4-FFF2-40B4-BE49-F238E27FC236}">
                  <a16:creationId xmlns:a16="http://schemas.microsoft.com/office/drawing/2014/main" id="{134B1578-D069-5541-8143-9405D50BA784}"/>
                </a:ext>
              </a:extLst>
            </p:cNvPr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423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070" y="48097"/>
            <a:ext cx="8481060" cy="548819"/>
          </a:xfrm>
        </p:spPr>
        <p:txBody>
          <a:bodyPr>
            <a:noAutofit/>
          </a:bodyPr>
          <a:lstStyle/>
          <a:p>
            <a:r>
              <a:rPr lang="en-US" sz="3000" dirty="0"/>
              <a:t>MVTX Beam Test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218366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sPHENIX Director's Review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5867401" y="3300334"/>
            <a:ext cx="2685114" cy="1275006"/>
            <a:chOff x="1022537" y="790670"/>
            <a:chExt cx="3917067" cy="13600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251646" cy="295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513861" cy="361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67233" cy="49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2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35" y="1036411"/>
            <a:ext cx="1482913" cy="141729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6065430" y="2485576"/>
            <a:ext cx="269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- Tracking spatial resolution:  &lt;5 um</a:t>
            </a:r>
          </a:p>
          <a:p>
            <a:r>
              <a:rPr lang="en-US" sz="1200" dirty="0">
                <a:solidFill>
                  <a:srgbClr val="FF0000"/>
                </a:solidFill>
              </a:rPr>
              <a:t>- Hit efficiency: &gt; 99.5% 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10" y="2966294"/>
            <a:ext cx="5487353" cy="1646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309510" y="670538"/>
            <a:ext cx="5385987" cy="2097438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329014" y="1186068"/>
            <a:ext cx="78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800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2351190" y="2583310"/>
            <a:ext cx="354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Fermilab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3962400" y="3181350"/>
            <a:ext cx="457200" cy="1219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32F6F71-5DB5-5B4B-8075-3B10BF6C9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4" t="6761" r="4469" b="2257"/>
          <a:stretch/>
        </p:blipFill>
        <p:spPr>
          <a:xfrm>
            <a:off x="7665504" y="1139510"/>
            <a:ext cx="1421662" cy="13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6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F88B-B751-3D47-AC1D-9F09F356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Mechanical Support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A800F9-BBF9-F741-89B5-191FFA52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4CF24-A4D8-1442-B49A-531DB429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3CA14-B838-3E41-92AC-BF920D06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E4E60-3D7D-2442-8DDC-28449311B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74" y="722700"/>
            <a:ext cx="6820652" cy="41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90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FEB8-9431-2146-A351-44476852B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INTT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1E29D-A819-694E-AF3C-4282E458B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3886200" cy="3851673"/>
          </a:xfrm>
        </p:spPr>
        <p:txBody>
          <a:bodyPr/>
          <a:lstStyle/>
          <a:p>
            <a:r>
              <a:rPr lang="en-US" sz="1200" dirty="0"/>
              <a:t>Sensors from HPK</a:t>
            </a:r>
          </a:p>
          <a:p>
            <a:pPr lvl="1"/>
            <a:r>
              <a:rPr lang="en-US" sz="1100" dirty="0"/>
              <a:t>78 μ pitch</a:t>
            </a:r>
          </a:p>
          <a:p>
            <a:pPr lvl="1"/>
            <a:r>
              <a:rPr lang="en-US" sz="1100" dirty="0"/>
              <a:t>single-sided</a:t>
            </a:r>
          </a:p>
          <a:p>
            <a:pPr lvl="1"/>
            <a:r>
              <a:rPr lang="en-US" sz="1100" dirty="0"/>
              <a:t>AC coupled</a:t>
            </a:r>
          </a:p>
          <a:p>
            <a:pPr lvl="1"/>
            <a:r>
              <a:rPr lang="en-US" sz="1100" dirty="0"/>
              <a:t>320 μ thick</a:t>
            </a:r>
          </a:p>
          <a:p>
            <a:r>
              <a:rPr lang="en-US" sz="1200" dirty="0"/>
              <a:t>Two sizes of sensors</a:t>
            </a:r>
          </a:p>
          <a:p>
            <a:pPr lvl="1"/>
            <a:r>
              <a:rPr lang="en-US" sz="1100" dirty="0"/>
              <a:t>128x20 mm</a:t>
            </a:r>
          </a:p>
          <a:p>
            <a:pPr lvl="1"/>
            <a:r>
              <a:rPr lang="en-US" sz="1100" dirty="0"/>
              <a:t>100x20 mm</a:t>
            </a:r>
          </a:p>
          <a:p>
            <a:r>
              <a:rPr lang="en-US" sz="1200" dirty="0"/>
              <a:t>FPHX ASIC (developed for PHENIX)</a:t>
            </a:r>
          </a:p>
          <a:p>
            <a:pPr lvl="1"/>
            <a:r>
              <a:rPr lang="en-US" sz="1050" dirty="0"/>
              <a:t>128 channels</a:t>
            </a:r>
          </a:p>
          <a:p>
            <a:pPr lvl="1"/>
            <a:r>
              <a:rPr lang="en-US" sz="1050" dirty="0"/>
              <a:t>3 bit ADC</a:t>
            </a:r>
          </a:p>
          <a:p>
            <a:pPr lvl="1"/>
            <a:r>
              <a:rPr lang="en-US" sz="1050" dirty="0"/>
              <a:t>64 mW/chip</a:t>
            </a:r>
          </a:p>
          <a:p>
            <a:pPr lvl="1"/>
            <a:r>
              <a:rPr lang="en-US" sz="1050" dirty="0"/>
              <a:t>200 MHz data port</a:t>
            </a:r>
          </a:p>
          <a:p>
            <a:r>
              <a:rPr lang="en-US" sz="1200" dirty="0"/>
              <a:t>Near detector Readout Cards (ROC’s) from PHENIX FVTX</a:t>
            </a:r>
          </a:p>
          <a:p>
            <a:r>
              <a:rPr lang="en-US" sz="1200" dirty="0"/>
              <a:t>Data acquisition by FVTX FEM + DCM II/JSEB II</a:t>
            </a:r>
          </a:p>
          <a:p>
            <a:pPr lvl="1"/>
            <a:r>
              <a:rPr lang="en-US" sz="900" dirty="0"/>
              <a:t>Alternative under consideration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622FC-B42C-FD4A-85CA-CC05405F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0AA6-885E-414B-BD67-551F96A3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81D60-881F-C042-8274-90ACB809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3C88CB26-9F4C-7447-86FB-2EAA4A821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15" y="1157897"/>
            <a:ext cx="504158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525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  <a:endParaRPr lang="en-US" altLang="en-US" sz="1200" dirty="0">
              <a:solidFill>
                <a:srgbClr val="000080"/>
              </a:solidFill>
              <a:cs typeface="Arial" pitchFamily="34" charset="0"/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srgbClr val="000080"/>
                </a:solidFill>
                <a:latin typeface="Calibri" pitchFamily="34" charset="0"/>
              </a:rPr>
              <a:t>sPHENIX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15</a:t>
            </a:fld>
            <a:endParaRPr lang="en-US" altLang="en-US" sz="1200" dirty="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INTT Ladder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E7BE0-B206-4915-8D69-379FF9B76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r="8173" b="8916"/>
          <a:stretch/>
        </p:blipFill>
        <p:spPr>
          <a:xfrm>
            <a:off x="22854" y="650199"/>
            <a:ext cx="6362986" cy="1241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84C0FD-AE18-4B1D-8318-44081F1A0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4" y="1908122"/>
            <a:ext cx="3441959" cy="14967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F3A3A-4C04-4E0D-96B6-67159FEC3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189" y="3462733"/>
            <a:ext cx="3453424" cy="1374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540A37-9D64-442D-A98F-F216E0AA4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4227" y="1704541"/>
            <a:ext cx="1956028" cy="1819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8E0133-D219-4DCB-8A10-3974DEF2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6249" r="31586" b="19682"/>
          <a:stretch>
            <a:fillRect/>
          </a:stretch>
        </p:blipFill>
        <p:spPr bwMode="auto">
          <a:xfrm>
            <a:off x="4482632" y="3268750"/>
            <a:ext cx="1044575" cy="166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B8CA316B-8103-4645-9CDC-FC5023A28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2150" b="2104"/>
          <a:stretch>
            <a:fillRect/>
          </a:stretch>
        </p:blipFill>
        <p:spPr bwMode="auto">
          <a:xfrm>
            <a:off x="2337338" y="3420148"/>
            <a:ext cx="2028307" cy="150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C1F982B-0C13-4B02-8C6C-3ED71D4A0DA7}"/>
              </a:ext>
            </a:extLst>
          </p:cNvPr>
          <p:cNvSpPr txBox="1"/>
          <p:nvPr/>
        </p:nvSpPr>
        <p:spPr>
          <a:xfrm>
            <a:off x="8364147" y="1988723"/>
            <a:ext cx="765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99FF"/>
                </a:solidFill>
              </a:rPr>
              <a:t>Two </a:t>
            </a:r>
            <a:br>
              <a:rPr lang="en-US" sz="1600" dirty="0">
                <a:solidFill>
                  <a:srgbClr val="0099FF"/>
                </a:solidFill>
              </a:rPr>
            </a:br>
            <a:r>
              <a:rPr lang="en-US" sz="1600" dirty="0">
                <a:solidFill>
                  <a:srgbClr val="0099FF"/>
                </a:solidFill>
              </a:rPr>
              <a:t>Barrels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D8A4E2-9A18-754E-8F06-2F138FFCE143}"/>
              </a:ext>
            </a:extLst>
          </p:cNvPr>
          <p:cNvSpPr txBox="1"/>
          <p:nvPr/>
        </p:nvSpPr>
        <p:spPr>
          <a:xfrm>
            <a:off x="601449" y="3965443"/>
            <a:ext cx="1532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FPHX and ROC</a:t>
            </a:r>
          </a:p>
        </p:txBody>
      </p:sp>
    </p:spTree>
    <p:extLst>
      <p:ext uri="{BB962C8B-B14F-4D97-AF65-F5344CB8AC3E}">
        <p14:creationId xmlns:p14="http://schemas.microsoft.com/office/powerpoint/2010/main" val="23466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4E50F5-59E4-4195-84AA-EBC028D8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INTT Prototype Stave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885E9-4E74-4A14-97A3-A5A86963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687DD-E74E-487A-9869-F0823116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6BDE4-A218-4EE7-8F0F-0E313B95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6350"/>
            <a:ext cx="9144001" cy="815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74B545-5747-483F-8AD2-EA155C2FB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67509"/>
            <a:ext cx="9144001" cy="792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53EEE0-9920-43A6-B5D6-D888BD157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663"/>
            <a:ext cx="9144000" cy="301981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38149B2-449D-440E-9F15-D59FEA15F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1902"/>
            <a:ext cx="9144000" cy="4380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18027E-FF16-46C2-BFE8-4E2B738C8F2B}"/>
              </a:ext>
            </a:extLst>
          </p:cNvPr>
          <p:cNvSpPr/>
          <p:nvPr/>
        </p:nvSpPr>
        <p:spPr>
          <a:xfrm>
            <a:off x="1600200" y="4212432"/>
            <a:ext cx="1802606" cy="6572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>
                <a:solidFill>
                  <a:schemeClr val="tx1"/>
                </a:solidFill>
              </a:rPr>
              <a:t>Thickness: 0.38 mm</a:t>
            </a:r>
          </a:p>
          <a:p>
            <a:r>
              <a:rPr lang="en-US" sz="1500" dirty="0">
                <a:solidFill>
                  <a:schemeClr val="tx1"/>
                </a:solidFill>
              </a:rPr>
              <a:t>Height: 3.5 mm</a:t>
            </a:r>
          </a:p>
          <a:p>
            <a:r>
              <a:rPr lang="en-US" sz="1500" dirty="0">
                <a:solidFill>
                  <a:schemeClr val="tx1"/>
                </a:solidFill>
              </a:rPr>
              <a:t>Width: 38.0 mm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916857-364A-4A7B-ACBB-8941D35E449F}"/>
              </a:ext>
            </a:extLst>
          </p:cNvPr>
          <p:cNvSpPr/>
          <p:nvPr/>
        </p:nvSpPr>
        <p:spPr>
          <a:xfrm>
            <a:off x="4876800" y="4096209"/>
            <a:ext cx="3045620" cy="6572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>
                <a:solidFill>
                  <a:schemeClr val="tx1"/>
                </a:solidFill>
              </a:rPr>
              <a:t>Z-length total: 497 mm </a:t>
            </a:r>
          </a:p>
          <a:p>
            <a:r>
              <a:rPr lang="en-US" sz="1500" dirty="0">
                <a:solidFill>
                  <a:schemeClr val="tx1"/>
                </a:solidFill>
              </a:rPr>
              <a:t>Material: Carbon Fiber, </a:t>
            </a:r>
            <a:r>
              <a:rPr lang="en-US" sz="1500" dirty="0"/>
              <a:t>polymethacrylimide (PMI) and </a:t>
            </a:r>
            <a:r>
              <a:rPr lang="en-US" sz="1500" dirty="0">
                <a:solidFill>
                  <a:schemeClr val="tx1"/>
                </a:solidFill>
              </a:rPr>
              <a:t>Epoxy</a:t>
            </a:r>
          </a:p>
          <a:p>
            <a:r>
              <a:rPr lang="en-US" sz="1500" dirty="0">
                <a:solidFill>
                  <a:schemeClr val="tx1"/>
                </a:solidFill>
              </a:rPr>
              <a:t>(radiation length = 0.25% 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5C79AE-2499-C24F-A31E-77C01796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30833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82A1-AA6E-4D85-A553-0BF369BB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00"/>
                </a:solidFill>
              </a:rPr>
              <a:t>INTT </a:t>
            </a:r>
            <a:r>
              <a:rPr lang="en-US" sz="4000" dirty="0"/>
              <a:t>Service Barrel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5F35F-A64C-444A-AF1C-882F483B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2649B-A538-4C83-BB7A-EC3F82761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FF282-DCDA-4399-92BF-D2A8DF46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805EB9-C442-4242-A731-6FE72C9B3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9144000" cy="1338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BF5AE0-21CB-4713-AE83-D11061EEA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0350"/>
            <a:ext cx="9144000" cy="132178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D3AB62-2E68-43DC-80B7-A699EBCA3746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047009" y="3800660"/>
            <a:ext cx="619991" cy="60183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5D995C-DEB8-48DF-BE13-4EB192EBC4B7}"/>
              </a:ext>
            </a:extLst>
          </p:cNvPr>
          <p:cNvSpPr txBox="1"/>
          <p:nvPr/>
        </p:nvSpPr>
        <p:spPr>
          <a:xfrm>
            <a:off x="762000" y="4140887"/>
            <a:ext cx="128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Rails</a:t>
            </a:r>
          </a:p>
          <a:p>
            <a:pPr algn="ctr"/>
            <a:r>
              <a:rPr lang="en-US" sz="1400" dirty="0"/>
              <a:t>(Carbon Fiber)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BE761F-7F13-447A-B92C-E97CEE78F3B1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8007265" y="3908382"/>
            <a:ext cx="619991" cy="49411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FD85250-447C-4CBE-BB5B-69D307CA3090}"/>
              </a:ext>
            </a:extLst>
          </p:cNvPr>
          <p:cNvSpPr txBox="1"/>
          <p:nvPr/>
        </p:nvSpPr>
        <p:spPr>
          <a:xfrm>
            <a:off x="7387274" y="4248609"/>
            <a:ext cx="619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ROCs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2651C2-5A53-4CDA-95B7-6A9EFBC580E4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5780809" y="3585675"/>
            <a:ext cx="619991" cy="81682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290BED-D6DC-45D4-95D6-BA9F244FC610}"/>
              </a:ext>
            </a:extLst>
          </p:cNvPr>
          <p:cNvSpPr txBox="1"/>
          <p:nvPr/>
        </p:nvSpPr>
        <p:spPr>
          <a:xfrm>
            <a:off x="4572000" y="4033165"/>
            <a:ext cx="1208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Service Barrel</a:t>
            </a:r>
          </a:p>
          <a:p>
            <a:pPr algn="ctr"/>
            <a:r>
              <a:rPr lang="en-US" sz="1400" dirty="0"/>
              <a:t>(Carbon Fiber Sandwich)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630351-EC3E-4E10-93F1-B09C9EF3C3FA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2190519" y="1909445"/>
            <a:ext cx="619991" cy="56495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7E41F7-5FB5-4E73-956C-F1D7A13C8CEE}"/>
              </a:ext>
            </a:extLst>
          </p:cNvPr>
          <p:cNvSpPr txBox="1"/>
          <p:nvPr/>
        </p:nvSpPr>
        <p:spPr>
          <a:xfrm>
            <a:off x="762000" y="2320506"/>
            <a:ext cx="1428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Extension Cables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8E530AD-76DC-4DE9-8752-1B923DB286A5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457209" y="1890571"/>
            <a:ext cx="619991" cy="58382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544B8D0-DF67-45CF-9CA4-3999F734583E}"/>
              </a:ext>
            </a:extLst>
          </p:cNvPr>
          <p:cNvSpPr txBox="1"/>
          <p:nvPr/>
        </p:nvSpPr>
        <p:spPr>
          <a:xfrm>
            <a:off x="5943600" y="2320506"/>
            <a:ext cx="1513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Conversion Board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266660-9882-49C6-8A27-7BFC090B2078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962521" y="1826225"/>
            <a:ext cx="619991" cy="63780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15A808F-5D11-489F-A256-76BFA1C61CF2}"/>
              </a:ext>
            </a:extLst>
          </p:cNvPr>
          <p:cNvSpPr txBox="1"/>
          <p:nvPr/>
        </p:nvSpPr>
        <p:spPr>
          <a:xfrm>
            <a:off x="3205717" y="2310143"/>
            <a:ext cx="756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Silicon</a:t>
            </a:r>
          </a:p>
        </p:txBody>
      </p:sp>
    </p:spTree>
    <p:extLst>
      <p:ext uri="{BB962C8B-B14F-4D97-AF65-F5344CB8AC3E}">
        <p14:creationId xmlns:p14="http://schemas.microsoft.com/office/powerpoint/2010/main" val="391810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65B6-8229-461A-8C28-D0F268245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000000"/>
                </a:solidFill>
              </a:rPr>
              <a:t>INTT Integration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C4B2D-497B-4171-BF65-25412817F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06CAE-B5BC-4F82-BF47-F80725983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483FF-033A-4271-A365-FE2C34A4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7EF0CAE-FCBB-4ED7-8402-647D29160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494" y="819150"/>
            <a:ext cx="6545747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87E148-84A9-4B10-8A40-109F9CBCC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241" y="819150"/>
            <a:ext cx="1913959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46B7E1-47B9-4E90-8C72-9D2E34D1CAAF}"/>
              </a:ext>
            </a:extLst>
          </p:cNvPr>
          <p:cNvSpPr txBox="1"/>
          <p:nvPr/>
        </p:nvSpPr>
        <p:spPr>
          <a:xfrm>
            <a:off x="1792890" y="4322387"/>
            <a:ext cx="125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 mm Clearance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00C3C4-9344-4447-AC4B-AA0DCF02DF2E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2420445" y="2800350"/>
            <a:ext cx="551355" cy="152203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903AC1C-428A-48B6-BB08-7F8C5022BA9F}"/>
              </a:ext>
            </a:extLst>
          </p:cNvPr>
          <p:cNvSpPr txBox="1"/>
          <p:nvPr/>
        </p:nvSpPr>
        <p:spPr>
          <a:xfrm>
            <a:off x="3591210" y="4322387"/>
            <a:ext cx="1285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15 mm Clearance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1011A3-57B0-4701-B580-B853F4AE5604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3675557" y="2647950"/>
            <a:ext cx="558448" cy="167443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4096C3-D8D5-4E5D-B948-6B084377CFF8}"/>
              </a:ext>
            </a:extLst>
          </p:cNvPr>
          <p:cNvSpPr txBox="1"/>
          <p:nvPr/>
        </p:nvSpPr>
        <p:spPr>
          <a:xfrm>
            <a:off x="266174" y="4322387"/>
            <a:ext cx="1450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150 mm Clearance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B2B55E-9B24-400F-B4CD-426022C3C6D0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609601" y="2800350"/>
            <a:ext cx="381830" cy="152203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B0B2C46-2A3F-44D1-9A23-AFAD2076CDB8}"/>
              </a:ext>
            </a:extLst>
          </p:cNvPr>
          <p:cNvSpPr txBox="1"/>
          <p:nvPr/>
        </p:nvSpPr>
        <p:spPr>
          <a:xfrm>
            <a:off x="7155346" y="4322387"/>
            <a:ext cx="1285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 mm Clearance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2FDA3C6-BA15-46EE-8EA6-AD9FEB1044F3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7798141" y="2800350"/>
            <a:ext cx="660059" cy="152203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12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605A-BCE5-4F04-8D7F-4C91B4D5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A94A8-E268-4BC5-B55C-DB1F0E9E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91DDF-5789-4DAE-BD03-C2E97457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MVTX INTT TPC">
            <a:hlinkClick r:id="" action="ppaction://media"/>
            <a:extLst>
              <a:ext uri="{FF2B5EF4-FFF2-40B4-BE49-F238E27FC236}">
                <a16:creationId xmlns:a16="http://schemas.microsoft.com/office/drawing/2014/main" id="{7F6240E2-7DE1-4348-9D77-A9C8151B36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57250"/>
            <a:ext cx="6858000" cy="385762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BABA57-E8C8-A044-A187-93D4392AE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B12DD-BA64-4646-A7AC-EB2FCF17E82A}"/>
              </a:ext>
            </a:extLst>
          </p:cNvPr>
          <p:cNvSpPr txBox="1"/>
          <p:nvPr/>
        </p:nvSpPr>
        <p:spPr>
          <a:xfrm>
            <a:off x="7467600" y="4342442"/>
            <a:ext cx="174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Dan Cacace, BNL</a:t>
            </a:r>
          </a:p>
        </p:txBody>
      </p:sp>
    </p:spTree>
    <p:extLst>
      <p:ext uri="{BB962C8B-B14F-4D97-AF65-F5344CB8AC3E}">
        <p14:creationId xmlns:p14="http://schemas.microsoft.com/office/powerpoint/2010/main" val="2170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A3DEB4-E28A-C642-944D-FCB4C16F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8004E-2F3F-9A49-AC82-8FB86FBFA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362B1-7E58-0246-B3B9-FC54AD11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3ED1CF-957B-FB49-A072-EAA4569D5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64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FCE86-00E1-F14A-A01C-FFCA97F40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and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A6086-4261-0F49-A4E0-C458531F8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775473"/>
          </a:xfrm>
        </p:spPr>
        <p:txBody>
          <a:bodyPr/>
          <a:lstStyle/>
          <a:p>
            <a:r>
              <a:rPr lang="en-US" dirty="0"/>
              <a:t>Electronic engineering in both MVTX and INTT is minimal</a:t>
            </a:r>
          </a:p>
          <a:p>
            <a:pPr lvl="1"/>
            <a:r>
              <a:rPr lang="en-US" dirty="0"/>
              <a:t>Expertise on INTT (FVTX) ROC and FELIX development</a:t>
            </a:r>
          </a:p>
          <a:p>
            <a:r>
              <a:rPr lang="en-US" dirty="0"/>
              <a:t>Installation of the MVTX so close to the beam pipe has to be very carefully thought 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3631E-88B5-7446-B903-82E5F2BA0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2A34-1324-BE4B-A5BD-9582FEF92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1E74F-FF09-D548-A2F2-37357F55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99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1881-30FF-CC4D-AF7B-D44470F0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3656D-763D-BF46-957E-65B18D53A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sPHENIX has converged on a design of a robust tracking system including two silicon detectors inside the TPC</a:t>
            </a:r>
          </a:p>
          <a:p>
            <a:r>
              <a:rPr lang="en-US" sz="2000" dirty="0"/>
              <a:t>The MVTX and INTT are upgrade projects to the baseline sPHENIX MIE</a:t>
            </a:r>
          </a:p>
          <a:p>
            <a:r>
              <a:rPr lang="en-US" sz="2000" dirty="0"/>
              <a:t>Both the MVTX and INTT projects are based on tested technologies which have been mastered by the collaboration</a:t>
            </a:r>
          </a:p>
          <a:p>
            <a:r>
              <a:rPr lang="en-US" sz="2000" dirty="0"/>
              <a:t>The MVTX and INTT are at the stage of advanced conceptual design that has carefully addressed  mechanical and electronic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41DBA-0F15-1D48-9B8E-6FCADC6A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D4A76-1F5C-0142-BF43-B8B9EB54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91CD5-9E9C-9D4D-A0C0-D37799CB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8753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B476-8607-C941-8B7C-E32E8318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Silicon Detector Projects in sPHENIX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81654-FE64-B448-AE55-85967539D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MVTX and INTT are separate projects coordinated with sPHENIX construction</a:t>
            </a:r>
          </a:p>
          <a:p>
            <a:r>
              <a:rPr lang="en-US" sz="2000" dirty="0"/>
              <a:t>MVTX is a LANL/MIT/LBNL/UTA/… consortium</a:t>
            </a:r>
          </a:p>
          <a:p>
            <a:pPr lvl="1"/>
            <a:r>
              <a:rPr lang="en-US" sz="1800" dirty="0"/>
              <a:t>R&amp;D supported by LANL LDRD</a:t>
            </a:r>
          </a:p>
          <a:p>
            <a:pPr lvl="1"/>
            <a:r>
              <a:rPr lang="en-US" sz="1800" dirty="0"/>
              <a:t>ALICE Staves and Readout Units acquired by BNL</a:t>
            </a:r>
          </a:p>
          <a:p>
            <a:r>
              <a:rPr lang="en-US" sz="2000" dirty="0"/>
              <a:t>INTT is a RIKEN/RBRC project funded by Japan</a:t>
            </a:r>
          </a:p>
          <a:p>
            <a:r>
              <a:rPr lang="en-US" sz="2000" dirty="0"/>
              <a:t>Both projects have BNL DAQ, Infrastructure, Integration, and Installation support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90E8A-3FD5-624B-84BC-5F2DD601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6B354-DEE4-F241-AD09-691BBEED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1F994-9D63-3C46-AA1C-92C2717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287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A5DD-D6DC-594D-825A-C6A92F094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TTF: Tracking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7120A-6A9D-9547-92CF-EEE59FC5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775473"/>
          </a:xfrm>
        </p:spPr>
        <p:txBody>
          <a:bodyPr/>
          <a:lstStyle/>
          <a:p>
            <a:r>
              <a:rPr lang="en-US" dirty="0"/>
              <a:t>Convened by spokespersons to optimize tracking system</a:t>
            </a:r>
          </a:p>
          <a:p>
            <a:r>
              <a:rPr lang="en-US" dirty="0"/>
              <a:t>Tony Frawley and Christof Roland chaired the TF</a:t>
            </a:r>
          </a:p>
          <a:p>
            <a:pPr lvl="1"/>
            <a:r>
              <a:rPr lang="en-US" dirty="0"/>
              <a:t>Many collaborators participate: Ross Corliss, MIT; Haiwang Yu, NMSU, Mickey Chiu, BNL; Sanghoon Lim, UCB; Jin Huang, BNL, Molly Taylor, MIT,…</a:t>
            </a:r>
          </a:p>
          <a:p>
            <a:r>
              <a:rPr lang="en-US" dirty="0"/>
              <a:t>Many of the following slides from Christof Roland’s summary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5A79F-3CE8-2B43-B036-69CEC39C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5B353-BCE8-0C4A-BBB4-C0F19B21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0857F-4DF0-0342-A902-BBBCB6CF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6035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TTF: The sPHENIX tracking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0" y="891778"/>
            <a:ext cx="73914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</a:t>
            </a:r>
          </a:p>
          <a:p>
            <a:pPr lvl="1"/>
            <a:r>
              <a:rPr lang="en-US" dirty="0"/>
              <a:t>3 layer vertex tracker based on Monolithic Active Pixel Sensors</a:t>
            </a:r>
          </a:p>
          <a:p>
            <a:pPr lvl="1"/>
            <a:r>
              <a:rPr lang="en-US" dirty="0"/>
              <a:t>Provides impact parameter resolution</a:t>
            </a:r>
          </a:p>
          <a:p>
            <a:r>
              <a:rPr lang="en-US" dirty="0"/>
              <a:t>INTT</a:t>
            </a:r>
          </a:p>
          <a:p>
            <a:pPr lvl="1"/>
            <a:r>
              <a:rPr lang="en-US" dirty="0"/>
              <a:t>2 Layers of Silicon Strip detectors</a:t>
            </a:r>
          </a:p>
          <a:p>
            <a:pPr lvl="1"/>
            <a:r>
              <a:rPr lang="en-US" dirty="0"/>
              <a:t>Fast response time for pileup disambiguation</a:t>
            </a:r>
          </a:p>
          <a:p>
            <a:r>
              <a:rPr lang="en-US" dirty="0"/>
              <a:t>TPC </a:t>
            </a:r>
          </a:p>
          <a:p>
            <a:pPr lvl="1"/>
            <a:r>
              <a:rPr lang="en-US" dirty="0"/>
              <a:t>48 layer continuous readout TPC</a:t>
            </a:r>
          </a:p>
          <a:p>
            <a:pPr lvl="1"/>
            <a:r>
              <a:rPr lang="en-US" dirty="0"/>
              <a:t>Main tracking device</a:t>
            </a:r>
          </a:p>
          <a:p>
            <a:pPr lvl="1"/>
            <a:r>
              <a:rPr lang="en-US" dirty="0"/>
              <a:t>Provides momentum resolution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B8022A-4B95-E842-9181-C7A94CA35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9" y="971550"/>
            <a:ext cx="1441533" cy="805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F8FC6-E732-934E-BFCF-A5D41036B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2011876"/>
            <a:ext cx="843039" cy="788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CE479E-B417-E644-AB1E-EEEDF7418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213684"/>
            <a:ext cx="1029077" cy="8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74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TTF: Track Parameter Estimation vs INTT Mass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4092176"/>
            <a:ext cx="8229600" cy="838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pion momentum resolution does not depend on the number of INTT layers</a:t>
            </a:r>
          </a:p>
          <a:p>
            <a:pPr lvl="1"/>
            <a:r>
              <a:rPr lang="en-US" dirty="0"/>
              <a:t>Verified by independent study based on the LIC detector model</a:t>
            </a:r>
          </a:p>
          <a:p>
            <a:r>
              <a:rPr lang="en-US" dirty="0"/>
              <a:t>The electron reconstruction is severely affected by the material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/>
              <a:t>sPHENIX Director's Review</a:t>
            </a:r>
          </a:p>
        </p:txBody>
      </p:sp>
      <p:pic>
        <p:nvPicPr>
          <p:cNvPr id="9" name="Picture 8" descr="dpt_pt_pions_log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519545" y="39719"/>
            <a:ext cx="3532911" cy="4572002"/>
          </a:xfrm>
          <a:prstGeom prst="rect">
            <a:avLst/>
          </a:prstGeom>
        </p:spPr>
      </p:pic>
      <p:pic>
        <p:nvPicPr>
          <p:cNvPr id="10" name="Picture 9" descr="dpt_pt_electrons_log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0" y="605119"/>
            <a:ext cx="4572000" cy="34108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1844276"/>
            <a:ext cx="21467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Pions</a:t>
            </a:r>
          </a:p>
          <a:p>
            <a:r>
              <a:rPr lang="en-US" dirty="0"/>
              <a:t>2, 3 and 4 Layer INTT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0" y="2606276"/>
            <a:ext cx="23647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Electrons</a:t>
            </a:r>
          </a:p>
          <a:p>
            <a:r>
              <a:rPr lang="en-US" sz="2000" dirty="0"/>
              <a:t>0, 2 and 4 Layer INTT</a:t>
            </a:r>
          </a:p>
          <a:p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7AD1B-8BD3-994A-93F1-9EB5538912D6}"/>
              </a:ext>
            </a:extLst>
          </p:cNvPr>
          <p:cNvSpPr txBox="1"/>
          <p:nvPr/>
        </p:nvSpPr>
        <p:spPr>
          <a:xfrm>
            <a:off x="7620000" y="4629150"/>
            <a:ext cx="993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Tony Frawley</a:t>
            </a:r>
          </a:p>
        </p:txBody>
      </p:sp>
    </p:spTree>
    <p:extLst>
      <p:ext uri="{BB962C8B-B14F-4D97-AF65-F5344CB8AC3E}">
        <p14:creationId xmlns:p14="http://schemas.microsoft.com/office/powerpoint/2010/main" val="1628070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ntp_ups1s_intt_0layer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" y="984250"/>
            <a:ext cx="2438400" cy="2365291"/>
          </a:xfrm>
          <a:prstGeom prst="rect">
            <a:avLst/>
          </a:prstGeom>
        </p:spPr>
      </p:pic>
      <p:pic>
        <p:nvPicPr>
          <p:cNvPr id="21" name="Picture 20" descr="ntp_ups1s_intt_4layer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86000" y="974641"/>
            <a:ext cx="2438400" cy="2365291"/>
          </a:xfrm>
          <a:prstGeom prst="rect">
            <a:avLst/>
          </a:prstGeom>
        </p:spPr>
      </p:pic>
      <p:pic>
        <p:nvPicPr>
          <p:cNvPr id="22" name="Picture 21" descr="ntp_ups1s_intt_6layer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95800" y="973095"/>
            <a:ext cx="2438400" cy="2365291"/>
          </a:xfrm>
          <a:prstGeom prst="rect">
            <a:avLst/>
          </a:prstGeom>
        </p:spPr>
      </p:pic>
      <p:pic>
        <p:nvPicPr>
          <p:cNvPr id="23" name="Picture 22" descr="ntp_ups1s_intt_8layer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705600" y="971550"/>
            <a:ext cx="2438400" cy="2365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TTF: Impact on Upsilon Mass Spectra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/>
              <a:t>sPHENIX Director's Review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9726" y="831850"/>
            <a:ext cx="94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INTT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5600" y="819150"/>
            <a:ext cx="134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Layer INTT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1600" y="819150"/>
            <a:ext cx="134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Layer INTT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45154" y="819150"/>
            <a:ext cx="134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Layer INTT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8200" y="1546141"/>
            <a:ext cx="726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0.47!</a:t>
            </a:r>
          </a:p>
        </p:txBody>
      </p:sp>
      <p:sp>
        <p:nvSpPr>
          <p:cNvPr id="17" name="Oval 16"/>
          <p:cNvSpPr/>
          <p:nvPr/>
        </p:nvSpPr>
        <p:spPr>
          <a:xfrm>
            <a:off x="7785100" y="1403350"/>
            <a:ext cx="3048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>
            <a:endCxn id="15" idx="1"/>
          </p:cNvCxnSpPr>
          <p:nvPr/>
        </p:nvCxnSpPr>
        <p:spPr>
          <a:xfrm>
            <a:off x="8128000" y="1609641"/>
            <a:ext cx="330200" cy="1365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/>
          <p:cNvSpPr>
            <a:spLocks noGrp="1"/>
          </p:cNvSpPr>
          <p:nvPr>
            <p:ph idx="1"/>
          </p:nvPr>
        </p:nvSpPr>
        <p:spPr>
          <a:xfrm>
            <a:off x="457200" y="3638550"/>
            <a:ext cx="8229600" cy="685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Simulation done with the latest INTT and TPC simulation</a:t>
            </a:r>
          </a:p>
          <a:p>
            <a:pPr lvl="1"/>
            <a:r>
              <a:rPr lang="en-US" dirty="0"/>
              <a:t>Need to reduce the material budget to the minimum necessary</a:t>
            </a:r>
          </a:p>
        </p:txBody>
      </p:sp>
    </p:spTree>
    <p:extLst>
      <p:ext uri="{BB962C8B-B14F-4D97-AF65-F5344CB8AC3E}">
        <p14:creationId xmlns:p14="http://schemas.microsoft.com/office/powerpoint/2010/main" val="328992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003"/>
            <a:ext cx="8229600" cy="546497"/>
          </a:xfrm>
        </p:spPr>
        <p:txBody>
          <a:bodyPr/>
          <a:lstStyle/>
          <a:p>
            <a:r>
              <a:rPr lang="en-US" sz="3200" dirty="0"/>
              <a:t>Tracking Task Task Force – Executive 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1700" dirty="0"/>
              <a:t>Radiative tails in Upsilon in the e+ e- channel</a:t>
            </a:r>
          </a:p>
          <a:p>
            <a:pPr lvl="1"/>
            <a:r>
              <a:rPr lang="en-US" sz="1300" dirty="0"/>
              <a:t>Strongly suggest to </a:t>
            </a:r>
            <a:r>
              <a:rPr lang="en-US" sz="1300" dirty="0">
                <a:solidFill>
                  <a:srgbClr val="FF0000"/>
                </a:solidFill>
              </a:rPr>
              <a:t>limit the mass budget </a:t>
            </a:r>
            <a:r>
              <a:rPr lang="en-US" sz="1300" dirty="0"/>
              <a:t>of the detector to the minimum necessary</a:t>
            </a:r>
          </a:p>
          <a:p>
            <a:r>
              <a:rPr lang="en-US" sz="1700" dirty="0"/>
              <a:t>Momentum Resolution</a:t>
            </a:r>
          </a:p>
          <a:p>
            <a:pPr lvl="1"/>
            <a:r>
              <a:rPr lang="en-US" sz="1300" dirty="0"/>
              <a:t>Unaffected by the number of INTT layers</a:t>
            </a:r>
          </a:p>
          <a:p>
            <a:r>
              <a:rPr lang="en-US" sz="1700" dirty="0"/>
              <a:t>Tracking efficiency</a:t>
            </a:r>
          </a:p>
          <a:p>
            <a:pPr lvl="1"/>
            <a:r>
              <a:rPr lang="en-US" sz="1300" dirty="0"/>
              <a:t>Low number of layers gives best performance, 0 layers probably not a viable option</a:t>
            </a:r>
          </a:p>
          <a:p>
            <a:r>
              <a:rPr lang="en-US" sz="1700" dirty="0"/>
              <a:t>Pileup rejection</a:t>
            </a:r>
          </a:p>
          <a:p>
            <a:pPr lvl="1"/>
            <a:r>
              <a:rPr lang="en-US" sz="1300" dirty="0">
                <a:solidFill>
                  <a:srgbClr val="FF0000"/>
                </a:solidFill>
              </a:rPr>
              <a:t>One INTT hit per track </a:t>
            </a:r>
            <a:r>
              <a:rPr lang="en-US" sz="1300" dirty="0"/>
              <a:t>sufficient for out-of-time vertex and track rejection</a:t>
            </a:r>
          </a:p>
          <a:p>
            <a:r>
              <a:rPr lang="en-US" sz="1700" dirty="0"/>
              <a:t>Calibration precision for the TPC</a:t>
            </a:r>
          </a:p>
          <a:p>
            <a:pPr lvl="1"/>
            <a:r>
              <a:rPr lang="en-US" sz="1300" dirty="0"/>
              <a:t>No INTT layout can provide a single track pointing resolution that is smaller than the calibration accuracy requirement</a:t>
            </a:r>
          </a:p>
          <a:p>
            <a:pPr lvl="1"/>
            <a:r>
              <a:rPr lang="en-US" sz="1300" dirty="0"/>
              <a:t>Low number of INTT layers give best extrapolation performance </a:t>
            </a:r>
          </a:p>
          <a:p>
            <a:r>
              <a:rPr lang="en-US" sz="1700" dirty="0"/>
              <a:t>Dead channel considerations and redundancy requirement</a:t>
            </a:r>
          </a:p>
          <a:p>
            <a:pPr lvl="1"/>
            <a:r>
              <a:rPr lang="en-US" sz="1300" dirty="0"/>
              <a:t>Install one more layer than the minimum number of hits required</a:t>
            </a:r>
          </a:p>
          <a:p>
            <a:r>
              <a:rPr lang="en-US" sz="1700" dirty="0">
                <a:solidFill>
                  <a:srgbClr val="0000FF"/>
                </a:solidFill>
              </a:rPr>
              <a:t>A 2 Layer (4 sub-layer) configuration probably gives the best performance while keeping sufficient redundancy  with respect to dead channels and malfunctioning detector modules</a:t>
            </a:r>
          </a:p>
          <a:p>
            <a:r>
              <a:rPr lang="en-US" sz="1700" dirty="0"/>
              <a:t>The radii of the layers should be chosen sufficiently small to provide full coverage of |</a:t>
            </a:r>
            <a:r>
              <a:rPr lang="en-US" sz="1700" dirty="0">
                <a:latin typeface="Symbol" charset="2"/>
                <a:cs typeface="Symbol" charset="2"/>
              </a:rPr>
              <a:t>h</a:t>
            </a:r>
            <a:r>
              <a:rPr lang="en-US" sz="1700" dirty="0"/>
              <a:t>| &lt; 1 (1.1?) for |vz|&lt;10</a:t>
            </a:r>
          </a:p>
          <a:p>
            <a:pPr lvl="1"/>
            <a:r>
              <a:rPr lang="en-US" sz="1300" dirty="0"/>
              <a:t>Default positions of Layers 2 and 3 would provide full coverage for |</a:t>
            </a:r>
            <a:r>
              <a:rPr lang="en-US" sz="1300" dirty="0">
                <a:latin typeface="Symbol" charset="2"/>
                <a:cs typeface="Symbol" charset="2"/>
              </a:rPr>
              <a:t>h</a:t>
            </a:r>
            <a:r>
              <a:rPr lang="en-US" sz="1300" dirty="0"/>
              <a:t>| &lt; 1 </a:t>
            </a:r>
          </a:p>
          <a:p>
            <a:pPr>
              <a:buNone/>
            </a:pPr>
            <a:r>
              <a:rPr lang="en-US" dirty="0"/>
              <a:t>	</a:t>
            </a:r>
            <a:endParaRPr lang="en-US" sz="224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/>
              <a:t>sPHENIX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473942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F661-BDA9-A246-81D3-617576204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ALPIDE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0BC08-2804-B746-8D76-B7EED507C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4263736" cy="385167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ALICE Pixel Detector</a:t>
            </a:r>
          </a:p>
          <a:p>
            <a:r>
              <a:rPr lang="en-US" sz="1600" dirty="0"/>
              <a:t>Very fine pitch (27μm x 29μm), </a:t>
            </a:r>
            <a:r>
              <a:rPr lang="en-US" sz="1600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1600" dirty="0"/>
              <a:t>High efficiency (&gt;99%) and low noise (&lt;10</a:t>
            </a:r>
            <a:r>
              <a:rPr lang="en-US" sz="1600" baseline="30000" dirty="0"/>
              <a:t>-6</a:t>
            </a:r>
            <a:r>
              <a:rPr lang="en-US" sz="1600" dirty="0"/>
              <a:t>), </a:t>
            </a:r>
            <a:r>
              <a:rPr lang="en-US" sz="1600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1600" dirty="0"/>
              <a:t>Time resolution, as low as ∼5 μs, </a:t>
            </a:r>
            <a:r>
              <a:rPr lang="en-US" sz="1600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1600" dirty="0"/>
              <a:t>Ultra-thin/low mass, 50μm (~0.3% X</a:t>
            </a:r>
            <a:r>
              <a:rPr lang="en-US" sz="1600" baseline="-25000" dirty="0"/>
              <a:t>0</a:t>
            </a:r>
            <a:r>
              <a:rPr lang="en-US" sz="1600" dirty="0"/>
              <a:t>), </a:t>
            </a:r>
            <a:r>
              <a:rPr lang="en-US" sz="1600" dirty="0">
                <a:solidFill>
                  <a:srgbClr val="00B050"/>
                </a:solidFill>
              </a:rPr>
              <a:t>for less multiple scattering</a:t>
            </a:r>
          </a:p>
          <a:p>
            <a:r>
              <a:rPr lang="en-US" sz="1600" dirty="0"/>
              <a:t>0.5M channels with on-pixel digitization, </a:t>
            </a:r>
            <a:r>
              <a:rPr lang="en-US" sz="1600" dirty="0">
                <a:solidFill>
                  <a:srgbClr val="00B050"/>
                </a:solidFill>
              </a:rPr>
              <a:t>for zero-suppression and fast readout</a:t>
            </a:r>
            <a:endParaRPr lang="en-US" sz="1600" dirty="0"/>
          </a:p>
          <a:p>
            <a:r>
              <a:rPr lang="en-US" sz="1600" dirty="0"/>
              <a:t>Low power dissipation, 40mW/cm</a:t>
            </a:r>
            <a:r>
              <a:rPr lang="en-US" sz="1600" baseline="30000" dirty="0"/>
              <a:t>2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2E21B-7194-5644-B857-2C1342422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4F359-E166-E44D-B7C9-5604C5E7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0790A-4B91-8646-8710-31736FCF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01D755B2-66C9-B340-8FC4-EC3B9174F3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5810" y="971550"/>
            <a:ext cx="4277079" cy="1600200"/>
          </a:xfrm>
          <a:prstGeom prst="rect">
            <a:avLst/>
          </a:prstGeom>
          <a:ln w="25400" cap="flat">
            <a:noFill/>
            <a:round/>
          </a:ln>
          <a:effectLst/>
        </p:spPr>
      </p:pic>
      <p:pic>
        <p:nvPicPr>
          <p:cNvPr id="8" name="Picture 7" descr="Single_chip.jpg">
            <a:extLst>
              <a:ext uri="{FF2B5EF4-FFF2-40B4-BE49-F238E27FC236}">
                <a16:creationId xmlns:a16="http://schemas.microsoft.com/office/drawing/2014/main" id="{7D68669D-2429-A248-B5D6-2C1E2F7594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79580" y="2990751"/>
            <a:ext cx="1354869" cy="2162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3E5382-5C49-A948-9CA0-7D673C46437E}"/>
              </a:ext>
            </a:extLst>
          </p:cNvPr>
          <p:cNvSpPr txBox="1"/>
          <p:nvPr/>
        </p:nvSpPr>
        <p:spPr>
          <a:xfrm>
            <a:off x="5775574" y="2871537"/>
            <a:ext cx="215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ALPIDE sensor</a:t>
            </a:r>
          </a:p>
          <a:p>
            <a:pPr algn="ctr"/>
            <a:r>
              <a:rPr lang="en-US" sz="1400" dirty="0"/>
              <a:t>1.5cm x 3.0cm, 0.5M pixels</a:t>
            </a:r>
          </a:p>
        </p:txBody>
      </p:sp>
    </p:spTree>
    <p:extLst>
      <p:ext uri="{BB962C8B-B14F-4D97-AF65-F5344CB8AC3E}">
        <p14:creationId xmlns:p14="http://schemas.microsoft.com/office/powerpoint/2010/main" val="2874965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29315</TotalTime>
  <Words>1140</Words>
  <Application>Microsoft Macintosh PowerPoint</Application>
  <PresentationFormat>On-screen Show (16:9)</PresentationFormat>
  <Paragraphs>233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Office Theme</vt:lpstr>
      <vt:lpstr> sPHENIX  Director’s Review Silicon Detector Overview </vt:lpstr>
      <vt:lpstr>PowerPoint Presentation</vt:lpstr>
      <vt:lpstr>Silicon Detector Projects in sPHENIX</vt:lpstr>
      <vt:lpstr>TTF: Tracking Task Force</vt:lpstr>
      <vt:lpstr>TTF: The sPHENIX tracking system</vt:lpstr>
      <vt:lpstr>TTF: Track Parameter Estimation vs INTT Mass</vt:lpstr>
      <vt:lpstr>TTF: Impact on Upsilon Mass Spectra</vt:lpstr>
      <vt:lpstr>Tracking Task Task Force – Executive Summary </vt:lpstr>
      <vt:lpstr>MVTX ALPIDE Sensor</vt:lpstr>
      <vt:lpstr>MVTX Stave</vt:lpstr>
      <vt:lpstr>MVTX Readout</vt:lpstr>
      <vt:lpstr>MVTX Beam Test</vt:lpstr>
      <vt:lpstr>MVTX Mechanical Support</vt:lpstr>
      <vt:lpstr>INTT Basics</vt:lpstr>
      <vt:lpstr>  INTT Ladder</vt:lpstr>
      <vt:lpstr>INTT Prototype Stave Design</vt:lpstr>
      <vt:lpstr>INTT Service Barrel </vt:lpstr>
      <vt:lpstr>INTT Integration</vt:lpstr>
      <vt:lpstr>Installation</vt:lpstr>
      <vt:lpstr>Issues and Concerns</vt:lpstr>
      <vt:lpstr>Summary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John Haggerty</cp:lastModifiedBy>
  <cp:revision>153</cp:revision>
  <cp:lastPrinted>2015-10-28T19:08:40Z</cp:lastPrinted>
  <dcterms:created xsi:type="dcterms:W3CDTF">2015-10-24T00:32:43Z</dcterms:created>
  <dcterms:modified xsi:type="dcterms:W3CDTF">2019-04-05T18:43:12Z</dcterms:modified>
</cp:coreProperties>
</file>