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82" r:id="rId2"/>
    <p:sldId id="483" r:id="rId3"/>
    <p:sldId id="484" r:id="rId4"/>
    <p:sldId id="461" r:id="rId5"/>
    <p:sldId id="4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85EE0-3133-4CE9-A78B-DD25F244F7AC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DB703-5658-4459-89F4-05FD7F9B9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0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472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604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762001"/>
            <a:ext cx="11582400" cy="1470025"/>
          </a:xfrm>
          <a:solidFill>
            <a:srgbClr val="3399FF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sz="4267" b="1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15D7-3BC1-4233-BC99-0E8D4008A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2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2D54-6124-4A07-84DF-DC258B2E3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85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884240"/>
            <a:ext cx="2641600" cy="56689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884237"/>
            <a:ext cx="7721600" cy="566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13BC-AB3C-4A21-AA4D-4F8B67A15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42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32B3A-BA38-40C7-ADEE-2A1902CEB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20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124201"/>
            <a:ext cx="10363200" cy="7620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762001"/>
            <a:ext cx="11480800" cy="609600"/>
          </a:xfrm>
          <a:solidFill>
            <a:srgbClr val="3399FF"/>
          </a:solidFill>
        </p:spPr>
        <p:txBody>
          <a:bodyPr anchor="b"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DEC-F6B6-422E-BA54-90C8645EF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93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7689-1836-4D61-9E3B-BD5F97E6A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71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2ED1-0628-4F6E-8766-956371ABB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76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569076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C637-5835-444B-B8C0-92C25AFA2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90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5DAE-5A25-4D93-A5BA-3F3E3A62C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7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F53E-39E3-4364-949C-11FEB55F8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37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0292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914400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638801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5ED1-7F2B-4A78-A513-4A7819BDB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46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338"/>
            <a:ext cx="109728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8448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April 9-11, 2019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28041" y="6553201"/>
            <a:ext cx="3860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79741" y="6492876"/>
            <a:ext cx="71225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C3C23168-0BC3-45A3-990F-8F7CC9491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02169" y="762000"/>
            <a:ext cx="11512551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2" descr="https://www.sphenix.bnl.gov/web/system/files/u7/sphenix-logo-white-bg.png">
            <a:extLst>
              <a:ext uri="{FF2B5EF4-FFF2-40B4-BE49-F238E27FC236}">
                <a16:creationId xmlns:a16="http://schemas.microsoft.com/office/drawing/2014/main" id="{E21E0E1C-C51F-4944-BAEC-913171417A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401" y="2"/>
            <a:ext cx="1533044" cy="76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84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667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33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867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68E5D-521B-41F8-82F0-DECFBDE5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Contingency Analysis –MIE 1.0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A8EA3-09A2-4149-9B3E-5B5335B5B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April 9-11, 2019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420ACD-A735-4D87-85FD-11AC25FFC45F}"/>
              </a:ext>
            </a:extLst>
          </p:cNvPr>
          <p:cNvSpPr txBox="1"/>
          <p:nvPr/>
        </p:nvSpPr>
        <p:spPr>
          <a:xfrm>
            <a:off x="101600" y="915511"/>
            <a:ext cx="7112000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Cost Contingency based on risk event analysis (Monte Carlo) and estimate uncertainty.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Risk Registry prepared for MIE and Infrastructure/Facility Upgrade with mitigation strategies developed. 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Monte Carlo analysis  conducted 90% confidence level for MIE and Infrastructure/Facility Upgrade projects. (See Sourikova talk 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Mgmt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 breakout).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Estimate Uncertainty assessed for labor and material at resource level based on pre-defined categories. (see tables in backup)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MIE Cost Contingency is  25% of work to go, Cost contingency at CD-1 was 30%.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165E4A-9435-41B8-8D64-3CB222177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600" y="1102361"/>
            <a:ext cx="4696984" cy="265386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F440233-F74C-4BC1-98CA-0771A85839DF}"/>
              </a:ext>
            </a:extLst>
          </p:cNvPr>
          <p:cNvSpPr/>
          <p:nvPr/>
        </p:nvSpPr>
        <p:spPr>
          <a:xfrm>
            <a:off x="7081520" y="3342640"/>
            <a:ext cx="5008880" cy="6807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68E5D-521B-41F8-82F0-DECFBDE5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Contingency Analysis 2.0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A8EA3-09A2-4149-9B3E-5B5335B5B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April 9-11, 2019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420ACD-A735-4D87-85FD-11AC25FFC45F}"/>
              </a:ext>
            </a:extLst>
          </p:cNvPr>
          <p:cNvSpPr txBox="1"/>
          <p:nvPr/>
        </p:nvSpPr>
        <p:spPr>
          <a:xfrm>
            <a:off x="50800" y="915511"/>
            <a:ext cx="711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Cost Contingency based on risk event analysis (Monte Carlo) and estimate uncertainty.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Risk Registry prepared for MIE and Infrastructure/Facility Upgrade with mitigation strategies developed. 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Monte Carlo analysis  conducted 90% confidence level for MIE and Infrastructure/Facility Upgrade projects. (See Sourikova talk in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Mgmt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 breakout).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Estimate Uncertainty assessed for labor and material at resource level based on pre-defined categories. (see tables in backup)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t>Infrastructure Facility Upgrade was initially estimated at 15% of labor and 30% of M&amp;S. </a:t>
            </a:r>
          </a:p>
          <a:p>
            <a:pPr marL="380990" marR="0" lvl="0" indent="-380990" algn="l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649501-F659-436C-8EC4-27235C311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310" y="1333331"/>
            <a:ext cx="5070581" cy="350352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7409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99379-82A2-450C-94E4-69AA0B7D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Contingency Analysis 1.0 and 2.0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59B58-7D9F-4BE0-9AD2-EB2524FB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E42C5-D033-4C87-B9B0-7BBC95B0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Detector Upgrade PD-2/3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BC114-797B-48B5-B645-36482FB3C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39ED2D2-EDA3-40E3-BC0D-88EC0790A4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496285"/>
              </p:ext>
            </p:extLst>
          </p:nvPr>
        </p:nvGraphicFramePr>
        <p:xfrm>
          <a:off x="2192019" y="1027273"/>
          <a:ext cx="7327969" cy="5123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6121296" imgH="4279808" progId="Excel.Sheet.12">
                  <p:embed/>
                </p:oleObj>
              </mc:Choice>
              <mc:Fallback>
                <p:oleObj name="Worksheet" r:id="rId3" imgW="6121296" imgH="42798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2019" y="1027273"/>
                        <a:ext cx="7327969" cy="5123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97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506941" y="88494"/>
            <a:ext cx="10972800" cy="728663"/>
          </a:xfrm>
        </p:spPr>
        <p:txBody>
          <a:bodyPr/>
          <a:lstStyle/>
          <a:p>
            <a:pPr>
              <a:defRPr lang="en-US" sz="16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 err="1"/>
              <a:t>sPHENIX</a:t>
            </a:r>
            <a:r>
              <a:rPr lang="en-US" sz="4000" b="1" dirty="0"/>
              <a:t> MIE </a:t>
            </a:r>
            <a:r>
              <a:rPr lang="en-US" sz="4267" b="1" dirty="0"/>
              <a:t>Project</a:t>
            </a:r>
            <a:r>
              <a:rPr lang="en-US" sz="4000" b="1" dirty="0"/>
              <a:t> - Basis of Estimate</a:t>
            </a:r>
          </a:p>
        </p:txBody>
      </p:sp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13" indent="-285737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2942" indent="-228589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120" indent="-228589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298" indent="-228589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474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652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8829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006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5890263-FCCA-418A-AF2A-07636736DD99}" type="slidenum">
              <a:rPr lang="en-US" altLang="en-US" sz="1200">
                <a:solidFill>
                  <a:srgbClr val="1F497D">
                    <a:lumMod val="75000"/>
                  </a:srgbClr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93025-82D9-4AFC-8E86-91EFC7AB3A51}"/>
              </a:ext>
            </a:extLst>
          </p:cNvPr>
          <p:cNvSpPr txBox="1"/>
          <p:nvPr/>
        </p:nvSpPr>
        <p:spPr>
          <a:xfrm>
            <a:off x="8015249" y="689728"/>
            <a:ext cx="3658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Basis of Estimate Codes for Labor and M&amp;S in Assumptions Document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16D47-C313-4782-9F81-B93E365C9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2042779"/>
            <a:ext cx="2336800" cy="32313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8A56EA-AE91-48B3-8843-56178BDBD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3601" y="3448899"/>
            <a:ext cx="2218505" cy="32313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39F4302-2F34-44CB-88DA-7775261EEF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200" y="990600"/>
            <a:ext cx="3530600" cy="27695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E17F00-7C22-4913-AFA5-27C54E908C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0401" y="3835401"/>
            <a:ext cx="3692836" cy="28804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C404293-644A-4358-A5E0-D4F1D3738E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59201" y="1092200"/>
            <a:ext cx="3490239" cy="26416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B31AB-561D-4582-AFCE-E458052B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prstClr val="black"/>
                </a:solidFill>
              </a:rPr>
              <a:t>April 9-11, 2019</a:t>
            </a:r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37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506941" y="88494"/>
            <a:ext cx="10972800" cy="728663"/>
          </a:xfrm>
        </p:spPr>
        <p:txBody>
          <a:bodyPr/>
          <a:lstStyle/>
          <a:p>
            <a:pPr>
              <a:defRPr lang="en-US" sz="16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 err="1"/>
              <a:t>sPHENIX</a:t>
            </a:r>
            <a:r>
              <a:rPr lang="en-US" sz="4000" b="1" dirty="0"/>
              <a:t> MIE </a:t>
            </a:r>
            <a:r>
              <a:rPr lang="en-US" sz="4267" b="1" dirty="0"/>
              <a:t>Project</a:t>
            </a:r>
            <a:r>
              <a:rPr lang="en-US" sz="4000" b="1" dirty="0"/>
              <a:t> - Basis of Estimate</a:t>
            </a:r>
          </a:p>
        </p:txBody>
      </p:sp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13" indent="-285737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2942" indent="-228589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120" indent="-228589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298" indent="-228589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474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652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8829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006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C5890263-FCCA-418A-AF2A-07636736DD99}" type="slidenum">
              <a:rPr lang="en-US" altLang="en-US" sz="1200">
                <a:solidFill>
                  <a:srgbClr val="1F497D">
                    <a:lumMod val="75000"/>
                  </a:srgbClr>
                </a:solidFill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93025-82D9-4AFC-8E86-91EFC7AB3A51}"/>
              </a:ext>
            </a:extLst>
          </p:cNvPr>
          <p:cNvSpPr txBox="1"/>
          <p:nvPr/>
        </p:nvSpPr>
        <p:spPr>
          <a:xfrm>
            <a:off x="9753601" y="2259449"/>
            <a:ext cx="2225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Calibri" pitchFamily="34" charset="0"/>
                <a:ea typeface="MS PGothic" pitchFamily="34" charset="-128"/>
              </a:rPr>
              <a:t>Basis of Estimate Codes for Labor and M&amp;S in Assumptions Document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16D47-C313-4782-9F81-B93E365C9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89001"/>
            <a:ext cx="4165600" cy="57601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8A56EA-AE91-48B3-8843-56178BDBD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965" y="889001"/>
            <a:ext cx="3954729" cy="576014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2CFC88-30DF-445C-B777-A5122E24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prstClr val="black"/>
                </a:solidFill>
              </a:rPr>
              <a:t>April 9-11, 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2AA863-0617-4116-B585-A2C9D6C0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>
              <a:defRPr/>
            </a:pPr>
            <a:r>
              <a:rPr lang="en-US">
                <a:solidFill>
                  <a:prstClr val="black"/>
                </a:solidFill>
                <a:latin typeface="Calibri"/>
              </a:rPr>
              <a:t>sPHENIX Detector Upgrade PD-2/3 Review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82475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275</Words>
  <Application>Microsoft Office PowerPoint</Application>
  <PresentationFormat>Widescreen</PresentationFormat>
  <Paragraphs>29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1_Office Theme</vt:lpstr>
      <vt:lpstr>Worksheet</vt:lpstr>
      <vt:lpstr>Contingency Analysis –MIE 1.0</vt:lpstr>
      <vt:lpstr>Contingency Analysis 2.0 </vt:lpstr>
      <vt:lpstr>Contingency Analysis 1.0 and 2.0</vt:lpstr>
      <vt:lpstr>sPHENIX MIE Project - Basis of Estimate</vt:lpstr>
      <vt:lpstr>sPHENIX MIE Project - Basis of Estimate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Cathleen Lavelle</dc:creator>
  <cp:lastModifiedBy>Lavelle, Cathleen B</cp:lastModifiedBy>
  <cp:revision>4</cp:revision>
  <dcterms:created xsi:type="dcterms:W3CDTF">2019-04-10T03:01:12Z</dcterms:created>
  <dcterms:modified xsi:type="dcterms:W3CDTF">2019-04-10T15:26:08Z</dcterms:modified>
</cp:coreProperties>
</file>