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15" r:id="rId2"/>
    <p:sldId id="316" r:id="rId3"/>
    <p:sldId id="317" r:id="rId4"/>
    <p:sldId id="318" r:id="rId5"/>
    <p:sldId id="327" r:id="rId6"/>
    <p:sldId id="319" r:id="rId7"/>
    <p:sldId id="320" r:id="rId8"/>
    <p:sldId id="321" r:id="rId9"/>
    <p:sldId id="324" r:id="rId10"/>
    <p:sldId id="328" r:id="rId11"/>
    <p:sldId id="329" r:id="rId12"/>
    <p:sldId id="330" r:id="rId13"/>
    <p:sldId id="335" r:id="rId14"/>
    <p:sldId id="337" r:id="rId15"/>
    <p:sldId id="334" r:id="rId16"/>
    <p:sldId id="331" r:id="rId17"/>
    <p:sldId id="325" r:id="rId18"/>
    <p:sldId id="338" r:id="rId19"/>
    <p:sldId id="339" r:id="rId20"/>
    <p:sldId id="333" r:id="rId21"/>
    <p:sldId id="326" r:id="rId22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68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4/9/2019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4/9/2019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56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908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27390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086939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5075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2534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665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759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728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439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200150"/>
          </a:xfrm>
          <a:solidFill>
            <a:srgbClr val="3399FF"/>
          </a:solidFill>
        </p:spPr>
        <p:txBody>
          <a:bodyPr/>
          <a:lstStyle/>
          <a:p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>
                <a:solidFill>
                  <a:schemeClr val="bg1"/>
                </a:solidFill>
              </a:rPr>
              <a:t>sPHENIX </a:t>
            </a:r>
            <a:r>
              <a:rPr lang="en-US" altLang="en-US" b="0" dirty="0"/>
              <a:t> Director’s </a:t>
            </a:r>
            <a:r>
              <a:rPr lang="en-US" altLang="en-US" b="0" dirty="0">
                <a:solidFill>
                  <a:schemeClr val="bg1"/>
                </a:solidFill>
              </a:rPr>
              <a:t>Review</a:t>
            </a:r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dirty="0"/>
              <a:t>Time Projection Chamber Mechanics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266950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Klaus Dehmelt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3BC1F99-C49A-48E8-BD3C-3221BAC507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375" y="1600147"/>
            <a:ext cx="7139251" cy="3562403"/>
          </a:xfrm>
          <a:prstGeom prst="rect">
            <a:avLst/>
          </a:prstGeom>
        </p:spPr>
      </p:pic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3394472"/>
          </a:xfrm>
        </p:spPr>
        <p:txBody>
          <a:bodyPr/>
          <a:lstStyle/>
          <a:p>
            <a:r>
              <a:rPr lang="en-US" dirty="0"/>
              <a:t>Test beam campaign at Fermilab Test Beam Facility FTBF</a:t>
            </a:r>
          </a:p>
          <a:p>
            <a:r>
              <a:rPr lang="en-US" dirty="0"/>
              <a:t>Main task: determine position resolution at B = 0 T and extrapolate to B = 1.4 T</a:t>
            </a:r>
          </a:p>
          <a:p>
            <a:endParaRPr lang="en-US" dirty="0"/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46DEB44B-2B06-4BFB-B14D-C06C9E855670}"/>
              </a:ext>
            </a:extLst>
          </p:cNvPr>
          <p:cNvSpPr/>
          <p:nvPr/>
        </p:nvSpPr>
        <p:spPr>
          <a:xfrm>
            <a:off x="7411217" y="1989449"/>
            <a:ext cx="687003" cy="687003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DEDA118-2926-48EE-AF84-1FAA5095FCA0}"/>
              </a:ext>
            </a:extLst>
          </p:cNvPr>
          <p:cNvSpPr/>
          <p:nvPr/>
        </p:nvSpPr>
        <p:spPr>
          <a:xfrm>
            <a:off x="5659839" y="2096576"/>
            <a:ext cx="762425" cy="52309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F0E641-AD35-47EF-8122-68F05F83C03E}"/>
              </a:ext>
            </a:extLst>
          </p:cNvPr>
          <p:cNvGrpSpPr/>
          <p:nvPr/>
        </p:nvGrpSpPr>
        <p:grpSpPr>
          <a:xfrm>
            <a:off x="3581400" y="1962150"/>
            <a:ext cx="3799198" cy="1570718"/>
            <a:chOff x="3581400" y="1962150"/>
            <a:chExt cx="3799198" cy="157071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043B959-B52E-4E89-8AEB-C802D9883D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1400" y="2237468"/>
              <a:ext cx="3124200" cy="12954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artial Circle 7">
              <a:extLst>
                <a:ext uri="{FF2B5EF4-FFF2-40B4-BE49-F238E27FC236}">
                  <a16:creationId xmlns:a16="http://schemas.microsoft.com/office/drawing/2014/main" id="{DFC3F7D7-F872-4E98-B2E5-53E01F92065B}"/>
                </a:ext>
              </a:extLst>
            </p:cNvPr>
            <p:cNvSpPr/>
            <p:nvPr/>
          </p:nvSpPr>
          <p:spPr>
            <a:xfrm>
              <a:off x="6579896" y="1962150"/>
              <a:ext cx="800702" cy="838200"/>
            </a:xfrm>
            <a:prstGeom prst="pie">
              <a:avLst>
                <a:gd name="adj1" fmla="val 1135996"/>
                <a:gd name="adj2" fmla="val 17227434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0248313-BD35-48D7-BFC1-52DC97208076}"/>
              </a:ext>
            </a:extLst>
          </p:cNvPr>
          <p:cNvSpPr txBox="1"/>
          <p:nvPr/>
        </p:nvSpPr>
        <p:spPr>
          <a:xfrm>
            <a:off x="7859232" y="4366736"/>
            <a:ext cx="260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B7A071-0230-4BF0-A795-90404350CE39}"/>
              </a:ext>
            </a:extLst>
          </p:cNvPr>
          <p:cNvSpPr/>
          <p:nvPr/>
        </p:nvSpPr>
        <p:spPr>
          <a:xfrm>
            <a:off x="6579896" y="2343150"/>
            <a:ext cx="762425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4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3394472"/>
          </a:xfrm>
        </p:spPr>
        <p:txBody>
          <a:bodyPr/>
          <a:lstStyle/>
          <a:p>
            <a:r>
              <a:rPr lang="en-US" dirty="0"/>
              <a:t>Test beam campaign at Fermilab Test Beam Facility FTBF</a:t>
            </a:r>
          </a:p>
          <a:p>
            <a:r>
              <a:rPr lang="en-US" dirty="0"/>
              <a:t>Main task: determine position resolution at B = 0 T and extrapolate to B = 1.4 T</a:t>
            </a:r>
          </a:p>
          <a:p>
            <a:endParaRPr lang="en-US" dirty="0"/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72BA67-F7DD-427D-A417-41E84C5C1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7" y="2065497"/>
            <a:ext cx="8312727" cy="26398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6FCB8E2-2979-47E6-925C-5760265E4AB3}"/>
              </a:ext>
            </a:extLst>
          </p:cNvPr>
          <p:cNvGrpSpPr/>
          <p:nvPr/>
        </p:nvGrpSpPr>
        <p:grpSpPr>
          <a:xfrm>
            <a:off x="4038600" y="2114550"/>
            <a:ext cx="3276600" cy="533400"/>
            <a:chOff x="4038600" y="2114550"/>
            <a:chExt cx="3276600" cy="5334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6B1121E-4CDF-4D2B-8C91-6C724BED439F}"/>
                </a:ext>
              </a:extLst>
            </p:cNvPr>
            <p:cNvSpPr/>
            <p:nvPr/>
          </p:nvSpPr>
          <p:spPr>
            <a:xfrm>
              <a:off x="6629400" y="2114550"/>
              <a:ext cx="685800" cy="2286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9E77EF1-4DDA-41B4-A97E-4BC4BDBA95B9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 flipH="1">
              <a:off x="4038600" y="2228850"/>
              <a:ext cx="2590800" cy="41910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4D27BB-29D0-47C5-A188-AF762E8353D2}"/>
                  </a:ext>
                </a:extLst>
              </p:cNvPr>
              <p:cNvSpPr txBox="1"/>
              <p:nvPr/>
            </p:nvSpPr>
            <p:spPr>
              <a:xfrm>
                <a:off x="1633535" y="2397026"/>
                <a:ext cx="5876930" cy="2308324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TPC simulation follows every electron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Simulation predicts resolution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Contains fudge factor on TPC resolution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Roughly matches prior parametrization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Measurement better than simulation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𝑚𝑒𝑎𝑠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=114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𝑠𝑖𝑚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=138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4D27BB-29D0-47C5-A188-AF762E835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3535" y="2397026"/>
                <a:ext cx="5876930" cy="2308324"/>
              </a:xfrm>
              <a:prstGeom prst="rect">
                <a:avLst/>
              </a:prstGeom>
              <a:blipFill>
                <a:blip r:embed="rId4"/>
                <a:stretch>
                  <a:fillRect l="-1452" t="-2111" r="-415" b="-3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638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ADA354CB-DDC7-4F92-A1A2-AD8C0B66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3394472"/>
          </a:xfrm>
        </p:spPr>
        <p:txBody>
          <a:bodyPr/>
          <a:lstStyle/>
          <a:p>
            <a:r>
              <a:rPr lang="en-US" dirty="0"/>
              <a:t>Field cage production well under way</a:t>
            </a:r>
          </a:p>
          <a:p>
            <a:pPr lvl="1"/>
            <a:r>
              <a:rPr lang="en-US" dirty="0"/>
              <a:t>Inner field cage finalized</a:t>
            </a:r>
          </a:p>
          <a:p>
            <a:pPr lvl="1"/>
            <a:r>
              <a:rPr lang="en-US" dirty="0"/>
              <a:t>Outer field cage in its final production</a:t>
            </a:r>
          </a:p>
          <a:p>
            <a:r>
              <a:rPr lang="en-US" dirty="0"/>
              <a:t>Endplates (wagon wheels) in hand, inspected and approved</a:t>
            </a:r>
          </a:p>
          <a:p>
            <a:r>
              <a:rPr lang="en-US" dirty="0"/>
              <a:t>GEM module pre-prod parts in hand</a:t>
            </a:r>
          </a:p>
          <a:p>
            <a:r>
              <a:rPr lang="en-US" dirty="0"/>
              <a:t>Structure for TPC assembly in hand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789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200FCD-F729-4597-AF9C-9137D8E645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850"/>
            <a:ext cx="6671889" cy="3459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2E4442-2698-4711-B5F5-9FB36D621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04234"/>
            <a:ext cx="40068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110EF7-CBA9-4303-90F4-B7A618D29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2074414"/>
            <a:ext cx="4423878" cy="274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18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DE8BD9-9D52-4F3C-AA25-117D5ED48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65" y="690898"/>
            <a:ext cx="8833870" cy="27190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C61839-896F-4C95-8DEA-FE51E5C77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46" y="1026088"/>
            <a:ext cx="7712109" cy="375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0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074" name="Picture 2" descr="https://lh3.googleusercontent.com/8RB61pCOLsKIasy4l3Wa44Hnmk1k7e2P_ebqMYEmeUnIyoY7Do54OMIR1usvhDFUCiiGlXngsLvD6MhUOBv_lrCqY_LJb3Gover-nbquTFK9u9xCsPL5OqK8XA2YysdzswcR1zX2No04KiCT78jojlBW-Jo_NmaB2WTK0dDC1bTcovGtCJp6dyIZofuf5UkfUeKfJPNiPbntalBA4QqBe7FSK5xxAYp9r0xQ8cavVJdz-bK5T74L_ywYFQ2lQSd7vZlWalQ6qjQ8iC7whdqyZucFT6hhaoVDNvcR4FjrgsSXJbE7dfNMC2F1PO2sr_iINgHVgDO0meTgKpehGokO-2T9HPap7KO4ptjdLSaTIJCPrCj_qm8rTDH-da2OCOwkEXSkBVsw_L7hyOX3oFqcishSOj2WM7bnPlomwXnrRylBGHvoNtsEamEqm_OTFYKw75meBvxaKgpHZgSvBPNqvSsVuSRo7QyGBSk8IhQwNInHjbTGPkmhTcx89WUfLzWgG7nWZv2AMS__09kma1NlWLDdljYoJ-DqxQGOdiJPJwPfDDLUssF1fOpWzO57ndsjMNBWY7wK0dnF6lLtLOl6tknOhCVcI_P5cWeUZL9prhbrX7tjOQHV_xBHEHQojegXOwrM8E3_apoyuo7SIHTj2pYGC75pgTHLQN4ITxEUW2EqOyhhFqzRD0sEjl6N2QNPeV6PpwRGcHlfUQ1neQsOrVO9=w1263-h947-no">
            <a:extLst>
              <a:ext uri="{FF2B5EF4-FFF2-40B4-BE49-F238E27FC236}">
                <a16:creationId xmlns:a16="http://schemas.microsoft.com/office/drawing/2014/main" id="{D4B72EC6-D5EC-4393-BA1B-4D30809CF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3872058" cy="290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7FKsfeuv3tdh15QIRlNxrbfVwbUfNbwpJrXIp2CnAzvs-hkR4K8gWX5vraUIcRDVYTRA96F2-tAIbm8kO5pl8bkx69Z69hnithEwMdGUeeiauTrJLgmQEWDqC2rApZPiOe1q8jbQcs81kjmxq2YrWBd5VSzN7-BTUI-83jt039sLovBypjZBCG5MYGuAEH548n_Re4yKYOmLyTCQUqLbZL70ilWtvPBe9orCR6gEx85i9jqoOtgLo5d1epCcjDJ4juz3NZ53tv4hJjGil6Ht_jDgXPUlL4QUPCLqO-rVqMMq1qo9-gpN_X6uy4b2NYaVWFhSgTqE_9bccqP9URjwW3mISjj-zeIokTbN7Sg1ChxMn4DqUQcXQIhuZUzn0ZYhAkk3zAyGPGFxAeVpzq1ioMMeLOdDX3edexyLyCs66begzR8SAe218DDvdghV9lHxSl6i0-DSH8rBMlEGgP9c3b_-d1daBP4_-A5uDhW8BvuCJSFhrivegR2EYmj-2chS1qMuUxPdD409MjVO6Xi0p2dieYZ2ez1Siw54kAMsG6kbaQosKepML3ZUykH9fiLNywMrorlEsxmFYkQRFax2vYumQh6MMnsrPF_fCABOYPtYCzyV5B6DnE0iojJJ6PwTjnOoQEpnkVYESzf9XDrZ31wPkIKbiPQi27qA1w0FAfMlI0noTxkOguPOMDrfkMSldoRtU71ZK_vlB22I1LMxViiA=w1263-h947-no">
            <a:extLst>
              <a:ext uri="{FF2B5EF4-FFF2-40B4-BE49-F238E27FC236}">
                <a16:creationId xmlns:a16="http://schemas.microsoft.com/office/drawing/2014/main" id="{CCEE5474-8294-47AB-8403-9D7A60397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21" y="665079"/>
            <a:ext cx="3872058" cy="290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3.googleusercontent.com/fN7teijyIibVr_VxS3c8WOoAkgkP6FKKRoTEdWNuC_AGpJiTtA_QS9d7fEBgnlbVJgVnaTqGZtXZ58poxaqxFwQ5PDzcm14aHhloma-wcUYbaNIG2LTFoVqWZnWC_V4F6K2uPplKPeVkjZzKmrCEe2GpJxko5P0txyyUz6ugJvp5AF-eTVzDQgykcUdFryYREhnUoHCQLHkGjFbb8TUjiDzSyGQ0CfGTRQckUM2KAAPB4-v-RZG-FTAuA2aZ3_ldQ7FODa-MlRdi8UI85GQvp7Hl4Wh6gIT466axZCx-bwI1OBvXMEJ8dNYhsz1s0SXTXpzsMTOOrHfdSGQAcrWm9XYzDKkmKOuRASxKFV8Z9n58S65bTwWdIWoPAiLe8pwdFT4EhT7vlzCXw1RLyX-HI_a3t5G9ezJGOFU72IFKEvTcUVurqtUVL5YVNKIrkuQ9nX7OF1mM9PKZOBu_Nj1p219KPoTB9NowmCu9V9UMRNwvbkXc0Ce0IeTPfMg41jH5uSY7Uuym-e8QtRQyr9j82zh8egKb2kCcrujqNg5Olpee5XYOqrke7OfUI95eW37NPwpxEjllkZFa0Sl7NqgkA5MiANuGOyvI3KZ7r7C9ZpbJahy3FUV5LlGi-0H7neiwiCmYPPXRwf4fmAuseLeB3tssRenGA6V7v20GoXEBoZag58uYdbkJBBdjd2kxd96ulHWgoIxW_CMEETXR8NNaOh19=w1263-h947-no">
            <a:extLst>
              <a:ext uri="{FF2B5EF4-FFF2-40B4-BE49-F238E27FC236}">
                <a16:creationId xmlns:a16="http://schemas.microsoft.com/office/drawing/2014/main" id="{162DBCD7-A95E-4AE1-B773-81BB0CCE7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08" y="1428750"/>
            <a:ext cx="4259264" cy="31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lh3.googleusercontent.com/ai5IntF7quy2d7DULHL-NvKLEJtA1VXMG7syUcSgS4Svl4j6T40zgsfRztV2xKYJSMhfGGPvSrQS_HUPEYk_vuwmj21YhGPBYCZ5Hvj1oSxdMiec3dMPC3Ytnsh0NDesRorVZy4k7Rasi5wCSI5PHt66hl1y6gUD4de740Alu0qm7tlk85e5deg0GE2r7Wr-95n2RhctlzuqCtnGChb9ZmiYRvWy4cA4OXqkN8RZVIcxreUzMt0WNZRNYT_wbAR2I7Movx50Y8LX6lGoVoyCMzOWCoIboNzl1mZk_pHn1Ykyr5H598d2DlZDhOkqD71pyZR3axZTdh4UrJVVL5dLwrg1UwcWc-LfzAqHva0_WPPLix_SggOd5UsV48Xy1AfEF3YLSGooMLcfetowx8dUa6Bk6bAF9Kru9vrfPP0O461_Fps_betMbgdKgUe3NdeWAuVXVagceUU1HvvDc6u2sIE3y-kbtC1efGP_Ijg6Ql-1fEq7RYwVuqsSe92y4G17MJjDlWDLVdldVe5CGJQWRr7e6QWbjJUMFp3A5e5lXU7HqHzIqercOxoZt8sFGrwLU9IdUaasBpQ2vag2njX190tcyAoaQxs5SSIYZfvTG_nZOhObqpTP1FBwwn-zXTG7pqm1SQpkEnPL-WY4cQRqofCXtHQ3remtQyUITC4iL9YlorUvNTDk4RI63V84JCost_vX0YvdSl_DrMImRj822iC-=w1600-h900-no">
            <a:extLst>
              <a:ext uri="{FF2B5EF4-FFF2-40B4-BE49-F238E27FC236}">
                <a16:creationId xmlns:a16="http://schemas.microsoft.com/office/drawing/2014/main" id="{488086D4-6044-4766-9E80-6AACC2FEC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250" y="1581150"/>
            <a:ext cx="5161550" cy="290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F2A2FEE0-C122-4F8E-A793-2887C1B3C7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5" y="1293021"/>
            <a:ext cx="4684105" cy="3513079"/>
          </a:xfrm>
          <a:prstGeom prst="rect">
            <a:avLst/>
          </a:prstGeom>
        </p:spPr>
      </p:pic>
      <p:pic>
        <p:nvPicPr>
          <p:cNvPr id="4" name="Picture 3" descr="A person standing in a room&#10;&#10;Description automatically generated">
            <a:extLst>
              <a:ext uri="{FF2B5EF4-FFF2-40B4-BE49-F238E27FC236}">
                <a16:creationId xmlns:a16="http://schemas.microsoft.com/office/drawing/2014/main" id="{23BF0876-BA1F-47DF-A32E-8BC9D9F314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525" y="1295167"/>
            <a:ext cx="6245475" cy="351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9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807FF3-2376-46C8-AF35-B9ECFC37F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0" t="17350" b="16211"/>
          <a:stretch/>
        </p:blipFill>
        <p:spPr>
          <a:xfrm>
            <a:off x="76200" y="666750"/>
            <a:ext cx="3286663" cy="1738895"/>
          </a:xfrm>
          <a:prstGeom prst="rect">
            <a:avLst/>
          </a:prstGeom>
        </p:spPr>
      </p:pic>
      <p:pic>
        <p:nvPicPr>
          <p:cNvPr id="13" name="Picture 12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4A9A1DE8-A0E2-4114-8ED5-B0216FCEF3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4242"/>
          <a:stretch/>
        </p:blipFill>
        <p:spPr>
          <a:xfrm>
            <a:off x="3379548" y="595149"/>
            <a:ext cx="2752827" cy="27780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66C3CC-1A8E-40D2-BC66-F1BACEBED6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73"/>
          <a:stretch/>
        </p:blipFill>
        <p:spPr>
          <a:xfrm>
            <a:off x="6158852" y="729507"/>
            <a:ext cx="2950464" cy="2375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7E2AD0-8832-4DB6-B559-C3B9C0F4D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5" y="1511642"/>
            <a:ext cx="5631655" cy="31937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4494D6-9845-472A-BAA3-8FF385BED0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645368"/>
            <a:ext cx="5237283" cy="4256718"/>
          </a:xfrm>
          <a:prstGeom prst="rect">
            <a:avLst/>
          </a:prstGeom>
        </p:spPr>
      </p:pic>
      <p:pic>
        <p:nvPicPr>
          <p:cNvPr id="5" name="Picture 4" descr="A large room&#10;&#10;Description automatically generated">
            <a:extLst>
              <a:ext uri="{FF2B5EF4-FFF2-40B4-BE49-F238E27FC236}">
                <a16:creationId xmlns:a16="http://schemas.microsoft.com/office/drawing/2014/main" id="{B78C2422-4114-4FF6-9AAE-945666A197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71" y="599454"/>
            <a:ext cx="2527569" cy="449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3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59E569-50D7-449C-9390-1782BB8278CE}"/>
              </a:ext>
            </a:extLst>
          </p:cNvPr>
          <p:cNvSpPr/>
          <p:nvPr/>
        </p:nvSpPr>
        <p:spPr>
          <a:xfrm>
            <a:off x="609600" y="1171367"/>
            <a:ext cx="7620000" cy="333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GEM production exclusively at CERN</a:t>
            </a:r>
          </a:p>
          <a:p>
            <a:pPr marL="1371600" lvl="2" indent="-45720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Mitigated by hiring employed technician at CERN Workshop exclusively for sPHENIX production</a:t>
            </a:r>
          </a:p>
          <a:p>
            <a:pPr marL="1371600" lvl="2" indent="-45720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1371600" lvl="2" indent="-45720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Big GEM production projects (ALICE TPC, CMS Forward Muon Detectors) have been completed in 2018 </a:t>
            </a:r>
            <a:r>
              <a:rPr lang="en-US" sz="2400" dirty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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No interference with sPHENIX TPC GEM production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sz="4000" dirty="0"/>
              <a:t>Activities Over the Next Few Months</a:t>
            </a:r>
            <a:r>
              <a:rPr lang="en-US" altLang="en-US" dirty="0"/>
              <a:t>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59E569-50D7-449C-9390-1782BB8278CE}"/>
              </a:ext>
            </a:extLst>
          </p:cNvPr>
          <p:cNvSpPr/>
          <p:nvPr/>
        </p:nvSpPr>
        <p:spPr>
          <a:xfrm>
            <a:off x="609600" y="1171367"/>
            <a:ext cx="7620000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QA of field cage + end plates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Final R&amp;D efforts on GEM modules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Test beam campaign with TPC v2a GEM Module prototype at Fermilab FTBF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Establishing and testing QA procedure for GEM modules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Start of TPC Production GEM Acquisition  </a:t>
            </a:r>
          </a:p>
        </p:txBody>
      </p:sp>
    </p:spTree>
    <p:extLst>
      <p:ext uri="{BB962C8B-B14F-4D97-AF65-F5344CB8AC3E}">
        <p14:creationId xmlns:p14="http://schemas.microsoft.com/office/powerpoint/2010/main" val="219728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sz="4000" dirty="0"/>
              <a:t>Milestones</a:t>
            </a:r>
            <a:endParaRPr lang="en-US" altLang="en-US" dirty="0"/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D23EB9-E8E4-42F2-8B8B-0B4DE1983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3131"/>
            <a:ext cx="9144000" cy="307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65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4800600"/>
            <a:ext cx="7620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5890263-FCCA-418A-AF2A-07636736DD99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0000"/>
                </a:solidFill>
                <a:ea typeface="MS PGothic" charset="0"/>
              </a:rPr>
              <a:t>The L3 Component: 1.02.01</a:t>
            </a:r>
            <a:endParaRPr lang="en-US" sz="4800" dirty="0">
              <a:solidFill>
                <a:srgbClr val="000000"/>
              </a:solidFill>
              <a:latin typeface="+mn-lt"/>
              <a:ea typeface="MS PGothic" charset="0"/>
            </a:endParaRPr>
          </a:p>
        </p:txBody>
      </p:sp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E5AA71C0-F459-4CB0-A95A-97ED7C89AA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04800" y="922816"/>
            <a:ext cx="522867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2800" b="1" dirty="0">
                <a:latin typeface="+mn-lt"/>
              </a:rPr>
              <a:t>1.02.01: TPC Mechanics</a:t>
            </a:r>
          </a:p>
          <a:p>
            <a:r>
              <a:rPr lang="en-US" sz="2000" b="1" dirty="0">
                <a:latin typeface="+mn-lt"/>
              </a:rPr>
              <a:t>Outer Field Cage O-FC, R = 78 cm, L = 211 cm</a:t>
            </a:r>
          </a:p>
          <a:p>
            <a:r>
              <a:rPr lang="en-US" sz="2000" b="1" dirty="0">
                <a:latin typeface="+mn-lt"/>
              </a:rPr>
              <a:t>Inner Field Cage I-FC, R = 20 cm , L = 211 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7E43F5-8135-4C5A-AC2B-58F09EF8FC1B}"/>
              </a:ext>
            </a:extLst>
          </p:cNvPr>
          <p:cNvSpPr txBox="1"/>
          <p:nvPr/>
        </p:nvSpPr>
        <p:spPr>
          <a:xfrm>
            <a:off x="5638800" y="1439487"/>
            <a:ext cx="350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>
                <a:latin typeface="+mn-lt"/>
              </a:rPr>
              <a:t>Central Membrane CM</a:t>
            </a:r>
          </a:p>
          <a:p>
            <a:pPr lvl="1"/>
            <a:r>
              <a:rPr lang="en-US" sz="2000" b="1" dirty="0">
                <a:latin typeface="+mn-lt"/>
              </a:rPr>
              <a:t>Endplates EP, 2 in z</a:t>
            </a:r>
          </a:p>
          <a:p>
            <a:pPr lvl="1"/>
            <a:r>
              <a:rPr lang="en-US" sz="2000" b="1" dirty="0">
                <a:latin typeface="+mn-lt"/>
              </a:rPr>
              <a:t>Modules, 12 in </a:t>
            </a:r>
            <a:r>
              <a:rPr lang="en-US" sz="2000" b="1" dirty="0">
                <a:latin typeface="Symbol" panose="05050102010706020507" pitchFamily="18" charset="2"/>
              </a:rPr>
              <a:t>f</a:t>
            </a:r>
            <a:r>
              <a:rPr lang="en-US" sz="2000" b="1" dirty="0">
                <a:latin typeface="+mn-lt"/>
              </a:rPr>
              <a:t>, 3 in 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13EA27-90CD-45DB-A9F5-4B2A16D5B57E}"/>
              </a:ext>
            </a:extLst>
          </p:cNvPr>
          <p:cNvGrpSpPr/>
          <p:nvPr/>
        </p:nvGrpSpPr>
        <p:grpSpPr>
          <a:xfrm>
            <a:off x="858015" y="2375460"/>
            <a:ext cx="8133585" cy="2634690"/>
            <a:chOff x="858015" y="2375460"/>
            <a:chExt cx="8133585" cy="263469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1E994D4-60BE-4A8E-B00F-13E95857A367}"/>
                </a:ext>
              </a:extLst>
            </p:cNvPr>
            <p:cNvGrpSpPr/>
            <p:nvPr/>
          </p:nvGrpSpPr>
          <p:grpSpPr>
            <a:xfrm>
              <a:off x="858015" y="2375460"/>
              <a:ext cx="7427970" cy="2634690"/>
              <a:chOff x="545959" y="1024805"/>
              <a:chExt cx="7427970" cy="263469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8BD9853-1084-4EFF-8DBF-C26A273F0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22509" y="1104495"/>
                <a:ext cx="4051420" cy="25550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FF7282F-6017-42ED-8DE5-49EE6165B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45959" y="1024805"/>
                <a:ext cx="3160568" cy="2623705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4C1DAF9-A0D9-4AEC-B204-27F8E7427E59}"/>
                </a:ext>
              </a:extLst>
            </p:cNvPr>
            <p:cNvSpPr txBox="1"/>
            <p:nvPr/>
          </p:nvSpPr>
          <p:spPr>
            <a:xfrm>
              <a:off x="5882992" y="4246369"/>
              <a:ext cx="310860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Quad-GEM Gain Stage</a:t>
              </a:r>
            </a:p>
            <a:p>
              <a:r>
                <a:rPr lang="en-US" dirty="0"/>
                <a:t>Operated @ Low Ion Back Flow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1202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altLang="en-US" sz="4800" dirty="0"/>
              <a:t>Summary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59E569-50D7-449C-9390-1782BB8278CE}"/>
              </a:ext>
            </a:extLst>
          </p:cNvPr>
          <p:cNvSpPr/>
          <p:nvPr/>
        </p:nvSpPr>
        <p:spPr>
          <a:xfrm>
            <a:off x="609600" y="1171367"/>
            <a:ext cx="7620000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TPC-Mechanics well understood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Design benefitted from previous/present TPC designs (STAR/ILC/ALICE)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TPC-Mechanics well on design and schedule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TPC-Mechanics will meet all performance goals for sPHENIX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TPC-Mechanics ready for PD2/3 approval</a:t>
            </a:r>
          </a:p>
          <a:p>
            <a:pPr marL="1257300" lvl="2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800" b="1" dirty="0">
              <a:solidFill>
                <a:prstClr val="black"/>
              </a:solidFill>
              <a:latin typeface="Calibri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6599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1.02.01 Technical Overview</a:t>
            </a:r>
          </a:p>
        </p:txBody>
      </p:sp>
      <p:sp>
        <p:nvSpPr>
          <p:cNvPr id="1843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80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80"/>
                </a:solidFill>
                <a:latin typeface="Calibri" pitchFamily="34" charset="0"/>
              </a:rPr>
              <a:t>sPHENIX  Director's Review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A05EE-4CFB-4DA2-ADA5-BF8A4AF786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64" y="2265822"/>
            <a:ext cx="2310813" cy="2515728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EFF4BC8-53EC-4E8A-812E-DBAC6FD9F4BA}"/>
              </a:ext>
            </a:extLst>
          </p:cNvPr>
          <p:cNvSpPr txBox="1">
            <a:spLocks/>
          </p:cNvSpPr>
          <p:nvPr/>
        </p:nvSpPr>
        <p:spPr>
          <a:xfrm>
            <a:off x="457200" y="819150"/>
            <a:ext cx="8229600" cy="401049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Dimensions and designs dictated by</a:t>
            </a:r>
          </a:p>
          <a:p>
            <a:pPr lvl="1"/>
            <a:r>
              <a:rPr lang="en-US" dirty="0"/>
              <a:t>Inner/outer radius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magnet and inner/outer detector design</a:t>
            </a:r>
          </a:p>
          <a:p>
            <a:pPr lvl="1"/>
            <a:r>
              <a:rPr lang="en-US" dirty="0"/>
              <a:t>Length </a:t>
            </a:r>
            <a:r>
              <a:rPr lang="en-US" dirty="0">
                <a:sym typeface="Wingdings" panose="05000000000000000000" pitchFamily="2" charset="2"/>
              </a:rPr>
              <a:t> pseudorapidity |</a:t>
            </a:r>
            <a:r>
              <a:rPr lang="en-US" dirty="0">
                <a:latin typeface="Symbol" panose="05050102010706020507" pitchFamily="18" charset="2"/>
                <a:sym typeface="Wingdings" panose="05000000000000000000" pitchFamily="2" charset="2"/>
              </a:rPr>
              <a:t>h</a:t>
            </a:r>
            <a:r>
              <a:rPr lang="en-US" dirty="0">
                <a:sym typeface="Wingdings" panose="05000000000000000000" pitchFamily="2" charset="2"/>
              </a:rPr>
              <a:t>| &lt; 1.1 (</a:t>
            </a:r>
            <a:r>
              <a:rPr lang="en-US" dirty="0">
                <a:sym typeface="Symbol" panose="05050102010706020507" pitchFamily="18" charset="2"/>
              </a:rPr>
              <a:t>&gt;</a:t>
            </a:r>
            <a:r>
              <a:rPr lang="en-US" dirty="0">
                <a:sym typeface="Wingdings" panose="05000000000000000000" pitchFamily="2" charset="2"/>
              </a:rPr>
              <a:t> 37</a:t>
            </a:r>
            <a:r>
              <a:rPr lang="en-US" dirty="0">
                <a:sym typeface="Symbol" panose="05050102010706020507" pitchFamily="18" charset="2"/>
              </a:rPr>
              <a:t> polar angle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Design of field cages  minimum space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dirty="0">
                <a:sym typeface="Wingdings" panose="05000000000000000000" pitchFamily="2" charset="2"/>
              </a:rPr>
              <a:t>	and maximum stability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Design endplates  minimum material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dirty="0">
                <a:sym typeface="Wingdings" panose="05000000000000000000" pitchFamily="2" charset="2"/>
              </a:rPr>
              <a:t>	budget, maximum stability</a:t>
            </a:r>
          </a:p>
          <a:p>
            <a:pPr lvl="1"/>
            <a:r>
              <a:rPr lang="en-US" dirty="0"/>
              <a:t> Design m</a:t>
            </a:r>
            <a:r>
              <a:rPr lang="en-US" dirty="0">
                <a:sym typeface="Wingdings" panose="05000000000000000000" pitchFamily="2" charset="2"/>
              </a:rPr>
              <a:t>odules  maximum integrity, </a:t>
            </a:r>
            <a:r>
              <a:rPr lang="en-US" dirty="0"/>
              <a:t>simplest method of manufacture</a:t>
            </a:r>
            <a:r>
              <a:rPr lang="en-US" dirty="0">
                <a:sym typeface="Wingdings" panose="05000000000000000000" pitchFamily="2" charset="2"/>
              </a:rPr>
              <a:t>, maximum performance</a:t>
            </a:r>
          </a:p>
          <a:p>
            <a:r>
              <a:rPr lang="en-US" dirty="0">
                <a:sym typeface="Wingdings" panose="05000000000000000000" pitchFamily="2" charset="2"/>
              </a:rPr>
              <a:t>Full technical understanding of all components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7A30CC-6A28-480C-89FE-F97078145465}"/>
              </a:ext>
            </a:extLst>
          </p:cNvPr>
          <p:cNvSpPr txBox="1"/>
          <p:nvPr/>
        </p:nvSpPr>
        <p:spPr>
          <a:xfrm>
            <a:off x="6705600" y="4720763"/>
            <a:ext cx="144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Photograph of readout board</a:t>
            </a:r>
          </a:p>
        </p:txBody>
      </p:sp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1.02.01 Scope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28D720A-20C8-4B26-AE23-426635826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en-US" dirty="0"/>
              <a:t>WBS 1.02.01 contains all elements that lead to the successful assembly of the TPC mechanics (WBS 1.02.01.08) and eventually make the TPC ready to install</a:t>
            </a:r>
          </a:p>
          <a:p>
            <a:r>
              <a:rPr lang="en-US" dirty="0"/>
              <a:t>Dependences, all on items outside MIE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Detector Support Systems  sPHENIX Infrastructure WBS 2.09.02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Infrastructure Installation  sPHENIX Integration and Installation WBS 2.10.02</a:t>
            </a:r>
            <a:endParaRPr lang="en-US" dirty="0"/>
          </a:p>
          <a:p>
            <a:pPr lvl="1"/>
            <a:r>
              <a:rPr lang="en-US" dirty="0"/>
              <a:t>TPC Installation </a:t>
            </a:r>
            <a:r>
              <a:rPr lang="en-US" dirty="0">
                <a:sym typeface="Wingdings" panose="05000000000000000000" pitchFamily="2" charset="2"/>
              </a:rPr>
              <a:t> sPHENIX Integration and Installation WBS 2.10.08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1.02.01 Scope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E7A106-0935-44CF-850A-5D44E8E52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329" y="631648"/>
            <a:ext cx="5325341" cy="426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3745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6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L3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18AB4FA-97D1-462D-9919-148523C69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590550"/>
            <a:ext cx="8153399" cy="3714749"/>
          </a:xfrm>
        </p:spPr>
        <p:txBody>
          <a:bodyPr/>
          <a:lstStyle/>
          <a:p>
            <a:r>
              <a:rPr lang="en-US" sz="1800" dirty="0"/>
              <a:t>L2 Manager WBS 1.02 TPC: Thomas K. Hemmick (Stony Brook University)</a:t>
            </a:r>
          </a:p>
          <a:p>
            <a:pPr lvl="1"/>
            <a:r>
              <a:rPr lang="en-US" sz="1600" dirty="0"/>
              <a:t>Distinguished Teaching Professor</a:t>
            </a:r>
          </a:p>
          <a:p>
            <a:r>
              <a:rPr lang="en-US" sz="1800" dirty="0"/>
              <a:t>L3 Manager WBS 1.02.01 TPC Mechanics: Klaus Dehmelt (Stony Brook University)</a:t>
            </a:r>
          </a:p>
          <a:p>
            <a:pPr lvl="1"/>
            <a:r>
              <a:rPr lang="en-US" sz="1600" dirty="0"/>
              <a:t>Research Scientist</a:t>
            </a:r>
          </a:p>
          <a:p>
            <a:r>
              <a:rPr lang="en-US" sz="1800" dirty="0"/>
              <a:t>John Cozzolino (SMD BNL)</a:t>
            </a:r>
            <a:endParaRPr lang="en-US" sz="2000" dirty="0"/>
          </a:p>
          <a:p>
            <a:pPr lvl="1"/>
            <a:r>
              <a:rPr lang="en-US" sz="1600" dirty="0"/>
              <a:t>Senior engineer</a:t>
            </a:r>
          </a:p>
          <a:p>
            <a:r>
              <a:rPr lang="en-US" sz="1800" dirty="0"/>
              <a:t>Steven Bellavia (CAD BNL)</a:t>
            </a:r>
          </a:p>
          <a:p>
            <a:pPr lvl="1"/>
            <a:r>
              <a:rPr lang="en-US" sz="1600" dirty="0"/>
              <a:t>Senior engineer</a:t>
            </a:r>
          </a:p>
          <a:p>
            <a:r>
              <a:rPr lang="en-US" sz="1800" dirty="0"/>
              <a:t>Daniel </a:t>
            </a:r>
            <a:r>
              <a:rPr lang="en-US" sz="1800" dirty="0" err="1"/>
              <a:t>Cacace</a:t>
            </a:r>
            <a:r>
              <a:rPr lang="en-US" sz="1800" dirty="0"/>
              <a:t> (Physics Department BNL)</a:t>
            </a:r>
          </a:p>
          <a:p>
            <a:pPr lvl="1"/>
            <a:r>
              <a:rPr lang="en-US" sz="1600" dirty="0"/>
              <a:t>Mechanical engineer</a:t>
            </a:r>
          </a:p>
          <a:p>
            <a:r>
              <a:rPr lang="en-US" sz="1800" dirty="0"/>
              <a:t>Connor Miraval (Instrumentation Division BNL)</a:t>
            </a:r>
          </a:p>
          <a:p>
            <a:pPr lvl="1"/>
            <a:r>
              <a:rPr lang="en-US" sz="1600" dirty="0"/>
              <a:t>Mechanical engineer</a:t>
            </a:r>
          </a:p>
          <a:p>
            <a:r>
              <a:rPr lang="en-US" sz="1800" dirty="0"/>
              <a:t>Stony Brook Postdocs, graduate students, undergraduate students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77223F-CB8F-4F4C-956F-A7FC842AA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559853"/>
            <a:ext cx="729940" cy="1089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035A8627-8E11-49D8-8DD0-0CF57C932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868" y="1546775"/>
            <a:ext cx="3880132" cy="2180768"/>
          </a:xfrm>
          <a:prstGeom prst="rect">
            <a:avLst/>
          </a:prstGeom>
        </p:spPr>
      </p:pic>
      <p:pic>
        <p:nvPicPr>
          <p:cNvPr id="2054" name="Picture 6" descr="https://lh3.googleusercontent.com/8ZtIGuUcmSe5_EYDGydrAyD8Fn_sMg50wqbZi3zTsGnYXm-RbZylfcQTQsG-sfhb_D8GI4M_bSjnlfXif7eWeylPj06x1MlX_gFKEEolX3mr3I3TuRsR1SngjAnUzeONoB6AygIj0wbmUoUfbHM5Q8XU8ZQjd3Duxxqf_PA7DZonGjtlSiEcCHkeiLotewxzA8xflQ7v0iDnNBvFPsbb06JzzZfTYSm89NC0WaXAzl7TJZN6NBXjC9RvQ25L9NNBk2-RpSfhhq_sqNAifR_syZV-L_VK0sWfcATcxillTKl4Uvuvtkwqbkrx43NcxEx3hhKmpcsychuq9qOlWA6nXV_M5X0Vn1RvrRV6T1Csj2vV37PpopW1U0696YstMEggL1Hg_n7ZUYPWPyWKAz9F6gDBo4Vl5bDc7SrWPY4CAHEru8a0l23P-9RYM2hGB73JUQb07XsYDSLTWJaSRW2xkkj5JMqHwPNga88U0h6JBpfz5MWjTq-QKKH6H5GeNFM0_chboqPkfx6ydJsl0Mi0je9a2xSnMV2s0YzUanzzd1MUR52-XsCq1x2iBtLTq9fwjgbLVNrEEQEUuSWRpGO038NwAlRq2utQyY9Salh6SRjH9YsfYQzSDpWud1aDOAOzc38uDTp-kG2HeZS6yFwvzlgRB46jhRK70Fi9j0KCf91Qh60c3PN_iLzCwWjEVu-2j71-UpSWhOjn8-fGmpwof32A=w1263-h947-no">
            <a:extLst>
              <a:ext uri="{FF2B5EF4-FFF2-40B4-BE49-F238E27FC236}">
                <a16:creationId xmlns:a16="http://schemas.microsoft.com/office/drawing/2014/main" id="{68E9A727-A5D0-4602-8313-B85D3B719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18" y="3750092"/>
            <a:ext cx="1834943" cy="137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klaus dehmelt">
            <a:extLst>
              <a:ext uri="{FF2B5EF4-FFF2-40B4-BE49-F238E27FC236}">
                <a16:creationId xmlns:a16="http://schemas.microsoft.com/office/drawing/2014/main" id="{9FF92F29-F526-4E1F-86E7-71685BBF8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550" y="1567960"/>
            <a:ext cx="779417" cy="107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E3AD137-E62C-43FA-918C-DF93AC600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en-US" sz="3200" b="1" dirty="0"/>
              <a:t>WBS 1.02.01.06 TPC Production GEM Acquisition</a:t>
            </a:r>
          </a:p>
          <a:p>
            <a:pPr lvl="1"/>
            <a:r>
              <a:rPr lang="en-US" dirty="0"/>
              <a:t>Factory production follows a Start-Start relationship to GEM production</a:t>
            </a:r>
          </a:p>
          <a:p>
            <a:pPr lvl="1"/>
            <a:r>
              <a:rPr lang="en-US" dirty="0"/>
              <a:t>Module assembly takes less time than GEM production (PHENIX Hadron Blind Detector experience, ALICE TPC upgrade experience)</a:t>
            </a:r>
          </a:p>
          <a:p>
            <a:pPr lvl="1"/>
            <a:r>
              <a:rPr lang="en-US" dirty="0"/>
              <a:t>GEM schedule drives module production schedule and TPC overall schedule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06AE5-C411-48ED-8E15-932D15E4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58" y="742950"/>
            <a:ext cx="8203883" cy="39185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D345C7B-C8F7-4ECF-AB90-07392E77256E}"/>
              </a:ext>
            </a:extLst>
          </p:cNvPr>
          <p:cNvSpPr/>
          <p:nvPr/>
        </p:nvSpPr>
        <p:spPr>
          <a:xfrm>
            <a:off x="7467600" y="1885950"/>
            <a:ext cx="1371600" cy="381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6A3821-D077-48E8-930D-A3CC59B9B0CA}"/>
              </a:ext>
            </a:extLst>
          </p:cNvPr>
          <p:cNvSpPr/>
          <p:nvPr/>
        </p:nvSpPr>
        <p:spPr>
          <a:xfrm>
            <a:off x="7467600" y="4019550"/>
            <a:ext cx="1371600" cy="381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933CA7B1-0FE9-420C-B2E9-637B66228555}"/>
              </a:ext>
            </a:extLst>
          </p:cNvPr>
          <p:cNvSpPr/>
          <p:nvPr/>
        </p:nvSpPr>
        <p:spPr>
          <a:xfrm rot="2700000">
            <a:off x="8863461" y="1978188"/>
            <a:ext cx="164463" cy="18090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4 Points 11">
            <a:extLst>
              <a:ext uri="{FF2B5EF4-FFF2-40B4-BE49-F238E27FC236}">
                <a16:creationId xmlns:a16="http://schemas.microsoft.com/office/drawing/2014/main" id="{CF423F78-83F9-494F-855D-A710DED35D1F}"/>
              </a:ext>
            </a:extLst>
          </p:cNvPr>
          <p:cNvSpPr/>
          <p:nvPr/>
        </p:nvSpPr>
        <p:spPr>
          <a:xfrm rot="2700000">
            <a:off x="6745476" y="4721388"/>
            <a:ext cx="164463" cy="18090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ABF1D-27EF-4D29-BF61-37DA175FAFC2}"/>
              </a:ext>
            </a:extLst>
          </p:cNvPr>
          <p:cNvSpPr txBox="1"/>
          <p:nvPr/>
        </p:nvSpPr>
        <p:spPr>
          <a:xfrm>
            <a:off x="6868510" y="4629150"/>
            <a:ext cx="211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Possible opportunity</a:t>
            </a:r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3394472"/>
          </a:xfrm>
        </p:spPr>
        <p:txBody>
          <a:bodyPr/>
          <a:lstStyle/>
          <a:p>
            <a:r>
              <a:rPr lang="en-US" dirty="0"/>
              <a:t>Test beam campaign at Fermilab Test Beam Facility FTBF: R2 module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97ECD8-E43E-4BFC-8208-1AAAF2FD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930" y="1200150"/>
            <a:ext cx="6148140" cy="3667967"/>
          </a:xfrm>
          <a:prstGeom prst="rect">
            <a:avLst/>
          </a:prstGeom>
        </p:spPr>
      </p:pic>
      <p:pic>
        <p:nvPicPr>
          <p:cNvPr id="1026" name="Picture 2" descr="https://lh3.googleusercontent.com/X3ATcz3W2GmWAy8YQ5ltmCtwPypeEdTBsBx8ZRP8MhgmcCOwPm6ALp7ljKXuvCH_sR38aCXX3Ds8AomQFpuVht4waO6T8G9WUeXztM8Np5gYzXPYbl18d3vkig7Uvz4skRZk7m9km8MbgnUi9wJFHb-1tYJJd7gibBJjWhP50Bcz3GWuaNOzU5StrWOQZc7OLcf0csh5ldzPup4H8qnzt9W6nJSQUpzjUuglOOsV4M5PKdZkNujbq9XLYXF-i7zIAp8q2GbI0qZ8HeaFfKdLF-IxS2yG54taNgVG1PQhIxJTrm_wo8a2aqEEIwq8zz_S5ELFZcYvcWZfMprIZRStKcoTVE1LuN9carGiJeOgHJsAh2ZwV0Dg84E6g9SulSfm4b9wmC33S3Q9kt_ncThr1N16amd96E1YzdiO87bUxWmCFouFxGsRLZz3sD9UDvptAKZmymRLxk_6352mJgEMPxbyRwDiSbYS6gLmtxGEvVPjroaaCdNqpddg8LXhUCRC-ezXRzAkkK5HPxwfTsDl0Awcbzpe6nGx2nVq9mfVc5_l0Z5M7IzCu7IuRKHETLaWOkSsRHvNziods5ZIRzuPeE5rhErVKF5f3S6MjoXTN9lxLK99r58OtbV_HO-MDEucMZMJq5pSRyqwLRxMNIRpndn87sP9LDd-jk2FJZZN765W8U7yVDY2cTHG1brrHXNNnfP6FkCfAdUUnGgB0ZhgzUpp=w1263-h947-no">
            <a:extLst>
              <a:ext uri="{FF2B5EF4-FFF2-40B4-BE49-F238E27FC236}">
                <a16:creationId xmlns:a16="http://schemas.microsoft.com/office/drawing/2014/main" id="{7F4D6743-CF48-4C60-BBB3-2B7CECF9A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693" y="1274686"/>
            <a:ext cx="4855027" cy="364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33351</TotalTime>
  <Words>776</Words>
  <Application>Microsoft Office PowerPoint</Application>
  <PresentationFormat>On-screen Show (16:9)</PresentationFormat>
  <Paragraphs>163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 Math</vt:lpstr>
      <vt:lpstr>Symbol</vt:lpstr>
      <vt:lpstr>Wingdings</vt:lpstr>
      <vt:lpstr>Office Theme</vt:lpstr>
      <vt:lpstr> sPHENIX  Director’s Review Time Projection Chamber Mechanics </vt:lpstr>
      <vt:lpstr>The L3 Component: 1.02.01</vt:lpstr>
      <vt:lpstr>1.02.01 Technical Overview</vt:lpstr>
      <vt:lpstr>1.02.01 Scope</vt:lpstr>
      <vt:lpstr>1.02.01 Scope</vt:lpstr>
      <vt:lpstr>L3 Collaborators</vt:lpstr>
      <vt:lpstr>Schedule Drivers</vt:lpstr>
      <vt:lpstr>Cost Drivers</vt:lpstr>
      <vt:lpstr>Status and Highlights</vt:lpstr>
      <vt:lpstr>Status and Highlights</vt:lpstr>
      <vt:lpstr>Status and Highlights</vt:lpstr>
      <vt:lpstr>Status and Highlights</vt:lpstr>
      <vt:lpstr>Status and Highlights</vt:lpstr>
      <vt:lpstr>Status and Highlights</vt:lpstr>
      <vt:lpstr>Status and Highlights</vt:lpstr>
      <vt:lpstr>Status and Highlights</vt:lpstr>
      <vt:lpstr>Issues and Concerns  </vt:lpstr>
      <vt:lpstr>Activities Over the Next Few Months  </vt:lpstr>
      <vt:lpstr>Milestones</vt:lpstr>
      <vt:lpstr>Summary</vt:lpstr>
      <vt:lpstr>PowerPoint Presentation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Klaus Dehmelt</cp:lastModifiedBy>
  <cp:revision>183</cp:revision>
  <cp:lastPrinted>2015-10-28T19:08:40Z</cp:lastPrinted>
  <dcterms:created xsi:type="dcterms:W3CDTF">2015-10-24T00:32:43Z</dcterms:created>
  <dcterms:modified xsi:type="dcterms:W3CDTF">2019-04-10T03:26:41Z</dcterms:modified>
</cp:coreProperties>
</file>