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15" r:id="rId2"/>
    <p:sldId id="316" r:id="rId3"/>
    <p:sldId id="317" r:id="rId4"/>
    <p:sldId id="327" r:id="rId5"/>
    <p:sldId id="319" r:id="rId6"/>
    <p:sldId id="318" r:id="rId7"/>
    <p:sldId id="256" r:id="rId8"/>
    <p:sldId id="257" r:id="rId9"/>
    <p:sldId id="258" r:id="rId10"/>
    <p:sldId id="263" r:id="rId11"/>
    <p:sldId id="268" r:id="rId12"/>
    <p:sldId id="271" r:id="rId13"/>
    <p:sldId id="269" r:id="rId14"/>
    <p:sldId id="265" r:id="rId15"/>
    <p:sldId id="320" r:id="rId16"/>
    <p:sldId id="321" r:id="rId17"/>
    <p:sldId id="324" r:id="rId18"/>
    <p:sldId id="329" r:id="rId19"/>
    <p:sldId id="330" r:id="rId20"/>
    <p:sldId id="325" r:id="rId21"/>
    <p:sldId id="328" r:id="rId22"/>
    <p:sldId id="326" r:id="rId23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46"/>
  </p:normalViewPr>
  <p:slideViewPr>
    <p:cSldViewPr>
      <p:cViewPr varScale="1">
        <p:scale>
          <a:sx n="102" d="100"/>
          <a:sy n="102" d="100"/>
        </p:scale>
        <p:origin x="176" y="5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4/8/19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4/8/19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2001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>
                <a:solidFill>
                  <a:schemeClr val="bg1"/>
                </a:solidFill>
              </a:rPr>
              <a:t>sPHENIX </a:t>
            </a:r>
            <a:r>
              <a:rPr lang="en-US" altLang="en-US" b="0" dirty="0"/>
              <a:t> Director’s </a:t>
            </a:r>
            <a:r>
              <a:rPr lang="en-US" altLang="en-US" b="0" dirty="0">
                <a:solidFill>
                  <a:schemeClr val="bg1"/>
                </a:solidFill>
              </a:rPr>
              <a:t>Review</a:t>
            </a:r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/>
              <a:t>TPC Factory Production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266950"/>
            <a:ext cx="6400800" cy="2057400"/>
          </a:xfrm>
        </p:spPr>
        <p:txBody>
          <a:bodyPr/>
          <a:lstStyle/>
          <a:p>
            <a:r>
              <a:rPr lang="en-US" altLang="en-US" b="0" dirty="0"/>
              <a:t>Vicki Greene, Vanderbilt University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94" y="225878"/>
            <a:ext cx="3089924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09550"/>
            <a:ext cx="3089924" cy="411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58447" y="4420630"/>
            <a:ext cx="724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</a:t>
            </a:r>
            <a:r>
              <a:rPr lang="en-US" b="1" dirty="0"/>
              <a:t>Placing GEMs between layers of papers into dry cabinet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0C8B-2658-0D49-B2E5-509E81090D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174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50"/>
            <a:ext cx="7886700" cy="994172"/>
          </a:xfrm>
        </p:spPr>
        <p:txBody>
          <a:bodyPr/>
          <a:lstStyle/>
          <a:p>
            <a:r>
              <a:rPr lang="en-US" b="1" dirty="0"/>
              <a:t>Leakage current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0C8B-2658-0D49-B2E5-509E81090D04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" y="1809750"/>
            <a:ext cx="36576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0058" y="1880038"/>
            <a:ext cx="38329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</a:t>
            </a:r>
          </a:p>
          <a:p>
            <a:r>
              <a:rPr lang="en-US" dirty="0"/>
              <a:t>Room Temperature 27.5 C</a:t>
            </a:r>
          </a:p>
          <a:p>
            <a:r>
              <a:rPr lang="en-US" dirty="0"/>
              <a:t>Relative Humidity 24.4 %</a:t>
            </a:r>
          </a:p>
          <a:p>
            <a:r>
              <a:rPr lang="en-US" dirty="0"/>
              <a:t>Atmospheric pressure 994.1 </a:t>
            </a:r>
            <a:r>
              <a:rPr lang="en-US" dirty="0" err="1"/>
              <a:t>hPa</a:t>
            </a:r>
            <a:endParaRPr lang="en-US" dirty="0"/>
          </a:p>
          <a:p>
            <a:r>
              <a:rPr lang="en-US" dirty="0"/>
              <a:t>HV = -500 V</a:t>
            </a:r>
          </a:p>
          <a:p>
            <a:r>
              <a:rPr lang="en-US" dirty="0"/>
              <a:t>Time of measurements : 30 min</a:t>
            </a:r>
          </a:p>
        </p:txBody>
      </p:sp>
    </p:spTree>
    <p:extLst>
      <p:ext uri="{BB962C8B-B14F-4D97-AF65-F5344CB8AC3E}">
        <p14:creationId xmlns:p14="http://schemas.microsoft.com/office/powerpoint/2010/main" val="402454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0C8B-2658-0D49-B2E5-509E81090D04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320" y="1359776"/>
            <a:ext cx="3657600" cy="274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9696" y="1907629"/>
            <a:ext cx="3596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Zagreb </a:t>
            </a:r>
            <a:r>
              <a:rPr lang="en-US" dirty="0" err="1"/>
              <a:t>pA</a:t>
            </a:r>
            <a:endParaRPr lang="en-US" dirty="0"/>
          </a:p>
          <a:p>
            <a:r>
              <a:rPr lang="en-US" dirty="0"/>
              <a:t>1 HV channel and Ground connected to the GEM</a:t>
            </a:r>
          </a:p>
        </p:txBody>
      </p:sp>
    </p:spTree>
    <p:extLst>
      <p:ext uri="{BB962C8B-B14F-4D97-AF65-F5344CB8AC3E}">
        <p14:creationId xmlns:p14="http://schemas.microsoft.com/office/powerpoint/2010/main" val="3270480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0C8B-2658-0D49-B2E5-509E81090D04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800350"/>
            <a:ext cx="6248400" cy="2195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2E1D7E-84C1-194C-97EF-80BCC5BC3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90550"/>
            <a:ext cx="6248400" cy="2225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1B017C-3504-A34E-8C89-EC4773CE0FE9}"/>
              </a:ext>
            </a:extLst>
          </p:cNvPr>
          <p:cNvSpPr txBox="1"/>
          <p:nvPr/>
        </p:nvSpPr>
        <p:spPr>
          <a:xfrm>
            <a:off x="3352800" y="-4436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Test Results</a:t>
            </a:r>
          </a:p>
        </p:txBody>
      </p:sp>
    </p:spTree>
    <p:extLst>
      <p:ext uri="{BB962C8B-B14F-4D97-AF65-F5344CB8AC3E}">
        <p14:creationId xmlns:p14="http://schemas.microsoft.com/office/powerpoint/2010/main" val="824747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future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Frames for 11 chambers visually inspected, cleaned in ultrasonic bath and ready for gluing with GEMs</a:t>
            </a:r>
          </a:p>
          <a:p>
            <a:r>
              <a:rPr lang="en-US" dirty="0"/>
              <a:t>2 GEMs used for leakage current measurements and also will be used for modeling procedure for foil tension with adhesive tapes</a:t>
            </a:r>
          </a:p>
          <a:p>
            <a:r>
              <a:rPr lang="en-US" dirty="0"/>
              <a:t>Modeling procedure for gluing frames and foils</a:t>
            </a:r>
          </a:p>
          <a:p>
            <a:r>
              <a:rPr lang="en-US" dirty="0"/>
              <a:t>Modeling procedure for HV testing GEMs before gluing  with frames and after gluing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0C8B-2658-0D49-B2E5-509E81090D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31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67400" y="1200151"/>
            <a:ext cx="3048000" cy="3394472"/>
          </a:xfrm>
        </p:spPr>
        <p:txBody>
          <a:bodyPr/>
          <a:lstStyle/>
          <a:p>
            <a:r>
              <a:rPr lang="en-US" dirty="0"/>
              <a:t>Module production begins based upon first ability to make initial procurements.</a:t>
            </a:r>
          </a:p>
          <a:p>
            <a:r>
              <a:rPr lang="en-US" dirty="0"/>
              <a:t>Module production rate entirely limited by CERN GEM delivery schedule.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D06598-CEC0-439B-B9E8-FE6827739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62150"/>
            <a:ext cx="5486400" cy="298605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9A7327E-1560-4079-BEC8-E0D210956086}"/>
              </a:ext>
            </a:extLst>
          </p:cNvPr>
          <p:cNvSpPr/>
          <p:nvPr/>
        </p:nvSpPr>
        <p:spPr>
          <a:xfrm>
            <a:off x="3047999" y="3486150"/>
            <a:ext cx="990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1DB37-E67F-4B86-87A3-A3A21956B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819150"/>
            <a:ext cx="3928472" cy="105159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B50097C-F6B2-40BB-8816-3EABB3F2EC6E}"/>
              </a:ext>
            </a:extLst>
          </p:cNvPr>
          <p:cNvCxnSpPr/>
          <p:nvPr/>
        </p:nvCxnSpPr>
        <p:spPr>
          <a:xfrm>
            <a:off x="1994549" y="1704071"/>
            <a:ext cx="990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E4C455E-B683-4636-A514-E21E6E0A2A39}"/>
              </a:ext>
            </a:extLst>
          </p:cNvPr>
          <p:cNvSpPr txBox="1"/>
          <p:nvPr/>
        </p:nvSpPr>
        <p:spPr>
          <a:xfrm>
            <a:off x="2204794" y="1480477"/>
            <a:ext cx="5502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driver</a:t>
            </a:r>
          </a:p>
        </p:txBody>
      </p:sp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248150"/>
            <a:ext cx="8229600" cy="819150"/>
          </a:xfrm>
        </p:spPr>
        <p:txBody>
          <a:bodyPr/>
          <a:lstStyle/>
          <a:p>
            <a:r>
              <a:rPr lang="en-US" sz="1800" dirty="0"/>
              <a:t>Module Cost Drivers:  GEMs (1.02.01…centralizes purchase for all factories)</a:t>
            </a:r>
          </a:p>
          <a:p>
            <a:r>
              <a:rPr lang="en-US" sz="1800" dirty="0"/>
              <a:t>“L3-visible” Cost Driver:  Pad Planes (2.7mil gap between pads…sole source--TTM)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8145F3-164B-4F95-BC47-D74AF26AA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90550"/>
            <a:ext cx="6860263" cy="3733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700BE89-58D2-4EF8-B37F-E32331A30265}"/>
              </a:ext>
            </a:extLst>
          </p:cNvPr>
          <p:cNvSpPr/>
          <p:nvPr/>
        </p:nvSpPr>
        <p:spPr>
          <a:xfrm>
            <a:off x="6019800" y="3638550"/>
            <a:ext cx="11430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D4DD8B-3176-496E-ADAA-4BECC8FC8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88" t="38409" r="13176" b="7299"/>
          <a:stretch/>
        </p:blipFill>
        <p:spPr>
          <a:xfrm>
            <a:off x="7315200" y="1885950"/>
            <a:ext cx="1357460" cy="121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36351C-7CEA-4161-8DB2-2E00C8FAB7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31" t="32970" r="20782"/>
          <a:stretch/>
        </p:blipFill>
        <p:spPr>
          <a:xfrm>
            <a:off x="6934200" y="3181350"/>
            <a:ext cx="1626761" cy="1447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831BF8-8A37-45FF-A5EB-30331F78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0" y="1885950"/>
            <a:ext cx="1625600" cy="121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1D47F1-1ADD-42ED-AB83-C1EF733B0F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60" t="17345" r="10136" b="13020"/>
          <a:stretch/>
        </p:blipFill>
        <p:spPr>
          <a:xfrm>
            <a:off x="80094" y="2963456"/>
            <a:ext cx="1888870" cy="12566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D05260-525B-45B0-ACC1-BD7A0F5E48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4977"/>
          <a:stretch/>
        </p:blipFill>
        <p:spPr>
          <a:xfrm>
            <a:off x="2057400" y="666750"/>
            <a:ext cx="2438400" cy="11891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12E164-7E08-49B9-BE05-56BF8594E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504950"/>
            <a:ext cx="1892764" cy="14195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E69FA4-A600-4169-B381-884D5971B3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999" r="38029" b="49651"/>
          <a:stretch/>
        </p:blipFill>
        <p:spPr>
          <a:xfrm>
            <a:off x="76200" y="666750"/>
            <a:ext cx="1887951" cy="762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283C8E-2C10-4AFF-9FDD-DE258EE238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5200" y="666750"/>
            <a:ext cx="1219200" cy="12084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1C5FB9-2CE0-4CD3-AC7B-53A767EF13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00" y="666750"/>
            <a:ext cx="2709862" cy="12101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640ECB-553F-4095-B379-9CEADA10C0ED}"/>
              </a:ext>
            </a:extLst>
          </p:cNvPr>
          <p:cNvSpPr txBox="1"/>
          <p:nvPr/>
        </p:nvSpPr>
        <p:spPr>
          <a:xfrm>
            <a:off x="4572000" y="666750"/>
            <a:ext cx="1490601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GEM Foil Design (R3)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B3F066-CB4D-426C-853A-671808C49314}"/>
              </a:ext>
            </a:extLst>
          </p:cNvPr>
          <p:cNvSpPr txBox="1"/>
          <p:nvPr/>
        </p:nvSpPr>
        <p:spPr>
          <a:xfrm>
            <a:off x="7315200" y="666750"/>
            <a:ext cx="1212999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Framed GEM (R2)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BC482D-421B-43B6-8A9C-644E9B221B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0" y="1885950"/>
            <a:ext cx="957837" cy="1219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AA5C121-0947-4868-B3EF-B1FD86CACC66}"/>
              </a:ext>
            </a:extLst>
          </p:cNvPr>
          <p:cNvSpPr txBox="1"/>
          <p:nvPr/>
        </p:nvSpPr>
        <p:spPr>
          <a:xfrm>
            <a:off x="4592024" y="1919322"/>
            <a:ext cx="914399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Stack (R1)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1553F3-D7BE-425B-8721-9221FF18D87C}"/>
              </a:ext>
            </a:extLst>
          </p:cNvPr>
          <p:cNvSpPr txBox="1"/>
          <p:nvPr/>
        </p:nvSpPr>
        <p:spPr>
          <a:xfrm>
            <a:off x="5867400" y="2647950"/>
            <a:ext cx="1143000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Pre-Production Frames. (R2)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CA8032-4960-4D07-BA10-4371384E1E9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4526" t="11675" b="34347"/>
          <a:stretch/>
        </p:blipFill>
        <p:spPr>
          <a:xfrm>
            <a:off x="4572000" y="3105150"/>
            <a:ext cx="2329384" cy="17420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5C440C-1EDF-46F6-B48F-E31AE0A08FDD}"/>
              </a:ext>
            </a:extLst>
          </p:cNvPr>
          <p:cNvSpPr txBox="1"/>
          <p:nvPr/>
        </p:nvSpPr>
        <p:spPr>
          <a:xfrm>
            <a:off x="5486400" y="3409950"/>
            <a:ext cx="13716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J-contact limits solder migration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56B9AD5-6119-45FB-9ED5-A5D0A62AB233}"/>
              </a:ext>
            </a:extLst>
          </p:cNvPr>
          <p:cNvSpPr txBox="1"/>
          <p:nvPr/>
        </p:nvSpPr>
        <p:spPr>
          <a:xfrm>
            <a:off x="5410200" y="4248150"/>
            <a:ext cx="13716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Pocketed frame allows R-potting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FA187B9-54D7-4F3C-AFB5-8745E5551554}"/>
              </a:ext>
            </a:extLst>
          </p:cNvPr>
          <p:cNvSpPr/>
          <p:nvPr/>
        </p:nvSpPr>
        <p:spPr>
          <a:xfrm>
            <a:off x="5181600" y="3257550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C21E1C6-B12B-4AAB-BC53-4F24786E735E}"/>
              </a:ext>
            </a:extLst>
          </p:cNvPr>
          <p:cNvSpPr/>
          <p:nvPr/>
        </p:nvSpPr>
        <p:spPr>
          <a:xfrm>
            <a:off x="4953000" y="4400550"/>
            <a:ext cx="304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9E069E-E771-495C-AD00-E8FC57D21832}"/>
              </a:ext>
            </a:extLst>
          </p:cNvPr>
          <p:cNvSpPr txBox="1"/>
          <p:nvPr/>
        </p:nvSpPr>
        <p:spPr>
          <a:xfrm>
            <a:off x="6934200" y="4552950"/>
            <a:ext cx="163698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Pogo-pin protection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DA78C9-CA8D-4CAF-A1D4-636481485315}"/>
              </a:ext>
            </a:extLst>
          </p:cNvPr>
          <p:cNvSpPr txBox="1"/>
          <p:nvPr/>
        </p:nvSpPr>
        <p:spPr>
          <a:xfrm>
            <a:off x="152400" y="666750"/>
            <a:ext cx="1600200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Prototype Framed GEM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53D87F-920A-4EB9-8971-AA3765A2A123}"/>
              </a:ext>
            </a:extLst>
          </p:cNvPr>
          <p:cNvSpPr txBox="1"/>
          <p:nvPr/>
        </p:nvSpPr>
        <p:spPr>
          <a:xfrm>
            <a:off x="2057400" y="666750"/>
            <a:ext cx="1600200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Prototype Module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31B938-E6A4-4A48-9234-0B118520D9D1}"/>
              </a:ext>
            </a:extLst>
          </p:cNvPr>
          <p:cNvSpPr txBox="1"/>
          <p:nvPr/>
        </p:nvSpPr>
        <p:spPr>
          <a:xfrm>
            <a:off x="37531" y="1504950"/>
            <a:ext cx="1600200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Prototype Padplane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987D2D8-A7BA-4093-827B-F036B1FA0F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4695" y="3111120"/>
            <a:ext cx="2438400" cy="161697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FD6AAD2-D9B1-476E-9670-6A86248CC373}"/>
              </a:ext>
            </a:extLst>
          </p:cNvPr>
          <p:cNvSpPr txBox="1"/>
          <p:nvPr/>
        </p:nvSpPr>
        <p:spPr>
          <a:xfrm>
            <a:off x="2084695" y="3111120"/>
            <a:ext cx="148803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R2 Glue-plate Design</a:t>
            </a:r>
          </a:p>
          <a:p>
            <a:pPr algn="ctr"/>
            <a:r>
              <a:rPr lang="en-US" sz="1200" dirty="0"/>
              <a:t>Gravity-tensioned</a:t>
            </a: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03298683-FCC2-4837-9F42-3BAAF90F11E6}"/>
              </a:ext>
            </a:extLst>
          </p:cNvPr>
          <p:cNvCxnSpPr>
            <a:cxnSpLocks/>
            <a:endCxn id="29698" idx="2"/>
          </p:cNvCxnSpPr>
          <p:nvPr/>
        </p:nvCxnSpPr>
        <p:spPr>
          <a:xfrm rot="5400000" flipH="1" flipV="1">
            <a:off x="1019175" y="1609725"/>
            <a:ext cx="4591050" cy="2514600"/>
          </a:xfrm>
          <a:prstGeom prst="bentConnector3">
            <a:avLst>
              <a:gd name="adj1" fmla="val 4524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62EDD013-6E72-4115-98D7-CB61F9D9C6C1}"/>
              </a:ext>
            </a:extLst>
          </p:cNvPr>
          <p:cNvSpPr txBox="1"/>
          <p:nvPr/>
        </p:nvSpPr>
        <p:spPr>
          <a:xfrm>
            <a:off x="685800" y="4629150"/>
            <a:ext cx="1284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Prototyping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D639B4C-B1E0-4D07-A884-1F50EEFF1617}"/>
              </a:ext>
            </a:extLst>
          </p:cNvPr>
          <p:cNvCxnSpPr>
            <a:stCxn id="39" idx="1"/>
          </p:cNvCxnSpPr>
          <p:nvPr/>
        </p:nvCxnSpPr>
        <p:spPr>
          <a:xfrm flipH="1" flipV="1">
            <a:off x="94397" y="4811973"/>
            <a:ext cx="591403" cy="18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CA3979C-A276-430C-985D-56755D6683CB}"/>
              </a:ext>
            </a:extLst>
          </p:cNvPr>
          <p:cNvSpPr txBox="1"/>
          <p:nvPr/>
        </p:nvSpPr>
        <p:spPr>
          <a:xfrm>
            <a:off x="2057400" y="4785825"/>
            <a:ext cx="934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PreProd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59BA885-393C-42CD-854D-3FA6C0E6FEE2}"/>
              </a:ext>
            </a:extLst>
          </p:cNvPr>
          <p:cNvCxnSpPr>
            <a:cxnSpLocks/>
          </p:cNvCxnSpPr>
          <p:nvPr/>
        </p:nvCxnSpPr>
        <p:spPr>
          <a:xfrm flipV="1">
            <a:off x="2946779" y="4973756"/>
            <a:ext cx="591403" cy="18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6AE009E-6B33-40A3-9575-E68242D8E26A}"/>
              </a:ext>
            </a:extLst>
          </p:cNvPr>
          <p:cNvSpPr txBox="1"/>
          <p:nvPr/>
        </p:nvSpPr>
        <p:spPr>
          <a:xfrm>
            <a:off x="76200" y="2952750"/>
            <a:ext cx="1600200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Prototype Module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174A379-CFF2-46D9-84B5-4EB556C85D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57400" y="1885950"/>
            <a:ext cx="1752600" cy="109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E1981-B17E-FC46-8041-883B3C1A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Just arrived: Preproduction GEMS V2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2FF23-FEC0-374F-9E60-E0DB2358D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86F4A-EE11-5245-A24E-9D28F183B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28FCF-F100-EC4A-836D-E4E1E17B5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49AB82B-5C44-AA4B-8941-B1FEC4755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44" y="1200150"/>
            <a:ext cx="6033911" cy="3394075"/>
          </a:xfrm>
        </p:spPr>
      </p:pic>
    </p:spTree>
    <p:extLst>
      <p:ext uri="{BB962C8B-B14F-4D97-AF65-F5344CB8AC3E}">
        <p14:creationId xmlns:p14="http://schemas.microsoft.com/office/powerpoint/2010/main" val="1653530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20CCB-D5D9-0745-A30A-3B9DA40D1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1.02.03.03 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A0136-EAE3-3C4E-BA9B-0B027FC01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Procure TPC R2 Module Prod. Parts (Frames) - Contract Award(s) 10/1/19</a:t>
            </a:r>
          </a:p>
          <a:p>
            <a:r>
              <a:rPr lang="en-US" sz="2000" dirty="0"/>
              <a:t>Procure TPC R2 Module Prod. Parts (</a:t>
            </a:r>
            <a:r>
              <a:rPr lang="en-US" sz="2000" dirty="0" err="1"/>
              <a:t>Strongbacks</a:t>
            </a:r>
            <a:r>
              <a:rPr lang="en-US" sz="2000" dirty="0"/>
              <a:t>) - Contract Award(s) 10/1/19</a:t>
            </a:r>
          </a:p>
          <a:p>
            <a:r>
              <a:rPr lang="en-US" sz="2000" dirty="0"/>
              <a:t>Procure TPC R2 Module Prod. Parts (</a:t>
            </a:r>
            <a:r>
              <a:rPr lang="en-US" sz="2000" dirty="0" err="1"/>
              <a:t>Padplanes</a:t>
            </a:r>
            <a:r>
              <a:rPr lang="en-US" sz="2000" dirty="0"/>
              <a:t>) - Contract Award(s) 10/1/19</a:t>
            </a:r>
          </a:p>
          <a:p>
            <a:r>
              <a:rPr lang="en-US" sz="2000" dirty="0"/>
              <a:t>Procure TPC R2 Module Prod. Parts (Grids) - Contract Award(s) 10/1/19</a:t>
            </a:r>
          </a:p>
          <a:p>
            <a:r>
              <a:rPr lang="en-US" sz="2000" dirty="0"/>
              <a:t>TPC R2 GEM Modules Production Ends 9/29/20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60729-2970-A14D-BD42-AFB2D7EE6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FA027-5275-374B-B42A-39B22EE6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4B49E-18EE-5443-A36E-85657D67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250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4800600"/>
            <a:ext cx="7620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5890263-FCCA-418A-AF2A-07636736DD99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0000"/>
                </a:solidFill>
                <a:latin typeface="+mn-lt"/>
                <a:ea typeface="MS PGothic" charset="0"/>
              </a:rPr>
              <a:t>The L3 Component</a:t>
            </a:r>
          </a:p>
        </p:txBody>
      </p:sp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222879-07AE-4042-B86C-8341FEF1E724}"/>
              </a:ext>
            </a:extLst>
          </p:cNvPr>
          <p:cNvGrpSpPr/>
          <p:nvPr/>
        </p:nvGrpSpPr>
        <p:grpSpPr>
          <a:xfrm>
            <a:off x="858015" y="2409325"/>
            <a:ext cx="7427970" cy="2634690"/>
            <a:chOff x="545959" y="1024805"/>
            <a:chExt cx="7427970" cy="26346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ACB30C-FB34-4C45-939D-1335F8643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22509" y="1104495"/>
              <a:ext cx="4051420" cy="2555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4E3F295-E595-4DA9-BB18-DB34F16EA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45959" y="1024805"/>
              <a:ext cx="3160568" cy="2623705"/>
            </a:xfrm>
            <a:prstGeom prst="rect">
              <a:avLst/>
            </a:prstGeom>
          </p:spPr>
        </p:pic>
      </p:grp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86651036-9752-4B73-BDF2-F68021182983}"/>
              </a:ext>
            </a:extLst>
          </p:cNvPr>
          <p:cNvSpPr txBox="1">
            <a:spLocks/>
          </p:cNvSpPr>
          <p:nvPr/>
        </p:nvSpPr>
        <p:spPr bwMode="auto">
          <a:xfrm>
            <a:off x="41112" y="590550"/>
            <a:ext cx="8566576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b="1" dirty="0"/>
              <a:t>1.02.03: TPC R2 Modules Factory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b="1" dirty="0"/>
              <a:t>(also on behalf of R1/R3 Module Fact. -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1.02.02</a:t>
            </a:r>
            <a:r>
              <a:rPr lang="en-US" sz="2800" b="1" dirty="0"/>
              <a:t>/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1.02.04</a:t>
            </a:r>
            <a:r>
              <a:rPr lang="en-US" sz="2800" b="1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756477-974B-41F1-AFF1-88382249D3AD}"/>
              </a:ext>
            </a:extLst>
          </p:cNvPr>
          <p:cNvSpPr txBox="1"/>
          <p:nvPr/>
        </p:nvSpPr>
        <p:spPr>
          <a:xfrm>
            <a:off x="5334000" y="1504950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b="1" dirty="0">
                <a:latin typeface="+mn-lt"/>
              </a:rPr>
              <a:t>Central Membrane CM</a:t>
            </a:r>
          </a:p>
          <a:p>
            <a:pPr lvl="1"/>
            <a:r>
              <a:rPr lang="en-US" sz="2000" b="1" dirty="0">
                <a:latin typeface="+mn-lt"/>
              </a:rPr>
              <a:t>Endplates EP, 2 in z</a:t>
            </a:r>
          </a:p>
          <a:p>
            <a:pPr lvl="1"/>
            <a:r>
              <a:rPr lang="en-US" sz="2400" b="1" dirty="0">
                <a:solidFill>
                  <a:srgbClr val="C00000"/>
                </a:solidFill>
                <a:latin typeface="+mn-lt"/>
              </a:rPr>
              <a:t>Modules, 12 in </a:t>
            </a:r>
            <a:r>
              <a:rPr lang="en-US" sz="2400" b="1" dirty="0">
                <a:solidFill>
                  <a:srgbClr val="C00000"/>
                </a:solidFill>
                <a:latin typeface="Symbol" panose="05050102010706020507" pitchFamily="18" charset="2"/>
              </a:rPr>
              <a:t>f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, 3 in r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1202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A09C6C40-19A3-408E-98A2-E8227D292995}"/>
              </a:ext>
            </a:extLst>
          </p:cNvPr>
          <p:cNvSpPr txBox="1">
            <a:spLocks/>
          </p:cNvSpPr>
          <p:nvPr/>
        </p:nvSpPr>
        <p:spPr bwMode="auto">
          <a:xfrm>
            <a:off x="228600" y="742950"/>
            <a:ext cx="8381999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Mostly the TPC factory production is contributed labor (good).</a:t>
            </a:r>
          </a:p>
          <a:p>
            <a:r>
              <a:rPr lang="en-US" dirty="0"/>
              <a:t>One scientist from WSU is paid, thereby creating a limited “standing army” issue.</a:t>
            </a:r>
          </a:p>
          <a:p>
            <a:pPr lvl="1"/>
            <a:r>
              <a:rPr lang="en-US" dirty="0"/>
              <a:t>Performed all ALICE IROC factory work.</a:t>
            </a:r>
          </a:p>
          <a:p>
            <a:pPr lvl="1"/>
            <a:r>
              <a:rPr lang="en-US" dirty="0"/>
              <a:t>Wrote sPHENIX QA procedures.</a:t>
            </a:r>
          </a:p>
          <a:p>
            <a:pPr lvl="1"/>
            <a:r>
              <a:rPr lang="en-US" dirty="0"/>
              <a:t>Designs gluing fixtures for all sites.</a:t>
            </a:r>
          </a:p>
          <a:p>
            <a:pPr lvl="1"/>
            <a:r>
              <a:rPr lang="en-US" dirty="0"/>
              <a:t>Provides training to all factory sites.</a:t>
            </a:r>
          </a:p>
          <a:p>
            <a:pPr lvl="1"/>
            <a:r>
              <a:rPr lang="en-US" dirty="0"/>
              <a:t>Well-justified exceptional expense.</a:t>
            </a:r>
          </a:p>
          <a:p>
            <a:r>
              <a:rPr lang="en-US" dirty="0"/>
              <a:t>Student labor must be realized at production time.</a:t>
            </a:r>
          </a:p>
          <a:p>
            <a:r>
              <a:rPr lang="en-US" dirty="0"/>
              <a:t>These labor risks are captured in the Risk Registry.</a:t>
            </a:r>
          </a:p>
        </p:txBody>
      </p:sp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987B4-E613-4700-BA84-A658AE3B6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6F1252-516C-49DA-87E2-90A9C3B2D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95350"/>
            <a:ext cx="8229600" cy="3394472"/>
          </a:xfrm>
        </p:spPr>
        <p:txBody>
          <a:bodyPr/>
          <a:lstStyle/>
          <a:p>
            <a:r>
              <a:rPr lang="en-US" sz="2000" dirty="0"/>
              <a:t>sPHENIX has maximally adapted our plans to the ALICE model, successfully leveraging the experience of Wayne State University (sPHENIX collaborators…ALICE GEM framing factory) and Yale (fully engaged in all R&amp;D leading up to start of production).</a:t>
            </a:r>
          </a:p>
          <a:p>
            <a:r>
              <a:rPr lang="en-US" sz="2000" dirty="0"/>
              <a:t>Preproduction designs benefit both from the successful test beam run (June 2018) and all known concerns discovered and mitigated during the ALICE production.</a:t>
            </a:r>
          </a:p>
          <a:p>
            <a:r>
              <a:rPr lang="en-US" sz="2000" dirty="0"/>
              <a:t>Factories shall produce framed GEMs that are extensively tested and characterized.</a:t>
            </a:r>
          </a:p>
          <a:p>
            <a:r>
              <a:rPr lang="en-US" sz="2000" dirty="0"/>
              <a:t>sPHENIX 1.2.2-4 are ready for PD2/3 approval.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386F6B-D167-461C-BCAB-9962A47C6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84318-E62E-4FA4-8966-A3AB6B99A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6FA18-468A-4C57-A1A2-B75CD218F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313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L3 Technical 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4857750"/>
            <a:ext cx="8153400" cy="156567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Emphasize any technical issues that still need to be resolved. If all has been decided put it on the slide.</a:t>
            </a:r>
          </a:p>
        </p:txBody>
      </p:sp>
      <p:sp>
        <p:nvSpPr>
          <p:cNvPr id="1843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80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80"/>
                </a:solidFill>
                <a:latin typeface="Calibri" pitchFamily="34" charset="0"/>
              </a:rPr>
              <a:t>sPHENIX  Director's Review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C65FC0E-B385-4959-8817-FE8A683B32DB}"/>
              </a:ext>
            </a:extLst>
          </p:cNvPr>
          <p:cNvSpPr txBox="1">
            <a:spLocks/>
          </p:cNvSpPr>
          <p:nvPr/>
        </p:nvSpPr>
        <p:spPr>
          <a:xfrm>
            <a:off x="5562" y="590550"/>
            <a:ext cx="8229600" cy="160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Production of </a:t>
            </a:r>
            <a:r>
              <a:rPr lang="en-US" strike="sngStrike" dirty="0"/>
              <a:t>final m</a:t>
            </a:r>
            <a:r>
              <a:rPr lang="en-US" strike="sngStrike" dirty="0">
                <a:sym typeface="Wingdings" panose="05000000000000000000" pitchFamily="2" charset="2"/>
              </a:rPr>
              <a:t>odules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framed &amp; tested GEMs</a:t>
            </a:r>
            <a:r>
              <a:rPr lang="en-US" dirty="0">
                <a:sym typeface="Wingdings" panose="05000000000000000000" pitchFamily="2" charset="2"/>
              </a:rPr>
              <a:t>:</a:t>
            </a:r>
          </a:p>
          <a:p>
            <a:pPr lvl="1"/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Framed &amp; </a:t>
            </a:r>
            <a:r>
              <a:rPr lang="en-US" u="sng" dirty="0">
                <a:solidFill>
                  <a:srgbClr val="FF0000"/>
                </a:solidFill>
                <a:sym typeface="Wingdings" panose="05000000000000000000" pitchFamily="2" charset="2"/>
              </a:rPr>
              <a:t>Tested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 GEMs -- Factory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Strong backs &amp; Readout boards  SBU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Module Testing &amp; Characterization  SBU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DC61A-6456-4EA7-983D-C50D21AA7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795" y="1276350"/>
            <a:ext cx="4883441" cy="3754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91632E-E57A-47DA-80CD-BEFAAE3AD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0" y="2114550"/>
            <a:ext cx="3001835" cy="207037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4A6317-5F67-4D53-9BF0-70C54A3FCA60}"/>
              </a:ext>
            </a:extLst>
          </p:cNvPr>
          <p:cNvSpPr/>
          <p:nvPr/>
        </p:nvSpPr>
        <p:spPr>
          <a:xfrm>
            <a:off x="457200" y="1047750"/>
            <a:ext cx="4953000" cy="1066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3B39808-83A2-4AED-9764-2A4FF6183C93}"/>
              </a:ext>
            </a:extLst>
          </p:cNvPr>
          <p:cNvSpPr txBox="1">
            <a:spLocks/>
          </p:cNvSpPr>
          <p:nvPr/>
        </p:nvSpPr>
        <p:spPr>
          <a:xfrm>
            <a:off x="3162300" y="2266950"/>
            <a:ext cx="2362200" cy="175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ym typeface="Wingdings" panose="05000000000000000000" pitchFamily="2" charset="2"/>
              </a:rPr>
              <a:t>ALICE model.</a:t>
            </a:r>
          </a:p>
          <a:p>
            <a:r>
              <a:rPr lang="en-US" sz="1800" dirty="0">
                <a:sym typeface="Wingdings" panose="05000000000000000000" pitchFamily="2" charset="2"/>
              </a:rPr>
              <a:t>ALICE-based QA</a:t>
            </a:r>
          </a:p>
          <a:p>
            <a:r>
              <a:rPr lang="en-US" sz="1800" dirty="0">
                <a:sym typeface="Wingdings" panose="05000000000000000000" pitchFamily="2" charset="2"/>
              </a:rPr>
              <a:t>No duplication:</a:t>
            </a:r>
          </a:p>
          <a:p>
            <a:pPr lvl="1"/>
            <a:r>
              <a:rPr lang="en-US" sz="1400" dirty="0">
                <a:sym typeface="Wingdings" panose="05000000000000000000" pitchFamily="2" charset="2"/>
              </a:rPr>
              <a:t>Gas Systems,</a:t>
            </a:r>
          </a:p>
          <a:p>
            <a:pPr lvl="1"/>
            <a:r>
              <a:rPr lang="en-US" sz="1400" dirty="0">
                <a:sym typeface="Wingdings" panose="05000000000000000000" pitchFamily="2" charset="2"/>
              </a:rPr>
              <a:t>Radiation sources,</a:t>
            </a:r>
          </a:p>
          <a:p>
            <a:pPr lvl="1"/>
            <a:r>
              <a:rPr lang="en-US" sz="1400" dirty="0">
                <a:sym typeface="Wingdings" panose="05000000000000000000" pitchFamily="2" charset="2"/>
              </a:rPr>
              <a:t>Translation Stages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A0F3460-19F6-4BB7-A18C-F44338DEEE18}"/>
              </a:ext>
            </a:extLst>
          </p:cNvPr>
          <p:cNvSpPr/>
          <p:nvPr/>
        </p:nvSpPr>
        <p:spPr>
          <a:xfrm>
            <a:off x="3124200" y="2190750"/>
            <a:ext cx="24384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41E9D-BE81-41B2-A4DD-8BE4B1BB3412}"/>
              </a:ext>
            </a:extLst>
          </p:cNvPr>
          <p:cNvSpPr txBox="1"/>
          <p:nvPr/>
        </p:nvSpPr>
        <p:spPr>
          <a:xfrm>
            <a:off x="7787" y="4248150"/>
            <a:ext cx="35052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NOTE:  We have adopted the ALICE factory model at all relevant stages.</a:t>
            </a:r>
          </a:p>
        </p:txBody>
      </p:sp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L3 Scope 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E20D9B-176A-42A6-BD6E-214E9DC48CAE}"/>
              </a:ext>
            </a:extLst>
          </p:cNvPr>
          <p:cNvSpPr/>
          <p:nvPr/>
        </p:nvSpPr>
        <p:spPr>
          <a:xfrm>
            <a:off x="152400" y="1581150"/>
            <a:ext cx="85344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Factories are responsible for: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Preparation of factories for production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Testing quality of components:  frames &amp; GEMs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Assembly of components:  Framing of GEMs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/>
              <a:t>Testing quality of assembly:  </a:t>
            </a:r>
            <a:r>
              <a:rPr lang="en-US" sz="2000" baseline="30000" dirty="0"/>
              <a:t>1</a:t>
            </a:r>
            <a:r>
              <a:rPr lang="en-US" sz="2000" dirty="0"/>
              <a:t>GEM arrival, </a:t>
            </a:r>
            <a:r>
              <a:rPr lang="en-US" sz="2000" baseline="30000" dirty="0"/>
              <a:t>2</a:t>
            </a:r>
            <a:r>
              <a:rPr lang="en-US" sz="2000" dirty="0"/>
              <a:t>After gluing, </a:t>
            </a:r>
            <a:r>
              <a:rPr lang="en-US" sz="2000" baseline="30000" dirty="0"/>
              <a:t>3</a:t>
            </a:r>
            <a:r>
              <a:rPr lang="en-US" sz="2000" dirty="0"/>
              <a:t>After trimming</a:t>
            </a:r>
          </a:p>
          <a:p>
            <a:pPr marL="742950" lvl="1" indent="-285750" eaLnBrk="0" hangingPunct="0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2000" dirty="0"/>
              <a:t>Shipping to final destination (SBU/BNL)</a:t>
            </a: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Conservative yield assumptions:</a:t>
            </a:r>
          </a:p>
          <a:p>
            <a:pPr marL="800100" lvl="1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Fragile items (GEMs) and irrecoverable (after gluing) items are assumed to have a 24/30 yield (24 modules required…materials for 30 modules).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0AB6C6-A5F7-4FBC-897C-75B458159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666750"/>
            <a:ext cx="2028937" cy="249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26986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09806" y="4869657"/>
            <a:ext cx="534194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5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L3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4E14224-3526-4DAD-AE27-553F9E8D93E6}"/>
              </a:ext>
            </a:extLst>
          </p:cNvPr>
          <p:cNvSpPr txBox="1">
            <a:spLocks/>
          </p:cNvSpPr>
          <p:nvPr/>
        </p:nvSpPr>
        <p:spPr bwMode="auto">
          <a:xfrm>
            <a:off x="-12236" y="514350"/>
            <a:ext cx="8381999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Wayne State University: Bill </a:t>
            </a:r>
            <a:r>
              <a:rPr lang="en-US" dirty="0" err="1"/>
              <a:t>Llope</a:t>
            </a:r>
            <a:r>
              <a:rPr lang="en-US" baseline="30000" dirty="0"/>
              <a:t>*</a:t>
            </a:r>
            <a:r>
              <a:rPr lang="en-US" dirty="0"/>
              <a:t> (L3 manager)</a:t>
            </a:r>
            <a:br>
              <a:rPr lang="en-US" dirty="0"/>
            </a:br>
            <a:r>
              <a:rPr lang="en-US" dirty="0"/>
              <a:t>                                            Oleg </a:t>
            </a:r>
            <a:r>
              <a:rPr lang="en-US" dirty="0" err="1"/>
              <a:t>Grachov</a:t>
            </a:r>
            <a:r>
              <a:rPr lang="en-US" baseline="30000" dirty="0"/>
              <a:t>*</a:t>
            </a:r>
            <a:endParaRPr lang="en-US" dirty="0"/>
          </a:p>
          <a:p>
            <a:r>
              <a:rPr lang="en-US" dirty="0"/>
              <a:t>Vanderbilt University:  Vicki Greene (L3manager) 				Julia Velkovska</a:t>
            </a:r>
          </a:p>
          <a:p>
            <a:r>
              <a:rPr lang="en-US" dirty="0"/>
              <a:t>Temple University: Bernd Surrow (L3 manager)</a:t>
            </a:r>
            <a:br>
              <a:rPr lang="en-US" dirty="0"/>
            </a:br>
            <a:r>
              <a:rPr lang="en-US" dirty="0"/>
              <a:t>                                   Matt </a:t>
            </a:r>
            <a:r>
              <a:rPr lang="en-US" dirty="0" err="1"/>
              <a:t>Posik</a:t>
            </a:r>
            <a:endParaRPr lang="en-US" dirty="0"/>
          </a:p>
          <a:p>
            <a:r>
              <a:rPr lang="en-US" dirty="0"/>
              <a:t>Weizmann Institute: Sasha Milov (L3 manager)</a:t>
            </a:r>
            <a:br>
              <a:rPr lang="en-US" dirty="0"/>
            </a:br>
            <a:r>
              <a:rPr lang="en-US" dirty="0"/>
              <a:t>                                     Evgeny </a:t>
            </a:r>
            <a:r>
              <a:rPr lang="en-US" dirty="0" err="1"/>
              <a:t>Shulga</a:t>
            </a:r>
            <a:endParaRPr lang="en-US" dirty="0"/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(Yale University:  Dick Majka</a:t>
            </a:r>
            <a:r>
              <a:rPr lang="en-US" baseline="30000" dirty="0">
                <a:solidFill>
                  <a:schemeClr val="bg1">
                    <a:lumMod val="65000"/>
                  </a:schemeClr>
                </a:solidFill>
              </a:rPr>
              <a:t>**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Nikolai Smirnov</a:t>
            </a:r>
            <a:r>
              <a:rPr lang="en-US" baseline="30000" dirty="0">
                <a:solidFill>
                  <a:schemeClr val="bg1">
                    <a:lumMod val="65000"/>
                  </a:schemeClr>
                </a:solidFill>
              </a:rPr>
              <a:t>**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marL="0" indent="0">
              <a:buFont typeface="Arial" pitchFamily="34" charset="0"/>
              <a:buNone/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DECE6-1673-488D-AB3A-1CDD4F8A1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702199"/>
            <a:ext cx="541959" cy="650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508850-F2B8-4876-8B7A-1CC7DAC316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95" t="13869" r="13458"/>
          <a:stretch/>
        </p:blipFill>
        <p:spPr>
          <a:xfrm>
            <a:off x="7391401" y="702199"/>
            <a:ext cx="531166" cy="650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0CA435-5479-400D-8475-C97EAC9EE9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138"/>
          <a:stretch/>
        </p:blipFill>
        <p:spPr>
          <a:xfrm>
            <a:off x="6705600" y="1428750"/>
            <a:ext cx="532105" cy="668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019B19-B741-4FC6-84D2-BF5E7327A4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507"/>
          <a:stretch/>
        </p:blipFill>
        <p:spPr>
          <a:xfrm>
            <a:off x="7391400" y="1428750"/>
            <a:ext cx="532105" cy="66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4A77D2-CACB-4960-BCA9-367C3FB754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2190750"/>
            <a:ext cx="532557" cy="745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C89FA3-4EB8-40A6-9709-0519A926E8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962" r="19811" b="31888"/>
          <a:stretch/>
        </p:blipFill>
        <p:spPr>
          <a:xfrm>
            <a:off x="7391401" y="2190750"/>
            <a:ext cx="534262" cy="7359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0E8B0D-6A58-4534-8D6C-DD603B589B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5600" y="3028950"/>
            <a:ext cx="540064" cy="7020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8034F9-E7AE-409E-8FAE-C6E26B1D18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080" r="21533" b="24989"/>
          <a:stretch/>
        </p:blipFill>
        <p:spPr>
          <a:xfrm>
            <a:off x="7391401" y="3028950"/>
            <a:ext cx="533400" cy="7095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CE6A40-9D8F-4128-86DA-627CBF1B88A4}"/>
              </a:ext>
            </a:extLst>
          </p:cNvPr>
          <p:cNvSpPr txBox="1"/>
          <p:nvPr/>
        </p:nvSpPr>
        <p:spPr>
          <a:xfrm>
            <a:off x="76200" y="4400550"/>
            <a:ext cx="831913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aseline="30000" dirty="0"/>
              <a:t>*</a:t>
            </a:r>
            <a:r>
              <a:rPr lang="en-US" sz="1400" dirty="0" err="1"/>
              <a:t>Llope</a:t>
            </a:r>
            <a:r>
              <a:rPr lang="en-US" sz="1400" dirty="0"/>
              <a:t>/</a:t>
            </a:r>
            <a:r>
              <a:rPr lang="en-US" sz="1400" dirty="0" err="1"/>
              <a:t>Grachov</a:t>
            </a:r>
            <a:r>
              <a:rPr lang="en-US" sz="1400" dirty="0"/>
              <a:t> ran ALICE IROC GEM Factory; wrote sPHENIX TPC GEM Factory QA Documents/Procedures</a:t>
            </a:r>
          </a:p>
          <a:p>
            <a:r>
              <a:rPr lang="en-US" sz="1400" baseline="30000" dirty="0"/>
              <a:t>**</a:t>
            </a:r>
            <a:r>
              <a:rPr lang="en-US" sz="1400" dirty="0"/>
              <a:t>Majka/Smirnov ran ALICE IROC Module Testing; wrote sPHENIX TPC Module Testing QA Documents/Procedures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E948C8-347E-4533-9C38-9A4ABA80E00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182" r="20679" b="17091"/>
          <a:stretch/>
        </p:blipFill>
        <p:spPr>
          <a:xfrm>
            <a:off x="6795148" y="3790951"/>
            <a:ext cx="374326" cy="528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1A3BF8-35AC-419F-9852-C121AF6D71C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8881"/>
          <a:stretch/>
        </p:blipFill>
        <p:spPr>
          <a:xfrm>
            <a:off x="7447578" y="3790950"/>
            <a:ext cx="381000" cy="52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L3 Scope – Basic Workflow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DA78DC-4B57-4F86-AA26-74BAB1738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190750"/>
            <a:ext cx="8610600" cy="2895599"/>
          </a:xfrm>
        </p:spPr>
        <p:txBody>
          <a:bodyPr>
            <a:normAutofit/>
          </a:bodyPr>
          <a:lstStyle/>
          <a:p>
            <a:r>
              <a:rPr lang="en-US" sz="1800" b="1" dirty="0"/>
              <a:t>PCB Workshop @ CERN</a:t>
            </a:r>
          </a:p>
          <a:p>
            <a:pPr lvl="1"/>
            <a:r>
              <a:rPr lang="en-US" sz="1400" b="1" dirty="0"/>
              <a:t>Produces GEMs, attaches resistors, cleans, tests, and only ships working GEMs</a:t>
            </a:r>
          </a:p>
          <a:p>
            <a:r>
              <a:rPr lang="en-US" sz="1800" b="1" dirty="0"/>
              <a:t>Test Regimen before Framing</a:t>
            </a:r>
          </a:p>
          <a:p>
            <a:pPr lvl="1"/>
            <a:r>
              <a:rPr lang="en-US" sz="1400" dirty="0"/>
              <a:t>Visual inspection</a:t>
            </a:r>
          </a:p>
          <a:p>
            <a:pPr lvl="1"/>
            <a:r>
              <a:rPr lang="en-US" sz="1400" dirty="0"/>
              <a:t>Resistors value measurements (4.65 MΩ – 5.35 MΩ)</a:t>
            </a:r>
          </a:p>
          <a:p>
            <a:pPr lvl="1"/>
            <a:r>
              <a:rPr lang="en-US" sz="1400" dirty="0"/>
              <a:t>Leakage current measurements before framing (nitrogen, -500 V, &lt; 10% RH): 15 min</a:t>
            </a:r>
          </a:p>
          <a:p>
            <a:pPr lvl="1"/>
            <a:r>
              <a:rPr lang="en-US" sz="1400" dirty="0"/>
              <a:t>Long term leakage current after framing (nitrogen, -500 V, &lt; 10% RH): at least 5 h</a:t>
            </a:r>
          </a:p>
          <a:p>
            <a:r>
              <a:rPr lang="en-US" sz="1800" b="1" dirty="0"/>
              <a:t>Test Regimen after Framing</a:t>
            </a:r>
          </a:p>
          <a:p>
            <a:pPr lvl="1"/>
            <a:r>
              <a:rPr lang="en-US" sz="1400" dirty="0"/>
              <a:t>Leakage current measurements before trimming  (nitrogen, -500 V, &lt; 10% RH): 15 min</a:t>
            </a:r>
          </a:p>
          <a:p>
            <a:pPr lvl="1"/>
            <a:r>
              <a:rPr lang="en-US" sz="1400" dirty="0"/>
              <a:t>Leakage current measurements after trimming (nitrogen, -500 V, &lt; 10% RH): 15 min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95A46E-E109-4C59-8450-B6BD116A8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666750"/>
            <a:ext cx="2466166" cy="15894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6A5764E-1DC8-4AEC-B6D9-35FE2F024333}"/>
              </a:ext>
            </a:extLst>
          </p:cNvPr>
          <p:cNvSpPr/>
          <p:nvPr/>
        </p:nvSpPr>
        <p:spPr>
          <a:xfrm>
            <a:off x="6477000" y="1074587"/>
            <a:ext cx="1278714" cy="11923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D5FEDF-E1DD-4344-9C5D-4FC61C148383}"/>
              </a:ext>
            </a:extLst>
          </p:cNvPr>
          <p:cNvSpPr txBox="1"/>
          <p:nvPr/>
        </p:nvSpPr>
        <p:spPr>
          <a:xfrm>
            <a:off x="7788530" y="1587824"/>
            <a:ext cx="1143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Shipping “booklet”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094482-625D-416A-9D1E-A2DF6F720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60" y="617247"/>
            <a:ext cx="2895600" cy="1628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1C7269-A8C2-4B30-A7E4-6A6AC63A1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627399"/>
            <a:ext cx="1485720" cy="18801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D0D580-C4CF-4E06-8B2C-33AE75375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766" y="630596"/>
            <a:ext cx="1372427" cy="18777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C4CE3E-3282-476B-8B78-4D92CB78E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2571750"/>
            <a:ext cx="1659852" cy="1447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EC634A-8EDA-4CA4-8FED-BE9FD0AFA3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3981726"/>
            <a:ext cx="1676400" cy="70457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ACD9FF-1A01-4EED-A218-5574DD4FA0EE}"/>
              </a:ext>
            </a:extLst>
          </p:cNvPr>
          <p:cNvCxnSpPr/>
          <p:nvPr/>
        </p:nvCxnSpPr>
        <p:spPr>
          <a:xfrm>
            <a:off x="7563823" y="4214778"/>
            <a:ext cx="152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FA417CA-EBB1-45AF-AB2A-58D127EAB07B}"/>
              </a:ext>
            </a:extLst>
          </p:cNvPr>
          <p:cNvSpPr txBox="1"/>
          <p:nvPr/>
        </p:nvSpPr>
        <p:spPr>
          <a:xfrm>
            <a:off x="8648351" y="4552950"/>
            <a:ext cx="495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9445B9-5AAC-43E4-86C8-D594C8F5EA56}"/>
              </a:ext>
            </a:extLst>
          </p:cNvPr>
          <p:cNvSpPr/>
          <p:nvPr/>
        </p:nvSpPr>
        <p:spPr>
          <a:xfrm>
            <a:off x="7391400" y="2343150"/>
            <a:ext cx="1676400" cy="2438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A4EF76-0E45-4574-87C4-D413CD091F26}"/>
              </a:ext>
            </a:extLst>
          </p:cNvPr>
          <p:cNvSpPr txBox="1"/>
          <p:nvPr/>
        </p:nvSpPr>
        <p:spPr>
          <a:xfrm>
            <a:off x="7538794" y="2362061"/>
            <a:ext cx="143468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ALICE, typical</a:t>
            </a:r>
          </a:p>
        </p:txBody>
      </p:sp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30" y="117021"/>
            <a:ext cx="3089924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742950"/>
            <a:ext cx="4572000" cy="3429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8730" y="4392828"/>
            <a:ext cx="7849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Frames for 11 chambers                                                              Visual inspection</a:t>
            </a:r>
          </a:p>
          <a:p>
            <a:r>
              <a:rPr lang="en-US" b="1" dirty="0"/>
              <a:t>3 different types of frames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0C8B-2658-0D49-B2E5-509E81090D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70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85750"/>
            <a:ext cx="3089924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7" y="271849"/>
            <a:ext cx="3089924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957" y="4485503"/>
            <a:ext cx="788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L: Cleaning in ultrasonic bath ( 70% isopropyl + 30% distilled water)                       R: Drying with compressed 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0C8B-2658-0D49-B2E5-509E81090D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46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5" y="228600"/>
            <a:ext cx="3089924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85750"/>
            <a:ext cx="3089924" cy="411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4590" y="4565822"/>
            <a:ext cx="7808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Placing into dry cabinet with low relative humidity at room temperature at least for 12 hours.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20C8B-2658-0D49-B2E5-509E81090D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87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33308</TotalTime>
  <Words>1048</Words>
  <Application>Microsoft Macintosh PowerPoint</Application>
  <PresentationFormat>On-screen Show (16:9)</PresentationFormat>
  <Paragraphs>172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ＭＳ Ｐゴシック</vt:lpstr>
      <vt:lpstr>ＭＳ Ｐゴシック</vt:lpstr>
      <vt:lpstr>Arial</vt:lpstr>
      <vt:lpstr>Calibri</vt:lpstr>
      <vt:lpstr>Symbol</vt:lpstr>
      <vt:lpstr>Times New Roman</vt:lpstr>
      <vt:lpstr>Wingdings</vt:lpstr>
      <vt:lpstr>Office Theme</vt:lpstr>
      <vt:lpstr> sPHENIX  Director’s Review TPC Factory Production </vt:lpstr>
      <vt:lpstr>The L3 Component</vt:lpstr>
      <vt:lpstr>L3 Technical Overview</vt:lpstr>
      <vt:lpstr>L3 Scope </vt:lpstr>
      <vt:lpstr>L3 Collaborators</vt:lpstr>
      <vt:lpstr>L3 Scope – Basic Workflow</vt:lpstr>
      <vt:lpstr>PowerPoint Presentation</vt:lpstr>
      <vt:lpstr>PowerPoint Presentation</vt:lpstr>
      <vt:lpstr>PowerPoint Presentation</vt:lpstr>
      <vt:lpstr>PowerPoint Presentation</vt:lpstr>
      <vt:lpstr>Leakage current measurements</vt:lpstr>
      <vt:lpstr>PowerPoint Presentation</vt:lpstr>
      <vt:lpstr>PowerPoint Presentation</vt:lpstr>
      <vt:lpstr>Summary and future activity</vt:lpstr>
      <vt:lpstr>Schedule Drivers</vt:lpstr>
      <vt:lpstr>Cost Drivers</vt:lpstr>
      <vt:lpstr>Status and Highlights</vt:lpstr>
      <vt:lpstr>Just arrived: Preproduction GEMS V2</vt:lpstr>
      <vt:lpstr>1.02.03.03 Milestones</vt:lpstr>
      <vt:lpstr>Issues and Concerns  </vt:lpstr>
      <vt:lpstr>Summary</vt:lpstr>
      <vt:lpstr>Back Up</vt:lpstr>
    </vt:vector>
  </TitlesOfParts>
  <Company>BNL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Microsoft Office User</cp:lastModifiedBy>
  <cp:revision>143</cp:revision>
  <cp:lastPrinted>2019-04-09T19:05:45Z</cp:lastPrinted>
  <dcterms:created xsi:type="dcterms:W3CDTF">2015-10-24T00:32:43Z</dcterms:created>
  <dcterms:modified xsi:type="dcterms:W3CDTF">2019-04-09T19:07:23Z</dcterms:modified>
</cp:coreProperties>
</file>