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avi" ContentType="video/x-msvide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3"/>
  </p:notesMasterIdLst>
  <p:handoutMasterIdLst>
    <p:handoutMasterId r:id="rId24"/>
  </p:handoutMasterIdLst>
  <p:sldIdLst>
    <p:sldId id="315" r:id="rId2"/>
    <p:sldId id="316" r:id="rId3"/>
    <p:sldId id="317" r:id="rId4"/>
    <p:sldId id="256" r:id="rId5"/>
    <p:sldId id="318" r:id="rId6"/>
    <p:sldId id="319" r:id="rId7"/>
    <p:sldId id="327" r:id="rId8"/>
    <p:sldId id="320" r:id="rId9"/>
    <p:sldId id="392" r:id="rId10"/>
    <p:sldId id="321" r:id="rId11"/>
    <p:sldId id="324" r:id="rId12"/>
    <p:sldId id="325" r:id="rId13"/>
    <p:sldId id="391" r:id="rId14"/>
    <p:sldId id="326" r:id="rId15"/>
    <p:sldId id="378" r:id="rId16"/>
    <p:sldId id="384" r:id="rId17"/>
    <p:sldId id="383" r:id="rId18"/>
    <p:sldId id="386" r:id="rId19"/>
    <p:sldId id="387" r:id="rId20"/>
    <p:sldId id="389" r:id="rId21"/>
    <p:sldId id="390" r:id="rId22"/>
  </p:sldIdLst>
  <p:sldSz cx="9144000" cy="5143500" type="screen16x9"/>
  <p:notesSz cx="6985000" cy="92837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MS PGothic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CCCC"/>
    <a:srgbClr val="006699"/>
    <a:srgbClr val="00FFFF"/>
    <a:srgbClr val="3399FF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60" d="100"/>
          <a:sy n="160" d="100"/>
        </p:scale>
        <p:origin x="114" y="12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137DB6B-55ED-4249-BA1E-E948113C61F4}" type="datetimeFigureOut">
              <a:rPr lang="en-US" altLang="en-US"/>
              <a:pPr/>
              <a:t>4/8/2019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Calibri" charset="0"/>
                <a:ea typeface="MS PGothic" charset="0"/>
                <a:cs typeface="MS PGothic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9D366E04-6360-4839-8AA2-1749D5CA7F4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867467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6050" y="0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F8C9284-E3F8-4D87-B0A8-5DBDDC2FC668}" type="datetimeFigureOut">
              <a:rPr lang="en-US" altLang="en-US"/>
              <a:pPr/>
              <a:t>4/8/2019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696913"/>
            <a:ext cx="618807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958" tIns="46479" rIns="92958" bIns="46479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8500" y="4410075"/>
            <a:ext cx="5588000" cy="4176713"/>
          </a:xfrm>
          <a:prstGeom prst="rect">
            <a:avLst/>
          </a:prstGeom>
        </p:spPr>
        <p:txBody>
          <a:bodyPr vert="horz" lIns="92958" tIns="46479" rIns="92958" bIns="46479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8563"/>
            <a:ext cx="3027363" cy="463550"/>
          </a:xfrm>
          <a:prstGeom prst="rect">
            <a:avLst/>
          </a:prstGeom>
        </p:spPr>
        <p:txBody>
          <a:bodyPr vert="horz" lIns="92958" tIns="46479" rIns="92958" bIns="46479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6050" y="8818563"/>
            <a:ext cx="3027363" cy="463550"/>
          </a:xfrm>
          <a:prstGeom prst="rect">
            <a:avLst/>
          </a:prstGeom>
        </p:spPr>
        <p:txBody>
          <a:bodyPr vert="horz" wrap="square" lIns="92958" tIns="46479" rIns="92958" bIns="46479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0B0354B-7771-4630-B454-53C09215E4B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4608398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MS PGothic" pitchFamily="34" charset="-128"/>
        <a:cs typeface="MS PGothic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741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723920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B0354B-7771-4630-B454-53C09215E4B9}" type="slidenum">
              <a:rPr lang="en-US" altLang="en-US" smtClean="0"/>
              <a:pPr/>
              <a:t>5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20263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98463" y="696913"/>
            <a:ext cx="6188075" cy="34813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/>
          </a:p>
        </p:txBody>
      </p:sp>
      <p:sp>
        <p:nvSpPr>
          <p:cNvPr id="3277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2D82832-0348-4A8B-97D2-BC0C1EDA36E6}" type="slidenum">
              <a:rPr lang="en-US" altLang="en-US" sz="1200"/>
              <a:pPr eaLnBrk="1" hangingPunct="1"/>
              <a:t>12</a:t>
            </a:fld>
            <a:endParaRPr lang="en-US" altLang="en-US" sz="120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04800" y="571500"/>
            <a:ext cx="8686800" cy="1102519"/>
          </a:xfrm>
          <a:solidFill>
            <a:srgbClr val="3399FF"/>
          </a:solidFill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 sz="3200" b="1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1615D7-3BC1-4233-BC99-0E8D4008AB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448200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9402D54-6124-4A07-84DF-DC258B2E3D6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49021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5600" y="663179"/>
            <a:ext cx="1981200" cy="425172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63178"/>
            <a:ext cx="5791200" cy="4251722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78D13BC-AB3C-4A21-AA4D-4F8B67A1572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561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/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33820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B932B3A-BA38-40C7-ADEE-2A1902CEB2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5410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343151"/>
            <a:ext cx="7772400" cy="57150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571501"/>
            <a:ext cx="8610600" cy="457200"/>
          </a:xfrm>
          <a:solidFill>
            <a:srgbClr val="3399FF"/>
          </a:solidFill>
        </p:spPr>
        <p:txBody>
          <a:bodyPr anchor="b"/>
          <a:lstStyle>
            <a:lvl1pPr marL="0" indent="0" algn="ctr">
              <a:buNone/>
              <a:defRPr sz="2400" b="1">
                <a:solidFill>
                  <a:schemeClr val="bg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B3FCDEC-F6B6-422E-BA54-90C8645EF9E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9730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7CB7689-1836-4D61-9E3B-BD5F97E6A30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02442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BE62ED1-0628-4F6E-8766-956371ABBD5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195426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00400" y="4926807"/>
            <a:ext cx="2895600" cy="21669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AE0C637-5835-444B-B8C0-92C25AFA208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341485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AE5DAE-5A25-4D93-A5BA-3F3E3A62C8C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692321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12F53E-39E3-4364-949C-11FEB55F89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748149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377190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85800"/>
            <a:ext cx="5486400" cy="30861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4229100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27F5ED1-7F2B-4A78-A513-4A7819BDBA8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853118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5003"/>
            <a:ext cx="8229600" cy="5464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dirty="0"/>
              <a:t>Click to edit Master text styles</a:t>
            </a:r>
          </a:p>
          <a:p>
            <a:pPr lvl="1"/>
            <a:r>
              <a:rPr lang="en-US" altLang="en-US" dirty="0"/>
              <a:t>Second level</a:t>
            </a:r>
          </a:p>
          <a:p>
            <a:pPr lvl="2"/>
            <a:r>
              <a:rPr lang="en-US" altLang="en-US" dirty="0"/>
              <a:t>Third level</a:t>
            </a:r>
          </a:p>
          <a:p>
            <a:pPr lvl="3"/>
            <a:r>
              <a:rPr lang="en-US" altLang="en-US" dirty="0"/>
              <a:t>Fourth level</a:t>
            </a:r>
          </a:p>
          <a:p>
            <a:pPr lvl="4"/>
            <a:r>
              <a:rPr lang="en-US" alt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4972050"/>
            <a:ext cx="2133600" cy="171450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</a:lstStyle>
          <a:p>
            <a:pPr>
              <a:defRPr/>
            </a:pPr>
            <a:r>
              <a:rPr lang="en-US" altLang="en-US"/>
              <a:t>April 9-11, 2019</a:t>
            </a:r>
            <a:endParaRPr lang="en-US" alt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71031" y="4914900"/>
            <a:ext cx="2895600" cy="20716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b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9806" y="4869657"/>
            <a:ext cx="534194" cy="273844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C3C23168-0BC3-45A3-990F-8F7CC9491814}" type="slidenum">
              <a:rPr lang="en-US" altLang="en-US" smtClean="0"/>
              <a:pPr/>
              <a:t>‹#›</a:t>
            </a:fld>
            <a:endParaRPr lang="en-US" altLang="en-US" dirty="0"/>
          </a:p>
        </p:txBody>
      </p:sp>
      <p:cxnSp>
        <p:nvCxnSpPr>
          <p:cNvPr id="7" name="Straight Connector 6"/>
          <p:cNvCxnSpPr>
            <a:cxnSpLocks noChangeShapeType="1"/>
          </p:cNvCxnSpPr>
          <p:nvPr userDrawn="1"/>
        </p:nvCxnSpPr>
        <p:spPr bwMode="auto">
          <a:xfrm>
            <a:off x="301626" y="571500"/>
            <a:ext cx="8634413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  <p:pic>
        <p:nvPicPr>
          <p:cNvPr id="9" name="Picture 2" descr="https://www.sphenix.bnl.gov/web/system/files/u7/sphenix-logo-white-bg.png">
            <a:extLst>
              <a:ext uri="{FF2B5EF4-FFF2-40B4-BE49-F238E27FC236}">
                <a16:creationId xmlns:a16="http://schemas.microsoft.com/office/drawing/2014/main" id="{E21E0E1C-C51F-4944-BAEC-913171417A8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1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24800" y="1"/>
            <a:ext cx="1149783" cy="57149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83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4" r:id="rId12"/>
  </p:sldLayoutIdLst>
  <p:hf hd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itchFamily="34" charset="-128"/>
          <a:cs typeface="MS PGothic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MS PGothic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18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16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1400" b="1" kern="1200">
          <a:solidFill>
            <a:schemeClr val="tx1"/>
          </a:solidFill>
          <a:latin typeface="+mn-lt"/>
          <a:ea typeface="MS PGothic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video" Target="../media/media1.avi"/><Relationship Id="rId1" Type="http://schemas.microsoft.com/office/2007/relationships/media" Target="../media/media1.avi"/><Relationship Id="rId6" Type="http://schemas.openxmlformats.org/officeDocument/2006/relationships/image" Target="../media/image14.jpeg"/><Relationship Id="rId5" Type="http://schemas.openxmlformats.org/officeDocument/2006/relationships/image" Target="../media/image13.jp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indico.bnl.gov/event/4024/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2"/>
          <p:cNvSpPr>
            <a:spLocks noGrp="1"/>
          </p:cNvSpPr>
          <p:nvPr>
            <p:ph type="ctrTitle"/>
          </p:nvPr>
        </p:nvSpPr>
        <p:spPr>
          <a:xfrm>
            <a:off x="287338" y="571500"/>
            <a:ext cx="8704262" cy="1200150"/>
          </a:xfrm>
          <a:solidFill>
            <a:srgbClr val="3399FF"/>
          </a:solidFill>
        </p:spPr>
        <p:txBody>
          <a:bodyPr/>
          <a:lstStyle/>
          <a:p>
            <a:br>
              <a:rPr lang="en-US" altLang="en-US" b="0" dirty="0">
                <a:solidFill>
                  <a:schemeClr val="bg1"/>
                </a:solidFill>
              </a:rPr>
            </a:br>
            <a:r>
              <a:rPr lang="en-US" altLang="en-US" b="0" dirty="0">
                <a:solidFill>
                  <a:schemeClr val="bg1"/>
                </a:solidFill>
              </a:rPr>
              <a:t>sPHENIX </a:t>
            </a:r>
            <a:r>
              <a:rPr lang="en-US" altLang="en-US" b="0" dirty="0"/>
              <a:t> Director’s </a:t>
            </a:r>
            <a:r>
              <a:rPr lang="en-US" altLang="en-US" b="0" dirty="0">
                <a:solidFill>
                  <a:schemeClr val="bg1"/>
                </a:solidFill>
              </a:rPr>
              <a:t>Review</a:t>
            </a:r>
            <a:br>
              <a:rPr lang="en-US" altLang="en-US" b="0" dirty="0">
                <a:solidFill>
                  <a:schemeClr val="bg1"/>
                </a:solidFill>
              </a:rPr>
            </a:br>
            <a:r>
              <a:rPr lang="it-IT" altLang="en-US" b="0" dirty="0"/>
              <a:t>1.2.6 TPC Data Aggregator Modules</a:t>
            </a:r>
            <a:br>
              <a:rPr lang="en-US" altLang="en-US" b="0" dirty="0">
                <a:solidFill>
                  <a:schemeClr val="bg1"/>
                </a:solidFill>
              </a:rPr>
            </a:br>
            <a:endParaRPr lang="en-US" altLang="en-US" b="0" dirty="0">
              <a:solidFill>
                <a:schemeClr val="bg1"/>
              </a:solidFill>
            </a:endParaRPr>
          </a:p>
        </p:txBody>
      </p:sp>
      <p:sp>
        <p:nvSpPr>
          <p:cNvPr id="15362" name="Subtitle 3"/>
          <p:cNvSpPr>
            <a:spLocks noGrp="1"/>
          </p:cNvSpPr>
          <p:nvPr>
            <p:ph type="subTitle" idx="1"/>
          </p:nvPr>
        </p:nvSpPr>
        <p:spPr>
          <a:xfrm>
            <a:off x="1404144" y="2266950"/>
            <a:ext cx="6400800" cy="2057400"/>
          </a:xfrm>
        </p:spPr>
        <p:txBody>
          <a:bodyPr/>
          <a:lstStyle/>
          <a:p>
            <a:r>
              <a:rPr lang="en-US" altLang="en-US" sz="4000" b="0" dirty="0"/>
              <a:t>Jin Huang</a:t>
            </a:r>
          </a:p>
          <a:p>
            <a:r>
              <a:rPr lang="en-US" altLang="en-US" sz="4000" b="0" dirty="0">
                <a:solidFill>
                  <a:srgbClr val="3399FF"/>
                </a:solidFill>
              </a:rPr>
              <a:t>April 9-11, 2019</a:t>
            </a:r>
          </a:p>
          <a:p>
            <a:r>
              <a:rPr lang="en-US" altLang="en-US" sz="4000" b="0" dirty="0">
                <a:solidFill>
                  <a:srgbClr val="3399FF"/>
                </a:solidFill>
              </a:rPr>
              <a:t>BNL</a:t>
            </a:r>
          </a:p>
        </p:txBody>
      </p:sp>
      <p:sp>
        <p:nvSpPr>
          <p:cNvPr id="15363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1536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77863702-4EAA-4F39-8171-E0F2AE3043F7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cxnSp>
        <p:nvCxnSpPr>
          <p:cNvPr id="7" name="Straight Connector 6"/>
          <p:cNvCxnSpPr>
            <a:cxnSpLocks noChangeShapeType="1"/>
          </p:cNvCxnSpPr>
          <p:nvPr/>
        </p:nvCxnSpPr>
        <p:spPr bwMode="auto">
          <a:xfrm>
            <a:off x="287338" y="578644"/>
            <a:ext cx="8634412" cy="0"/>
          </a:xfrm>
          <a:prstGeom prst="line">
            <a:avLst/>
          </a:prstGeom>
          <a:noFill/>
          <a:ln w="28575">
            <a:solidFill>
              <a:srgbClr val="0080FF"/>
            </a:solidFill>
            <a:round/>
            <a:headEnd/>
            <a:tailEnd/>
          </a:ln>
          <a:effectLst>
            <a:outerShdw blurRad="40000" dist="20000" dir="5400000" rotWithShape="0">
              <a:srgbClr val="808080">
                <a:alpha val="37999"/>
              </a:srgbClr>
            </a:outerShdw>
          </a:effectLst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29651563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2"/>
          <p:cNvSpPr>
            <a:spLocks noGrp="1"/>
          </p:cNvSpPr>
          <p:nvPr>
            <p:ph type="title"/>
          </p:nvPr>
        </p:nvSpPr>
        <p:spPr>
          <a:xfrm>
            <a:off x="0" y="5953"/>
            <a:ext cx="9144000" cy="679847"/>
          </a:xfrm>
        </p:spPr>
        <p:txBody>
          <a:bodyPr/>
          <a:lstStyle/>
          <a:p>
            <a:r>
              <a:rPr lang="en-US" altLang="en-US" dirty="0">
                <a:solidFill>
                  <a:srgbClr val="000000"/>
                </a:solidFill>
                <a:cs typeface="Times New Roman" pitchFamily="18" charset="0"/>
              </a:rPr>
              <a:t>Cost Drivers</a:t>
            </a:r>
          </a:p>
        </p:txBody>
      </p:sp>
      <p:sp>
        <p:nvSpPr>
          <p:cNvPr id="24579" name="Date Placeholder 4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  <a:cs typeface="Arial" pitchFamily="34" charset="0"/>
              </a:rPr>
              <a:t>April 9-11,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</a:p>
        </p:txBody>
      </p:sp>
      <p:sp>
        <p:nvSpPr>
          <p:cNvPr id="24581" name="Slide Number Placeholder 6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912985E-5FF1-4BE4-8A02-6C894F614A5E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10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0206" y="710292"/>
            <a:ext cx="8611394" cy="4261757"/>
          </a:xfrm>
        </p:spPr>
        <p:txBody>
          <a:bodyPr/>
          <a:lstStyle/>
          <a:p>
            <a:r>
              <a:rPr lang="en-US" dirty="0"/>
              <a:t>FELIX PCIe card: $74k (OPC) + $130k (TEC)</a:t>
            </a:r>
          </a:p>
          <a:p>
            <a:pPr lvl="1"/>
            <a:r>
              <a:rPr lang="en-US" dirty="0"/>
              <a:t>24 cards + 25% allowance for yield @ 8k / card</a:t>
            </a:r>
          </a:p>
          <a:p>
            <a:pPr lvl="1"/>
            <a:r>
              <a:rPr lang="en-US" dirty="0"/>
              <a:t>Driven by FPGA cost (maximized N</a:t>
            </a:r>
            <a:r>
              <a:rPr lang="en-US" baseline="-25000" dirty="0"/>
              <a:t>10-Gbps-transceiver</a:t>
            </a:r>
            <a:r>
              <a:rPr lang="en-US" dirty="0"/>
              <a:t> / FPGA cost)</a:t>
            </a:r>
          </a:p>
          <a:p>
            <a:pPr lvl="1"/>
            <a:r>
              <a:rPr lang="en-US" dirty="0"/>
              <a:t>Received substantial price break (~50%) with multiple orders from BNL</a:t>
            </a:r>
          </a:p>
          <a:p>
            <a:pPr lvl="1"/>
            <a:r>
              <a:rPr lang="en-US" dirty="0"/>
              <a:t>Further supplemented by university contributions</a:t>
            </a:r>
          </a:p>
          <a:p>
            <a:r>
              <a:rPr lang="en-US" dirty="0"/>
              <a:t>Commodity server: 211k$ </a:t>
            </a:r>
          </a:p>
          <a:p>
            <a:pPr lvl="1"/>
            <a:r>
              <a:rPr lang="en-US" dirty="0"/>
              <a:t>2U 24-core server supporting full size PCIe Gen3 x16 + SMBus</a:t>
            </a:r>
          </a:p>
          <a:p>
            <a:pPr lvl="1"/>
            <a:r>
              <a:rPr lang="en-US" dirty="0"/>
              <a:t>24 servers + 20% allowance for yield @ 6.5k / server </a:t>
            </a:r>
          </a:p>
          <a:p>
            <a:pPr lvl="1"/>
            <a:r>
              <a:rPr lang="en-US" dirty="0"/>
              <a:t>Cost uncertainty will reduce as prototyping, algorithm development and test with simulated FELIX output data. </a:t>
            </a:r>
          </a:p>
          <a:p>
            <a:r>
              <a:rPr lang="en-US" dirty="0"/>
              <a:t>Next leading cost – data fibers based on quote: 81k$</a:t>
            </a:r>
          </a:p>
        </p:txBody>
      </p:sp>
    </p:spTree>
    <p:extLst>
      <p:ext uri="{BB962C8B-B14F-4D97-AF65-F5344CB8AC3E}">
        <p14:creationId xmlns:p14="http://schemas.microsoft.com/office/powerpoint/2010/main" val="27809118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Picture 24">
            <a:extLst>
              <a:ext uri="{FF2B5EF4-FFF2-40B4-BE49-F238E27FC236}">
                <a16:creationId xmlns:a16="http://schemas.microsoft.com/office/drawing/2014/main" id="{5EC00D80-65A8-4D99-8528-A1ADBA9D5B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0631" y="971550"/>
            <a:ext cx="1676400" cy="1257300"/>
          </a:xfrm>
          <a:prstGeom prst="rect">
            <a:avLst/>
          </a:prstGeom>
        </p:spPr>
      </p:pic>
      <p:pic>
        <p:nvPicPr>
          <p:cNvPr id="27" name="Picture 26" descr="C:\Users\takao\Dropbox\Documents\sphenix_tpc\cd1_review_2018\opa_review_may2018\20180510_095515.jpg">
            <a:extLst>
              <a:ext uri="{FF2B5EF4-FFF2-40B4-BE49-F238E27FC236}">
                <a16:creationId xmlns:a16="http://schemas.microsoft.com/office/drawing/2014/main" id="{197FACD6-0D33-414E-8D03-85D03B8EE17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10" t="6039" r="17749" b="6299"/>
          <a:stretch/>
        </p:blipFill>
        <p:spPr bwMode="auto">
          <a:xfrm>
            <a:off x="3474861" y="1770095"/>
            <a:ext cx="1249539" cy="1257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55D06CC4-8D0D-477E-A2BF-8EAE93C5332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429000" y="2837402"/>
            <a:ext cx="2225661" cy="1373039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0C100C1-CEAE-440D-B5AE-02EBAF257135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3054" r="1"/>
          <a:stretch/>
        </p:blipFill>
        <p:spPr>
          <a:xfrm>
            <a:off x="3960572" y="3712806"/>
            <a:ext cx="1630098" cy="1257300"/>
          </a:xfrm>
          <a:prstGeom prst="rect">
            <a:avLst/>
          </a:prstGeom>
        </p:spPr>
      </p:pic>
      <p:sp>
        <p:nvSpPr>
          <p:cNvPr id="2969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</a:rPr>
              <a:t>Status and Highlights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52401" y="819150"/>
            <a:ext cx="3390214" cy="3886200"/>
          </a:xfrm>
        </p:spPr>
        <p:txBody>
          <a:bodyPr/>
          <a:lstStyle/>
          <a:p>
            <a:r>
              <a:rPr lang="en-US" dirty="0"/>
              <a:t>Completed the v1.5 FELIX test stand 1.2.6.1</a:t>
            </a:r>
          </a:p>
          <a:p>
            <a:r>
              <a:rPr lang="en-US" dirty="0"/>
              <a:t>Continuing the development with two FELIX v2.1 test stands</a:t>
            </a:r>
          </a:p>
          <a:p>
            <a:pPr lvl="1"/>
            <a:r>
              <a:rPr lang="en-US" dirty="0"/>
              <a:t>Achieved 4x FEE simultaneous readout via FELIX v2.1</a:t>
            </a:r>
          </a:p>
          <a:p>
            <a:r>
              <a:rPr lang="en-US" dirty="0"/>
              <a:t>Demonstrated stable data link to FEE and GTM prototypes</a:t>
            </a:r>
          </a:p>
        </p:txBody>
      </p:sp>
      <p:sp>
        <p:nvSpPr>
          <p:cNvPr id="29703" name="Date Placeholder 1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dirty="0"/>
              <a:t>sPHENIX  Director's Review</a:t>
            </a:r>
          </a:p>
        </p:txBody>
      </p:sp>
      <p:sp>
        <p:nvSpPr>
          <p:cNvPr id="2969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0AC9DE8-C407-4789-A3B0-CCF044CC2A0C}" type="slidenum">
              <a:rPr lang="en-US" altLang="en-US" sz="1200">
                <a:solidFill>
                  <a:srgbClr val="000080"/>
                </a:solidFill>
              </a:rPr>
              <a:pPr eaLnBrk="1" hangingPunct="1"/>
              <a:t>11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pic>
        <p:nvPicPr>
          <p:cNvPr id="22" name="gem_movie (1)">
            <a:hlinkClick r:id="" action="ppaction://media"/>
            <a:extLst>
              <a:ext uri="{FF2B5EF4-FFF2-40B4-BE49-F238E27FC236}">
                <a16:creationId xmlns:a16="http://schemas.microsoft.com/office/drawing/2014/main" id="{5E17FE67-0184-461B-BEB2-9673FCDC52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5729757" y="742950"/>
            <a:ext cx="2895600" cy="415990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A22BA774-5CEB-4D84-B44F-B2F7685AA57D}"/>
              </a:ext>
            </a:extLst>
          </p:cNvPr>
          <p:cNvSpPr/>
          <p:nvPr/>
        </p:nvSpPr>
        <p:spPr>
          <a:xfrm>
            <a:off x="5943600" y="656433"/>
            <a:ext cx="24138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GEM readout test stand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FA621589-76EB-4AED-8EF5-B2F429551D87}"/>
              </a:ext>
            </a:extLst>
          </p:cNvPr>
          <p:cNvSpPr/>
          <p:nvPr/>
        </p:nvSpPr>
        <p:spPr>
          <a:xfrm>
            <a:off x="6212293" y="2638237"/>
            <a:ext cx="1930528" cy="369332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dirty="0"/>
              <a:t>Reconstructed hits</a:t>
            </a:r>
          </a:p>
        </p:txBody>
      </p:sp>
      <p:sp>
        <p:nvSpPr>
          <p:cNvPr id="26" name="Arrow: Curved Right 25">
            <a:extLst>
              <a:ext uri="{FF2B5EF4-FFF2-40B4-BE49-F238E27FC236}">
                <a16:creationId xmlns:a16="http://schemas.microsoft.com/office/drawing/2014/main" id="{ACC1D9AA-C759-4729-BB07-4B3E469B0F74}"/>
              </a:ext>
            </a:extLst>
          </p:cNvPr>
          <p:cNvSpPr/>
          <p:nvPr/>
        </p:nvSpPr>
        <p:spPr>
          <a:xfrm>
            <a:off x="4925047" y="1708479"/>
            <a:ext cx="943290" cy="2209800"/>
          </a:xfrm>
          <a:prstGeom prst="curved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081720CA-0119-4E19-B1BC-485948AD43DB}"/>
              </a:ext>
            </a:extLst>
          </p:cNvPr>
          <p:cNvSpPr/>
          <p:nvPr/>
        </p:nvSpPr>
        <p:spPr>
          <a:xfrm>
            <a:off x="3685878" y="921850"/>
            <a:ext cx="1934504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</a:rPr>
              <a:t>GEM + Zigzag pads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AE698192-AD4E-446D-9444-7761BE919882}"/>
              </a:ext>
            </a:extLst>
          </p:cNvPr>
          <p:cNvSpPr/>
          <p:nvPr/>
        </p:nvSpPr>
        <p:spPr>
          <a:xfrm>
            <a:off x="3485540" y="1770095"/>
            <a:ext cx="514885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</a:rPr>
              <a:t>FEE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C4CFE60B-ECBB-4B69-89C6-39F74A98048C}"/>
              </a:ext>
            </a:extLst>
          </p:cNvPr>
          <p:cNvSpPr/>
          <p:nvPr/>
        </p:nvSpPr>
        <p:spPr>
          <a:xfrm>
            <a:off x="3473038" y="2861188"/>
            <a:ext cx="1712135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 b="1" dirty="0">
                <a:solidFill>
                  <a:schemeClr val="accent3">
                    <a:lumMod val="20000"/>
                    <a:lumOff val="80000"/>
                  </a:schemeClr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</a:rPr>
              <a:t>DAM</a:t>
            </a:r>
            <a:r>
              <a:rPr lang="en-US" dirty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</a:rPr>
              <a:t>: FELIX v1.5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BE5A5912-207C-4512-B26F-BA31A130E4B6}"/>
              </a:ext>
            </a:extLst>
          </p:cNvPr>
          <p:cNvSpPr/>
          <p:nvPr/>
        </p:nvSpPr>
        <p:spPr>
          <a:xfrm>
            <a:off x="3965121" y="3695783"/>
            <a:ext cx="688009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 b="1" dirty="0">
                <a:solidFill>
                  <a:schemeClr val="accent1">
                    <a:lumMod val="20000"/>
                    <a:lumOff val="80000"/>
                  </a:schemeClr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</a:rPr>
              <a:t>EBDC</a:t>
            </a:r>
          </a:p>
        </p:txBody>
      </p:sp>
    </p:spTree>
    <p:extLst>
      <p:ext uri="{BB962C8B-B14F-4D97-AF65-F5344CB8AC3E}">
        <p14:creationId xmlns:p14="http://schemas.microsoft.com/office/powerpoint/2010/main" val="10853378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666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video>
              <p:cMediaNode vol="80000" mute="1">
                <p:cTn id="12" repeatCount="indefinite" fill="remove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4800" dirty="0"/>
              <a:t>Issues and Concerns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DBD56A-CC5A-4996-B565-8FFF0D2A0B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9378" y="819150"/>
            <a:ext cx="8516021" cy="3962400"/>
          </a:xfrm>
        </p:spPr>
        <p:txBody>
          <a:bodyPr/>
          <a:lstStyle/>
          <a:p>
            <a:r>
              <a:rPr lang="en-US" sz="2000" dirty="0"/>
              <a:t>FELIX components phase out before production</a:t>
            </a:r>
          </a:p>
          <a:p>
            <a:pPr lvl="1"/>
            <a:r>
              <a:rPr lang="en-US" sz="1600" dirty="0"/>
              <a:t>Producing 10x FELIX cards now in advanced R&amp;D </a:t>
            </a:r>
          </a:p>
          <a:p>
            <a:pPr lvl="1"/>
            <a:r>
              <a:rPr lang="en-US" sz="1600" dirty="0"/>
              <a:t>Start final FELIX production promptly after PD-3 (as soon as fits in management plan)</a:t>
            </a:r>
          </a:p>
          <a:p>
            <a:r>
              <a:rPr lang="en-US" sz="2000" dirty="0"/>
              <a:t>TPC data rate may be higher than current expectation</a:t>
            </a:r>
          </a:p>
          <a:p>
            <a:pPr lvl="1"/>
            <a:r>
              <a:rPr lang="en-US" sz="1600" dirty="0"/>
              <a:t>FELIX IO bandwidth is 5-7 times higher than current estimated peak continuous data rate</a:t>
            </a:r>
          </a:p>
          <a:p>
            <a:pPr lvl="1"/>
            <a:r>
              <a:rPr lang="en-US" sz="1600" dirty="0"/>
              <a:t>Downstream to DAQ: addressed in DAQ-L2 WBS 1.6 Risk Registry </a:t>
            </a:r>
          </a:p>
          <a:p>
            <a:pPr lvl="1"/>
            <a:r>
              <a:rPr lang="en-US" sz="1600" dirty="0"/>
              <a:t>Improving estimation with TPC prototyping and testing</a:t>
            </a:r>
          </a:p>
          <a:p>
            <a:pPr lvl="1"/>
            <a:r>
              <a:rPr lang="en-US" sz="1600" dirty="0"/>
              <a:t>First two years of sPHENIX operation : expect lower data volume, which allows developing and qualifying clustering algorithms with real data </a:t>
            </a:r>
          </a:p>
          <a:p>
            <a:pPr lvl="1"/>
            <a:r>
              <a:rPr lang="en-US" sz="1600" dirty="0"/>
              <a:t>For later years: exploring possible on-FPGA clustering algorithm on FELIX, which would produce factor-of-two data reduction (based on ALICE/STAR offline experience)</a:t>
            </a:r>
            <a:endParaRPr lang="en-US" dirty="0"/>
          </a:p>
        </p:txBody>
      </p:sp>
      <p:sp>
        <p:nvSpPr>
          <p:cNvPr id="31746" name="Date Placeholder 2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31747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DB70812-2340-4974-80C2-2AB8525AEB44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12</a:t>
            </a:fld>
            <a:endParaRPr lang="en-US" altLang="en-US" sz="1200">
              <a:solidFill>
                <a:srgbClr val="89898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562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BCC5BB-007D-49AF-8A56-A940EE9C63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63061A-DB06-4777-ABEC-2F4D57C1831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991503"/>
            <a:ext cx="8229600" cy="3394472"/>
          </a:xfrm>
        </p:spPr>
        <p:txBody>
          <a:bodyPr/>
          <a:lstStyle/>
          <a:p>
            <a:r>
              <a:rPr lang="en-US" dirty="0"/>
              <a:t>DAM WBS 1.2.6: bridging custom front-end electronics and commodity computing with high-performance FPGA-based DAQ interface</a:t>
            </a:r>
          </a:p>
          <a:p>
            <a:r>
              <a:rPr lang="en-US" dirty="0"/>
              <a:t>Significantly reduced schedule and technical risks by using BNL-developed FELIX-DAQ interface card</a:t>
            </a:r>
          </a:p>
          <a:p>
            <a:r>
              <a:rPr lang="en-US" dirty="0"/>
              <a:t>Closely working with upstream 1.2.5 and downstream 1.6</a:t>
            </a:r>
          </a:p>
          <a:p>
            <a:r>
              <a:rPr lang="en-US" dirty="0"/>
              <a:t>Successfully completed FELIX v1.5 test stand WBS 1.2.6.1. Many progress in FELIX v2 test stands and productions. </a:t>
            </a:r>
          </a:p>
          <a:p>
            <a:r>
              <a:rPr lang="en-US" dirty="0"/>
              <a:t>The sPHENIX TPC DAM is ready for PD-2/3 approval.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87410D-8CBC-430C-96F6-5C0CD3173F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8FF19C-543A-443B-8459-A61C43A8F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175A72-7B1A-4C53-A556-F395C042DE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13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3152721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6"/>
          <p:cNvSpPr>
            <a:spLocks noGrp="1"/>
          </p:cNvSpPr>
          <p:nvPr>
            <p:ph type="title"/>
          </p:nvPr>
        </p:nvSpPr>
        <p:spPr>
          <a:xfrm>
            <a:off x="381000" y="2114550"/>
            <a:ext cx="8229600" cy="857250"/>
          </a:xfrm>
        </p:spPr>
        <p:txBody>
          <a:bodyPr/>
          <a:lstStyle/>
          <a:p>
            <a:pPr algn="ctr"/>
            <a:r>
              <a:rPr lang="en-US" altLang="en-US"/>
              <a:t>Back Up</a:t>
            </a:r>
          </a:p>
        </p:txBody>
      </p:sp>
      <p:sp>
        <p:nvSpPr>
          <p:cNvPr id="62466" name="Date Placeholder 3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62467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C2E0C8C-DEA0-44AF-A311-D9EF592947A3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14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</a:p>
        </p:txBody>
      </p:sp>
    </p:spTree>
    <p:extLst>
      <p:ext uri="{BB962C8B-B14F-4D97-AF65-F5344CB8AC3E}">
        <p14:creationId xmlns:p14="http://schemas.microsoft.com/office/powerpoint/2010/main" val="303362501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4A2B73BE-079D-4A88-A9B0-2C801C2BAF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838200" y="1513086"/>
            <a:ext cx="10589644" cy="3528468"/>
          </a:xfrm>
        </p:spPr>
      </p:pic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F77D84A-3EDA-41B8-8D5D-B851A8D6B7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Simulation Meeting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B0BD6D-CBF0-4EC7-A0DA-C9EAE01ED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&lt;jhuang@bnl.gov&gt;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86CE3A-4BAC-4905-9432-A148DBBAA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0B5AB80F-BDF4-4C8B-ADE9-F121032CA9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TPC Data Stream @ 170kHz </a:t>
            </a:r>
            <a:r>
              <a:rPr lang="en-US" dirty="0" err="1"/>
              <a:t>AuAu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D2EF16-5216-4420-AF9D-895079270990}"/>
              </a:ext>
            </a:extLst>
          </p:cNvPr>
          <p:cNvSpPr/>
          <p:nvPr/>
        </p:nvSpPr>
        <p:spPr>
          <a:xfrm>
            <a:off x="76200" y="886908"/>
            <a:ext cx="913756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Continous</a:t>
            </a:r>
            <a:r>
              <a:rPr lang="en-US" dirty="0"/>
              <a:t>-time simulation assuming cluster/layer = &lt;</a:t>
            </a:r>
            <a:r>
              <a:rPr lang="en-US" dirty="0" err="1"/>
              <a:t>dNch</a:t>
            </a:r>
            <a:r>
              <a:rPr lang="en-US" dirty="0"/>
              <a:t>/</a:t>
            </a:r>
            <a:r>
              <a:rPr lang="en-US" dirty="0" err="1"/>
              <a:t>deta</a:t>
            </a:r>
            <a:r>
              <a:rPr lang="en-US" dirty="0"/>
              <a:t>&gt;x2 and 3x5 sample / cluster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Largest reduction factor comes from triggering throttling, which reduce data by factor of ~4 </a:t>
            </a:r>
          </a:p>
        </p:txBody>
      </p:sp>
    </p:spTree>
    <p:extLst>
      <p:ext uri="{BB962C8B-B14F-4D97-AF65-F5344CB8AC3E}">
        <p14:creationId xmlns:p14="http://schemas.microsoft.com/office/powerpoint/2010/main" val="2053792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F001A736-E9DE-4A81-A998-2D7F7B5A8A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0" y="1074539"/>
            <a:ext cx="5029200" cy="3394472"/>
          </a:xfrm>
        </p:spPr>
        <p:txBody>
          <a:bodyPr>
            <a:normAutofit fontScale="77500" lnSpcReduction="20000"/>
          </a:bodyPr>
          <a:lstStyle/>
          <a:p>
            <a:r>
              <a:rPr lang="en-US" dirty="0">
                <a:ea typeface="MS PGothic" pitchFamily="34" charset="-128"/>
                <a:cs typeface="MS PGothic" charset="0"/>
              </a:rPr>
              <a:t>Raw data size for single event</a:t>
            </a:r>
          </a:p>
          <a:p>
            <a:pPr lvl="1"/>
            <a:r>
              <a:rPr lang="en-US" u="sng" dirty="0">
                <a:ea typeface="MS PGothic" pitchFamily="34" charset="-128"/>
                <a:cs typeface="MS PGothic" charset="0"/>
              </a:rPr>
              <a:t>10Mbit</a:t>
            </a:r>
            <a:r>
              <a:rPr lang="en-US" dirty="0">
                <a:ea typeface="MS PGothic" pitchFamily="34" charset="-128"/>
                <a:cs typeface="MS PGothic" charset="0"/>
              </a:rPr>
              <a:t> for MB </a:t>
            </a:r>
            <a:r>
              <a:rPr lang="en-US" dirty="0" err="1">
                <a:ea typeface="MS PGothic" pitchFamily="34" charset="-128"/>
                <a:cs typeface="MS PGothic" charset="0"/>
              </a:rPr>
              <a:t>AuAu</a:t>
            </a:r>
            <a:r>
              <a:rPr lang="en-US" dirty="0">
                <a:ea typeface="MS PGothic" pitchFamily="34" charset="-128"/>
                <a:cs typeface="MS PGothic" charset="0"/>
              </a:rPr>
              <a:t>, and </a:t>
            </a:r>
            <a:r>
              <a:rPr lang="en-US" u="sng" dirty="0">
                <a:ea typeface="MS PGothic" pitchFamily="34" charset="-128"/>
                <a:cs typeface="MS PGothic" charset="0"/>
              </a:rPr>
              <a:t>130kbit</a:t>
            </a:r>
            <a:r>
              <a:rPr lang="en-US" dirty="0">
                <a:ea typeface="MS PGothic" pitchFamily="34" charset="-128"/>
                <a:cs typeface="MS PGothic" charset="0"/>
              </a:rPr>
              <a:t> for MB pp</a:t>
            </a:r>
            <a:r>
              <a:rPr lang="en-US" dirty="0"/>
              <a:t>.</a:t>
            </a:r>
            <a:endParaRPr lang="en-US" dirty="0">
              <a:ea typeface="MS PGothic" pitchFamily="34" charset="-128"/>
              <a:cs typeface="MS PGothic" charset="0"/>
            </a:endParaRPr>
          </a:p>
          <a:p>
            <a:pPr lvl="4"/>
            <a:endParaRPr lang="en-US" dirty="0">
              <a:ea typeface="MS PGothic" pitchFamily="34" charset="-128"/>
              <a:cs typeface="MS PGothic" charset="0"/>
            </a:endParaRPr>
          </a:p>
          <a:p>
            <a:r>
              <a:rPr lang="en-US" dirty="0">
                <a:ea typeface="MS PGothic" pitchFamily="34" charset="-128"/>
                <a:cs typeface="MS PGothic" charset="0"/>
              </a:rPr>
              <a:t>Associating with LVL-1 triggers (15kHz) reduces data size to be recorded.</a:t>
            </a:r>
          </a:p>
          <a:p>
            <a:pPr lvl="4"/>
            <a:endParaRPr lang="en-US" dirty="0">
              <a:ea typeface="MS PGothic" pitchFamily="34" charset="-128"/>
              <a:cs typeface="MS PGothic" charset="0"/>
            </a:endParaRPr>
          </a:p>
          <a:p>
            <a:r>
              <a:rPr lang="en-US" dirty="0">
                <a:ea typeface="MS PGothic" pitchFamily="34" charset="-128"/>
                <a:cs typeface="MS PGothic" charset="0"/>
              </a:rPr>
              <a:t>Lossless data compression (LZO algorithm) gives a reduction to </a:t>
            </a:r>
            <a:r>
              <a:rPr lang="en-US" u="sng" dirty="0">
                <a:ea typeface="MS PGothic" pitchFamily="34" charset="-128"/>
                <a:cs typeface="MS PGothic" charset="0"/>
              </a:rPr>
              <a:t>60%</a:t>
            </a:r>
            <a:r>
              <a:rPr lang="en-US" dirty="0">
                <a:ea typeface="MS PGothic" pitchFamily="34" charset="-128"/>
                <a:cs typeface="MS PGothic" charset="0"/>
              </a:rPr>
              <a:t> of the </a:t>
            </a:r>
            <a:r>
              <a:rPr lang="en-US" dirty="0"/>
              <a:t>original size</a:t>
            </a:r>
          </a:p>
          <a:p>
            <a:pPr lvl="4"/>
            <a:endParaRPr lang="en-US" dirty="0"/>
          </a:p>
          <a:p>
            <a:r>
              <a:rPr lang="en-US" dirty="0"/>
              <a:t>Final average per-event data sizes (TPC-only) are:</a:t>
            </a:r>
          </a:p>
          <a:p>
            <a:pPr lvl="1"/>
            <a:r>
              <a:rPr lang="en-US" dirty="0"/>
              <a:t>1.4MB/</a:t>
            </a:r>
            <a:r>
              <a:rPr lang="en-US" dirty="0" err="1"/>
              <a:t>evt</a:t>
            </a:r>
            <a:r>
              <a:rPr lang="en-US" dirty="0"/>
              <a:t> for MB </a:t>
            </a:r>
            <a:r>
              <a:rPr lang="en-US" dirty="0" err="1"/>
              <a:t>AuAu</a:t>
            </a:r>
            <a:r>
              <a:rPr lang="en-US" dirty="0"/>
              <a:t> in Year-1</a:t>
            </a:r>
          </a:p>
          <a:p>
            <a:pPr lvl="1"/>
            <a:r>
              <a:rPr lang="en-US" altLang="ja-JP" dirty="0"/>
              <a:t>2.0MB/</a:t>
            </a:r>
            <a:r>
              <a:rPr lang="en-US" altLang="ja-JP" dirty="0" err="1"/>
              <a:t>evt</a:t>
            </a:r>
            <a:r>
              <a:rPr lang="en-US" altLang="ja-JP" dirty="0"/>
              <a:t> for MB </a:t>
            </a:r>
            <a:r>
              <a:rPr lang="en-US" altLang="ja-JP" dirty="0" err="1"/>
              <a:t>AuAu</a:t>
            </a:r>
            <a:r>
              <a:rPr lang="en-US" altLang="ja-JP" dirty="0"/>
              <a:t> in Year-5</a:t>
            </a:r>
          </a:p>
          <a:p>
            <a:pPr lvl="1"/>
            <a:r>
              <a:rPr lang="en-US" altLang="ja-JP" dirty="0"/>
              <a:t>1.3MB/</a:t>
            </a:r>
            <a:r>
              <a:rPr lang="en-US" altLang="ja-JP" dirty="0" err="1"/>
              <a:t>evt</a:t>
            </a:r>
            <a:r>
              <a:rPr lang="en-US" altLang="ja-JP" dirty="0"/>
              <a:t> for MB pp</a:t>
            </a:r>
          </a:p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8498BC5-208E-42AC-8C5E-F2969BF12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Simulation Meeting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C7DE1B4-A9DB-403C-8EBF-8FAE9B7708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&lt;jhuang@bnl.gov&gt;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64AA3A-36DE-46F6-BCF1-21CAE0C4FD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483B705-40C7-4EDC-988E-180F49BCF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As shown in the DAQ review, June 2018</a:t>
            </a:r>
          </a:p>
        </p:txBody>
      </p:sp>
      <p:graphicFrame>
        <p:nvGraphicFramePr>
          <p:cNvPr id="7" name="表 6">
            <a:extLst>
              <a:ext uri="{FF2B5EF4-FFF2-40B4-BE49-F238E27FC236}">
                <a16:creationId xmlns:a16="http://schemas.microsoft.com/office/drawing/2014/main" id="{F1F0F3AF-2984-4BDB-B59E-84B1DD106C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984399"/>
              </p:ext>
            </p:extLst>
          </p:nvPr>
        </p:nvGraphicFramePr>
        <p:xfrm>
          <a:off x="5939488" y="1125171"/>
          <a:ext cx="2686050" cy="3185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5850">
                  <a:extLst>
                    <a:ext uri="{9D8B030D-6E8A-4147-A177-3AD203B41FA5}">
                      <a16:colId xmlns:a16="http://schemas.microsoft.com/office/drawing/2014/main" val="2539562744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1559588949"/>
                    </a:ext>
                  </a:extLst>
                </a:gridCol>
                <a:gridCol w="514350">
                  <a:extLst>
                    <a:ext uri="{9D8B030D-6E8A-4147-A177-3AD203B41FA5}">
                      <a16:colId xmlns:a16="http://schemas.microsoft.com/office/drawing/2014/main" val="3660796316"/>
                    </a:ext>
                  </a:extLst>
                </a:gridCol>
                <a:gridCol w="571500">
                  <a:extLst>
                    <a:ext uri="{9D8B030D-6E8A-4147-A177-3AD203B41FA5}">
                      <a16:colId xmlns:a16="http://schemas.microsoft.com/office/drawing/2014/main" val="2367970605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r>
                        <a:rPr kumimoji="1" lang="en-US" altLang="ja-JP" sz="1300" dirty="0"/>
                        <a:t>System</a:t>
                      </a:r>
                      <a:endParaRPr kumimoji="1" lang="ja-JP" altLang="en-US" sz="13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300" dirty="0" err="1"/>
                        <a:t>AuAu</a:t>
                      </a:r>
                      <a:r>
                        <a:rPr kumimoji="1" lang="en-US" altLang="ja-JP" sz="1300" dirty="0"/>
                        <a:t> (Y-1)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300" dirty="0" err="1"/>
                        <a:t>AuAu</a:t>
                      </a:r>
                      <a:endParaRPr kumimoji="1" lang="en-US" altLang="ja-JP" sz="1300" dirty="0"/>
                    </a:p>
                    <a:p>
                      <a:r>
                        <a:rPr kumimoji="1" lang="en-US" altLang="ja-JP" sz="1300" dirty="0"/>
                        <a:t>(Y-5)</a:t>
                      </a:r>
                      <a:endParaRPr kumimoji="1" lang="ja-JP" altLang="en-US" sz="1300" dirty="0"/>
                    </a:p>
                  </a:txBody>
                  <a:tcPr marL="68580" marR="68580" marT="34290" marB="34290">
                    <a:solidFill>
                      <a:schemeClr val="accent6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300" dirty="0"/>
                        <a:t>pp</a:t>
                      </a:r>
                      <a:endParaRPr kumimoji="1" lang="ja-JP" altLang="en-US" sz="13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9187172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kumimoji="1" lang="en-US" altLang="ja-JP" sz="1300" dirty="0"/>
                        <a:t>Collision rate [kHz]</a:t>
                      </a:r>
                      <a:endParaRPr kumimoji="1" lang="ja-JP" altLang="en-US" sz="13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300" dirty="0"/>
                        <a:t>100</a:t>
                      </a:r>
                      <a:endParaRPr kumimoji="1" lang="ja-JP" altLang="en-US" sz="13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300" dirty="0"/>
                        <a:t>170</a:t>
                      </a:r>
                      <a:endParaRPr kumimoji="1" lang="ja-JP" altLang="en-US" sz="1300" dirty="0"/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300" dirty="0"/>
                        <a:t>12900</a:t>
                      </a:r>
                      <a:endParaRPr kumimoji="1" lang="ja-JP" altLang="en-US" sz="13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27871417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kumimoji="1" lang="en-US" altLang="ja-JP" sz="1300" dirty="0"/>
                        <a:t>Raw data rate</a:t>
                      </a:r>
                    </a:p>
                    <a:p>
                      <a:r>
                        <a:rPr kumimoji="1" lang="en-US" altLang="ja-JP" sz="1300" dirty="0"/>
                        <a:t>[Gbps]</a:t>
                      </a:r>
                      <a:endParaRPr kumimoji="1" lang="ja-JP" altLang="en-US" sz="13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300" dirty="0"/>
                        <a:t>1100</a:t>
                      </a:r>
                      <a:endParaRPr kumimoji="1" lang="ja-JP" altLang="en-US" sz="13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300" dirty="0"/>
                        <a:t>1800</a:t>
                      </a:r>
                      <a:endParaRPr kumimoji="1" lang="ja-JP" altLang="en-US" sz="1300" dirty="0"/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300" dirty="0"/>
                        <a:t>1700</a:t>
                      </a:r>
                      <a:endParaRPr kumimoji="1" lang="ja-JP" altLang="en-US" sz="13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66686967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kumimoji="1" lang="en-US" altLang="ja-JP" sz="1300" dirty="0"/>
                        <a:t>After LVL-1 trigger [Gbps]</a:t>
                      </a:r>
                      <a:endParaRPr kumimoji="1" lang="ja-JP" altLang="en-US" sz="13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300" dirty="0"/>
                        <a:t>290</a:t>
                      </a:r>
                      <a:endParaRPr kumimoji="1" lang="ja-JP" altLang="en-US" sz="13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300" dirty="0"/>
                        <a:t>400</a:t>
                      </a:r>
                      <a:endParaRPr kumimoji="1" lang="ja-JP" altLang="en-US" sz="1300" dirty="0"/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300" dirty="0"/>
                        <a:t>260</a:t>
                      </a:r>
                      <a:endParaRPr kumimoji="1" lang="ja-JP" altLang="en-US" sz="130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145666997"/>
                  </a:ext>
                </a:extLst>
              </a:tr>
              <a:tr h="651510">
                <a:tc>
                  <a:txBody>
                    <a:bodyPr/>
                    <a:lstStyle/>
                    <a:p>
                      <a:r>
                        <a:rPr kumimoji="1" lang="en-US" altLang="ja-JP" sz="1300" b="1" dirty="0"/>
                        <a:t>After lossless compression (Gbps)</a:t>
                      </a:r>
                      <a:endParaRPr kumimoji="1" lang="ja-JP" altLang="en-US" sz="13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300" b="1" dirty="0"/>
                        <a:t>170</a:t>
                      </a:r>
                      <a:endParaRPr kumimoji="1" lang="ja-JP" altLang="en-US" sz="1300" b="1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300" b="1" dirty="0"/>
                        <a:t>240</a:t>
                      </a:r>
                      <a:endParaRPr kumimoji="1" lang="ja-JP" altLang="en-US" sz="1300" b="1" dirty="0"/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300" b="1" dirty="0"/>
                        <a:t>160</a:t>
                      </a:r>
                      <a:endParaRPr kumimoji="1" lang="ja-JP" altLang="en-US" sz="1300" b="1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4787570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kumimoji="1" lang="en-US" altLang="ja-JP" sz="1300" dirty="0"/>
                        <a:t>Per-event size [MB/</a:t>
                      </a:r>
                      <a:r>
                        <a:rPr kumimoji="1" lang="en-US" altLang="ja-JP" sz="1300" dirty="0" err="1"/>
                        <a:t>evt</a:t>
                      </a:r>
                      <a:r>
                        <a:rPr kumimoji="1" lang="en-US" altLang="ja-JP" sz="1300" dirty="0"/>
                        <a:t>]</a:t>
                      </a:r>
                      <a:endParaRPr kumimoji="1" lang="ja-JP" altLang="en-US" sz="13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300" dirty="0"/>
                        <a:t>1.4</a:t>
                      </a:r>
                      <a:endParaRPr kumimoji="1" lang="ja-JP" altLang="en-US" sz="130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r>
                        <a:rPr kumimoji="1" lang="en-US" altLang="ja-JP" sz="1300" dirty="0"/>
                        <a:t>2.0</a:t>
                      </a:r>
                      <a:endParaRPr kumimoji="1" lang="ja-JP" altLang="en-US" sz="1300" dirty="0"/>
                    </a:p>
                  </a:txBody>
                  <a:tcPr marL="68580" marR="68580" marT="34290" marB="34290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1" lang="en-US" altLang="ja-JP" sz="1300" dirty="0"/>
                        <a:t>1.3</a:t>
                      </a:r>
                      <a:endParaRPr kumimoji="1" lang="ja-JP" altLang="en-US" sz="1300" dirty="0"/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9676301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675878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7A3F8A2-5047-41A4-AD7D-24ACB4435E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37484" y="2611772"/>
            <a:ext cx="4108891" cy="226013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501B1AD-9A92-4E97-BABA-820A6093F6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5000" r="33333" b="50000"/>
          <a:stretch/>
        </p:blipFill>
        <p:spPr>
          <a:xfrm>
            <a:off x="1143001" y="2571750"/>
            <a:ext cx="2853146" cy="2340178"/>
          </a:xfrm>
          <a:prstGeom prst="rect">
            <a:avLst/>
          </a:prstGeom>
        </p:spPr>
      </p:pic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E8CA53C-FABB-4E99-9904-77715C99AEE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1001" y="1110997"/>
            <a:ext cx="8686795" cy="1592180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After computing review, in July 2018, we improved the estimation in Geant4 based simulation: </a:t>
            </a:r>
            <a:r>
              <a:rPr lang="en-US" dirty="0">
                <a:hlinkClick r:id="rId4"/>
              </a:rPr>
              <a:t>https://indico.bnl.gov/event/4024/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Mean channel occupancy in inner rings ~25% for triggered event @ 170kHz collision, 30% @ 200kHz</a:t>
            </a:r>
          </a:p>
          <a:p>
            <a:pPr lvl="1"/>
            <a:r>
              <a:rPr lang="en-US" dirty="0"/>
              <a:t>Average single MB event data rate consistent between &lt;</a:t>
            </a:r>
            <a:r>
              <a:rPr lang="en-US" dirty="0" err="1"/>
              <a:t>dNch</a:t>
            </a:r>
            <a:r>
              <a:rPr lang="en-US" dirty="0"/>
              <a:t>/</a:t>
            </a:r>
            <a:r>
              <a:rPr lang="en-US" dirty="0" err="1"/>
              <a:t>deta</a:t>
            </a:r>
            <a:r>
              <a:rPr lang="en-US" dirty="0"/>
              <a:t>&gt;x2 estimation and Geant4 simulation (15% smaller)</a:t>
            </a:r>
          </a:p>
          <a:p>
            <a:pPr lvl="1"/>
            <a:r>
              <a:rPr lang="en-US" dirty="0"/>
              <a:t>Full pile up simulation suggest 25% higher data rate than &lt;</a:t>
            </a:r>
            <a:r>
              <a:rPr lang="en-US" dirty="0" err="1"/>
              <a:t>dNch</a:t>
            </a:r>
            <a:r>
              <a:rPr lang="en-US" dirty="0"/>
              <a:t>/</a:t>
            </a:r>
            <a:r>
              <a:rPr lang="en-US" dirty="0" err="1"/>
              <a:t>deta</a:t>
            </a:r>
            <a:r>
              <a:rPr lang="en-US" dirty="0"/>
              <a:t>&gt;x2 estimation (from longer ionization trail of off-time tracks?)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E0A0C3A-ABD9-4F8B-8A99-A6D1822623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Simulation Meeting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90A865-26E4-4450-98BD-259D32B491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&lt;jhuang@bnl.gov&gt;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D597D43-29C8-4CBD-BFC1-1CBC5E26CF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BE47E799-F6BA-4310-B355-982011947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Followed up by Geant4 based simulation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9945B02-A426-4252-BDBE-10959A0ECFC8}"/>
              </a:ext>
            </a:extLst>
          </p:cNvPr>
          <p:cNvSpPr/>
          <p:nvPr/>
        </p:nvSpPr>
        <p:spPr>
          <a:xfrm>
            <a:off x="1538521" y="2743200"/>
            <a:ext cx="2122697" cy="2539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050" dirty="0">
                <a:solidFill>
                  <a:srgbClr val="000000"/>
                </a:solidFill>
              </a:rPr>
              <a:t>FEE Occupancy, </a:t>
            </a:r>
            <a:r>
              <a:rPr lang="en-US" sz="1050" dirty="0" err="1">
                <a:solidFill>
                  <a:srgbClr val="000000"/>
                </a:solidFill>
              </a:rPr>
              <a:t>AuAu</a:t>
            </a:r>
            <a:r>
              <a:rPr lang="en-US" sz="1050" dirty="0">
                <a:solidFill>
                  <a:srgbClr val="000000"/>
                </a:solidFill>
              </a:rPr>
              <a:t> MB + 170kHz</a:t>
            </a: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AFBB0D1F-9049-445F-8290-3DB9F96251F6}"/>
              </a:ext>
            </a:extLst>
          </p:cNvPr>
          <p:cNvCxnSpPr/>
          <p:nvPr/>
        </p:nvCxnSpPr>
        <p:spPr>
          <a:xfrm>
            <a:off x="5200650" y="2974033"/>
            <a:ext cx="0" cy="15430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4CAFC13B-FBED-4CEB-8102-BEA4FAAC9BE1}"/>
              </a:ext>
            </a:extLst>
          </p:cNvPr>
          <p:cNvCxnSpPr/>
          <p:nvPr/>
        </p:nvCxnSpPr>
        <p:spPr>
          <a:xfrm flipH="1">
            <a:off x="5200650" y="3143250"/>
            <a:ext cx="171450" cy="571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49160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4CE8C13B-45DE-46EC-98B9-39490B917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3403" y="1110997"/>
            <a:ext cx="8076394" cy="946403"/>
          </a:xfrm>
        </p:spPr>
        <p:txBody>
          <a:bodyPr>
            <a:normAutofit fontScale="92500"/>
          </a:bodyPr>
          <a:lstStyle/>
          <a:p>
            <a:r>
              <a:rPr lang="en-US" dirty="0"/>
              <a:t>Estimating per-FELIX data at random time-window of 13us</a:t>
            </a:r>
          </a:p>
          <a:p>
            <a:r>
              <a:rPr lang="en-US" dirty="0"/>
              <a:t>Per FELIX data has mean of 0.16MB (100Gbps) and a very long tail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FA8FC40-141E-47EF-B877-2FF506C846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Simulation Meeting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0660F2-E98C-4A87-BA65-05EB1F0A2C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&lt;jhuang@bnl.gov&gt;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5309E4-6AFE-471A-8D15-1108AE1771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9A502C12-4209-4B06-92D5-C9D2931533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/>
              <a:t>Geant4 simulation of Per-FELIX data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66163BB-C761-4A1B-BD34-6379AD2FA9D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2053713"/>
            <a:ext cx="6858000" cy="2635483"/>
          </a:xfrm>
          <a:prstGeom prst="rect">
            <a:avLst/>
          </a:prstGeom>
        </p:spPr>
      </p:pic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C7C4316-0BB5-481C-A586-1E20842C251D}"/>
              </a:ext>
            </a:extLst>
          </p:cNvPr>
          <p:cNvCxnSpPr/>
          <p:nvPr/>
        </p:nvCxnSpPr>
        <p:spPr>
          <a:xfrm>
            <a:off x="5543550" y="2731630"/>
            <a:ext cx="0" cy="15430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Arrow: Left 11">
            <a:extLst>
              <a:ext uri="{FF2B5EF4-FFF2-40B4-BE49-F238E27FC236}">
                <a16:creationId xmlns:a16="http://schemas.microsoft.com/office/drawing/2014/main" id="{75303EE0-897E-4D14-94FB-B61602F6A8F0}"/>
              </a:ext>
            </a:extLst>
          </p:cNvPr>
          <p:cNvSpPr/>
          <p:nvPr/>
        </p:nvSpPr>
        <p:spPr>
          <a:xfrm>
            <a:off x="5543549" y="3692128"/>
            <a:ext cx="2076445" cy="536972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100Gbps * 13 us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5B9C587-45E4-42B0-AD0A-9C9AE6A598BF}"/>
              </a:ext>
            </a:extLst>
          </p:cNvPr>
          <p:cNvCxnSpPr/>
          <p:nvPr/>
        </p:nvCxnSpPr>
        <p:spPr>
          <a:xfrm>
            <a:off x="2114550" y="2697101"/>
            <a:ext cx="0" cy="15430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Arrow: Left 13">
            <a:extLst>
              <a:ext uri="{FF2B5EF4-FFF2-40B4-BE49-F238E27FC236}">
                <a16:creationId xmlns:a16="http://schemas.microsoft.com/office/drawing/2014/main" id="{99D50A4C-B9F0-4D97-8E6D-632AD2627817}"/>
              </a:ext>
            </a:extLst>
          </p:cNvPr>
          <p:cNvSpPr/>
          <p:nvPr/>
        </p:nvSpPr>
        <p:spPr>
          <a:xfrm>
            <a:off x="2114549" y="2971800"/>
            <a:ext cx="1924047" cy="536972"/>
          </a:xfrm>
          <a:prstGeom prst="lef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100Gbps * 13 us</a:t>
            </a:r>
          </a:p>
        </p:txBody>
      </p:sp>
    </p:spTree>
    <p:extLst>
      <p:ext uri="{BB962C8B-B14F-4D97-AF65-F5344CB8AC3E}">
        <p14:creationId xmlns:p14="http://schemas.microsoft.com/office/powerpoint/2010/main" val="101351730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51114A39-08FB-4198-8BE2-07BF55F772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At ~100Gbps input and demonstrated FELIX output at a similar rate, transmitting all hits to the EBDC memory for trigger reduction is impractical. </a:t>
            </a:r>
          </a:p>
          <a:p>
            <a:r>
              <a:rPr lang="en-US" dirty="0"/>
              <a:t>However, if we throttle data on FELIX, we could dramatically reduce load on PCIe transmission</a:t>
            </a:r>
          </a:p>
          <a:p>
            <a:r>
              <a:rPr lang="en-US" dirty="0"/>
              <a:t>Required buffer depth ~ </a:t>
            </a:r>
            <a:r>
              <a:rPr lang="en-US" b="1" dirty="0"/>
              <a:t>70 Mb/9 MB</a:t>
            </a:r>
          </a:p>
          <a:p>
            <a:pPr lvl="1"/>
            <a:r>
              <a:rPr lang="en-US" dirty="0"/>
              <a:t>Guaranteed buffer for trigger delay = 16bit * 256 </a:t>
            </a:r>
            <a:r>
              <a:rPr lang="en-US" dirty="0" err="1"/>
              <a:t>chan</a:t>
            </a:r>
            <a:r>
              <a:rPr lang="en-US" dirty="0"/>
              <a:t>/FEE * 26 FEE * 20/us * </a:t>
            </a:r>
            <a:r>
              <a:rPr lang="en-US" b="1" dirty="0"/>
              <a:t>6.4us</a:t>
            </a:r>
            <a:r>
              <a:rPr lang="en-US" dirty="0"/>
              <a:t> = 14 Mb / </a:t>
            </a:r>
            <a:r>
              <a:rPr lang="en-US" b="1" dirty="0"/>
              <a:t>1.7 MB</a:t>
            </a:r>
          </a:p>
          <a:p>
            <a:pPr lvl="1"/>
            <a:r>
              <a:rPr lang="en-US" dirty="0"/>
              <a:t>FIFO for DMA transmission, next slides ~ </a:t>
            </a:r>
            <a:r>
              <a:rPr lang="en-US" b="1" dirty="0"/>
              <a:t>2MB</a:t>
            </a:r>
          </a:p>
          <a:p>
            <a:pPr lvl="1"/>
            <a:r>
              <a:rPr lang="en-US" dirty="0"/>
              <a:t>Guaranteed buffer for taking the current trigger before generating a real-time busy signal = 16bit * 256 </a:t>
            </a:r>
            <a:r>
              <a:rPr lang="en-US" dirty="0" err="1"/>
              <a:t>chan</a:t>
            </a:r>
            <a:r>
              <a:rPr lang="en-US" dirty="0"/>
              <a:t>/FEE * 26 FEE * 20/us * </a:t>
            </a:r>
            <a:r>
              <a:rPr lang="en-US" b="1" dirty="0"/>
              <a:t>13us </a:t>
            </a:r>
            <a:r>
              <a:rPr lang="en-US" dirty="0"/>
              <a:t>= 27 Mb/</a:t>
            </a:r>
            <a:r>
              <a:rPr lang="en-US" b="1" dirty="0"/>
              <a:t>3.5 MB</a:t>
            </a:r>
          </a:p>
          <a:p>
            <a:pPr lvl="1"/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2B49C30-2373-40A0-B0D7-EBA06416C2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Simulation Meeting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7A6EFE-BD80-47A1-95FB-47DBC755F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&lt;jhuang@bnl.gov&gt;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1F4081-CD37-4D71-AF94-A061E8C1B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BBFD8EB-5D07-4533-9ABC-9E5EFC72D0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FELIX buffer usage</a:t>
            </a:r>
          </a:p>
        </p:txBody>
      </p:sp>
    </p:spTree>
    <p:extLst>
      <p:ext uri="{BB962C8B-B14F-4D97-AF65-F5344CB8AC3E}">
        <p14:creationId xmlns:p14="http://schemas.microsoft.com/office/powerpoint/2010/main" val="32487460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Slide Number Placeholder 5"/>
          <p:cNvSpPr>
            <a:spLocks noGrp="1"/>
          </p:cNvSpPr>
          <p:nvPr>
            <p:ph type="sldNum" sz="quarter" idx="12"/>
          </p:nvPr>
        </p:nvSpPr>
        <p:spPr bwMode="auto">
          <a:xfrm>
            <a:off x="8382000" y="4800600"/>
            <a:ext cx="762000" cy="273844"/>
          </a:xfr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C5890263-FCCA-418A-AF2A-07636736DD99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2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2053" name="Title 1"/>
          <p:cNvSpPr>
            <a:spLocks noGrp="1"/>
          </p:cNvSpPr>
          <p:nvPr>
            <p:ph type="title"/>
          </p:nvPr>
        </p:nvSpPr>
        <p:spPr>
          <a:xfrm>
            <a:off x="457200" y="57150"/>
            <a:ext cx="8229600" cy="5715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dirty="0">
                <a:solidFill>
                  <a:srgbClr val="000000"/>
                </a:solidFill>
                <a:latin typeface="+mn-lt"/>
                <a:ea typeface="MS PGothic" charset="0"/>
              </a:rPr>
              <a:t>The L3 Component</a:t>
            </a:r>
          </a:p>
        </p:txBody>
      </p:sp>
      <p:sp>
        <p:nvSpPr>
          <p:cNvPr id="1638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2A4E4EB3-2221-4B0D-837A-B0783329CAD9}"/>
              </a:ext>
            </a:extLst>
          </p:cNvPr>
          <p:cNvGrpSpPr/>
          <p:nvPr/>
        </p:nvGrpSpPr>
        <p:grpSpPr>
          <a:xfrm>
            <a:off x="306000" y="862436"/>
            <a:ext cx="8245357" cy="4147714"/>
            <a:chOff x="-380893" y="1950357"/>
            <a:chExt cx="9385183" cy="4721089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8A91DAB4-79BB-4040-B6A3-D1DB9D5FC46B}"/>
                </a:ext>
              </a:extLst>
            </p:cNvPr>
            <p:cNvGrpSpPr/>
            <p:nvPr/>
          </p:nvGrpSpPr>
          <p:grpSpPr>
            <a:xfrm>
              <a:off x="1143000" y="3098197"/>
              <a:ext cx="6455664" cy="2919984"/>
              <a:chOff x="1447800" y="3918872"/>
              <a:chExt cx="6455664" cy="2919984"/>
            </a:xfrm>
          </p:grpSpPr>
          <p:grpSp>
            <p:nvGrpSpPr>
              <p:cNvPr id="31" name="Group 30">
                <a:extLst>
                  <a:ext uri="{FF2B5EF4-FFF2-40B4-BE49-F238E27FC236}">
                    <a16:creationId xmlns:a16="http://schemas.microsoft.com/office/drawing/2014/main" id="{F2DD0487-E427-475C-8538-D64E81572C25}"/>
                  </a:ext>
                </a:extLst>
              </p:cNvPr>
              <p:cNvGrpSpPr/>
              <p:nvPr/>
            </p:nvGrpSpPr>
            <p:grpSpPr>
              <a:xfrm>
                <a:off x="1447800" y="3918872"/>
                <a:ext cx="6455664" cy="2919984"/>
                <a:chOff x="1447800" y="3581400"/>
                <a:chExt cx="6455664" cy="2919984"/>
              </a:xfrm>
            </p:grpSpPr>
            <p:sp>
              <p:nvSpPr>
                <p:cNvPr id="33" name="Rectangle 32">
                  <a:extLst>
                    <a:ext uri="{FF2B5EF4-FFF2-40B4-BE49-F238E27FC236}">
                      <a16:creationId xmlns:a16="http://schemas.microsoft.com/office/drawing/2014/main" id="{AA63B31E-7E4D-4DE5-9C80-B5118A8C34FD}"/>
                    </a:ext>
                  </a:extLst>
                </p:cNvPr>
                <p:cNvSpPr/>
                <p:nvPr/>
              </p:nvSpPr>
              <p:spPr>
                <a:xfrm>
                  <a:off x="6500013" y="5974585"/>
                  <a:ext cx="936347" cy="307777"/>
                </a:xfrm>
                <a:prstGeom prst="rect">
                  <a:avLst/>
                </a:prstGeom>
              </p:spPr>
              <p:txBody>
                <a:bodyPr wrap="none">
                  <a:spAutoFit/>
                </a:bodyPr>
                <a:lstStyle>
                  <a:defPPr>
                    <a:defRPr lang="en-US"/>
                  </a:defPPr>
                  <a:lvl1pPr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1pPr>
                  <a:lvl2pPr marL="4572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2pPr>
                  <a:lvl3pPr marL="9144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3pPr>
                  <a:lvl4pPr marL="13716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4pPr>
                  <a:lvl5pPr marL="1828800" algn="l" rtl="0" fontAlgn="base">
                    <a:spcBef>
                      <a:spcPct val="0"/>
                    </a:spcBef>
                    <a:spcAft>
                      <a:spcPct val="0"/>
                    </a:spcAft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5pPr>
                  <a:lvl6pPr marL="22860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6pPr>
                  <a:lvl7pPr marL="27432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7pPr>
                  <a:lvl8pPr marL="32004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8pPr>
                  <a:lvl9pPr marL="3657600" algn="l" defTabSz="914400" rtl="0" eaLnBrk="1" latinLnBrk="0" hangingPunct="1">
                    <a:defRPr kern="1200">
                      <a:solidFill>
                        <a:schemeClr val="tx1"/>
                      </a:solidFill>
                      <a:latin typeface="Calibri" pitchFamily="34" charset="0"/>
                      <a:ea typeface="MS PGothic" pitchFamily="34" charset="-128"/>
                      <a:cs typeface="+mn-cs"/>
                    </a:defRPr>
                  </a:lvl9pPr>
                </a:lstStyle>
                <a:p>
                  <a:r>
                    <a:rPr lang="en-US" sz="1400" dirty="0">
                      <a:solidFill>
                        <a:srgbClr val="000000"/>
                      </a:solidFill>
                    </a:rPr>
                    <a:t>Buffer box</a:t>
                  </a:r>
                </a:p>
              </p:txBody>
            </p:sp>
            <p:pic>
              <p:nvPicPr>
                <p:cNvPr id="34" name="Content Placeholder 6">
                  <a:extLst>
                    <a:ext uri="{FF2B5EF4-FFF2-40B4-BE49-F238E27FC236}">
                      <a16:creationId xmlns:a16="http://schemas.microsoft.com/office/drawing/2014/main" id="{3C61442A-BBB0-49EC-9D86-1E383F89FD9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" cstate="print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47800" y="3581400"/>
                  <a:ext cx="6455664" cy="2919984"/>
                </a:xfrm>
                <a:prstGeom prst="rect">
                  <a:avLst/>
                </a:prstGeom>
              </p:spPr>
            </p:pic>
          </p:grp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F0ED9F21-A604-4A03-8E72-CBFFB817C2B1}"/>
                  </a:ext>
                </a:extLst>
              </p:cNvPr>
              <p:cNvSpPr/>
              <p:nvPr/>
            </p:nvSpPr>
            <p:spPr>
              <a:xfrm>
                <a:off x="2438400" y="4871456"/>
                <a:ext cx="1600200" cy="1536488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rtl="0" fontAlgn="base">
                  <a:spcBef>
                    <a:spcPct val="0"/>
                  </a:spcBef>
                  <a:spcAft>
                    <a:spcPct val="0"/>
                  </a:spcAft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914400" rtl="0" eaLnBrk="1" latinLnBrk="0" hangingPunct="1">
                  <a:defRPr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 sz="1400"/>
              </a:p>
            </p:txBody>
          </p:sp>
        </p:grp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64456685-42C1-4640-85B4-2F58281DB179}"/>
                </a:ext>
              </a:extLst>
            </p:cNvPr>
            <p:cNvCxnSpPr/>
            <p:nvPr/>
          </p:nvCxnSpPr>
          <p:spPr>
            <a:xfrm flipH="1">
              <a:off x="3548014" y="2377561"/>
              <a:ext cx="439" cy="1834858"/>
            </a:xfrm>
            <a:prstGeom prst="line">
              <a:avLst/>
            </a:prstGeom>
            <a:ln w="41275" cmpd="dbl">
              <a:solidFill>
                <a:schemeClr val="accent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71208D0E-EBA5-4084-B0A4-9B0F11CC8A95}"/>
                </a:ext>
              </a:extLst>
            </p:cNvPr>
            <p:cNvCxnSpPr>
              <a:cxnSpLocks/>
            </p:cNvCxnSpPr>
            <p:nvPr/>
          </p:nvCxnSpPr>
          <p:spPr>
            <a:xfrm>
              <a:off x="2306488" y="2467260"/>
              <a:ext cx="1241526" cy="0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8A61CBD3-8813-4768-BF9F-9F9F444E29FC}"/>
                </a:ext>
              </a:extLst>
            </p:cNvPr>
            <p:cNvSpPr/>
            <p:nvPr/>
          </p:nvSpPr>
          <p:spPr>
            <a:xfrm>
              <a:off x="-380893" y="1985331"/>
              <a:ext cx="2945780" cy="98090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r>
                <a:rPr lang="en-US" sz="1400" b="1" u="sng" dirty="0">
                  <a:solidFill>
                    <a:schemeClr val="accent1"/>
                  </a:solidFill>
                </a:rPr>
                <a:t>Input data </a:t>
              </a:r>
              <a:r>
                <a:rPr lang="en-US" sz="1400" u="sng" dirty="0">
                  <a:solidFill>
                    <a:schemeClr val="accent1"/>
                  </a:solidFill>
                </a:rPr>
                <a:t>stream: </a:t>
              </a:r>
            </a:p>
            <a:p>
              <a:r>
                <a:rPr lang="en-US" sz="1200" dirty="0">
                  <a:solidFill>
                    <a:schemeClr val="accent1"/>
                  </a:solidFill>
                </a:rPr>
                <a:t>960 6-Gbps bidirectional fibers links</a:t>
              </a:r>
            </a:p>
            <a:p>
              <a:r>
                <a:rPr lang="en-US" sz="1200" dirty="0">
                  <a:solidFill>
                    <a:schemeClr val="accent1"/>
                  </a:solidFill>
                </a:rPr>
                <a:t>Max continuous: 4 Gbps / fiber</a:t>
              </a:r>
            </a:p>
            <a:p>
              <a:r>
                <a:rPr lang="en-US" sz="1200" dirty="0">
                  <a:solidFill>
                    <a:schemeClr val="accent1"/>
                  </a:solidFill>
                </a:rPr>
                <a:t>Average continuous: 1.1-1.8 Tbps total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A7A3707-6D5A-412B-AF71-ED2B51EE5148}"/>
                </a:ext>
              </a:extLst>
            </p:cNvPr>
            <p:cNvSpPr/>
            <p:nvPr/>
          </p:nvSpPr>
          <p:spPr>
            <a:xfrm>
              <a:off x="3624214" y="2993219"/>
              <a:ext cx="4114800" cy="1152008"/>
            </a:xfrm>
            <a:prstGeom prst="rect">
              <a:avLst/>
            </a:prstGeom>
            <a:noFill/>
            <a:ln w="57150">
              <a:solidFill>
                <a:schemeClr val="accent2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4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3F15BCD8-F1EA-4137-AFFB-38E023047137}"/>
                </a:ext>
              </a:extLst>
            </p:cNvPr>
            <p:cNvSpPr/>
            <p:nvPr/>
          </p:nvSpPr>
          <p:spPr>
            <a:xfrm>
              <a:off x="3633974" y="4822019"/>
              <a:ext cx="2047640" cy="879510"/>
            </a:xfrm>
            <a:prstGeom prst="rect">
              <a:avLst/>
            </a:prstGeom>
            <a:noFill/>
            <a:ln w="57150">
              <a:solidFill>
                <a:schemeClr val="accent1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4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60A3009-657B-45CF-8B0B-C99716118604}"/>
                </a:ext>
              </a:extLst>
            </p:cNvPr>
            <p:cNvSpPr/>
            <p:nvPr/>
          </p:nvSpPr>
          <p:spPr>
            <a:xfrm>
              <a:off x="3689758" y="2987213"/>
              <a:ext cx="2747847" cy="350324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r>
                <a:rPr lang="en-US" sz="1400" b="1" u="sng" dirty="0">
                  <a:solidFill>
                    <a:srgbClr val="C00000"/>
                  </a:solidFill>
                  <a:highlight>
                    <a:srgbClr val="FFFF00"/>
                  </a:highlight>
                </a:rPr>
                <a:t>TPC DAM L3 Scope, WBS 1.2.6</a:t>
              </a:r>
            </a:p>
          </p:txBody>
        </p:sp>
        <p:sp>
          <p:nvSpPr>
            <p:cNvPr id="15" name="Rectangle 24">
              <a:extLst>
                <a:ext uri="{FF2B5EF4-FFF2-40B4-BE49-F238E27FC236}">
                  <a16:creationId xmlns:a16="http://schemas.microsoft.com/office/drawing/2014/main" id="{37747FED-3FBD-4DA1-96E3-7C8B7D5D71A2}"/>
                </a:ext>
              </a:extLst>
            </p:cNvPr>
            <p:cNvSpPr/>
            <p:nvPr/>
          </p:nvSpPr>
          <p:spPr>
            <a:xfrm>
              <a:off x="3620834" y="4364819"/>
              <a:ext cx="4118179" cy="1466943"/>
            </a:xfrm>
            <a:custGeom>
              <a:avLst/>
              <a:gdLst>
                <a:gd name="connsiteX0" fmla="*/ 0 w 4114800"/>
                <a:gd name="connsiteY0" fmla="*/ 0 h 1447800"/>
                <a:gd name="connsiteX1" fmla="*/ 4114800 w 4114800"/>
                <a:gd name="connsiteY1" fmla="*/ 0 h 1447800"/>
                <a:gd name="connsiteX2" fmla="*/ 4114800 w 4114800"/>
                <a:gd name="connsiteY2" fmla="*/ 1447800 h 1447800"/>
                <a:gd name="connsiteX3" fmla="*/ 0 w 4114800"/>
                <a:gd name="connsiteY3" fmla="*/ 1447800 h 1447800"/>
                <a:gd name="connsiteX4" fmla="*/ 0 w 4114800"/>
                <a:gd name="connsiteY4" fmla="*/ 0 h 1447800"/>
                <a:gd name="connsiteX0" fmla="*/ 0 w 4114800"/>
                <a:gd name="connsiteY0" fmla="*/ 0 h 1447800"/>
                <a:gd name="connsiteX1" fmla="*/ 4114800 w 4114800"/>
                <a:gd name="connsiteY1" fmla="*/ 0 h 1447800"/>
                <a:gd name="connsiteX2" fmla="*/ 4114800 w 4114800"/>
                <a:gd name="connsiteY2" fmla="*/ 1447800 h 1447800"/>
                <a:gd name="connsiteX3" fmla="*/ 2306269 w 4114800"/>
                <a:gd name="connsiteY3" fmla="*/ 425294 h 1447800"/>
                <a:gd name="connsiteX4" fmla="*/ 0 w 4114800"/>
                <a:gd name="connsiteY4" fmla="*/ 0 h 1447800"/>
                <a:gd name="connsiteX0" fmla="*/ 0 w 4114800"/>
                <a:gd name="connsiteY0" fmla="*/ 0 h 1447800"/>
                <a:gd name="connsiteX1" fmla="*/ 4114800 w 4114800"/>
                <a:gd name="connsiteY1" fmla="*/ 0 h 1447800"/>
                <a:gd name="connsiteX2" fmla="*/ 4114800 w 4114800"/>
                <a:gd name="connsiteY2" fmla="*/ 1447800 h 1447800"/>
                <a:gd name="connsiteX3" fmla="*/ 3226300 w 4114800"/>
                <a:gd name="connsiteY3" fmla="*/ 953438 h 1447800"/>
                <a:gd name="connsiteX4" fmla="*/ 2306269 w 4114800"/>
                <a:gd name="connsiteY4" fmla="*/ 425294 h 1447800"/>
                <a:gd name="connsiteX5" fmla="*/ 0 w 4114800"/>
                <a:gd name="connsiteY5" fmla="*/ 0 h 1447800"/>
                <a:gd name="connsiteX0" fmla="*/ 0 w 4114800"/>
                <a:gd name="connsiteY0" fmla="*/ 0 h 1466943"/>
                <a:gd name="connsiteX1" fmla="*/ 4114800 w 4114800"/>
                <a:gd name="connsiteY1" fmla="*/ 0 h 1466943"/>
                <a:gd name="connsiteX2" fmla="*/ 4114800 w 4114800"/>
                <a:gd name="connsiteY2" fmla="*/ 1447800 h 1466943"/>
                <a:gd name="connsiteX3" fmla="*/ 2271361 w 4114800"/>
                <a:gd name="connsiteY3" fmla="*/ 1466943 h 1466943"/>
                <a:gd name="connsiteX4" fmla="*/ 2306269 w 4114800"/>
                <a:gd name="connsiteY4" fmla="*/ 425294 h 1466943"/>
                <a:gd name="connsiteX5" fmla="*/ 0 w 4114800"/>
                <a:gd name="connsiteY5" fmla="*/ 0 h 1466943"/>
                <a:gd name="connsiteX0" fmla="*/ 0 w 4114800"/>
                <a:gd name="connsiteY0" fmla="*/ 0 h 1466943"/>
                <a:gd name="connsiteX1" fmla="*/ 4114800 w 4114800"/>
                <a:gd name="connsiteY1" fmla="*/ 0 h 1466943"/>
                <a:gd name="connsiteX2" fmla="*/ 4114800 w 4114800"/>
                <a:gd name="connsiteY2" fmla="*/ 1443296 h 1466943"/>
                <a:gd name="connsiteX3" fmla="*/ 2271361 w 4114800"/>
                <a:gd name="connsiteY3" fmla="*/ 1466943 h 1466943"/>
                <a:gd name="connsiteX4" fmla="*/ 2306269 w 4114800"/>
                <a:gd name="connsiteY4" fmla="*/ 425294 h 1466943"/>
                <a:gd name="connsiteX5" fmla="*/ 0 w 4114800"/>
                <a:gd name="connsiteY5" fmla="*/ 0 h 1466943"/>
                <a:gd name="connsiteX0" fmla="*/ 0 w 4114800"/>
                <a:gd name="connsiteY0" fmla="*/ 0 h 1466943"/>
                <a:gd name="connsiteX1" fmla="*/ 4114800 w 4114800"/>
                <a:gd name="connsiteY1" fmla="*/ 0 h 1466943"/>
                <a:gd name="connsiteX2" fmla="*/ 4114800 w 4114800"/>
                <a:gd name="connsiteY2" fmla="*/ 1443296 h 1466943"/>
                <a:gd name="connsiteX3" fmla="*/ 2271361 w 4114800"/>
                <a:gd name="connsiteY3" fmla="*/ 1466943 h 1466943"/>
                <a:gd name="connsiteX4" fmla="*/ 2265729 w 4114800"/>
                <a:gd name="connsiteY4" fmla="*/ 411781 h 1466943"/>
                <a:gd name="connsiteX5" fmla="*/ 0 w 4114800"/>
                <a:gd name="connsiteY5" fmla="*/ 0 h 1466943"/>
                <a:gd name="connsiteX0" fmla="*/ 0 w 4114800"/>
                <a:gd name="connsiteY0" fmla="*/ 0 h 1466943"/>
                <a:gd name="connsiteX1" fmla="*/ 4114800 w 4114800"/>
                <a:gd name="connsiteY1" fmla="*/ 0 h 1466943"/>
                <a:gd name="connsiteX2" fmla="*/ 4114800 w 4114800"/>
                <a:gd name="connsiteY2" fmla="*/ 1443296 h 1466943"/>
                <a:gd name="connsiteX3" fmla="*/ 2271361 w 4114800"/>
                <a:gd name="connsiteY3" fmla="*/ 1466943 h 1466943"/>
                <a:gd name="connsiteX4" fmla="*/ 2265729 w 4114800"/>
                <a:gd name="connsiteY4" fmla="*/ 411781 h 1466943"/>
                <a:gd name="connsiteX5" fmla="*/ 149772 w 4114800"/>
                <a:gd name="connsiteY5" fmla="*/ 34534 h 1466943"/>
                <a:gd name="connsiteX6" fmla="*/ 0 w 4114800"/>
                <a:gd name="connsiteY6" fmla="*/ 0 h 1466943"/>
                <a:gd name="connsiteX0" fmla="*/ 3379 w 4118179"/>
                <a:gd name="connsiteY0" fmla="*/ 0 h 1466943"/>
                <a:gd name="connsiteX1" fmla="*/ 4118179 w 4118179"/>
                <a:gd name="connsiteY1" fmla="*/ 0 h 1466943"/>
                <a:gd name="connsiteX2" fmla="*/ 4118179 w 4118179"/>
                <a:gd name="connsiteY2" fmla="*/ 1443296 h 1466943"/>
                <a:gd name="connsiteX3" fmla="*/ 2274740 w 4118179"/>
                <a:gd name="connsiteY3" fmla="*/ 1466943 h 1466943"/>
                <a:gd name="connsiteX4" fmla="*/ 2269108 w 4118179"/>
                <a:gd name="connsiteY4" fmla="*/ 411781 h 1466943"/>
                <a:gd name="connsiteX5" fmla="*/ 0 w 4118179"/>
                <a:gd name="connsiteY5" fmla="*/ 399393 h 1466943"/>
                <a:gd name="connsiteX6" fmla="*/ 3379 w 4118179"/>
                <a:gd name="connsiteY6" fmla="*/ 0 h 1466943"/>
                <a:gd name="connsiteX0" fmla="*/ 3379 w 4118179"/>
                <a:gd name="connsiteY0" fmla="*/ 0 h 1466943"/>
                <a:gd name="connsiteX1" fmla="*/ 4118179 w 4118179"/>
                <a:gd name="connsiteY1" fmla="*/ 0 h 1466943"/>
                <a:gd name="connsiteX2" fmla="*/ 4118179 w 4118179"/>
                <a:gd name="connsiteY2" fmla="*/ 1465818 h 1466943"/>
                <a:gd name="connsiteX3" fmla="*/ 2274740 w 4118179"/>
                <a:gd name="connsiteY3" fmla="*/ 1466943 h 1466943"/>
                <a:gd name="connsiteX4" fmla="*/ 2269108 w 4118179"/>
                <a:gd name="connsiteY4" fmla="*/ 411781 h 1466943"/>
                <a:gd name="connsiteX5" fmla="*/ 0 w 4118179"/>
                <a:gd name="connsiteY5" fmla="*/ 399393 h 1466943"/>
                <a:gd name="connsiteX6" fmla="*/ 3379 w 4118179"/>
                <a:gd name="connsiteY6" fmla="*/ 0 h 14669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118179" h="1466943">
                  <a:moveTo>
                    <a:pt x="3379" y="0"/>
                  </a:moveTo>
                  <a:lnTo>
                    <a:pt x="4118179" y="0"/>
                  </a:lnTo>
                  <a:lnTo>
                    <a:pt x="4118179" y="1465818"/>
                  </a:lnTo>
                  <a:lnTo>
                    <a:pt x="2274740" y="1466943"/>
                  </a:lnTo>
                  <a:cubicBezTo>
                    <a:pt x="2272863" y="1115222"/>
                    <a:pt x="2270985" y="763502"/>
                    <a:pt x="2269108" y="411781"/>
                  </a:cubicBezTo>
                  <a:lnTo>
                    <a:pt x="0" y="399393"/>
                  </a:lnTo>
                  <a:cubicBezTo>
                    <a:pt x="1126" y="266262"/>
                    <a:pt x="2253" y="133131"/>
                    <a:pt x="3379" y="0"/>
                  </a:cubicBezTo>
                  <a:close/>
                </a:path>
              </a:pathLst>
            </a:cu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400"/>
            </a:p>
          </p:txBody>
        </p: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13FD2D7-9E8C-4EE7-B3FE-A51751A18BC6}"/>
                </a:ext>
              </a:extLst>
            </p:cNvPr>
            <p:cNvCxnSpPr/>
            <p:nvPr/>
          </p:nvCxnSpPr>
          <p:spPr>
            <a:xfrm flipH="1">
              <a:off x="3829232" y="4244184"/>
              <a:ext cx="1657124" cy="6375"/>
            </a:xfrm>
            <a:prstGeom prst="line">
              <a:avLst/>
            </a:prstGeom>
            <a:ln w="41275" cmpd="dbl">
              <a:solidFill>
                <a:schemeClr val="accent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BBB04F31-C83C-4CD1-B95B-F6B1050C1BF0}"/>
                </a:ext>
              </a:extLst>
            </p:cNvPr>
            <p:cNvCxnSpPr/>
            <p:nvPr/>
          </p:nvCxnSpPr>
          <p:spPr>
            <a:xfrm flipH="1">
              <a:off x="6015134" y="4247371"/>
              <a:ext cx="2104880" cy="2950"/>
            </a:xfrm>
            <a:prstGeom prst="line">
              <a:avLst/>
            </a:prstGeom>
            <a:ln w="41275" cmpd="dbl">
              <a:solidFill>
                <a:schemeClr val="accent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6931C80B-A185-44B3-BFFD-089C49ACBD7A}"/>
                </a:ext>
              </a:extLst>
            </p:cNvPr>
            <p:cNvCxnSpPr/>
            <p:nvPr/>
          </p:nvCxnSpPr>
          <p:spPr>
            <a:xfrm flipH="1" flipV="1">
              <a:off x="8127615" y="2377561"/>
              <a:ext cx="2159" cy="1881928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19" name="Straight Arrow Connector 18">
              <a:extLst>
                <a:ext uri="{FF2B5EF4-FFF2-40B4-BE49-F238E27FC236}">
                  <a16:creationId xmlns:a16="http://schemas.microsoft.com/office/drawing/2014/main" id="{C8F57E49-C3D4-4C11-801E-92E1ED64A131}"/>
                </a:ext>
              </a:extLst>
            </p:cNvPr>
            <p:cNvCxnSpPr/>
            <p:nvPr/>
          </p:nvCxnSpPr>
          <p:spPr>
            <a:xfrm>
              <a:off x="6300974" y="2471215"/>
              <a:ext cx="1828800" cy="0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5B578C9B-7700-4499-837A-5DADEE7B72A6}"/>
                </a:ext>
              </a:extLst>
            </p:cNvPr>
            <p:cNvSpPr/>
            <p:nvPr/>
          </p:nvSpPr>
          <p:spPr>
            <a:xfrm>
              <a:off x="5613175" y="1950357"/>
              <a:ext cx="3137144" cy="1173582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r>
                <a:rPr lang="en-US" sz="1400" b="1" u="sng" dirty="0">
                  <a:solidFill>
                    <a:schemeClr val="accent1"/>
                  </a:solidFill>
                </a:rPr>
                <a:t>Output data stream </a:t>
              </a:r>
              <a:r>
                <a:rPr lang="en-US" sz="1400" u="sng" dirty="0">
                  <a:solidFill>
                    <a:schemeClr val="accent1"/>
                  </a:solidFill>
                </a:rPr>
                <a:t>to buffer box: </a:t>
              </a:r>
            </a:p>
            <a:p>
              <a:r>
                <a:rPr lang="en-US" sz="1200" dirty="0">
                  <a:solidFill>
                    <a:schemeClr val="accent1"/>
                  </a:solidFill>
                </a:rPr>
                <a:t>24 x 25 Gbps Ethernet via fiber</a:t>
              </a:r>
              <a:br>
                <a:rPr lang="en-US" sz="1200" dirty="0">
                  <a:solidFill>
                    <a:schemeClr val="accent1"/>
                  </a:solidFill>
                </a:rPr>
              </a:br>
              <a:r>
                <a:rPr lang="en-US" sz="1100" dirty="0">
                  <a:solidFill>
                    <a:schemeClr val="accent1"/>
                  </a:solidFill>
                </a:rPr>
                <a:t>After triggering and compression</a:t>
              </a:r>
            </a:p>
            <a:p>
              <a:r>
                <a:rPr lang="en-US" sz="1200" b="1" dirty="0">
                  <a:solidFill>
                    <a:schemeClr val="accent1"/>
                  </a:solidFill>
                  <a:highlight>
                    <a:srgbClr val="FFFF00"/>
                  </a:highlight>
                </a:rPr>
                <a:t>KPP</a:t>
              </a:r>
              <a:r>
                <a:rPr lang="en-US" sz="1200" dirty="0">
                  <a:solidFill>
                    <a:schemeClr val="accent1"/>
                  </a:solidFill>
                  <a:highlight>
                    <a:srgbClr val="FFFF00"/>
                  </a:highlight>
                </a:rPr>
                <a:t> Total continuous output: 80 Gbps</a:t>
              </a:r>
            </a:p>
            <a:p>
              <a:endParaRPr lang="en-US" sz="1200" dirty="0">
                <a:solidFill>
                  <a:schemeClr val="accent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B30728D6-EAAD-4408-9F8D-4369151D2B62}"/>
                </a:ext>
              </a:extLst>
            </p:cNvPr>
            <p:cNvSpPr/>
            <p:nvPr/>
          </p:nvSpPr>
          <p:spPr>
            <a:xfrm>
              <a:off x="6107422" y="5830669"/>
              <a:ext cx="1196481" cy="523220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r>
                <a:rPr lang="en-US" sz="1400" dirty="0"/>
                <a:t>DAQ L2 Scope</a:t>
              </a:r>
              <a:br>
                <a:rPr lang="en-US" sz="1400" dirty="0"/>
              </a:br>
              <a:r>
                <a:rPr lang="en-US" sz="1400" dirty="0"/>
                <a:t>WBS 1.6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75164260-069F-44E4-8189-C86FA2F60FB4}"/>
                </a:ext>
              </a:extLst>
            </p:cNvPr>
            <p:cNvSpPr/>
            <p:nvPr/>
          </p:nvSpPr>
          <p:spPr>
            <a:xfrm>
              <a:off x="2176414" y="2989355"/>
              <a:ext cx="1313593" cy="2747063"/>
            </a:xfrm>
            <a:prstGeom prst="rect">
              <a:avLst/>
            </a:prstGeom>
            <a:noFill/>
            <a:ln>
              <a:solidFill>
                <a:srgbClr val="FFFF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40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5838725-D5B7-4AC3-BF58-1AC20A4CBB71}"/>
                </a:ext>
              </a:extLst>
            </p:cNvPr>
            <p:cNvSpPr/>
            <p:nvPr/>
          </p:nvSpPr>
          <p:spPr>
            <a:xfrm>
              <a:off x="1088278" y="2990627"/>
              <a:ext cx="1058217" cy="2747063"/>
            </a:xfrm>
            <a:prstGeom prst="rect">
              <a:avLst/>
            </a:prstGeom>
            <a:noFill/>
            <a:ln>
              <a:solidFill>
                <a:srgbClr val="FFC000"/>
              </a:solidFill>
            </a:ln>
          </p:spPr>
          <p:style>
            <a:lnRef idx="2">
              <a:schemeClr val="accent3"/>
            </a:lnRef>
            <a:fillRef idx="1">
              <a:schemeClr val="lt1"/>
            </a:fillRef>
            <a:effectRef idx="0">
              <a:schemeClr val="accent3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 sz="1400"/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FEA2BFEB-C307-4CB2-A11D-FE6AF5C5BB23}"/>
                </a:ext>
              </a:extLst>
            </p:cNvPr>
            <p:cNvCxnSpPr/>
            <p:nvPr/>
          </p:nvCxnSpPr>
          <p:spPr>
            <a:xfrm flipH="1" flipV="1">
              <a:off x="5491798" y="2365443"/>
              <a:ext cx="2159" cy="1881928"/>
            </a:xfrm>
            <a:prstGeom prst="line">
              <a:avLst/>
            </a:prstGeom>
            <a:ln>
              <a:solidFill>
                <a:schemeClr val="accent1"/>
              </a:solidFill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F0C36DB6-1DB3-4CCB-9176-BDB1C0952A30}"/>
                </a:ext>
              </a:extLst>
            </p:cNvPr>
            <p:cNvCxnSpPr/>
            <p:nvPr/>
          </p:nvCxnSpPr>
          <p:spPr>
            <a:xfrm>
              <a:off x="3917754" y="2467260"/>
              <a:ext cx="1568602" cy="0"/>
            </a:xfrm>
            <a:prstGeom prst="straightConnector1">
              <a:avLst/>
            </a:prstGeom>
            <a:ln>
              <a:solidFill>
                <a:schemeClr val="accent1"/>
              </a:solidFill>
              <a:tailEnd type="triangle"/>
            </a:ln>
          </p:spPr>
          <p:style>
            <a:lnRef idx="1">
              <a:schemeClr val="accent6"/>
            </a:lnRef>
            <a:fillRef idx="0">
              <a:schemeClr val="accent6"/>
            </a:fillRef>
            <a:effectRef idx="0">
              <a:schemeClr val="accent6"/>
            </a:effectRef>
            <a:fontRef idx="minor">
              <a:schemeClr val="tx1"/>
            </a:fontRef>
          </p:style>
        </p:cxn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46EEC4A-538F-4E21-8675-E01D6551ABCC}"/>
                </a:ext>
              </a:extLst>
            </p:cNvPr>
            <p:cNvSpPr/>
            <p:nvPr/>
          </p:nvSpPr>
          <p:spPr>
            <a:xfrm>
              <a:off x="3574511" y="1950615"/>
              <a:ext cx="2027861" cy="980905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lvl="0"/>
              <a:r>
                <a:rPr lang="en-US" sz="1400" b="1" u="sng" dirty="0">
                  <a:solidFill>
                    <a:schemeClr val="accent1"/>
                  </a:solidFill>
                </a:rPr>
                <a:t>Clock/Trigger </a:t>
              </a:r>
              <a:r>
                <a:rPr lang="en-US" sz="1400" u="sng" dirty="0">
                  <a:solidFill>
                    <a:schemeClr val="accent1"/>
                  </a:solidFill>
                </a:rPr>
                <a:t>input: </a:t>
              </a:r>
            </a:p>
            <a:p>
              <a:pPr lvl="0"/>
              <a:r>
                <a:rPr lang="en-US" sz="1200" dirty="0">
                  <a:solidFill>
                    <a:schemeClr val="accent1"/>
                  </a:solidFill>
                </a:rPr>
                <a:t>Optical links</a:t>
              </a:r>
            </a:p>
            <a:p>
              <a:pPr lvl="0"/>
              <a:r>
                <a:rPr lang="en-US" sz="1200" dirty="0">
                  <a:solidFill>
                    <a:schemeClr val="accent1"/>
                  </a:solidFill>
                </a:rPr>
                <a:t>Clock = 9.4 MHz</a:t>
              </a:r>
            </a:p>
            <a:p>
              <a:pPr lvl="0"/>
              <a:r>
                <a:rPr lang="en-US" sz="1200" b="1" dirty="0">
                  <a:solidFill>
                    <a:schemeClr val="accent1"/>
                  </a:solidFill>
                  <a:highlight>
                    <a:srgbClr val="FFFF00"/>
                  </a:highlight>
                </a:rPr>
                <a:t>KPP</a:t>
              </a:r>
              <a:r>
                <a:rPr lang="en-US" sz="1200" dirty="0">
                  <a:solidFill>
                    <a:schemeClr val="accent1"/>
                  </a:solidFill>
                  <a:highlight>
                    <a:srgbClr val="FFFF00"/>
                  </a:highlight>
                </a:rPr>
                <a:t> Trigger Rate = 15 kHz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C446FAF-39B4-46FE-9CD2-B567EF74E67E}"/>
                </a:ext>
              </a:extLst>
            </p:cNvPr>
            <p:cNvSpPr/>
            <p:nvPr/>
          </p:nvSpPr>
          <p:spPr>
            <a:xfrm>
              <a:off x="2176414" y="5830670"/>
              <a:ext cx="1279556" cy="595549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r>
                <a:rPr lang="en-US" sz="1400" dirty="0">
                  <a:effectLst>
                    <a:glow rad="228600">
                      <a:schemeClr val="bg1">
                        <a:lumMod val="50000"/>
                        <a:alpha val="40000"/>
                      </a:schemeClr>
                    </a:glow>
                  </a:effectLst>
                </a:rPr>
                <a:t>FEE L3 Scope</a:t>
              </a:r>
              <a:br>
                <a:rPr lang="en-US" sz="1400" dirty="0">
                  <a:effectLst>
                    <a:glow rad="228600">
                      <a:schemeClr val="bg1">
                        <a:lumMod val="50000"/>
                        <a:alpha val="40000"/>
                      </a:schemeClr>
                    </a:glow>
                  </a:effectLst>
                </a:rPr>
              </a:br>
              <a:r>
                <a:rPr lang="en-US" sz="1400" dirty="0">
                  <a:effectLst>
                    <a:glow rad="228600">
                      <a:schemeClr val="bg1">
                        <a:lumMod val="50000"/>
                        <a:alpha val="40000"/>
                      </a:schemeClr>
                    </a:glow>
                  </a:effectLst>
                </a:rPr>
                <a:t>WBS 1.2.5</a:t>
              </a:r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46AE433F-B77D-48E3-B975-CA3E7135A084}"/>
                </a:ext>
              </a:extLst>
            </p:cNvPr>
            <p:cNvSpPr/>
            <p:nvPr/>
          </p:nvSpPr>
          <p:spPr>
            <a:xfrm>
              <a:off x="824961" y="5830670"/>
              <a:ext cx="1390857" cy="840776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algn="r"/>
              <a:r>
                <a:rPr lang="en-US" sz="1400" dirty="0">
                  <a:solidFill>
                    <a:srgbClr val="FFC000"/>
                  </a:solidFill>
                </a:rPr>
                <a:t>Structure/</a:t>
              </a:r>
            </a:p>
            <a:p>
              <a:pPr algn="r"/>
              <a:r>
                <a:rPr lang="en-US" sz="1400" dirty="0">
                  <a:solidFill>
                    <a:srgbClr val="FFC000"/>
                  </a:solidFill>
                </a:rPr>
                <a:t>GEM L3 Scope</a:t>
              </a:r>
              <a:br>
                <a:rPr lang="en-US" sz="1400" dirty="0">
                  <a:solidFill>
                    <a:srgbClr val="FFC000"/>
                  </a:solidFill>
                </a:rPr>
              </a:br>
              <a:r>
                <a:rPr lang="en-US" sz="1400" dirty="0">
                  <a:solidFill>
                    <a:srgbClr val="FFC000"/>
                  </a:solidFill>
                </a:rPr>
                <a:t>WBS 1.2.1-4</a:t>
              </a:r>
            </a:p>
          </p:txBody>
        </p:sp>
        <p:sp>
          <p:nvSpPr>
            <p:cNvPr id="29" name="Right Arrow 28">
              <a:extLst>
                <a:ext uri="{FF2B5EF4-FFF2-40B4-BE49-F238E27FC236}">
                  <a16:creationId xmlns:a16="http://schemas.microsoft.com/office/drawing/2014/main" id="{CF7DFE79-F159-4F03-B692-ECCB2441670A}"/>
                </a:ext>
              </a:extLst>
            </p:cNvPr>
            <p:cNvSpPr/>
            <p:nvPr/>
          </p:nvSpPr>
          <p:spPr>
            <a:xfrm>
              <a:off x="7286660" y="4808698"/>
              <a:ext cx="1717630" cy="759114"/>
            </a:xfrm>
            <a:prstGeom prst="rightArrow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dk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1050" dirty="0"/>
                <a:t>Transfer to RCF </a:t>
              </a:r>
              <a:br>
                <a:rPr lang="en-US" sz="1050" dirty="0"/>
              </a:br>
              <a:r>
                <a:rPr lang="en-US" sz="1050" dirty="0"/>
                <a:t>continuously </a:t>
              </a: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56E24282-3060-4968-88D1-BEEAB5DE44D8}"/>
                </a:ext>
              </a:extLst>
            </p:cNvPr>
            <p:cNvSpPr/>
            <p:nvPr/>
          </p:nvSpPr>
          <p:spPr>
            <a:xfrm>
              <a:off x="2117977" y="4026136"/>
              <a:ext cx="1352394" cy="1068486"/>
            </a:xfrm>
            <a:prstGeom prst="rect">
              <a:avLst/>
            </a:prstGeom>
          </p:spPr>
          <p:txBody>
            <a:bodyPr wrap="none">
              <a:spAutoFit/>
            </a:bodyPr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Calibri" pitchFamily="34" charset="0"/>
                  <a:ea typeface="MS PGothic" pitchFamily="34" charset="-128"/>
                  <a:cs typeface="+mn-cs"/>
                </a:defRPr>
              </a:lvl9pPr>
            </a:lstStyle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160k </a:t>
              </a:r>
              <a:r>
                <a:rPr lang="en-US" sz="1100" dirty="0" err="1">
                  <a:latin typeface="Arial" panose="020B0604020202020204" pitchFamily="34" charset="0"/>
                  <a:cs typeface="Arial" panose="020B0604020202020204" pitchFamily="34" charset="0"/>
                </a:rPr>
                <a:t>chan</a:t>
              </a:r>
              <a:endParaRPr lang="en-US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624 FEEs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24 sectors</a:t>
              </a:r>
            </a:p>
            <a:p>
              <a:pPr marL="285750" indent="-285750">
                <a:buFont typeface="Wingdings" panose="05000000000000000000" pitchFamily="2" charset="2"/>
                <a:buChar char="Ø"/>
              </a:pPr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Continuous</a:t>
              </a:r>
              <a:b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en-US" sz="1100" dirty="0">
                  <a:latin typeface="Arial" panose="020B0604020202020204" pitchFamily="34" charset="0"/>
                  <a:cs typeface="Arial" panose="020B0604020202020204" pitchFamily="34" charset="0"/>
                </a:rPr>
                <a:t>readout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312024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36EC454-EE94-4848-8AAF-152BDA4791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85900" y="1110997"/>
            <a:ext cx="6172200" cy="77495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Using a leaky basket simulation to estimate buffer usage and probability of buffer full</a:t>
            </a:r>
          </a:p>
          <a:p>
            <a:r>
              <a:rPr lang="en-US" dirty="0"/>
              <a:t>At 100 Gbps DMA transfer (demonstrated throughput by ATLAS)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7D13BE-5207-4641-8A32-34DA124BB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Simulation Meeting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983AC3-6FA3-4B7A-B800-F8FFA2796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&lt;jhuang@bnl.gov&gt;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5E232D-4D16-4372-833F-FFA2EBE6E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7C971CC-D84E-4C2D-B7C2-FBD0F0756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FELIX buffer usage in simulation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A3007C8-4579-4252-9369-8BDC80B564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3000" y="1952152"/>
            <a:ext cx="6858000" cy="265214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7ABE0D5D-71FE-428E-853D-4244C0283351}"/>
              </a:ext>
            </a:extLst>
          </p:cNvPr>
          <p:cNvCxnSpPr/>
          <p:nvPr/>
        </p:nvCxnSpPr>
        <p:spPr>
          <a:xfrm>
            <a:off x="6295718" y="2786936"/>
            <a:ext cx="0" cy="154305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3F04407B-292E-491F-8B54-6A6BAA10E535}"/>
              </a:ext>
            </a:extLst>
          </p:cNvPr>
          <p:cNvCxnSpPr>
            <a:cxnSpLocks/>
          </p:cNvCxnSpPr>
          <p:nvPr/>
        </p:nvCxnSpPr>
        <p:spPr>
          <a:xfrm flipH="1">
            <a:off x="5143500" y="3829050"/>
            <a:ext cx="2228851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Speech Bubble: Rectangle with Corners Rounded 13">
            <a:extLst>
              <a:ext uri="{FF2B5EF4-FFF2-40B4-BE49-F238E27FC236}">
                <a16:creationId xmlns:a16="http://schemas.microsoft.com/office/drawing/2014/main" id="{3988BB50-481F-4D32-8B56-DEEB76A3583E}"/>
              </a:ext>
            </a:extLst>
          </p:cNvPr>
          <p:cNvSpPr/>
          <p:nvPr/>
        </p:nvSpPr>
        <p:spPr>
          <a:xfrm>
            <a:off x="5543551" y="2260523"/>
            <a:ext cx="3448047" cy="514350"/>
          </a:xfrm>
          <a:prstGeom prst="wedgeRoundRectCallout">
            <a:avLst>
              <a:gd name="adj1" fmla="val -28181"/>
              <a:gd name="adj2" fmla="val 67415"/>
              <a:gd name="adj3" fmla="val 16667"/>
            </a:avLst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/>
              <a:t>1MB buffer full once ~ 10s. </a:t>
            </a:r>
            <a:br>
              <a:rPr lang="en-US" dirty="0"/>
            </a:br>
            <a:r>
              <a:rPr lang="en-US" dirty="0"/>
              <a:t>2MB buffer almost never get full</a:t>
            </a:r>
          </a:p>
        </p:txBody>
      </p:sp>
    </p:spTree>
    <p:extLst>
      <p:ext uri="{BB962C8B-B14F-4D97-AF65-F5344CB8AC3E}">
        <p14:creationId xmlns:p14="http://schemas.microsoft.com/office/powerpoint/2010/main" val="383371406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036EC454-EE94-4848-8AAF-152BDA4791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4800" y="978588"/>
            <a:ext cx="8610600" cy="77495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How about slower than expected DMA transfer? Say half speed, 50 Gbps</a:t>
            </a:r>
          </a:p>
          <a:p>
            <a:r>
              <a:rPr lang="en-US" dirty="0"/>
              <a:t>1 MB buffer would lead to 10</a:t>
            </a:r>
            <a:r>
              <a:rPr lang="en-US" baseline="30000" dirty="0"/>
              <a:t>-4</a:t>
            </a:r>
            <a:r>
              <a:rPr lang="en-US" dirty="0"/>
              <a:t> busy in any time frame. 2 MB would be quite comfortable. 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C7D13BE-5207-4641-8A32-34DA124BB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altLang="zh-CN"/>
              <a:t>Simulation Meeting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983AC3-6FA3-4B7A-B800-F8FFA27967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a-DK"/>
              <a:t>Jin Huang &lt;jhuang@bnl.gov&gt;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A5E232D-4D16-4372-833F-FFA2EBE6E0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E73889-8752-428C-A11C-8679396BAC9B}" type="slidenum">
              <a:rPr lang="en-US" smtClean="0"/>
              <a:pPr/>
              <a:t>21</a:t>
            </a:fld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D7C971CC-D84E-4C2D-B7C2-FBD0F0756B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FELIX buffer usage in simulation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A3007C8-4579-4252-9369-8BDC80B564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51667"/>
          <a:stretch/>
        </p:blipFill>
        <p:spPr>
          <a:xfrm>
            <a:off x="445025" y="1931479"/>
            <a:ext cx="3314700" cy="2652146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547B2B6-9380-40E0-B8B2-D7B6A62EC60B}"/>
              </a:ext>
            </a:extLst>
          </p:cNvPr>
          <p:cNvGrpSpPr/>
          <p:nvPr/>
        </p:nvGrpSpPr>
        <p:grpSpPr>
          <a:xfrm>
            <a:off x="5097759" y="1931002"/>
            <a:ext cx="3314700" cy="2652146"/>
            <a:chOff x="4724400" y="1660903"/>
            <a:chExt cx="4419600" cy="3536194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DD21CB09-AA10-48B5-8381-32692340AA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1667"/>
            <a:stretch/>
          </p:blipFill>
          <p:spPr>
            <a:xfrm>
              <a:off x="4724400" y="1660903"/>
              <a:ext cx="4419600" cy="353619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A780593-360B-4EB5-AC3C-4E9F04C37B1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19167" t="8783" r="58333" b="67514"/>
            <a:stretch/>
          </p:blipFill>
          <p:spPr>
            <a:xfrm>
              <a:off x="6291416" y="1950848"/>
              <a:ext cx="2057400" cy="838200"/>
            </a:xfrm>
            <a:prstGeom prst="rect">
              <a:avLst/>
            </a:prstGeom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487839E0-6C3F-466B-9A6F-ACDE700DB9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011" t="7731" r="59067" b="68079"/>
          <a:stretch/>
        </p:blipFill>
        <p:spPr>
          <a:xfrm>
            <a:off x="2595217" y="2160078"/>
            <a:ext cx="1503414" cy="641555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3DFA181E-668F-4198-924F-613DBBB9D056}"/>
              </a:ext>
            </a:extLst>
          </p:cNvPr>
          <p:cNvSpPr/>
          <p:nvPr/>
        </p:nvSpPr>
        <p:spPr>
          <a:xfrm>
            <a:off x="152400" y="1812854"/>
            <a:ext cx="490531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100 Gbps DMA transfer (shown possible by ATLAS)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8508AA7-A49F-481E-AE26-E582A9475A60}"/>
              </a:ext>
            </a:extLst>
          </p:cNvPr>
          <p:cNvSpPr/>
          <p:nvPr/>
        </p:nvSpPr>
        <p:spPr>
          <a:xfrm>
            <a:off x="5487076" y="1812854"/>
            <a:ext cx="35807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Much slower 50 Gbps DMA transfer </a:t>
            </a:r>
          </a:p>
        </p:txBody>
      </p:sp>
    </p:spTree>
    <p:extLst>
      <p:ext uri="{BB962C8B-B14F-4D97-AF65-F5344CB8AC3E}">
        <p14:creationId xmlns:p14="http://schemas.microsoft.com/office/powerpoint/2010/main" val="100687332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D2C7761-FAD5-4BD8-8DC0-71131424A6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5418" y="3399452"/>
            <a:ext cx="3403658" cy="1474918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D4323F96-C71E-4516-B957-E0D8CEC732F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054" r="1"/>
          <a:stretch/>
        </p:blipFill>
        <p:spPr>
          <a:xfrm>
            <a:off x="7243665" y="3415454"/>
            <a:ext cx="1870747" cy="1442914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C7F0C1C-4238-4E0D-8B56-CDDC27ADF3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22" y="3339872"/>
            <a:ext cx="1987884" cy="159407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6E8674E-6373-4342-95A2-6EE4476FC7A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2063" r="23227"/>
          <a:stretch/>
        </p:blipFill>
        <p:spPr>
          <a:xfrm>
            <a:off x="2321317" y="3386223"/>
            <a:ext cx="1295378" cy="1501377"/>
          </a:xfrm>
          <a:prstGeom prst="rect">
            <a:avLst/>
          </a:prstGeom>
        </p:spPr>
      </p:pic>
      <p:sp>
        <p:nvSpPr>
          <p:cNvPr id="18436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altLang="en-US" sz="4000" dirty="0">
                <a:solidFill>
                  <a:srgbClr val="000000"/>
                </a:solidFill>
              </a:rPr>
              <a:t>L3 Technical Overview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609600" y="819151"/>
            <a:ext cx="8000206" cy="2438400"/>
          </a:xfrm>
        </p:spPr>
        <p:txBody>
          <a:bodyPr/>
          <a:lstStyle/>
          <a:p>
            <a:r>
              <a:rPr lang="en-US" sz="1600" dirty="0"/>
              <a:t>Collect data from 960 bi-directional 4+ Gbps fiber links to FEEs at rate of 1100-1800 Gbps </a:t>
            </a:r>
          </a:p>
          <a:p>
            <a:r>
              <a:rPr lang="en-US" sz="1600" dirty="0"/>
              <a:t>Reducing data via triggering and compression:  reduce data to 160-240 Gbps </a:t>
            </a:r>
          </a:p>
          <a:p>
            <a:r>
              <a:rPr lang="en-US" sz="1600" dirty="0"/>
              <a:t>Driven to use FELIX DAQ interface cards: large-FPGA based data acquisition cards with multi-10Gbps input and PCIe Gen3 output, hosted on commodity servers.</a:t>
            </a:r>
          </a:p>
          <a:p>
            <a:pPr lvl="1"/>
            <a:r>
              <a:rPr lang="en-US" sz="1400" dirty="0"/>
              <a:t>Similar architecture adopted for ATLAS, LHCb, ALICE upgrade for 2020+</a:t>
            </a:r>
          </a:p>
          <a:p>
            <a:r>
              <a:rPr lang="en-US" sz="1600" dirty="0"/>
              <a:t>DAM design takes advantage of BNL-developed FELIX DAQ interface card</a:t>
            </a:r>
          </a:p>
          <a:p>
            <a:pPr lvl="1"/>
            <a:r>
              <a:rPr lang="en-US" sz="1400" dirty="0"/>
              <a:t>48-bidirectional 10+ Gbps optical link,  large FPGA: </a:t>
            </a:r>
            <a:r>
              <a:rPr lang="en-US" sz="1400" dirty="0" err="1"/>
              <a:t>Xlinx</a:t>
            </a:r>
            <a:r>
              <a:rPr lang="en-US" sz="1400" dirty="0"/>
              <a:t> </a:t>
            </a:r>
            <a:r>
              <a:rPr lang="en-US" sz="1400" dirty="0" err="1"/>
              <a:t>Ultrascale</a:t>
            </a:r>
            <a:r>
              <a:rPr lang="en-US" sz="1400" dirty="0"/>
              <a:t> (</a:t>
            </a:r>
            <a:r>
              <a:rPr lang="en-US" sz="1400" dirty="0">
                <a:solidFill>
                  <a:srgbClr val="000000"/>
                </a:solidFill>
              </a:rPr>
              <a:t>XCKU115</a:t>
            </a:r>
            <a:r>
              <a:rPr lang="en-US" sz="1400" dirty="0"/>
              <a:t>)</a:t>
            </a:r>
          </a:p>
          <a:p>
            <a:pPr lvl="1"/>
            <a:r>
              <a:rPr lang="en-US" sz="1400" dirty="0"/>
              <a:t>PCIe Gen3 x16 link to server, demonstrated to 101 Gbps</a:t>
            </a:r>
          </a:p>
          <a:p>
            <a:pPr lvl="1"/>
            <a:r>
              <a:rPr lang="en-US" sz="1400" dirty="0"/>
              <a:t>5-7 times higher bandwidth than KPP requirement  for 15kHz trigger</a:t>
            </a:r>
          </a:p>
        </p:txBody>
      </p:sp>
      <p:sp>
        <p:nvSpPr>
          <p:cNvPr id="18433" name="Date Placeholder 3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000080"/>
                </a:solidFill>
                <a:cs typeface="Arial" pitchFamily="34" charset="0"/>
              </a:rPr>
              <a:t>April 9-11, 2019</a:t>
            </a:r>
          </a:p>
        </p:txBody>
      </p:sp>
      <p:sp>
        <p:nvSpPr>
          <p:cNvPr id="10243" name="Footer Placeholder 4"/>
          <p:cNvSpPr>
            <a:spLocks noGrp="1"/>
          </p:cNvSpPr>
          <p:nvPr>
            <p:ph type="ftr" sz="quarter" idx="11"/>
          </p:nvPr>
        </p:nvSpPr>
        <p:spPr bwMode="auto"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defRPr/>
            </a:pPr>
            <a:r>
              <a:rPr lang="en-US" altLang="en-US">
                <a:solidFill>
                  <a:srgbClr val="000080"/>
                </a:solidFill>
                <a:latin typeface="Calibri" pitchFamily="34" charset="0"/>
              </a:rPr>
              <a:t>sPHENIX  Director's Review</a:t>
            </a:r>
          </a:p>
        </p:txBody>
      </p:sp>
      <p:sp>
        <p:nvSpPr>
          <p:cNvPr id="1843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38B60DC1-DF8C-4E24-95D7-F7AA864F5546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3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799514-E9A8-42EA-B7D3-4C441EF303A2}"/>
              </a:ext>
            </a:extLst>
          </p:cNvPr>
          <p:cNvSpPr/>
          <p:nvPr/>
        </p:nvSpPr>
        <p:spPr>
          <a:xfrm>
            <a:off x="5373136" y="4565171"/>
            <a:ext cx="1638334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</a:rPr>
              <a:t>FELIX v2.1 card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E87B18-42B8-4D4C-AD62-888B9143CB60}"/>
              </a:ext>
            </a:extLst>
          </p:cNvPr>
          <p:cNvSpPr/>
          <p:nvPr/>
        </p:nvSpPr>
        <p:spPr>
          <a:xfrm>
            <a:off x="7119615" y="4565497"/>
            <a:ext cx="1930208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</a:rPr>
              <a:t>Commodity Server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278E869-89B5-462F-BE0A-5E38371922D4}"/>
              </a:ext>
            </a:extLst>
          </p:cNvPr>
          <p:cNvSpPr/>
          <p:nvPr/>
        </p:nvSpPr>
        <p:spPr>
          <a:xfrm>
            <a:off x="2054325" y="4561587"/>
            <a:ext cx="2136675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</a:rPr>
              <a:t>MTP &lt;-&gt; LC Breakout</a:t>
            </a:r>
            <a:endParaRPr lang="en-US" dirty="0">
              <a:effectLst>
                <a:glow rad="101600">
                  <a:schemeClr val="bg1">
                    <a:lumMod val="50000"/>
                    <a:alpha val="60000"/>
                  </a:schemeClr>
                </a:glow>
              </a:effectLst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2EA52AD7-00E1-475C-B19D-6E4B8EAC7D0B}"/>
              </a:ext>
            </a:extLst>
          </p:cNvPr>
          <p:cNvSpPr/>
          <p:nvPr/>
        </p:nvSpPr>
        <p:spPr>
          <a:xfrm>
            <a:off x="644175" y="4532360"/>
            <a:ext cx="1499578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 dirty="0">
                <a:solidFill>
                  <a:schemeClr val="bg1"/>
                </a:solidFill>
                <a:effectLst>
                  <a:glow rad="101600">
                    <a:schemeClr val="bg1">
                      <a:lumMod val="50000"/>
                      <a:alpha val="60000"/>
                    </a:schemeClr>
                  </a:glow>
                </a:effectLst>
              </a:rPr>
              <a:t>FEE Prototype</a:t>
            </a:r>
          </a:p>
        </p:txBody>
      </p:sp>
      <p:sp>
        <p:nvSpPr>
          <p:cNvPr id="13" name="Left-Right Arrow 14">
            <a:extLst>
              <a:ext uri="{FF2B5EF4-FFF2-40B4-BE49-F238E27FC236}">
                <a16:creationId xmlns:a16="http://schemas.microsoft.com/office/drawing/2014/main" id="{B8A1F306-04C8-4AFB-B65D-F4B1DAF2E921}"/>
              </a:ext>
            </a:extLst>
          </p:cNvPr>
          <p:cNvSpPr/>
          <p:nvPr/>
        </p:nvSpPr>
        <p:spPr>
          <a:xfrm>
            <a:off x="1926261" y="3978598"/>
            <a:ext cx="427099" cy="316626"/>
          </a:xfrm>
          <a:prstGeom prst="left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4" name="Left-Right Arrow 15">
            <a:extLst>
              <a:ext uri="{FF2B5EF4-FFF2-40B4-BE49-F238E27FC236}">
                <a16:creationId xmlns:a16="http://schemas.microsoft.com/office/drawing/2014/main" id="{1C98DEC1-6513-409E-944D-CFEA8BAD0FAE}"/>
              </a:ext>
            </a:extLst>
          </p:cNvPr>
          <p:cNvSpPr/>
          <p:nvPr/>
        </p:nvSpPr>
        <p:spPr>
          <a:xfrm>
            <a:off x="3569859" y="3978598"/>
            <a:ext cx="427099" cy="316626"/>
          </a:xfrm>
          <a:prstGeom prst="left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5" name="Left-Right Arrow 16">
            <a:extLst>
              <a:ext uri="{FF2B5EF4-FFF2-40B4-BE49-F238E27FC236}">
                <a16:creationId xmlns:a16="http://schemas.microsoft.com/office/drawing/2014/main" id="{A3AD57BB-2266-4E82-BC02-E90951B4C076}"/>
              </a:ext>
            </a:extLst>
          </p:cNvPr>
          <p:cNvSpPr/>
          <p:nvPr/>
        </p:nvSpPr>
        <p:spPr>
          <a:xfrm>
            <a:off x="6934200" y="3978598"/>
            <a:ext cx="427099" cy="316626"/>
          </a:xfrm>
          <a:prstGeom prst="left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4302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/>
          <p:nvPr/>
        </p:nvSpPr>
        <p:spPr>
          <a:xfrm>
            <a:off x="416988" y="4490240"/>
            <a:ext cx="8958900" cy="3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</a:rPr>
              <a:t>                 48F MTP Cable               MTP coupler            MTP-LC breakout                LC-duplex cable                   LC-duplex coupler          SFP+</a:t>
            </a:r>
            <a:endParaRPr sz="1200" dirty="0"/>
          </a:p>
        </p:txBody>
      </p:sp>
      <p:sp>
        <p:nvSpPr>
          <p:cNvPr id="55" name="Google Shape;55;p13"/>
          <p:cNvSpPr txBox="1">
            <a:spLocks noGrp="1"/>
          </p:cNvSpPr>
          <p:nvPr>
            <p:ph type="title"/>
          </p:nvPr>
        </p:nvSpPr>
        <p:spPr>
          <a:xfrm>
            <a:off x="294288" y="31936"/>
            <a:ext cx="8958900" cy="7546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dirty="0"/>
              <a:t>Layout in sPHENIX (1/24 sectors shown)</a:t>
            </a:r>
            <a:endParaRPr sz="3200" dirty="0"/>
          </a:p>
        </p:txBody>
      </p:sp>
      <p:sp>
        <p:nvSpPr>
          <p:cNvPr id="56" name="Google Shape;56;p13"/>
          <p:cNvSpPr/>
          <p:nvPr/>
        </p:nvSpPr>
        <p:spPr>
          <a:xfrm>
            <a:off x="745625" y="1654475"/>
            <a:ext cx="1269200" cy="2430750"/>
          </a:xfrm>
          <a:prstGeom prst="flowChartPredefinedProcess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Rack</a:t>
            </a:r>
            <a:endParaRPr dirty="0"/>
          </a:p>
        </p:txBody>
      </p:sp>
      <p:sp>
        <p:nvSpPr>
          <p:cNvPr id="57" name="Google Shape;57;p13"/>
          <p:cNvSpPr/>
          <p:nvPr/>
        </p:nvSpPr>
        <p:spPr>
          <a:xfrm flipH="1">
            <a:off x="4359500" y="1017725"/>
            <a:ext cx="4108775" cy="3152825"/>
          </a:xfrm>
          <a:prstGeom prst="flowChartMagneticDrum">
            <a:avLst/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58;p13"/>
          <p:cNvSpPr/>
          <p:nvPr/>
        </p:nvSpPr>
        <p:spPr>
          <a:xfrm>
            <a:off x="745575" y="2737800"/>
            <a:ext cx="1269300" cy="572700"/>
          </a:xfrm>
          <a:prstGeom prst="rect">
            <a:avLst/>
          </a:prstGeom>
          <a:solidFill>
            <a:srgbClr val="76A5A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dirty="0">
                <a:solidFill>
                  <a:schemeClr val="dk1"/>
                </a:solidFill>
              </a:rPr>
              <a:t>EBDC</a:t>
            </a:r>
            <a:endParaRPr dirty="0"/>
          </a:p>
        </p:txBody>
      </p:sp>
      <p:sp>
        <p:nvSpPr>
          <p:cNvPr id="59" name="Google Shape;59;p13"/>
          <p:cNvSpPr/>
          <p:nvPr/>
        </p:nvSpPr>
        <p:spPr>
          <a:xfrm>
            <a:off x="745575" y="1654475"/>
            <a:ext cx="1269300" cy="1629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Patch</a:t>
            </a:r>
            <a:endParaRPr/>
          </a:p>
        </p:txBody>
      </p:sp>
      <p:sp>
        <p:nvSpPr>
          <p:cNvPr id="60" name="Google Shape;60;p13"/>
          <p:cNvSpPr/>
          <p:nvPr/>
        </p:nvSpPr>
        <p:spPr>
          <a:xfrm>
            <a:off x="3796675" y="3217750"/>
            <a:ext cx="225900" cy="708300"/>
          </a:xfrm>
          <a:prstGeom prst="rect">
            <a:avLst/>
          </a:prstGeom>
          <a:solidFill>
            <a:srgbClr val="A4C2F4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61;p13"/>
          <p:cNvSpPr/>
          <p:nvPr/>
        </p:nvSpPr>
        <p:spPr>
          <a:xfrm>
            <a:off x="1449475" y="1695725"/>
            <a:ext cx="126900" cy="80400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62;p13"/>
          <p:cNvSpPr/>
          <p:nvPr/>
        </p:nvSpPr>
        <p:spPr>
          <a:xfrm>
            <a:off x="1648050" y="1695725"/>
            <a:ext cx="126900" cy="80400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7" name="Google Shape;67;p13"/>
          <p:cNvCxnSpPr>
            <a:stCxn id="61" idx="0"/>
            <a:endCxn id="68" idx="1"/>
          </p:cNvCxnSpPr>
          <p:nvPr/>
        </p:nvCxnSpPr>
        <p:spPr>
          <a:xfrm rot="-5400000" flipH="1">
            <a:off x="1833775" y="1374875"/>
            <a:ext cx="1691700" cy="2333400"/>
          </a:xfrm>
          <a:prstGeom prst="bentConnector4">
            <a:avLst>
              <a:gd name="adj1" fmla="val -15483"/>
              <a:gd name="adj2" fmla="val 34735"/>
            </a:avLst>
          </a:prstGeom>
          <a:noFill/>
          <a:ln w="28575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8" name="Google Shape;68;p13"/>
          <p:cNvSpPr/>
          <p:nvPr/>
        </p:nvSpPr>
        <p:spPr>
          <a:xfrm>
            <a:off x="3846175" y="3347175"/>
            <a:ext cx="126900" cy="80400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13"/>
          <p:cNvSpPr/>
          <p:nvPr/>
        </p:nvSpPr>
        <p:spPr>
          <a:xfrm>
            <a:off x="3846175" y="3516875"/>
            <a:ext cx="126900" cy="80400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70" name="Google Shape;70;p13"/>
          <p:cNvCxnSpPr>
            <a:stCxn id="62" idx="0"/>
            <a:endCxn id="69" idx="1"/>
          </p:cNvCxnSpPr>
          <p:nvPr/>
        </p:nvCxnSpPr>
        <p:spPr>
          <a:xfrm rot="-5400000" flipH="1">
            <a:off x="1848150" y="1559075"/>
            <a:ext cx="1861500" cy="2134800"/>
          </a:xfrm>
          <a:prstGeom prst="bentConnector4">
            <a:avLst>
              <a:gd name="adj1" fmla="val -7651"/>
              <a:gd name="adj2" fmla="val 20135"/>
            </a:avLst>
          </a:prstGeom>
          <a:noFill/>
          <a:ln w="28575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71" name="Google Shape;71;p13"/>
          <p:cNvSpPr/>
          <p:nvPr/>
        </p:nvSpPr>
        <p:spPr>
          <a:xfrm rot="-5400000">
            <a:off x="5118150" y="877325"/>
            <a:ext cx="2164200" cy="3420900"/>
          </a:xfrm>
          <a:prstGeom prst="can">
            <a:avLst>
              <a:gd name="adj" fmla="val 52381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13"/>
          <p:cNvSpPr txBox="1"/>
          <p:nvPr/>
        </p:nvSpPr>
        <p:spPr>
          <a:xfrm>
            <a:off x="6772675" y="1112300"/>
            <a:ext cx="1055100" cy="3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sPHENIX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3" name="Google Shape;73;p13"/>
          <p:cNvSpPr txBox="1"/>
          <p:nvPr/>
        </p:nvSpPr>
        <p:spPr>
          <a:xfrm>
            <a:off x="6901356" y="3149290"/>
            <a:ext cx="1055100" cy="3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TPC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4" name="Google Shape;74;p13"/>
          <p:cNvSpPr/>
          <p:nvPr/>
        </p:nvSpPr>
        <p:spPr>
          <a:xfrm>
            <a:off x="4913563" y="1505800"/>
            <a:ext cx="126900" cy="80400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3"/>
          <p:cNvSpPr/>
          <p:nvPr/>
        </p:nvSpPr>
        <p:spPr>
          <a:xfrm>
            <a:off x="5082625" y="1505800"/>
            <a:ext cx="126900" cy="80400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3"/>
          <p:cNvSpPr/>
          <p:nvPr/>
        </p:nvSpPr>
        <p:spPr>
          <a:xfrm rot="-5400000">
            <a:off x="4913563" y="1816647"/>
            <a:ext cx="126900" cy="80406"/>
          </a:xfrm>
          <a:prstGeom prst="flowChartTerminator">
            <a:avLst/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13"/>
          <p:cNvSpPr/>
          <p:nvPr/>
        </p:nvSpPr>
        <p:spPr>
          <a:xfrm rot="-5400000">
            <a:off x="5082628" y="1816647"/>
            <a:ext cx="126900" cy="80406"/>
          </a:xfrm>
          <a:prstGeom prst="flowChartTerminator">
            <a:avLst/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13"/>
          <p:cNvSpPr/>
          <p:nvPr/>
        </p:nvSpPr>
        <p:spPr>
          <a:xfrm>
            <a:off x="4759550" y="2560029"/>
            <a:ext cx="667332" cy="750492"/>
          </a:xfrm>
          <a:prstGeom prst="flowChartMultidocument">
            <a:avLst/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9" name="Google Shape;79;p13"/>
          <p:cNvSpPr/>
          <p:nvPr/>
        </p:nvSpPr>
        <p:spPr>
          <a:xfrm>
            <a:off x="4896438" y="2649113"/>
            <a:ext cx="80400" cy="126900"/>
          </a:xfrm>
          <a:prstGeom prst="flowChartOffpageConnector">
            <a:avLst/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0" name="Google Shape;80;p13"/>
          <p:cNvCxnSpPr>
            <a:stCxn id="74" idx="2"/>
            <a:endCxn id="76" idx="3"/>
          </p:cNvCxnSpPr>
          <p:nvPr/>
        </p:nvCxnSpPr>
        <p:spPr>
          <a:xfrm rot="-5400000" flipH="1">
            <a:off x="4873663" y="1689550"/>
            <a:ext cx="207300" cy="600"/>
          </a:xfrm>
          <a:prstGeom prst="bentConnector3">
            <a:avLst>
              <a:gd name="adj1" fmla="val 49976"/>
            </a:avLst>
          </a:prstGeom>
          <a:noFill/>
          <a:ln w="28575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1" name="Google Shape;81;p13"/>
          <p:cNvSpPr/>
          <p:nvPr/>
        </p:nvSpPr>
        <p:spPr>
          <a:xfrm>
            <a:off x="4773738" y="2242075"/>
            <a:ext cx="126900" cy="80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13"/>
          <p:cNvSpPr/>
          <p:nvPr/>
        </p:nvSpPr>
        <p:spPr>
          <a:xfrm>
            <a:off x="4977613" y="2242075"/>
            <a:ext cx="126900" cy="80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3"/>
          <p:cNvSpPr/>
          <p:nvPr/>
        </p:nvSpPr>
        <p:spPr>
          <a:xfrm>
            <a:off x="5181488" y="2242075"/>
            <a:ext cx="126900" cy="80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84" name="Google Shape;84;p13"/>
          <p:cNvCxnSpPr>
            <a:stCxn id="76" idx="1"/>
            <a:endCxn id="81" idx="0"/>
          </p:cNvCxnSpPr>
          <p:nvPr/>
        </p:nvCxnSpPr>
        <p:spPr>
          <a:xfrm rot="5400000">
            <a:off x="4746163" y="2011350"/>
            <a:ext cx="321900" cy="139800"/>
          </a:xfrm>
          <a:prstGeom prst="curvedConnector3">
            <a:avLst>
              <a:gd name="adj1" fmla="val 27811"/>
            </a:avLst>
          </a:prstGeom>
          <a:noFill/>
          <a:ln w="9525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85" name="Google Shape;85;p13"/>
          <p:cNvSpPr txBox="1"/>
          <p:nvPr/>
        </p:nvSpPr>
        <p:spPr>
          <a:xfrm>
            <a:off x="5321300" y="2031225"/>
            <a:ext cx="2298700" cy="4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>
                <a:solidFill>
                  <a:srgbClr val="33CCCC"/>
                </a:solidFill>
              </a:rPr>
              <a:t>... </a:t>
            </a:r>
            <a:r>
              <a:rPr lang="en-US" dirty="0">
                <a:solidFill>
                  <a:srgbClr val="33CCCC"/>
                </a:solidFill>
              </a:rPr>
              <a:t>40x LC Duplex</a:t>
            </a:r>
            <a:endParaRPr dirty="0">
              <a:solidFill>
                <a:srgbClr val="33CCCC"/>
              </a:solidFill>
            </a:endParaRPr>
          </a:p>
        </p:txBody>
      </p:sp>
      <p:cxnSp>
        <p:nvCxnSpPr>
          <p:cNvPr id="86" name="Google Shape;86;p13"/>
          <p:cNvCxnSpPr>
            <a:stCxn id="76" idx="1"/>
            <a:endCxn id="82" idx="0"/>
          </p:cNvCxnSpPr>
          <p:nvPr/>
        </p:nvCxnSpPr>
        <p:spPr>
          <a:xfrm rot="-5400000" flipH="1">
            <a:off x="4848163" y="2049150"/>
            <a:ext cx="321900" cy="64200"/>
          </a:xfrm>
          <a:prstGeom prst="curvedConnector3">
            <a:avLst>
              <a:gd name="adj1" fmla="val 49981"/>
            </a:avLst>
          </a:prstGeom>
          <a:noFill/>
          <a:ln w="9525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7" name="Google Shape;87;p13"/>
          <p:cNvCxnSpPr>
            <a:stCxn id="76" idx="1"/>
            <a:endCxn id="83" idx="0"/>
          </p:cNvCxnSpPr>
          <p:nvPr/>
        </p:nvCxnSpPr>
        <p:spPr>
          <a:xfrm rot="-5400000" flipH="1">
            <a:off x="4950013" y="1947300"/>
            <a:ext cx="321900" cy="267900"/>
          </a:xfrm>
          <a:prstGeom prst="curvedConnector3">
            <a:avLst>
              <a:gd name="adj1" fmla="val 49981"/>
            </a:avLst>
          </a:prstGeom>
          <a:noFill/>
          <a:ln w="9525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8" name="Google Shape;88;p13"/>
          <p:cNvCxnSpPr>
            <a:stCxn id="77" idx="1"/>
          </p:cNvCxnSpPr>
          <p:nvPr/>
        </p:nvCxnSpPr>
        <p:spPr>
          <a:xfrm rot="-5400000" flipH="1">
            <a:off x="5079028" y="1987350"/>
            <a:ext cx="169500" cy="35400"/>
          </a:xfrm>
          <a:prstGeom prst="curvedConnector3">
            <a:avLst>
              <a:gd name="adj1" fmla="val 50000"/>
            </a:avLst>
          </a:prstGeom>
          <a:noFill/>
          <a:ln w="9525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89" name="Google Shape;89;p13"/>
          <p:cNvCxnSpPr>
            <a:stCxn id="77" idx="1"/>
          </p:cNvCxnSpPr>
          <p:nvPr/>
        </p:nvCxnSpPr>
        <p:spPr>
          <a:xfrm rot="-5400000" flipH="1">
            <a:off x="5180878" y="1885500"/>
            <a:ext cx="169500" cy="239100"/>
          </a:xfrm>
          <a:prstGeom prst="curvedConnector2">
            <a:avLst/>
          </a:prstGeom>
          <a:noFill/>
          <a:ln w="9525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0" name="Google Shape;90;p13"/>
          <p:cNvCxnSpPr>
            <a:stCxn id="75" idx="2"/>
            <a:endCxn id="77" idx="3"/>
          </p:cNvCxnSpPr>
          <p:nvPr/>
        </p:nvCxnSpPr>
        <p:spPr>
          <a:xfrm rot="-5400000" flipH="1">
            <a:off x="5042725" y="1689550"/>
            <a:ext cx="207300" cy="600"/>
          </a:xfrm>
          <a:prstGeom prst="bentConnector3">
            <a:avLst>
              <a:gd name="adj1" fmla="val 49976"/>
            </a:avLst>
          </a:prstGeom>
          <a:noFill/>
          <a:ln w="28575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1" name="Google Shape;91;p13"/>
          <p:cNvCxnSpPr>
            <a:stCxn id="81" idx="2"/>
            <a:endCxn id="79" idx="0"/>
          </p:cNvCxnSpPr>
          <p:nvPr/>
        </p:nvCxnSpPr>
        <p:spPr>
          <a:xfrm rot="-5400000" flipH="1">
            <a:off x="4723638" y="2436025"/>
            <a:ext cx="326700" cy="99600"/>
          </a:xfrm>
          <a:prstGeom prst="curvedConnector3">
            <a:avLst>
              <a:gd name="adj1" fmla="val 49990"/>
            </a:avLst>
          </a:prstGeom>
          <a:noFill/>
          <a:ln w="19050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2" name="Google Shape;92;p13"/>
          <p:cNvCxnSpPr>
            <a:stCxn id="76" idx="1"/>
            <a:endCxn id="81" idx="0"/>
          </p:cNvCxnSpPr>
          <p:nvPr/>
        </p:nvCxnSpPr>
        <p:spPr>
          <a:xfrm rot="5400000">
            <a:off x="4746163" y="2011350"/>
            <a:ext cx="321900" cy="139800"/>
          </a:xfrm>
          <a:prstGeom prst="curvedConnector3">
            <a:avLst>
              <a:gd name="adj1" fmla="val 73346"/>
            </a:avLst>
          </a:prstGeom>
          <a:noFill/>
          <a:ln w="9525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3" name="Google Shape;93;p13"/>
          <p:cNvCxnSpPr>
            <a:stCxn id="75" idx="0"/>
            <a:endCxn id="68" idx="3"/>
          </p:cNvCxnSpPr>
          <p:nvPr/>
        </p:nvCxnSpPr>
        <p:spPr>
          <a:xfrm rot="5400000">
            <a:off x="3618775" y="1860100"/>
            <a:ext cx="1881600" cy="1173000"/>
          </a:xfrm>
          <a:prstGeom prst="bentConnector4">
            <a:avLst>
              <a:gd name="adj1" fmla="val -19877"/>
              <a:gd name="adj2" fmla="val 88986"/>
            </a:avLst>
          </a:prstGeom>
          <a:noFill/>
          <a:ln w="28575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4" name="Google Shape;94;p13"/>
          <p:cNvCxnSpPr>
            <a:stCxn id="74" idx="0"/>
            <a:endCxn id="69" idx="3"/>
          </p:cNvCxnSpPr>
          <p:nvPr/>
        </p:nvCxnSpPr>
        <p:spPr>
          <a:xfrm rot="5400000">
            <a:off x="3449413" y="2029600"/>
            <a:ext cx="2051400" cy="1003800"/>
          </a:xfrm>
          <a:prstGeom prst="bentConnector4">
            <a:avLst>
              <a:gd name="adj1" fmla="val -11608"/>
              <a:gd name="adj2" fmla="val 71838"/>
            </a:avLst>
          </a:prstGeom>
          <a:noFill/>
          <a:ln w="28575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95" name="Google Shape;95;p13"/>
          <p:cNvCxnSpPr/>
          <p:nvPr/>
        </p:nvCxnSpPr>
        <p:spPr>
          <a:xfrm rot="10800000" flipH="1">
            <a:off x="468775" y="4637325"/>
            <a:ext cx="523500" cy="7980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6" name="Google Shape;96;p13"/>
          <p:cNvSpPr/>
          <p:nvPr/>
        </p:nvSpPr>
        <p:spPr>
          <a:xfrm>
            <a:off x="2311375" y="4637025"/>
            <a:ext cx="126900" cy="80400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3"/>
          <p:cNvSpPr/>
          <p:nvPr/>
        </p:nvSpPr>
        <p:spPr>
          <a:xfrm rot="-5400000">
            <a:off x="3584613" y="4637022"/>
            <a:ext cx="126900" cy="80406"/>
          </a:xfrm>
          <a:prstGeom prst="flowChartTerminator">
            <a:avLst/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98" name="Google Shape;98;p13"/>
          <p:cNvCxnSpPr/>
          <p:nvPr/>
        </p:nvCxnSpPr>
        <p:spPr>
          <a:xfrm>
            <a:off x="5090175" y="4639825"/>
            <a:ext cx="246900" cy="51900"/>
          </a:xfrm>
          <a:prstGeom prst="curvedConnector3">
            <a:avLst>
              <a:gd name="adj1" fmla="val 50000"/>
            </a:avLst>
          </a:prstGeom>
          <a:noFill/>
          <a:ln w="19050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99" name="Google Shape;99;p13"/>
          <p:cNvSpPr/>
          <p:nvPr/>
        </p:nvSpPr>
        <p:spPr>
          <a:xfrm>
            <a:off x="8311663" y="4613775"/>
            <a:ext cx="80400" cy="126900"/>
          </a:xfrm>
          <a:prstGeom prst="flowChartOffpageConnector">
            <a:avLst/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3"/>
          <p:cNvSpPr txBox="1"/>
          <p:nvPr/>
        </p:nvSpPr>
        <p:spPr>
          <a:xfrm>
            <a:off x="3647075" y="3892300"/>
            <a:ext cx="20352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Patch panel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Exp. disconnect</a:t>
            </a:r>
            <a:endParaRPr sz="12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5x 1U space requested</a:t>
            </a:r>
            <a:endParaRPr sz="1200">
              <a:solidFill>
                <a:schemeClr val="dk1"/>
              </a:solidFill>
            </a:endParaRPr>
          </a:p>
        </p:txBody>
      </p:sp>
      <p:sp>
        <p:nvSpPr>
          <p:cNvPr id="101" name="Google Shape;101;p13"/>
          <p:cNvSpPr txBox="1"/>
          <p:nvPr/>
        </p:nvSpPr>
        <p:spPr>
          <a:xfrm>
            <a:off x="728825" y="1729975"/>
            <a:ext cx="831000" cy="3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B5394"/>
                </a:solidFill>
              </a:rPr>
              <a:t>MTP (F)</a:t>
            </a:r>
            <a:endParaRPr sz="1000">
              <a:solidFill>
                <a:srgbClr val="0B5394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0B5394"/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B5394"/>
                </a:solidFill>
              </a:rPr>
              <a:t>3m</a:t>
            </a:r>
            <a:endParaRPr sz="1000">
              <a:solidFill>
                <a:srgbClr val="0B5394"/>
              </a:solidFill>
            </a:endParaRPr>
          </a:p>
        </p:txBody>
      </p:sp>
      <p:sp>
        <p:nvSpPr>
          <p:cNvPr id="102" name="Google Shape;102;p13"/>
          <p:cNvSpPr txBox="1"/>
          <p:nvPr/>
        </p:nvSpPr>
        <p:spPr>
          <a:xfrm>
            <a:off x="728825" y="2644375"/>
            <a:ext cx="831000" cy="3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351C75"/>
                </a:solidFill>
              </a:rPr>
              <a:t>MTP (F)</a:t>
            </a:r>
            <a:endParaRPr sz="1000">
              <a:solidFill>
                <a:srgbClr val="351C75"/>
              </a:solidFill>
            </a:endParaRPr>
          </a:p>
        </p:txBody>
      </p:sp>
      <p:sp>
        <p:nvSpPr>
          <p:cNvPr id="103" name="Google Shape;103;p13"/>
          <p:cNvSpPr txBox="1"/>
          <p:nvPr/>
        </p:nvSpPr>
        <p:spPr>
          <a:xfrm>
            <a:off x="728825" y="1348975"/>
            <a:ext cx="831000" cy="3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B5394"/>
                </a:solidFill>
              </a:rPr>
              <a:t>MTP (M)</a:t>
            </a:r>
            <a:endParaRPr sz="1000">
              <a:solidFill>
                <a:srgbClr val="0B5394"/>
              </a:solidFill>
            </a:endParaRPr>
          </a:p>
        </p:txBody>
      </p:sp>
      <p:sp>
        <p:nvSpPr>
          <p:cNvPr id="104" name="Google Shape;104;p13"/>
          <p:cNvSpPr txBox="1"/>
          <p:nvPr/>
        </p:nvSpPr>
        <p:spPr>
          <a:xfrm>
            <a:off x="2825225" y="3477500"/>
            <a:ext cx="1173000" cy="3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B5394"/>
                </a:solidFill>
              </a:rPr>
              <a:t>58m   MTP (F)</a:t>
            </a:r>
            <a:endParaRPr sz="1000">
              <a:solidFill>
                <a:srgbClr val="0B5394"/>
              </a:solidFill>
            </a:endParaRPr>
          </a:p>
        </p:txBody>
      </p:sp>
      <p:sp>
        <p:nvSpPr>
          <p:cNvPr id="105" name="Google Shape;105;p13"/>
          <p:cNvSpPr txBox="1"/>
          <p:nvPr/>
        </p:nvSpPr>
        <p:spPr>
          <a:xfrm>
            <a:off x="3998575" y="3477506"/>
            <a:ext cx="831000" cy="3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B5394"/>
                </a:solidFill>
              </a:rPr>
              <a:t>MTP</a:t>
            </a:r>
            <a:br>
              <a:rPr lang="en" sz="1000">
                <a:solidFill>
                  <a:srgbClr val="0B5394"/>
                </a:solidFill>
              </a:rPr>
            </a:br>
            <a:r>
              <a:rPr lang="en" sz="1000">
                <a:solidFill>
                  <a:srgbClr val="0B5394"/>
                </a:solidFill>
              </a:rPr>
              <a:t>(M)</a:t>
            </a:r>
            <a:endParaRPr sz="1000">
              <a:solidFill>
                <a:srgbClr val="0B5394"/>
              </a:solidFill>
            </a:endParaRPr>
          </a:p>
        </p:txBody>
      </p:sp>
      <p:sp>
        <p:nvSpPr>
          <p:cNvPr id="106" name="Google Shape;106;p13"/>
          <p:cNvSpPr txBox="1"/>
          <p:nvPr/>
        </p:nvSpPr>
        <p:spPr>
          <a:xfrm>
            <a:off x="5065975" y="1256169"/>
            <a:ext cx="831000" cy="3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 dirty="0">
                <a:solidFill>
                  <a:srgbClr val="0B5394"/>
                </a:solidFill>
              </a:rPr>
              <a:t>MTP (F)</a:t>
            </a:r>
            <a:endParaRPr sz="1000" dirty="0">
              <a:solidFill>
                <a:srgbClr val="0B5394"/>
              </a:solidFill>
            </a:endParaRPr>
          </a:p>
        </p:txBody>
      </p:sp>
      <p:sp>
        <p:nvSpPr>
          <p:cNvPr id="107" name="Google Shape;107;p13"/>
          <p:cNvSpPr txBox="1"/>
          <p:nvPr/>
        </p:nvSpPr>
        <p:spPr>
          <a:xfrm>
            <a:off x="5065975" y="1484769"/>
            <a:ext cx="831000" cy="3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B5394"/>
                </a:solidFill>
              </a:rPr>
              <a:t>MTP (M)</a:t>
            </a:r>
            <a:endParaRPr sz="1000">
              <a:solidFill>
                <a:srgbClr val="0B5394"/>
              </a:solidFill>
            </a:endParaRPr>
          </a:p>
        </p:txBody>
      </p:sp>
      <p:cxnSp>
        <p:nvCxnSpPr>
          <p:cNvPr id="108" name="Google Shape;108;p13"/>
          <p:cNvCxnSpPr/>
          <p:nvPr/>
        </p:nvCxnSpPr>
        <p:spPr>
          <a:xfrm>
            <a:off x="2738775" y="1024150"/>
            <a:ext cx="0" cy="33057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cxnSp>
      <p:sp>
        <p:nvSpPr>
          <p:cNvPr id="109" name="Google Shape;109;p13"/>
          <p:cNvSpPr txBox="1"/>
          <p:nvPr/>
        </p:nvSpPr>
        <p:spPr>
          <a:xfrm>
            <a:off x="1828800" y="998025"/>
            <a:ext cx="2160900" cy="3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dirty="0">
                <a:solidFill>
                  <a:schemeClr val="dk1"/>
                </a:solidFill>
              </a:rPr>
              <a:t>DAQ Room      sPHENIX IR</a:t>
            </a:r>
            <a:endParaRPr sz="1200" dirty="0"/>
          </a:p>
        </p:txBody>
      </p:sp>
      <p:sp>
        <p:nvSpPr>
          <p:cNvPr id="110" name="Google Shape;110;p13"/>
          <p:cNvSpPr/>
          <p:nvPr/>
        </p:nvSpPr>
        <p:spPr>
          <a:xfrm>
            <a:off x="6757763" y="4637025"/>
            <a:ext cx="126900" cy="80400"/>
          </a:xfrm>
          <a:prstGeom prst="rect">
            <a:avLst/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11;p13"/>
          <p:cNvSpPr txBox="1"/>
          <p:nvPr/>
        </p:nvSpPr>
        <p:spPr>
          <a:xfrm>
            <a:off x="4987394" y="2307525"/>
            <a:ext cx="1586100" cy="2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accent5"/>
                </a:solidFill>
              </a:rPr>
              <a:t>~1m</a:t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112" name="Google Shape;112;p13"/>
          <p:cNvSpPr txBox="1"/>
          <p:nvPr/>
        </p:nvSpPr>
        <p:spPr>
          <a:xfrm>
            <a:off x="3308763" y="2590156"/>
            <a:ext cx="831000" cy="3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0B5394"/>
                </a:solidFill>
              </a:rPr>
              <a:t>15m</a:t>
            </a:r>
            <a:endParaRPr sz="1000">
              <a:solidFill>
                <a:srgbClr val="0B5394"/>
              </a:solidFill>
            </a:endParaRPr>
          </a:p>
        </p:txBody>
      </p:sp>
      <p:sp>
        <p:nvSpPr>
          <p:cNvPr id="113" name="Google Shape;113;p13"/>
          <p:cNvSpPr txBox="1"/>
          <p:nvPr/>
        </p:nvSpPr>
        <p:spPr>
          <a:xfrm>
            <a:off x="473425" y="4798425"/>
            <a:ext cx="2835300" cy="37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dk1"/>
                </a:solidFill>
              </a:rPr>
              <a:t>One-way optical loss: 1.5dB</a:t>
            </a:r>
            <a:endParaRPr/>
          </a:p>
        </p:txBody>
      </p:sp>
      <p:sp>
        <p:nvSpPr>
          <p:cNvPr id="116" name="Google Shape;58;p13">
            <a:extLst>
              <a:ext uri="{FF2B5EF4-FFF2-40B4-BE49-F238E27FC236}">
                <a16:creationId xmlns:a16="http://schemas.microsoft.com/office/drawing/2014/main" id="{82DC6AFE-8317-46C2-B20D-96880D8FA102}"/>
              </a:ext>
            </a:extLst>
          </p:cNvPr>
          <p:cNvSpPr/>
          <p:nvPr/>
        </p:nvSpPr>
        <p:spPr>
          <a:xfrm>
            <a:off x="1388315" y="2908154"/>
            <a:ext cx="466485" cy="392671"/>
          </a:xfrm>
          <a:prstGeom prst="rect">
            <a:avLst/>
          </a:prstGeom>
          <a:solidFill>
            <a:srgbClr val="00B05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dirty="0"/>
          </a:p>
        </p:txBody>
      </p:sp>
      <p:sp>
        <p:nvSpPr>
          <p:cNvPr id="114" name="Google Shape;114;p13"/>
          <p:cNvSpPr/>
          <p:nvPr/>
        </p:nvSpPr>
        <p:spPr>
          <a:xfrm>
            <a:off x="4972638" y="2649113"/>
            <a:ext cx="80400" cy="126900"/>
          </a:xfrm>
          <a:prstGeom prst="flowChartOffpageConnector">
            <a:avLst/>
          </a:prstGeom>
          <a:solidFill>
            <a:srgbClr val="00FF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15" name="Google Shape;115;p13"/>
          <p:cNvCxnSpPr>
            <a:stCxn id="82" idx="2"/>
            <a:endCxn id="114" idx="0"/>
          </p:cNvCxnSpPr>
          <p:nvPr/>
        </p:nvCxnSpPr>
        <p:spPr>
          <a:xfrm rot="5400000">
            <a:off x="4863613" y="2471725"/>
            <a:ext cx="326700" cy="28200"/>
          </a:xfrm>
          <a:prstGeom prst="curvedConnector3">
            <a:avLst>
              <a:gd name="adj1" fmla="val 49990"/>
            </a:avLst>
          </a:prstGeom>
          <a:noFill/>
          <a:ln w="19050" cap="flat" cmpd="sng">
            <a:solidFill>
              <a:srgbClr val="00FFF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3" name="Google Shape;63;p13"/>
          <p:cNvSpPr/>
          <p:nvPr/>
        </p:nvSpPr>
        <p:spPr>
          <a:xfrm>
            <a:off x="1449475" y="2983950"/>
            <a:ext cx="126900" cy="80400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13"/>
          <p:cNvSpPr/>
          <p:nvPr/>
        </p:nvSpPr>
        <p:spPr>
          <a:xfrm>
            <a:off x="1648050" y="2983950"/>
            <a:ext cx="126900" cy="80400"/>
          </a:xfrm>
          <a:prstGeom prst="rect">
            <a:avLst/>
          </a:prstGeom>
          <a:solidFill>
            <a:srgbClr val="0000F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65" name="Google Shape;65;p13"/>
          <p:cNvCxnSpPr>
            <a:endCxn id="63" idx="0"/>
          </p:cNvCxnSpPr>
          <p:nvPr/>
        </p:nvCxnSpPr>
        <p:spPr>
          <a:xfrm rot="-5400000" flipH="1">
            <a:off x="908725" y="2379750"/>
            <a:ext cx="1207800" cy="600"/>
          </a:xfrm>
          <a:prstGeom prst="bentConnector3">
            <a:avLst>
              <a:gd name="adj1" fmla="val 50000"/>
            </a:avLst>
          </a:prstGeom>
          <a:noFill/>
          <a:ln w="28575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66" name="Google Shape;66;p13"/>
          <p:cNvCxnSpPr>
            <a:stCxn id="62" idx="2"/>
            <a:endCxn id="64" idx="0"/>
          </p:cNvCxnSpPr>
          <p:nvPr/>
        </p:nvCxnSpPr>
        <p:spPr>
          <a:xfrm rot="-5400000" flipH="1">
            <a:off x="1107900" y="2379725"/>
            <a:ext cx="1207800" cy="600"/>
          </a:xfrm>
          <a:prstGeom prst="bentConnector3">
            <a:avLst>
              <a:gd name="adj1" fmla="val 50001"/>
            </a:avLst>
          </a:prstGeom>
          <a:noFill/>
          <a:ln w="28575" cap="flat" cmpd="sng">
            <a:solidFill>
              <a:srgbClr val="3D85C6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" name="Rectangle 1">
            <a:extLst>
              <a:ext uri="{FF2B5EF4-FFF2-40B4-BE49-F238E27FC236}">
                <a16:creationId xmlns:a16="http://schemas.microsoft.com/office/drawing/2014/main" id="{AEE2A0E5-3096-47D3-96E1-36B1334AD199}"/>
              </a:ext>
            </a:extLst>
          </p:cNvPr>
          <p:cNvSpPr/>
          <p:nvPr/>
        </p:nvSpPr>
        <p:spPr>
          <a:xfrm>
            <a:off x="1296124" y="2997115"/>
            <a:ext cx="65415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</a:pPr>
            <a:r>
              <a:rPr lang="en-US" dirty="0">
                <a:solidFill>
                  <a:schemeClr val="dk1"/>
                </a:solidFill>
              </a:rPr>
              <a:t>DAM</a:t>
            </a:r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E099195-9D07-435A-9C52-DEFD2FD850E1}"/>
              </a:ext>
            </a:extLst>
          </p:cNvPr>
          <p:cNvSpPr/>
          <p:nvPr/>
        </p:nvSpPr>
        <p:spPr>
          <a:xfrm>
            <a:off x="4755637" y="2702629"/>
            <a:ext cx="53922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US" dirty="0"/>
              <a:t>FEE</a:t>
            </a:r>
            <a:br>
              <a:rPr lang="en-US" dirty="0"/>
            </a:br>
            <a:r>
              <a:rPr lang="en-US" dirty="0"/>
              <a:t>x26</a:t>
            </a:r>
          </a:p>
        </p:txBody>
      </p:sp>
      <p:sp>
        <p:nvSpPr>
          <p:cNvPr id="117" name="Google Shape;85;p13">
            <a:extLst>
              <a:ext uri="{FF2B5EF4-FFF2-40B4-BE49-F238E27FC236}">
                <a16:creationId xmlns:a16="http://schemas.microsoft.com/office/drawing/2014/main" id="{3919B66F-BE59-43CC-AE67-07EDE91C1F57}"/>
              </a:ext>
            </a:extLst>
          </p:cNvPr>
          <p:cNvSpPr txBox="1"/>
          <p:nvPr/>
        </p:nvSpPr>
        <p:spPr>
          <a:xfrm>
            <a:off x="5515478" y="1611419"/>
            <a:ext cx="2298700" cy="4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solidFill>
                  <a:srgbClr val="33CCCC"/>
                </a:solidFill>
              </a:rPr>
              <a:t>2x 48-Fiber MTP</a:t>
            </a:r>
            <a:endParaRPr dirty="0">
              <a:solidFill>
                <a:srgbClr val="33CCCC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001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F5123DB-3FAC-47CE-8657-8CA53264A1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57981" y="1029729"/>
            <a:ext cx="6217299" cy="3496014"/>
          </a:xfrm>
          <a:prstGeom prst="rect">
            <a:avLst/>
          </a:prstGeom>
        </p:spPr>
      </p:pic>
      <p:sp>
        <p:nvSpPr>
          <p:cNvPr id="20481" name="Rectangle 6"/>
          <p:cNvSpPr>
            <a:spLocks noGrp="1"/>
          </p:cNvSpPr>
          <p:nvPr>
            <p:ph type="title"/>
          </p:nvPr>
        </p:nvSpPr>
        <p:spPr/>
        <p:txBody>
          <a:bodyPr lIns="38100" tIns="38100" rIns="38100" bIns="38100"/>
          <a:lstStyle/>
          <a:p>
            <a:r>
              <a:rPr lang="en-US" altLang="en-US" dirty="0"/>
              <a:t>L3 Scope 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0" y="895350"/>
            <a:ext cx="3352800" cy="3546873"/>
          </a:xfrm>
        </p:spPr>
        <p:txBody>
          <a:bodyPr/>
          <a:lstStyle/>
          <a:p>
            <a:r>
              <a:rPr lang="en-US" sz="1800" b="1" dirty="0">
                <a:solidFill>
                  <a:schemeClr val="accent3">
                    <a:lumMod val="75000"/>
                  </a:schemeClr>
                </a:solidFill>
              </a:rPr>
              <a:t>DAM</a:t>
            </a:r>
          </a:p>
          <a:p>
            <a:pPr lvl="1"/>
            <a:r>
              <a:rPr lang="en-US" sz="1600" dirty="0"/>
              <a:t>sPHENIX production of FELIX </a:t>
            </a:r>
          </a:p>
          <a:p>
            <a:pPr lvl="1"/>
            <a:r>
              <a:rPr lang="en-US" sz="1400" dirty="0"/>
              <a:t>Two batches: </a:t>
            </a:r>
            <a:br>
              <a:rPr lang="en-US" sz="1400" dirty="0"/>
            </a:br>
            <a:r>
              <a:rPr lang="en-US" sz="1400" dirty="0"/>
              <a:t>10 (OPC) + 20 (TEC) boards</a:t>
            </a:r>
          </a:p>
          <a:p>
            <a:pPr lvl="2"/>
            <a:r>
              <a:rPr lang="en-US" sz="1400" dirty="0"/>
              <a:t>Closely following the BNL ATLAS preproduction experience</a:t>
            </a:r>
          </a:p>
          <a:p>
            <a:pPr lvl="1"/>
            <a:r>
              <a:rPr lang="en-US" sz="1600" dirty="0"/>
              <a:t>Firmware development</a:t>
            </a:r>
          </a:p>
          <a:p>
            <a:r>
              <a:rPr lang="en-US" sz="1800" b="1" dirty="0">
                <a:solidFill>
                  <a:schemeClr val="tx2"/>
                </a:solidFill>
              </a:rPr>
              <a:t>EBDC</a:t>
            </a:r>
            <a:r>
              <a:rPr lang="en-US" sz="1800" dirty="0"/>
              <a:t> </a:t>
            </a:r>
          </a:p>
          <a:p>
            <a:pPr lvl="1"/>
            <a:r>
              <a:rPr lang="en-US" sz="1600" dirty="0"/>
              <a:t>Procurement of 24 commodity servers</a:t>
            </a:r>
          </a:p>
          <a:p>
            <a:pPr lvl="1"/>
            <a:r>
              <a:rPr lang="en-US" sz="1600" dirty="0"/>
              <a:t>Running software </a:t>
            </a:r>
            <a:br>
              <a:rPr lang="en-US" sz="1600" dirty="0"/>
            </a:br>
            <a:r>
              <a:rPr lang="en-US" sz="1600" dirty="0"/>
              <a:t>interface to DAQ L2 1.6</a:t>
            </a:r>
          </a:p>
          <a:p>
            <a:r>
              <a:rPr lang="en-US" sz="1800" b="1" dirty="0">
                <a:solidFill>
                  <a:srgbClr val="00B050"/>
                </a:solidFill>
              </a:rPr>
              <a:t>Signal data fibers</a:t>
            </a:r>
          </a:p>
          <a:p>
            <a:pPr lvl="1"/>
            <a:r>
              <a:rPr lang="en-US" sz="1400" dirty="0"/>
              <a:t>Interface to the FEE L3 1.2.5</a:t>
            </a:r>
          </a:p>
          <a:p>
            <a:pPr marL="0" indent="0">
              <a:buNone/>
            </a:pPr>
            <a:endParaRPr lang="en-US" sz="1800" b="1" dirty="0">
              <a:solidFill>
                <a:srgbClr val="00B050"/>
              </a:solidFill>
            </a:endParaRPr>
          </a:p>
        </p:txBody>
      </p:sp>
      <p:sp>
        <p:nvSpPr>
          <p:cNvPr id="20483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10ADE29B-4D89-4838-B42B-E0BEB29A2576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5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7187255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D63A1899-4701-42E6-8733-94F76ABA496D}" type="slidenum">
              <a:rPr lang="en-US" altLang="en-US" sz="1200">
                <a:solidFill>
                  <a:srgbClr val="000080"/>
                </a:solidFill>
                <a:cs typeface="Arial" pitchFamily="34" charset="0"/>
              </a:rPr>
              <a:pPr eaLnBrk="1" hangingPunct="1"/>
              <a:t>6</a:t>
            </a:fld>
            <a:endParaRPr lang="en-US" altLang="en-US" sz="1200">
              <a:solidFill>
                <a:srgbClr val="898989"/>
              </a:solidFill>
              <a:cs typeface="Arial" pitchFamily="34" charset="0"/>
            </a:endParaRPr>
          </a:p>
        </p:txBody>
      </p:sp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14350"/>
          </a:xfrm>
        </p:spPr>
        <p:txBody>
          <a:bodyPr/>
          <a:lstStyle/>
          <a:p>
            <a:pPr eaLnBrk="1" hangingPunct="1"/>
            <a:r>
              <a:rPr lang="en-US" altLang="en-US" sz="4800" dirty="0">
                <a:solidFill>
                  <a:srgbClr val="000000"/>
                </a:solidFill>
                <a:cs typeface="Times New Roman" pitchFamily="18" charset="0"/>
              </a:rPr>
              <a:t>L3 Collaborators</a:t>
            </a:r>
          </a:p>
        </p:txBody>
      </p:sp>
      <p:sp>
        <p:nvSpPr>
          <p:cNvPr id="21508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381000" y="736764"/>
            <a:ext cx="7819231" cy="4229100"/>
          </a:xfrm>
        </p:spPr>
        <p:txBody>
          <a:bodyPr/>
          <a:lstStyle/>
          <a:p>
            <a:r>
              <a:rPr lang="en-US" sz="1600" dirty="0"/>
              <a:t>Jin Huang  (BNL/Physics, L3)</a:t>
            </a:r>
          </a:p>
          <a:p>
            <a:pPr lvl="1"/>
            <a:r>
              <a:rPr lang="en-US" sz="1400" dirty="0"/>
              <a:t>Associate Physicist, heavy-flavor topical group co-convener</a:t>
            </a:r>
          </a:p>
          <a:p>
            <a:pPr lvl="1"/>
            <a:r>
              <a:rPr lang="en-US" sz="1400" dirty="0"/>
              <a:t>Past projects highlight: commissioned DAQ for PHENIX forward silicon tracker, a successful upgrade @ RHIC featuring 2-Tbps continuous readout</a:t>
            </a:r>
          </a:p>
          <a:p>
            <a:r>
              <a:rPr lang="en-US" sz="1600" dirty="0"/>
              <a:t>John Kuczewski  (BNL/Instrumentation Division)</a:t>
            </a:r>
          </a:p>
          <a:p>
            <a:pPr lvl="1"/>
            <a:r>
              <a:rPr lang="en-US" sz="1400" dirty="0"/>
              <a:t>Experienced digital developer. Expert in development for electronics, FPGA and drivers</a:t>
            </a:r>
          </a:p>
          <a:p>
            <a:pPr lvl="1"/>
            <a:r>
              <a:rPr lang="en-US" sz="1400" dirty="0"/>
              <a:t>Past projects highlight: LSST CCD readout electronics</a:t>
            </a:r>
          </a:p>
          <a:p>
            <a:r>
              <a:rPr lang="en-US" sz="1600" dirty="0"/>
              <a:t>Alfred </a:t>
            </a:r>
            <a:r>
              <a:rPr lang="en-US" sz="1600" dirty="0" err="1"/>
              <a:t>DellaPenna</a:t>
            </a:r>
            <a:r>
              <a:rPr lang="en-US" sz="1600" dirty="0"/>
              <a:t> (BNL/Instrumentation Division)</a:t>
            </a:r>
          </a:p>
          <a:p>
            <a:pPr lvl="1"/>
            <a:r>
              <a:rPr lang="en-US" sz="1400" dirty="0"/>
              <a:t>30 years of designing RF and Front End electronics. Analog receivers for high energy / electron /ION and Photon applications.</a:t>
            </a:r>
          </a:p>
          <a:p>
            <a:pPr lvl="1"/>
            <a:r>
              <a:rPr lang="en-US" sz="1400" dirty="0"/>
              <a:t>RHIC BPM front end electronics ,Current Monitors(1985-2011), SNS Beam position monitor/ High Current monitor (2002-2005),NSLSII BPM electronics ,</a:t>
            </a:r>
            <a:r>
              <a:rPr lang="en-US" sz="1400" dirty="0" err="1"/>
              <a:t>Xray</a:t>
            </a:r>
            <a:r>
              <a:rPr lang="en-US" sz="1400" dirty="0"/>
              <a:t> BPM front end electronics, Beam Top up electronics 2011-2015), LSST Raft tower module electronics 2016-present)</a:t>
            </a:r>
          </a:p>
          <a:p>
            <a:r>
              <a:rPr lang="en-US" sz="1600" dirty="0"/>
              <a:t>Joe Mead (BNL/NSLS-II), co-managing to FELIX production</a:t>
            </a:r>
          </a:p>
          <a:p>
            <a:r>
              <a:rPr lang="sv-SE" sz="1600" dirty="0"/>
              <a:t>Ivan Kotov </a:t>
            </a:r>
            <a:r>
              <a:rPr lang="en-US" sz="1600" dirty="0"/>
              <a:t>(BNL/Instrumentation Division), QA, algorithm development</a:t>
            </a:r>
          </a:p>
          <a:p>
            <a:r>
              <a:rPr lang="en-US" sz="1600" dirty="0"/>
              <a:t>Joint development with TPC FEE (WBS 1.2.5) and DAQ (WBS 1.6)</a:t>
            </a:r>
          </a:p>
          <a:p>
            <a:endParaRPr lang="en-US" sz="18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558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36C31-05AA-4E06-B924-52DD4EBC1A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Synergistic collaboration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828452-BDC6-42E7-AB6C-75F7FC29447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742950"/>
            <a:ext cx="8229600" cy="1987309"/>
          </a:xfrm>
        </p:spPr>
        <p:txBody>
          <a:bodyPr/>
          <a:lstStyle/>
          <a:p>
            <a:r>
              <a:rPr lang="en-US" sz="1650" dirty="0"/>
              <a:t>The critical development for sPHENIX TPC DAM is the FELIX DAQ interface, initially developed by Kai Chen and colleagues at Omega group in BNL Physics Department for the ATLAS phase-I upgrade</a:t>
            </a:r>
          </a:p>
          <a:p>
            <a:r>
              <a:rPr lang="en-US" sz="1650" dirty="0"/>
              <a:t>Sharing resource in FELIX development in BNL: </a:t>
            </a:r>
          </a:p>
          <a:p>
            <a:pPr lvl="1"/>
            <a:r>
              <a:rPr lang="en-US" sz="1350" dirty="0"/>
              <a:t>For sPHENIX prototyping: </a:t>
            </a:r>
            <a:r>
              <a:rPr lang="en-US" sz="1400" dirty="0"/>
              <a:t>Omega group </a:t>
            </a:r>
            <a:r>
              <a:rPr lang="en-US" sz="1350" dirty="0"/>
              <a:t>lent one FELIX v1.5→v2, produced one FELIX v2</a:t>
            </a:r>
          </a:p>
          <a:p>
            <a:pPr lvl="1"/>
            <a:r>
              <a:rPr lang="en-US" sz="1350" dirty="0"/>
              <a:t>Sharing firmware blocks and PCIe driver software</a:t>
            </a:r>
          </a:p>
          <a:p>
            <a:pPr lvl="1"/>
            <a:r>
              <a:rPr lang="en-US" sz="1350" dirty="0"/>
              <a:t>Consultation on FELIX production, coordinating on FELIX v2 timing mezzanine design</a:t>
            </a:r>
          </a:p>
          <a:p>
            <a:r>
              <a:rPr lang="en-US" sz="1650" dirty="0"/>
              <a:t>Joint LDRD 19-028 on FELIX application to multiple applications, funded by BNL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F2DA2C-2CB2-428B-ADFE-DAD2B1EA09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10D795-7C45-4D3B-AEB5-9B5FFE92C3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0BB2EB-A6A9-445A-81CE-0E66AF08BD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7</a:t>
            </a:fld>
            <a:endParaRPr lang="en-US" altLang="en-US"/>
          </a:p>
        </p:txBody>
      </p:sp>
      <p:pic>
        <p:nvPicPr>
          <p:cNvPr id="9" name="Picture 8" descr="https://lh3.googleusercontent.com/08MpUNf51jKOY4osaIGpLgnRQvCLb9jQcEHI6t1GxTVpbD-K7mMG-FdeTEsjG9Po8UdRNlrLkL2ZbEAPqRi5GCo2PHUs1iDEQWcq4ONaBvLo191bEtNDAH_dXBrcKFewNqaeymAxEnHRH3mXzHU94LKTUnkPcpGnCspZozbGUhyYvjNxDZVcmukHR0gxjaDzLvu7sNwClT1Cy6vRepOhv9dstzZIXKOgunMTX8nES_Y6SohhMQ3gL_S6wswwRS0sofzYenMm-jScwJyV_rJx3N6Of1ZHa3_gp9e-vD2ZgIT6Joq1fU4sw6tj_B3NTVdMkdZLriK-qwf6HT38CRZ6bhz9UzXVKkr4CIVl7y17kRovf5Zo8vbKWTnILu-Y2wtBInacDINK_lS6mpD8sNzIKGUGwx_wgC6XfCi4VLLzO8weA67wvA9GxSomO4MBtGchPWoFZgtUiXtjEHcmLrg5hq3oqLyBNrY6cfYh5L1PJ8mw16xGB-ujM_pMU1WNWb7II-ViNkEmJJgYM625BFI-e6AkwNtVz1LheoCtffaZF-DkIf2A_brIkNcGq6DqK2CCzHOOkKYxhpN_jOGAg0qFq8hYkCKMxOK0P2b1lnDx=w2118-h1589-no">
            <a:extLst>
              <a:ext uri="{FF2B5EF4-FFF2-40B4-BE49-F238E27FC236}">
                <a16:creationId xmlns:a16="http://schemas.microsoft.com/office/drawing/2014/main" id="{F202DE9D-B61F-4476-B4CD-3C19BEDB2B6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3" t="11638" r="13084" b="22870"/>
          <a:stretch/>
        </p:blipFill>
        <p:spPr bwMode="auto">
          <a:xfrm>
            <a:off x="4534752" y="3294346"/>
            <a:ext cx="1477170" cy="1200200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2357B51D-4EA6-4AFB-BC3E-D3593800CAAE}"/>
              </a:ext>
            </a:extLst>
          </p:cNvPr>
          <p:cNvSpPr/>
          <p:nvPr/>
        </p:nvSpPr>
        <p:spPr>
          <a:xfrm>
            <a:off x="4236992" y="4474814"/>
            <a:ext cx="4790157" cy="369332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itchFamily="34" charset="0"/>
                <a:ea typeface="MS PGothic" pitchFamily="34" charset="-128"/>
                <a:cs typeface="+mn-cs"/>
              </a:defRPr>
            </a:lvl9pPr>
          </a:lstStyle>
          <a:p>
            <a:r>
              <a:rPr lang="en-US" dirty="0"/>
              <a:t>FELIX v2.0 timing mezzanine and FPGA-PCIe card 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9D11B21-F8EF-4CA5-9869-77B638B390A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81" b="10148"/>
          <a:stretch/>
        </p:blipFill>
        <p:spPr>
          <a:xfrm>
            <a:off x="6423789" y="3300648"/>
            <a:ext cx="2225763" cy="1201438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6921A2A-8DCB-44DF-BE57-C546D1FC7C20}"/>
              </a:ext>
            </a:extLst>
          </p:cNvPr>
          <p:cNvGrpSpPr/>
          <p:nvPr/>
        </p:nvGrpSpPr>
        <p:grpSpPr>
          <a:xfrm>
            <a:off x="447368" y="2952750"/>
            <a:ext cx="3789624" cy="2127491"/>
            <a:chOff x="447368" y="2730259"/>
            <a:chExt cx="3789624" cy="2127491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7B95B3B5-CA6A-4CB6-ADD6-2B01666FDA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03192" y="2958790"/>
              <a:ext cx="3733800" cy="58149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9E3B5AED-D313-4304-BD48-6F377CB1850C}"/>
                </a:ext>
              </a:extLst>
            </p:cNvPr>
            <p:cNvSpPr/>
            <p:nvPr/>
          </p:nvSpPr>
          <p:spPr>
            <a:xfrm>
              <a:off x="447368" y="2730259"/>
              <a:ext cx="1577163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1200" dirty="0"/>
                <a:t>Submitted to IEEE TIM</a:t>
              </a:r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8828889-04E3-4F0A-94F3-D000671EA8B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143000" y="3602987"/>
              <a:ext cx="2486836" cy="125476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417396002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571500"/>
          </a:xfrm>
        </p:spPr>
        <p:txBody>
          <a:bodyPr/>
          <a:lstStyle/>
          <a:p>
            <a:r>
              <a:rPr lang="en-US" altLang="en-US" sz="4800" dirty="0"/>
              <a:t>Schedule Drivers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23556" name="Slide Number Placeholder 5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fld id="{0A7AB8A6-B572-47B0-BE28-D07C52C49F6A}" type="slidenum">
              <a:rPr lang="en-US" altLang="en-US" sz="1200">
                <a:solidFill>
                  <a:srgbClr val="898989"/>
                </a:solidFill>
              </a:rPr>
              <a:pPr eaLnBrk="1" hangingPunct="1"/>
              <a:t>8</a:t>
            </a:fld>
            <a:endParaRPr lang="en-US" altLang="en-US" sz="1200">
              <a:solidFill>
                <a:srgbClr val="898989"/>
              </a:solidFill>
            </a:endParaRPr>
          </a:p>
        </p:txBody>
      </p:sp>
      <p:sp>
        <p:nvSpPr>
          <p:cNvPr id="23557" name="Date Placeholder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itchFamily="34" charset="0"/>
                <a:ea typeface="MS PGothic" pitchFamily="34" charset="-128"/>
              </a:defRPr>
            </a:lvl9pPr>
          </a:lstStyle>
          <a:p>
            <a:pPr eaLnBrk="1" hangingPunct="1"/>
            <a:r>
              <a:rPr lang="en-US" altLang="en-US" sz="1200">
                <a:solidFill>
                  <a:srgbClr val="898989"/>
                </a:solidFill>
              </a:rPr>
              <a:t>April 9-11, 2019</a:t>
            </a: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2B2A960D-A0A6-4167-86A1-3A8FCFF9DAE2}"/>
              </a:ext>
            </a:extLst>
          </p:cNvPr>
          <p:cNvSpPr>
            <a:spLocks noGrp="1"/>
          </p:cNvSpPr>
          <p:nvPr>
            <p:ph idx="1"/>
          </p:nvPr>
        </p:nvSpPr>
        <p:spPr bwMode="auto">
          <a:xfrm>
            <a:off x="157396" y="742950"/>
            <a:ext cx="2814404" cy="39990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20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•"/>
              <a:defRPr sz="18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–"/>
              <a:defRPr sz="16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1400" b="1" kern="1200">
                <a:solidFill>
                  <a:schemeClr val="tx1"/>
                </a:solidFill>
                <a:latin typeface="+mn-lt"/>
                <a:ea typeface="MS PGothic" pitchFamily="34" charset="-128"/>
                <a:cs typeface="MS PGothic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69863" indent="-169863"/>
            <a:r>
              <a:rPr lang="en-US" sz="1400" dirty="0"/>
              <a:t>207-day schedule float on the non-commodity components (FELIX). </a:t>
            </a:r>
          </a:p>
          <a:p>
            <a:pPr marL="458788" lvl="1"/>
            <a:r>
              <a:rPr lang="en-US" sz="1200" dirty="0"/>
              <a:t>NOT on critical path</a:t>
            </a:r>
          </a:p>
          <a:p>
            <a:pPr marL="169863" indent="-169863"/>
            <a:r>
              <a:rPr lang="en-US" sz="1400" dirty="0"/>
              <a:t>Scheduling risk for FELIX production is low:</a:t>
            </a:r>
          </a:p>
          <a:p>
            <a:pPr marL="458788" lvl="1"/>
            <a:r>
              <a:rPr lang="en-US" sz="1200" dirty="0"/>
              <a:t>Already completed v1.5 test stand for the prototyping stage, 1.2.6.1</a:t>
            </a:r>
          </a:p>
          <a:p>
            <a:pPr marL="458788" lvl="1"/>
            <a:r>
              <a:rPr lang="en-US" sz="1200" dirty="0"/>
              <a:t>Closely follow BNL ATLAS pre-production experience</a:t>
            </a:r>
          </a:p>
          <a:p>
            <a:pPr marL="169863" indent="-169863"/>
            <a:r>
              <a:rPr lang="en-US" sz="1400" dirty="0"/>
              <a:t>Scheduling risk for EBDC production is low:</a:t>
            </a:r>
          </a:p>
          <a:p>
            <a:pPr marL="458788" lvl="1"/>
            <a:r>
              <a:rPr lang="en-US" sz="1200" dirty="0"/>
              <a:t>Commodity computing, and benefits from massive parallelism in industry</a:t>
            </a:r>
          </a:p>
          <a:p>
            <a:pPr marL="458788" lvl="1"/>
            <a:r>
              <a:rPr lang="en-US" sz="1200" dirty="0"/>
              <a:t>Procurement scheduled at the latest stage of the production to take advantage of commercial computing development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DE13C4-B557-4E78-8F95-01315DCD63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494"/>
          <a:stretch/>
        </p:blipFill>
        <p:spPr>
          <a:xfrm>
            <a:off x="2999382" y="1006078"/>
            <a:ext cx="6134497" cy="37359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17316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611A8D-18A6-4F3E-AF43-B501495BFB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Milestones</a:t>
            </a:r>
          </a:p>
        </p:txBody>
      </p:sp>
      <p:graphicFrame>
        <p:nvGraphicFramePr>
          <p:cNvPr id="7" name="Content Placeholder 6">
            <a:extLst>
              <a:ext uri="{FF2B5EF4-FFF2-40B4-BE49-F238E27FC236}">
                <a16:creationId xmlns:a16="http://schemas.microsoft.com/office/drawing/2014/main" id="{005808B5-ACC5-4EE8-9E0D-1854F25A653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0287596"/>
              </p:ext>
            </p:extLst>
          </p:nvPr>
        </p:nvGraphicFramePr>
        <p:xfrm>
          <a:off x="301689" y="742950"/>
          <a:ext cx="6556311" cy="3896231"/>
        </p:xfrm>
        <a:graphic>
          <a:graphicData uri="http://schemas.openxmlformats.org/drawingml/2006/table">
            <a:tbl>
              <a:tblPr>
                <a:tableStyleId>{7DF18680-E054-41AD-8BC1-D1AEF772440D}</a:tableStyleId>
              </a:tblPr>
              <a:tblGrid>
                <a:gridCol w="710162">
                  <a:extLst>
                    <a:ext uri="{9D8B030D-6E8A-4147-A177-3AD203B41FA5}">
                      <a16:colId xmlns:a16="http://schemas.microsoft.com/office/drawing/2014/main" val="3372310223"/>
                    </a:ext>
                  </a:extLst>
                </a:gridCol>
                <a:gridCol w="1499638">
                  <a:extLst>
                    <a:ext uri="{9D8B030D-6E8A-4147-A177-3AD203B41FA5}">
                      <a16:colId xmlns:a16="http://schemas.microsoft.com/office/drawing/2014/main" val="261582639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883155151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365767240"/>
                    </a:ext>
                  </a:extLst>
                </a:gridCol>
                <a:gridCol w="384111">
                  <a:extLst>
                    <a:ext uri="{9D8B030D-6E8A-4147-A177-3AD203B41FA5}">
                      <a16:colId xmlns:a16="http://schemas.microsoft.com/office/drawing/2014/main" val="4231845019"/>
                    </a:ext>
                  </a:extLst>
                </a:gridCol>
                <a:gridCol w="685800">
                  <a:extLst>
                    <a:ext uri="{9D8B030D-6E8A-4147-A177-3AD203B41FA5}">
                      <a16:colId xmlns:a16="http://schemas.microsoft.com/office/drawing/2014/main" val="1745248834"/>
                    </a:ext>
                  </a:extLst>
                </a:gridCol>
                <a:gridCol w="381000">
                  <a:extLst>
                    <a:ext uri="{9D8B030D-6E8A-4147-A177-3AD203B41FA5}">
                      <a16:colId xmlns:a16="http://schemas.microsoft.com/office/drawing/2014/main" val="2927603625"/>
                    </a:ext>
                  </a:extLst>
                </a:gridCol>
              </a:tblGrid>
              <a:tr h="245322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WBS Path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WBS Name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Activity ID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Activity Name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Milestone Level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Date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b="1" u="none" strike="noStrike" dirty="0">
                          <a:solidFill>
                            <a:schemeClr val="bg1"/>
                          </a:solidFill>
                          <a:effectLst/>
                        </a:rPr>
                        <a:t>Completed?</a:t>
                      </a:r>
                      <a:endParaRPr lang="en-US" sz="1200" b="1" i="0" u="none" strike="noStrike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92687409"/>
                  </a:ext>
                </a:extLst>
              </a:tr>
              <a:tr h="288078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</a:rPr>
                        <a:t>1.02.06.01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</a:rPr>
                        <a:t>TPC DAM Evaluation -- FELIX 1.5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S143900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TPC DAM pre CD-1 Conceptual Design Review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L5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12-Dec-17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yes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extLst>
                  <a:ext uri="{0D108BD9-81ED-4DB2-BD59-A6C34878D82A}">
                    <a16:rowId xmlns:a16="http://schemas.microsoft.com/office/drawing/2014/main" val="3636761834"/>
                  </a:ext>
                </a:extLst>
              </a:tr>
              <a:tr h="270979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1.02.06.02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</a:rPr>
                        <a:t>TPC DAM Evaluation -- FELIX 2.0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S144400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Procure TPC DAM Felix 2.0 Boards Evaluation - Contract Award(s)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L5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26-Mar-18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yes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extLst>
                  <a:ext uri="{0D108BD9-81ED-4DB2-BD59-A6C34878D82A}">
                    <a16:rowId xmlns:a16="http://schemas.microsoft.com/office/drawing/2014/main" val="239436874"/>
                  </a:ext>
                </a:extLst>
              </a:tr>
              <a:tr h="330080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1.02.06.02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</a:rPr>
                        <a:t>TPC DAM Evaluation -- FELIX 2.0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S145100-S145500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</a:rPr>
                        <a:t>Procure TPC DAM Felix 2.0 Boards - Contract Award(s)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L5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18-Mar-19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extLst>
                  <a:ext uri="{0D108BD9-81ED-4DB2-BD59-A6C34878D82A}">
                    <a16:rowId xmlns:a16="http://schemas.microsoft.com/office/drawing/2014/main" val="946076338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1.02.06.02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TPC DAM Evaluation -- FELIX 2.0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S146500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</a:rPr>
                        <a:t>TPC DAM Preproduction Readiness Review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L2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9-Aug-19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extLst>
                  <a:ext uri="{0D108BD9-81ED-4DB2-BD59-A6C34878D82A}">
                    <a16:rowId xmlns:a16="http://schemas.microsoft.com/office/drawing/2014/main" val="1736539449"/>
                  </a:ext>
                </a:extLst>
              </a:tr>
              <a:tr h="211501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1.02.06.03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TPC DAM Production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S147100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</a:rPr>
                        <a:t>Procure TPC DAM Felix 2.0 Boards - Contract Award(s)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L5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6-Nov-19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extLst>
                  <a:ext uri="{0D108BD9-81ED-4DB2-BD59-A6C34878D82A}">
                    <a16:rowId xmlns:a16="http://schemas.microsoft.com/office/drawing/2014/main" val="3313388827"/>
                  </a:ext>
                </a:extLst>
              </a:tr>
              <a:tr h="42002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1.02.06.03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TPC DAM Production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S147350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Procure TPC DAM Felix 2.0 Optical Components - Contract Award(s)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L5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6-Nov-19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extLst>
                  <a:ext uri="{0D108BD9-81ED-4DB2-BD59-A6C34878D82A}">
                    <a16:rowId xmlns:a16="http://schemas.microsoft.com/office/drawing/2014/main" val="88979875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1.02.06.03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TPC DAM Production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S147600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TPC DAM Felix 2.0 Production Complete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L2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22-Jul-20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extLst>
                  <a:ext uri="{0D108BD9-81ED-4DB2-BD59-A6C34878D82A}">
                    <a16:rowId xmlns:a16="http://schemas.microsoft.com/office/drawing/2014/main" val="280762364"/>
                  </a:ext>
                </a:extLst>
              </a:tr>
              <a:tr h="44229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1.02.06.03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TPC DAM Production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S148200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Procure TPC EDBC Computers &amp; Peripherals - Contract Award(s)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L5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7-Oct-20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 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extLst>
                  <a:ext uri="{0D108BD9-81ED-4DB2-BD59-A6C34878D82A}">
                    <a16:rowId xmlns:a16="http://schemas.microsoft.com/office/drawing/2014/main" val="332324374"/>
                  </a:ext>
                </a:extLst>
              </a:tr>
              <a:tr h="404780"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1.02.06.03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>
                          <a:effectLst/>
                        </a:rPr>
                        <a:t>TPC DAM Production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>
                          <a:effectLst/>
                        </a:rPr>
                        <a:t>S148600</a:t>
                      </a:r>
                      <a:endParaRPr lang="en-US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l" fontAlgn="t"/>
                      <a:r>
                        <a:rPr lang="en-US" sz="1200" u="none" strike="noStrike" dirty="0">
                          <a:effectLst/>
                        </a:rPr>
                        <a:t>TPC DAM Production Complete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L2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10-Sep-21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1200" u="none" strike="noStrike" dirty="0">
                          <a:effectLst/>
                        </a:rPr>
                        <a:t> 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1859" marR="1859" marT="1859" marB="0"/>
                </a:tc>
                <a:extLst>
                  <a:ext uri="{0D108BD9-81ED-4DB2-BD59-A6C34878D82A}">
                    <a16:rowId xmlns:a16="http://schemas.microsoft.com/office/drawing/2014/main" val="861427224"/>
                  </a:ext>
                </a:extLst>
              </a:tr>
            </a:tbl>
          </a:graphicData>
        </a:graphic>
      </p:graphicFrame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C0347F-E072-4A38-B87F-11438F8F1F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r>
              <a:rPr lang="en-US" altLang="en-US"/>
              <a:t>April 9-11, 2019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661E81-A2AA-4368-BC05-FBA3F96206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/>
              <a:t>sPHENIX  Director's Review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D42A6B-FF71-4D2D-95FE-9D624E8ED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932B3A-BA38-40C7-ADEE-2A1902CEB265}" type="slidenum">
              <a:rPr lang="en-US" altLang="en-US" smtClean="0"/>
              <a:pPr/>
              <a:t>9</a:t>
            </a:fld>
            <a:endParaRPr lang="en-US" alt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2B75AF2-9A96-4A38-8481-F47CE33B9812}"/>
              </a:ext>
            </a:extLst>
          </p:cNvPr>
          <p:cNvSpPr/>
          <p:nvPr/>
        </p:nvSpPr>
        <p:spPr>
          <a:xfrm>
            <a:off x="6451600" y="1995785"/>
            <a:ext cx="260231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dirty="0"/>
              <a:t>FPGA contract awarded 3-Apr-19</a:t>
            </a:r>
          </a:p>
          <a:p>
            <a:r>
              <a:rPr lang="en-US" sz="1200" dirty="0"/>
              <a:t>Other components: POs in preparation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CAF41D6D-8E69-4220-A07E-CEC0C70C5271}"/>
              </a:ext>
            </a:extLst>
          </p:cNvPr>
          <p:cNvGrpSpPr/>
          <p:nvPr/>
        </p:nvGrpSpPr>
        <p:grpSpPr>
          <a:xfrm>
            <a:off x="311182" y="2343150"/>
            <a:ext cx="8766803" cy="369332"/>
            <a:chOff x="301689" y="2140345"/>
            <a:chExt cx="8766803" cy="369332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D1152AA7-CB44-42F1-A6C8-834D46A2F582}"/>
                </a:ext>
              </a:extLst>
            </p:cNvPr>
            <p:cNvCxnSpPr>
              <a:cxnSpLocks/>
            </p:cNvCxnSpPr>
            <p:nvPr/>
          </p:nvCxnSpPr>
          <p:spPr>
            <a:xfrm>
              <a:off x="301689" y="2214077"/>
              <a:ext cx="8680418" cy="0"/>
            </a:xfrm>
            <a:prstGeom prst="line">
              <a:avLst/>
            </a:prstGeom>
          </p:spPr>
          <p:style>
            <a:lnRef idx="2">
              <a:schemeClr val="accent3"/>
            </a:lnRef>
            <a:fillRef idx="0">
              <a:schemeClr val="accent3"/>
            </a:fillRef>
            <a:effectRef idx="1">
              <a:schemeClr val="accent3"/>
            </a:effectRef>
            <a:fontRef idx="minor">
              <a:schemeClr val="tx1"/>
            </a:fontRef>
          </p:style>
        </p:cxn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2D5B83D-CF52-42E7-8C47-9E864A4493BE}"/>
                </a:ext>
              </a:extLst>
            </p:cNvPr>
            <p:cNvSpPr/>
            <p:nvPr/>
          </p:nvSpPr>
          <p:spPr>
            <a:xfrm>
              <a:off x="8448707" y="2140345"/>
              <a:ext cx="619785" cy="369332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dirty="0">
                  <a:solidFill>
                    <a:schemeClr val="accent3">
                      <a:lumMod val="75000"/>
                    </a:schemeClr>
                  </a:solidFill>
                </a:rPr>
                <a:t>Now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9661990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32792</TotalTime>
  <Words>1959</Words>
  <Application>Microsoft Office PowerPoint</Application>
  <PresentationFormat>On-screen Show (16:9)</PresentationFormat>
  <Paragraphs>352</Paragraphs>
  <Slides>21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MS PGothic</vt:lpstr>
      <vt:lpstr>MS PGothic</vt:lpstr>
      <vt:lpstr>Arial</vt:lpstr>
      <vt:lpstr>Calibri</vt:lpstr>
      <vt:lpstr>Times New Roman</vt:lpstr>
      <vt:lpstr>Wingdings</vt:lpstr>
      <vt:lpstr>Office Theme</vt:lpstr>
      <vt:lpstr> sPHENIX  Director’s Review 1.2.6 TPC Data Aggregator Modules </vt:lpstr>
      <vt:lpstr>The L3 Component</vt:lpstr>
      <vt:lpstr>L3 Technical Overview</vt:lpstr>
      <vt:lpstr>Layout in sPHENIX (1/24 sectors shown)</vt:lpstr>
      <vt:lpstr>L3 Scope </vt:lpstr>
      <vt:lpstr>L3 Collaborators</vt:lpstr>
      <vt:lpstr>Synergistic collaboration</vt:lpstr>
      <vt:lpstr>Schedule Drivers</vt:lpstr>
      <vt:lpstr>Milestones</vt:lpstr>
      <vt:lpstr>Cost Drivers</vt:lpstr>
      <vt:lpstr>Status and Highlights</vt:lpstr>
      <vt:lpstr>Issues and Concerns  </vt:lpstr>
      <vt:lpstr>Summary</vt:lpstr>
      <vt:lpstr>Back Up</vt:lpstr>
      <vt:lpstr>TPC Data Stream @ 170kHz AuAu</vt:lpstr>
      <vt:lpstr>As shown in the DAQ review, June 2018</vt:lpstr>
      <vt:lpstr>Followed up by Geant4 based simulation</vt:lpstr>
      <vt:lpstr>Geant4 simulation of Per-FELIX data</vt:lpstr>
      <vt:lpstr>FELIX buffer usage</vt:lpstr>
      <vt:lpstr>FELIX buffer usage in simulation</vt:lpstr>
      <vt:lpstr>FELIX buffer usage in simulation</vt:lpstr>
    </vt:vector>
  </TitlesOfParts>
  <Company>BNL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sPHENIX Labor Distribution Sorted by FY and Job Category</dc:title>
  <dc:creator>EdwardOBrien</dc:creator>
  <cp:lastModifiedBy>Jin Huang</cp:lastModifiedBy>
  <cp:revision>291</cp:revision>
  <cp:lastPrinted>2015-10-28T19:08:40Z</cp:lastPrinted>
  <dcterms:created xsi:type="dcterms:W3CDTF">2015-10-24T00:32:43Z</dcterms:created>
  <dcterms:modified xsi:type="dcterms:W3CDTF">2019-04-08T18:21:47Z</dcterms:modified>
</cp:coreProperties>
</file>