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53" r:id="rId2"/>
  </p:sldIdLst>
  <p:sldSz cx="9144000" cy="5143500" type="screen16x9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FF"/>
    <a:srgbClr val="FF00FF"/>
    <a:srgbClr val="0000FF"/>
    <a:srgbClr val="00FFFF"/>
    <a:srgbClr val="1F89D7"/>
    <a:srgbClr val="FFFF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64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7DB6B-55ED-4249-BA1E-E948113C61F4}" type="datetimeFigureOut">
              <a:rPr lang="en-US" altLang="en-US"/>
              <a:pPr/>
              <a:t>4/10/2019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366E04-6360-4839-8AA2-1749D5CA7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674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8C9284-E3F8-4D87-B0A8-5DBDDC2FC668}" type="datetimeFigureOut">
              <a:rPr lang="en-US" altLang="en-US"/>
              <a:pPr/>
              <a:t>4/10/2019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0354B-7771-4630-B454-53C09215E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08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71500"/>
            <a:ext cx="8686800" cy="1102519"/>
          </a:xfrm>
          <a:solidFill>
            <a:srgbClr val="3399FF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15D7-3BC1-4233-BC99-0E8D4008A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4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2D54-6124-4A07-84DF-DC258B2E3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0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63179"/>
            <a:ext cx="1981200" cy="42517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3178"/>
            <a:ext cx="5791200" cy="42517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13BC-AB3C-4A21-AA4D-4F8B67A15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6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32B3A-BA38-40C7-ADEE-2A1902CEB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43151"/>
            <a:ext cx="7772400" cy="571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71501"/>
            <a:ext cx="8610600" cy="457200"/>
          </a:xfrm>
          <a:solidFill>
            <a:srgbClr val="3399FF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DEC-F6B6-422E-BA54-90C8645EF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9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7689-1836-4D61-9E3B-BD5F97E6A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4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2ED1-0628-4F6E-8766-956371ABB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5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926807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C637-5835-444B-B8C0-92C25AFA2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4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5DAE-5A25-4D93-A5BA-3F3E3A62C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9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F53E-39E3-4364-949C-11FEB55F8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81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7719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8580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2910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5ED1-7F2B-4A78-A513-4A7819BDB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3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03"/>
            <a:ext cx="8229600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April 9-11, 2019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0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806" y="4869657"/>
            <a:ext cx="53419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3C23168-0BC3-45A3-990F-8F7CC9491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01626" y="571500"/>
            <a:ext cx="8634413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2" descr="https://www.sphenix.bnl.gov/web/system/files/u7/sphenix-logo-white-bg.png">
            <a:extLst>
              <a:ext uri="{FF2B5EF4-FFF2-40B4-BE49-F238E27FC236}">
                <a16:creationId xmlns:a16="http://schemas.microsoft.com/office/drawing/2014/main" id="{E21E0E1C-C51F-4944-BAEC-913171417A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"/>
            <a:ext cx="1149783" cy="57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>
          <a:xfrm>
            <a:off x="0" y="5953"/>
            <a:ext cx="9144000" cy="679847"/>
          </a:xfrm>
        </p:spPr>
        <p:txBody>
          <a:bodyPr/>
          <a:lstStyle/>
          <a:p>
            <a:r>
              <a:rPr lang="en-US" altLang="en-US" sz="3600" dirty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3.01: INTT Environmental, Safety and Health (ES&amp;H) </a:t>
            </a:r>
            <a:endParaRPr lang="en-US" altLang="en-US" sz="3600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Director's Review</a:t>
            </a:r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912985E-5FF1-4BE4-8A02-6C894F614A5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F88DCA-1577-4D9C-9ADE-574CD3442FFD}"/>
              </a:ext>
            </a:extLst>
          </p:cNvPr>
          <p:cNvSpPr txBox="1"/>
          <p:nvPr/>
        </p:nvSpPr>
        <p:spPr>
          <a:xfrm>
            <a:off x="113652" y="770904"/>
            <a:ext cx="903034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- </a:t>
            </a:r>
            <a:r>
              <a:rPr lang="en-US" sz="1300" dirty="0"/>
              <a:t>The INTT detector assembly (ladders, barrels and testing) work is carried in the silicon lab room 2-211 in the physics department</a:t>
            </a:r>
            <a:br>
              <a:rPr lang="en-US" sz="1300" dirty="0"/>
            </a:br>
            <a:r>
              <a:rPr lang="en-US" sz="1300" dirty="0"/>
              <a:t>   at BNL. </a:t>
            </a:r>
            <a:br>
              <a:rPr lang="en-US" sz="1300" dirty="0"/>
            </a:br>
            <a:endParaRPr lang="en-US" sz="1300" dirty="0"/>
          </a:p>
          <a:p>
            <a:r>
              <a:rPr lang="en-US" sz="1300" dirty="0"/>
              <a:t>-  The INTT Environment, Safety, and Health (ES&amp;H) at the silicon lab (room 2-211) is handled by Brookhaven National Laboratory</a:t>
            </a:r>
            <a:br>
              <a:rPr lang="en-US" sz="1300" dirty="0"/>
            </a:br>
            <a:r>
              <a:rPr lang="en-US" sz="1300" dirty="0"/>
              <a:t>    Integrated Safety Management System (ISMS) through the Silicon Lab Experimental Safety Review (ESR) Form: PO-035-2016.</a:t>
            </a:r>
            <a:br>
              <a:rPr lang="en-US" sz="1300" dirty="0"/>
            </a:br>
            <a:endParaRPr lang="en-US" sz="1300" dirty="0"/>
          </a:p>
          <a:p>
            <a:r>
              <a:rPr lang="en-US" sz="1300" dirty="0"/>
              <a:t>- The Silicon Lab ESR Form describes all the works carried out by the INTT team and trainings required from each individual. </a:t>
            </a:r>
            <a:br>
              <a:rPr lang="en-US" sz="1300" dirty="0"/>
            </a:br>
            <a:r>
              <a:rPr lang="en-US" sz="1300" dirty="0"/>
              <a:t>  The INTT individuals working in the silicon lab are registered in the Brookhaven National Laboratory Integrated Safety</a:t>
            </a:r>
            <a:br>
              <a:rPr lang="en-US" sz="1300" dirty="0"/>
            </a:br>
            <a:r>
              <a:rPr lang="en-US" sz="1300" dirty="0"/>
              <a:t>  Management System (ISMS). The individuals are notified in case their training is expired or new trainings are required.</a:t>
            </a:r>
            <a:br>
              <a:rPr lang="en-US" sz="1300" dirty="0"/>
            </a:br>
            <a:endParaRPr lang="en-US" sz="1300" dirty="0"/>
          </a:p>
          <a:p>
            <a:r>
              <a:rPr lang="en-US" sz="1300" dirty="0"/>
              <a:t>- All work associated with the INTT silicon lab will be conducted in a manner that ensures protection of the people (required</a:t>
            </a:r>
            <a:br>
              <a:rPr lang="en-US" sz="1300" dirty="0"/>
            </a:br>
            <a:r>
              <a:rPr lang="en-US" sz="1300" dirty="0"/>
              <a:t>  trainings to achieve the work safely and effectively, glasses,…) , and the environment. Implementing procedures and additional</a:t>
            </a:r>
            <a:br>
              <a:rPr lang="en-US" sz="1300" dirty="0"/>
            </a:br>
            <a:r>
              <a:rPr lang="en-US" sz="1300" dirty="0"/>
              <a:t>  guidance to ensure accomplishment of these expectations will be established as necessary and communicated to members of</a:t>
            </a:r>
            <a:br>
              <a:rPr lang="en-US" sz="1300" dirty="0"/>
            </a:br>
            <a:r>
              <a:rPr lang="en-US" sz="1300" dirty="0"/>
              <a:t>  INTT team.</a:t>
            </a:r>
            <a:br>
              <a:rPr lang="en-US" sz="1300" dirty="0"/>
            </a:br>
            <a:endParaRPr lang="en-US" sz="1300" dirty="0"/>
          </a:p>
          <a:p>
            <a:r>
              <a:rPr lang="en-US" sz="1300" dirty="0"/>
              <a:t>- All INTT components needed to meet mission requirements are fully defined and are designed, assembled, and operated in</a:t>
            </a:r>
            <a:br>
              <a:rPr lang="en-US" sz="1300" dirty="0"/>
            </a:br>
            <a:r>
              <a:rPr lang="en-US" sz="1300" dirty="0"/>
              <a:t>  accordance with applicable Federal (including DOE) requirements.</a:t>
            </a:r>
          </a:p>
          <a:p>
            <a:endParaRPr lang="en-US" sz="1300" dirty="0"/>
          </a:p>
          <a:p>
            <a:r>
              <a:rPr lang="en-US" sz="1300" dirty="0"/>
              <a:t>- The INTT Environment, Safety, and Health (ES&amp;H) follow </a:t>
            </a:r>
            <a:r>
              <a:rPr lang="en-US" sz="1300" dirty="0" err="1"/>
              <a:t>sPHENIX</a:t>
            </a:r>
            <a:r>
              <a:rPr lang="en-US" sz="1300" dirty="0"/>
              <a:t> ES&amp;H at BNL. The work of INTT at the silicon at BNL is under</a:t>
            </a:r>
            <a:br>
              <a:rPr lang="en-US" sz="1300" dirty="0"/>
            </a:br>
            <a:r>
              <a:rPr lang="en-US" sz="1300" dirty="0"/>
              <a:t>  the supervision of Achim Franz as its Experiment Review Coordinator (ERC). 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857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30340</TotalTime>
  <Words>43</Words>
  <Application>Microsoft Office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Times New Roman</vt:lpstr>
      <vt:lpstr>Office Theme</vt:lpstr>
      <vt:lpstr>  3.01: INTT Environmental, Safety and Health (ES&amp;H) </vt:lpstr>
    </vt:vector>
  </TitlesOfParts>
  <Company>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Labor Distribution Sorted by FY and Job Category</dc:title>
  <dc:creator>EdwardOBrien</dc:creator>
  <cp:lastModifiedBy>Nouicer, Rachid</cp:lastModifiedBy>
  <cp:revision>322</cp:revision>
  <cp:lastPrinted>2015-10-28T19:08:40Z</cp:lastPrinted>
  <dcterms:created xsi:type="dcterms:W3CDTF">2015-10-24T00:32:43Z</dcterms:created>
  <dcterms:modified xsi:type="dcterms:W3CDTF">2019-04-10T21:23:48Z</dcterms:modified>
</cp:coreProperties>
</file>