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09" r:id="rId3"/>
    <p:sldMasterId id="2147483721" r:id="rId4"/>
  </p:sldMasterIdLst>
  <p:notesMasterIdLst>
    <p:notesMasterId r:id="rId25"/>
  </p:notesMasterIdLst>
  <p:handoutMasterIdLst>
    <p:handoutMasterId r:id="rId26"/>
  </p:handoutMasterIdLst>
  <p:sldIdLst>
    <p:sldId id="328" r:id="rId5"/>
    <p:sldId id="762" r:id="rId6"/>
    <p:sldId id="759" r:id="rId7"/>
    <p:sldId id="756" r:id="rId8"/>
    <p:sldId id="760" r:id="rId9"/>
    <p:sldId id="723" r:id="rId10"/>
    <p:sldId id="757" r:id="rId11"/>
    <p:sldId id="736" r:id="rId12"/>
    <p:sldId id="724" r:id="rId13"/>
    <p:sldId id="319" r:id="rId14"/>
    <p:sldId id="320" r:id="rId15"/>
    <p:sldId id="761" r:id="rId16"/>
    <p:sldId id="322" r:id="rId17"/>
    <p:sldId id="324" r:id="rId18"/>
    <p:sldId id="758" r:id="rId19"/>
    <p:sldId id="325" r:id="rId20"/>
    <p:sldId id="753" r:id="rId21"/>
    <p:sldId id="327" r:id="rId22"/>
    <p:sldId id="326" r:id="rId23"/>
    <p:sldId id="733" r:id="rId24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1F89D7"/>
    <a:srgbClr val="0070C0"/>
    <a:srgbClr val="0099FF"/>
    <a:srgbClr val="FF00FF"/>
    <a:srgbClr val="00FFFF"/>
    <a:srgbClr val="00FF00"/>
    <a:srgbClr val="FFFFFF"/>
    <a:srgbClr val="0000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9" d="100"/>
          <a:sy n="139" d="100"/>
        </p:scale>
        <p:origin x="642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3AFEFD-5A8F-457C-8AC1-3B95F74777E0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B4BA0E1E-99B1-40E4-A15A-E238B713FA1D}" type="asst">
      <dgm:prSet phldrT="[Text]" custT="1"/>
      <dgm:spPr/>
      <dgm:t>
        <a:bodyPr/>
        <a:lstStyle/>
        <a:p>
          <a:r>
            <a:rPr lang="en-US" sz="1200" dirty="0" err="1"/>
            <a:t>Yasuyuki</a:t>
          </a:r>
          <a:r>
            <a:rPr lang="en-US" sz="1200" dirty="0"/>
            <a:t> Akiba (RIKEN/RBRC)</a:t>
          </a:r>
        </a:p>
      </dgm:t>
    </dgm:pt>
    <dgm:pt modelId="{632AA96E-E32A-4B75-BA40-74BAD7226F8B}" type="parTrans" cxnId="{ADD35688-8E39-4AB5-8DF0-8842E6C4F88A}">
      <dgm:prSet/>
      <dgm:spPr/>
      <dgm:t>
        <a:bodyPr/>
        <a:lstStyle/>
        <a:p>
          <a:endParaRPr lang="en-US" sz="1200"/>
        </a:p>
      </dgm:t>
    </dgm:pt>
    <dgm:pt modelId="{D5BB80C7-1113-457D-8572-F76D9AF3F216}" type="sibTrans" cxnId="{ADD35688-8E39-4AB5-8DF0-8842E6C4F88A}">
      <dgm:prSet/>
      <dgm:spPr>
        <a:solidFill>
          <a:schemeClr val="bg1"/>
        </a:solidFill>
      </dgm:spPr>
      <dgm:t>
        <a:bodyPr/>
        <a:lstStyle/>
        <a:p>
          <a:r>
            <a:rPr lang="en-US" sz="1200" dirty="0"/>
            <a:t>Consultant</a:t>
          </a:r>
        </a:p>
      </dgm:t>
    </dgm:pt>
    <dgm:pt modelId="{5C032A12-B430-445B-88C0-D855389727E7}">
      <dgm:prSet phldrT="[Text]" custT="1"/>
      <dgm:spPr/>
      <dgm:t>
        <a:bodyPr/>
        <a:lstStyle/>
        <a:p>
          <a:r>
            <a:rPr lang="en-US" sz="1200" b="0" dirty="0"/>
            <a:t>Dan Cacace (BNL)</a:t>
          </a:r>
        </a:p>
      </dgm:t>
    </dgm:pt>
    <dgm:pt modelId="{52EDA54A-CC36-4876-9ECC-74595FC36383}" type="parTrans" cxnId="{5D6F1BBA-19EC-4AE2-BB87-944F53F9F065}">
      <dgm:prSet/>
      <dgm:spPr/>
      <dgm:t>
        <a:bodyPr/>
        <a:lstStyle/>
        <a:p>
          <a:endParaRPr lang="en-US" sz="1200"/>
        </a:p>
      </dgm:t>
    </dgm:pt>
    <dgm:pt modelId="{20576C6B-F483-4737-8D30-D99236332035}" type="sibTrans" cxnId="{5D6F1BBA-19EC-4AE2-BB87-944F53F9F065}">
      <dgm:prSet/>
      <dgm:spPr>
        <a:solidFill>
          <a:schemeClr val="bg1"/>
        </a:solidFill>
      </dgm:spPr>
      <dgm:t>
        <a:bodyPr/>
        <a:lstStyle/>
        <a:p>
          <a:r>
            <a:rPr lang="en-US" sz="1200" dirty="0"/>
            <a:t>L3 Manager</a:t>
          </a:r>
        </a:p>
      </dgm:t>
    </dgm:pt>
    <dgm:pt modelId="{59670DD6-101E-4055-94E5-5BA427FC1C3A}">
      <dgm:prSet phldrT="[Text]" custT="1"/>
      <dgm:spPr/>
      <dgm:t>
        <a:bodyPr/>
        <a:lstStyle/>
        <a:p>
          <a:r>
            <a:rPr lang="en-US" sz="1200" b="0" dirty="0"/>
            <a:t>Connor Miraval (BNL)</a:t>
          </a:r>
        </a:p>
      </dgm:t>
    </dgm:pt>
    <dgm:pt modelId="{E8738297-710E-4F9D-BD8B-D3020CD78B41}" type="parTrans" cxnId="{41518FB8-E2D2-475E-AA78-7856F4971701}">
      <dgm:prSet/>
      <dgm:spPr/>
      <dgm:t>
        <a:bodyPr/>
        <a:lstStyle/>
        <a:p>
          <a:endParaRPr lang="en-US" sz="1200"/>
        </a:p>
      </dgm:t>
    </dgm:pt>
    <dgm:pt modelId="{7CFB50D2-2EFE-49FE-9EED-D22F000BE9BA}" type="sibTrans" cxnId="{41518FB8-E2D2-475E-AA78-7856F4971701}">
      <dgm:prSet/>
      <dgm:spPr>
        <a:solidFill>
          <a:schemeClr val="bg1"/>
        </a:solidFill>
      </dgm:spPr>
      <dgm:t>
        <a:bodyPr/>
        <a:lstStyle/>
        <a:p>
          <a:r>
            <a:rPr lang="en-US" sz="1200" dirty="0"/>
            <a:t>L3 Manager</a:t>
          </a:r>
        </a:p>
      </dgm:t>
    </dgm:pt>
    <dgm:pt modelId="{BC1E77DD-6B89-406D-B09E-00508B3E4074}">
      <dgm:prSet phldrT="[Text]" custT="1"/>
      <dgm:spPr/>
      <dgm:t>
        <a:bodyPr/>
        <a:lstStyle/>
        <a:p>
          <a:r>
            <a:rPr lang="en-US" sz="1200" dirty="0"/>
            <a:t>Takashi </a:t>
          </a:r>
          <a:r>
            <a:rPr lang="en-US" sz="1200" dirty="0" err="1"/>
            <a:t>Hachiya</a:t>
          </a:r>
          <a:r>
            <a:rPr lang="en-US" sz="1200" dirty="0"/>
            <a:t> (NWU)</a:t>
          </a:r>
        </a:p>
      </dgm:t>
    </dgm:pt>
    <dgm:pt modelId="{1812496F-EDE8-4480-B7A5-502D0E668BED}" type="parTrans" cxnId="{BEB53E6D-79CA-47BA-A0FD-7FBDABE2DE8F}">
      <dgm:prSet/>
      <dgm:spPr/>
      <dgm:t>
        <a:bodyPr/>
        <a:lstStyle/>
        <a:p>
          <a:endParaRPr lang="en-US" sz="1200"/>
        </a:p>
      </dgm:t>
    </dgm:pt>
    <dgm:pt modelId="{2B8ED4E4-C7B7-4288-9058-1B4629E13B97}" type="sibTrans" cxnId="{BEB53E6D-79CA-47BA-A0FD-7FBDABE2DE8F}">
      <dgm:prSet/>
      <dgm:spPr>
        <a:solidFill>
          <a:schemeClr val="bg1"/>
        </a:solidFill>
      </dgm:spPr>
      <dgm:t>
        <a:bodyPr/>
        <a:lstStyle/>
        <a:p>
          <a:r>
            <a:rPr lang="en-US" sz="1200" dirty="0"/>
            <a:t>L3 Manager</a:t>
          </a:r>
        </a:p>
      </dgm:t>
    </dgm:pt>
    <dgm:pt modelId="{397C1E61-1C7F-4FF9-BF6F-3AAA8F0AC938}">
      <dgm:prSet phldrT="[Text]" custT="1"/>
      <dgm:spPr/>
      <dgm:t>
        <a:bodyPr/>
        <a:lstStyle/>
        <a:p>
          <a:r>
            <a:rPr lang="en-US" sz="1200" b="0" dirty="0"/>
            <a:t>Rachid </a:t>
          </a:r>
          <a:r>
            <a:rPr lang="en-US" sz="1200" b="0" dirty="0" err="1"/>
            <a:t>Noicer</a:t>
          </a:r>
          <a:r>
            <a:rPr lang="en-US" sz="1200" b="0" dirty="0"/>
            <a:t> (BNL)</a:t>
          </a:r>
        </a:p>
        <a:p>
          <a:r>
            <a:rPr lang="en-US" sz="1200" dirty="0" err="1"/>
            <a:t>Itaru</a:t>
          </a:r>
          <a:r>
            <a:rPr lang="en-US" sz="1200" dirty="0"/>
            <a:t> Nakagawa (RIKEN)</a:t>
          </a:r>
        </a:p>
      </dgm:t>
    </dgm:pt>
    <dgm:pt modelId="{FE07569C-8DF4-43DA-89FE-0E6DF99083BE}" type="sibTrans" cxnId="{926B460A-84C2-47AD-84EA-58926FB88000}">
      <dgm:prSet/>
      <dgm:spPr>
        <a:solidFill>
          <a:schemeClr val="bg1"/>
        </a:solidFill>
      </dgm:spPr>
      <dgm:t>
        <a:bodyPr/>
        <a:lstStyle/>
        <a:p>
          <a:r>
            <a:rPr lang="en-US" sz="1200" dirty="0"/>
            <a:t>L2 Manager</a:t>
          </a:r>
        </a:p>
      </dgm:t>
    </dgm:pt>
    <dgm:pt modelId="{6E5BFE03-7E85-492D-9F9F-7CA5BC0940A6}" type="parTrans" cxnId="{926B460A-84C2-47AD-84EA-58926FB88000}">
      <dgm:prSet/>
      <dgm:spPr/>
      <dgm:t>
        <a:bodyPr/>
        <a:lstStyle/>
        <a:p>
          <a:endParaRPr lang="en-US" sz="1200"/>
        </a:p>
      </dgm:t>
    </dgm:pt>
    <dgm:pt modelId="{CF593336-8CBC-480C-9933-339143841153}">
      <dgm:prSet phldrT="[Text]" custT="1"/>
      <dgm:spPr/>
      <dgm:t>
        <a:bodyPr/>
        <a:lstStyle/>
        <a:p>
          <a:r>
            <a:rPr lang="en-US" sz="1200" dirty="0"/>
            <a:t>Wei </a:t>
          </a:r>
          <a:r>
            <a:rPr lang="en-US" sz="1200" dirty="0" err="1"/>
            <a:t>Xie</a:t>
          </a:r>
          <a:r>
            <a:rPr lang="en-US" sz="1200" dirty="0"/>
            <a:t> (Purdue U.)</a:t>
          </a:r>
        </a:p>
      </dgm:t>
    </dgm:pt>
    <dgm:pt modelId="{A32DF405-D8E7-4063-86FD-035E71A97E43}" type="parTrans" cxnId="{E1D5468F-2FA3-449D-B25A-52A17074CD83}">
      <dgm:prSet/>
      <dgm:spPr/>
      <dgm:t>
        <a:bodyPr/>
        <a:lstStyle/>
        <a:p>
          <a:endParaRPr lang="en-US"/>
        </a:p>
      </dgm:t>
    </dgm:pt>
    <dgm:pt modelId="{63001C0B-DE08-4097-AF5E-6B9A35C2BFF6}" type="sibTrans" cxnId="{E1D5468F-2FA3-449D-B25A-52A17074CD83}">
      <dgm:prSet/>
      <dgm:spPr>
        <a:solidFill>
          <a:schemeClr val="bg1"/>
        </a:solidFill>
      </dgm:spPr>
      <dgm:t>
        <a:bodyPr/>
        <a:lstStyle/>
        <a:p>
          <a:r>
            <a:rPr lang="en-US" dirty="0"/>
            <a:t>L3 Manager</a:t>
          </a:r>
        </a:p>
      </dgm:t>
    </dgm:pt>
    <dgm:pt modelId="{7B44D8FB-435A-45D6-9327-21FFE1645F3C}">
      <dgm:prSet phldrT="[Text]" custT="1"/>
      <dgm:spPr/>
      <dgm:t>
        <a:bodyPr/>
        <a:lstStyle/>
        <a:p>
          <a:r>
            <a:rPr lang="en-US" sz="1200" dirty="0"/>
            <a:t>Chia-Ming </a:t>
          </a:r>
          <a:r>
            <a:rPr lang="en-US" sz="1200" dirty="0" err="1"/>
            <a:t>Kuo</a:t>
          </a:r>
          <a:r>
            <a:rPr lang="en-US" sz="1200" dirty="0"/>
            <a:t> (NCU)</a:t>
          </a:r>
        </a:p>
      </dgm:t>
    </dgm:pt>
    <dgm:pt modelId="{B5B6CEEC-0EA5-497D-9596-0FCA0ADB6AF6}" type="parTrans" cxnId="{C0297166-62E8-4D01-8182-ADA73E64DF15}">
      <dgm:prSet/>
      <dgm:spPr/>
      <dgm:t>
        <a:bodyPr/>
        <a:lstStyle/>
        <a:p>
          <a:endParaRPr lang="en-US"/>
        </a:p>
      </dgm:t>
    </dgm:pt>
    <dgm:pt modelId="{A8ED2E60-D39D-4CFB-90DE-CE20EE40EE46}" type="sibTrans" cxnId="{C0297166-62E8-4D01-8182-ADA73E64DF15}">
      <dgm:prSet/>
      <dgm:spPr>
        <a:solidFill>
          <a:schemeClr val="bg1"/>
        </a:solidFill>
      </dgm:spPr>
      <dgm:t>
        <a:bodyPr/>
        <a:lstStyle/>
        <a:p>
          <a:r>
            <a:rPr lang="en-US" dirty="0"/>
            <a:t>L3 Manager</a:t>
          </a:r>
        </a:p>
      </dgm:t>
    </dgm:pt>
    <dgm:pt modelId="{1C1D1139-DF78-4495-9677-359D1669C689}">
      <dgm:prSet custT="1"/>
      <dgm:spPr/>
      <dgm:t>
        <a:bodyPr/>
        <a:lstStyle/>
        <a:p>
          <a:r>
            <a:rPr lang="en-US" sz="1200" dirty="0"/>
            <a:t>Ayaka Suzuki</a:t>
          </a:r>
        </a:p>
        <a:p>
          <a:r>
            <a:rPr lang="en-US" sz="1200" dirty="0"/>
            <a:t>+Undergrads</a:t>
          </a:r>
        </a:p>
      </dgm:t>
    </dgm:pt>
    <dgm:pt modelId="{A859D214-C011-4DD6-B561-3DC083828209}" type="parTrans" cxnId="{7966C8F7-2537-4997-B142-2D0DE228D8A3}">
      <dgm:prSet/>
      <dgm:spPr/>
      <dgm:t>
        <a:bodyPr/>
        <a:lstStyle/>
        <a:p>
          <a:endParaRPr lang="en-US"/>
        </a:p>
      </dgm:t>
    </dgm:pt>
    <dgm:pt modelId="{F4666B0A-F807-4104-8627-B950CDD3900F}" type="sibTrans" cxnId="{7966C8F7-2537-4997-B142-2D0DE228D8A3}">
      <dgm:prSet/>
      <dgm:spPr>
        <a:solidFill>
          <a:schemeClr val="bg1"/>
        </a:solidFill>
      </dgm:spPr>
      <dgm:t>
        <a:bodyPr/>
        <a:lstStyle/>
        <a:p>
          <a:r>
            <a:rPr lang="en-US" dirty="0"/>
            <a:t>L4 Manager</a:t>
          </a:r>
        </a:p>
      </dgm:t>
    </dgm:pt>
    <dgm:pt modelId="{156A0E84-D59E-47FA-909B-54498932E3BD}" type="pres">
      <dgm:prSet presAssocID="{3B3AFEFD-5A8F-457C-8AC1-3B95F74777E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F215658-DB31-4A20-AF9C-931B786D707A}" type="pres">
      <dgm:prSet presAssocID="{397C1E61-1C7F-4FF9-BF6F-3AAA8F0AC938}" presName="hierRoot1" presStyleCnt="0">
        <dgm:presLayoutVars>
          <dgm:hierBranch val="init"/>
        </dgm:presLayoutVars>
      </dgm:prSet>
      <dgm:spPr/>
    </dgm:pt>
    <dgm:pt modelId="{21241C4A-FF0D-4E29-A4A5-C7C4358576CA}" type="pres">
      <dgm:prSet presAssocID="{397C1E61-1C7F-4FF9-BF6F-3AAA8F0AC938}" presName="rootComposite1" presStyleCnt="0"/>
      <dgm:spPr/>
    </dgm:pt>
    <dgm:pt modelId="{1D679587-86D2-4312-B019-6FE279E4CEA4}" type="pres">
      <dgm:prSet presAssocID="{397C1E61-1C7F-4FF9-BF6F-3AAA8F0AC938}" presName="rootText1" presStyleLbl="node0" presStyleIdx="0" presStyleCnt="1" custScaleX="201752" custScaleY="146041">
        <dgm:presLayoutVars>
          <dgm:chMax/>
          <dgm:chPref val="3"/>
        </dgm:presLayoutVars>
      </dgm:prSet>
      <dgm:spPr/>
    </dgm:pt>
    <dgm:pt modelId="{538FCC10-857D-4737-B883-1071B16AB19D}" type="pres">
      <dgm:prSet presAssocID="{397C1E61-1C7F-4FF9-BF6F-3AAA8F0AC938}" presName="titleText1" presStyleLbl="fgAcc0" presStyleIdx="0" presStyleCnt="1" custLinFactNeighborX="53712" custLinFactNeighborY="56792">
        <dgm:presLayoutVars>
          <dgm:chMax val="0"/>
          <dgm:chPref val="0"/>
        </dgm:presLayoutVars>
      </dgm:prSet>
      <dgm:spPr/>
    </dgm:pt>
    <dgm:pt modelId="{29F76CB3-C92E-4395-BE70-8B34F8ED1C82}" type="pres">
      <dgm:prSet presAssocID="{397C1E61-1C7F-4FF9-BF6F-3AAA8F0AC938}" presName="rootConnector1" presStyleLbl="node1" presStyleIdx="0" presStyleCnt="6"/>
      <dgm:spPr/>
    </dgm:pt>
    <dgm:pt modelId="{A1CA26F6-AB89-4CB0-87C0-8160791EFFC1}" type="pres">
      <dgm:prSet presAssocID="{397C1E61-1C7F-4FF9-BF6F-3AAA8F0AC938}" presName="hierChild2" presStyleCnt="0"/>
      <dgm:spPr/>
    </dgm:pt>
    <dgm:pt modelId="{065B2CEE-FE28-4D83-ACA4-6E5B7BD38158}" type="pres">
      <dgm:prSet presAssocID="{52EDA54A-CC36-4876-9ECC-74595FC36383}" presName="Name37" presStyleLbl="parChTrans1D2" presStyleIdx="0" presStyleCnt="6"/>
      <dgm:spPr/>
    </dgm:pt>
    <dgm:pt modelId="{4AC7D077-B2D2-4874-BBEB-88021B8E8BE7}" type="pres">
      <dgm:prSet presAssocID="{5C032A12-B430-445B-88C0-D855389727E7}" presName="hierRoot2" presStyleCnt="0">
        <dgm:presLayoutVars>
          <dgm:hierBranch val="init"/>
        </dgm:presLayoutVars>
      </dgm:prSet>
      <dgm:spPr/>
    </dgm:pt>
    <dgm:pt modelId="{B7A95041-1AD2-4C71-B34A-DB57F685DB02}" type="pres">
      <dgm:prSet presAssocID="{5C032A12-B430-445B-88C0-D855389727E7}" presName="rootComposite" presStyleCnt="0"/>
      <dgm:spPr/>
    </dgm:pt>
    <dgm:pt modelId="{0150B3DA-6702-4D6E-A8AB-5A856FE37FFA}" type="pres">
      <dgm:prSet presAssocID="{5C032A12-B430-445B-88C0-D855389727E7}" presName="rootText" presStyleLbl="node1" presStyleIdx="0" presStyleCnt="6" custScaleY="115471">
        <dgm:presLayoutVars>
          <dgm:chMax/>
          <dgm:chPref val="3"/>
        </dgm:presLayoutVars>
      </dgm:prSet>
      <dgm:spPr/>
    </dgm:pt>
    <dgm:pt modelId="{E8361EBF-E115-4CC0-90E4-FBF8E9181A4A}" type="pres">
      <dgm:prSet presAssocID="{5C032A12-B430-445B-88C0-D855389727E7}" presName="titleText2" presStyleLbl="fgAcc1" presStyleIdx="0" presStyleCnt="6" custLinFactNeighborX="4933" custLinFactNeighborY="25133">
        <dgm:presLayoutVars>
          <dgm:chMax val="0"/>
          <dgm:chPref val="0"/>
        </dgm:presLayoutVars>
      </dgm:prSet>
      <dgm:spPr/>
    </dgm:pt>
    <dgm:pt modelId="{3BFD93F9-8EAF-4CBA-99ED-D1C222488B51}" type="pres">
      <dgm:prSet presAssocID="{5C032A12-B430-445B-88C0-D855389727E7}" presName="rootConnector" presStyleLbl="node2" presStyleIdx="0" presStyleCnt="0"/>
      <dgm:spPr/>
    </dgm:pt>
    <dgm:pt modelId="{DDE7E423-F990-4E12-8767-450D88F03808}" type="pres">
      <dgm:prSet presAssocID="{5C032A12-B430-445B-88C0-D855389727E7}" presName="hierChild4" presStyleCnt="0"/>
      <dgm:spPr/>
    </dgm:pt>
    <dgm:pt modelId="{E8839486-62FC-4F83-A910-31FEECD626DC}" type="pres">
      <dgm:prSet presAssocID="{5C032A12-B430-445B-88C0-D855389727E7}" presName="hierChild5" presStyleCnt="0"/>
      <dgm:spPr/>
    </dgm:pt>
    <dgm:pt modelId="{9D1F4663-31BE-470A-A8C7-08CA08860333}" type="pres">
      <dgm:prSet presAssocID="{E8738297-710E-4F9D-BD8B-D3020CD78B41}" presName="Name37" presStyleLbl="parChTrans1D2" presStyleIdx="1" presStyleCnt="6"/>
      <dgm:spPr/>
    </dgm:pt>
    <dgm:pt modelId="{2BB6EBF1-61F7-4B63-8981-51ACB5D1D431}" type="pres">
      <dgm:prSet presAssocID="{59670DD6-101E-4055-94E5-5BA427FC1C3A}" presName="hierRoot2" presStyleCnt="0">
        <dgm:presLayoutVars>
          <dgm:hierBranch val="init"/>
        </dgm:presLayoutVars>
      </dgm:prSet>
      <dgm:spPr/>
    </dgm:pt>
    <dgm:pt modelId="{873DE9D8-436F-435A-9095-34DF32C05EAA}" type="pres">
      <dgm:prSet presAssocID="{59670DD6-101E-4055-94E5-5BA427FC1C3A}" presName="rootComposite" presStyleCnt="0"/>
      <dgm:spPr/>
    </dgm:pt>
    <dgm:pt modelId="{4264A0D5-896C-403B-A655-B7FA5CEEEDAF}" type="pres">
      <dgm:prSet presAssocID="{59670DD6-101E-4055-94E5-5BA427FC1C3A}" presName="rootText" presStyleLbl="node1" presStyleIdx="1" presStyleCnt="6" custScaleX="131596" custScaleY="123290">
        <dgm:presLayoutVars>
          <dgm:chMax/>
          <dgm:chPref val="3"/>
        </dgm:presLayoutVars>
      </dgm:prSet>
      <dgm:spPr/>
    </dgm:pt>
    <dgm:pt modelId="{472C8789-2CD0-4820-980A-53460757B174}" type="pres">
      <dgm:prSet presAssocID="{59670DD6-101E-4055-94E5-5BA427FC1C3A}" presName="titleText2" presStyleLbl="fgAcc1" presStyleIdx="1" presStyleCnt="6" custLinFactNeighborX="14064" custLinFactNeighborY="42085">
        <dgm:presLayoutVars>
          <dgm:chMax val="0"/>
          <dgm:chPref val="0"/>
        </dgm:presLayoutVars>
      </dgm:prSet>
      <dgm:spPr/>
    </dgm:pt>
    <dgm:pt modelId="{8CC93029-A982-42BE-8C31-482D0E81EDB4}" type="pres">
      <dgm:prSet presAssocID="{59670DD6-101E-4055-94E5-5BA427FC1C3A}" presName="rootConnector" presStyleLbl="node2" presStyleIdx="0" presStyleCnt="0"/>
      <dgm:spPr/>
    </dgm:pt>
    <dgm:pt modelId="{30D1DDCE-5A9A-406E-86D5-72A7DAFA9843}" type="pres">
      <dgm:prSet presAssocID="{59670DD6-101E-4055-94E5-5BA427FC1C3A}" presName="hierChild4" presStyleCnt="0"/>
      <dgm:spPr/>
    </dgm:pt>
    <dgm:pt modelId="{49C92C3E-B2A9-4E41-9423-1934FE057FBF}" type="pres">
      <dgm:prSet presAssocID="{59670DD6-101E-4055-94E5-5BA427FC1C3A}" presName="hierChild5" presStyleCnt="0"/>
      <dgm:spPr/>
    </dgm:pt>
    <dgm:pt modelId="{0E54537B-05CF-4230-A9C4-038DE359212B}" type="pres">
      <dgm:prSet presAssocID="{1812496F-EDE8-4480-B7A5-502D0E668BED}" presName="Name37" presStyleLbl="parChTrans1D2" presStyleIdx="2" presStyleCnt="6"/>
      <dgm:spPr/>
    </dgm:pt>
    <dgm:pt modelId="{AF928B26-F3B2-448F-AE8C-009C2594ED84}" type="pres">
      <dgm:prSet presAssocID="{BC1E77DD-6B89-406D-B09E-00508B3E4074}" presName="hierRoot2" presStyleCnt="0">
        <dgm:presLayoutVars>
          <dgm:hierBranch val="init"/>
        </dgm:presLayoutVars>
      </dgm:prSet>
      <dgm:spPr/>
    </dgm:pt>
    <dgm:pt modelId="{294BFDFD-B095-4025-83BA-F6E66DA86679}" type="pres">
      <dgm:prSet presAssocID="{BC1E77DD-6B89-406D-B09E-00508B3E4074}" presName="rootComposite" presStyleCnt="0"/>
      <dgm:spPr/>
    </dgm:pt>
    <dgm:pt modelId="{5EE43486-7159-480C-B75B-7CE537FE658E}" type="pres">
      <dgm:prSet presAssocID="{BC1E77DD-6B89-406D-B09E-00508B3E4074}" presName="rootText" presStyleLbl="node1" presStyleIdx="2" presStyleCnt="6" custScaleX="139908" custScaleY="114094">
        <dgm:presLayoutVars>
          <dgm:chMax/>
          <dgm:chPref val="3"/>
        </dgm:presLayoutVars>
      </dgm:prSet>
      <dgm:spPr/>
    </dgm:pt>
    <dgm:pt modelId="{FA26D06B-391B-46C6-AC5C-3B0DD5B057BC}" type="pres">
      <dgm:prSet presAssocID="{BC1E77DD-6B89-406D-B09E-00508B3E4074}" presName="titleText2" presStyleLbl="fgAcc1" presStyleIdx="2" presStyleCnt="6" custLinFactNeighborX="21336" custLinFactNeighborY="35832">
        <dgm:presLayoutVars>
          <dgm:chMax val="0"/>
          <dgm:chPref val="0"/>
        </dgm:presLayoutVars>
      </dgm:prSet>
      <dgm:spPr/>
    </dgm:pt>
    <dgm:pt modelId="{EFB3DA44-5510-4582-9B4E-8BD0865F3727}" type="pres">
      <dgm:prSet presAssocID="{BC1E77DD-6B89-406D-B09E-00508B3E4074}" presName="rootConnector" presStyleLbl="node2" presStyleIdx="0" presStyleCnt="0"/>
      <dgm:spPr/>
    </dgm:pt>
    <dgm:pt modelId="{B3B0CB71-D31C-4EF1-BA19-BC54088F7665}" type="pres">
      <dgm:prSet presAssocID="{BC1E77DD-6B89-406D-B09E-00508B3E4074}" presName="hierChild4" presStyleCnt="0"/>
      <dgm:spPr/>
    </dgm:pt>
    <dgm:pt modelId="{A446C2C0-0483-4470-BD8A-ABF58CA83B07}" type="pres">
      <dgm:prSet presAssocID="{A859D214-C011-4DD6-B561-3DC083828209}" presName="Name37" presStyleLbl="parChTrans1D3" presStyleIdx="0" presStyleCnt="1"/>
      <dgm:spPr/>
    </dgm:pt>
    <dgm:pt modelId="{18A26CC5-83D8-4351-8710-AF8C2604075F}" type="pres">
      <dgm:prSet presAssocID="{1C1D1139-DF78-4495-9677-359D1669C689}" presName="hierRoot2" presStyleCnt="0">
        <dgm:presLayoutVars>
          <dgm:hierBranch val="init"/>
        </dgm:presLayoutVars>
      </dgm:prSet>
      <dgm:spPr/>
    </dgm:pt>
    <dgm:pt modelId="{3B36D97B-0C07-4E62-9103-68A2ECF09E71}" type="pres">
      <dgm:prSet presAssocID="{1C1D1139-DF78-4495-9677-359D1669C689}" presName="rootComposite" presStyleCnt="0"/>
      <dgm:spPr/>
    </dgm:pt>
    <dgm:pt modelId="{078F5C4A-FE9E-47BA-86CD-BD1E9CC3D872}" type="pres">
      <dgm:prSet presAssocID="{1C1D1139-DF78-4495-9677-359D1669C689}" presName="rootText" presStyleLbl="node1" presStyleIdx="3" presStyleCnt="6" custScaleX="113127" custScaleY="115965" custLinFactNeighborX="-484" custLinFactNeighborY="1895">
        <dgm:presLayoutVars>
          <dgm:chMax/>
          <dgm:chPref val="3"/>
        </dgm:presLayoutVars>
      </dgm:prSet>
      <dgm:spPr/>
    </dgm:pt>
    <dgm:pt modelId="{EED6D8DD-1C32-4243-8CBB-80359A4D28D1}" type="pres">
      <dgm:prSet presAssocID="{1C1D1139-DF78-4495-9677-359D1669C689}" presName="titleText2" presStyleLbl="fgAcc1" presStyleIdx="3" presStyleCnt="6" custLinFactNeighborX="6318" custLinFactNeighborY="52024">
        <dgm:presLayoutVars>
          <dgm:chMax val="0"/>
          <dgm:chPref val="0"/>
        </dgm:presLayoutVars>
      </dgm:prSet>
      <dgm:spPr/>
    </dgm:pt>
    <dgm:pt modelId="{89215DAC-8F1D-4680-9F05-A7439178E24C}" type="pres">
      <dgm:prSet presAssocID="{1C1D1139-DF78-4495-9677-359D1669C689}" presName="rootConnector" presStyleLbl="node3" presStyleIdx="0" presStyleCnt="0"/>
      <dgm:spPr/>
    </dgm:pt>
    <dgm:pt modelId="{BEA07F5E-5120-4B9B-8D09-BBF34FB32E23}" type="pres">
      <dgm:prSet presAssocID="{1C1D1139-DF78-4495-9677-359D1669C689}" presName="hierChild4" presStyleCnt="0"/>
      <dgm:spPr/>
    </dgm:pt>
    <dgm:pt modelId="{7B5693C3-19A1-4A84-B0E4-E3F298390BA5}" type="pres">
      <dgm:prSet presAssocID="{1C1D1139-DF78-4495-9677-359D1669C689}" presName="hierChild5" presStyleCnt="0"/>
      <dgm:spPr/>
    </dgm:pt>
    <dgm:pt modelId="{59E80A7B-1CF2-4F91-898D-01519D28DC8E}" type="pres">
      <dgm:prSet presAssocID="{BC1E77DD-6B89-406D-B09E-00508B3E4074}" presName="hierChild5" presStyleCnt="0"/>
      <dgm:spPr/>
    </dgm:pt>
    <dgm:pt modelId="{736A1F58-FCF2-4D7A-9302-25C77DEAEEBA}" type="pres">
      <dgm:prSet presAssocID="{A32DF405-D8E7-4063-86FD-035E71A97E43}" presName="Name37" presStyleLbl="parChTrans1D2" presStyleIdx="3" presStyleCnt="6"/>
      <dgm:spPr/>
    </dgm:pt>
    <dgm:pt modelId="{80297BAF-144B-4957-9235-2306A3710C3F}" type="pres">
      <dgm:prSet presAssocID="{CF593336-8CBC-480C-9933-339143841153}" presName="hierRoot2" presStyleCnt="0">
        <dgm:presLayoutVars>
          <dgm:hierBranch val="init"/>
        </dgm:presLayoutVars>
      </dgm:prSet>
      <dgm:spPr/>
    </dgm:pt>
    <dgm:pt modelId="{0E79BE79-866C-4495-9E2E-AC876DEDD001}" type="pres">
      <dgm:prSet presAssocID="{CF593336-8CBC-480C-9933-339143841153}" presName="rootComposite" presStyleCnt="0"/>
      <dgm:spPr/>
    </dgm:pt>
    <dgm:pt modelId="{0EBEE36C-AA8C-4C7D-BDC3-76665C424849}" type="pres">
      <dgm:prSet presAssocID="{CF593336-8CBC-480C-9933-339143841153}" presName="rootText" presStyleLbl="node1" presStyleIdx="4" presStyleCnt="6" custScaleY="111104">
        <dgm:presLayoutVars>
          <dgm:chMax/>
          <dgm:chPref val="3"/>
        </dgm:presLayoutVars>
      </dgm:prSet>
      <dgm:spPr/>
    </dgm:pt>
    <dgm:pt modelId="{A1F67E01-DF94-4C16-BC77-9738228BF502}" type="pres">
      <dgm:prSet presAssocID="{CF593336-8CBC-480C-9933-339143841153}" presName="titleText2" presStyleLbl="fgAcc1" presStyleIdx="4" presStyleCnt="6" custLinFactNeighborX="-213" custLinFactNeighborY="43071">
        <dgm:presLayoutVars>
          <dgm:chMax val="0"/>
          <dgm:chPref val="0"/>
        </dgm:presLayoutVars>
      </dgm:prSet>
      <dgm:spPr/>
    </dgm:pt>
    <dgm:pt modelId="{165A09B7-48E1-45EA-858B-1DE391A4F848}" type="pres">
      <dgm:prSet presAssocID="{CF593336-8CBC-480C-9933-339143841153}" presName="rootConnector" presStyleLbl="node2" presStyleIdx="0" presStyleCnt="0"/>
      <dgm:spPr/>
    </dgm:pt>
    <dgm:pt modelId="{4D97D492-F894-4957-A82F-BAB87758DA52}" type="pres">
      <dgm:prSet presAssocID="{CF593336-8CBC-480C-9933-339143841153}" presName="hierChild4" presStyleCnt="0"/>
      <dgm:spPr/>
    </dgm:pt>
    <dgm:pt modelId="{8A563C1D-17B5-4F02-B408-4CE579BAD4FF}" type="pres">
      <dgm:prSet presAssocID="{CF593336-8CBC-480C-9933-339143841153}" presName="hierChild5" presStyleCnt="0"/>
      <dgm:spPr/>
    </dgm:pt>
    <dgm:pt modelId="{E7C786BA-EAB3-49F6-A666-AA17F656E3F7}" type="pres">
      <dgm:prSet presAssocID="{B5B6CEEC-0EA5-497D-9596-0FCA0ADB6AF6}" presName="Name37" presStyleLbl="parChTrans1D2" presStyleIdx="4" presStyleCnt="6"/>
      <dgm:spPr/>
    </dgm:pt>
    <dgm:pt modelId="{7A33206F-26DD-4F39-ABC3-E9FAEA647AEF}" type="pres">
      <dgm:prSet presAssocID="{7B44D8FB-435A-45D6-9327-21FFE1645F3C}" presName="hierRoot2" presStyleCnt="0">
        <dgm:presLayoutVars>
          <dgm:hierBranch val="init"/>
        </dgm:presLayoutVars>
      </dgm:prSet>
      <dgm:spPr/>
    </dgm:pt>
    <dgm:pt modelId="{F6096FC0-5489-48B6-9FD9-EA33724B3C2D}" type="pres">
      <dgm:prSet presAssocID="{7B44D8FB-435A-45D6-9327-21FFE1645F3C}" presName="rootComposite" presStyleCnt="0"/>
      <dgm:spPr/>
    </dgm:pt>
    <dgm:pt modelId="{4F8EBDCC-AD8A-4BD7-9AFA-17171D2BD414}" type="pres">
      <dgm:prSet presAssocID="{7B44D8FB-435A-45D6-9327-21FFE1645F3C}" presName="rootText" presStyleLbl="node1" presStyleIdx="5" presStyleCnt="6" custScaleX="132714" custScaleY="117573">
        <dgm:presLayoutVars>
          <dgm:chMax/>
          <dgm:chPref val="3"/>
        </dgm:presLayoutVars>
      </dgm:prSet>
      <dgm:spPr/>
    </dgm:pt>
    <dgm:pt modelId="{3B56E5BD-557F-4976-8126-EA555F399D4E}" type="pres">
      <dgm:prSet presAssocID="{7B44D8FB-435A-45D6-9327-21FFE1645F3C}" presName="titleText2" presStyleLbl="fgAcc1" presStyleIdx="5" presStyleCnt="6" custLinFactNeighborX="14537" custLinFactNeighborY="44035">
        <dgm:presLayoutVars>
          <dgm:chMax val="0"/>
          <dgm:chPref val="0"/>
        </dgm:presLayoutVars>
      </dgm:prSet>
      <dgm:spPr/>
    </dgm:pt>
    <dgm:pt modelId="{3F03137F-BB07-499A-8E1A-CB9FFC3F32D1}" type="pres">
      <dgm:prSet presAssocID="{7B44D8FB-435A-45D6-9327-21FFE1645F3C}" presName="rootConnector" presStyleLbl="node2" presStyleIdx="0" presStyleCnt="0"/>
      <dgm:spPr/>
    </dgm:pt>
    <dgm:pt modelId="{CED9BCFA-8C9E-4F44-B585-1754BB620991}" type="pres">
      <dgm:prSet presAssocID="{7B44D8FB-435A-45D6-9327-21FFE1645F3C}" presName="hierChild4" presStyleCnt="0"/>
      <dgm:spPr/>
    </dgm:pt>
    <dgm:pt modelId="{EC1B34F7-0096-4CB1-866C-660E8B91970A}" type="pres">
      <dgm:prSet presAssocID="{7B44D8FB-435A-45D6-9327-21FFE1645F3C}" presName="hierChild5" presStyleCnt="0"/>
      <dgm:spPr/>
    </dgm:pt>
    <dgm:pt modelId="{A5FACCE9-CCA3-4D16-B151-11F3A83237F0}" type="pres">
      <dgm:prSet presAssocID="{397C1E61-1C7F-4FF9-BF6F-3AAA8F0AC938}" presName="hierChild3" presStyleCnt="0"/>
      <dgm:spPr/>
    </dgm:pt>
    <dgm:pt modelId="{2DB25B3F-CFB8-494C-8454-7C0B63D0B1CF}" type="pres">
      <dgm:prSet presAssocID="{632AA96E-E32A-4B75-BA40-74BAD7226F8B}" presName="Name96" presStyleLbl="parChTrans1D2" presStyleIdx="5" presStyleCnt="6"/>
      <dgm:spPr/>
    </dgm:pt>
    <dgm:pt modelId="{A06514EF-0D12-404B-9CB8-67BDA9944041}" type="pres">
      <dgm:prSet presAssocID="{B4BA0E1E-99B1-40E4-A15A-E238B713FA1D}" presName="hierRoot3" presStyleCnt="0">
        <dgm:presLayoutVars>
          <dgm:hierBranch val="init"/>
        </dgm:presLayoutVars>
      </dgm:prSet>
      <dgm:spPr/>
    </dgm:pt>
    <dgm:pt modelId="{06165407-05BE-4768-9F7A-29B1BF27E789}" type="pres">
      <dgm:prSet presAssocID="{B4BA0E1E-99B1-40E4-A15A-E238B713FA1D}" presName="rootComposite3" presStyleCnt="0"/>
      <dgm:spPr/>
    </dgm:pt>
    <dgm:pt modelId="{BC7460F7-D7DD-48F3-8859-DD18F6AC057D}" type="pres">
      <dgm:prSet presAssocID="{B4BA0E1E-99B1-40E4-A15A-E238B713FA1D}" presName="rootText3" presStyleLbl="asst1" presStyleIdx="0" presStyleCnt="1" custScaleX="130953" custScaleY="142610" custLinFactNeighborX="494" custLinFactNeighborY="-11286">
        <dgm:presLayoutVars>
          <dgm:chPref val="3"/>
        </dgm:presLayoutVars>
      </dgm:prSet>
      <dgm:spPr/>
    </dgm:pt>
    <dgm:pt modelId="{A82ADA3C-F6A3-43E7-AC2B-891EB3CB5E91}" type="pres">
      <dgm:prSet presAssocID="{B4BA0E1E-99B1-40E4-A15A-E238B713FA1D}" presName="titleText3" presStyleLbl="fgAcc2" presStyleIdx="0" presStyleCnt="1" custLinFactNeighborX="10624" custLinFactNeighborY="23553">
        <dgm:presLayoutVars>
          <dgm:chMax val="0"/>
          <dgm:chPref val="0"/>
        </dgm:presLayoutVars>
      </dgm:prSet>
      <dgm:spPr/>
    </dgm:pt>
    <dgm:pt modelId="{DCD5DBE7-BD68-4097-8EFD-4806CFB96F6C}" type="pres">
      <dgm:prSet presAssocID="{B4BA0E1E-99B1-40E4-A15A-E238B713FA1D}" presName="rootConnector3" presStyleLbl="asst1" presStyleIdx="0" presStyleCnt="1"/>
      <dgm:spPr/>
    </dgm:pt>
    <dgm:pt modelId="{4CF4B2FE-EB40-487F-BFD9-AC39E4D59DDC}" type="pres">
      <dgm:prSet presAssocID="{B4BA0E1E-99B1-40E4-A15A-E238B713FA1D}" presName="hierChild6" presStyleCnt="0"/>
      <dgm:spPr/>
    </dgm:pt>
    <dgm:pt modelId="{6C558F83-30D9-49E4-A894-DA5CF4514FFD}" type="pres">
      <dgm:prSet presAssocID="{B4BA0E1E-99B1-40E4-A15A-E238B713FA1D}" presName="hierChild7" presStyleCnt="0"/>
      <dgm:spPr/>
    </dgm:pt>
  </dgm:ptLst>
  <dgm:cxnLst>
    <dgm:cxn modelId="{926B460A-84C2-47AD-84EA-58926FB88000}" srcId="{3B3AFEFD-5A8F-457C-8AC1-3B95F74777E0}" destId="{397C1E61-1C7F-4FF9-BF6F-3AAA8F0AC938}" srcOrd="0" destOrd="0" parTransId="{6E5BFE03-7E85-492D-9F9F-7CA5BC0940A6}" sibTransId="{FE07569C-8DF4-43DA-89FE-0E6DF99083BE}"/>
    <dgm:cxn modelId="{E41FC711-753D-45DE-9D6E-178F997A256E}" type="presOf" srcId="{FE07569C-8DF4-43DA-89FE-0E6DF99083BE}" destId="{538FCC10-857D-4737-B883-1071B16AB19D}" srcOrd="0" destOrd="0" presId="urn:microsoft.com/office/officeart/2008/layout/NameandTitleOrganizationalChart"/>
    <dgm:cxn modelId="{63505E28-EBB5-47BB-8163-82AA1462278F}" type="presOf" srcId="{B4BA0E1E-99B1-40E4-A15A-E238B713FA1D}" destId="{BC7460F7-D7DD-48F3-8859-DD18F6AC057D}" srcOrd="0" destOrd="0" presId="urn:microsoft.com/office/officeart/2008/layout/NameandTitleOrganizationalChart"/>
    <dgm:cxn modelId="{6956F330-62C8-40C1-B6D7-7AAEDF2E9DB8}" type="presOf" srcId="{397C1E61-1C7F-4FF9-BF6F-3AAA8F0AC938}" destId="{29F76CB3-C92E-4395-BE70-8B34F8ED1C82}" srcOrd="1" destOrd="0" presId="urn:microsoft.com/office/officeart/2008/layout/NameandTitleOrganizationalChart"/>
    <dgm:cxn modelId="{0BDE3742-1543-47C7-BB3E-1CDAA22C7F88}" type="presOf" srcId="{A32DF405-D8E7-4063-86FD-035E71A97E43}" destId="{736A1F58-FCF2-4D7A-9302-25C77DEAEEBA}" srcOrd="0" destOrd="0" presId="urn:microsoft.com/office/officeart/2008/layout/NameandTitleOrganizationalChart"/>
    <dgm:cxn modelId="{ADBA0A46-9FA5-4577-A14A-BC0F7C837E3F}" type="presOf" srcId="{1C1D1139-DF78-4495-9677-359D1669C689}" destId="{89215DAC-8F1D-4680-9F05-A7439178E24C}" srcOrd="1" destOrd="0" presId="urn:microsoft.com/office/officeart/2008/layout/NameandTitleOrganizationalChart"/>
    <dgm:cxn modelId="{C0297166-62E8-4D01-8182-ADA73E64DF15}" srcId="{397C1E61-1C7F-4FF9-BF6F-3AAA8F0AC938}" destId="{7B44D8FB-435A-45D6-9327-21FFE1645F3C}" srcOrd="5" destOrd="0" parTransId="{B5B6CEEC-0EA5-497D-9596-0FCA0ADB6AF6}" sibTransId="{A8ED2E60-D39D-4CFB-90DE-CE20EE40EE46}"/>
    <dgm:cxn modelId="{F200016C-2D4D-4EE3-9C82-8AE5C1EFBAAA}" type="presOf" srcId="{1812496F-EDE8-4480-B7A5-502D0E668BED}" destId="{0E54537B-05CF-4230-A9C4-038DE359212B}" srcOrd="0" destOrd="0" presId="urn:microsoft.com/office/officeart/2008/layout/NameandTitleOrganizationalChart"/>
    <dgm:cxn modelId="{BEB53E6D-79CA-47BA-A0FD-7FBDABE2DE8F}" srcId="{397C1E61-1C7F-4FF9-BF6F-3AAA8F0AC938}" destId="{BC1E77DD-6B89-406D-B09E-00508B3E4074}" srcOrd="3" destOrd="0" parTransId="{1812496F-EDE8-4480-B7A5-502D0E668BED}" sibTransId="{2B8ED4E4-C7B7-4288-9058-1B4629E13B97}"/>
    <dgm:cxn modelId="{79F59952-C3BE-4B16-9C51-D84BC55474ED}" type="presOf" srcId="{1C1D1139-DF78-4495-9677-359D1669C689}" destId="{078F5C4A-FE9E-47BA-86CD-BD1E9CC3D872}" srcOrd="0" destOrd="0" presId="urn:microsoft.com/office/officeart/2008/layout/NameandTitleOrganizationalChart"/>
    <dgm:cxn modelId="{215EB573-B0A7-4509-98BE-A771235F5C4B}" type="presOf" srcId="{7B44D8FB-435A-45D6-9327-21FFE1645F3C}" destId="{3F03137F-BB07-499A-8E1A-CB9FFC3F32D1}" srcOrd="1" destOrd="0" presId="urn:microsoft.com/office/officeart/2008/layout/NameandTitleOrganizationalChart"/>
    <dgm:cxn modelId="{54470C56-ED01-4D42-9E40-D662AE8F0F98}" type="presOf" srcId="{A8ED2E60-D39D-4CFB-90DE-CE20EE40EE46}" destId="{3B56E5BD-557F-4976-8126-EA555F399D4E}" srcOrd="0" destOrd="0" presId="urn:microsoft.com/office/officeart/2008/layout/NameandTitleOrganizationalChart"/>
    <dgm:cxn modelId="{A108EA7C-454E-4D6B-B93A-D358F6B9D114}" type="presOf" srcId="{5C032A12-B430-445B-88C0-D855389727E7}" destId="{3BFD93F9-8EAF-4CBA-99ED-D1C222488B51}" srcOrd="1" destOrd="0" presId="urn:microsoft.com/office/officeart/2008/layout/NameandTitleOrganizationalChart"/>
    <dgm:cxn modelId="{5E95A280-7075-4E9F-A420-EEECC240BD7D}" type="presOf" srcId="{B5B6CEEC-0EA5-497D-9596-0FCA0ADB6AF6}" destId="{E7C786BA-EAB3-49F6-A666-AA17F656E3F7}" srcOrd="0" destOrd="0" presId="urn:microsoft.com/office/officeart/2008/layout/NameandTitleOrganizationalChart"/>
    <dgm:cxn modelId="{ADD35688-8E39-4AB5-8DF0-8842E6C4F88A}" srcId="{397C1E61-1C7F-4FF9-BF6F-3AAA8F0AC938}" destId="{B4BA0E1E-99B1-40E4-A15A-E238B713FA1D}" srcOrd="0" destOrd="0" parTransId="{632AA96E-E32A-4B75-BA40-74BAD7226F8B}" sibTransId="{D5BB80C7-1113-457D-8572-F76D9AF3F216}"/>
    <dgm:cxn modelId="{E1D5468F-2FA3-449D-B25A-52A17074CD83}" srcId="{397C1E61-1C7F-4FF9-BF6F-3AAA8F0AC938}" destId="{CF593336-8CBC-480C-9933-339143841153}" srcOrd="4" destOrd="0" parTransId="{A32DF405-D8E7-4063-86FD-035E71A97E43}" sibTransId="{63001C0B-DE08-4097-AF5E-6B9A35C2BFF6}"/>
    <dgm:cxn modelId="{1149D195-A59F-4A62-B956-7C480CA9A47D}" type="presOf" srcId="{397C1E61-1C7F-4FF9-BF6F-3AAA8F0AC938}" destId="{1D679587-86D2-4312-B019-6FE279E4CEA4}" srcOrd="0" destOrd="0" presId="urn:microsoft.com/office/officeart/2008/layout/NameandTitleOrganizationalChart"/>
    <dgm:cxn modelId="{4F2D4C96-265B-424E-965A-90CD2DFDE1FF}" type="presOf" srcId="{2B8ED4E4-C7B7-4288-9058-1B4629E13B97}" destId="{FA26D06B-391B-46C6-AC5C-3B0DD5B057BC}" srcOrd="0" destOrd="0" presId="urn:microsoft.com/office/officeart/2008/layout/NameandTitleOrganizationalChart"/>
    <dgm:cxn modelId="{010E6E96-9563-4820-AFEC-83234D46C2C5}" type="presOf" srcId="{B4BA0E1E-99B1-40E4-A15A-E238B713FA1D}" destId="{DCD5DBE7-BD68-4097-8EFD-4806CFB96F6C}" srcOrd="1" destOrd="0" presId="urn:microsoft.com/office/officeart/2008/layout/NameandTitleOrganizationalChart"/>
    <dgm:cxn modelId="{AB4DC096-609F-4AB2-8DB9-9F7C3D68363F}" type="presOf" srcId="{CF593336-8CBC-480C-9933-339143841153}" destId="{165A09B7-48E1-45EA-858B-1DE391A4F848}" srcOrd="1" destOrd="0" presId="urn:microsoft.com/office/officeart/2008/layout/NameandTitleOrganizationalChart"/>
    <dgm:cxn modelId="{237AD198-6BEB-42FE-A1A0-37E03BDE25B6}" type="presOf" srcId="{7B44D8FB-435A-45D6-9327-21FFE1645F3C}" destId="{4F8EBDCC-AD8A-4BD7-9AFA-17171D2BD414}" srcOrd="0" destOrd="0" presId="urn:microsoft.com/office/officeart/2008/layout/NameandTitleOrganizationalChart"/>
    <dgm:cxn modelId="{DD84959D-9DC0-474A-875B-10958C3FA76B}" type="presOf" srcId="{632AA96E-E32A-4B75-BA40-74BAD7226F8B}" destId="{2DB25B3F-CFB8-494C-8454-7C0B63D0B1CF}" srcOrd="0" destOrd="0" presId="urn:microsoft.com/office/officeart/2008/layout/NameandTitleOrganizationalChart"/>
    <dgm:cxn modelId="{5D938CB3-CBD0-4E1C-B4C5-ED81764127C6}" type="presOf" srcId="{BC1E77DD-6B89-406D-B09E-00508B3E4074}" destId="{5EE43486-7159-480C-B75B-7CE537FE658E}" srcOrd="0" destOrd="0" presId="urn:microsoft.com/office/officeart/2008/layout/NameandTitleOrganizationalChart"/>
    <dgm:cxn modelId="{0C1F0FB5-E2FA-44A2-BF29-8756BCB56E96}" type="presOf" srcId="{BC1E77DD-6B89-406D-B09E-00508B3E4074}" destId="{EFB3DA44-5510-4582-9B4E-8BD0865F3727}" srcOrd="1" destOrd="0" presId="urn:microsoft.com/office/officeart/2008/layout/NameandTitleOrganizationalChart"/>
    <dgm:cxn modelId="{41518FB8-E2D2-475E-AA78-7856F4971701}" srcId="{397C1E61-1C7F-4FF9-BF6F-3AAA8F0AC938}" destId="{59670DD6-101E-4055-94E5-5BA427FC1C3A}" srcOrd="2" destOrd="0" parTransId="{E8738297-710E-4F9D-BD8B-D3020CD78B41}" sibTransId="{7CFB50D2-2EFE-49FE-9EED-D22F000BE9BA}"/>
    <dgm:cxn modelId="{5D6F1BBA-19EC-4AE2-BB87-944F53F9F065}" srcId="{397C1E61-1C7F-4FF9-BF6F-3AAA8F0AC938}" destId="{5C032A12-B430-445B-88C0-D855389727E7}" srcOrd="1" destOrd="0" parTransId="{52EDA54A-CC36-4876-9ECC-74595FC36383}" sibTransId="{20576C6B-F483-4737-8D30-D99236332035}"/>
    <dgm:cxn modelId="{FEE89EC3-77FB-42E2-B339-68C28F69B3CF}" type="presOf" srcId="{F4666B0A-F807-4104-8627-B950CDD3900F}" destId="{EED6D8DD-1C32-4243-8CBB-80359A4D28D1}" srcOrd="0" destOrd="0" presId="urn:microsoft.com/office/officeart/2008/layout/NameandTitleOrganizationalChart"/>
    <dgm:cxn modelId="{AD9CCFC6-1B8F-4EFA-8230-DE3F523BB55E}" type="presOf" srcId="{20576C6B-F483-4737-8D30-D99236332035}" destId="{E8361EBF-E115-4CC0-90E4-FBF8E9181A4A}" srcOrd="0" destOrd="0" presId="urn:microsoft.com/office/officeart/2008/layout/NameandTitleOrganizationalChart"/>
    <dgm:cxn modelId="{5548F7CB-CA96-48ED-B5A6-A3F55DF94EF7}" type="presOf" srcId="{5C032A12-B430-445B-88C0-D855389727E7}" destId="{0150B3DA-6702-4D6E-A8AB-5A856FE37FFA}" srcOrd="0" destOrd="0" presId="urn:microsoft.com/office/officeart/2008/layout/NameandTitleOrganizationalChart"/>
    <dgm:cxn modelId="{B95F69D7-D063-4F6B-95C7-F12661EA26CB}" type="presOf" srcId="{7CFB50D2-2EFE-49FE-9EED-D22F000BE9BA}" destId="{472C8789-2CD0-4820-980A-53460757B174}" srcOrd="0" destOrd="0" presId="urn:microsoft.com/office/officeart/2008/layout/NameandTitleOrganizationalChart"/>
    <dgm:cxn modelId="{1FD136E1-7959-41C0-AD1C-47861DBAC869}" type="presOf" srcId="{3B3AFEFD-5A8F-457C-8AC1-3B95F74777E0}" destId="{156A0E84-D59E-47FA-909B-54498932E3BD}" srcOrd="0" destOrd="0" presId="urn:microsoft.com/office/officeart/2008/layout/NameandTitleOrganizationalChart"/>
    <dgm:cxn modelId="{EEE40DE2-CD6D-40BB-8CF1-59A8E456BB3A}" type="presOf" srcId="{52EDA54A-CC36-4876-9ECC-74595FC36383}" destId="{065B2CEE-FE28-4D83-ACA4-6E5B7BD38158}" srcOrd="0" destOrd="0" presId="urn:microsoft.com/office/officeart/2008/layout/NameandTitleOrganizationalChart"/>
    <dgm:cxn modelId="{131CF3E7-6CEC-411F-BA79-62A5F8713F0A}" type="presOf" srcId="{E8738297-710E-4F9D-BD8B-D3020CD78B41}" destId="{9D1F4663-31BE-470A-A8C7-08CA08860333}" srcOrd="0" destOrd="0" presId="urn:microsoft.com/office/officeart/2008/layout/NameandTitleOrganizationalChart"/>
    <dgm:cxn modelId="{D1E366E9-D82C-40CC-B1CB-C048ED75209E}" type="presOf" srcId="{63001C0B-DE08-4097-AF5E-6B9A35C2BFF6}" destId="{A1F67E01-DF94-4C16-BC77-9738228BF502}" srcOrd="0" destOrd="0" presId="urn:microsoft.com/office/officeart/2008/layout/NameandTitleOrganizationalChart"/>
    <dgm:cxn modelId="{6637C3E9-49E4-4C84-9CA2-9145061DFF1A}" type="presOf" srcId="{CF593336-8CBC-480C-9933-339143841153}" destId="{0EBEE36C-AA8C-4C7D-BDC3-76665C424849}" srcOrd="0" destOrd="0" presId="urn:microsoft.com/office/officeart/2008/layout/NameandTitleOrganizationalChart"/>
    <dgm:cxn modelId="{095943EA-5574-4B8E-B864-A4D3BBBC8C24}" type="presOf" srcId="{D5BB80C7-1113-457D-8572-F76D9AF3F216}" destId="{A82ADA3C-F6A3-43E7-AC2B-891EB3CB5E91}" srcOrd="0" destOrd="0" presId="urn:microsoft.com/office/officeart/2008/layout/NameandTitleOrganizationalChart"/>
    <dgm:cxn modelId="{08F1F9ED-F715-45B1-914E-3C040CFB9D4F}" type="presOf" srcId="{59670DD6-101E-4055-94E5-5BA427FC1C3A}" destId="{8CC93029-A982-42BE-8C31-482D0E81EDB4}" srcOrd="1" destOrd="0" presId="urn:microsoft.com/office/officeart/2008/layout/NameandTitleOrganizationalChart"/>
    <dgm:cxn modelId="{F65C93F3-C8F9-459F-8092-0AEE367E22C7}" type="presOf" srcId="{59670DD6-101E-4055-94E5-5BA427FC1C3A}" destId="{4264A0D5-896C-403B-A655-B7FA5CEEEDAF}" srcOrd="0" destOrd="0" presId="urn:microsoft.com/office/officeart/2008/layout/NameandTitleOrganizationalChart"/>
    <dgm:cxn modelId="{9D19D1F4-FB84-4521-8A23-68284213ADBE}" type="presOf" srcId="{A859D214-C011-4DD6-B561-3DC083828209}" destId="{A446C2C0-0483-4470-BD8A-ABF58CA83B07}" srcOrd="0" destOrd="0" presId="urn:microsoft.com/office/officeart/2008/layout/NameandTitleOrganizationalChart"/>
    <dgm:cxn modelId="{7966C8F7-2537-4997-B142-2D0DE228D8A3}" srcId="{BC1E77DD-6B89-406D-B09E-00508B3E4074}" destId="{1C1D1139-DF78-4495-9677-359D1669C689}" srcOrd="0" destOrd="0" parTransId="{A859D214-C011-4DD6-B561-3DC083828209}" sibTransId="{F4666B0A-F807-4104-8627-B950CDD3900F}"/>
    <dgm:cxn modelId="{E9885B8D-DA85-4F5D-AB9E-DDB2F1303E2C}" type="presParOf" srcId="{156A0E84-D59E-47FA-909B-54498932E3BD}" destId="{DF215658-DB31-4A20-AF9C-931B786D707A}" srcOrd="0" destOrd="0" presId="urn:microsoft.com/office/officeart/2008/layout/NameandTitleOrganizationalChart"/>
    <dgm:cxn modelId="{6DD4F0B5-3A1B-4E20-A22A-0C8E4D8745DE}" type="presParOf" srcId="{DF215658-DB31-4A20-AF9C-931B786D707A}" destId="{21241C4A-FF0D-4E29-A4A5-C7C4358576CA}" srcOrd="0" destOrd="0" presId="urn:microsoft.com/office/officeart/2008/layout/NameandTitleOrganizationalChart"/>
    <dgm:cxn modelId="{45E7BB5E-0250-4D9B-A07F-A38A8E854B22}" type="presParOf" srcId="{21241C4A-FF0D-4E29-A4A5-C7C4358576CA}" destId="{1D679587-86D2-4312-B019-6FE279E4CEA4}" srcOrd="0" destOrd="0" presId="urn:microsoft.com/office/officeart/2008/layout/NameandTitleOrganizationalChart"/>
    <dgm:cxn modelId="{59146D9B-2D45-4795-9EEF-5AC7333C4ABE}" type="presParOf" srcId="{21241C4A-FF0D-4E29-A4A5-C7C4358576CA}" destId="{538FCC10-857D-4737-B883-1071B16AB19D}" srcOrd="1" destOrd="0" presId="urn:microsoft.com/office/officeart/2008/layout/NameandTitleOrganizationalChart"/>
    <dgm:cxn modelId="{E25B71BC-8740-407A-899C-DDDBE8B56EC8}" type="presParOf" srcId="{21241C4A-FF0D-4E29-A4A5-C7C4358576CA}" destId="{29F76CB3-C92E-4395-BE70-8B34F8ED1C82}" srcOrd="2" destOrd="0" presId="urn:microsoft.com/office/officeart/2008/layout/NameandTitleOrganizationalChart"/>
    <dgm:cxn modelId="{70A58293-50AD-4823-AF04-D3884EEDFF92}" type="presParOf" srcId="{DF215658-DB31-4A20-AF9C-931B786D707A}" destId="{A1CA26F6-AB89-4CB0-87C0-8160791EFFC1}" srcOrd="1" destOrd="0" presId="urn:microsoft.com/office/officeart/2008/layout/NameandTitleOrganizationalChart"/>
    <dgm:cxn modelId="{02898E93-2C51-419D-BA9C-390F4E210E84}" type="presParOf" srcId="{A1CA26F6-AB89-4CB0-87C0-8160791EFFC1}" destId="{065B2CEE-FE28-4D83-ACA4-6E5B7BD38158}" srcOrd="0" destOrd="0" presId="urn:microsoft.com/office/officeart/2008/layout/NameandTitleOrganizationalChart"/>
    <dgm:cxn modelId="{B5F4A53C-C979-45A7-B3FA-1270F152DBFD}" type="presParOf" srcId="{A1CA26F6-AB89-4CB0-87C0-8160791EFFC1}" destId="{4AC7D077-B2D2-4874-BBEB-88021B8E8BE7}" srcOrd="1" destOrd="0" presId="urn:microsoft.com/office/officeart/2008/layout/NameandTitleOrganizationalChart"/>
    <dgm:cxn modelId="{0939FA9F-D6FB-4943-A424-3012C3F16CDD}" type="presParOf" srcId="{4AC7D077-B2D2-4874-BBEB-88021B8E8BE7}" destId="{B7A95041-1AD2-4C71-B34A-DB57F685DB02}" srcOrd="0" destOrd="0" presId="urn:microsoft.com/office/officeart/2008/layout/NameandTitleOrganizationalChart"/>
    <dgm:cxn modelId="{7AEE2BC7-B0B5-40A0-8B28-5B9B18A61846}" type="presParOf" srcId="{B7A95041-1AD2-4C71-B34A-DB57F685DB02}" destId="{0150B3DA-6702-4D6E-A8AB-5A856FE37FFA}" srcOrd="0" destOrd="0" presId="urn:microsoft.com/office/officeart/2008/layout/NameandTitleOrganizationalChart"/>
    <dgm:cxn modelId="{DE03FFA6-4136-4764-AADF-4F35EA9AE800}" type="presParOf" srcId="{B7A95041-1AD2-4C71-B34A-DB57F685DB02}" destId="{E8361EBF-E115-4CC0-90E4-FBF8E9181A4A}" srcOrd="1" destOrd="0" presId="urn:microsoft.com/office/officeart/2008/layout/NameandTitleOrganizationalChart"/>
    <dgm:cxn modelId="{75566C8B-0E3A-4A48-A03D-F5A30CF6747F}" type="presParOf" srcId="{B7A95041-1AD2-4C71-B34A-DB57F685DB02}" destId="{3BFD93F9-8EAF-4CBA-99ED-D1C222488B51}" srcOrd="2" destOrd="0" presId="urn:microsoft.com/office/officeart/2008/layout/NameandTitleOrganizationalChart"/>
    <dgm:cxn modelId="{1908D335-3A31-44A8-98C0-33BBA6E9503E}" type="presParOf" srcId="{4AC7D077-B2D2-4874-BBEB-88021B8E8BE7}" destId="{DDE7E423-F990-4E12-8767-450D88F03808}" srcOrd="1" destOrd="0" presId="urn:microsoft.com/office/officeart/2008/layout/NameandTitleOrganizationalChart"/>
    <dgm:cxn modelId="{217BDE86-CAB8-440C-832D-602F3CA11953}" type="presParOf" srcId="{4AC7D077-B2D2-4874-BBEB-88021B8E8BE7}" destId="{E8839486-62FC-4F83-A910-31FEECD626DC}" srcOrd="2" destOrd="0" presId="urn:microsoft.com/office/officeart/2008/layout/NameandTitleOrganizationalChart"/>
    <dgm:cxn modelId="{6034F10E-66E8-4A8C-8FB0-9B0A348754D0}" type="presParOf" srcId="{A1CA26F6-AB89-4CB0-87C0-8160791EFFC1}" destId="{9D1F4663-31BE-470A-A8C7-08CA08860333}" srcOrd="2" destOrd="0" presId="urn:microsoft.com/office/officeart/2008/layout/NameandTitleOrganizationalChart"/>
    <dgm:cxn modelId="{BFF59392-718C-4D8A-B6AC-383A0A07C0DD}" type="presParOf" srcId="{A1CA26F6-AB89-4CB0-87C0-8160791EFFC1}" destId="{2BB6EBF1-61F7-4B63-8981-51ACB5D1D431}" srcOrd="3" destOrd="0" presId="urn:microsoft.com/office/officeart/2008/layout/NameandTitleOrganizationalChart"/>
    <dgm:cxn modelId="{F7CB6726-0D14-4AD6-AB32-561D14631E81}" type="presParOf" srcId="{2BB6EBF1-61F7-4B63-8981-51ACB5D1D431}" destId="{873DE9D8-436F-435A-9095-34DF32C05EAA}" srcOrd="0" destOrd="0" presId="urn:microsoft.com/office/officeart/2008/layout/NameandTitleOrganizationalChart"/>
    <dgm:cxn modelId="{EFB95525-FCEE-48D8-882A-B0D81E6F356C}" type="presParOf" srcId="{873DE9D8-436F-435A-9095-34DF32C05EAA}" destId="{4264A0D5-896C-403B-A655-B7FA5CEEEDAF}" srcOrd="0" destOrd="0" presId="urn:microsoft.com/office/officeart/2008/layout/NameandTitleOrganizationalChart"/>
    <dgm:cxn modelId="{CEE52436-E0DF-4E1D-B0C2-B62FD2007D87}" type="presParOf" srcId="{873DE9D8-436F-435A-9095-34DF32C05EAA}" destId="{472C8789-2CD0-4820-980A-53460757B174}" srcOrd="1" destOrd="0" presId="urn:microsoft.com/office/officeart/2008/layout/NameandTitleOrganizationalChart"/>
    <dgm:cxn modelId="{4022825C-E1C0-4017-B7B2-802E643B7D13}" type="presParOf" srcId="{873DE9D8-436F-435A-9095-34DF32C05EAA}" destId="{8CC93029-A982-42BE-8C31-482D0E81EDB4}" srcOrd="2" destOrd="0" presId="urn:microsoft.com/office/officeart/2008/layout/NameandTitleOrganizationalChart"/>
    <dgm:cxn modelId="{806BD33E-2530-4FFC-AE5B-A7E852E28AFD}" type="presParOf" srcId="{2BB6EBF1-61F7-4B63-8981-51ACB5D1D431}" destId="{30D1DDCE-5A9A-406E-86D5-72A7DAFA9843}" srcOrd="1" destOrd="0" presId="urn:microsoft.com/office/officeart/2008/layout/NameandTitleOrganizationalChart"/>
    <dgm:cxn modelId="{503C98B0-D6CE-4132-AA8E-1C873FF9ABDB}" type="presParOf" srcId="{2BB6EBF1-61F7-4B63-8981-51ACB5D1D431}" destId="{49C92C3E-B2A9-4E41-9423-1934FE057FBF}" srcOrd="2" destOrd="0" presId="urn:microsoft.com/office/officeart/2008/layout/NameandTitleOrganizationalChart"/>
    <dgm:cxn modelId="{40C77652-6A26-48FA-A57C-02A451BE13B7}" type="presParOf" srcId="{A1CA26F6-AB89-4CB0-87C0-8160791EFFC1}" destId="{0E54537B-05CF-4230-A9C4-038DE359212B}" srcOrd="4" destOrd="0" presId="urn:microsoft.com/office/officeart/2008/layout/NameandTitleOrganizationalChart"/>
    <dgm:cxn modelId="{EAE42925-04C3-4BE9-9290-3BF7394C3595}" type="presParOf" srcId="{A1CA26F6-AB89-4CB0-87C0-8160791EFFC1}" destId="{AF928B26-F3B2-448F-AE8C-009C2594ED84}" srcOrd="5" destOrd="0" presId="urn:microsoft.com/office/officeart/2008/layout/NameandTitleOrganizationalChart"/>
    <dgm:cxn modelId="{2AD6A148-E8F4-4964-99E0-8F52710018D3}" type="presParOf" srcId="{AF928B26-F3B2-448F-AE8C-009C2594ED84}" destId="{294BFDFD-B095-4025-83BA-F6E66DA86679}" srcOrd="0" destOrd="0" presId="urn:microsoft.com/office/officeart/2008/layout/NameandTitleOrganizationalChart"/>
    <dgm:cxn modelId="{6531CD28-41B5-4535-A301-11CC881875F0}" type="presParOf" srcId="{294BFDFD-B095-4025-83BA-F6E66DA86679}" destId="{5EE43486-7159-480C-B75B-7CE537FE658E}" srcOrd="0" destOrd="0" presId="urn:microsoft.com/office/officeart/2008/layout/NameandTitleOrganizationalChart"/>
    <dgm:cxn modelId="{08D85422-B104-4773-AFBF-E5AE72E4E755}" type="presParOf" srcId="{294BFDFD-B095-4025-83BA-F6E66DA86679}" destId="{FA26D06B-391B-46C6-AC5C-3B0DD5B057BC}" srcOrd="1" destOrd="0" presId="urn:microsoft.com/office/officeart/2008/layout/NameandTitleOrganizationalChart"/>
    <dgm:cxn modelId="{A8DC1CEC-F806-4158-AA0D-5C3CE91539DC}" type="presParOf" srcId="{294BFDFD-B095-4025-83BA-F6E66DA86679}" destId="{EFB3DA44-5510-4582-9B4E-8BD0865F3727}" srcOrd="2" destOrd="0" presId="urn:microsoft.com/office/officeart/2008/layout/NameandTitleOrganizationalChart"/>
    <dgm:cxn modelId="{B2282D86-E91E-47AD-890A-221B63E62390}" type="presParOf" srcId="{AF928B26-F3B2-448F-AE8C-009C2594ED84}" destId="{B3B0CB71-D31C-4EF1-BA19-BC54088F7665}" srcOrd="1" destOrd="0" presId="urn:microsoft.com/office/officeart/2008/layout/NameandTitleOrganizationalChart"/>
    <dgm:cxn modelId="{041EB162-763E-41E7-9E6B-D436B10BF6D5}" type="presParOf" srcId="{B3B0CB71-D31C-4EF1-BA19-BC54088F7665}" destId="{A446C2C0-0483-4470-BD8A-ABF58CA83B07}" srcOrd="0" destOrd="0" presId="urn:microsoft.com/office/officeart/2008/layout/NameandTitleOrganizationalChart"/>
    <dgm:cxn modelId="{A82F07A8-7C18-4D5E-9E9F-94607175FFA1}" type="presParOf" srcId="{B3B0CB71-D31C-4EF1-BA19-BC54088F7665}" destId="{18A26CC5-83D8-4351-8710-AF8C2604075F}" srcOrd="1" destOrd="0" presId="urn:microsoft.com/office/officeart/2008/layout/NameandTitleOrganizationalChart"/>
    <dgm:cxn modelId="{9AE911E4-8F9C-41FA-9A55-43431E805F14}" type="presParOf" srcId="{18A26CC5-83D8-4351-8710-AF8C2604075F}" destId="{3B36D97B-0C07-4E62-9103-68A2ECF09E71}" srcOrd="0" destOrd="0" presId="urn:microsoft.com/office/officeart/2008/layout/NameandTitleOrganizationalChart"/>
    <dgm:cxn modelId="{EF2D2C24-A4AC-44B0-B303-30BCA2E074C4}" type="presParOf" srcId="{3B36D97B-0C07-4E62-9103-68A2ECF09E71}" destId="{078F5C4A-FE9E-47BA-86CD-BD1E9CC3D872}" srcOrd="0" destOrd="0" presId="urn:microsoft.com/office/officeart/2008/layout/NameandTitleOrganizationalChart"/>
    <dgm:cxn modelId="{98EBFB7A-69E5-4B3E-A52F-131AE17F4EAA}" type="presParOf" srcId="{3B36D97B-0C07-4E62-9103-68A2ECF09E71}" destId="{EED6D8DD-1C32-4243-8CBB-80359A4D28D1}" srcOrd="1" destOrd="0" presId="urn:microsoft.com/office/officeart/2008/layout/NameandTitleOrganizationalChart"/>
    <dgm:cxn modelId="{D00C8F20-0005-4672-834F-DC42B2DC3D22}" type="presParOf" srcId="{3B36D97B-0C07-4E62-9103-68A2ECF09E71}" destId="{89215DAC-8F1D-4680-9F05-A7439178E24C}" srcOrd="2" destOrd="0" presId="urn:microsoft.com/office/officeart/2008/layout/NameandTitleOrganizationalChart"/>
    <dgm:cxn modelId="{6A33E9A5-FDEA-4D3D-93A9-5A36272EBE30}" type="presParOf" srcId="{18A26CC5-83D8-4351-8710-AF8C2604075F}" destId="{BEA07F5E-5120-4B9B-8D09-BBF34FB32E23}" srcOrd="1" destOrd="0" presId="urn:microsoft.com/office/officeart/2008/layout/NameandTitleOrganizationalChart"/>
    <dgm:cxn modelId="{94625156-8603-48FE-8F28-377F2471DCEF}" type="presParOf" srcId="{18A26CC5-83D8-4351-8710-AF8C2604075F}" destId="{7B5693C3-19A1-4A84-B0E4-E3F298390BA5}" srcOrd="2" destOrd="0" presId="urn:microsoft.com/office/officeart/2008/layout/NameandTitleOrganizationalChart"/>
    <dgm:cxn modelId="{0B0CB47C-2037-4D8C-8D59-B4E3CA88DACB}" type="presParOf" srcId="{AF928B26-F3B2-448F-AE8C-009C2594ED84}" destId="{59E80A7B-1CF2-4F91-898D-01519D28DC8E}" srcOrd="2" destOrd="0" presId="urn:microsoft.com/office/officeart/2008/layout/NameandTitleOrganizationalChart"/>
    <dgm:cxn modelId="{8382F182-E9CF-4BA8-BB99-7336ED3733B4}" type="presParOf" srcId="{A1CA26F6-AB89-4CB0-87C0-8160791EFFC1}" destId="{736A1F58-FCF2-4D7A-9302-25C77DEAEEBA}" srcOrd="6" destOrd="0" presId="urn:microsoft.com/office/officeart/2008/layout/NameandTitleOrganizationalChart"/>
    <dgm:cxn modelId="{21FEB330-9C76-4540-A446-85E185408383}" type="presParOf" srcId="{A1CA26F6-AB89-4CB0-87C0-8160791EFFC1}" destId="{80297BAF-144B-4957-9235-2306A3710C3F}" srcOrd="7" destOrd="0" presId="urn:microsoft.com/office/officeart/2008/layout/NameandTitleOrganizationalChart"/>
    <dgm:cxn modelId="{23E06036-3806-457E-9B1F-5F12BB74728C}" type="presParOf" srcId="{80297BAF-144B-4957-9235-2306A3710C3F}" destId="{0E79BE79-866C-4495-9E2E-AC876DEDD001}" srcOrd="0" destOrd="0" presId="urn:microsoft.com/office/officeart/2008/layout/NameandTitleOrganizationalChart"/>
    <dgm:cxn modelId="{164C1166-171E-41E5-945E-FF2A3E7E0BBC}" type="presParOf" srcId="{0E79BE79-866C-4495-9E2E-AC876DEDD001}" destId="{0EBEE36C-AA8C-4C7D-BDC3-76665C424849}" srcOrd="0" destOrd="0" presId="urn:microsoft.com/office/officeart/2008/layout/NameandTitleOrganizationalChart"/>
    <dgm:cxn modelId="{5FB2F166-FA3A-4374-8629-6581A2D24B77}" type="presParOf" srcId="{0E79BE79-866C-4495-9E2E-AC876DEDD001}" destId="{A1F67E01-DF94-4C16-BC77-9738228BF502}" srcOrd="1" destOrd="0" presId="urn:microsoft.com/office/officeart/2008/layout/NameandTitleOrganizationalChart"/>
    <dgm:cxn modelId="{AB3A1972-F235-44D1-84FA-2CD667323FE2}" type="presParOf" srcId="{0E79BE79-866C-4495-9E2E-AC876DEDD001}" destId="{165A09B7-48E1-45EA-858B-1DE391A4F848}" srcOrd="2" destOrd="0" presId="urn:microsoft.com/office/officeart/2008/layout/NameandTitleOrganizationalChart"/>
    <dgm:cxn modelId="{13002347-D97C-4E66-8508-DED3849F3420}" type="presParOf" srcId="{80297BAF-144B-4957-9235-2306A3710C3F}" destId="{4D97D492-F894-4957-A82F-BAB87758DA52}" srcOrd="1" destOrd="0" presId="urn:microsoft.com/office/officeart/2008/layout/NameandTitleOrganizationalChart"/>
    <dgm:cxn modelId="{8AAF3C76-C30B-48DA-BF32-AE7696C74BD0}" type="presParOf" srcId="{80297BAF-144B-4957-9235-2306A3710C3F}" destId="{8A563C1D-17B5-4F02-B408-4CE579BAD4FF}" srcOrd="2" destOrd="0" presId="urn:microsoft.com/office/officeart/2008/layout/NameandTitleOrganizationalChart"/>
    <dgm:cxn modelId="{EC2FA700-29A6-4498-A53A-F5E08B4D106C}" type="presParOf" srcId="{A1CA26F6-AB89-4CB0-87C0-8160791EFFC1}" destId="{E7C786BA-EAB3-49F6-A666-AA17F656E3F7}" srcOrd="8" destOrd="0" presId="urn:microsoft.com/office/officeart/2008/layout/NameandTitleOrganizationalChart"/>
    <dgm:cxn modelId="{BF19D033-DC87-4D79-AF37-20DB3847709B}" type="presParOf" srcId="{A1CA26F6-AB89-4CB0-87C0-8160791EFFC1}" destId="{7A33206F-26DD-4F39-ABC3-E9FAEA647AEF}" srcOrd="9" destOrd="0" presId="urn:microsoft.com/office/officeart/2008/layout/NameandTitleOrganizationalChart"/>
    <dgm:cxn modelId="{1A7FAF15-F862-4027-943F-EF10525600E0}" type="presParOf" srcId="{7A33206F-26DD-4F39-ABC3-E9FAEA647AEF}" destId="{F6096FC0-5489-48B6-9FD9-EA33724B3C2D}" srcOrd="0" destOrd="0" presId="urn:microsoft.com/office/officeart/2008/layout/NameandTitleOrganizationalChart"/>
    <dgm:cxn modelId="{6DBC360E-EC9D-464A-AA3C-C57E9BBAB731}" type="presParOf" srcId="{F6096FC0-5489-48B6-9FD9-EA33724B3C2D}" destId="{4F8EBDCC-AD8A-4BD7-9AFA-17171D2BD414}" srcOrd="0" destOrd="0" presId="urn:microsoft.com/office/officeart/2008/layout/NameandTitleOrganizationalChart"/>
    <dgm:cxn modelId="{3D49381D-2D25-478A-81C0-2E4576400D8A}" type="presParOf" srcId="{F6096FC0-5489-48B6-9FD9-EA33724B3C2D}" destId="{3B56E5BD-557F-4976-8126-EA555F399D4E}" srcOrd="1" destOrd="0" presId="urn:microsoft.com/office/officeart/2008/layout/NameandTitleOrganizationalChart"/>
    <dgm:cxn modelId="{C8A7BD15-5831-48DD-ACDA-5CDF347038C2}" type="presParOf" srcId="{F6096FC0-5489-48B6-9FD9-EA33724B3C2D}" destId="{3F03137F-BB07-499A-8E1A-CB9FFC3F32D1}" srcOrd="2" destOrd="0" presId="urn:microsoft.com/office/officeart/2008/layout/NameandTitleOrganizationalChart"/>
    <dgm:cxn modelId="{3E0376F8-B0DD-40A1-AADE-F167046CCB32}" type="presParOf" srcId="{7A33206F-26DD-4F39-ABC3-E9FAEA647AEF}" destId="{CED9BCFA-8C9E-4F44-B585-1754BB620991}" srcOrd="1" destOrd="0" presId="urn:microsoft.com/office/officeart/2008/layout/NameandTitleOrganizationalChart"/>
    <dgm:cxn modelId="{8C0ABECD-93E6-4840-A372-91CEBF841D31}" type="presParOf" srcId="{7A33206F-26DD-4F39-ABC3-E9FAEA647AEF}" destId="{EC1B34F7-0096-4CB1-866C-660E8B91970A}" srcOrd="2" destOrd="0" presId="urn:microsoft.com/office/officeart/2008/layout/NameandTitleOrganizationalChart"/>
    <dgm:cxn modelId="{31803244-2222-474D-AD34-49231F3CA61A}" type="presParOf" srcId="{DF215658-DB31-4A20-AF9C-931B786D707A}" destId="{A5FACCE9-CCA3-4D16-B151-11F3A83237F0}" srcOrd="2" destOrd="0" presId="urn:microsoft.com/office/officeart/2008/layout/NameandTitleOrganizationalChart"/>
    <dgm:cxn modelId="{92F2498E-D4B3-4997-9BDC-63D31C0FA76D}" type="presParOf" srcId="{A5FACCE9-CCA3-4D16-B151-11F3A83237F0}" destId="{2DB25B3F-CFB8-494C-8454-7C0B63D0B1CF}" srcOrd="0" destOrd="0" presId="urn:microsoft.com/office/officeart/2008/layout/NameandTitleOrganizationalChart"/>
    <dgm:cxn modelId="{8ECAFF63-D8F7-4FA7-B9E6-35EE6786EF4E}" type="presParOf" srcId="{A5FACCE9-CCA3-4D16-B151-11F3A83237F0}" destId="{A06514EF-0D12-404B-9CB8-67BDA9944041}" srcOrd="1" destOrd="0" presId="urn:microsoft.com/office/officeart/2008/layout/NameandTitleOrganizationalChart"/>
    <dgm:cxn modelId="{5F4C67A3-0A05-4437-A6EE-6E31B2182F43}" type="presParOf" srcId="{A06514EF-0D12-404B-9CB8-67BDA9944041}" destId="{06165407-05BE-4768-9F7A-29B1BF27E789}" srcOrd="0" destOrd="0" presId="urn:microsoft.com/office/officeart/2008/layout/NameandTitleOrganizationalChart"/>
    <dgm:cxn modelId="{0102A7B6-2728-4F9C-855C-54641ACC4C64}" type="presParOf" srcId="{06165407-05BE-4768-9F7A-29B1BF27E789}" destId="{BC7460F7-D7DD-48F3-8859-DD18F6AC057D}" srcOrd="0" destOrd="0" presId="urn:microsoft.com/office/officeart/2008/layout/NameandTitleOrganizationalChart"/>
    <dgm:cxn modelId="{8E75D43C-B63B-45EB-AA98-916BAF2BC1CA}" type="presParOf" srcId="{06165407-05BE-4768-9F7A-29B1BF27E789}" destId="{A82ADA3C-F6A3-43E7-AC2B-891EB3CB5E91}" srcOrd="1" destOrd="0" presId="urn:microsoft.com/office/officeart/2008/layout/NameandTitleOrganizationalChart"/>
    <dgm:cxn modelId="{64CBDECB-D045-4658-A0D2-67784FD485C5}" type="presParOf" srcId="{06165407-05BE-4768-9F7A-29B1BF27E789}" destId="{DCD5DBE7-BD68-4097-8EFD-4806CFB96F6C}" srcOrd="2" destOrd="0" presId="urn:microsoft.com/office/officeart/2008/layout/NameandTitleOrganizationalChart"/>
    <dgm:cxn modelId="{2745A104-7BDF-4A53-A6E5-49B6A7787822}" type="presParOf" srcId="{A06514EF-0D12-404B-9CB8-67BDA9944041}" destId="{4CF4B2FE-EB40-487F-BFD9-AC39E4D59DDC}" srcOrd="1" destOrd="0" presId="urn:microsoft.com/office/officeart/2008/layout/NameandTitleOrganizationalChart"/>
    <dgm:cxn modelId="{94D827F1-7FC6-4F99-BE4C-383A29C2A79F}" type="presParOf" srcId="{A06514EF-0D12-404B-9CB8-67BDA9944041}" destId="{6C558F83-30D9-49E4-A894-DA5CF4514FFD}" srcOrd="2" destOrd="0" presId="urn:microsoft.com/office/officeart/2008/layout/NameandTitleOrganizationalChart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25B3F-CFB8-494C-8454-7C0B63D0B1CF}">
      <dsp:nvSpPr>
        <dsp:cNvPr id="0" name=""/>
        <dsp:cNvSpPr/>
      </dsp:nvSpPr>
      <dsp:spPr>
        <a:xfrm>
          <a:off x="2952077" y="743492"/>
          <a:ext cx="95922" cy="457281"/>
        </a:xfrm>
        <a:custGeom>
          <a:avLst/>
          <a:gdLst/>
          <a:ahLst/>
          <a:cxnLst/>
          <a:rect l="0" t="0" r="0" b="0"/>
          <a:pathLst>
            <a:path>
              <a:moveTo>
                <a:pt x="95922" y="0"/>
              </a:moveTo>
              <a:lnTo>
                <a:pt x="95922" y="457281"/>
              </a:lnTo>
              <a:lnTo>
                <a:pt x="0" y="4572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C786BA-EAB3-49F6-A666-AA17F656E3F7}">
      <dsp:nvSpPr>
        <dsp:cNvPr id="0" name=""/>
        <dsp:cNvSpPr/>
      </dsp:nvSpPr>
      <dsp:spPr>
        <a:xfrm>
          <a:off x="3048000" y="743492"/>
          <a:ext cx="2434512" cy="10113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1299"/>
              </a:lnTo>
              <a:lnTo>
                <a:pt x="2434512" y="911299"/>
              </a:lnTo>
              <a:lnTo>
                <a:pt x="2434512" y="101131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6A1F58-FCF2-4D7A-9302-25C77DEAEEBA}">
      <dsp:nvSpPr>
        <dsp:cNvPr id="0" name=""/>
        <dsp:cNvSpPr/>
      </dsp:nvSpPr>
      <dsp:spPr>
        <a:xfrm>
          <a:off x="3048000" y="743492"/>
          <a:ext cx="1188438" cy="10113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1299"/>
              </a:lnTo>
              <a:lnTo>
                <a:pt x="1188438" y="911299"/>
              </a:lnTo>
              <a:lnTo>
                <a:pt x="1188438" y="101131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46C2C0-0483-4470-BD8A-ABF58CA83B07}">
      <dsp:nvSpPr>
        <dsp:cNvPr id="0" name=""/>
        <dsp:cNvSpPr/>
      </dsp:nvSpPr>
      <dsp:spPr>
        <a:xfrm>
          <a:off x="2979420" y="2243840"/>
          <a:ext cx="91440" cy="225567"/>
        </a:xfrm>
        <a:custGeom>
          <a:avLst/>
          <a:gdLst/>
          <a:ahLst/>
          <a:cxnLst/>
          <a:rect l="0" t="0" r="0" b="0"/>
          <a:pathLst>
            <a:path>
              <a:moveTo>
                <a:pt x="63951" y="0"/>
              </a:moveTo>
              <a:lnTo>
                <a:pt x="63951" y="125554"/>
              </a:lnTo>
              <a:lnTo>
                <a:pt x="45720" y="125554"/>
              </a:lnTo>
              <a:lnTo>
                <a:pt x="45720" y="225567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54537B-05CF-4230-A9C4-038DE359212B}">
      <dsp:nvSpPr>
        <dsp:cNvPr id="0" name=""/>
        <dsp:cNvSpPr/>
      </dsp:nvSpPr>
      <dsp:spPr>
        <a:xfrm>
          <a:off x="2997652" y="743492"/>
          <a:ext cx="91440" cy="1011312"/>
        </a:xfrm>
        <a:custGeom>
          <a:avLst/>
          <a:gdLst/>
          <a:ahLst/>
          <a:cxnLst/>
          <a:rect l="0" t="0" r="0" b="0"/>
          <a:pathLst>
            <a:path>
              <a:moveTo>
                <a:pt x="50347" y="0"/>
              </a:moveTo>
              <a:lnTo>
                <a:pt x="50347" y="911299"/>
              </a:lnTo>
              <a:lnTo>
                <a:pt x="45720" y="911299"/>
              </a:lnTo>
              <a:lnTo>
                <a:pt x="45720" y="101131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1F4663-31BE-470A-A8C7-08CA08860333}">
      <dsp:nvSpPr>
        <dsp:cNvPr id="0" name=""/>
        <dsp:cNvSpPr/>
      </dsp:nvSpPr>
      <dsp:spPr>
        <a:xfrm>
          <a:off x="1719521" y="743492"/>
          <a:ext cx="1328478" cy="1011312"/>
        </a:xfrm>
        <a:custGeom>
          <a:avLst/>
          <a:gdLst/>
          <a:ahLst/>
          <a:cxnLst/>
          <a:rect l="0" t="0" r="0" b="0"/>
          <a:pathLst>
            <a:path>
              <a:moveTo>
                <a:pt x="1328478" y="0"/>
              </a:moveTo>
              <a:lnTo>
                <a:pt x="1328478" y="911299"/>
              </a:lnTo>
              <a:lnTo>
                <a:pt x="0" y="911299"/>
              </a:lnTo>
              <a:lnTo>
                <a:pt x="0" y="101131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5B2CEE-FE28-4D83-ACA4-6E5B7BD38158}">
      <dsp:nvSpPr>
        <dsp:cNvPr id="0" name=""/>
        <dsp:cNvSpPr/>
      </dsp:nvSpPr>
      <dsp:spPr>
        <a:xfrm>
          <a:off x="478075" y="743492"/>
          <a:ext cx="2569924" cy="1011312"/>
        </a:xfrm>
        <a:custGeom>
          <a:avLst/>
          <a:gdLst/>
          <a:ahLst/>
          <a:cxnLst/>
          <a:rect l="0" t="0" r="0" b="0"/>
          <a:pathLst>
            <a:path>
              <a:moveTo>
                <a:pt x="2569924" y="0"/>
              </a:moveTo>
              <a:lnTo>
                <a:pt x="2569924" y="911299"/>
              </a:lnTo>
              <a:lnTo>
                <a:pt x="0" y="911299"/>
              </a:lnTo>
              <a:lnTo>
                <a:pt x="0" y="101131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679587-86D2-4312-B019-6FE279E4CEA4}">
      <dsp:nvSpPr>
        <dsp:cNvPr id="0" name=""/>
        <dsp:cNvSpPr/>
      </dsp:nvSpPr>
      <dsp:spPr>
        <a:xfrm>
          <a:off x="2212896" y="117524"/>
          <a:ext cx="1670207" cy="6259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60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Rachid </a:t>
          </a:r>
          <a:r>
            <a:rPr lang="en-US" sz="1200" b="0" kern="1200" dirty="0" err="1"/>
            <a:t>Noicer</a:t>
          </a:r>
          <a:r>
            <a:rPr lang="en-US" sz="1200" b="0" kern="1200" dirty="0"/>
            <a:t> (BNL)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Itaru</a:t>
          </a:r>
          <a:r>
            <a:rPr lang="en-US" sz="1200" kern="1200" dirty="0"/>
            <a:t> Nakagawa (RIKEN)</a:t>
          </a:r>
        </a:p>
      </dsp:txBody>
      <dsp:txXfrm>
        <a:off x="2212896" y="117524"/>
        <a:ext cx="1670207" cy="625968"/>
      </dsp:txXfrm>
    </dsp:sp>
    <dsp:sp modelId="{538FCC10-857D-4737-B883-1071B16AB19D}">
      <dsp:nvSpPr>
        <dsp:cNvPr id="0" name=""/>
        <dsp:cNvSpPr/>
      </dsp:nvSpPr>
      <dsp:spPr>
        <a:xfrm>
          <a:off x="3199834" y="630712"/>
          <a:ext cx="745066" cy="142875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L2 Manager</a:t>
          </a:r>
        </a:p>
      </dsp:txBody>
      <dsp:txXfrm>
        <a:off x="3199834" y="630712"/>
        <a:ext cx="745066" cy="142875"/>
      </dsp:txXfrm>
    </dsp:sp>
    <dsp:sp modelId="{0150B3DA-6702-4D6E-A8AB-5A856FE37FFA}">
      <dsp:nvSpPr>
        <dsp:cNvPr id="0" name=""/>
        <dsp:cNvSpPr/>
      </dsp:nvSpPr>
      <dsp:spPr>
        <a:xfrm>
          <a:off x="64149" y="1754805"/>
          <a:ext cx="827851" cy="4949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60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Dan Cacace (BNL)</a:t>
          </a:r>
        </a:p>
      </dsp:txBody>
      <dsp:txXfrm>
        <a:off x="64149" y="1754805"/>
        <a:ext cx="827851" cy="494937"/>
      </dsp:txXfrm>
    </dsp:sp>
    <dsp:sp modelId="{E8361EBF-E115-4CC0-90E4-FBF8E9181A4A}">
      <dsp:nvSpPr>
        <dsp:cNvPr id="0" name=""/>
        <dsp:cNvSpPr/>
      </dsp:nvSpPr>
      <dsp:spPr>
        <a:xfrm>
          <a:off x="266474" y="2157245"/>
          <a:ext cx="745066" cy="142875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L3 Manager</a:t>
          </a:r>
        </a:p>
      </dsp:txBody>
      <dsp:txXfrm>
        <a:off x="266474" y="2157245"/>
        <a:ext cx="745066" cy="142875"/>
      </dsp:txXfrm>
    </dsp:sp>
    <dsp:sp modelId="{4264A0D5-896C-403B-A655-B7FA5CEEEDAF}">
      <dsp:nvSpPr>
        <dsp:cNvPr id="0" name=""/>
        <dsp:cNvSpPr/>
      </dsp:nvSpPr>
      <dsp:spPr>
        <a:xfrm>
          <a:off x="1174811" y="1754805"/>
          <a:ext cx="1089419" cy="5284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60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Connor Miraval (BNL)</a:t>
          </a:r>
        </a:p>
      </dsp:txBody>
      <dsp:txXfrm>
        <a:off x="1174811" y="1754805"/>
        <a:ext cx="1089419" cy="528451"/>
      </dsp:txXfrm>
    </dsp:sp>
    <dsp:sp modelId="{472C8789-2CD0-4820-980A-53460757B174}">
      <dsp:nvSpPr>
        <dsp:cNvPr id="0" name=""/>
        <dsp:cNvSpPr/>
      </dsp:nvSpPr>
      <dsp:spPr>
        <a:xfrm>
          <a:off x="1575952" y="2198222"/>
          <a:ext cx="745066" cy="142875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L3 Manager</a:t>
          </a:r>
        </a:p>
      </dsp:txBody>
      <dsp:txXfrm>
        <a:off x="1575952" y="2198222"/>
        <a:ext cx="745066" cy="142875"/>
      </dsp:txXfrm>
    </dsp:sp>
    <dsp:sp modelId="{5EE43486-7159-480C-B75B-7CE537FE658E}">
      <dsp:nvSpPr>
        <dsp:cNvPr id="0" name=""/>
        <dsp:cNvSpPr/>
      </dsp:nvSpPr>
      <dsp:spPr>
        <a:xfrm>
          <a:off x="2464256" y="1754805"/>
          <a:ext cx="1158230" cy="4890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60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Takashi </a:t>
          </a:r>
          <a:r>
            <a:rPr lang="en-US" sz="1200" kern="1200" dirty="0" err="1"/>
            <a:t>Hachiya</a:t>
          </a:r>
          <a:r>
            <a:rPr lang="en-US" sz="1200" kern="1200" dirty="0"/>
            <a:t> (NWU)</a:t>
          </a:r>
        </a:p>
      </dsp:txBody>
      <dsp:txXfrm>
        <a:off x="2464256" y="1754805"/>
        <a:ext cx="1158230" cy="489035"/>
      </dsp:txXfrm>
    </dsp:sp>
    <dsp:sp modelId="{FA26D06B-391B-46C6-AC5C-3B0DD5B057BC}">
      <dsp:nvSpPr>
        <dsp:cNvPr id="0" name=""/>
        <dsp:cNvSpPr/>
      </dsp:nvSpPr>
      <dsp:spPr>
        <a:xfrm>
          <a:off x="2953984" y="2169580"/>
          <a:ext cx="745066" cy="142875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L3 Manager</a:t>
          </a:r>
        </a:p>
      </dsp:txBody>
      <dsp:txXfrm>
        <a:off x="2953984" y="2169580"/>
        <a:ext cx="745066" cy="142875"/>
      </dsp:txXfrm>
    </dsp:sp>
    <dsp:sp modelId="{078F5C4A-FE9E-47BA-86CD-BD1E9CC3D872}">
      <dsp:nvSpPr>
        <dsp:cNvPr id="0" name=""/>
        <dsp:cNvSpPr/>
      </dsp:nvSpPr>
      <dsp:spPr>
        <a:xfrm>
          <a:off x="2556878" y="2469407"/>
          <a:ext cx="936523" cy="49705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60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Ayaka Suzuki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+Undergrads</a:t>
          </a:r>
        </a:p>
      </dsp:txBody>
      <dsp:txXfrm>
        <a:off x="2556878" y="2469407"/>
        <a:ext cx="936523" cy="497054"/>
      </dsp:txXfrm>
    </dsp:sp>
    <dsp:sp modelId="{EED6D8DD-1C32-4243-8CBB-80359A4D28D1}">
      <dsp:nvSpPr>
        <dsp:cNvPr id="0" name=""/>
        <dsp:cNvSpPr/>
      </dsp:nvSpPr>
      <dsp:spPr>
        <a:xfrm>
          <a:off x="2827865" y="2903204"/>
          <a:ext cx="745066" cy="142875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L4 Manager</a:t>
          </a:r>
        </a:p>
      </dsp:txBody>
      <dsp:txXfrm>
        <a:off x="2827865" y="2903204"/>
        <a:ext cx="745066" cy="142875"/>
      </dsp:txXfrm>
    </dsp:sp>
    <dsp:sp modelId="{0EBEE36C-AA8C-4C7D-BDC3-76665C424849}">
      <dsp:nvSpPr>
        <dsp:cNvPr id="0" name=""/>
        <dsp:cNvSpPr/>
      </dsp:nvSpPr>
      <dsp:spPr>
        <a:xfrm>
          <a:off x="3822512" y="1754805"/>
          <a:ext cx="827851" cy="4762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60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Wei </a:t>
          </a:r>
          <a:r>
            <a:rPr lang="en-US" sz="1200" kern="1200" dirty="0" err="1"/>
            <a:t>Xie</a:t>
          </a:r>
          <a:r>
            <a:rPr lang="en-US" sz="1200" kern="1200" dirty="0"/>
            <a:t> (Purdue U.)</a:t>
          </a:r>
        </a:p>
      </dsp:txBody>
      <dsp:txXfrm>
        <a:off x="3822512" y="1754805"/>
        <a:ext cx="827851" cy="476219"/>
      </dsp:txXfrm>
    </dsp:sp>
    <dsp:sp modelId="{A1F67E01-DF94-4C16-BC77-9738228BF502}">
      <dsp:nvSpPr>
        <dsp:cNvPr id="0" name=""/>
        <dsp:cNvSpPr/>
      </dsp:nvSpPr>
      <dsp:spPr>
        <a:xfrm>
          <a:off x="3986496" y="2173515"/>
          <a:ext cx="745066" cy="142875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L3 Manager</a:t>
          </a:r>
        </a:p>
      </dsp:txBody>
      <dsp:txXfrm>
        <a:off x="3986496" y="2173515"/>
        <a:ext cx="745066" cy="142875"/>
      </dsp:txXfrm>
    </dsp:sp>
    <dsp:sp modelId="{4F8EBDCC-AD8A-4BD7-9AFA-17171D2BD414}">
      <dsp:nvSpPr>
        <dsp:cNvPr id="0" name=""/>
        <dsp:cNvSpPr/>
      </dsp:nvSpPr>
      <dsp:spPr>
        <a:xfrm>
          <a:off x="4933174" y="1754805"/>
          <a:ext cx="1098675" cy="5039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60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Chia-Ming </a:t>
          </a:r>
          <a:r>
            <a:rPr lang="en-US" sz="1200" kern="1200" dirty="0" err="1"/>
            <a:t>Kuo</a:t>
          </a:r>
          <a:r>
            <a:rPr lang="en-US" sz="1200" kern="1200" dirty="0"/>
            <a:t> (NCU)</a:t>
          </a:r>
        </a:p>
      </dsp:txBody>
      <dsp:txXfrm>
        <a:off x="4933174" y="1754805"/>
        <a:ext cx="1098675" cy="503947"/>
      </dsp:txXfrm>
    </dsp:sp>
    <dsp:sp modelId="{3B56E5BD-557F-4976-8126-EA555F399D4E}">
      <dsp:nvSpPr>
        <dsp:cNvPr id="0" name=""/>
        <dsp:cNvSpPr/>
      </dsp:nvSpPr>
      <dsp:spPr>
        <a:xfrm>
          <a:off x="5342467" y="2188756"/>
          <a:ext cx="745066" cy="142875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L3 Manager</a:t>
          </a:r>
        </a:p>
      </dsp:txBody>
      <dsp:txXfrm>
        <a:off x="5342467" y="2188756"/>
        <a:ext cx="745066" cy="142875"/>
      </dsp:txXfrm>
    </dsp:sp>
    <dsp:sp modelId="{BC7460F7-D7DD-48F3-8859-DD18F6AC057D}">
      <dsp:nvSpPr>
        <dsp:cNvPr id="0" name=""/>
        <dsp:cNvSpPr/>
      </dsp:nvSpPr>
      <dsp:spPr>
        <a:xfrm>
          <a:off x="1867980" y="895143"/>
          <a:ext cx="1084096" cy="6112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60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Yasuyuki</a:t>
          </a:r>
          <a:r>
            <a:rPr lang="en-US" sz="1200" kern="1200" dirty="0"/>
            <a:t> Akiba (RIKEN/RBRC)</a:t>
          </a:r>
        </a:p>
      </dsp:txBody>
      <dsp:txXfrm>
        <a:off x="1867980" y="895143"/>
        <a:ext cx="1084096" cy="611262"/>
      </dsp:txXfrm>
    </dsp:sp>
    <dsp:sp modelId="{A82ADA3C-F6A3-43E7-AC2B-891EB3CB5E91}">
      <dsp:nvSpPr>
        <dsp:cNvPr id="0" name=""/>
        <dsp:cNvSpPr/>
      </dsp:nvSpPr>
      <dsp:spPr>
        <a:xfrm>
          <a:off x="2236739" y="1401862"/>
          <a:ext cx="745066" cy="142875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Consultant</a:t>
          </a:r>
        </a:p>
      </dsp:txBody>
      <dsp:txXfrm>
        <a:off x="2236739" y="1401862"/>
        <a:ext cx="745066" cy="142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4/10/2019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4/10/2019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8754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8AAFBC1-729B-4E4A-A6C4-DC8DEDA0C435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1348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16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4B508FA1-1F14-4C9E-8D2D-B3848A241C7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9257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3829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8401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42973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215900" algn="r" defTabSz="547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/>
            </a:pPr>
            <a:fld id="{D0E2F6C0-5B19-4B8D-AC11-D72ACFF537F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215900" marR="0" lvl="0" indent="-215900" algn="r" defTabSz="547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/>
              </a:pPr>
              <a:t>20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31" name="Text Box 1">
            <a:extLst>
              <a:ext uri="{FF2B5EF4-FFF2-40B4-BE49-F238E27FC236}">
                <a16:creationId xmlns:a16="http://schemas.microsoft.com/office/drawing/2014/main" id="{26702098-52FD-4010-BA9D-2D03BE638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80" tIns="48240" rIns="9648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9257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3829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8401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42973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547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12F0B045-4703-4C00-85CF-814CAE37866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547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32" name="Rectangle 2">
            <a:extLst>
              <a:ext uri="{FF2B5EF4-FFF2-40B4-BE49-F238E27FC236}">
                <a16:creationId xmlns:a16="http://schemas.microsoft.com/office/drawing/2014/main" id="{94AC9C60-2733-424D-BF26-596E355631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2388" cy="3602037"/>
          </a:xfrm>
          <a:solidFill>
            <a:srgbClr val="FFFFFF"/>
          </a:solidFill>
          <a:ln/>
        </p:spPr>
      </p:sp>
      <p:sp>
        <p:nvSpPr>
          <p:cNvPr id="73733" name="Text Box 3">
            <a:extLst>
              <a:ext uri="{FF2B5EF4-FFF2-40B4-BE49-F238E27FC236}">
                <a16:creationId xmlns:a16="http://schemas.microsoft.com/office/drawing/2014/main" id="{27E718DF-89E2-4F3E-8AF6-CA53C32F7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80" tIns="48240" rIns="96480" bIns="4824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9257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3829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8401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42973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547688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titre de l’expose est: 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547688" rtl="0" eaLnBrk="1" fontAlgn="base" latinLnBrk="0" hangingPunct="1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70" name="Notes Placeholder 1">
            <a:extLst>
              <a:ext uri="{FF2B5EF4-FFF2-40B4-BE49-F238E27FC236}">
                <a16:creationId xmlns:a16="http://schemas.microsoft.com/office/drawing/2014/main" id="{C67181AC-BFA4-4605-8102-994FE40E53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548618">
              <a:defRPr/>
            </a:pPr>
            <a:endParaRPr lang="en-US" altLang="en-US" sz="144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15900" marR="0" lvl="0" indent="-2159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/>
            </a:pPr>
            <a:fld id="{2C06AA9A-3D68-4867-89B6-804C11A2426D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Arial" panose="020B0604020202020204" pitchFamily="34" charset="0"/>
              </a:rPr>
              <a:pPr marL="215900" marR="0" lvl="0" indent="-21590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/>
              </a:pPr>
              <a:t>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88834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997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043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26258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8956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93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10675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0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2145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3877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9634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346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4173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919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9738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693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5557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7320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347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26860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09262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92689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3799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8782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CC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6DBF4C1B-E131-4981-B558-DE9930C45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" y="2285008"/>
            <a:ext cx="9144000" cy="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342886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2550"/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2CE35373-438F-4F71-AB41-DD1012E8F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00102"/>
            <a:ext cx="9144000" cy="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342886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255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56FDF361-D10E-4F7E-9301-9FDE4869077E}"/>
              </a:ext>
            </a:extLst>
          </p:cNvPr>
          <p:cNvSpPr txBox="1">
            <a:spLocks noChangeArrowheads="1"/>
          </p:cNvSpPr>
          <p:nvPr/>
        </p:nvSpPr>
        <p:spPr>
          <a:xfrm>
            <a:off x="8564563" y="4956969"/>
            <a:ext cx="609203" cy="228203"/>
          </a:xfrm>
          <a:prstGeom prst="rect">
            <a:avLst/>
          </a:prstGeom>
          <a:ln/>
        </p:spPr>
        <p:txBody>
          <a:bodyPr/>
          <a:lstStyle>
            <a:defPPr>
              <a:defRPr lang="en-GB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815CEF5D-BCF8-4EE9-9C74-2CC079E25AEF}" type="slidenum">
              <a:rPr lang="fr-FR" altLang="en-US" sz="900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 altLang="en-US" sz="900" dirty="0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4D10CE-F4FE-4261-A887-A90CC99A0E6B}"/>
              </a:ext>
            </a:extLst>
          </p:cNvPr>
          <p:cNvSpPr txBox="1">
            <a:spLocks noChangeArrowheads="1"/>
          </p:cNvSpPr>
          <p:nvPr/>
        </p:nvSpPr>
        <p:spPr>
          <a:xfrm>
            <a:off x="-166687" y="4952009"/>
            <a:ext cx="978297" cy="228203"/>
          </a:xfrm>
          <a:prstGeom prst="rect">
            <a:avLst/>
          </a:prstGeom>
          <a:ln/>
        </p:spPr>
        <p:txBody>
          <a:bodyPr/>
          <a:lstStyle>
            <a:defPPr>
              <a:defRPr lang="en-GB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en-US" sz="900" dirty="0">
                <a:solidFill>
                  <a:srgbClr val="FFFFFF"/>
                </a:solidFill>
              </a:rPr>
              <a:t>Rachid N.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8581153-9C09-4944-839B-36F397C3DF02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564563" y="4956969"/>
            <a:ext cx="609203" cy="228203"/>
          </a:xfrm>
          <a:prstGeom prst="rect">
            <a:avLst/>
          </a:prstGeom>
          <a:ln/>
        </p:spPr>
        <p:txBody>
          <a:bodyPr/>
          <a:lstStyle>
            <a:defPPr>
              <a:defRPr lang="en-GB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B9F30DEE-73F7-451E-9948-99DDB2037CAF}" type="slidenum">
              <a:rPr lang="fr-FR" altLang="en-US" sz="900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 altLang="en-US" sz="900" dirty="0">
              <a:solidFill>
                <a:srgbClr val="FFFFFF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E910E49-1A0A-4FB3-AF50-4B14FA74AC1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-166687" y="4952009"/>
            <a:ext cx="978297" cy="228203"/>
          </a:xfrm>
          <a:prstGeom prst="rect">
            <a:avLst/>
          </a:prstGeom>
          <a:ln/>
        </p:spPr>
        <p:txBody>
          <a:bodyPr/>
          <a:lstStyle>
            <a:defPPr>
              <a:defRPr lang="en-GB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en-US" sz="900" dirty="0">
                <a:solidFill>
                  <a:srgbClr val="FFFFFF"/>
                </a:solidFill>
              </a:rPr>
              <a:t>Rachid N.</a:t>
            </a:r>
          </a:p>
        </p:txBody>
      </p:sp>
    </p:spTree>
    <p:extLst>
      <p:ext uri="{BB962C8B-B14F-4D97-AF65-F5344CB8AC3E}">
        <p14:creationId xmlns:p14="http://schemas.microsoft.com/office/powerpoint/2010/main" val="233733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defTabSz="34230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50" b="1" kern="1200">
          <a:solidFill>
            <a:srgbClr val="FF9900"/>
          </a:solidFill>
          <a:latin typeface="+mj-lt"/>
          <a:ea typeface="+mj-ea"/>
          <a:cs typeface="+mj-cs"/>
        </a:defRPr>
      </a:lvl1pPr>
      <a:lvl2pPr algn="ctr" defTabSz="34230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50" b="1">
          <a:solidFill>
            <a:srgbClr val="FF9900"/>
          </a:solidFill>
          <a:latin typeface="Arial Rounded MT Bold" pitchFamily="32" charset="0"/>
          <a:cs typeface="Arial" panose="020B0604020202020204" pitchFamily="34" charset="0"/>
        </a:defRPr>
      </a:lvl2pPr>
      <a:lvl3pPr algn="ctr" defTabSz="34230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50" b="1">
          <a:solidFill>
            <a:srgbClr val="FF9900"/>
          </a:solidFill>
          <a:latin typeface="Arial Rounded MT Bold" pitchFamily="32" charset="0"/>
          <a:cs typeface="Arial" panose="020B0604020202020204" pitchFamily="34" charset="0"/>
        </a:defRPr>
      </a:lvl3pPr>
      <a:lvl4pPr algn="ctr" defTabSz="34230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50" b="1">
          <a:solidFill>
            <a:srgbClr val="FF9900"/>
          </a:solidFill>
          <a:latin typeface="Arial Rounded MT Bold" pitchFamily="32" charset="0"/>
          <a:cs typeface="Arial" panose="020B0604020202020204" pitchFamily="34" charset="0"/>
        </a:defRPr>
      </a:lvl4pPr>
      <a:lvl5pPr algn="ctr" defTabSz="34230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50" b="1">
          <a:solidFill>
            <a:srgbClr val="FF9900"/>
          </a:solidFill>
          <a:latin typeface="Arial Rounded MT Bold" pitchFamily="32" charset="0"/>
          <a:cs typeface="Arial" panose="020B0604020202020204" pitchFamily="34" charset="0"/>
        </a:defRPr>
      </a:lvl5pPr>
      <a:lvl6pPr marL="1885874" indent="-171443" algn="ctr" defTabSz="342886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 b="1">
          <a:solidFill>
            <a:srgbClr val="FF9900"/>
          </a:solidFill>
          <a:latin typeface="Arial Rounded MT Bold" pitchFamily="32" charset="0"/>
          <a:cs typeface="Arial" panose="020B0604020202020204" pitchFamily="34" charset="0"/>
        </a:defRPr>
      </a:lvl6pPr>
      <a:lvl7pPr marL="2228761" indent="-171443" algn="ctr" defTabSz="342886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 b="1">
          <a:solidFill>
            <a:srgbClr val="FF9900"/>
          </a:solidFill>
          <a:latin typeface="Arial Rounded MT Bold" pitchFamily="32" charset="0"/>
          <a:cs typeface="Arial" panose="020B0604020202020204" pitchFamily="34" charset="0"/>
        </a:defRPr>
      </a:lvl7pPr>
      <a:lvl8pPr marL="2571648" indent="-171443" algn="ctr" defTabSz="342886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 b="1">
          <a:solidFill>
            <a:srgbClr val="FF9900"/>
          </a:solidFill>
          <a:latin typeface="Arial Rounded MT Bold" pitchFamily="32" charset="0"/>
          <a:cs typeface="Arial" panose="020B0604020202020204" pitchFamily="34" charset="0"/>
        </a:defRPr>
      </a:lvl8pPr>
      <a:lvl9pPr marL="2914534" indent="-171443" algn="ctr" defTabSz="342886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 b="1">
          <a:solidFill>
            <a:srgbClr val="FF9900"/>
          </a:solidFill>
          <a:latin typeface="Arial Rounded MT Bold" pitchFamily="32" charset="0"/>
          <a:cs typeface="Arial" panose="020B0604020202020204" pitchFamily="34" charset="0"/>
        </a:defRPr>
      </a:lvl9pPr>
    </p:titleStyle>
    <p:bodyStyle>
      <a:lvl1pPr marL="256977" indent="-256977" algn="l" defTabSz="342305" rtl="0" eaLnBrk="0" fontAlgn="base" hangingPunct="0">
        <a:spcBef>
          <a:spcPts val="45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750" b="1" kern="1200">
          <a:solidFill>
            <a:srgbClr val="FFFFFF"/>
          </a:solidFill>
          <a:latin typeface="+mn-lt"/>
          <a:ea typeface="+mn-ea"/>
          <a:cs typeface="+mn-cs"/>
        </a:defRPr>
      </a:lvl1pPr>
      <a:lvl2pPr marL="556618" indent="-213321" algn="l" defTabSz="342305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 b="1" kern="1200">
          <a:solidFill>
            <a:srgbClr val="FFFF0D"/>
          </a:solidFill>
          <a:latin typeface="+mn-lt"/>
          <a:ea typeface="+mn-ea"/>
          <a:cs typeface="+mn-cs"/>
        </a:defRPr>
      </a:lvl2pPr>
      <a:lvl3pPr marL="856258" indent="-170656" algn="l" defTabSz="342305" rtl="0" eaLnBrk="0" fontAlgn="base" hangingPunct="0">
        <a:spcBef>
          <a:spcPts val="45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750" b="1" kern="1200">
          <a:solidFill>
            <a:srgbClr val="FFCC66"/>
          </a:solidFill>
          <a:latin typeface="+mn-lt"/>
          <a:ea typeface="+mn-ea"/>
          <a:cs typeface="+mn-cs"/>
        </a:defRPr>
      </a:lvl3pPr>
      <a:lvl4pPr marL="1199555" indent="-170656" algn="l" defTabSz="342305" rtl="0" eaLnBrk="0" fontAlgn="base" hangingPunct="0">
        <a:spcBef>
          <a:spcPts val="297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188" b="1" kern="1200">
          <a:solidFill>
            <a:srgbClr val="FF6600"/>
          </a:solidFill>
          <a:latin typeface="+mn-lt"/>
          <a:ea typeface="+mn-ea"/>
          <a:cs typeface="+mn-cs"/>
        </a:defRPr>
      </a:lvl4pPr>
      <a:lvl5pPr marL="1542852" indent="-170656" algn="l" defTabSz="342305" rtl="0" eaLnBrk="0" fontAlgn="base" hangingPunct="0">
        <a:spcBef>
          <a:spcPts val="297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188" b="1" kern="1200">
          <a:solidFill>
            <a:srgbClr val="6666FF"/>
          </a:solidFill>
          <a:latin typeface="+mn-lt"/>
          <a:ea typeface="+mn-ea"/>
          <a:cs typeface="+mn-cs"/>
        </a:defRPr>
      </a:lvl5pPr>
      <a:lvl6pPr marL="1885874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61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48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34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3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9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2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8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4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1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68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67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12.png"/><Relationship Id="rId4" Type="http://schemas.microsoft.com/office/2017/06/relationships/model3d" Target="../media/model3d1.glb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304800" y="710286"/>
            <a:ext cx="8610600" cy="697368"/>
          </a:xfrm>
          <a:solidFill>
            <a:srgbClr val="3399FF"/>
          </a:solidFill>
        </p:spPr>
        <p:txBody>
          <a:bodyPr/>
          <a:lstStyle/>
          <a:p>
            <a:pPr>
              <a:lnSpc>
                <a:spcPct val="150000"/>
              </a:lnSpc>
            </a:pPr>
            <a:br>
              <a:rPr lang="en-US" altLang="en-US" sz="3200" b="0" dirty="0"/>
            </a:br>
            <a:br>
              <a:rPr lang="en-US" sz="2800" b="0" dirty="0"/>
            </a:br>
            <a:br>
              <a:rPr lang="en-US" altLang="en-US" sz="3200" b="0" dirty="0">
                <a:solidFill>
                  <a:schemeClr val="bg1"/>
                </a:solidFill>
              </a:rPr>
            </a:br>
            <a:endParaRPr lang="en-US" altLang="en-US" sz="3200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0" y="3752350"/>
            <a:ext cx="9122800" cy="1192215"/>
          </a:xfrm>
        </p:spPr>
        <p:txBody>
          <a:bodyPr/>
          <a:lstStyle/>
          <a:p>
            <a:r>
              <a:rPr lang="en-US" altLang="en-US" sz="2400" b="0" dirty="0">
                <a:solidFill>
                  <a:srgbClr val="0099FF"/>
                </a:solidFill>
              </a:rPr>
              <a:t>Rachid Nouicer, BNL</a:t>
            </a:r>
          </a:p>
          <a:p>
            <a:r>
              <a:rPr lang="en-US" altLang="en-US" sz="1800" b="0" dirty="0">
                <a:solidFill>
                  <a:srgbClr val="0099FF"/>
                </a:solidFill>
              </a:rPr>
              <a:t>April 9-11, 2019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040" y="4928984"/>
            <a:ext cx="9122800" cy="207169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sPHENIX</a:t>
            </a:r>
            <a:r>
              <a:rPr lang="en-US" dirty="0"/>
              <a:t>  Director's Review</a:t>
            </a: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F8AB44D-0D00-4315-8AFB-22C42398BCAD}"/>
              </a:ext>
            </a:extLst>
          </p:cNvPr>
          <p:cNvSpPr txBox="1">
            <a:spLocks/>
          </p:cNvSpPr>
          <p:nvPr/>
        </p:nvSpPr>
        <p:spPr bwMode="auto">
          <a:xfrm>
            <a:off x="6300" y="816946"/>
            <a:ext cx="9144000" cy="49530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bg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br>
              <a:rPr lang="en-US" altLang="en-US" sz="3200" b="0" dirty="0"/>
            </a:br>
            <a:r>
              <a:rPr lang="en-US" altLang="en-US" sz="2800" b="0" dirty="0" err="1"/>
              <a:t>sPHENIX</a:t>
            </a:r>
            <a:r>
              <a:rPr lang="en-US" altLang="en-US" sz="2800" b="0" dirty="0"/>
              <a:t>  Director’s Review</a:t>
            </a:r>
            <a:br>
              <a:rPr lang="en-US" altLang="en-US" sz="3200" b="0" dirty="0">
                <a:solidFill>
                  <a:srgbClr val="FF0000"/>
                </a:solidFill>
              </a:rPr>
            </a:br>
            <a:endParaRPr lang="en-US" altLang="en-US" sz="3200" b="0" dirty="0">
              <a:solidFill>
                <a:srgbClr val="FF0000"/>
              </a:solidFill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585F8F7B-EC6D-4C15-AD83-5D696976BFD8}"/>
              </a:ext>
            </a:extLst>
          </p:cNvPr>
          <p:cNvSpPr txBox="1">
            <a:spLocks/>
          </p:cNvSpPr>
          <p:nvPr/>
        </p:nvSpPr>
        <p:spPr bwMode="auto">
          <a:xfrm>
            <a:off x="-3150" y="2884426"/>
            <a:ext cx="9144000" cy="57594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bg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en-US" sz="2400" b="0" dirty="0">
                <a:solidFill>
                  <a:schemeClr val="tx1"/>
                </a:solidFill>
              </a:rPr>
              <a:t>WBS: 3.01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9B8E84A4-79E5-4D33-B68A-76731FE21166}"/>
              </a:ext>
            </a:extLst>
          </p:cNvPr>
          <p:cNvSpPr txBox="1">
            <a:spLocks/>
          </p:cNvSpPr>
          <p:nvPr/>
        </p:nvSpPr>
        <p:spPr bwMode="auto">
          <a:xfrm>
            <a:off x="10600" y="1429115"/>
            <a:ext cx="9144000" cy="172751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bg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br>
              <a:rPr lang="en-US" altLang="en-US" sz="2800" b="0" dirty="0">
                <a:solidFill>
                  <a:schemeClr val="tx1"/>
                </a:solidFill>
              </a:rPr>
            </a:br>
            <a:r>
              <a:rPr lang="en-US" altLang="en-US" sz="3600" b="0" dirty="0" err="1">
                <a:solidFill>
                  <a:schemeClr val="tx1"/>
                </a:solidFill>
              </a:rPr>
              <a:t>sPHENIX</a:t>
            </a:r>
            <a:r>
              <a:rPr lang="en-US" altLang="en-US" sz="3600" b="0" dirty="0">
                <a:solidFill>
                  <a:schemeClr val="tx1"/>
                </a:solidFill>
              </a:rPr>
              <a:t> Intermediate Tracker (</a:t>
            </a:r>
            <a:r>
              <a:rPr lang="en-US" sz="3600" b="0" dirty="0">
                <a:solidFill>
                  <a:schemeClr val="tx1"/>
                </a:solidFill>
              </a:rPr>
              <a:t>INTT) Overview/Management</a:t>
            </a:r>
            <a:br>
              <a:rPr lang="en-US" altLang="en-US" sz="3600" b="0" dirty="0">
                <a:solidFill>
                  <a:schemeClr val="tx1"/>
                </a:solidFill>
              </a:rPr>
            </a:br>
            <a:endParaRPr lang="en-US" altLang="en-US" sz="36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39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3CA8B06-715C-4788-A1C4-02C9E8E74A9A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6021493" y="1189037"/>
            <a:ext cx="0" cy="3192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310735A-ABF7-4A1A-8A96-FBB4A1A0C22C}"/>
              </a:ext>
            </a:extLst>
          </p:cNvPr>
          <p:cNvSpPr/>
          <p:nvPr/>
        </p:nvSpPr>
        <p:spPr>
          <a:xfrm>
            <a:off x="5210808" y="819150"/>
            <a:ext cx="1621369" cy="369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Edward O’Brien (BNL) </a:t>
            </a: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04800" y="25003"/>
            <a:ext cx="6698934" cy="546497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000000"/>
                </a:solidFill>
                <a:cs typeface="Times New Roman" pitchFamily="18" charset="0"/>
              </a:rPr>
              <a:t>INTT Collaborators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4144BB-E34E-43E2-A896-5DC175CCAA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1" y="845654"/>
            <a:ext cx="4267200" cy="3505200"/>
          </a:xfrm>
        </p:spPr>
        <p:txBody>
          <a:bodyPr/>
          <a:lstStyle/>
          <a:p>
            <a:pPr marL="0" indent="0">
              <a:buNone/>
            </a:pPr>
            <a:r>
              <a:rPr lang="en-US" sz="1200" b="1" dirty="0">
                <a:solidFill>
                  <a:srgbClr val="0000CC"/>
                </a:solidFill>
              </a:rPr>
              <a:t>Institutions:</a:t>
            </a:r>
          </a:p>
          <a:p>
            <a:pPr marL="0" indent="0">
              <a:buNone/>
            </a:pPr>
            <a:r>
              <a:rPr lang="en-US" sz="1200" dirty="0"/>
              <a:t>BNL, RIKEN, RBRC, Purdue University,</a:t>
            </a:r>
          </a:p>
          <a:p>
            <a:pPr marL="0" indent="0">
              <a:buNone/>
            </a:pPr>
            <a:r>
              <a:rPr lang="en-US" sz="1200" dirty="0"/>
              <a:t>Nara Woman’s University (NWU), and</a:t>
            </a:r>
          </a:p>
          <a:p>
            <a:pPr marL="0" indent="0">
              <a:buNone/>
            </a:pPr>
            <a:r>
              <a:rPr lang="en-US" sz="1200" dirty="0"/>
              <a:t>National Central University (NCU)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0000CC"/>
                </a:solidFill>
              </a:rPr>
              <a:t>Team: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Professors: </a:t>
            </a:r>
            <a:r>
              <a:rPr lang="en-US" sz="1200" dirty="0"/>
              <a:t>Takashi </a:t>
            </a:r>
            <a:r>
              <a:rPr lang="en-US" sz="1200" dirty="0" err="1"/>
              <a:t>Hachiya</a:t>
            </a:r>
            <a:r>
              <a:rPr lang="en-US" sz="1200" dirty="0"/>
              <a:t>, Wei </a:t>
            </a:r>
            <a:r>
              <a:rPr lang="en-US" sz="1200" dirty="0" err="1"/>
              <a:t>Xie</a:t>
            </a:r>
            <a:r>
              <a:rPr lang="en-US" sz="1200" dirty="0"/>
              <a:t>, Chia-Ming </a:t>
            </a:r>
            <a:r>
              <a:rPr lang="en-US" sz="1200" dirty="0" err="1"/>
              <a:t>Kuo</a:t>
            </a:r>
            <a:endParaRPr lang="en-US" sz="1200" dirty="0"/>
          </a:p>
          <a:p>
            <a:r>
              <a:rPr lang="en-US" sz="1200" b="1" dirty="0">
                <a:solidFill>
                  <a:srgbClr val="C00000"/>
                </a:solidFill>
              </a:rPr>
              <a:t>Physicists: </a:t>
            </a:r>
            <a:r>
              <a:rPr lang="en-US" sz="1200" dirty="0"/>
              <a:t>Rachid </a:t>
            </a:r>
            <a:r>
              <a:rPr lang="en-US" sz="1200" dirty="0" err="1"/>
              <a:t>Nouicer</a:t>
            </a:r>
            <a:r>
              <a:rPr lang="en-US" sz="1200" dirty="0"/>
              <a:t>, </a:t>
            </a:r>
            <a:r>
              <a:rPr lang="en-US" sz="1200" dirty="0" err="1"/>
              <a:t>Itaru</a:t>
            </a:r>
            <a:r>
              <a:rPr lang="en-US" sz="1200" dirty="0"/>
              <a:t> Nakagawa, </a:t>
            </a:r>
            <a:r>
              <a:rPr lang="en-US" sz="1200" dirty="0" err="1"/>
              <a:t>Yasuyuki</a:t>
            </a:r>
            <a:r>
              <a:rPr lang="en-US" sz="1200" dirty="0"/>
              <a:t> Akiba, </a:t>
            </a:r>
            <a:r>
              <a:rPr lang="en-US" sz="1200" dirty="0" err="1"/>
              <a:t>Jin</a:t>
            </a:r>
            <a:r>
              <a:rPr lang="en-US" sz="1200" dirty="0"/>
              <a:t> Huang, John Haggerty, Martin </a:t>
            </a:r>
            <a:r>
              <a:rPr lang="en-US" sz="1200" dirty="0" err="1"/>
              <a:t>Purschke</a:t>
            </a:r>
            <a:r>
              <a:rPr lang="en-US" sz="1200" dirty="0"/>
              <a:t>, Eric </a:t>
            </a:r>
            <a:r>
              <a:rPr lang="en-US" sz="1200" dirty="0" err="1"/>
              <a:t>Mannel</a:t>
            </a:r>
            <a:endParaRPr lang="en-US" sz="1200" dirty="0"/>
          </a:p>
          <a:p>
            <a:r>
              <a:rPr lang="en-US" sz="1200" b="1" dirty="0">
                <a:solidFill>
                  <a:srgbClr val="C00000"/>
                </a:solidFill>
              </a:rPr>
              <a:t>Physics Associates:</a:t>
            </a:r>
            <a:r>
              <a:rPr lang="en-US" sz="1200" dirty="0">
                <a:solidFill>
                  <a:srgbClr val="C00000"/>
                </a:solidFill>
              </a:rPr>
              <a:t> </a:t>
            </a:r>
            <a:r>
              <a:rPr lang="en-US" sz="1200" dirty="0"/>
              <a:t>Rob Pisani, </a:t>
            </a:r>
            <a:r>
              <a:rPr lang="en-US" sz="1200" dirty="0" err="1"/>
              <a:t>Takahito</a:t>
            </a:r>
            <a:r>
              <a:rPr lang="en-US" sz="1200" dirty="0"/>
              <a:t> Todoroki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Chief Engineer: </a:t>
            </a:r>
            <a:r>
              <a:rPr lang="en-US" sz="1200" dirty="0"/>
              <a:t>Russ Feder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Mechanical Engineers:</a:t>
            </a:r>
          </a:p>
          <a:p>
            <a:r>
              <a:rPr lang="en-US" sz="1200" dirty="0"/>
              <a:t>Dan Cacace, Connor Miraval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Mechanical Technicians:</a:t>
            </a:r>
          </a:p>
          <a:p>
            <a:r>
              <a:rPr lang="en-US" sz="1200" dirty="0"/>
              <a:t>Mike Lenz, Bill Lenz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Designers: </a:t>
            </a:r>
            <a:r>
              <a:rPr lang="en-US" sz="1200" dirty="0"/>
              <a:t>Rich Ruggiero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Electrical Engineer: </a:t>
            </a:r>
            <a:r>
              <a:rPr lang="en-US" sz="1200" dirty="0"/>
              <a:t>Steve </a:t>
            </a:r>
            <a:r>
              <a:rPr lang="en-US" sz="1200" dirty="0" err="1"/>
              <a:t>Boose</a:t>
            </a:r>
            <a:endParaRPr lang="en-US" sz="1200" dirty="0"/>
          </a:p>
          <a:p>
            <a:r>
              <a:rPr lang="en-US" sz="1200" b="1" dirty="0">
                <a:solidFill>
                  <a:srgbClr val="C00000"/>
                </a:solidFill>
              </a:rPr>
              <a:t>Electrical Technician: </a:t>
            </a:r>
            <a:r>
              <a:rPr lang="en-US" sz="1200" dirty="0"/>
              <a:t>Sal </a:t>
            </a:r>
            <a:r>
              <a:rPr lang="en-US" sz="1200" dirty="0" err="1"/>
              <a:t>Polizzo</a:t>
            </a:r>
            <a:r>
              <a:rPr lang="en-US" sz="1200" dirty="0"/>
              <a:t>, Donald </a:t>
            </a:r>
            <a:r>
              <a:rPr lang="en-US" sz="1200" dirty="0" err="1"/>
              <a:t>Pinelli</a:t>
            </a:r>
            <a:endParaRPr lang="en-US" sz="12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5C96149-88AC-4F16-9249-74F47A8B5330}"/>
              </a:ext>
            </a:extLst>
          </p:cNvPr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2971800" y="1390861"/>
          <a:ext cx="6096000" cy="3089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933C40-9441-41FA-893E-1631FE605E9B}"/>
              </a:ext>
            </a:extLst>
          </p:cNvPr>
          <p:cNvSpPr txBox="1"/>
          <p:nvPr/>
        </p:nvSpPr>
        <p:spPr>
          <a:xfrm>
            <a:off x="2895600" y="3711056"/>
            <a:ext cx="12089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C00000"/>
                </a:solidFill>
              </a:rPr>
              <a:t>Mechanical Design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4597C2-149B-4EB1-98E7-168266543738}"/>
              </a:ext>
            </a:extLst>
          </p:cNvPr>
          <p:cNvSpPr txBox="1"/>
          <p:nvPr/>
        </p:nvSpPr>
        <p:spPr>
          <a:xfrm>
            <a:off x="4393086" y="3711056"/>
            <a:ext cx="6944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C00000"/>
                </a:solidFill>
              </a:rPr>
              <a:t>Assembly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62444E-4A02-4925-A4E3-22FF6B9474AA}"/>
              </a:ext>
            </a:extLst>
          </p:cNvPr>
          <p:cNvSpPr txBox="1"/>
          <p:nvPr/>
        </p:nvSpPr>
        <p:spPr>
          <a:xfrm>
            <a:off x="5630453" y="4392885"/>
            <a:ext cx="8835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C00000"/>
                </a:solidFill>
              </a:rPr>
              <a:t>Bus Extender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F3ADF3-9D83-4A45-9973-FFA977D0BE13}"/>
              </a:ext>
            </a:extLst>
          </p:cNvPr>
          <p:cNvSpPr txBox="1"/>
          <p:nvPr/>
        </p:nvSpPr>
        <p:spPr>
          <a:xfrm>
            <a:off x="6629400" y="3711055"/>
            <a:ext cx="1236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C00000"/>
                </a:solidFill>
              </a:rPr>
              <a:t>Testing, Monitoring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76BDA8-1CA4-454A-AB11-4CA1B6B68704}"/>
              </a:ext>
            </a:extLst>
          </p:cNvPr>
          <p:cNvSpPr txBox="1"/>
          <p:nvPr/>
        </p:nvSpPr>
        <p:spPr>
          <a:xfrm>
            <a:off x="7981122" y="3697803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C00000"/>
                </a:solidFill>
              </a:rPr>
              <a:t>Silicon Testing, Database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C6EB7E-F050-494D-9434-F45E7EB22555}"/>
              </a:ext>
            </a:extLst>
          </p:cNvPr>
          <p:cNvSpPr/>
          <p:nvPr/>
        </p:nvSpPr>
        <p:spPr>
          <a:xfrm>
            <a:off x="6277355" y="1107505"/>
            <a:ext cx="809244" cy="1630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L1 Manager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8794CC3-2EAB-488B-961F-DD9A2D29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10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98B8BE70-7F45-42EA-83D6-6E265ED346E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0" y="4972050"/>
            <a:ext cx="2133600" cy="171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898989"/>
                </a:solidFill>
              </a:rPr>
              <a:t>April 9-11, 2019</a:t>
            </a:r>
          </a:p>
        </p:txBody>
      </p:sp>
    </p:spTree>
    <p:extLst>
      <p:ext uri="{BB962C8B-B14F-4D97-AF65-F5344CB8AC3E}">
        <p14:creationId xmlns:p14="http://schemas.microsoft.com/office/powerpoint/2010/main" val="8955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</p:spPr>
        <p:txBody>
          <a:bodyPr/>
          <a:lstStyle/>
          <a:p>
            <a:r>
              <a:rPr lang="en-US" altLang="en-US" sz="3600" dirty="0"/>
              <a:t>  INTT Schedule Drivers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126" y="742950"/>
            <a:ext cx="9110770" cy="4316900"/>
          </a:xfrm>
        </p:spPr>
        <p:txBody>
          <a:bodyPr/>
          <a:lstStyle/>
          <a:p>
            <a:r>
              <a:rPr lang="en-US" sz="2000" dirty="0"/>
              <a:t>Schedule is being driven by the funds RBRC/RIKEN (Japanese fiscal year) has available for purchasing the INTT components: </a:t>
            </a:r>
          </a:p>
          <a:p>
            <a:pPr lvl="1"/>
            <a:r>
              <a:rPr lang="en-US" b="0" dirty="0"/>
              <a:t>Silicon Sensors, HDIs, Extender Cables, and CFC Staves</a:t>
            </a:r>
          </a:p>
          <a:p>
            <a:pPr lvl="1"/>
            <a:endParaRPr lang="en-US" b="0" dirty="0"/>
          </a:p>
          <a:p>
            <a:r>
              <a:rPr lang="en-US" sz="2000" dirty="0"/>
              <a:t>Secondary driver, time of processing procurements (RIKEN/Japan) for the INTT components.</a:t>
            </a:r>
          </a:p>
          <a:p>
            <a:endParaRPr lang="en-US" sz="2000" dirty="0"/>
          </a:p>
          <a:p>
            <a:r>
              <a:rPr lang="en-US" sz="2000" dirty="0"/>
              <a:t>Need additional BNL engineering and technician FTEs to support delivery of INTT components which will be paid for by RIKEN/RBRC:</a:t>
            </a:r>
          </a:p>
          <a:p>
            <a:pPr lvl="1"/>
            <a:r>
              <a:rPr lang="en-US" sz="1600" b="0" dirty="0"/>
              <a:t>ROC (</a:t>
            </a:r>
            <a:r>
              <a:rPr lang="en-US" sz="1600" b="0" dirty="0">
                <a:solidFill>
                  <a:srgbClr val="0099FF"/>
                </a:solidFill>
              </a:rPr>
              <a:t>need electronic engineer</a:t>
            </a:r>
            <a:r>
              <a:rPr lang="en-US" sz="1600" b="0" dirty="0"/>
              <a:t>, more details in </a:t>
            </a:r>
            <a:r>
              <a:rPr lang="en-US" sz="1600" b="0" dirty="0" err="1"/>
              <a:t>Itaru’s</a:t>
            </a:r>
            <a:r>
              <a:rPr lang="en-US" sz="1600" b="0" dirty="0"/>
              <a:t> </a:t>
            </a:r>
            <a:r>
              <a:rPr lang="en-US" sz="1600" b="0" dirty="0" err="1"/>
              <a:t>Nakagaya</a:t>
            </a:r>
            <a:r>
              <a:rPr lang="en-US" sz="1600" b="0" dirty="0"/>
              <a:t> talk): </a:t>
            </a:r>
          </a:p>
          <a:p>
            <a:pPr lvl="2"/>
            <a:r>
              <a:rPr lang="en-US" sz="14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Reuse of 5 years of operation</a:t>
            </a:r>
            <a:r>
              <a:rPr lang="en-US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14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</a:t>
            </a:r>
            <a:r>
              <a:rPr lang="en-US" sz="14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ome broken function in some ROCs</a:t>
            </a:r>
            <a:r>
              <a:rPr lang="en-US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14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m</a:t>
            </a:r>
            <a:r>
              <a:rPr lang="en-US" sz="14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any components are discontinued</a:t>
            </a:r>
            <a:r>
              <a:rPr lang="en-US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14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</a:t>
            </a:r>
            <a:r>
              <a:rPr lang="en-US" sz="14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riginal FPGA coder left the field long time ago.</a:t>
            </a:r>
            <a:endParaRPr lang="en-US" sz="1600" b="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/>
            <a:endParaRPr lang="en-US" sz="14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3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C0122F-F63B-4BDA-BA8A-70711E0401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04" y="619578"/>
            <a:ext cx="6665067" cy="4367439"/>
          </a:xfrm>
          <a:prstGeom prst="rect">
            <a:avLst/>
          </a:prstGeom>
        </p:spPr>
      </p:pic>
      <p:sp>
        <p:nvSpPr>
          <p:cNvPr id="24581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2400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912985E-5FF1-4BE4-8A02-6C894F614A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12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1873DF-F4BE-47C3-AF6C-289A2FB31F22}"/>
              </a:ext>
            </a:extLst>
          </p:cNvPr>
          <p:cNvSpPr/>
          <p:nvPr/>
        </p:nvSpPr>
        <p:spPr>
          <a:xfrm>
            <a:off x="1304033" y="4538433"/>
            <a:ext cx="6628024" cy="99423"/>
          </a:xfrm>
          <a:prstGeom prst="rect">
            <a:avLst/>
          </a:prstGeom>
          <a:noFill/>
          <a:ln w="952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48A9A58-BF45-4293-8A3D-1ED7100F507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0" y="4964793"/>
            <a:ext cx="2133600" cy="171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42B6D9AB-CF4C-4CB5-A8E5-4ACF49DBC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53"/>
            <a:ext cx="9144000" cy="679847"/>
          </a:xfrm>
        </p:spPr>
        <p:txBody>
          <a:bodyPr/>
          <a:lstStyle/>
          <a:p>
            <a:r>
              <a:rPr lang="en-US" altLang="en-US" sz="3600" dirty="0">
                <a:solidFill>
                  <a:srgbClr val="000000"/>
                </a:solidFill>
                <a:cs typeface="Times New Roman" pitchFamily="18" charset="0"/>
              </a:rPr>
              <a:t>  INTT Cost Drivers: </a:t>
            </a:r>
            <a:r>
              <a:rPr lang="en-US" altLang="en-US" sz="3600" dirty="0">
                <a:solidFill>
                  <a:srgbClr val="0000CC"/>
                </a:solidFill>
                <a:cs typeface="Times New Roman" pitchFamily="18" charset="0"/>
              </a:rPr>
              <a:t>RIKEN Funded</a:t>
            </a:r>
          </a:p>
        </p:txBody>
      </p:sp>
    </p:spTree>
    <p:extLst>
      <p:ext uri="{BB962C8B-B14F-4D97-AF65-F5344CB8AC3E}">
        <p14:creationId xmlns:p14="http://schemas.microsoft.com/office/powerpoint/2010/main" val="230078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25400" y="87084"/>
            <a:ext cx="8229600" cy="546497"/>
          </a:xfrm>
        </p:spPr>
        <p:txBody>
          <a:bodyPr/>
          <a:lstStyle/>
          <a:p>
            <a:r>
              <a:rPr lang="en-US" altLang="en-US" sz="3200" dirty="0"/>
              <a:t>  </a:t>
            </a:r>
            <a:r>
              <a:rPr lang="en-US" altLang="en-US" sz="2800" dirty="0"/>
              <a:t>INTT Basis of Estimate &amp; Resource-Loaded Schedule</a:t>
            </a:r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0B90B3-3CD6-41A9-8EAF-9B5CBA6B7522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B84463-C279-4FC7-B8B0-CACF1BDF7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835627"/>
            <a:ext cx="4935000" cy="2255009"/>
          </a:xfrm>
          <a:prstGeom prst="rect">
            <a:avLst/>
          </a:prstGeom>
          <a:ln w="28575">
            <a:solidFill>
              <a:srgbClr val="0000CC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F37665-50D7-4C7E-BED8-D7B807693491}"/>
              </a:ext>
            </a:extLst>
          </p:cNvPr>
          <p:cNvSpPr txBox="1"/>
          <p:nvPr/>
        </p:nvSpPr>
        <p:spPr>
          <a:xfrm>
            <a:off x="1690914" y="534919"/>
            <a:ext cx="493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</a:rPr>
              <a:t>One file per L3 (5  for 03.01.02 total for INTT)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A3CC97-DFD6-4ABE-B808-9233E0D60A1D}"/>
              </a:ext>
            </a:extLst>
          </p:cNvPr>
          <p:cNvSpPr txBox="1"/>
          <p:nvPr/>
        </p:nvSpPr>
        <p:spPr>
          <a:xfrm>
            <a:off x="1701799" y="3041095"/>
            <a:ext cx="4953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</a:rPr>
              <a:t>One Summary/Details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F55E09-4FFC-4B0D-B9DA-1FF08843A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4585"/>
            <a:ext cx="3043576" cy="1710749"/>
          </a:xfrm>
          <a:prstGeom prst="rect">
            <a:avLst/>
          </a:prstGeom>
          <a:ln w="28575">
            <a:solidFill>
              <a:srgbClr val="0000CC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B617A2-4E38-4DA2-B35B-80E4D8AD12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29" y="3437021"/>
            <a:ext cx="5994400" cy="386044"/>
          </a:xfrm>
          <a:prstGeom prst="rect">
            <a:avLst/>
          </a:prstGeom>
          <a:ln w="28575">
            <a:solidFill>
              <a:srgbClr val="0000CC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D31EDE9-CEB4-4694-9B80-383D9A010BFE}"/>
              </a:ext>
            </a:extLst>
          </p:cNvPr>
          <p:cNvCxnSpPr>
            <a:cxnSpLocks/>
          </p:cNvCxnSpPr>
          <p:nvPr/>
        </p:nvCxnSpPr>
        <p:spPr>
          <a:xfrm flipH="1">
            <a:off x="2799045" y="3213621"/>
            <a:ext cx="431005" cy="1854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4C6E3E5-5EE7-43D4-9062-CE56B82FEA6D}"/>
              </a:ext>
            </a:extLst>
          </p:cNvPr>
          <p:cNvCxnSpPr>
            <a:cxnSpLocks/>
          </p:cNvCxnSpPr>
          <p:nvPr/>
        </p:nvCxnSpPr>
        <p:spPr>
          <a:xfrm>
            <a:off x="5105400" y="3210372"/>
            <a:ext cx="457200" cy="2042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79D6F61-071C-4A57-B022-71659A2928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156923"/>
            <a:ext cx="5667828" cy="99903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F92F5E6-AED7-4741-9B7B-DE22E05CD8A2}"/>
              </a:ext>
            </a:extLst>
          </p:cNvPr>
          <p:cNvSpPr txBox="1"/>
          <p:nvPr/>
        </p:nvSpPr>
        <p:spPr>
          <a:xfrm>
            <a:off x="3352800" y="3894951"/>
            <a:ext cx="1274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Consistent w/ P6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4A14C9-862B-4F27-A823-4AD0CC65D702}"/>
              </a:ext>
            </a:extLst>
          </p:cNvPr>
          <p:cNvSpPr/>
          <p:nvPr/>
        </p:nvSpPr>
        <p:spPr>
          <a:xfrm>
            <a:off x="7543800" y="634092"/>
            <a:ext cx="1371600" cy="24872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2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0" y="-21770"/>
            <a:ext cx="9144000" cy="651272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  INTT Status and Highlights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166787-CB1C-4554-9DCA-E47E1E491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492" y="919446"/>
            <a:ext cx="6521508" cy="1576104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A7F3C6BD-7A65-4B21-B301-6A22E1EA7B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1" b="18417"/>
          <a:stretch>
            <a:fillRect/>
          </a:stretch>
        </p:blipFill>
        <p:spPr bwMode="auto">
          <a:xfrm>
            <a:off x="26838" y="943900"/>
            <a:ext cx="2555066" cy="1525153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AEC2CD-1789-4131-9CD5-A296F4B63038}"/>
              </a:ext>
            </a:extLst>
          </p:cNvPr>
          <p:cNvSpPr/>
          <p:nvPr/>
        </p:nvSpPr>
        <p:spPr>
          <a:xfrm>
            <a:off x="7693" y="563541"/>
            <a:ext cx="8864030" cy="333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Highlights from March 2018</a:t>
            </a:r>
            <a:r>
              <a:rPr lang="en-US" sz="12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: INTT Telescope (</a:t>
            </a:r>
            <a:r>
              <a:rPr lang="en-US" sz="1200" u="sng" dirty="0">
                <a:solidFill>
                  <a:srgbClr val="00B050"/>
                </a:solidFill>
                <a:latin typeface="Arial Rounded MT Bold" panose="020F0704030504030204" pitchFamily="34" charset="0"/>
              </a:rPr>
              <a:t>Prototype</a:t>
            </a:r>
            <a:r>
              <a:rPr lang="en-US" sz="12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 Silicon Modules</a:t>
            </a:r>
            <a:r>
              <a:rPr lang="en-US" sz="12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)  Beam Test at FNAL Proton Beam 120 GeV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A823A29-AE9D-4FC2-B9DA-3CBD42EFFDCF}"/>
              </a:ext>
            </a:extLst>
          </p:cNvPr>
          <p:cNvSpPr/>
          <p:nvPr/>
        </p:nvSpPr>
        <p:spPr>
          <a:xfrm>
            <a:off x="5560890" y="2361633"/>
            <a:ext cx="1829283" cy="333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Successful Beam Test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BB93CB7-4DB2-4A65-92BB-0A7F0EE3F2A7}"/>
              </a:ext>
            </a:extLst>
          </p:cNvPr>
          <p:cNvSpPr/>
          <p:nvPr/>
        </p:nvSpPr>
        <p:spPr>
          <a:xfrm>
            <a:off x="0" y="2571750"/>
            <a:ext cx="4398975" cy="2549737"/>
          </a:xfrm>
          <a:prstGeom prst="rect">
            <a:avLst/>
          </a:prstGeom>
          <a:solidFill>
            <a:schemeClr val="bg1"/>
          </a:solidFill>
          <a:ln w="28575">
            <a:solidFill>
              <a:srgbClr val="0099FF"/>
            </a:solidFill>
          </a:ln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Status</a:t>
            </a:r>
            <a:r>
              <a:rPr lang="en-US" sz="12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: </a:t>
            </a:r>
            <a:r>
              <a:rPr lang="en-US" sz="12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June 2019: 120 GeV Proton beam test at FNAL</a:t>
            </a:r>
            <a:r>
              <a:rPr lang="en-US" sz="12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 using </a:t>
            </a:r>
            <a:r>
              <a:rPr lang="en-US" sz="1200" u="sng" dirty="0">
                <a:solidFill>
                  <a:srgbClr val="00B050"/>
                </a:solidFill>
                <a:latin typeface="Arial Rounded MT Bold" panose="020F0704030504030204" pitchFamily="34" charset="0"/>
              </a:rPr>
              <a:t>Pre-production silicon modules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Full readout chain (including prototypes bus extender and conversion cable)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More detail study of the detector performance and tracking resolution. 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4FFD2F-CDEA-4443-B8FD-2BD41AA9C94F}"/>
              </a:ext>
            </a:extLst>
          </p:cNvPr>
          <p:cNvGrpSpPr/>
          <p:nvPr/>
        </p:nvGrpSpPr>
        <p:grpSpPr>
          <a:xfrm>
            <a:off x="99539" y="4248150"/>
            <a:ext cx="4199896" cy="794944"/>
            <a:chOff x="0" y="1657349"/>
            <a:chExt cx="9144000" cy="215190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F39F330-E796-4B02-8D3C-1C2282A584F7}"/>
                </a:ext>
              </a:extLst>
            </p:cNvPr>
            <p:cNvGrpSpPr/>
            <p:nvPr/>
          </p:nvGrpSpPr>
          <p:grpSpPr>
            <a:xfrm>
              <a:off x="0" y="1657349"/>
              <a:ext cx="9144000" cy="2151907"/>
              <a:chOff x="0" y="1657349"/>
              <a:chExt cx="9144000" cy="2151907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651FB3C-11A1-420D-B026-F48F0CC657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054"/>
              <a:stretch/>
            </p:blipFill>
            <p:spPr>
              <a:xfrm>
                <a:off x="0" y="1657349"/>
                <a:ext cx="9144000" cy="2151907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68745C9-6705-48A8-B85C-2CA8F832BB87}"/>
                  </a:ext>
                </a:extLst>
              </p:cNvPr>
              <p:cNvSpPr/>
              <p:nvPr/>
            </p:nvSpPr>
            <p:spPr>
              <a:xfrm>
                <a:off x="609600" y="1683542"/>
                <a:ext cx="22098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E44A0B2-ADBA-49CA-BD9D-907BA9E9F382}"/>
                </a:ext>
              </a:extLst>
            </p:cNvPr>
            <p:cNvSpPr/>
            <p:nvPr/>
          </p:nvSpPr>
          <p:spPr>
            <a:xfrm>
              <a:off x="7692" y="3143247"/>
              <a:ext cx="6850307" cy="572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11EDB20-854B-4CDF-A694-FBA44DD2B8D2}"/>
              </a:ext>
            </a:extLst>
          </p:cNvPr>
          <p:cNvSpPr txBox="1"/>
          <p:nvPr/>
        </p:nvSpPr>
        <p:spPr>
          <a:xfrm>
            <a:off x="152903" y="4257826"/>
            <a:ext cx="1108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Silicon Module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785B07-1CE0-4BE4-A888-88D3AA4F4DE9}"/>
              </a:ext>
            </a:extLst>
          </p:cNvPr>
          <p:cNvSpPr txBox="1"/>
          <p:nvPr/>
        </p:nvSpPr>
        <p:spPr>
          <a:xfrm>
            <a:off x="1741581" y="4277527"/>
            <a:ext cx="1038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Bus extender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1BF85A-82C2-476E-887F-7990EBD4D643}"/>
              </a:ext>
            </a:extLst>
          </p:cNvPr>
          <p:cNvSpPr txBox="1"/>
          <p:nvPr/>
        </p:nvSpPr>
        <p:spPr>
          <a:xfrm>
            <a:off x="2661371" y="3973446"/>
            <a:ext cx="878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Conversion</a:t>
            </a:r>
            <a:br>
              <a:rPr lang="en-US" sz="1200" dirty="0">
                <a:solidFill>
                  <a:srgbClr val="C00000"/>
                </a:solidFill>
              </a:rPr>
            </a:br>
            <a:r>
              <a:rPr lang="en-US" sz="1200" dirty="0">
                <a:solidFill>
                  <a:srgbClr val="C00000"/>
                </a:solidFill>
              </a:rPr>
              <a:t> Cable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60A30F-1A50-40DA-94A3-999939C6FB08}"/>
              </a:ext>
            </a:extLst>
          </p:cNvPr>
          <p:cNvCxnSpPr>
            <a:cxnSpLocks/>
          </p:cNvCxnSpPr>
          <p:nvPr/>
        </p:nvCxnSpPr>
        <p:spPr>
          <a:xfrm>
            <a:off x="2925537" y="4370423"/>
            <a:ext cx="323924" cy="348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3DEA606-DAAE-4946-B6B7-D0721E748F10}"/>
              </a:ext>
            </a:extLst>
          </p:cNvPr>
          <p:cNvCxnSpPr>
            <a:cxnSpLocks/>
          </p:cNvCxnSpPr>
          <p:nvPr/>
        </p:nvCxnSpPr>
        <p:spPr>
          <a:xfrm>
            <a:off x="1846146" y="4440058"/>
            <a:ext cx="135054" cy="278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DDC1EA5-7D74-4FD5-B0F4-795BFBE68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909" y="2588451"/>
            <a:ext cx="4128100" cy="2495549"/>
          </a:xfrm>
          <a:prstGeom prst="rect">
            <a:avLst/>
          </a:prstGeom>
        </p:spPr>
      </p:pic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D4E61258-656E-48BB-B226-A5C0F44C0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14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3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166787-CB1C-4554-9DCA-E47E1E491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492" y="919446"/>
            <a:ext cx="6521508" cy="1576104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A7F3C6BD-7A65-4B21-B301-6A22E1EA7B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1" b="18417"/>
          <a:stretch>
            <a:fillRect/>
          </a:stretch>
        </p:blipFill>
        <p:spPr bwMode="auto">
          <a:xfrm>
            <a:off x="26838" y="943900"/>
            <a:ext cx="2555066" cy="1525153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AEC2CD-1789-4131-9CD5-A296F4B63038}"/>
              </a:ext>
            </a:extLst>
          </p:cNvPr>
          <p:cNvSpPr/>
          <p:nvPr/>
        </p:nvSpPr>
        <p:spPr>
          <a:xfrm>
            <a:off x="7693" y="563541"/>
            <a:ext cx="8864030" cy="333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Highlights from March 2018</a:t>
            </a:r>
            <a:r>
              <a:rPr lang="en-US" sz="12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: INTT Telescope (</a:t>
            </a:r>
            <a:r>
              <a:rPr lang="en-US" sz="1200" u="sng" dirty="0">
                <a:solidFill>
                  <a:srgbClr val="00B050"/>
                </a:solidFill>
                <a:latin typeface="Arial Rounded MT Bold" panose="020F0704030504030204" pitchFamily="34" charset="0"/>
              </a:rPr>
              <a:t>Prototype</a:t>
            </a:r>
            <a:r>
              <a:rPr lang="en-US" sz="12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 Silicon Modules</a:t>
            </a:r>
            <a:r>
              <a:rPr lang="en-US" sz="12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)  Beam Test at FNAL Proton Beam 120 GeV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A823A29-AE9D-4FC2-B9DA-3CBD42EFFDCF}"/>
              </a:ext>
            </a:extLst>
          </p:cNvPr>
          <p:cNvSpPr/>
          <p:nvPr/>
        </p:nvSpPr>
        <p:spPr>
          <a:xfrm>
            <a:off x="5560890" y="2361633"/>
            <a:ext cx="1829283" cy="333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Successful Beam Test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BB93CB7-4DB2-4A65-92BB-0A7F0EE3F2A7}"/>
              </a:ext>
            </a:extLst>
          </p:cNvPr>
          <p:cNvSpPr/>
          <p:nvPr/>
        </p:nvSpPr>
        <p:spPr>
          <a:xfrm>
            <a:off x="0" y="2571750"/>
            <a:ext cx="4398975" cy="2549737"/>
          </a:xfrm>
          <a:prstGeom prst="rect">
            <a:avLst/>
          </a:prstGeom>
          <a:solidFill>
            <a:schemeClr val="bg1"/>
          </a:solidFill>
          <a:ln w="28575">
            <a:solidFill>
              <a:srgbClr val="0099FF"/>
            </a:solidFill>
          </a:ln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Status</a:t>
            </a:r>
            <a:r>
              <a:rPr lang="en-US" sz="12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: </a:t>
            </a:r>
            <a:r>
              <a:rPr lang="en-US" sz="12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June 2019: 120 GeV Proton beam test at FNA</a:t>
            </a:r>
            <a:r>
              <a:rPr lang="en-US" sz="12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L using </a:t>
            </a:r>
            <a:r>
              <a:rPr lang="en-US" sz="1200" u="sng" dirty="0">
                <a:solidFill>
                  <a:srgbClr val="00B050"/>
                </a:solidFill>
                <a:latin typeface="Arial Rounded MT Bold" panose="020F0704030504030204" pitchFamily="34" charset="0"/>
              </a:rPr>
              <a:t>Pre-production silicon modules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Full readout chain (including prototypes bus extender and conversion cable)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More detail study of the detector performance and tracking resolution. 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4FFD2F-CDEA-4443-B8FD-2BD41AA9C94F}"/>
              </a:ext>
            </a:extLst>
          </p:cNvPr>
          <p:cNvGrpSpPr/>
          <p:nvPr/>
        </p:nvGrpSpPr>
        <p:grpSpPr>
          <a:xfrm>
            <a:off x="99539" y="4248150"/>
            <a:ext cx="4199896" cy="794944"/>
            <a:chOff x="0" y="1657349"/>
            <a:chExt cx="9144000" cy="215190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F39F330-E796-4B02-8D3C-1C2282A584F7}"/>
                </a:ext>
              </a:extLst>
            </p:cNvPr>
            <p:cNvGrpSpPr/>
            <p:nvPr/>
          </p:nvGrpSpPr>
          <p:grpSpPr>
            <a:xfrm>
              <a:off x="0" y="1657349"/>
              <a:ext cx="9144000" cy="2151907"/>
              <a:chOff x="0" y="1657349"/>
              <a:chExt cx="9144000" cy="2151907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651FB3C-11A1-420D-B026-F48F0CC657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054"/>
              <a:stretch/>
            </p:blipFill>
            <p:spPr>
              <a:xfrm>
                <a:off x="0" y="1657349"/>
                <a:ext cx="9144000" cy="2151907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68745C9-6705-48A8-B85C-2CA8F832BB87}"/>
                  </a:ext>
                </a:extLst>
              </p:cNvPr>
              <p:cNvSpPr/>
              <p:nvPr/>
            </p:nvSpPr>
            <p:spPr>
              <a:xfrm>
                <a:off x="609600" y="1683542"/>
                <a:ext cx="22098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E44A0B2-ADBA-49CA-BD9D-907BA9E9F382}"/>
                </a:ext>
              </a:extLst>
            </p:cNvPr>
            <p:cNvSpPr/>
            <p:nvPr/>
          </p:nvSpPr>
          <p:spPr>
            <a:xfrm>
              <a:off x="7692" y="3143247"/>
              <a:ext cx="6850307" cy="572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11EDB20-854B-4CDF-A694-FBA44DD2B8D2}"/>
              </a:ext>
            </a:extLst>
          </p:cNvPr>
          <p:cNvSpPr txBox="1"/>
          <p:nvPr/>
        </p:nvSpPr>
        <p:spPr>
          <a:xfrm>
            <a:off x="152903" y="4257826"/>
            <a:ext cx="1108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Silicon Module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785B07-1CE0-4BE4-A888-88D3AA4F4DE9}"/>
              </a:ext>
            </a:extLst>
          </p:cNvPr>
          <p:cNvSpPr txBox="1"/>
          <p:nvPr/>
        </p:nvSpPr>
        <p:spPr>
          <a:xfrm>
            <a:off x="1741581" y="4277527"/>
            <a:ext cx="1038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Bus extender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1BF85A-82C2-476E-887F-7990EBD4D643}"/>
              </a:ext>
            </a:extLst>
          </p:cNvPr>
          <p:cNvSpPr txBox="1"/>
          <p:nvPr/>
        </p:nvSpPr>
        <p:spPr>
          <a:xfrm>
            <a:off x="2661371" y="3973446"/>
            <a:ext cx="878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Conversion</a:t>
            </a:r>
            <a:br>
              <a:rPr lang="en-US" sz="1200" dirty="0">
                <a:solidFill>
                  <a:srgbClr val="C00000"/>
                </a:solidFill>
              </a:rPr>
            </a:br>
            <a:r>
              <a:rPr lang="en-US" sz="1200" dirty="0">
                <a:solidFill>
                  <a:srgbClr val="C00000"/>
                </a:solidFill>
              </a:rPr>
              <a:t> Cable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60A30F-1A50-40DA-94A3-999939C6FB08}"/>
              </a:ext>
            </a:extLst>
          </p:cNvPr>
          <p:cNvCxnSpPr>
            <a:cxnSpLocks/>
          </p:cNvCxnSpPr>
          <p:nvPr/>
        </p:nvCxnSpPr>
        <p:spPr>
          <a:xfrm>
            <a:off x="2925537" y="4370423"/>
            <a:ext cx="323924" cy="348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3DEA606-DAAE-4946-B6B7-D0721E748F10}"/>
              </a:ext>
            </a:extLst>
          </p:cNvPr>
          <p:cNvCxnSpPr>
            <a:cxnSpLocks/>
          </p:cNvCxnSpPr>
          <p:nvPr/>
        </p:nvCxnSpPr>
        <p:spPr>
          <a:xfrm>
            <a:off x="1846146" y="4440058"/>
            <a:ext cx="135054" cy="278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DDC1EA5-7D74-4FD5-B0F4-795BFBE68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909" y="2588451"/>
            <a:ext cx="4128100" cy="249554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AD5CD46-3CCB-477B-946B-8B7DFF41E124}"/>
              </a:ext>
            </a:extLst>
          </p:cNvPr>
          <p:cNvSpPr txBox="1"/>
          <p:nvPr/>
        </p:nvSpPr>
        <p:spPr>
          <a:xfrm>
            <a:off x="0" y="1289983"/>
            <a:ext cx="9144000" cy="3170099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Status: </a:t>
            </a:r>
            <a:b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2018: - </a:t>
            </a:r>
            <a:r>
              <a:rPr lang="en-US" sz="2000" u="sng" dirty="0">
                <a:solidFill>
                  <a:schemeClr val="bg1"/>
                </a:solidFill>
                <a:latin typeface="Arial Rounded MT Bold" panose="020F0704030504030204" pitchFamily="34" charset="0"/>
              </a:rPr>
              <a:t>Prototype</a:t>
            </a:r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INTT components- silicon sensors + chips +HDI cable </a:t>
            </a:r>
            <a:b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             Successful tests (source test + beam test) </a:t>
            </a:r>
            <a:b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Plan: 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2019: - </a:t>
            </a:r>
            <a:r>
              <a:rPr lang="en-US" sz="2000" u="sng" dirty="0">
                <a:solidFill>
                  <a:schemeClr val="bg1"/>
                </a:solidFill>
                <a:latin typeface="Arial Rounded MT Bold" panose="020F0704030504030204" pitchFamily="34" charset="0"/>
              </a:rPr>
              <a:t>Preproduction</a:t>
            </a:r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of INTT components (beam test)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             </a:t>
            </a:r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Final Design and Safety Review Summer</a:t>
            </a:r>
            <a:b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b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2020: - Mass production of electronics components, and </a:t>
            </a:r>
            <a:b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             detector assembly.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574D354-ABC4-4545-8FF8-16FF22F2E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770"/>
            <a:ext cx="9144000" cy="651272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  INTT Status and Highlights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71B35FB8-4939-4419-A3BC-30BA8557D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15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18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136977"/>
            <a:ext cx="8686800" cy="422672"/>
          </a:xfrm>
        </p:spPr>
        <p:txBody>
          <a:bodyPr/>
          <a:lstStyle/>
          <a:p>
            <a:r>
              <a:rPr lang="en-US" altLang="en-US" sz="3600" dirty="0"/>
              <a:t>  INTT Issues and Concerns 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16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78F83F-0E84-49F0-8F14-5B4B239FEA77}"/>
              </a:ext>
            </a:extLst>
          </p:cNvPr>
          <p:cNvSpPr txBox="1"/>
          <p:nvPr/>
        </p:nvSpPr>
        <p:spPr>
          <a:xfrm>
            <a:off x="7256" y="2669943"/>
            <a:ext cx="9144000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99FF"/>
                </a:solidFill>
              </a:rPr>
              <a:t>There is a need for students/Post-docs for ladder and barrel tests, evaluation and data entry in the database during assembly.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7A4579-3740-46BA-8765-ED484F4E9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" y="1047750"/>
            <a:ext cx="9144000" cy="13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"/>
          <p:cNvSpPr>
            <a:spLocks noGrp="1"/>
          </p:cNvSpPr>
          <p:nvPr>
            <p:ph type="title"/>
          </p:nvPr>
        </p:nvSpPr>
        <p:spPr>
          <a:xfrm>
            <a:off x="0" y="5953"/>
            <a:ext cx="9144000" cy="679847"/>
          </a:xfrm>
        </p:spPr>
        <p:txBody>
          <a:bodyPr/>
          <a:lstStyle/>
          <a:p>
            <a:r>
              <a:rPr lang="en-US" altLang="en-US" sz="3600" dirty="0">
                <a:solidFill>
                  <a:srgbClr val="000000"/>
                </a:solidFill>
                <a:cs typeface="Times New Roman" pitchFamily="18" charset="0"/>
              </a:rPr>
              <a:t>  </a:t>
            </a:r>
            <a:r>
              <a:rPr lang="en-US" altLang="en-US" sz="2800" dirty="0">
                <a:solidFill>
                  <a:srgbClr val="000000"/>
                </a:solidFill>
                <a:cs typeface="Times New Roman" pitchFamily="18" charset="0"/>
              </a:rPr>
              <a:t>3.01: INTT Environmental, Safety and Health (ES&amp;H) </a:t>
            </a:r>
            <a:endParaRPr lang="en-US" altLang="en-US" sz="3600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2458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912985E-5FF1-4BE4-8A02-6C894F614A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F88DCA-1577-4D9C-9ADE-574CD3442FFD}"/>
              </a:ext>
            </a:extLst>
          </p:cNvPr>
          <p:cNvSpPr txBox="1"/>
          <p:nvPr/>
        </p:nvSpPr>
        <p:spPr>
          <a:xfrm>
            <a:off x="113652" y="770904"/>
            <a:ext cx="9030348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- </a:t>
            </a:r>
            <a:r>
              <a:rPr lang="en-US" sz="1300" dirty="0"/>
              <a:t>The INTT detector assembly (ladders, barrels and testing) work is carried in the silicon lab room 2-211 in the physics department</a:t>
            </a:r>
            <a:br>
              <a:rPr lang="en-US" sz="1300" dirty="0"/>
            </a:br>
            <a:r>
              <a:rPr lang="en-US" sz="1300" dirty="0"/>
              <a:t>   at BNL. </a:t>
            </a:r>
            <a:br>
              <a:rPr lang="en-US" sz="1300" dirty="0"/>
            </a:br>
            <a:endParaRPr lang="en-US" sz="1300" dirty="0"/>
          </a:p>
          <a:p>
            <a:r>
              <a:rPr lang="en-US" sz="1300" dirty="0"/>
              <a:t>-  The INTT Environment, Safety, and Health (ES&amp;H) at the silicon lab (room 2-211) is handled by Brookhaven National Laboratory</a:t>
            </a:r>
            <a:br>
              <a:rPr lang="en-US" sz="1300" dirty="0"/>
            </a:br>
            <a:r>
              <a:rPr lang="en-US" sz="1300" dirty="0"/>
              <a:t>    Integrated Safety Management System (ISMS) through the Silicon Lab Experimental Safety Review (ESR) Form: PO-035-2016.</a:t>
            </a:r>
            <a:br>
              <a:rPr lang="en-US" sz="1300" dirty="0"/>
            </a:br>
            <a:endParaRPr lang="en-US" sz="1300" dirty="0"/>
          </a:p>
          <a:p>
            <a:r>
              <a:rPr lang="en-US" sz="1300" dirty="0"/>
              <a:t>- The Silicon Lab ESR Form describes all the works carried out by the INTT team and trainings required from each individual. </a:t>
            </a:r>
            <a:br>
              <a:rPr lang="en-US" sz="1300" dirty="0"/>
            </a:br>
            <a:r>
              <a:rPr lang="en-US" sz="1300" dirty="0"/>
              <a:t>  The INTT individuals working in the silicon lab are registered in the Brookhaven National Laboratory Integrated Safety</a:t>
            </a:r>
            <a:br>
              <a:rPr lang="en-US" sz="1300" dirty="0"/>
            </a:br>
            <a:r>
              <a:rPr lang="en-US" sz="1300" dirty="0"/>
              <a:t>  Management System (ISMS). The individuals are notified in case their training is expired or new trainings are required.</a:t>
            </a:r>
            <a:br>
              <a:rPr lang="en-US" sz="1300" dirty="0"/>
            </a:br>
            <a:endParaRPr lang="en-US" sz="1300" dirty="0"/>
          </a:p>
          <a:p>
            <a:r>
              <a:rPr lang="en-US" sz="1300" dirty="0"/>
              <a:t>- All work associated with the INTT silicon lab will be conducted in a manner that ensures protection of the people (required</a:t>
            </a:r>
            <a:br>
              <a:rPr lang="en-US" sz="1300" dirty="0"/>
            </a:br>
            <a:r>
              <a:rPr lang="en-US" sz="1300" dirty="0"/>
              <a:t>  trainings to achieve the work safely and effectively, glasses,…) , and the environment. Implementing procedures and additional</a:t>
            </a:r>
            <a:br>
              <a:rPr lang="en-US" sz="1300" dirty="0"/>
            </a:br>
            <a:r>
              <a:rPr lang="en-US" sz="1300" dirty="0"/>
              <a:t>  guidance to ensure accomplishment of these expectations will be established as necessary and communicated to members of</a:t>
            </a:r>
            <a:br>
              <a:rPr lang="en-US" sz="1300" dirty="0"/>
            </a:br>
            <a:r>
              <a:rPr lang="en-US" sz="1300" dirty="0"/>
              <a:t>  INTT team.</a:t>
            </a:r>
            <a:br>
              <a:rPr lang="en-US" sz="1300" dirty="0"/>
            </a:br>
            <a:endParaRPr lang="en-US" sz="1300" dirty="0"/>
          </a:p>
          <a:p>
            <a:r>
              <a:rPr lang="en-US" sz="1300" dirty="0"/>
              <a:t>- All INTT components needed to meet mission requirements are fully defined and are designed, assembled, and operated in</a:t>
            </a:r>
            <a:br>
              <a:rPr lang="en-US" sz="1300" dirty="0"/>
            </a:br>
            <a:r>
              <a:rPr lang="en-US" sz="1300" dirty="0"/>
              <a:t>  accordance with applicable Federal (including DOE) requirements.</a:t>
            </a:r>
          </a:p>
          <a:p>
            <a:endParaRPr lang="en-US" sz="1300" dirty="0"/>
          </a:p>
          <a:p>
            <a:r>
              <a:rPr lang="en-US" sz="1300" dirty="0"/>
              <a:t>- The INTT Environment, Safety, and Health (ES&amp;H) follow </a:t>
            </a:r>
            <a:r>
              <a:rPr lang="en-US" sz="1300" dirty="0" err="1"/>
              <a:t>sPHENIX</a:t>
            </a:r>
            <a:r>
              <a:rPr lang="en-US" sz="1300" dirty="0"/>
              <a:t> ES&amp;H at BNL. The work of INTT at the silicon at BNL is under</a:t>
            </a:r>
            <a:br>
              <a:rPr lang="en-US" sz="1300" dirty="0"/>
            </a:br>
            <a:r>
              <a:rPr lang="en-US" sz="1300" dirty="0"/>
              <a:t>  the supervision of Achim Franz as its Experiment Review Coordinator (ERC). 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4857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" y="25003"/>
            <a:ext cx="8229600" cy="546497"/>
          </a:xfrm>
          <a:ln>
            <a:noFill/>
          </a:ln>
        </p:spPr>
        <p:txBody>
          <a:bodyPr/>
          <a:lstStyle/>
          <a:p>
            <a:r>
              <a:rPr lang="en-US" sz="3600" dirty="0"/>
              <a:t>  Summary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C0B91E07-AF9D-4FCA-9FF5-8D051E8F7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5778"/>
            <a:ext cx="9144000" cy="415498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 defTabSz="457200" eaLnBrk="0" hangingPunct="0">
              <a:spcBef>
                <a:spcPts val="0"/>
              </a:spcBef>
              <a:buSzPct val="95000"/>
              <a:defRPr/>
            </a:pPr>
            <a:r>
              <a:rPr lang="en-US" sz="1400" dirty="0">
                <a:latin typeface="Arial Rounded MT Bold" panose="020F0704030504030204" pitchFamily="34" charset="0"/>
              </a:rPr>
              <a:t>• </a:t>
            </a:r>
            <a:r>
              <a:rPr lang="en-US" sz="1600" dirty="0">
                <a:latin typeface="Arial Rounded MT Bold" panose="020F0704030504030204" pitchFamily="34" charset="0"/>
              </a:rPr>
              <a:t>T</a:t>
            </a:r>
            <a:r>
              <a:rPr lang="en-US" altLang="en-US" sz="1600" dirty="0">
                <a:latin typeface="Arial Rounded MT Bold" panose="020F0704030504030204" pitchFamily="34" charset="0"/>
              </a:rPr>
              <a:t>he INTT has a unique role in the </a:t>
            </a:r>
            <a:r>
              <a:rPr lang="en-US" altLang="en-US" sz="1600" dirty="0" err="1">
                <a:latin typeface="Arial Rounded MT Bold" panose="020F0704030504030204" pitchFamily="34" charset="0"/>
              </a:rPr>
              <a:t>sPHENIX</a:t>
            </a:r>
            <a:r>
              <a:rPr lang="en-US" altLang="en-US" sz="1600" dirty="0">
                <a:latin typeface="Arial Rounded MT Bold" panose="020F0704030504030204" pitchFamily="34" charset="0"/>
              </a:rPr>
              <a:t> tracking system being the only detector with</a:t>
            </a:r>
          </a:p>
          <a:p>
            <a:pPr marL="0" lvl="0" indent="0" defTabSz="457200" eaLnBrk="0" hangingPunct="0">
              <a:spcBef>
                <a:spcPts val="0"/>
              </a:spcBef>
              <a:buSzPct val="95000"/>
              <a:defRPr/>
            </a:pPr>
            <a:r>
              <a:rPr lang="en-US" altLang="en-US" sz="1600" dirty="0">
                <a:latin typeface="Arial Rounded MT Bold" panose="020F0704030504030204" pitchFamily="34" charset="0"/>
              </a:rPr>
              <a:t>  sufficiently fast time response to be able to associate individual tracks and events.</a:t>
            </a:r>
            <a:br>
              <a:rPr lang="en-US" altLang="en-US" sz="1600" dirty="0">
                <a:latin typeface="Arial Rounded MT Bold" panose="020F0704030504030204" pitchFamily="34" charset="0"/>
              </a:rPr>
            </a:br>
            <a:endParaRPr lang="en-US" altLang="en-US" sz="1600" dirty="0">
              <a:latin typeface="Arial Rounded MT Bold" panose="020F0704030504030204" pitchFamily="34" charset="0"/>
            </a:endParaRPr>
          </a:p>
          <a:p>
            <a:pPr marL="0" lvl="0" indent="0" defTabSz="457200" eaLnBrk="0" hangingPunct="0">
              <a:spcBef>
                <a:spcPts val="0"/>
              </a:spcBef>
              <a:buSzPct val="95000"/>
              <a:defRPr/>
            </a:pPr>
            <a:br>
              <a:rPr lang="en-US" altLang="en-US" sz="1600" dirty="0">
                <a:latin typeface="Arial Rounded MT Bold" panose="020F0704030504030204" pitchFamily="34" charset="0"/>
              </a:rPr>
            </a:br>
            <a:r>
              <a:rPr lang="en-US" sz="1600" dirty="0">
                <a:latin typeface="Arial Rounded MT Bold" panose="020F0704030504030204" pitchFamily="34" charset="0"/>
              </a:rPr>
              <a:t>•</a:t>
            </a:r>
            <a:r>
              <a:rPr lang="en-US" altLang="en-US" sz="1600" dirty="0">
                <a:latin typeface="Arial Rounded MT Bold" panose="020F0704030504030204" pitchFamily="34" charset="0"/>
              </a:rPr>
              <a:t> The INTT has essential roles in the aspects of tracking pattern recognition, and  in</a:t>
            </a:r>
            <a:br>
              <a:rPr lang="en-US" altLang="en-US" sz="1600" dirty="0">
                <a:latin typeface="Arial Rounded MT Bold" panose="020F0704030504030204" pitchFamily="34" charset="0"/>
              </a:rPr>
            </a:br>
            <a:r>
              <a:rPr lang="en-US" altLang="en-US" sz="1600" dirty="0">
                <a:latin typeface="Arial Rounded MT Bold" panose="020F0704030504030204" pitchFamily="34" charset="0"/>
              </a:rPr>
              <a:t>  matching TPC tracks to MVTX hits. </a:t>
            </a:r>
            <a:br>
              <a:rPr lang="en-US" altLang="en-US" sz="1600" dirty="0">
                <a:latin typeface="Arial Rounded MT Bold" panose="020F0704030504030204" pitchFamily="34" charset="0"/>
              </a:rPr>
            </a:br>
            <a:endParaRPr lang="en-US" altLang="en-US" sz="1600" dirty="0">
              <a:latin typeface="Arial Rounded MT Bold" panose="020F0704030504030204" pitchFamily="34" charset="0"/>
            </a:endParaRPr>
          </a:p>
          <a:p>
            <a:pPr marL="0" lvl="0" indent="0" defTabSz="457200" eaLnBrk="0" hangingPunct="0">
              <a:spcBef>
                <a:spcPts val="0"/>
              </a:spcBef>
              <a:buSzPct val="95000"/>
              <a:defRPr/>
            </a:pPr>
            <a:endParaRPr lang="en-US" altLang="en-US" sz="1600" dirty="0">
              <a:latin typeface="Arial Rounded MT Bold" panose="020F0704030504030204" pitchFamily="34" charset="0"/>
            </a:endParaRPr>
          </a:p>
          <a:p>
            <a:pPr marL="0" indent="0" defTabSz="457200" eaLnBrk="0" hangingPunct="0">
              <a:spcBef>
                <a:spcPts val="0"/>
              </a:spcBef>
              <a:buSzPct val="95000"/>
              <a:defRPr/>
            </a:pPr>
            <a:r>
              <a:rPr lang="en-US" sz="1600" dirty="0">
                <a:latin typeface="Arial Rounded MT Bold" panose="020F0704030504030204" pitchFamily="34" charset="0"/>
              </a:rPr>
              <a:t>•  </a:t>
            </a:r>
            <a:r>
              <a:rPr lang="en-US" sz="1600" dirty="0"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lang="en-US" altLang="en-US" sz="1600" dirty="0"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xcellent progress in many fronts:</a:t>
            </a:r>
          </a:p>
          <a:p>
            <a:pPr marL="457200" lvl="1" indent="0" defTabSz="457200" eaLnBrk="0" hangingPunct="0">
              <a:spcBef>
                <a:spcPts val="0"/>
              </a:spcBef>
              <a:buSzPct val="95000"/>
              <a:defRPr/>
            </a:pPr>
            <a:r>
              <a:rPr lang="en-US" altLang="en-US" sz="1400" dirty="0"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- Prototype silicon sensors and HDI: design and fabrication achieved successfully (beam test)</a:t>
            </a:r>
          </a:p>
          <a:p>
            <a:pPr marL="457200" lvl="1" indent="0" defTabSz="457200" eaLnBrk="0" hangingPunct="0">
              <a:spcBef>
                <a:spcPts val="0"/>
              </a:spcBef>
              <a:buSzPct val="95000"/>
              <a:defRPr/>
            </a:pPr>
            <a:r>
              <a:rPr lang="en-US" altLang="en-US" sz="1400" dirty="0"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- Preproduction underway and preparation for next beam test June 2019.</a:t>
            </a:r>
          </a:p>
          <a:p>
            <a:pPr marL="457200" lvl="1" indent="0" defTabSz="457200" eaLnBrk="0" hangingPunct="0">
              <a:spcBef>
                <a:spcPts val="0"/>
              </a:spcBef>
              <a:buSzPct val="95000"/>
              <a:defRPr/>
            </a:pPr>
            <a:endParaRPr lang="en-US" altLang="en-US" sz="1400" dirty="0">
              <a:latin typeface="Arial Rounded MT Bold" panose="020F0704030504030204" pitchFamily="34" charset="0"/>
              <a:ea typeface="+mn-ea"/>
              <a:cs typeface="Arial" panose="020B0604020202020204" pitchFamily="34" charset="0"/>
            </a:endParaRPr>
          </a:p>
          <a:p>
            <a:pPr marL="457200" lvl="1" indent="0" defTabSz="457200" eaLnBrk="0" hangingPunct="0">
              <a:spcBef>
                <a:spcPts val="0"/>
              </a:spcBef>
              <a:buSzPct val="95000"/>
              <a:defRPr/>
            </a:pPr>
            <a:endParaRPr lang="en-US" altLang="en-US" sz="1400" dirty="0">
              <a:latin typeface="Arial Rounded MT Bold" panose="020F070403050403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457200" eaLnBrk="0" hangingPunct="0">
              <a:spcBef>
                <a:spcPts val="0"/>
              </a:spcBef>
              <a:buSzPct val="95000"/>
              <a:defRPr/>
            </a:pPr>
            <a:r>
              <a:rPr lang="en-US" sz="1600" dirty="0">
                <a:latin typeface="Arial Rounded MT Bold" panose="020F0704030504030204" pitchFamily="34" charset="0"/>
              </a:rPr>
              <a:t>•  </a:t>
            </a:r>
            <a:r>
              <a:rPr lang="en-US" altLang="en-US" sz="1600" dirty="0">
                <a:latin typeface="Arial Rounded MT Bold" panose="020F0704030504030204" pitchFamily="34" charset="0"/>
                <a:cs typeface="Arial" panose="020B0604020202020204" pitchFamily="34" charset="0"/>
              </a:rPr>
              <a:t>INTT conceptual design meet the scientific objectives, near completion, and achieved</a:t>
            </a:r>
            <a:br>
              <a:rPr lang="en-US" altLang="en-US" sz="1600" dirty="0">
                <a:latin typeface="Arial Rounded MT Bold" panose="020F0704030504030204" pitchFamily="34" charset="0"/>
                <a:cs typeface="Arial" panose="020B0604020202020204" pitchFamily="34" charset="0"/>
              </a:rPr>
            </a:br>
            <a:r>
              <a:rPr lang="en-US" altLang="en-US" sz="1600" dirty="0">
                <a:latin typeface="Arial Rounded MT Bold" panose="020F0704030504030204" pitchFamily="34" charset="0"/>
                <a:cs typeface="Arial" panose="020B0604020202020204" pitchFamily="34" charset="0"/>
              </a:rPr>
              <a:t>   </a:t>
            </a:r>
            <a:r>
              <a:rPr lang="en-US" sz="1600" dirty="0">
                <a:latin typeface="Arial Rounded MT Bold" panose="020F0704030504030204" pitchFamily="34" charset="0"/>
              </a:rPr>
              <a:t>in coordination within the </a:t>
            </a:r>
            <a:r>
              <a:rPr lang="en-US" sz="1600" dirty="0" err="1">
                <a:latin typeface="Arial Rounded MT Bold" panose="020F0704030504030204" pitchFamily="34" charset="0"/>
              </a:rPr>
              <a:t>sPHENIX</a:t>
            </a:r>
            <a:r>
              <a:rPr lang="en-US" sz="1600" dirty="0">
                <a:latin typeface="Arial Rounded MT Bold" panose="020F0704030504030204" pitchFamily="34" charset="0"/>
              </a:rPr>
              <a:t> integration task force (Office System Integration).</a:t>
            </a:r>
            <a:r>
              <a:rPr lang="en-US" altLang="en-US" sz="1600" dirty="0"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  <a:br>
              <a:rPr lang="en-US" altLang="en-US" sz="1600" dirty="0">
                <a:latin typeface="Arial Rounded MT Bold" panose="020F0704030504030204" pitchFamily="34" charset="0"/>
                <a:cs typeface="Arial" panose="020B0604020202020204" pitchFamily="34" charset="0"/>
              </a:rPr>
            </a:br>
            <a:endParaRPr lang="en-US" altLang="en-US" sz="1600" dirty="0">
              <a:latin typeface="Arial Rounded MT Bold" panose="020F070403050403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457200" eaLnBrk="0" hangingPunct="0">
              <a:spcBef>
                <a:spcPts val="0"/>
              </a:spcBef>
              <a:buSzPct val="95000"/>
              <a:defRPr/>
            </a:pPr>
            <a:r>
              <a:rPr lang="en-US" sz="1600" dirty="0">
                <a:latin typeface="Arial Rounded MT Bold" panose="020F0704030504030204" pitchFamily="34" charset="0"/>
              </a:rPr>
              <a:t>•  </a:t>
            </a:r>
            <a:r>
              <a:rPr lang="en-US" altLang="en-US" sz="1600" dirty="0">
                <a:latin typeface="Arial Rounded MT Bold" panose="020F0704030504030204" pitchFamily="34" charset="0"/>
              </a:rPr>
              <a:t>RIKEN has committed to delivering the INTT. 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54BDF7F-7064-4364-AA57-38002C1E8FC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0" y="4972050"/>
            <a:ext cx="2133600" cy="171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898989"/>
                </a:solidFill>
              </a:rPr>
              <a:t>April 9-11, 2019</a:t>
            </a:r>
          </a:p>
        </p:txBody>
      </p:sp>
    </p:spTree>
    <p:extLst>
      <p:ext uri="{BB962C8B-B14F-4D97-AF65-F5344CB8AC3E}">
        <p14:creationId xmlns:p14="http://schemas.microsoft.com/office/powerpoint/2010/main" val="164509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/>
              <a:t>Back Up</a:t>
            </a:r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E3D489D-FEC2-4D66-B208-E670AE8FC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922" y="751954"/>
            <a:ext cx="5754952" cy="422029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C23168-0BC3-45A3-990F-8F7CC949181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68" y="105214"/>
            <a:ext cx="859573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 Rounded MT Bold" panose="020F0704030504030204" pitchFamily="34" charset="0"/>
                <a:ea typeface="MS PGothic" pitchFamily="34" charset="-128"/>
                <a:cs typeface="+mn-cs"/>
              </a:rPr>
              <a:t>   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 Rounded MT Bold" panose="020F0704030504030204" pitchFamily="34" charset="0"/>
                <a:ea typeface="MS PGothic" pitchFamily="34" charset="-128"/>
                <a:cs typeface="+mn-cs"/>
              </a:rPr>
              <a:t>Strong Commitments of RIKEN/RBRC for INTT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7" name="Horizontal Scroll 4">
            <a:extLst>
              <a:ext uri="{FF2B5EF4-FFF2-40B4-BE49-F238E27FC236}">
                <a16:creationId xmlns:a16="http://schemas.microsoft.com/office/drawing/2014/main" id="{426B056C-8486-48E7-BFBF-94E531C28BE5}"/>
              </a:ext>
            </a:extLst>
          </p:cNvPr>
          <p:cNvSpPr>
            <a:spLocks noChangeAspect="1"/>
          </p:cNvSpPr>
          <p:nvPr/>
        </p:nvSpPr>
        <p:spPr>
          <a:xfrm>
            <a:off x="859970" y="-95250"/>
            <a:ext cx="7170396" cy="5943600"/>
          </a:xfrm>
          <a:prstGeom prst="horizontalScroll">
            <a:avLst/>
          </a:prstGeom>
          <a:solidFill>
            <a:srgbClr val="1F89D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4572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istina" panose="03060402040406080204" pitchFamily="66" charset="0"/>
              <a:ea typeface="+mn-ea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E98D39-082E-4626-96FD-4A664094B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30" y="678181"/>
            <a:ext cx="6019800" cy="44145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8568DB-DEE1-4A05-8E03-E11BBC83C71A}"/>
              </a:ext>
            </a:extLst>
          </p:cNvPr>
          <p:cNvSpPr txBox="1"/>
          <p:nvPr/>
        </p:nvSpPr>
        <p:spPr>
          <a:xfrm>
            <a:off x="6214543" y="4625019"/>
            <a:ext cx="1484838" cy="461665"/>
          </a:xfrm>
          <a:prstGeom prst="rect">
            <a:avLst/>
          </a:prstGeom>
          <a:solidFill>
            <a:srgbClr val="0099FF"/>
          </a:solidFill>
          <a:ln>
            <a:noFill/>
          </a:ln>
          <a:scene3d>
            <a:camera prst="perspectiveLeft"/>
            <a:lightRig rig="threePt" dir="t"/>
          </a:scene3d>
          <a:sp3d>
            <a:bevelB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INTT funded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by RIKEN/RBRC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5F44C9-D651-4E0A-8F26-BB9082D075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836" y="720091"/>
            <a:ext cx="999939" cy="99993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65BB9F-E8DE-4F27-BCA8-4FFBB8C781FB}"/>
              </a:ext>
            </a:extLst>
          </p:cNvPr>
          <p:cNvCxnSpPr/>
          <p:nvPr/>
        </p:nvCxnSpPr>
        <p:spPr>
          <a:xfrm>
            <a:off x="1995714" y="1457778"/>
            <a:ext cx="20574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4907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>
            <a:extLst>
              <a:ext uri="{FF2B5EF4-FFF2-40B4-BE49-F238E27FC236}">
                <a16:creationId xmlns:a16="http://schemas.microsoft.com/office/drawing/2014/main" id="{B82F9198-327D-451B-8301-6C568E7FB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797" y="33734"/>
            <a:ext cx="6832203" cy="34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342886">
              <a:buSzPct val="100000"/>
              <a:tabLst>
                <a:tab pos="0" algn="l"/>
                <a:tab pos="571500" algn="l"/>
                <a:tab pos="1143000" algn="l"/>
                <a:tab pos="1714500" algn="l"/>
                <a:tab pos="2286000" algn="l"/>
                <a:tab pos="2857500" algn="l"/>
                <a:tab pos="3429000" algn="l"/>
                <a:tab pos="4000500" algn="l"/>
                <a:tab pos="4572000" algn="l"/>
                <a:tab pos="5143500" algn="l"/>
                <a:tab pos="5715000" algn="l"/>
                <a:tab pos="6286500" algn="l"/>
              </a:tabLst>
              <a:defRPr/>
            </a:pPr>
            <a:r>
              <a:rPr lang="en-US" altLang="en-US" sz="1800">
                <a:solidFill>
                  <a:srgbClr val="000000"/>
                </a:solidFill>
                <a:latin typeface="Copperplate31ab"/>
                <a:ea typeface="+mn-ea"/>
              </a:rPr>
              <a:t>Outline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B5A4EC-AB99-4099-9749-97D371838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704" y="-6723"/>
            <a:ext cx="960120" cy="566524"/>
          </a:xfrm>
          <a:prstGeom prst="rect">
            <a:avLst/>
          </a:prstGeom>
          <a:solidFill>
            <a:srgbClr val="3333FF"/>
          </a:solidFill>
          <a:effectLst>
            <a:innerShdw blurRad="63500" dist="50800" dir="13500000">
              <a:prstClr val="black">
                <a:alpha val="50000"/>
              </a:prstClr>
            </a:innerShdw>
            <a:softEdge rad="0"/>
          </a:effec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759B04-8F62-43C0-9A33-6DAB65ABC1A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59594"/>
            <a:ext cx="9144000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2709" name="Rectangle 8">
            <a:extLst>
              <a:ext uri="{FF2B5EF4-FFF2-40B4-BE49-F238E27FC236}">
                <a16:creationId xmlns:a16="http://schemas.microsoft.com/office/drawing/2014/main" id="{EE55249E-13FA-430E-808E-CE24E25B7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2" y="89297"/>
            <a:ext cx="8276828" cy="41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/>
          <a:p>
            <a:pPr algn="ctr" defTabSz="342305" eaLnBrk="0" hangingPunct="0"/>
            <a:r>
              <a:rPr lang="en-US" altLang="en-US" sz="225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INTT Two Barrels Layout Active Area: Simulation </a:t>
            </a:r>
          </a:p>
        </p:txBody>
      </p:sp>
      <p:sp>
        <p:nvSpPr>
          <p:cNvPr id="72710" name="Rectangle 5">
            <a:extLst>
              <a:ext uri="{FF2B5EF4-FFF2-40B4-BE49-F238E27FC236}">
                <a16:creationId xmlns:a16="http://schemas.microsoft.com/office/drawing/2014/main" id="{AA589125-E99E-4216-A4EE-DDDC7AA7B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899" y="573485"/>
            <a:ext cx="9144001" cy="4393406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99FF"/>
            </a:solidFill>
            <a:round/>
            <a:headEnd/>
            <a:tailEnd/>
          </a:ln>
        </p:spPr>
        <p:txBody>
          <a:bodyPr/>
          <a:lstStyle>
            <a:lvl1pPr defTabSz="457200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57200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57200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57200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925763" indent="-273050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382963" indent="-273050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840163" indent="-273050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97363" indent="-273050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285750" eaLnBrk="0" hangingPunct="0">
              <a:buClr>
                <a:srgbClr val="000000"/>
              </a:buClr>
              <a:buSzPct val="100000"/>
            </a:pPr>
            <a:endParaRPr lang="en-US" altLang="en-US" sz="2125">
              <a:solidFill>
                <a:srgbClr val="FFFFFF"/>
              </a:solidFill>
              <a:ea typeface="+mn-ea"/>
            </a:endParaRPr>
          </a:p>
        </p:txBody>
      </p:sp>
      <p:pic>
        <p:nvPicPr>
          <p:cNvPr id="72711" name="Picture 4">
            <a:extLst>
              <a:ext uri="{FF2B5EF4-FFF2-40B4-BE49-F238E27FC236}">
                <a16:creationId xmlns:a16="http://schemas.microsoft.com/office/drawing/2014/main" id="{3D28C655-4EA4-492F-9381-1BE16DE1C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 b="1526"/>
          <a:stretch>
            <a:fillRect/>
          </a:stretch>
        </p:blipFill>
        <p:spPr bwMode="auto">
          <a:xfrm>
            <a:off x="4539259" y="573485"/>
            <a:ext cx="4072929" cy="433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538F6187-3287-467A-BA98-86A73653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9" y="1191027"/>
            <a:ext cx="2992438" cy="1499385"/>
          </a:xfrm>
          <a:prstGeom prst="rect">
            <a:avLst/>
          </a:prstGeom>
          <a:noFill/>
          <a:ln w="28575">
            <a:solidFill>
              <a:srgbClr val="00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285750" eaLnBrk="0" hangingPunct="0">
              <a:lnSpc>
                <a:spcPct val="150000"/>
              </a:lnSpc>
              <a:defRPr/>
            </a:pPr>
            <a:r>
              <a:rPr lang="en-GB" altLang="en-US" sz="1250" dirty="0">
                <a:solidFill>
                  <a:srgbClr val="0099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Simulation set up</a:t>
            </a:r>
          </a:p>
          <a:p>
            <a:pPr marL="214313" indent="-214313" defTabSz="285750" eaLnBrk="0" hangingPunct="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GB" altLang="en-US" sz="125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1.4T magnetic field </a:t>
            </a:r>
          </a:p>
          <a:p>
            <a:pPr marL="214313" indent="-214313" defTabSz="285750" eaLnBrk="0" hangingPunct="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GB" altLang="en-US" sz="125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pi+ per event </a:t>
            </a:r>
          </a:p>
          <a:p>
            <a:pPr marL="214313" indent="-214313" defTabSz="285750" eaLnBrk="0" hangingPunct="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GB" altLang="en-US" sz="125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recent INTT ladder </a:t>
            </a:r>
            <a:br>
              <a:rPr lang="en-GB" altLang="en-US" sz="125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altLang="en-US" sz="125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configuration (sensor position) </a:t>
            </a:r>
          </a:p>
        </p:txBody>
      </p:sp>
      <p:cxnSp>
        <p:nvCxnSpPr>
          <p:cNvPr id="72713" name="Straight Arrow Connector 12">
            <a:extLst>
              <a:ext uri="{FF2B5EF4-FFF2-40B4-BE49-F238E27FC236}">
                <a16:creationId xmlns:a16="http://schemas.microsoft.com/office/drawing/2014/main" id="{E86331D9-030F-4BB1-BDFF-CD577C254D8B}"/>
              </a:ext>
            </a:extLst>
          </p:cNvPr>
          <p:cNvCxnSpPr>
            <a:cxnSpLocks/>
          </p:cNvCxnSpPr>
          <p:nvPr/>
        </p:nvCxnSpPr>
        <p:spPr bwMode="auto">
          <a:xfrm>
            <a:off x="3068836" y="1877219"/>
            <a:ext cx="1780976" cy="0"/>
          </a:xfrm>
          <a:prstGeom prst="straightConnector1">
            <a:avLst/>
          </a:prstGeom>
          <a:noFill/>
          <a:ln w="28575" algn="ctr">
            <a:solidFill>
              <a:srgbClr val="00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B299712-F76B-4B0A-8758-303C0EB40CDB}"/>
              </a:ext>
            </a:extLst>
          </p:cNvPr>
          <p:cNvSpPr txBox="1"/>
          <p:nvPr/>
        </p:nvSpPr>
        <p:spPr>
          <a:xfrm>
            <a:off x="-613172" y="787797"/>
            <a:ext cx="4761508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srgbClr val="3399FF"/>
                </a:solidFill>
                <a:latin typeface="Calibri" panose="020F0502020204030204"/>
                <a:ea typeface="+mn-ea"/>
                <a:cs typeface="Arial"/>
              </a:rPr>
              <a:t> 100% phi coverage: only silicon active area shown</a:t>
            </a:r>
          </a:p>
        </p:txBody>
      </p:sp>
      <p:sp>
        <p:nvSpPr>
          <p:cNvPr id="34" name="Rectangle 2">
            <a:extLst>
              <a:ext uri="{FF2B5EF4-FFF2-40B4-BE49-F238E27FC236}">
                <a16:creationId xmlns:a16="http://schemas.microsoft.com/office/drawing/2014/main" id="{D1597D0B-1357-404A-B41C-45A8EE6EA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9" y="2849561"/>
            <a:ext cx="3172985" cy="1787925"/>
          </a:xfrm>
          <a:prstGeom prst="rect">
            <a:avLst/>
          </a:prstGeom>
          <a:noFill/>
          <a:ln w="28575">
            <a:solidFill>
              <a:srgbClr val="00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285750" eaLnBrk="0" hangingPunct="0">
              <a:lnSpc>
                <a:spcPct val="150000"/>
              </a:lnSpc>
              <a:defRPr/>
            </a:pPr>
            <a:r>
              <a:rPr lang="en-GB" altLang="en-US" sz="1250" dirty="0">
                <a:solidFill>
                  <a:srgbClr val="0099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INTT geometry update in Simulation</a:t>
            </a:r>
          </a:p>
          <a:p>
            <a:pPr marL="214313" indent="-214313" defTabSz="285750" eaLnBrk="0" hangingPunct="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GB" altLang="en-US" sz="125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Stave: done </a:t>
            </a:r>
          </a:p>
          <a:p>
            <a:pPr marL="214313" indent="-214313" defTabSz="285750" eaLnBrk="0" hangingPunct="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GB" altLang="en-US" sz="125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Carbon-Peek Endcap Rings: done</a:t>
            </a:r>
          </a:p>
          <a:p>
            <a:pPr marL="214313" indent="-214313" defTabSz="285750" eaLnBrk="0" hangingPunct="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GB" altLang="en-US" sz="125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Rails: done</a:t>
            </a:r>
          </a:p>
          <a:p>
            <a:pPr marL="214313" indent="-214313" defTabSz="285750" eaLnBrk="0" hangingPunct="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GB" altLang="en-US" sz="125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HDI outside Endcap Rings: in progress</a:t>
            </a:r>
          </a:p>
          <a:p>
            <a:pPr marL="214313" indent="-214313" defTabSz="285750" eaLnBrk="0" hangingPunct="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GB" altLang="en-US" sz="125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 Extender: in progress</a:t>
            </a:r>
          </a:p>
        </p:txBody>
      </p:sp>
      <p:cxnSp>
        <p:nvCxnSpPr>
          <p:cNvPr id="72717" name="Straight Connector 17">
            <a:extLst>
              <a:ext uri="{FF2B5EF4-FFF2-40B4-BE49-F238E27FC236}">
                <a16:creationId xmlns:a16="http://schemas.microsoft.com/office/drawing/2014/main" id="{B30B2325-016A-49E1-AE2E-539536D8817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20000" y="3843734"/>
            <a:ext cx="228203" cy="0"/>
          </a:xfrm>
          <a:prstGeom prst="line">
            <a:avLst/>
          </a:prstGeom>
          <a:noFill/>
          <a:ln w="28575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18" name="Straight Connector 18">
            <a:extLst>
              <a:ext uri="{FF2B5EF4-FFF2-40B4-BE49-F238E27FC236}">
                <a16:creationId xmlns:a16="http://schemas.microsoft.com/office/drawing/2014/main" id="{BFEE694B-4D30-4FF6-94B0-8F0D8F40F98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20000" y="2360414"/>
            <a:ext cx="228203" cy="0"/>
          </a:xfrm>
          <a:prstGeom prst="line">
            <a:avLst/>
          </a:prstGeom>
          <a:noFill/>
          <a:ln w="28575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19" name="Straight Connector 19">
            <a:extLst>
              <a:ext uri="{FF2B5EF4-FFF2-40B4-BE49-F238E27FC236}">
                <a16:creationId xmlns:a16="http://schemas.microsoft.com/office/drawing/2014/main" id="{6A0C8255-CC7C-4836-944D-357EF3EE12C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26946" y="864196"/>
            <a:ext cx="228203" cy="0"/>
          </a:xfrm>
          <a:prstGeom prst="line">
            <a:avLst/>
          </a:prstGeom>
          <a:noFill/>
          <a:ln w="28575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20" name="Straight Connector 20">
            <a:extLst>
              <a:ext uri="{FF2B5EF4-FFF2-40B4-BE49-F238E27FC236}">
                <a16:creationId xmlns:a16="http://schemas.microsoft.com/office/drawing/2014/main" id="{B488E4D4-4D79-4375-912B-AEA07EA3821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79071" y="864196"/>
            <a:ext cx="228203" cy="0"/>
          </a:xfrm>
          <a:prstGeom prst="line">
            <a:avLst/>
          </a:prstGeom>
          <a:noFill/>
          <a:ln w="28575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21" name="Straight Connector 21">
            <a:extLst>
              <a:ext uri="{FF2B5EF4-FFF2-40B4-BE49-F238E27FC236}">
                <a16:creationId xmlns:a16="http://schemas.microsoft.com/office/drawing/2014/main" id="{5C5ABD33-34FA-472A-A930-1F638B7170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88000" y="2354461"/>
            <a:ext cx="229196" cy="0"/>
          </a:xfrm>
          <a:prstGeom prst="line">
            <a:avLst/>
          </a:prstGeom>
          <a:noFill/>
          <a:ln w="28575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22" name="Straight Connector 22">
            <a:extLst>
              <a:ext uri="{FF2B5EF4-FFF2-40B4-BE49-F238E27FC236}">
                <a16:creationId xmlns:a16="http://schemas.microsoft.com/office/drawing/2014/main" id="{FCC551FC-E911-496A-AEE9-C563E8E0B11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05860" y="3843734"/>
            <a:ext cx="229196" cy="0"/>
          </a:xfrm>
          <a:prstGeom prst="line">
            <a:avLst/>
          </a:prstGeom>
          <a:noFill/>
          <a:ln w="28575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7">
            <a:extLst>
              <a:ext uri="{FF2B5EF4-FFF2-40B4-BE49-F238E27FC236}">
                <a16:creationId xmlns:a16="http://schemas.microsoft.com/office/drawing/2014/main" id="{63C6ECBD-8176-4E24-81B3-D692DA54215B}"/>
              </a:ext>
            </a:extLst>
          </p:cNvPr>
          <p:cNvPicPr/>
          <p:nvPr/>
        </p:nvPicPr>
        <p:blipFill>
          <a:blip r:embed="rId3"/>
          <a:srcRect l="20571" t="2097" r="19100" b="3224"/>
          <a:stretch/>
        </p:blipFill>
        <p:spPr>
          <a:xfrm>
            <a:off x="-146536" y="796821"/>
            <a:ext cx="2883134" cy="2572780"/>
          </a:xfrm>
          <a:prstGeom prst="rect">
            <a:avLst/>
          </a:prstGeom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31C266-0ABE-4791-A6F5-63A6A9763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3373780"/>
            <a:ext cx="4904170" cy="1780642"/>
          </a:xfrm>
          <a:prstGeom prst="rect">
            <a:avLst/>
          </a:prstGeom>
        </p:spPr>
      </p:pic>
      <p:sp>
        <p:nvSpPr>
          <p:cNvPr id="1638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129BD77-42B7-454F-97A8-ED30AC6B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6497"/>
          </a:xfrm>
        </p:spPr>
        <p:txBody>
          <a:bodyPr/>
          <a:lstStyle/>
          <a:p>
            <a:r>
              <a:rPr lang="en-US" sz="3600" dirty="0"/>
              <a:t>  3.01 The </a:t>
            </a:r>
            <a:r>
              <a:rPr lang="en-US" sz="3600" dirty="0" err="1"/>
              <a:t>sPHENIX</a:t>
            </a:r>
            <a:r>
              <a:rPr lang="en-US" sz="3600" dirty="0"/>
              <a:t> INTT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931CAC-ADAF-47DE-8F87-E0BC44223E0D}"/>
              </a:ext>
            </a:extLst>
          </p:cNvPr>
          <p:cNvSpPr txBox="1"/>
          <p:nvPr/>
        </p:nvSpPr>
        <p:spPr>
          <a:xfrm>
            <a:off x="3466621" y="1833399"/>
            <a:ext cx="3075048" cy="985976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- </a:t>
            </a:r>
            <a:r>
              <a:rPr lang="en-US" sz="1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INTT has a unique role in the </a:t>
            </a:r>
            <a:r>
              <a:rPr lang="en-US" sz="10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sPHENIX</a:t>
            </a:r>
            <a:r>
              <a:rPr lang="en-US" sz="1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tracking system being the only detector with sufficiently fast time response to be able to associate individual tracks and events.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74C350C-52C3-4537-8932-27DDBED8D7CD}"/>
              </a:ext>
            </a:extLst>
          </p:cNvPr>
          <p:cNvGrpSpPr/>
          <p:nvPr/>
        </p:nvGrpSpPr>
        <p:grpSpPr>
          <a:xfrm>
            <a:off x="6589789" y="693899"/>
            <a:ext cx="2483468" cy="2247960"/>
            <a:chOff x="6666578" y="925941"/>
            <a:chExt cx="2334065" cy="209497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448E069-7353-46AA-8691-8181B21A4FD1}"/>
                </a:ext>
              </a:extLst>
            </p:cNvPr>
            <p:cNvGrpSpPr/>
            <p:nvPr/>
          </p:nvGrpSpPr>
          <p:grpSpPr>
            <a:xfrm>
              <a:off x="6666578" y="925941"/>
              <a:ext cx="2334065" cy="2094971"/>
              <a:chOff x="3496306" y="2578415"/>
              <a:chExt cx="2607654" cy="2580585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3EB274E4-C357-4E43-B5D9-6054429FCB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2045"/>
              <a:stretch/>
            </p:blipFill>
            <p:spPr>
              <a:xfrm>
                <a:off x="3496306" y="2590022"/>
                <a:ext cx="2607654" cy="2568978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FC8E676-74AB-4070-BEF8-A3CF9E026041}"/>
                  </a:ext>
                </a:extLst>
              </p:cNvPr>
              <p:cNvSpPr/>
              <p:nvPr/>
            </p:nvSpPr>
            <p:spPr>
              <a:xfrm>
                <a:off x="4469005" y="2578415"/>
                <a:ext cx="231384" cy="24642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700" dirty="0">
                    <a:solidFill>
                      <a:srgbClr val="0099FF"/>
                    </a:solidFill>
                    <a:latin typeface="Arial Rounded MT Bold" panose="020F0704030504030204" pitchFamily="34" charset="0"/>
                  </a:rPr>
                  <a:t> </a:t>
                </a:r>
                <a:endParaRPr lang="en-US" sz="800" dirty="0">
                  <a:solidFill>
                    <a:srgbClr val="0099FF"/>
                  </a:solidFill>
                  <a:latin typeface="Arial Rounded MT Bold" panose="020F0704030504030204" pitchFamily="34" charset="0"/>
                </a:endParaRP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F5B82D5-2316-4A26-9112-9F29FF716592}"/>
                </a:ext>
              </a:extLst>
            </p:cNvPr>
            <p:cNvSpPr/>
            <p:nvPr/>
          </p:nvSpPr>
          <p:spPr>
            <a:xfrm>
              <a:off x="6867208" y="1972205"/>
              <a:ext cx="14478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0099FF"/>
                  </a:solidFill>
                  <a:latin typeface="Arial Rounded MT Bold" panose="020F0704030504030204" pitchFamily="34" charset="0"/>
                </a:rPr>
                <a:t>Mass Resolution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B905208-593D-4443-BBC2-DDCFBC13C335}"/>
                </a:ext>
              </a:extLst>
            </p:cNvPr>
            <p:cNvSpPr/>
            <p:nvPr/>
          </p:nvSpPr>
          <p:spPr>
            <a:xfrm>
              <a:off x="6974064" y="1356729"/>
              <a:ext cx="1112805" cy="21544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800" b="1" dirty="0">
                  <a:latin typeface="Arial Rounded MT Bold" panose="020F0704030504030204" pitchFamily="34" charset="0"/>
                </a:rPr>
                <a:t>Y(1S,2S,3S) </a:t>
              </a:r>
              <a:r>
                <a:rPr lang="en-US" sz="800" b="1" dirty="0">
                  <a:latin typeface="Arial Rounded MT Bold" panose="020F0704030504030204" pitchFamily="34" charset="0"/>
                  <a:sym typeface="Wingdings" panose="05000000000000000000" pitchFamily="2" charset="2"/>
                </a:rPr>
                <a:t> e</a:t>
              </a:r>
              <a:r>
                <a:rPr lang="en-US" sz="800" b="1" baseline="30000" dirty="0">
                  <a:latin typeface="Arial Rounded MT Bold" panose="020F0704030504030204" pitchFamily="34" charset="0"/>
                  <a:sym typeface="Wingdings" panose="05000000000000000000" pitchFamily="2" charset="2"/>
                </a:rPr>
                <a:t>+</a:t>
              </a:r>
              <a:r>
                <a:rPr lang="en-US" sz="800" b="1" dirty="0">
                  <a:latin typeface="Arial Rounded MT Bold" panose="020F0704030504030204" pitchFamily="34" charset="0"/>
                  <a:sym typeface="Wingdings" panose="05000000000000000000" pitchFamily="2" charset="2"/>
                </a:rPr>
                <a:t>e</a:t>
              </a:r>
              <a:r>
                <a:rPr lang="en-US" sz="800" b="1" baseline="30000" dirty="0">
                  <a:latin typeface="Arial Rounded MT Bold" panose="020F0704030504030204" pitchFamily="34" charset="0"/>
                  <a:sym typeface="Wingdings" panose="05000000000000000000" pitchFamily="2" charset="2"/>
                </a:rPr>
                <a:t>-</a:t>
              </a:r>
              <a:endParaRPr lang="en-US" sz="800" b="1" baseline="30000" dirty="0"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40" name="Title 5">
            <a:extLst>
              <a:ext uri="{FF2B5EF4-FFF2-40B4-BE49-F238E27FC236}">
                <a16:creationId xmlns:a16="http://schemas.microsoft.com/office/drawing/2014/main" id="{DCA0992B-39E4-47D4-86D0-2001DE1AE220}"/>
              </a:ext>
            </a:extLst>
          </p:cNvPr>
          <p:cNvSpPr txBox="1">
            <a:spLocks/>
          </p:cNvSpPr>
          <p:nvPr/>
        </p:nvSpPr>
        <p:spPr>
          <a:xfrm>
            <a:off x="5093368" y="3052108"/>
            <a:ext cx="3657600" cy="381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Event generator (simulated data): event pile up</a:t>
            </a:r>
          </a:p>
        </p:txBody>
      </p:sp>
      <p:pic>
        <p:nvPicPr>
          <p:cNvPr id="41" name="Picture 30" descr="A picture containing music&#10;&#10;Description automatically generated">
            <a:extLst>
              <a:ext uri="{FF2B5EF4-FFF2-40B4-BE49-F238E27FC236}">
                <a16:creationId xmlns:a16="http://schemas.microsoft.com/office/drawing/2014/main" id="{6AB9B3B8-CF9F-4752-9052-23BA35ADE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4192" r="6250" b="6920"/>
          <a:stretch>
            <a:fillRect/>
          </a:stretch>
        </p:blipFill>
        <p:spPr bwMode="auto">
          <a:xfrm rot="20370356">
            <a:off x="420258" y="3061577"/>
            <a:ext cx="3895965" cy="222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rrow: Striped Right 20">
            <a:extLst>
              <a:ext uri="{FF2B5EF4-FFF2-40B4-BE49-F238E27FC236}">
                <a16:creationId xmlns:a16="http://schemas.microsoft.com/office/drawing/2014/main" id="{8AFF12BD-ED0C-4D5D-B6AA-1FD55678F7C5}"/>
              </a:ext>
            </a:extLst>
          </p:cNvPr>
          <p:cNvSpPr/>
          <p:nvPr/>
        </p:nvSpPr>
        <p:spPr>
          <a:xfrm>
            <a:off x="6247341" y="1276058"/>
            <a:ext cx="385313" cy="125420"/>
          </a:xfrm>
          <a:prstGeom prst="stripedRightArrow">
            <a:avLst/>
          </a:prstGeom>
          <a:solidFill>
            <a:srgbClr val="C00000"/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384" name="Straight Arrow Connector 16383">
            <a:extLst>
              <a:ext uri="{FF2B5EF4-FFF2-40B4-BE49-F238E27FC236}">
                <a16:creationId xmlns:a16="http://schemas.microsoft.com/office/drawing/2014/main" id="{E6B3DFEE-595A-47F6-A453-CDE12A36ED79}"/>
              </a:ext>
            </a:extLst>
          </p:cNvPr>
          <p:cNvCxnSpPr>
            <a:cxnSpLocks/>
          </p:cNvCxnSpPr>
          <p:nvPr/>
        </p:nvCxnSpPr>
        <p:spPr>
          <a:xfrm flipH="1" flipV="1">
            <a:off x="1584608" y="1645436"/>
            <a:ext cx="1151990" cy="85637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C9850E3-5162-4A5A-9831-CBC4841B5273}"/>
              </a:ext>
            </a:extLst>
          </p:cNvPr>
          <p:cNvCxnSpPr>
            <a:cxnSpLocks/>
          </p:cNvCxnSpPr>
          <p:nvPr/>
        </p:nvCxnSpPr>
        <p:spPr>
          <a:xfrm flipV="1">
            <a:off x="744241" y="1877830"/>
            <a:ext cx="77326" cy="179388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80254BB-42F8-4499-824A-91957583FFA2}"/>
              </a:ext>
            </a:extLst>
          </p:cNvPr>
          <p:cNvCxnSpPr>
            <a:cxnSpLocks/>
          </p:cNvCxnSpPr>
          <p:nvPr/>
        </p:nvCxnSpPr>
        <p:spPr>
          <a:xfrm flipV="1">
            <a:off x="94564" y="1877828"/>
            <a:ext cx="649677" cy="101590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2843CF53-FCB4-47C1-A613-380CD0869DC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2638213" y="2348202"/>
            <a:ext cx="1087688" cy="3347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altLang="en-US" sz="1600" dirty="0">
                <a:solidFill>
                  <a:srgbClr val="0033CC"/>
                </a:solidFill>
              </a:rPr>
              <a:t> TPC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D68461-06C9-46BA-B782-553CC007B65F}"/>
              </a:ext>
            </a:extLst>
          </p:cNvPr>
          <p:cNvSpPr/>
          <p:nvPr/>
        </p:nvSpPr>
        <p:spPr>
          <a:xfrm>
            <a:off x="6782944" y="549523"/>
            <a:ext cx="21263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 </a:t>
            </a:r>
            <a:r>
              <a:rPr lang="en-US" sz="8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Tracking System: MVTX+INTT+TPC 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1179E91-B0A4-4E74-8958-2EEFCE2EAD19}"/>
              </a:ext>
            </a:extLst>
          </p:cNvPr>
          <p:cNvCxnSpPr>
            <a:cxnSpLocks/>
          </p:cNvCxnSpPr>
          <p:nvPr/>
        </p:nvCxnSpPr>
        <p:spPr>
          <a:xfrm flipH="1" flipV="1">
            <a:off x="2133601" y="1477149"/>
            <a:ext cx="686736" cy="17505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74EDADB-6C8A-4365-B597-9070850A2269}"/>
              </a:ext>
            </a:extLst>
          </p:cNvPr>
          <p:cNvCxnSpPr>
            <a:cxnSpLocks/>
          </p:cNvCxnSpPr>
          <p:nvPr/>
        </p:nvCxnSpPr>
        <p:spPr>
          <a:xfrm flipH="1">
            <a:off x="2366689" y="934965"/>
            <a:ext cx="448618" cy="19526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6">
            <a:extLst>
              <a:ext uri="{FF2B5EF4-FFF2-40B4-BE49-F238E27FC236}">
                <a16:creationId xmlns:a16="http://schemas.microsoft.com/office/drawing/2014/main" id="{B3CF3F51-DE0C-4525-B210-19CE17E6D319}"/>
              </a:ext>
            </a:extLst>
          </p:cNvPr>
          <p:cNvSpPr txBox="1">
            <a:spLocks/>
          </p:cNvSpPr>
          <p:nvPr/>
        </p:nvSpPr>
        <p:spPr bwMode="auto">
          <a:xfrm>
            <a:off x="2691824" y="768779"/>
            <a:ext cx="914669" cy="60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altLang="en-US" sz="1600" dirty="0">
                <a:solidFill>
                  <a:srgbClr val="0033CC"/>
                </a:solidFill>
              </a:rPr>
              <a:t> iHCAL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0D7DF3E-E8C7-4B70-9AE5-6E3B5CD26A40}"/>
              </a:ext>
            </a:extLst>
          </p:cNvPr>
          <p:cNvSpPr txBox="1"/>
          <p:nvPr/>
        </p:nvSpPr>
        <p:spPr>
          <a:xfrm>
            <a:off x="3657076" y="666226"/>
            <a:ext cx="2590265" cy="985976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-</a:t>
            </a:r>
            <a:r>
              <a:rPr lang="en-US" sz="1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Charged Tracking in sPHENIX: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MVTX provides vertexing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TPC provides p-resolution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INTT provides matching</a:t>
            </a:r>
          </a:p>
        </p:txBody>
      </p:sp>
      <p:sp>
        <p:nvSpPr>
          <p:cNvPr id="49" name="Content Placeholder 6">
            <a:extLst>
              <a:ext uri="{FF2B5EF4-FFF2-40B4-BE49-F238E27FC236}">
                <a16:creationId xmlns:a16="http://schemas.microsoft.com/office/drawing/2014/main" id="{AEB86B03-231F-4F75-A27B-506EE7A17B0F}"/>
              </a:ext>
            </a:extLst>
          </p:cNvPr>
          <p:cNvSpPr txBox="1">
            <a:spLocks/>
          </p:cNvSpPr>
          <p:nvPr/>
        </p:nvSpPr>
        <p:spPr bwMode="auto">
          <a:xfrm>
            <a:off x="-30714" y="2447140"/>
            <a:ext cx="1087688" cy="53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altLang="en-US" sz="1600" dirty="0">
              <a:solidFill>
                <a:srgbClr val="0033CC"/>
              </a:solidFill>
            </a:endParaRPr>
          </a:p>
          <a:p>
            <a:pPr marL="0" indent="0"/>
            <a:r>
              <a:rPr lang="en-US" altLang="en-US" sz="1600" dirty="0">
                <a:solidFill>
                  <a:srgbClr val="0033CC"/>
                </a:solidFill>
              </a:rPr>
              <a:t> MVTX</a:t>
            </a:r>
          </a:p>
        </p:txBody>
      </p:sp>
      <p:sp>
        <p:nvSpPr>
          <p:cNvPr id="50" name="Content Placeholder 6">
            <a:extLst>
              <a:ext uri="{FF2B5EF4-FFF2-40B4-BE49-F238E27FC236}">
                <a16:creationId xmlns:a16="http://schemas.microsoft.com/office/drawing/2014/main" id="{C57C0067-7102-402E-BD4F-B7356CE78E47}"/>
              </a:ext>
            </a:extLst>
          </p:cNvPr>
          <p:cNvSpPr txBox="1">
            <a:spLocks/>
          </p:cNvSpPr>
          <p:nvPr/>
        </p:nvSpPr>
        <p:spPr bwMode="auto">
          <a:xfrm rot="21027916">
            <a:off x="565495" y="2977698"/>
            <a:ext cx="2990984" cy="53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altLang="en-US" sz="1600" dirty="0">
              <a:solidFill>
                <a:srgbClr val="0033CC"/>
              </a:solidFill>
            </a:endParaRPr>
          </a:p>
          <a:p>
            <a:pPr marL="0" indent="0"/>
            <a:r>
              <a:rPr lang="en-US" altLang="en-US" sz="1600" dirty="0">
                <a:solidFill>
                  <a:srgbClr val="0033CC"/>
                </a:solidFill>
              </a:rPr>
              <a:t> INTT: Two Silicon Strip Barrels</a:t>
            </a:r>
          </a:p>
        </p:txBody>
      </p:sp>
      <p:sp>
        <p:nvSpPr>
          <p:cNvPr id="54" name="Arrow: Striped Right 53">
            <a:extLst>
              <a:ext uri="{FF2B5EF4-FFF2-40B4-BE49-F238E27FC236}">
                <a16:creationId xmlns:a16="http://schemas.microsoft.com/office/drawing/2014/main" id="{FE9511C2-2924-4BA9-9C4F-E2F6905D8796}"/>
              </a:ext>
            </a:extLst>
          </p:cNvPr>
          <p:cNvSpPr/>
          <p:nvPr/>
        </p:nvSpPr>
        <p:spPr>
          <a:xfrm rot="5400000">
            <a:off x="4920982" y="2927168"/>
            <a:ext cx="352630" cy="139380"/>
          </a:xfrm>
          <a:prstGeom prst="stripedRightArrow">
            <a:avLst/>
          </a:prstGeom>
          <a:solidFill>
            <a:srgbClr val="C00000"/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Content Placeholder 6">
            <a:extLst>
              <a:ext uri="{FF2B5EF4-FFF2-40B4-BE49-F238E27FC236}">
                <a16:creationId xmlns:a16="http://schemas.microsoft.com/office/drawing/2014/main" id="{C30B7A65-5FFE-4C0D-9746-3740971CC801}"/>
              </a:ext>
            </a:extLst>
          </p:cNvPr>
          <p:cNvSpPr txBox="1">
            <a:spLocks/>
          </p:cNvSpPr>
          <p:nvPr/>
        </p:nvSpPr>
        <p:spPr bwMode="auto">
          <a:xfrm>
            <a:off x="2694287" y="1485533"/>
            <a:ext cx="914669" cy="39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altLang="en-US" sz="1600" dirty="0">
                <a:solidFill>
                  <a:srgbClr val="0033CC"/>
                </a:solidFill>
              </a:rPr>
              <a:t> EMCAL</a:t>
            </a:r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B832C1E7-6F78-4153-9807-FE99FE4E9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2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8856715-45B5-4F0C-B5F7-B64471C40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31" y="590457"/>
            <a:ext cx="2246969" cy="2089968"/>
          </a:xfrm>
          <a:prstGeom prst="rect">
            <a:avLst/>
          </a:prstGeom>
        </p:spPr>
      </p:pic>
      <p:sp>
        <p:nvSpPr>
          <p:cNvPr id="18436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36972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  </a:t>
            </a:r>
            <a:r>
              <a:rPr lang="en-US" altLang="en-US" sz="2800" dirty="0">
                <a:solidFill>
                  <a:srgbClr val="000000"/>
                </a:solidFill>
              </a:rPr>
              <a:t>INTT Technical Overview:</a:t>
            </a:r>
            <a:r>
              <a:rPr lang="en-US" altLang="en-US" sz="2800" dirty="0"/>
              <a:t> Two Barrels Specification</a:t>
            </a:r>
            <a:endParaRPr lang="en-US" altLang="en-US" sz="2800" dirty="0">
              <a:solidFill>
                <a:srgbClr val="00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AF519E-2DFF-4984-88B0-2271C581E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229" y="757703"/>
            <a:ext cx="4793343" cy="19081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952EC4-5DDB-4E34-B943-73223AC30A81}"/>
              </a:ext>
            </a:extLst>
          </p:cNvPr>
          <p:cNvSpPr/>
          <p:nvPr/>
        </p:nvSpPr>
        <p:spPr>
          <a:xfrm>
            <a:off x="5321828" y="717549"/>
            <a:ext cx="167174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Two Barrels</a:t>
            </a: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FCEE136-EC3B-4EAD-99EF-FA07A37474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076655"/>
              </p:ext>
            </p:extLst>
          </p:nvPr>
        </p:nvGraphicFramePr>
        <p:xfrm>
          <a:off x="42814" y="2714626"/>
          <a:ext cx="9058375" cy="2385541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78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5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26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21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38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53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88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13207">
                  <a:extLst>
                    <a:ext uri="{9D8B030D-6E8A-4147-A177-3AD203B41FA5}">
                      <a16:colId xmlns:a16="http://schemas.microsoft.com/office/drawing/2014/main" val="705164564"/>
                    </a:ext>
                  </a:extLst>
                </a:gridCol>
                <a:gridCol w="825615">
                  <a:extLst>
                    <a:ext uri="{9D8B030D-6E8A-4147-A177-3AD203B41FA5}">
                      <a16:colId xmlns:a16="http://schemas.microsoft.com/office/drawing/2014/main" val="1323105304"/>
                    </a:ext>
                  </a:extLst>
                </a:gridCol>
                <a:gridCol w="860413">
                  <a:extLst>
                    <a:ext uri="{9D8B030D-6E8A-4147-A177-3AD203B41FA5}">
                      <a16:colId xmlns:a16="http://schemas.microsoft.com/office/drawing/2014/main" val="1886012764"/>
                    </a:ext>
                  </a:extLst>
                </a:gridCol>
              </a:tblGrid>
              <a:tr h="4345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Barrel</a:t>
                      </a:r>
                    </a:p>
                  </a:txBody>
                  <a:tcPr marL="68574" marR="68574" marT="34306" marB="3430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Center of Sensor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Tangent Radius (mm)</a:t>
                      </a:r>
                    </a:p>
                  </a:txBody>
                  <a:tcPr marL="68574" marR="68574" marT="34306" marB="3430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Pseudo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rapidity</a:t>
                      </a:r>
                    </a:p>
                  </a:txBody>
                  <a:tcPr marL="68574" marR="68574" marT="34306" marB="3430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QTY of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Ladders</a:t>
                      </a:r>
                    </a:p>
                  </a:txBody>
                  <a:tcPr marL="68574" marR="68574" marT="34306" marB="3430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Angle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b="0" strike="noStrike" spc="-1" dirty="0" err="1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deg</a:t>
                      </a: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74" marR="68574" marT="34306" marB="3430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Coverage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(PHI) (%)</a:t>
                      </a:r>
                    </a:p>
                  </a:txBody>
                  <a:tcPr marL="68574" marR="68574" marT="34306" marB="3430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Overlap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(%)</a:t>
                      </a:r>
                    </a:p>
                  </a:txBody>
                  <a:tcPr marL="68574" marR="68574" marT="34306" marB="3430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Clearance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(mm)</a:t>
                      </a:r>
                    </a:p>
                  </a:txBody>
                  <a:tcPr marL="68574" marR="68574" marT="34306" marB="3430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Chip Power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Dissipation (W)</a:t>
                      </a:r>
                    </a:p>
                  </a:txBody>
                  <a:tcPr marL="68574" marR="68574" marT="34306" marB="3430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Stave Rad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Length (%)</a:t>
                      </a:r>
                    </a:p>
                  </a:txBody>
                  <a:tcPr marL="68574" marR="68574" marT="34306" marB="3430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Barrel Rad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Length  (%)</a:t>
                      </a:r>
                    </a:p>
                  </a:txBody>
                  <a:tcPr marL="68574" marR="68574" marT="34306" marB="34306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301643"/>
                  </a:ext>
                </a:extLst>
              </a:tr>
              <a:tr h="27871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74" marR="68574" marT="34306" marB="3430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74" marR="68574" marT="34306" marB="3430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1.8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79.88</a:t>
                      </a:r>
                    </a:p>
                  </a:txBody>
                  <a:tcPr marL="68574" marR="68574" marT="34306" marB="3430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0.50</a:t>
                      </a:r>
                    </a:p>
                  </a:txBody>
                  <a:tcPr marL="68574" marR="68574" marT="34306" marB="3430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2.16</a:t>
                      </a:r>
                    </a:p>
                  </a:txBody>
                  <a:tcPr marL="68574" marR="68574" marT="34306" marB="34306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721330"/>
                  </a:ext>
                </a:extLst>
              </a:tr>
              <a:tr h="2787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1a (Inner)</a:t>
                      </a:r>
                      <a:endParaRPr lang="en-US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71.88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1.37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52.7</a:t>
                      </a:r>
                      <a:endParaRPr lang="en-US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0.6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39.94</a:t>
                      </a: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0.25</a:t>
                      </a: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1.08</a:t>
                      </a: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39387"/>
                  </a:ext>
                </a:extLst>
              </a:tr>
              <a:tr h="2787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1b (Outer)</a:t>
                      </a: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77.32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1.31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49.4</a:t>
                      </a: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3.4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39.94</a:t>
                      </a: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0.25</a:t>
                      </a: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1.08</a:t>
                      </a: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77082"/>
                  </a:ext>
                </a:extLst>
              </a:tr>
              <a:tr h="27871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74" marR="68574" marT="34306" marB="3430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74" marR="68574" marT="34306" marB="3430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1.8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106.50</a:t>
                      </a:r>
                    </a:p>
                  </a:txBody>
                  <a:tcPr marL="68574" marR="68574" marT="34306" marB="3430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0.50</a:t>
                      </a:r>
                    </a:p>
                  </a:txBody>
                  <a:tcPr marL="68574" marR="68574" marT="34306" marB="3430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2.16</a:t>
                      </a:r>
                    </a:p>
                  </a:txBody>
                  <a:tcPr marL="68574" marR="68574" marT="34306" marB="34306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935752"/>
                  </a:ext>
                </a:extLst>
              </a:tr>
              <a:tr h="2787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2a (Inner)</a:t>
                      </a:r>
                      <a:endParaRPr lang="en-US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96.80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1.12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52.4</a:t>
                      </a:r>
                      <a:endParaRPr lang="en-US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latin typeface="+mn-lt"/>
                          <a:cs typeface="Times New Roman" panose="02020603050405020304" pitchFamily="18" charset="0"/>
                        </a:rPr>
                        <a:t>0.6</a:t>
                      </a:r>
                      <a:endParaRPr lang="en-US" sz="12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baseline="0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53.25</a:t>
                      </a:r>
                      <a:endParaRPr lang="en-US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0.25</a:t>
                      </a: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1.08</a:t>
                      </a: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188298"/>
                  </a:ext>
                </a:extLst>
              </a:tr>
              <a:tr h="2787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2b (Outer)</a:t>
                      </a:r>
                      <a:endParaRPr lang="en-US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102.62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1.07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49.4</a:t>
                      </a: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2.8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strike="noStrike" spc="-1" baseline="0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53.25</a:t>
                      </a:r>
                      <a:endParaRPr lang="en-US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0.25</a:t>
                      </a: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1.08</a:t>
                      </a: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095070"/>
                  </a:ext>
                </a:extLst>
              </a:tr>
              <a:tr h="27871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j-lt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68574" marR="68574" marT="34306" marB="3430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j-lt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74" marR="68574" marT="34306" marB="3430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+mj-lt"/>
                          <a:cs typeface="Times New Roman" panose="02020603050405020304" pitchFamily="18" charset="0"/>
                        </a:rPr>
                        <a:t>11.88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j-lt"/>
                          <a:cs typeface="Times New Roman" panose="02020603050405020304" pitchFamily="18" charset="0"/>
                        </a:rPr>
                        <a:t>186.38</a:t>
                      </a:r>
                    </a:p>
                  </a:txBody>
                  <a:tcPr marL="68574" marR="68574" marT="34306" marB="3430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j-lt"/>
                          <a:cs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68574" marR="68574" marT="34306" marB="3430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j-lt"/>
                          <a:cs typeface="Times New Roman" panose="02020603050405020304" pitchFamily="18" charset="0"/>
                        </a:rPr>
                        <a:t>4.32</a:t>
                      </a:r>
                    </a:p>
                  </a:txBody>
                  <a:tcPr marL="68574" marR="68574" marT="34306" marB="34306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1847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652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FF22167-683B-4586-B561-26F71FCD63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7"/>
          <a:stretch/>
        </p:blipFill>
        <p:spPr>
          <a:xfrm>
            <a:off x="72279" y="1165673"/>
            <a:ext cx="7382429" cy="354490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54E50F5-59E4-4195-84AA-EBC028D8D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319"/>
            <a:ext cx="9220200" cy="546497"/>
          </a:xfrm>
        </p:spPr>
        <p:txBody>
          <a:bodyPr>
            <a:noAutofit/>
          </a:bodyPr>
          <a:lstStyle/>
          <a:p>
            <a:r>
              <a:rPr lang="en-US" altLang="en-US" sz="3600" dirty="0">
                <a:solidFill>
                  <a:srgbClr val="000000"/>
                </a:solidFill>
              </a:rPr>
              <a:t>  </a:t>
            </a:r>
            <a:r>
              <a:rPr lang="en-US" altLang="en-US" sz="2400" dirty="0">
                <a:solidFill>
                  <a:srgbClr val="000000"/>
                </a:solidFill>
              </a:rPr>
              <a:t>INTT Technical Overview – </a:t>
            </a:r>
            <a:r>
              <a:rPr lang="en-US" sz="2400" dirty="0"/>
              <a:t>Ladder Components and Assembly</a:t>
            </a:r>
            <a:r>
              <a:rPr lang="en-US" sz="2300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D687DD-E74E-487A-9869-F0823116A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EAB166-954F-48CD-845E-BF57BECF57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23" name="Content Placeholder 17">
            <a:extLst>
              <a:ext uri="{FF2B5EF4-FFF2-40B4-BE49-F238E27FC236}">
                <a16:creationId xmlns:a16="http://schemas.microsoft.com/office/drawing/2014/main" id="{4E14DCD2-FD69-42E2-A16E-95E13F2F72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30859" y="3316125"/>
            <a:ext cx="1479857" cy="1812750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E4CA35C-050F-4D2D-85FF-A41950F860FD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4584505" y="1949463"/>
            <a:ext cx="683340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83DDB88-F5C7-4158-9F62-30A51685A2C0}"/>
              </a:ext>
            </a:extLst>
          </p:cNvPr>
          <p:cNvSpPr txBox="1"/>
          <p:nvPr/>
        </p:nvSpPr>
        <p:spPr>
          <a:xfrm>
            <a:off x="5267845" y="1795574"/>
            <a:ext cx="1271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Chips (FVTX)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F326DBA-A5E3-4EE2-9CE4-A4E79A5856F6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2187400" y="3028950"/>
            <a:ext cx="22400" cy="135133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1F7954A-86FA-4EA5-AB91-A71E77905A53}"/>
              </a:ext>
            </a:extLst>
          </p:cNvPr>
          <p:cNvSpPr txBox="1"/>
          <p:nvPr/>
        </p:nvSpPr>
        <p:spPr>
          <a:xfrm>
            <a:off x="961230" y="4380288"/>
            <a:ext cx="2452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HDI </a:t>
            </a:r>
          </a:p>
          <a:p>
            <a:pPr algn="ctr"/>
            <a:r>
              <a:rPr lang="en-US" sz="1400" dirty="0"/>
              <a:t>(High Density Interconnect)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FBFC63B-AE83-46E8-B381-A322A58841FC}"/>
              </a:ext>
            </a:extLst>
          </p:cNvPr>
          <p:cNvCxnSpPr>
            <a:cxnSpLocks/>
            <a:stCxn id="37" idx="0"/>
          </p:cNvCxnSpPr>
          <p:nvPr/>
        </p:nvCxnSpPr>
        <p:spPr>
          <a:xfrm flipV="1">
            <a:off x="1183583" y="3316125"/>
            <a:ext cx="0" cy="48500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F1D461C-DB55-417D-99C6-1912ED02867E}"/>
              </a:ext>
            </a:extLst>
          </p:cNvPr>
          <p:cNvSpPr txBox="1"/>
          <p:nvPr/>
        </p:nvSpPr>
        <p:spPr>
          <a:xfrm>
            <a:off x="154858" y="3801130"/>
            <a:ext cx="205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CFC Stave </a:t>
            </a:r>
          </a:p>
          <a:p>
            <a:pPr algn="ctr"/>
            <a:r>
              <a:rPr lang="en-US" sz="1400" dirty="0"/>
              <a:t>(M55J)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F2856C0-AB6E-4362-B5BB-CBD79D25B2AB}"/>
              </a:ext>
            </a:extLst>
          </p:cNvPr>
          <p:cNvCxnSpPr>
            <a:cxnSpLocks/>
            <a:stCxn id="39" idx="0"/>
          </p:cNvCxnSpPr>
          <p:nvPr/>
        </p:nvCxnSpPr>
        <p:spPr>
          <a:xfrm flipV="1">
            <a:off x="4381475" y="3875604"/>
            <a:ext cx="0" cy="45892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CDF731ED-A4FF-42E9-9579-99F5D9C8D411}"/>
              </a:ext>
            </a:extLst>
          </p:cNvPr>
          <p:cNvSpPr txBox="1"/>
          <p:nvPr/>
        </p:nvSpPr>
        <p:spPr>
          <a:xfrm>
            <a:off x="3352750" y="4334530"/>
            <a:ext cx="205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Stave Endcap</a:t>
            </a:r>
          </a:p>
          <a:p>
            <a:pPr algn="ctr"/>
            <a:r>
              <a:rPr lang="en-US" sz="1400" dirty="0"/>
              <a:t>(Carbon PEEK)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E38072E-6F88-40CD-B713-DC06F9AAB4D2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4762168" y="2420839"/>
            <a:ext cx="688258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B9D8F4C-FB75-4573-A80B-B083D01A1DB9}"/>
              </a:ext>
            </a:extLst>
          </p:cNvPr>
          <p:cNvSpPr txBox="1"/>
          <p:nvPr/>
        </p:nvSpPr>
        <p:spPr>
          <a:xfrm>
            <a:off x="5450426" y="2266950"/>
            <a:ext cx="1407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Silicon Sensors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FAEFF5B-AE6E-4D4C-9B65-AA747DCC9F22}"/>
              </a:ext>
            </a:extLst>
          </p:cNvPr>
          <p:cNvCxnSpPr>
            <a:cxnSpLocks/>
            <a:stCxn id="43" idx="0"/>
          </p:cNvCxnSpPr>
          <p:nvPr/>
        </p:nvCxnSpPr>
        <p:spPr>
          <a:xfrm flipV="1">
            <a:off x="5964114" y="4113375"/>
            <a:ext cx="0" cy="52595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E6D615C-B792-4E22-B2D9-E68BB7819462}"/>
              </a:ext>
            </a:extLst>
          </p:cNvPr>
          <p:cNvSpPr txBox="1"/>
          <p:nvPr/>
        </p:nvSpPr>
        <p:spPr>
          <a:xfrm>
            <a:off x="5029200" y="4639330"/>
            <a:ext cx="1869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Cooling Barb</a:t>
            </a:r>
          </a:p>
          <a:p>
            <a:pPr algn="ctr"/>
            <a:r>
              <a:rPr lang="en-US" sz="1400" dirty="0"/>
              <a:t>(304 Stainless Steel)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9E3E954-7483-4704-BD86-08D93B4FC32C}"/>
              </a:ext>
            </a:extLst>
          </p:cNvPr>
          <p:cNvSpPr txBox="1"/>
          <p:nvPr/>
        </p:nvSpPr>
        <p:spPr>
          <a:xfrm>
            <a:off x="6678194" y="957650"/>
            <a:ext cx="1902488" cy="553998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Details See INTT Talks:</a:t>
            </a:r>
            <a:b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Ladder/Det. Assembly</a:t>
            </a:r>
          </a:p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Connor Miraval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6D42F4-CE0D-4237-954B-6425685FFC2E}"/>
              </a:ext>
            </a:extLst>
          </p:cNvPr>
          <p:cNvCxnSpPr>
            <a:cxnSpLocks/>
            <a:endCxn id="47" idx="0"/>
          </p:cNvCxnSpPr>
          <p:nvPr/>
        </p:nvCxnSpPr>
        <p:spPr>
          <a:xfrm>
            <a:off x="5673420" y="3558627"/>
            <a:ext cx="1318305" cy="546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498E1BE-4190-47F4-A2EA-2C1BCD9624EE}"/>
              </a:ext>
            </a:extLst>
          </p:cNvPr>
          <p:cNvSpPr txBox="1"/>
          <p:nvPr/>
        </p:nvSpPr>
        <p:spPr>
          <a:xfrm>
            <a:off x="515422" y="742950"/>
            <a:ext cx="563879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Ladder = 1 CFC Stave +  2 HDIs +  52 Chips + 4 Silicon Sensors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390EBC2-550B-410B-8BA5-67383E438518}"/>
              </a:ext>
            </a:extLst>
          </p:cNvPr>
          <p:cNvSpPr txBox="1"/>
          <p:nvPr/>
        </p:nvSpPr>
        <p:spPr>
          <a:xfrm>
            <a:off x="2811499" y="1294078"/>
            <a:ext cx="195066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CC"/>
                </a:solidFill>
              </a:rPr>
              <a:t>Cross Section of Ladder</a:t>
            </a:r>
          </a:p>
        </p:txBody>
      </p:sp>
      <p:sp>
        <p:nvSpPr>
          <p:cNvPr id="51" name="Left Brace 50">
            <a:extLst>
              <a:ext uri="{FF2B5EF4-FFF2-40B4-BE49-F238E27FC236}">
                <a16:creationId xmlns:a16="http://schemas.microsoft.com/office/drawing/2014/main" id="{046ABD00-9116-4C16-A5FA-E0B1D438F8BE}"/>
              </a:ext>
            </a:extLst>
          </p:cNvPr>
          <p:cNvSpPr/>
          <p:nvPr/>
        </p:nvSpPr>
        <p:spPr>
          <a:xfrm>
            <a:off x="7406654" y="3416156"/>
            <a:ext cx="445569" cy="169402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2ECCA9B-3806-4D7E-869E-3D8C4E57C223}"/>
              </a:ext>
            </a:extLst>
          </p:cNvPr>
          <p:cNvSpPr txBox="1"/>
          <p:nvPr/>
        </p:nvSpPr>
        <p:spPr>
          <a:xfrm>
            <a:off x="6512100" y="4105067"/>
            <a:ext cx="959250" cy="307777"/>
          </a:xfrm>
          <a:prstGeom prst="rect">
            <a:avLst/>
          </a:prstGeom>
          <a:solidFill>
            <a:schemeClr val="bg1"/>
          </a:solidFill>
          <a:ln>
            <a:solidFill>
              <a:srgbClr val="00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CFC-Stave</a:t>
            </a: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4" name="3D Model 53">
                <a:extLst>
                  <a:ext uri="{FF2B5EF4-FFF2-40B4-BE49-F238E27FC236}">
                    <a16:creationId xmlns:a16="http://schemas.microsoft.com/office/drawing/2014/main" id="{3B8405B3-094A-4AD4-BF94-ADA9CC6149B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21115085"/>
                  </p:ext>
                </p:extLst>
              </p:nvPr>
            </p:nvGraphicFramePr>
            <p:xfrm>
              <a:off x="6248400" y="1600797"/>
              <a:ext cx="2834830" cy="20132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834830" cy="201323"/>
                    </a:xfrm>
                    <a:prstGeom prst="rect">
                      <a:avLst/>
                    </a:prstGeom>
                  </am3d:spPr>
                  <am3d:camera>
                    <am3d:pos x="0" y="0" z="471681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80" d="1000000"/>
                    <am3d:preTrans dx="0" dy="-35795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 az="162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05154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4" name="3D Model 53">
                <a:extLst>
                  <a:ext uri="{FF2B5EF4-FFF2-40B4-BE49-F238E27FC236}">
                    <a16:creationId xmlns:a16="http://schemas.microsoft.com/office/drawing/2014/main" id="{3B8405B3-094A-4AD4-BF94-ADA9CC6149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48400" y="1600797"/>
                <a:ext cx="2834830" cy="20132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932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5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3"/>
          <p:cNvSpPr>
            <a:spLocks noGrp="1"/>
          </p:cNvSpPr>
          <p:nvPr>
            <p:ph type="title"/>
          </p:nvPr>
        </p:nvSpPr>
        <p:spPr>
          <a:xfrm>
            <a:off x="0" y="21772"/>
            <a:ext cx="9144000" cy="536972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  INTT Technical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BE7BE0-B206-4915-8D69-379FF9B769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1" r="8173" b="8916"/>
          <a:stretch/>
        </p:blipFill>
        <p:spPr>
          <a:xfrm>
            <a:off x="37814" y="596374"/>
            <a:ext cx="9106186" cy="17764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4A7FFA-B1A5-4A87-A02A-ADFFAEA6E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2454935"/>
            <a:ext cx="5565112" cy="26048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0BCD80-E763-4074-B9B6-E3A1ACAB332A}"/>
              </a:ext>
            </a:extLst>
          </p:cNvPr>
          <p:cNvSpPr txBox="1"/>
          <p:nvPr/>
        </p:nvSpPr>
        <p:spPr>
          <a:xfrm>
            <a:off x="7187083" y="3002005"/>
            <a:ext cx="1902488" cy="1785104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Details See INTT Talks:</a:t>
            </a:r>
            <a:b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Electronics </a:t>
            </a:r>
          </a:p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by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Itaru’s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Nakagaya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Ladder/Det. Assembly</a:t>
            </a:r>
          </a:p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by Connor Miraval</a:t>
            </a:r>
          </a:p>
          <a:p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Mechanics/Integration &amp;</a:t>
            </a:r>
            <a:b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Infrastructure</a:t>
            </a:r>
          </a:p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By Dan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Cacace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11AF2D-8F8E-44F4-94AB-EEFC70527D0F}"/>
              </a:ext>
            </a:extLst>
          </p:cNvPr>
          <p:cNvSpPr/>
          <p:nvPr/>
        </p:nvSpPr>
        <p:spPr>
          <a:xfrm rot="5400000">
            <a:off x="4447388" y="3459509"/>
            <a:ext cx="2057398" cy="4778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2019 Beam Test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Final Design and Safety Review (ladder) 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8D3E854-5FB6-4937-814B-DB4AC5D4E2D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0" y="4972050"/>
            <a:ext cx="2133600" cy="171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F1D16E-0FE1-4C52-BF53-977E925F571E}"/>
              </a:ext>
            </a:extLst>
          </p:cNvPr>
          <p:cNvSpPr txBox="1"/>
          <p:nvPr/>
        </p:nvSpPr>
        <p:spPr>
          <a:xfrm>
            <a:off x="1524009" y="2102761"/>
            <a:ext cx="563879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FFFF"/>
                </a:solidFill>
                <a:latin typeface="Arial Rounded MT Bold" panose="020F0704030504030204" pitchFamily="34" charset="0"/>
              </a:rPr>
              <a:t>Ladder = 1 CFC-Stave + 2 HDIs +  4 Silicon sensors + 52 chips 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14D0B77E-AD9A-4FFC-8A6E-72A82DFE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6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7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3"/>
          <p:cNvSpPr>
            <a:spLocks noGrp="1"/>
          </p:cNvSpPr>
          <p:nvPr>
            <p:ph type="title"/>
          </p:nvPr>
        </p:nvSpPr>
        <p:spPr>
          <a:xfrm>
            <a:off x="0" y="36286"/>
            <a:ext cx="9144000" cy="536972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  INTT </a:t>
            </a:r>
            <a:r>
              <a:rPr lang="en-US" altLang="en-US" sz="3400" dirty="0">
                <a:solidFill>
                  <a:srgbClr val="000000"/>
                </a:solidFill>
              </a:rPr>
              <a:t>Technical Overview (Components)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284A59-0B99-4067-8A46-A7EFAA0440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4"/>
          <a:stretch/>
        </p:blipFill>
        <p:spPr>
          <a:xfrm>
            <a:off x="-76200" y="624113"/>
            <a:ext cx="9144000" cy="45169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C02FB5-28FF-4588-837B-38BA75B6C1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371"/>
          <a:stretch/>
        </p:blipFill>
        <p:spPr>
          <a:xfrm>
            <a:off x="0" y="833474"/>
            <a:ext cx="3900652" cy="20983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8A2D65-50C7-405A-8474-6EE59CA03F23}"/>
              </a:ext>
            </a:extLst>
          </p:cNvPr>
          <p:cNvSpPr/>
          <p:nvPr/>
        </p:nvSpPr>
        <p:spPr>
          <a:xfrm>
            <a:off x="0" y="2980250"/>
            <a:ext cx="1752600" cy="188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0433E5-DF3D-464A-B773-CD02A0EA4485}"/>
              </a:ext>
            </a:extLst>
          </p:cNvPr>
          <p:cNvSpPr/>
          <p:nvPr/>
        </p:nvSpPr>
        <p:spPr>
          <a:xfrm>
            <a:off x="0" y="2942036"/>
            <a:ext cx="1752600" cy="27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0000CC"/>
                </a:solidFill>
              </a:rPr>
              <a:t>FVTX Chips Packaging 2018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337D56-912F-4444-95A5-AF202DD02C71}"/>
              </a:ext>
            </a:extLst>
          </p:cNvPr>
          <p:cNvSpPr/>
          <p:nvPr/>
        </p:nvSpPr>
        <p:spPr>
          <a:xfrm>
            <a:off x="1981200" y="3080686"/>
            <a:ext cx="2057400" cy="27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0000CC"/>
                </a:solidFill>
              </a:rPr>
              <a:t>ROC Available (24): need 12 + 4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3C8561-FC55-4EF9-9467-0E259272A9F6}"/>
              </a:ext>
            </a:extLst>
          </p:cNvPr>
          <p:cNvSpPr/>
          <p:nvPr/>
        </p:nvSpPr>
        <p:spPr>
          <a:xfrm>
            <a:off x="304800" y="589613"/>
            <a:ext cx="3124200" cy="264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0000CC"/>
                </a:solidFill>
              </a:rPr>
              <a:t>Silicon sensors Preproduction: February 2019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319377-5951-4513-B5DD-AA8D0A7EF430}"/>
              </a:ext>
            </a:extLst>
          </p:cNvPr>
          <p:cNvSpPr/>
          <p:nvPr/>
        </p:nvSpPr>
        <p:spPr>
          <a:xfrm>
            <a:off x="3911538" y="584716"/>
            <a:ext cx="3124200" cy="264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0000CC"/>
                </a:solidFill>
              </a:rPr>
              <a:t>HDI Preproduction: March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E0CE86-3AE5-41E7-9921-7607DCC5F23E}"/>
              </a:ext>
            </a:extLst>
          </p:cNvPr>
          <p:cNvSpPr/>
          <p:nvPr/>
        </p:nvSpPr>
        <p:spPr>
          <a:xfrm>
            <a:off x="4419600" y="3223175"/>
            <a:ext cx="3124200" cy="169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0000CC"/>
                </a:solidFill>
              </a:rPr>
              <a:t>Prototype Bus Extender: 2019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0131490-4F6D-4121-9C0C-ED8EE10B9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7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47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2D7F7B3-595D-4838-B568-E36F18CD4A1D}"/>
              </a:ext>
            </a:extLst>
          </p:cNvPr>
          <p:cNvGrpSpPr/>
          <p:nvPr/>
        </p:nvGrpSpPr>
        <p:grpSpPr>
          <a:xfrm>
            <a:off x="6309907" y="2810099"/>
            <a:ext cx="2910293" cy="823328"/>
            <a:chOff x="2590800" y="3077650"/>
            <a:chExt cx="2910293" cy="823328"/>
          </a:xfrm>
        </p:grpSpPr>
        <p:pic>
          <p:nvPicPr>
            <p:cNvPr id="9" name="Picture 23">
              <a:extLst>
                <a:ext uri="{FF2B5EF4-FFF2-40B4-BE49-F238E27FC236}">
                  <a16:creationId xmlns:a16="http://schemas.microsoft.com/office/drawing/2014/main" id="{F8BFF892-2EC2-46F8-83A2-6BA44AF36A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38" t="18363" r="8187" b="56208"/>
            <a:stretch/>
          </p:blipFill>
          <p:spPr bwMode="auto">
            <a:xfrm>
              <a:off x="2590800" y="3234498"/>
              <a:ext cx="2910293" cy="66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DF3F19D-6516-4163-9E0F-5E5B9D02183B}"/>
                </a:ext>
              </a:extLst>
            </p:cNvPr>
            <p:cNvSpPr/>
            <p:nvPr/>
          </p:nvSpPr>
          <p:spPr>
            <a:xfrm>
              <a:off x="4410433" y="3077650"/>
              <a:ext cx="618767" cy="1924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436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36972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  </a:t>
            </a:r>
            <a:r>
              <a:rPr lang="en-US" altLang="en-US" sz="2800" dirty="0">
                <a:solidFill>
                  <a:srgbClr val="000000"/>
                </a:solidFill>
              </a:rPr>
              <a:t>INTT Technical Overview: Silicon Sensors and Chip</a:t>
            </a:r>
          </a:p>
        </p:txBody>
      </p:sp>
      <p:pic>
        <p:nvPicPr>
          <p:cNvPr id="3" name="Picture 31">
            <a:extLst>
              <a:ext uri="{FF2B5EF4-FFF2-40B4-BE49-F238E27FC236}">
                <a16:creationId xmlns:a16="http://schemas.microsoft.com/office/drawing/2014/main" id="{010D8860-A3D7-4410-BE2C-A3D396F984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" t="59939" r="5102" b="20270"/>
          <a:stretch/>
        </p:blipFill>
        <p:spPr bwMode="auto">
          <a:xfrm>
            <a:off x="4716375" y="735878"/>
            <a:ext cx="436283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0ED399-11F7-4ADD-9B72-640F9FF9036A}"/>
              </a:ext>
            </a:extLst>
          </p:cNvPr>
          <p:cNvSpPr/>
          <p:nvPr/>
        </p:nvSpPr>
        <p:spPr bwMode="auto">
          <a:xfrm>
            <a:off x="7253201" y="2643247"/>
            <a:ext cx="1662199" cy="35781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 dirty="0">
                <a:solidFill>
                  <a:srgbClr val="0000CC"/>
                </a:solidFill>
                <a:latin typeface="Calibri"/>
                <a:cs typeface="+mn-cs"/>
              </a:rPr>
              <a:t>Type A: </a:t>
            </a:r>
            <a:r>
              <a:rPr lang="en-US" sz="800" b="1" kern="0" dirty="0">
                <a:solidFill>
                  <a:prstClr val="black"/>
                </a:solidFill>
                <a:latin typeface="Calibri"/>
                <a:cs typeface="+mn-cs"/>
              </a:rPr>
              <a:t>Single sensor = 8 x 2 cells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 dirty="0">
                <a:solidFill>
                  <a:srgbClr val="0000CC"/>
                </a:solidFill>
                <a:latin typeface="Calibri"/>
              </a:rPr>
              <a:t>Type B</a:t>
            </a:r>
            <a:r>
              <a:rPr lang="en-US" sz="800" b="1" kern="0" dirty="0">
                <a:solidFill>
                  <a:prstClr val="black"/>
                </a:solidFill>
                <a:latin typeface="Calibri"/>
              </a:rPr>
              <a:t>: single sensor = 5 x 2 cells</a:t>
            </a:r>
            <a:endParaRPr lang="en-US" sz="800" b="1" kern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50602C-F9F0-48F1-89A7-0A3812A9FC0A}"/>
              </a:ext>
            </a:extLst>
          </p:cNvPr>
          <p:cNvSpPr/>
          <p:nvPr/>
        </p:nvSpPr>
        <p:spPr bwMode="auto">
          <a:xfrm>
            <a:off x="5410200" y="503362"/>
            <a:ext cx="609600" cy="31008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kern="0" dirty="0">
                <a:solidFill>
                  <a:srgbClr val="0000CC"/>
                </a:solidFill>
                <a:latin typeface="Calibri"/>
                <a:cs typeface="+mn-cs"/>
              </a:rPr>
              <a:t>Type A</a:t>
            </a:r>
            <a:endParaRPr lang="en-US" sz="1000" b="1" kern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EBDA0C-E95A-4EF8-80CC-32C3B07012F4}"/>
              </a:ext>
            </a:extLst>
          </p:cNvPr>
          <p:cNvSpPr/>
          <p:nvPr/>
        </p:nvSpPr>
        <p:spPr bwMode="auto">
          <a:xfrm>
            <a:off x="7543800" y="507282"/>
            <a:ext cx="609600" cy="31008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kern="0" dirty="0">
                <a:solidFill>
                  <a:srgbClr val="0000CC"/>
                </a:solidFill>
                <a:latin typeface="Calibri"/>
                <a:cs typeface="+mn-cs"/>
              </a:rPr>
              <a:t>Type B</a:t>
            </a:r>
            <a:endParaRPr lang="en-US" sz="1000" b="1" kern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" name="Picture 33">
            <a:extLst>
              <a:ext uri="{FF2B5EF4-FFF2-40B4-BE49-F238E27FC236}">
                <a16:creationId xmlns:a16="http://schemas.microsoft.com/office/drawing/2014/main" id="{040AB09B-FCD4-46D8-84F6-5E3382C2A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"/>
          <a:stretch>
            <a:fillRect/>
          </a:stretch>
        </p:blipFill>
        <p:spPr bwMode="auto">
          <a:xfrm>
            <a:off x="4267200" y="1419225"/>
            <a:ext cx="45720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F58C393-56A1-4E3E-BBC3-C296B66E8889}"/>
              </a:ext>
            </a:extLst>
          </p:cNvPr>
          <p:cNvSpPr txBox="1">
            <a:spLocks/>
          </p:cNvSpPr>
          <p:nvPr/>
        </p:nvSpPr>
        <p:spPr>
          <a:xfrm>
            <a:off x="0" y="581484"/>
            <a:ext cx="4263736" cy="385167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600" b="1" dirty="0">
                <a:solidFill>
                  <a:srgbClr val="0000CC"/>
                </a:solidFill>
              </a:rPr>
              <a:t>Silicon Strip Sensor: </a:t>
            </a:r>
          </a:p>
          <a:p>
            <a:r>
              <a:rPr lang="en-US" sz="1300" dirty="0"/>
              <a:t>Very fine pitch (9.984/128 = 78 </a:t>
            </a:r>
            <a:r>
              <a:rPr lang="en-US" sz="1300" dirty="0" err="1"/>
              <a:t>μm</a:t>
            </a:r>
            <a:r>
              <a:rPr lang="en-US" sz="1300" dirty="0"/>
              <a:t> in </a:t>
            </a:r>
            <a:r>
              <a:rPr kumimoji="1" lang="en-US" altLang="ja-JP" sz="1300" dirty="0">
                <a:solidFill>
                  <a:prstClr val="black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1300" dirty="0"/>
              <a:t>), </a:t>
            </a:r>
            <a:br>
              <a:rPr lang="en-US" sz="1300" dirty="0"/>
            </a:br>
            <a:r>
              <a:rPr lang="en-US" sz="1300" dirty="0">
                <a:solidFill>
                  <a:srgbClr val="C00000"/>
                </a:solidFill>
              </a:rPr>
              <a:t>for good spatial resolution</a:t>
            </a:r>
          </a:p>
          <a:p>
            <a:r>
              <a:rPr lang="en-US" sz="1300" dirty="0"/>
              <a:t>High efficiency (&gt;99%) and low noise </a:t>
            </a:r>
            <a:br>
              <a:rPr lang="en-US" sz="1300" dirty="0"/>
            </a:br>
            <a:r>
              <a:rPr lang="en-US" sz="1300" dirty="0">
                <a:solidFill>
                  <a:srgbClr val="C00000"/>
                </a:solidFill>
              </a:rPr>
              <a:t>for excellent tracking</a:t>
            </a:r>
          </a:p>
          <a:p>
            <a:r>
              <a:rPr lang="en-US" sz="1300" dirty="0"/>
              <a:t>Excellent time resolution [-20 ns, 60 ns],</a:t>
            </a:r>
            <a:br>
              <a:rPr lang="en-US" sz="1300" dirty="0"/>
            </a:br>
            <a:r>
              <a:rPr lang="en-US" sz="1300" dirty="0">
                <a:solidFill>
                  <a:srgbClr val="C00000"/>
                </a:solidFill>
              </a:rPr>
              <a:t>for no pileup </a:t>
            </a:r>
          </a:p>
          <a:p>
            <a:r>
              <a:rPr lang="en-US" sz="1300" dirty="0"/>
              <a:t>Thin-sensor/low mass, 320 </a:t>
            </a:r>
            <a:r>
              <a:rPr lang="en-US" sz="1300" dirty="0" err="1"/>
              <a:t>μm</a:t>
            </a:r>
            <a:r>
              <a:rPr lang="en-US" sz="1300" dirty="0"/>
              <a:t> (~0.34% X</a:t>
            </a:r>
            <a:r>
              <a:rPr lang="en-US" sz="1300" baseline="-25000" dirty="0"/>
              <a:t>0</a:t>
            </a:r>
            <a:r>
              <a:rPr lang="en-US" sz="1300" dirty="0"/>
              <a:t>), </a:t>
            </a:r>
            <a:br>
              <a:rPr lang="en-US" sz="1300" dirty="0"/>
            </a:br>
            <a:r>
              <a:rPr lang="en-US" sz="1300" dirty="0">
                <a:solidFill>
                  <a:srgbClr val="C00000"/>
                </a:solidFill>
              </a:rPr>
              <a:t>for less multiple scattering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0000CC"/>
                </a:solidFill>
              </a:rPr>
              <a:t>FVTX  Chip: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22" name="テキスト ボックス 800">
            <a:extLst>
              <a:ext uri="{FF2B5EF4-FFF2-40B4-BE49-F238E27FC236}">
                <a16:creationId xmlns:a16="http://schemas.microsoft.com/office/drawing/2014/main" id="{2B188101-6CA0-402F-BB2A-C6DF022FF94A}"/>
              </a:ext>
            </a:extLst>
          </p:cNvPr>
          <p:cNvSpPr txBox="1"/>
          <p:nvPr/>
        </p:nvSpPr>
        <p:spPr>
          <a:xfrm>
            <a:off x="5246916" y="3766505"/>
            <a:ext cx="3687228" cy="122341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en-US" sz="1050" dirty="0">
                <a:solidFill>
                  <a:srgbClr val="0000CC"/>
                </a:solidFill>
              </a:rPr>
              <a:t>p-implant on n-bulk, Ac-coupled, 1.5 M</a:t>
            </a:r>
            <a:r>
              <a:rPr lang="el-GR" altLang="en-US" sz="1050" dirty="0">
                <a:solidFill>
                  <a:srgbClr val="0000CC"/>
                </a:solidFill>
              </a:rPr>
              <a:t>Ω</a:t>
            </a:r>
            <a:r>
              <a:rPr lang="en-US" altLang="en-US" sz="1050" dirty="0">
                <a:solidFill>
                  <a:srgbClr val="0000CC"/>
                </a:solidFill>
              </a:rPr>
              <a:t> polysilicon resistors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en-US" sz="1050" dirty="0">
                <a:solidFill>
                  <a:srgbClr val="0000CC"/>
                </a:solidFill>
              </a:rPr>
              <a:t>Depletion voltage &lt; 100V, Resistivity 3 to 5 k</a:t>
            </a:r>
            <a:r>
              <a:rPr lang="el-GR" altLang="en-US" sz="1050" dirty="0">
                <a:solidFill>
                  <a:srgbClr val="0000CC"/>
                </a:solidFill>
                <a:cs typeface="Arial" panose="020B0604020202020204" pitchFamily="34" charset="0"/>
              </a:rPr>
              <a:t>Ω</a:t>
            </a:r>
            <a:r>
              <a:rPr lang="en-US" altLang="en-US" sz="1050" dirty="0">
                <a:solidFill>
                  <a:srgbClr val="0000CC"/>
                </a:solidFill>
                <a:cs typeface="Arial" panose="020B0604020202020204" pitchFamily="34" charset="0"/>
              </a:rPr>
              <a:t>-cm</a:t>
            </a:r>
            <a:endParaRPr kumimoji="1" lang="en-US" altLang="ja-JP" sz="1050" dirty="0">
              <a:solidFill>
                <a:srgbClr val="0000CC"/>
              </a:solidFill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171450" indent="-171450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kumimoji="1" lang="en-US" altLang="ja-JP" sz="1050" dirty="0">
                <a:solidFill>
                  <a:srgbClr val="0000CC"/>
                </a:solidFill>
                <a:latin typeface="Calibri" panose="020F0502020204030204"/>
                <a:ea typeface="游ゴシック" panose="020B0400000000000000" pitchFamily="34" charset="-128"/>
                <a:cs typeface="+mn-cs"/>
              </a:rPr>
              <a:t>Single cell geometry (active region): </a:t>
            </a:r>
          </a:p>
          <a:p>
            <a:pPr marL="171450" indent="-171450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kumimoji="1" lang="en-US" altLang="ja-JP" sz="1050" dirty="0">
                <a:solidFill>
                  <a:srgbClr val="0000CC"/>
                </a:solidFill>
                <a:latin typeface="Calibri" panose="020F0502020204030204"/>
                <a:ea typeface="游ゴシック" panose="020B0400000000000000" pitchFamily="34" charset="-128"/>
                <a:cs typeface="+mn-cs"/>
              </a:rPr>
              <a:t>128 strips (better resolution in </a:t>
            </a:r>
            <a:r>
              <a:rPr kumimoji="1" lang="en-US" altLang="ja-JP" sz="1050" dirty="0">
                <a:solidFill>
                  <a:srgbClr val="0000CC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kumimoji="1" lang="en-US" altLang="ja-JP" sz="1050" dirty="0">
                <a:solidFill>
                  <a:srgbClr val="0000CC"/>
                </a:solidFill>
                <a:latin typeface="Calibri" panose="020F0502020204030204"/>
                <a:ea typeface="游ゴシック" panose="020B0400000000000000" pitchFamily="34" charset="-128"/>
                <a:cs typeface="+mn-cs"/>
              </a:rPr>
              <a:t>-direction)</a:t>
            </a:r>
          </a:p>
          <a:p>
            <a:pPr marL="171450" indent="-171450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kumimoji="1" lang="en-US" altLang="ja-JP" sz="1050" dirty="0">
                <a:solidFill>
                  <a:srgbClr val="0000CC"/>
                </a:solidFill>
                <a:latin typeface="Calibri" panose="020F0502020204030204"/>
                <a:ea typeface="游ゴシック" panose="020B0400000000000000" pitchFamily="34" charset="-128"/>
                <a:cs typeface="+mn-cs"/>
              </a:rPr>
              <a:t>Strip width = 78 </a:t>
            </a:r>
            <a:r>
              <a:rPr kumimoji="1" lang="en-US" altLang="ja-JP" sz="1050" dirty="0">
                <a:solidFill>
                  <a:srgbClr val="0000CC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kumimoji="1" lang="en-US" altLang="ja-JP" sz="1050" dirty="0">
                <a:solidFill>
                  <a:srgbClr val="0000CC"/>
                </a:solidFill>
                <a:latin typeface="Calibri" panose="020F0502020204030204"/>
                <a:ea typeface="游ゴシック" panose="020B0400000000000000" pitchFamily="34" charset="-128"/>
                <a:cs typeface="+mn-cs"/>
              </a:rPr>
              <a:t>m</a:t>
            </a:r>
          </a:p>
          <a:p>
            <a:pPr marL="171450" indent="-171450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kumimoji="1" lang="en-US" altLang="ja-JP" sz="1050" dirty="0">
                <a:solidFill>
                  <a:srgbClr val="0000CC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kumimoji="1" lang="en-US" altLang="ja-JP" sz="1050" dirty="0">
                <a:solidFill>
                  <a:srgbClr val="0000CC"/>
                </a:solidFill>
                <a:latin typeface="Calibri" panose="020F0502020204030204"/>
                <a:ea typeface="游ゴシック" panose="020B0400000000000000" pitchFamily="34" charset="-128"/>
                <a:cs typeface="+mn-cs"/>
              </a:rPr>
              <a:t>-length = 78 </a:t>
            </a:r>
            <a:r>
              <a:rPr kumimoji="1" lang="en-US" altLang="ja-JP" sz="1050" dirty="0">
                <a:solidFill>
                  <a:srgbClr val="0000CC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kumimoji="1" lang="en-US" altLang="ja-JP" sz="1050" dirty="0">
                <a:solidFill>
                  <a:srgbClr val="0000CC"/>
                </a:solidFill>
                <a:latin typeface="Calibri" panose="020F0502020204030204"/>
                <a:ea typeface="游ゴシック" panose="020B0400000000000000" pitchFamily="34" charset="-128"/>
                <a:cs typeface="+mn-cs"/>
              </a:rPr>
              <a:t>m x 128 strips x 2 cells =19.968 mm</a:t>
            </a:r>
          </a:p>
          <a:p>
            <a:pPr marL="171450" indent="-171450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kumimoji="1" lang="en-US" altLang="ja-JP" sz="1050" dirty="0">
                <a:solidFill>
                  <a:srgbClr val="0000CC"/>
                </a:solidFill>
                <a:latin typeface="Calibri" panose="020F0502020204030204"/>
                <a:ea typeface="游ゴシック" panose="020B0400000000000000" pitchFamily="34" charset="-128"/>
                <a:cs typeface="+mn-cs"/>
              </a:rPr>
              <a:t>z-length = A: 16  mmx 8=128 mm (B: 20 mm x5=100 mm)</a:t>
            </a:r>
            <a:endParaRPr kumimoji="1" lang="ja-JP" altLang="en-US" sz="1050" dirty="0">
              <a:solidFill>
                <a:srgbClr val="0000CC"/>
              </a:solidFill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8B7B7FB-2930-4D7B-92F8-7F46DEEFB927}"/>
              </a:ext>
            </a:extLst>
          </p:cNvPr>
          <p:cNvGrpSpPr>
            <a:grpSpLocks noChangeAspect="1"/>
          </p:cNvGrpSpPr>
          <p:nvPr/>
        </p:nvGrpSpPr>
        <p:grpSpPr>
          <a:xfrm>
            <a:off x="4161585" y="2664871"/>
            <a:ext cx="2083255" cy="937901"/>
            <a:chOff x="518600" y="2140923"/>
            <a:chExt cx="3197261" cy="1439439"/>
          </a:xfrm>
        </p:grpSpPr>
        <p:pic>
          <p:nvPicPr>
            <p:cNvPr id="17" name="Picture 23">
              <a:extLst>
                <a:ext uri="{FF2B5EF4-FFF2-40B4-BE49-F238E27FC236}">
                  <a16:creationId xmlns:a16="http://schemas.microsoft.com/office/drawing/2014/main" id="{49933AAA-EE2E-4C7B-A8AA-21149E6CC1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6" t="14537" r="53469"/>
            <a:stretch/>
          </p:blipFill>
          <p:spPr bwMode="auto">
            <a:xfrm>
              <a:off x="1695307" y="2269929"/>
              <a:ext cx="2020554" cy="1310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0189EA0-5423-48DA-9E39-115E3990A718}"/>
                </a:ext>
              </a:extLst>
            </p:cNvPr>
            <p:cNvSpPr/>
            <p:nvPr/>
          </p:nvSpPr>
          <p:spPr>
            <a:xfrm>
              <a:off x="518600" y="2140923"/>
              <a:ext cx="2318600" cy="1478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DEA534B-857A-449C-8115-A0D150D368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1" r="44043"/>
          <a:stretch/>
        </p:blipFill>
        <p:spPr>
          <a:xfrm rot="16200000">
            <a:off x="1960564" y="2024158"/>
            <a:ext cx="769615" cy="23834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50F67A7-AFEB-44D7-B906-CE0FD4F0ED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3" r="62503" b="49492"/>
          <a:stretch/>
        </p:blipFill>
        <p:spPr>
          <a:xfrm>
            <a:off x="75601" y="3624726"/>
            <a:ext cx="2175560" cy="14956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B9AFFDC-4F61-4A25-B9DD-D577EE2A0F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3" r="62503" b="5412"/>
          <a:stretch/>
        </p:blipFill>
        <p:spPr>
          <a:xfrm>
            <a:off x="2362200" y="3642814"/>
            <a:ext cx="2175560" cy="145951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AB6A0E-0543-4AD9-9363-B977E5E2F059}"/>
              </a:ext>
            </a:extLst>
          </p:cNvPr>
          <p:cNvSpPr txBox="1"/>
          <p:nvPr/>
        </p:nvSpPr>
        <p:spPr>
          <a:xfrm>
            <a:off x="3510262" y="3028950"/>
            <a:ext cx="7569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Photo</a:t>
            </a:r>
            <a:br>
              <a:rPr lang="en-US" sz="1100" b="1" dirty="0"/>
            </a:br>
            <a:r>
              <a:rPr lang="en-US" sz="1100" b="1" dirty="0"/>
              <a:t>FVTX chip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A86D1F3-0F18-48E9-AD41-D3703875641E}"/>
              </a:ext>
            </a:extLst>
          </p:cNvPr>
          <p:cNvCxnSpPr/>
          <p:nvPr/>
        </p:nvCxnSpPr>
        <p:spPr>
          <a:xfrm flipH="1" flipV="1">
            <a:off x="6156325" y="2937468"/>
            <a:ext cx="375104" cy="2394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F87654C5-890F-436C-871C-F3F65DBC0ACB}"/>
              </a:ext>
            </a:extLst>
          </p:cNvPr>
          <p:cNvSpPr/>
          <p:nvPr/>
        </p:nvSpPr>
        <p:spPr>
          <a:xfrm>
            <a:off x="4928298" y="2679385"/>
            <a:ext cx="1444030" cy="96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Striped Right 30">
            <a:extLst>
              <a:ext uri="{FF2B5EF4-FFF2-40B4-BE49-F238E27FC236}">
                <a16:creationId xmlns:a16="http://schemas.microsoft.com/office/drawing/2014/main" id="{FFB2679D-EF6C-48B4-A075-8AFF84B32300}"/>
              </a:ext>
            </a:extLst>
          </p:cNvPr>
          <p:cNvSpPr/>
          <p:nvPr/>
        </p:nvSpPr>
        <p:spPr>
          <a:xfrm rot="5400000">
            <a:off x="8277673" y="2348933"/>
            <a:ext cx="571443" cy="196794"/>
          </a:xfrm>
          <a:prstGeom prst="stripedRightArrow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71534D74-D027-4756-B85F-608AEA9C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8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7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3"/>
          <p:cNvSpPr>
            <a:spLocks noGrp="1"/>
          </p:cNvSpPr>
          <p:nvPr>
            <p:ph type="title"/>
          </p:nvPr>
        </p:nvSpPr>
        <p:spPr>
          <a:xfrm>
            <a:off x="0" y="36286"/>
            <a:ext cx="9144000" cy="536972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  </a:t>
            </a:r>
            <a:r>
              <a:rPr lang="en-US" altLang="en-US" sz="3200" dirty="0">
                <a:solidFill>
                  <a:srgbClr val="000000"/>
                </a:solidFill>
              </a:rPr>
              <a:t>INTT Scope and Deliverables By RIKEN/RBRC 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34F1C3F-C3ED-44C0-8B4A-88E896E120AC}"/>
              </a:ext>
            </a:extLst>
          </p:cNvPr>
          <p:cNvSpPr txBox="1">
            <a:spLocks/>
          </p:cNvSpPr>
          <p:nvPr/>
        </p:nvSpPr>
        <p:spPr>
          <a:xfrm>
            <a:off x="0" y="604839"/>
            <a:ext cx="7620000" cy="455771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1400" b="1" dirty="0">
                <a:solidFill>
                  <a:srgbClr val="0000FF"/>
                </a:solidFill>
              </a:rPr>
              <a:t>3.01.01:  INTT Construction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rgbClr val="0070C0"/>
                </a:solidFill>
              </a:rPr>
              <a:t>Ladder (Silicon </a:t>
            </a:r>
            <a:r>
              <a:rPr lang="en-US" sz="1400" dirty="0">
                <a:solidFill>
                  <a:srgbClr val="0070C0"/>
                </a:solidFill>
              </a:rPr>
              <a:t>S</a:t>
            </a:r>
            <a:r>
              <a:rPr lang="en-US" sz="1400" b="0" dirty="0">
                <a:solidFill>
                  <a:srgbClr val="0070C0"/>
                </a:solidFill>
              </a:rPr>
              <a:t>ensors + HDI + 52 Chips) Assembly: </a:t>
            </a:r>
            <a:r>
              <a:rPr lang="en-US" sz="1400" b="0" dirty="0">
                <a:solidFill>
                  <a:srgbClr val="C00000"/>
                </a:solidFill>
              </a:rPr>
              <a:t>100 Ladders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rgbClr val="0070C0"/>
                </a:solidFill>
              </a:rPr>
              <a:t>Endcap Rings (</a:t>
            </a:r>
            <a:r>
              <a:rPr lang="en-US" sz="1400" dirty="0">
                <a:solidFill>
                  <a:srgbClr val="0070C0"/>
                </a:solidFill>
              </a:rPr>
              <a:t>C</a:t>
            </a:r>
            <a:r>
              <a:rPr lang="en-US" sz="1400" b="0" dirty="0">
                <a:solidFill>
                  <a:srgbClr val="0070C0"/>
                </a:solidFill>
              </a:rPr>
              <a:t>arbon-Peek): </a:t>
            </a:r>
            <a:r>
              <a:rPr lang="en-US" sz="1400" b="0" dirty="0">
                <a:solidFill>
                  <a:srgbClr val="C00000"/>
                </a:solidFill>
              </a:rPr>
              <a:t>6 </a:t>
            </a:r>
            <a:r>
              <a:rPr lang="en-US" sz="1400" dirty="0">
                <a:solidFill>
                  <a:srgbClr val="C00000"/>
                </a:solidFill>
              </a:rPr>
              <a:t>S</a:t>
            </a:r>
            <a:r>
              <a:rPr lang="en-US" sz="1400" b="0" dirty="0">
                <a:solidFill>
                  <a:srgbClr val="C00000"/>
                </a:solidFill>
              </a:rPr>
              <a:t>upport Structures to </a:t>
            </a:r>
            <a:r>
              <a:rPr lang="en-US" sz="1400" dirty="0">
                <a:solidFill>
                  <a:srgbClr val="C00000"/>
                </a:solidFill>
              </a:rPr>
              <a:t>B</a:t>
            </a:r>
            <a:r>
              <a:rPr lang="en-US" sz="1400" b="0" dirty="0">
                <a:solidFill>
                  <a:srgbClr val="C00000"/>
                </a:solidFill>
              </a:rPr>
              <a:t>uild Barrels 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rgbClr val="0070C0"/>
                </a:solidFill>
              </a:rPr>
              <a:t>Support Rails (Carbon-Fiber-Composite):  </a:t>
            </a:r>
            <a:r>
              <a:rPr lang="en-US" sz="1400" b="0" dirty="0">
                <a:solidFill>
                  <a:srgbClr val="C00000"/>
                </a:solidFill>
              </a:rPr>
              <a:t>4 Support R</a:t>
            </a:r>
            <a:r>
              <a:rPr lang="en-US" sz="1400" dirty="0">
                <a:solidFill>
                  <a:srgbClr val="C00000"/>
                </a:solidFill>
              </a:rPr>
              <a:t>ails</a:t>
            </a:r>
            <a:r>
              <a:rPr lang="en-US" sz="1400" b="0" dirty="0">
                <a:solidFill>
                  <a:srgbClr val="C00000"/>
                </a:solidFill>
              </a:rPr>
              <a:t> </a:t>
            </a:r>
            <a:r>
              <a:rPr lang="en-US" sz="1400" dirty="0">
                <a:solidFill>
                  <a:srgbClr val="C00000"/>
                </a:solidFill>
              </a:rPr>
              <a:t>C</a:t>
            </a:r>
            <a:r>
              <a:rPr lang="en-US" sz="1400" b="0" dirty="0">
                <a:solidFill>
                  <a:srgbClr val="C00000"/>
                </a:solidFill>
              </a:rPr>
              <a:t>arrying </a:t>
            </a:r>
            <a:r>
              <a:rPr lang="en-US" sz="1400" dirty="0">
                <a:solidFill>
                  <a:srgbClr val="C00000"/>
                </a:solidFill>
              </a:rPr>
              <a:t>B</a:t>
            </a:r>
            <a:r>
              <a:rPr lang="en-US" sz="1400" b="0" dirty="0">
                <a:solidFill>
                  <a:srgbClr val="C00000"/>
                </a:solidFill>
              </a:rPr>
              <a:t>arrels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rgbClr val="0070C0"/>
                </a:solidFill>
              </a:rPr>
              <a:t>Barrels Assembly: </a:t>
            </a:r>
            <a:r>
              <a:rPr lang="en-US" sz="1400" b="0" dirty="0">
                <a:solidFill>
                  <a:srgbClr val="C00000"/>
                </a:solidFill>
              </a:rPr>
              <a:t>2 </a:t>
            </a:r>
            <a:r>
              <a:rPr lang="en-US" sz="1400" dirty="0">
                <a:solidFill>
                  <a:srgbClr val="C00000"/>
                </a:solidFill>
              </a:rPr>
              <a:t>B</a:t>
            </a:r>
            <a:r>
              <a:rPr lang="en-US" sz="1400" b="0" dirty="0">
                <a:solidFill>
                  <a:srgbClr val="C00000"/>
                </a:solidFill>
              </a:rPr>
              <a:t>arrels (4 sub-layers)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rgbClr val="0070C0"/>
                </a:solidFill>
              </a:rPr>
              <a:t>INTT Assembly: </a:t>
            </a:r>
            <a:r>
              <a:rPr lang="en-US" sz="1400" b="0" dirty="0">
                <a:solidFill>
                  <a:srgbClr val="C00000"/>
                </a:solidFill>
              </a:rPr>
              <a:t>2 Barrels + Extender/Conversion cables + ROCs + Survey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ü"/>
            </a:pPr>
            <a:endParaRPr lang="en-US" sz="1400" b="0" dirty="0">
              <a:solidFill>
                <a:srgbClr val="C00000"/>
              </a:solidFill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1400" b="1" dirty="0">
                <a:solidFill>
                  <a:srgbClr val="0000FF"/>
                </a:solidFill>
              </a:rPr>
              <a:t>3.01.02: INTT Electronics 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rgbClr val="0070C0"/>
                </a:solidFill>
              </a:rPr>
              <a:t>Design and Fabrication of </a:t>
            </a:r>
            <a:r>
              <a:rPr lang="en-US" sz="1400" dirty="0">
                <a:solidFill>
                  <a:srgbClr val="0070C0"/>
                </a:solidFill>
              </a:rPr>
              <a:t>S</a:t>
            </a:r>
            <a:r>
              <a:rPr lang="en-US" sz="1400" b="0" dirty="0">
                <a:solidFill>
                  <a:srgbClr val="0070C0"/>
                </a:solidFill>
              </a:rPr>
              <a:t>ilicon </a:t>
            </a:r>
            <a:r>
              <a:rPr lang="en-US" sz="1400" dirty="0">
                <a:solidFill>
                  <a:srgbClr val="0070C0"/>
                </a:solidFill>
              </a:rPr>
              <a:t>S</a:t>
            </a:r>
            <a:r>
              <a:rPr lang="en-US" sz="1400" b="0" dirty="0">
                <a:solidFill>
                  <a:srgbClr val="0070C0"/>
                </a:solidFill>
              </a:rPr>
              <a:t>trip Sensors (Hamamatsu co.) : </a:t>
            </a:r>
            <a:r>
              <a:rPr lang="en-US" sz="1400" b="0" dirty="0">
                <a:solidFill>
                  <a:srgbClr val="C00000"/>
                </a:solidFill>
              </a:rPr>
              <a:t>400 Silicon </a:t>
            </a:r>
            <a:r>
              <a:rPr lang="en-US" sz="1400" dirty="0">
                <a:solidFill>
                  <a:srgbClr val="C00000"/>
                </a:solidFill>
              </a:rPr>
              <a:t>S</a:t>
            </a:r>
            <a:r>
              <a:rPr lang="en-US" sz="1400" b="0" dirty="0">
                <a:solidFill>
                  <a:srgbClr val="C00000"/>
                </a:solidFill>
              </a:rPr>
              <a:t>ensors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rgbClr val="0070C0"/>
                </a:solidFill>
              </a:rPr>
              <a:t>Testing and Evaluation of Silicon </a:t>
            </a:r>
            <a:r>
              <a:rPr lang="en-US" sz="1400" dirty="0">
                <a:solidFill>
                  <a:srgbClr val="0070C0"/>
                </a:solidFill>
              </a:rPr>
              <a:t>S</a:t>
            </a:r>
            <a:r>
              <a:rPr lang="en-US" sz="1400" b="0" dirty="0">
                <a:solidFill>
                  <a:srgbClr val="0070C0"/>
                </a:solidFill>
              </a:rPr>
              <a:t>ensors, and Implementation in Database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rgbClr val="0070C0"/>
                </a:solidFill>
              </a:rPr>
              <a:t>High Density Interconnect (HDI) Design and Fabrication (Yamashita co.) : </a:t>
            </a:r>
            <a:r>
              <a:rPr lang="en-US" sz="1400" b="0" dirty="0">
                <a:solidFill>
                  <a:srgbClr val="C00000"/>
                </a:solidFill>
              </a:rPr>
              <a:t>200 HDI Cables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rgbClr val="0070C0"/>
                </a:solidFill>
              </a:rPr>
              <a:t>Extender Cables (TAIYO-KOSAKUSHO co. ) and Conversion </a:t>
            </a:r>
            <a:r>
              <a:rPr lang="en-US" sz="1400" dirty="0">
                <a:solidFill>
                  <a:srgbClr val="0070C0"/>
                </a:solidFill>
              </a:rPr>
              <a:t>C</a:t>
            </a:r>
            <a:r>
              <a:rPr lang="en-US" sz="1400" b="0" dirty="0">
                <a:solidFill>
                  <a:srgbClr val="0070C0"/>
                </a:solidFill>
              </a:rPr>
              <a:t>ables: </a:t>
            </a:r>
            <a:r>
              <a:rPr lang="en-US" sz="1400" b="0" dirty="0">
                <a:solidFill>
                  <a:srgbClr val="C00000"/>
                </a:solidFill>
              </a:rPr>
              <a:t>200 </a:t>
            </a:r>
            <a:r>
              <a:rPr lang="en-US" sz="1400" dirty="0">
                <a:solidFill>
                  <a:srgbClr val="C00000"/>
                </a:solidFill>
              </a:rPr>
              <a:t>C</a:t>
            </a:r>
            <a:r>
              <a:rPr lang="en-US" sz="1400" b="0" dirty="0">
                <a:solidFill>
                  <a:srgbClr val="C00000"/>
                </a:solidFill>
              </a:rPr>
              <a:t>ables 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rgbClr val="0070C0"/>
                </a:solidFill>
              </a:rPr>
              <a:t>FPHX Chips = </a:t>
            </a:r>
            <a:r>
              <a:rPr lang="en-US" sz="1400" b="0" dirty="0">
                <a:solidFill>
                  <a:srgbClr val="C00000"/>
                </a:solidFill>
              </a:rPr>
              <a:t>5,200 Chips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ü"/>
            </a:pPr>
            <a:endParaRPr lang="en-US" sz="1400" b="0" dirty="0">
              <a:solidFill>
                <a:srgbClr val="C00000"/>
              </a:solidFill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1400" b="1" dirty="0">
                <a:solidFill>
                  <a:srgbClr val="0000FF"/>
                </a:solidFill>
              </a:rPr>
              <a:t>3.01.03:  INTT Integration in </a:t>
            </a:r>
            <a:r>
              <a:rPr lang="en-US" sz="1400" b="1" dirty="0" err="1">
                <a:solidFill>
                  <a:srgbClr val="0000FF"/>
                </a:solidFill>
              </a:rPr>
              <a:t>sPHENIX</a:t>
            </a:r>
            <a:r>
              <a:rPr lang="en-US" sz="1400" b="1" dirty="0">
                <a:solidFill>
                  <a:srgbClr val="0000FF"/>
                </a:solidFill>
              </a:rPr>
              <a:t> 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rgbClr val="0070C0"/>
                </a:solidFill>
              </a:rPr>
              <a:t>Temperature/Humidity </a:t>
            </a:r>
            <a:r>
              <a:rPr lang="en-US" sz="1400" dirty="0">
                <a:solidFill>
                  <a:srgbClr val="0070C0"/>
                </a:solidFill>
              </a:rPr>
              <a:t>M</a:t>
            </a:r>
            <a:r>
              <a:rPr lang="en-US" sz="1400" b="0" dirty="0">
                <a:solidFill>
                  <a:srgbClr val="0070C0"/>
                </a:solidFill>
              </a:rPr>
              <a:t>onitoring, Low and High </a:t>
            </a:r>
            <a:r>
              <a:rPr lang="en-US" sz="1400" dirty="0">
                <a:solidFill>
                  <a:srgbClr val="0070C0"/>
                </a:solidFill>
              </a:rPr>
              <a:t>P</a:t>
            </a:r>
            <a:r>
              <a:rPr lang="en-US" sz="1400" b="0" dirty="0">
                <a:solidFill>
                  <a:srgbClr val="0070C0"/>
                </a:solidFill>
              </a:rPr>
              <a:t>ower </a:t>
            </a:r>
            <a:r>
              <a:rPr lang="en-US" sz="1400" dirty="0">
                <a:solidFill>
                  <a:srgbClr val="0070C0"/>
                </a:solidFill>
              </a:rPr>
              <a:t>S</a:t>
            </a:r>
            <a:r>
              <a:rPr lang="en-US" sz="1400" b="0" dirty="0">
                <a:solidFill>
                  <a:srgbClr val="0070C0"/>
                </a:solidFill>
              </a:rPr>
              <a:t>upplies, Optical </a:t>
            </a:r>
            <a:r>
              <a:rPr lang="en-US" sz="1400" dirty="0">
                <a:solidFill>
                  <a:srgbClr val="0070C0"/>
                </a:solidFill>
              </a:rPr>
              <a:t>F</a:t>
            </a:r>
            <a:r>
              <a:rPr lang="en-US" sz="1400" b="0" dirty="0">
                <a:solidFill>
                  <a:srgbClr val="0070C0"/>
                </a:solidFill>
              </a:rPr>
              <a:t>ibers, </a:t>
            </a:r>
            <a:br>
              <a:rPr lang="en-US" sz="1400" b="0" dirty="0">
                <a:solidFill>
                  <a:srgbClr val="0070C0"/>
                </a:solidFill>
              </a:rPr>
            </a:br>
            <a:r>
              <a:rPr lang="en-US" sz="1400" b="0" dirty="0">
                <a:solidFill>
                  <a:srgbClr val="0070C0"/>
                </a:solidFill>
              </a:rPr>
              <a:t>and Commissioning   </a:t>
            </a:r>
          </a:p>
        </p:txBody>
      </p:sp>
      <p:pic>
        <p:nvPicPr>
          <p:cNvPr id="40" name="Content Placeholder 3">
            <a:extLst>
              <a:ext uri="{FF2B5EF4-FFF2-40B4-BE49-F238E27FC236}">
                <a16:creationId xmlns:a16="http://schemas.microsoft.com/office/drawing/2014/main" id="{EF1DFBE9-3EA0-4B95-9943-37F5E0C0B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571750"/>
            <a:ext cx="1790986" cy="1343240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xtLst/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636ED46-DC1F-4342-99C1-19C27A86A8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4" t="38766" r="10694" b="30247"/>
          <a:stretch/>
        </p:blipFill>
        <p:spPr>
          <a:xfrm>
            <a:off x="6146418" y="840921"/>
            <a:ext cx="2947164" cy="143148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85D197A-55A1-4B44-BF9E-C7BAEB8A6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1565" y="4060765"/>
            <a:ext cx="2522017" cy="1003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A14DCE-C92B-4270-BED2-43EE98251CD3}"/>
              </a:ext>
            </a:extLst>
          </p:cNvPr>
          <p:cNvSpPr txBox="1"/>
          <p:nvPr/>
        </p:nvSpPr>
        <p:spPr>
          <a:xfrm>
            <a:off x="7521113" y="3928159"/>
            <a:ext cx="835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9FF"/>
                </a:solidFill>
              </a:rPr>
              <a:t>Barrels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7387D1-1160-4043-8575-0F8C54B5E876}"/>
              </a:ext>
            </a:extLst>
          </p:cNvPr>
          <p:cNvSpPr txBox="1"/>
          <p:nvPr/>
        </p:nvSpPr>
        <p:spPr>
          <a:xfrm>
            <a:off x="6840458" y="522388"/>
            <a:ext cx="1519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9FF"/>
                </a:solidFill>
              </a:rPr>
              <a:t>3 Half Ladders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CE6376-6BB3-4380-A1FB-DC73D8A695F9}"/>
              </a:ext>
            </a:extLst>
          </p:cNvPr>
          <p:cNvSpPr txBox="1"/>
          <p:nvPr/>
        </p:nvSpPr>
        <p:spPr>
          <a:xfrm>
            <a:off x="7337954" y="2239595"/>
            <a:ext cx="1201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9FF"/>
                </a:solidFill>
              </a:rPr>
              <a:t>Front View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8D6864B-A8D9-4208-A8F9-1992B4C0FEC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0" y="4972050"/>
            <a:ext cx="2133600" cy="171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898989"/>
                </a:solidFill>
              </a:rPr>
              <a:t>April 9-11, 2019</a:t>
            </a:r>
          </a:p>
        </p:txBody>
      </p:sp>
    </p:spTree>
    <p:extLst>
      <p:ext uri="{BB962C8B-B14F-4D97-AF65-F5344CB8AC3E}">
        <p14:creationId xmlns:p14="http://schemas.microsoft.com/office/powerpoint/2010/main" val="65561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 Rounded MT Bold"/>
        <a:ea typeface=""/>
        <a:cs typeface="Arial"/>
      </a:majorFont>
      <a:minorFont>
        <a:latin typeface="Arial Rounded MT Bol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3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3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51DB02B6-E509-49CB-91C7-AC24AED8EA7B}" vid="{07449716-CC70-4CFD-8D30-32F8FEA71B47}"/>
    </a:ext>
  </a:extLst>
</a:theme>
</file>

<file path=ppt/theme/theme3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B0F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31039</TotalTime>
  <Words>1427</Words>
  <Application>Microsoft Office PowerPoint</Application>
  <PresentationFormat>On-screen Show (16:9)</PresentationFormat>
  <Paragraphs>360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MS PGothic</vt:lpstr>
      <vt:lpstr>MS PGothic</vt:lpstr>
      <vt:lpstr>游ゴシック</vt:lpstr>
      <vt:lpstr>Arial</vt:lpstr>
      <vt:lpstr>Arial Rounded MT Bold</vt:lpstr>
      <vt:lpstr>Calibri</vt:lpstr>
      <vt:lpstr>Copperplate31ab</vt:lpstr>
      <vt:lpstr>Pristina</vt:lpstr>
      <vt:lpstr>Symbol</vt:lpstr>
      <vt:lpstr>Times New Roman</vt:lpstr>
      <vt:lpstr>Wingdings</vt:lpstr>
      <vt:lpstr>Office Theme</vt:lpstr>
      <vt:lpstr>Theme1</vt:lpstr>
      <vt:lpstr>2_Office Theme</vt:lpstr>
      <vt:lpstr>1_Office Theme</vt:lpstr>
      <vt:lpstr>   </vt:lpstr>
      <vt:lpstr>PowerPoint Presentation</vt:lpstr>
      <vt:lpstr>  3.01 The sPHENIX INTT</vt:lpstr>
      <vt:lpstr>  INTT Technical Overview: Two Barrels Specification</vt:lpstr>
      <vt:lpstr>  INTT Technical Overview – Ladder Components and Assembly </vt:lpstr>
      <vt:lpstr>  INTT Technical Overview</vt:lpstr>
      <vt:lpstr>  INTT Technical Overview (Components)</vt:lpstr>
      <vt:lpstr>  INTT Technical Overview: Silicon Sensors and Chip</vt:lpstr>
      <vt:lpstr>  INTT Scope and Deliverables By RIKEN/RBRC </vt:lpstr>
      <vt:lpstr>INTT Collaborators</vt:lpstr>
      <vt:lpstr>  INTT Schedule Drivers</vt:lpstr>
      <vt:lpstr>  INTT Cost Drivers: RIKEN Funded</vt:lpstr>
      <vt:lpstr>  INTT Basis of Estimate &amp; Resource-Loaded Schedule</vt:lpstr>
      <vt:lpstr>  INTT Status and Highlights</vt:lpstr>
      <vt:lpstr>  INTT Status and Highlights</vt:lpstr>
      <vt:lpstr>  INTT Issues and Concerns  </vt:lpstr>
      <vt:lpstr>  3.01: INTT Environmental, Safety and Health (ES&amp;H) </vt:lpstr>
      <vt:lpstr>  Summary</vt:lpstr>
      <vt:lpstr>Back Up</vt:lpstr>
      <vt:lpstr>PowerPoint Presentation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Nouicer, Rachid</cp:lastModifiedBy>
  <cp:revision>425</cp:revision>
  <cp:lastPrinted>2015-10-28T19:08:40Z</cp:lastPrinted>
  <dcterms:created xsi:type="dcterms:W3CDTF">2015-10-24T00:32:43Z</dcterms:created>
  <dcterms:modified xsi:type="dcterms:W3CDTF">2019-04-11T01:26:22Z</dcterms:modified>
</cp:coreProperties>
</file>