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2" r:id="rId3"/>
    <p:sldId id="303" r:id="rId4"/>
    <p:sldId id="280" r:id="rId5"/>
    <p:sldId id="281" r:id="rId6"/>
    <p:sldId id="283" r:id="rId7"/>
    <p:sldId id="282" r:id="rId8"/>
    <p:sldId id="257" r:id="rId9"/>
    <p:sldId id="259" r:id="rId10"/>
    <p:sldId id="299" r:id="rId11"/>
    <p:sldId id="300" r:id="rId12"/>
    <p:sldId id="310" r:id="rId13"/>
    <p:sldId id="311" r:id="rId14"/>
    <p:sldId id="312" r:id="rId15"/>
    <p:sldId id="297" r:id="rId16"/>
    <p:sldId id="298" r:id="rId17"/>
    <p:sldId id="263" r:id="rId18"/>
    <p:sldId id="301" r:id="rId19"/>
    <p:sldId id="262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65" r:id="rId29"/>
    <p:sldId id="295" r:id="rId30"/>
    <p:sldId id="304" r:id="rId31"/>
    <p:sldId id="306" r:id="rId32"/>
    <p:sldId id="307" r:id="rId33"/>
    <p:sldId id="308" r:id="rId34"/>
    <p:sldId id="30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E11DA9"/>
    <a:srgbClr val="6606C5"/>
    <a:srgbClr val="00B050"/>
    <a:srgbClr val="F5B1E2"/>
    <a:srgbClr val="000000"/>
    <a:srgbClr val="FFFF00"/>
    <a:srgbClr val="FFFF99"/>
    <a:srgbClr val="F94848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0132" autoAdjust="0"/>
  </p:normalViewPr>
  <p:slideViewPr>
    <p:cSldViewPr snapToGrid="0">
      <p:cViewPr varScale="1">
        <p:scale>
          <a:sx n="55" d="100"/>
          <a:sy n="55" d="100"/>
        </p:scale>
        <p:origin x="-1718" y="-72"/>
      </p:cViewPr>
      <p:guideLst>
        <p:guide orient="horz" pos="21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-2717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B5BDB-61F4-F842-836E-371160E0A9B1}" type="datetimeFigureOut">
              <a:rPr lang="en-US" smtClean="0"/>
              <a:pPr/>
              <a:t>8/15/2013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EC6B-11D2-AE47-A895-534493F13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53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CE651-C5BB-E543-8294-7D944FCBCB81}" type="datetimeFigureOut">
              <a:rPr lang="en-US" smtClean="0"/>
              <a:pPr/>
              <a:t>8/15/2013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A254F-9F57-114D-86BE-FFC886BA4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363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brass pin dimensions (previously labeled as 2mm OD)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A254F-9F57-114D-86BE-FFC886BA476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1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29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1219200"/>
            <a:ext cx="6172200" cy="1588"/>
          </a:xfrm>
          <a:prstGeom prst="line">
            <a:avLst/>
          </a:prstGeom>
          <a:ln w="41275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46251" y="1295400"/>
            <a:ext cx="5903881" cy="1588"/>
          </a:xfrm>
          <a:prstGeom prst="line">
            <a:avLst/>
          </a:prstGeom>
          <a:ln w="254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72810" y="258885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4"/>
          <a:srcRect r="69780"/>
          <a:stretch>
            <a:fillRect/>
          </a:stretch>
        </p:blipFill>
        <p:spPr bwMode="auto">
          <a:xfrm>
            <a:off x="457200" y="267026"/>
            <a:ext cx="815554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41"/>
          <a:stretch/>
        </p:blipFill>
        <p:spPr>
          <a:xfrm rot="16200000">
            <a:off x="2482167" y="-512824"/>
            <a:ext cx="3974842" cy="8247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Tracker for the mu2e Experiment at Fermilab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Aseet Mukherjee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Bob Wagner</a:t>
            </a:r>
          </a:p>
        </p:txBody>
      </p:sp>
    </p:spTree>
    <p:extLst>
      <p:ext uri="{BB962C8B-B14F-4D97-AF65-F5344CB8AC3E}">
        <p14:creationId xmlns:p14="http://schemas.microsoft.com/office/powerpoint/2010/main" val="6965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 Tests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Conventional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In air, straw at 15psig</a:t>
            </a:r>
          </a:p>
          <a:p>
            <a:pPr lvl="1"/>
            <a:r>
              <a:rPr lang="en-US" smtClean="0"/>
              <a:t>Test time: several days</a:t>
            </a:r>
          </a:p>
          <a:p>
            <a:r>
              <a:rPr lang="en-US" smtClean="0"/>
              <a:t>In vacuum, straw at 15psia</a:t>
            </a:r>
          </a:p>
          <a:p>
            <a:pPr lvl="1"/>
            <a:r>
              <a:rPr lang="en-US" smtClean="0"/>
              <a:t>Measures exactly what we want</a:t>
            </a:r>
          </a:p>
          <a:p>
            <a:pPr lvl="1"/>
            <a:r>
              <a:rPr lang="en-US" smtClean="0"/>
              <a:t>Test time &gt;1day</a:t>
            </a:r>
          </a:p>
          <a:p>
            <a:pPr lvl="1"/>
            <a:r>
              <a:rPr lang="en-US" smtClean="0"/>
              <a:t>Test setup too expensive to make many</a:t>
            </a:r>
          </a:p>
          <a:p>
            <a:r>
              <a:rPr lang="en-US" smtClean="0"/>
              <a:t>Can do large batches but lose sensitivity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Using CO2 sensor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CO2 leaks through plastic faster than most gases</a:t>
            </a:r>
          </a:p>
          <a:p>
            <a:r>
              <a:rPr lang="en-US" smtClean="0"/>
              <a:t>Fill straw with Ar-CO2 (80:20), purge test vesel with N2, and monitor CO2 level</a:t>
            </a:r>
          </a:p>
          <a:p>
            <a:r>
              <a:rPr lang="en-US" smtClean="0"/>
              <a:t>Test time to required sensitivity: &lt;1hour</a:t>
            </a:r>
          </a:p>
          <a:p>
            <a:r>
              <a:rPr lang="en-US" smtClean="0"/>
              <a:t>Test setup cost: &lt;$100, can have many setups</a:t>
            </a:r>
          </a:p>
          <a:p>
            <a:r>
              <a:rPr lang="en-US" smtClean="0"/>
              <a:t>Needs to be calibrated against vacuum method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2980"/>
          </a:xfrm>
        </p:spPr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Leak Test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2" b="11439"/>
          <a:stretch/>
        </p:blipFill>
        <p:spPr bwMode="auto">
          <a:xfrm>
            <a:off x="653142" y="2472613"/>
            <a:ext cx="7315200" cy="154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47657" y="4226767"/>
            <a:ext cx="2248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Copper pipe for straw</a:t>
            </a:r>
          </a:p>
          <a:p>
            <a:r>
              <a:rPr lang="en-US" dirty="0" smtClean="0"/>
              <a:t>Another in back (not seen) for circulation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H="1" flipV="1">
            <a:off x="5430416" y="2985797"/>
            <a:ext cx="1441580" cy="12409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3143" y="4264091"/>
            <a:ext cx="469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Container for  CO</a:t>
            </a:r>
            <a:r>
              <a:rPr lang="en-US" baseline="-25000" dirty="0" smtClean="0"/>
              <a:t>2</a:t>
            </a:r>
            <a:r>
              <a:rPr lang="en-US" dirty="0" smtClean="0"/>
              <a:t> sensor and circulation fan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22310" y="3069771"/>
            <a:ext cx="18663" cy="12223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r="40362"/>
          <a:stretch/>
        </p:blipFill>
        <p:spPr bwMode="auto">
          <a:xfrm rot="16200000">
            <a:off x="2977344" y="4055805"/>
            <a:ext cx="179905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1950098" y="4282751"/>
            <a:ext cx="1240971" cy="345233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4" idx="4"/>
          </p:cNvCxnSpPr>
          <p:nvPr/>
        </p:nvCxnSpPr>
        <p:spPr>
          <a:xfrm>
            <a:off x="2570584" y="4627984"/>
            <a:ext cx="667138" cy="2425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6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Leak Tests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Sample results for straws with and without being pressurized</a:t>
            </a:r>
          </a:p>
          <a:p>
            <a:r>
              <a:rPr lang="en-US" dirty="0" smtClean="0"/>
              <a:t>Leak rates well below limit of 3.5e-4 </a:t>
            </a:r>
            <a:r>
              <a:rPr lang="en-US" dirty="0" err="1" smtClean="0"/>
              <a:t>ccm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9314"/>
            <a:ext cx="4038600" cy="302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3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Creep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all plastics, the Mylar straws creep: loose tension over time</a:t>
            </a:r>
          </a:p>
          <a:p>
            <a:r>
              <a:rPr lang="en-US" dirty="0" smtClean="0"/>
              <a:t>Our best fit, extrapolated to several years, shows detector is fine (over 200g) indefinitely if we install at 700g tension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9" name="Picture 6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8606" r="17273" b="2606"/>
          <a:stretch/>
        </p:blipFill>
        <p:spPr bwMode="auto">
          <a:xfrm>
            <a:off x="4648200" y="2501613"/>
            <a:ext cx="4038600" cy="272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flipH="1">
                <a:off x="5407895" y="2161309"/>
                <a:ext cx="2281378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07895" y="2161309"/>
                <a:ext cx="2281378" cy="392993"/>
              </a:xfrm>
              <a:prstGeom prst="rect">
                <a:avLst/>
              </a:prstGeom>
              <a:blipFill rotWithShape="1">
                <a:blip r:embed="rId3"/>
                <a:stretch>
                  <a:fillRect t="-4688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4946073" y="4184073"/>
            <a:ext cx="344978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4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Creep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Extrapolation from &lt;1year to many years is tricky</a:t>
            </a:r>
          </a:p>
          <a:p>
            <a:r>
              <a:rPr lang="en-US" dirty="0" smtClean="0"/>
              <a:t>Alternative fits indicate a lifetime of &gt;6years</a:t>
            </a:r>
          </a:p>
          <a:p>
            <a:r>
              <a:rPr lang="en-US" dirty="0" smtClean="0"/>
              <a:t>Fine for mu2e … maybe not mu2e-II</a:t>
            </a:r>
          </a:p>
          <a:p>
            <a:r>
              <a:rPr lang="en-US" dirty="0" smtClean="0"/>
              <a:t>Alternative: Add a stiffening carbon fiber line radially across the panel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55131" y="2272146"/>
            <a:ext cx="734291" cy="3602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77199" y="2161310"/>
            <a:ext cx="734291" cy="3602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7635" r="18046" b="2849"/>
          <a:stretch/>
        </p:blipFill>
        <p:spPr bwMode="auto">
          <a:xfrm>
            <a:off x="4648200" y="2486162"/>
            <a:ext cx="4038600" cy="275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flipH="1">
                <a:off x="5407895" y="2161309"/>
                <a:ext cx="2281378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07895" y="2161309"/>
                <a:ext cx="2281378" cy="392993"/>
              </a:xfrm>
              <a:prstGeom prst="rect">
                <a:avLst/>
              </a:prstGeom>
              <a:blipFill rotWithShape="1">
                <a:blip r:embed="rId3"/>
                <a:stretch>
                  <a:fillRect t="-4688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043055" y="4142509"/>
            <a:ext cx="3380509" cy="4156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6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Aseet Mukherjee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0BCE-377D-4DD0-8A03-161BEF48C52C}" type="slidenum">
              <a:rPr lang="en-US" smtClean="0"/>
              <a:t>15</a:t>
            </a:fld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3564909"/>
          </a:xfrm>
        </p:spPr>
      </p:pic>
      <p:sp>
        <p:nvSpPr>
          <p:cNvPr id="20" name="TextBox 19"/>
          <p:cNvSpPr txBox="1"/>
          <p:nvPr/>
        </p:nvSpPr>
        <p:spPr>
          <a:xfrm>
            <a:off x="535663" y="4759105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All electronics are in drift gas to simplify cooling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ym typeface="Symbol"/>
              </a:rPr>
              <a:t>Preamps to be tested for gas contamination, and may need coating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Digitizers are in the exhaust gas </a:t>
            </a:r>
            <a:r>
              <a:rPr lang="en-US" sz="2000" dirty="0" smtClean="0">
                <a:sym typeface="Symbol"/>
              </a:rPr>
              <a:t> don’t need to worry about outgassing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ym typeface="Symbol"/>
              </a:rPr>
              <a:t>Digitizer region can be accessed while operating straws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(not in the vacuum, of course)</a:t>
            </a:r>
          </a:p>
        </p:txBody>
      </p:sp>
    </p:spTree>
    <p:extLst>
      <p:ext uri="{BB962C8B-B14F-4D97-AF65-F5344CB8AC3E}">
        <p14:creationId xmlns:p14="http://schemas.microsoft.com/office/powerpoint/2010/main" val="16818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 Manifold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2" descr="Q:\SUPERCONDUCTOR R&amp;D\Gallo_Giuseppe\Files_Gallo\Collaboration Meeting (T-Tracker)- Presentations\Picture\R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24726" r="3166" b="27024"/>
          <a:stretch/>
        </p:blipFill>
        <p:spPr bwMode="auto">
          <a:xfrm>
            <a:off x="3846880" y="4612482"/>
            <a:ext cx="4690631" cy="14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049049" y="2070519"/>
            <a:ext cx="6442079" cy="2948586"/>
            <a:chOff x="2224705" y="2975588"/>
            <a:chExt cx="6442079" cy="2948586"/>
          </a:xfrm>
        </p:grpSpPr>
        <p:pic>
          <p:nvPicPr>
            <p:cNvPr id="10" name="Picture 3" descr="Q:\SUPERCONDUCTOR R&amp;D\Gallo_Giuseppe\Files_Gallo\Collaboration Meeting (T-Tracker)- Presentations\Picture\R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3" t="13263" r="4456" b="10613"/>
            <a:stretch/>
          </p:blipFill>
          <p:spPr bwMode="auto">
            <a:xfrm>
              <a:off x="2224705" y="2975588"/>
              <a:ext cx="4650602" cy="2319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Q:\SUPERCONDUCTOR R&amp;D\Gallo_Giuseppe\Files_Gallo\Collaboration Meeting (T-Tracker)- Presentations\Picture\R3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33" t="19382" r="42784" b="31182"/>
            <a:stretch/>
          </p:blipFill>
          <p:spPr bwMode="auto">
            <a:xfrm>
              <a:off x="3403542" y="4633027"/>
              <a:ext cx="1989047" cy="129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Q:\SUPERCONDUCTOR R&amp;D\Gallo_Giuseppe\Files_Gallo\Collaboration Meeting (T-Tracker)- Presentations\Picture\R4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2" t="5799" r="39428" b="7987"/>
            <a:stretch/>
          </p:blipFill>
          <p:spPr bwMode="auto">
            <a:xfrm>
              <a:off x="7051358" y="3790916"/>
              <a:ext cx="1615426" cy="1501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2251345" y="4964918"/>
              <a:ext cx="544520" cy="37653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11" idx="1"/>
            </p:cNvCxnSpPr>
            <p:nvPr/>
          </p:nvCxnSpPr>
          <p:spPr>
            <a:xfrm>
              <a:off x="2827174" y="5159828"/>
              <a:ext cx="576368" cy="1187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269572" y="3035447"/>
              <a:ext cx="544520" cy="52012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5"/>
              <a:endCxn id="12" idx="1"/>
            </p:cNvCxnSpPr>
            <p:nvPr/>
          </p:nvCxnSpPr>
          <p:spPr>
            <a:xfrm>
              <a:off x="4734349" y="3479401"/>
              <a:ext cx="2317009" cy="10620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tight while allowing access </a:t>
            </a:r>
            <a:r>
              <a:rPr lang="en-US" dirty="0"/>
              <a:t>to </a:t>
            </a:r>
            <a:r>
              <a:rPr lang="en-US" dirty="0" smtClean="0"/>
              <a:t>electronics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150498" y="5458408"/>
            <a:ext cx="300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separate covers, one each for preamps and one for digitizers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348065" y="5430416"/>
            <a:ext cx="774441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458408" y="4861249"/>
            <a:ext cx="401216" cy="6158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0"/>
          </p:cNvCxnSpPr>
          <p:nvPr/>
        </p:nvCxnSpPr>
        <p:spPr>
          <a:xfrm flipV="1">
            <a:off x="6652727" y="4833257"/>
            <a:ext cx="429208" cy="625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1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Gas Manifold</a:t>
            </a:r>
            <a:endParaRPr lang="en-US" dirty="0"/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en-US" dirty="0" smtClean="0"/>
              <a:t>Prototype had &lt;0.24ccm leak rate</a:t>
            </a:r>
          </a:p>
          <a:p>
            <a:r>
              <a:rPr lang="en-US" dirty="0" smtClean="0"/>
              <a:t>Small compared to allowed total of 7ccm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7" name="Picture 3" descr="C:\Documents and Settings\aseet.FERMI\Desktop\CfSsMix-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08" y="2962458"/>
            <a:ext cx="5486400" cy="128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21493" y="1811074"/>
            <a:ext cx="80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O-ring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1940767" y="1995740"/>
            <a:ext cx="2080726" cy="11580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823926" y="1995740"/>
            <a:ext cx="1688841" cy="11486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71804" y="1562259"/>
            <a:ext cx="289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Latch on this side</a:t>
            </a:r>
            <a:br>
              <a:rPr lang="en-US" dirty="0" smtClean="0"/>
            </a:br>
            <a:r>
              <a:rPr lang="en-US" dirty="0" smtClean="0"/>
              <a:t>(no room for screws)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40" idx="2"/>
          </p:cNvCxnSpPr>
          <p:nvPr/>
        </p:nvCxnSpPr>
        <p:spPr>
          <a:xfrm flipH="1">
            <a:off x="1726162" y="2208590"/>
            <a:ext cx="391887" cy="8051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48335" y="1807964"/>
            <a:ext cx="289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Screws on this side</a:t>
            </a:r>
            <a:endParaRPr lang="en-US" dirty="0"/>
          </a:p>
        </p:txBody>
      </p:sp>
      <p:cxnSp>
        <p:nvCxnSpPr>
          <p:cNvPr id="53" name="Straight Arrow Connector 52"/>
          <p:cNvCxnSpPr>
            <a:stCxn id="51" idx="2"/>
          </p:cNvCxnSpPr>
          <p:nvPr/>
        </p:nvCxnSpPr>
        <p:spPr>
          <a:xfrm>
            <a:off x="6394580" y="2177296"/>
            <a:ext cx="351452" cy="89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666253" y="4072344"/>
            <a:ext cx="318174" cy="318174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752530" y="4441371"/>
            <a:ext cx="306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Aluminum plate for thermal and electrical conductivity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2" idx="0"/>
            <a:endCxn id="1027" idx="2"/>
          </p:cNvCxnSpPr>
          <p:nvPr/>
        </p:nvCxnSpPr>
        <p:spPr>
          <a:xfrm flipH="1" flipV="1">
            <a:off x="4249508" y="4251711"/>
            <a:ext cx="33243" cy="1896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89249" y="2528596"/>
            <a:ext cx="149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Composite Inner Ring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3" name="Straight Arrow Connector 42"/>
          <p:cNvCxnSpPr>
            <a:stCxn id="37" idx="2"/>
            <a:endCxn id="1027" idx="1"/>
          </p:cNvCxnSpPr>
          <p:nvPr/>
        </p:nvCxnSpPr>
        <p:spPr>
          <a:xfrm>
            <a:off x="1035698" y="3174927"/>
            <a:ext cx="470610" cy="4321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025950" y="2354423"/>
            <a:ext cx="172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11DA9"/>
                </a:solidFill>
              </a:rPr>
              <a:t>Stainless Steel Outer Ring</a:t>
            </a:r>
            <a:endParaRPr lang="en-US" dirty="0">
              <a:solidFill>
                <a:srgbClr val="E11DA9"/>
              </a:solidFill>
            </a:endParaRPr>
          </a:p>
        </p:txBody>
      </p:sp>
      <p:cxnSp>
        <p:nvCxnSpPr>
          <p:cNvPr id="63" name="Straight Arrow Connector 62"/>
          <p:cNvCxnSpPr>
            <a:stCxn id="62" idx="2"/>
            <a:endCxn id="1027" idx="3"/>
          </p:cNvCxnSpPr>
          <p:nvPr/>
        </p:nvCxnSpPr>
        <p:spPr>
          <a:xfrm flipH="1">
            <a:off x="6992708" y="3000754"/>
            <a:ext cx="897879" cy="6063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567403" y="2420674"/>
            <a:ext cx="161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Brass Cover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2" name="Straight Arrow Connector 71"/>
          <p:cNvCxnSpPr>
            <a:stCxn id="77" idx="2"/>
            <a:endCxn id="1027" idx="0"/>
          </p:cNvCxnSpPr>
          <p:nvPr/>
        </p:nvCxnSpPr>
        <p:spPr>
          <a:xfrm flipH="1">
            <a:off x="4249508" y="2790006"/>
            <a:ext cx="123439" cy="1724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721150" y="4678682"/>
            <a:ext cx="127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Refrigerant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74" name="Straight Arrow Connector 73"/>
          <p:cNvCxnSpPr>
            <a:stCxn id="78" idx="0"/>
            <a:endCxn id="29" idx="5"/>
          </p:cNvCxnSpPr>
          <p:nvPr/>
        </p:nvCxnSpPr>
        <p:spPr>
          <a:xfrm flipH="1" flipV="1">
            <a:off x="6937831" y="4343922"/>
            <a:ext cx="420911" cy="3347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7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Manifold Inner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96 straws/panel ×6 panels/plane × 36 planes</a:t>
            </a:r>
            <a:br>
              <a:rPr lang="en-US" dirty="0" smtClean="0"/>
            </a:br>
            <a:r>
              <a:rPr lang="en-US" dirty="0" smtClean="0">
                <a:sym typeface="Symbol"/>
              </a:rPr>
              <a:t> ~20K straws  40K precision holes</a:t>
            </a:r>
          </a:p>
          <a:p>
            <a:r>
              <a:rPr lang="en-US" dirty="0" smtClean="0">
                <a:sym typeface="Symbol"/>
              </a:rPr>
              <a:t>Alternative: Mold the holes in carbon fiber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3" y="2891907"/>
            <a:ext cx="572439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73421" y="4506686"/>
            <a:ext cx="1483567" cy="373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Carbon Fiber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4683967" y="3750906"/>
            <a:ext cx="331238" cy="75578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09936" y="5144279"/>
            <a:ext cx="159864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Stainless Steel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H="1" flipV="1">
            <a:off x="2923309" y="4488873"/>
            <a:ext cx="385949" cy="65540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0"/>
          </p:cNvCxnSpPr>
          <p:nvPr/>
        </p:nvCxnSpPr>
        <p:spPr>
          <a:xfrm flipH="1" flipV="1">
            <a:off x="3268824" y="3865984"/>
            <a:ext cx="40434" cy="127829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572982"/>
            <a:ext cx="1828800" cy="145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979714" y="5215812"/>
            <a:ext cx="1511559" cy="11196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08710" y="4021493"/>
            <a:ext cx="154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O-ring groove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36" y="4363324"/>
            <a:ext cx="1828800" cy="159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7483151" y="4390825"/>
            <a:ext cx="121298" cy="60105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0"/>
          </p:cNvCxnSpPr>
          <p:nvPr/>
        </p:nvCxnSpPr>
        <p:spPr>
          <a:xfrm flipH="1" flipV="1">
            <a:off x="7165910" y="2799184"/>
            <a:ext cx="317241" cy="122230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7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Self-supporting panels assemble into a plane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0BCE-377D-4DD0-8A03-161BEF48C52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 descr="C:\mu2e\Oct2012\PlaneFancy-Model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76362"/>
            <a:ext cx="19377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seet.FERMI\Desktop\PlaneFancy-Model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404" y="2367714"/>
            <a:ext cx="156601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921648" y="3997726"/>
            <a:ext cx="1447800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µ</a:t>
            </a:r>
            <a:r>
              <a:rPr lang="en-US" dirty="0" smtClean="0">
                <a:sym typeface="Symbol"/>
              </a:rPr>
              <a:t>e?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08922"/>
                <a:ext cx="8229600" cy="471724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b="1" i="1" dirty="0" smtClean="0">
                    <a:solidFill>
                      <a:schemeClr val="accent1"/>
                    </a:solidFill>
                  </a:rPr>
                  <a:t>See Rob </a:t>
                </a:r>
                <a:r>
                  <a:rPr lang="en-US" b="1" i="1" dirty="0" err="1">
                    <a:solidFill>
                      <a:schemeClr val="accent1"/>
                    </a:solidFill>
                  </a:rPr>
                  <a:t>Kutschke’s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 talk for more </a:t>
                </a:r>
              </a:p>
              <a:p>
                <a:r>
                  <a:rPr lang="en-US" dirty="0" smtClean="0"/>
                  <a:t>Muons captured on a target to form a </a:t>
                </a:r>
                <a:r>
                  <a:rPr lang="en-US" dirty="0" err="1" smtClean="0"/>
                  <a:t>muonic</a:t>
                </a:r>
                <a:r>
                  <a:rPr lang="en-US" dirty="0" smtClean="0"/>
                  <a:t> atom</a:t>
                </a:r>
              </a:p>
              <a:p>
                <a:r>
                  <a:rPr lang="en-US" dirty="0" smtClean="0"/>
                  <a:t>40% undergo the normal decay while in orbit (DIO)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LOTS of electrons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E</m:t>
                    </m:r>
                    <m:r>
                      <a:rPr lang="en-US" b="0" i="0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… with a small tail to higher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60% capture on the nucleus, causing a nuclear breakup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p, n, </a:t>
                </a:r>
                <a:r>
                  <a:rPr lang="en-US" dirty="0" smtClean="0">
                    <a:sym typeface="Symbol"/>
                  </a:rPr>
                  <a:t> produced in the breakup</a:t>
                </a:r>
              </a:p>
              <a:p>
                <a:r>
                  <a:rPr lang="en-US" dirty="0" smtClean="0"/>
                  <a:t>We are looking for a small fraction of neutrinos-less conversions</a:t>
                </a:r>
                <a:r>
                  <a:rPr lang="en-US" i="1" dirty="0">
                    <a:latin typeface="Cambria Math"/>
                    <a:ea typeface="Cambria Math"/>
                  </a:rPr>
                  <a:t/>
                </a:r>
                <a:br>
                  <a:rPr lang="en-US" i="1" dirty="0">
                    <a:latin typeface="Cambria Math"/>
                    <a:ea typeface="Cambria Math"/>
                  </a:rPr>
                </a:br>
                <a:r>
                  <a:rPr lang="en-US" i="1" dirty="0" smtClean="0">
                    <a:latin typeface="Cambria Math"/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…</a:t>
                </a:r>
                <a:endParaRPr lang="en-US" dirty="0"/>
              </a:p>
              <a:p>
                <a:r>
                  <a:rPr lang="en-US" dirty="0" smtClean="0"/>
                  <a:t>Signature: Mono-energetic electrons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105MeV, depending slightly on nucleus</a:t>
                </a:r>
              </a:p>
              <a:p>
                <a:r>
                  <a:rPr lang="en-US" dirty="0"/>
                  <a:t>Rate in standard model is very </a:t>
                </a:r>
                <a:r>
                  <a:rPr lang="en-US" dirty="0" smtClean="0"/>
                  <a:t>low (BR ~10</a:t>
                </a:r>
                <a:r>
                  <a:rPr lang="en-US" baseline="30000" dirty="0" smtClean="0"/>
                  <a:t>-54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/>
                  <a:t>A signal indicates physics beyond the standard </a:t>
                </a:r>
                <a:r>
                  <a:rPr lang="en-US" dirty="0" smtClean="0"/>
                  <a:t>model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08922"/>
                <a:ext cx="8229600" cy="4717241"/>
              </a:xfrm>
              <a:blipFill rotWithShape="1">
                <a:blip r:embed="rId2"/>
                <a:stretch>
                  <a:fillRect l="-815" t="-1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Oct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Aseet Mukherjee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0BCE-377D-4DD0-8A03-161BEF48C52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 descr="C:\mu2e\Oct2012\PlaneFancy-Model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76362"/>
            <a:ext cx="19377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800350" y="4100362"/>
            <a:ext cx="1447800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5" descr="C:\Documents and Settings\aseet.FERMI\Desktop\PlaneFancy-Mode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" r="7019"/>
          <a:stretch/>
        </p:blipFill>
        <p:spPr bwMode="auto">
          <a:xfrm rot="900000">
            <a:off x="4523617" y="2271561"/>
            <a:ext cx="378655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Switch to simpler representation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Oct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Aseet Mukherjee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0BCE-377D-4DD0-8A03-161BEF48C52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0" name="Picture 2" descr="C:\mu2e\Oct2012\PlaneFancy-Model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76362"/>
            <a:ext cx="19377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800350" y="4100362"/>
            <a:ext cx="1447800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257600"/>
            <a:ext cx="3767704" cy="375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7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planes back-to-back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Oct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Aseet Mukherjee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0BCE-377D-4DD0-8A03-161BEF48C52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991" y="2837520"/>
            <a:ext cx="229125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1800000">
            <a:off x="3391108" y="2803655"/>
            <a:ext cx="229125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lus 17"/>
          <p:cNvSpPr/>
          <p:nvPr/>
        </p:nvSpPr>
        <p:spPr>
          <a:xfrm>
            <a:off x="2714802" y="3614760"/>
            <a:ext cx="731520" cy="731520"/>
          </a:xfrm>
          <a:prstGeom prst="mathPlu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qual 21"/>
          <p:cNvSpPr/>
          <p:nvPr/>
        </p:nvSpPr>
        <p:spPr>
          <a:xfrm>
            <a:off x="5639888" y="3614760"/>
            <a:ext cx="731520" cy="731520"/>
          </a:xfrm>
          <a:prstGeom prst="mathEqua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3" descr="C:\Documents and Settings\aseet.FERMI\Desktop\StationSimpleNoDi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52" y="2837520"/>
            <a:ext cx="226088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Optimal Stereo order still under study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Oct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Aseet Mukherjee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0BCE-377D-4DD0-8A03-161BEF48C52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1800000">
            <a:off x="3260480" y="3848682"/>
            <a:ext cx="229125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seet.FERMI\Desktop\StationSimple-Mode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76" r="-56828"/>
          <a:stretch/>
        </p:blipFill>
        <p:spPr bwMode="auto">
          <a:xfrm>
            <a:off x="302363" y="2133600"/>
            <a:ext cx="8603511" cy="40641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39816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0"/>
            <a:ext cx="51435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18 stations</a:t>
            </a:r>
            <a:br>
              <a:rPr lang="en-US" dirty="0" smtClean="0"/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tentative … optimal number being studied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Aseet Mukherjee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0"/>
            <a:ext cx="51435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 stations + Support Structure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Aseet Mukherjee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0"/>
            <a:ext cx="51435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 stations + Support Structure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Aseet Mukherjee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0"/>
            <a:ext cx="51435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 stations + Support Structure</a:t>
            </a:r>
          </a:p>
          <a:p>
            <a:r>
              <a:rPr lang="en-US" dirty="0" smtClean="0"/>
              <a:t>Support beams also serve as cable trays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Aseet Mukherjee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1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Box 67"/>
          <p:cNvSpPr txBox="1">
            <a:spLocks noChangeArrowheads="1"/>
          </p:cNvSpPr>
          <p:nvPr/>
        </p:nvSpPr>
        <p:spPr bwMode="auto">
          <a:xfrm rot="16200000">
            <a:off x="3754059" y="5135722"/>
            <a:ext cx="363176" cy="17752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" wrap="none" lIns="73152" tIns="36576" rIns="73152" bIns="3657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Commercial Analog ICs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24" name="Text Box 67"/>
          <p:cNvSpPr txBox="1">
            <a:spLocks noChangeArrowheads="1"/>
          </p:cNvSpPr>
          <p:nvPr/>
        </p:nvSpPr>
        <p:spPr bwMode="auto">
          <a:xfrm rot="16200000">
            <a:off x="5542121" y="5773845"/>
            <a:ext cx="363176" cy="4746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" wrap="none" lIns="73152" tIns="36576" rIns="73152" bIns="3657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FPGA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23" name="Text Box 67"/>
          <p:cNvSpPr txBox="1">
            <a:spLocks noChangeArrowheads="1"/>
          </p:cNvSpPr>
          <p:nvPr/>
        </p:nvSpPr>
        <p:spPr bwMode="auto">
          <a:xfrm rot="16200000">
            <a:off x="6943435" y="5773845"/>
            <a:ext cx="363176" cy="4746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" wrap="none" lIns="73152" tIns="36576" rIns="73152" bIns="3657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FPGA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 rot="16200000">
            <a:off x="4530039" y="1161293"/>
            <a:ext cx="363176" cy="5852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" wrap="none" lIns="73152" tIns="36576" rIns="73152" bIns="3657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ASIC </a:t>
            </a:r>
            <a:r>
              <a:rPr kumimoji="0" lang="en-US" sz="14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(1)</a:t>
            </a:r>
            <a:endParaRPr kumimoji="0" lang="en-US" sz="2400" b="1" i="0" u="none" strike="noStrike" cap="none" normalizeH="0" baseline="3000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54328" name="Text Box 56"/>
          <p:cNvSpPr txBox="1">
            <a:spLocks noChangeArrowheads="1"/>
          </p:cNvSpPr>
          <p:nvPr/>
        </p:nvSpPr>
        <p:spPr bwMode="auto">
          <a:xfrm rot="16200000">
            <a:off x="2071387" y="1166316"/>
            <a:ext cx="363176" cy="8555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" wrap="none" lIns="73152" tIns="36576" rIns="73152" bIns="3657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Discrete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14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(1)</a:t>
            </a:r>
            <a:endParaRPr kumimoji="0" lang="en-US" sz="2400" b="1" i="0" u="none" strike="noStrike" cap="none" normalizeH="0" baseline="3000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54339" name="Text Box 67"/>
          <p:cNvSpPr txBox="1">
            <a:spLocks noChangeArrowheads="1"/>
          </p:cNvSpPr>
          <p:nvPr/>
        </p:nvSpPr>
        <p:spPr bwMode="auto">
          <a:xfrm rot="16200000">
            <a:off x="6908923" y="1292796"/>
            <a:ext cx="363176" cy="4746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" wrap="none" lIns="73152" tIns="36576" rIns="73152" bIns="3657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FPGA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End Electronics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C163-821C-411E-9F02-88DADC34F427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54278" name="AutoShape 6"/>
          <p:cNvCxnSpPr>
            <a:cxnSpLocks noChangeShapeType="1"/>
          </p:cNvCxnSpPr>
          <p:nvPr/>
        </p:nvCxnSpPr>
        <p:spPr bwMode="auto">
          <a:xfrm>
            <a:off x="2809875" y="3978910"/>
            <a:ext cx="506203" cy="19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4279" name="AutoShape 7"/>
          <p:cNvCxnSpPr>
            <a:cxnSpLocks noChangeShapeType="1"/>
          </p:cNvCxnSpPr>
          <p:nvPr/>
        </p:nvCxnSpPr>
        <p:spPr bwMode="auto">
          <a:xfrm rot="16200000" flipH="1">
            <a:off x="2999540" y="4177982"/>
            <a:ext cx="404495" cy="127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4280" name="AutoShape 8"/>
          <p:cNvCxnSpPr>
            <a:cxnSpLocks noChangeShapeType="1"/>
          </p:cNvCxnSpPr>
          <p:nvPr/>
        </p:nvCxnSpPr>
        <p:spPr bwMode="auto">
          <a:xfrm flipV="1">
            <a:off x="2819400" y="3170556"/>
            <a:ext cx="891614" cy="825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4281" name="AutoShape 9"/>
          <p:cNvCxnSpPr>
            <a:cxnSpLocks noChangeShapeType="1"/>
          </p:cNvCxnSpPr>
          <p:nvPr/>
        </p:nvCxnSpPr>
        <p:spPr bwMode="auto">
          <a:xfrm rot="16200000" flipH="1">
            <a:off x="2894739" y="3772852"/>
            <a:ext cx="1214755" cy="127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4282" name="AutoShape 10"/>
          <p:cNvSpPr>
            <a:spLocks noChangeArrowheads="1"/>
          </p:cNvSpPr>
          <p:nvPr/>
        </p:nvSpPr>
        <p:spPr bwMode="auto">
          <a:xfrm rot="16200000">
            <a:off x="4264332" y="5061277"/>
            <a:ext cx="851535" cy="236200"/>
          </a:xfrm>
          <a:prstGeom prst="flowChartManualOperation">
            <a:avLst/>
          </a:pr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ADC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4283" name="AutoShape 11"/>
          <p:cNvCxnSpPr>
            <a:cxnSpLocks noChangeShapeType="1"/>
          </p:cNvCxnSpPr>
          <p:nvPr/>
        </p:nvCxnSpPr>
        <p:spPr bwMode="auto">
          <a:xfrm rot="16200000">
            <a:off x="3193203" y="5049837"/>
            <a:ext cx="30607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4284" name="AutoShape 12"/>
          <p:cNvCxnSpPr>
            <a:cxnSpLocks noChangeShapeType="1"/>
            <a:endCxn id="54282" idx="0"/>
          </p:cNvCxnSpPr>
          <p:nvPr/>
        </p:nvCxnSpPr>
        <p:spPr bwMode="auto">
          <a:xfrm rot="16200000">
            <a:off x="3958008" y="4565702"/>
            <a:ext cx="635" cy="1227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4285" name="AutoShape 13"/>
          <p:cNvSpPr>
            <a:spLocks noChangeArrowheads="1"/>
          </p:cNvSpPr>
          <p:nvPr/>
        </p:nvSpPr>
        <p:spPr bwMode="auto">
          <a:xfrm rot="5400000">
            <a:off x="3945600" y="3728424"/>
            <a:ext cx="616585" cy="504147"/>
          </a:xfrm>
          <a:prstGeom prst="flowChartExtra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3152" tIns="36576" rIns="73152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4287" name="AutoShape 15"/>
          <p:cNvCxnSpPr>
            <a:cxnSpLocks noChangeShapeType="1"/>
            <a:endCxn id="54285" idx="2"/>
          </p:cNvCxnSpPr>
          <p:nvPr/>
        </p:nvCxnSpPr>
        <p:spPr bwMode="auto">
          <a:xfrm rot="16200000">
            <a:off x="3657678" y="3636674"/>
            <a:ext cx="635" cy="68764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4288" name="AutoShape 16"/>
          <p:cNvSpPr>
            <a:spLocks noChangeArrowheads="1"/>
          </p:cNvSpPr>
          <p:nvPr/>
        </p:nvSpPr>
        <p:spPr bwMode="auto">
          <a:xfrm rot="5400000">
            <a:off x="3938933" y="2914036"/>
            <a:ext cx="616585" cy="504782"/>
          </a:xfrm>
          <a:prstGeom prst="flowChartExtra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3152" tIns="36576" rIns="73152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4289" name="AutoShape 17"/>
          <p:cNvCxnSpPr>
            <a:cxnSpLocks noChangeShapeType="1"/>
            <a:endCxn id="54288" idx="2"/>
          </p:cNvCxnSpPr>
          <p:nvPr/>
        </p:nvCxnSpPr>
        <p:spPr bwMode="auto">
          <a:xfrm rot="16200000">
            <a:off x="3850702" y="3026422"/>
            <a:ext cx="5080" cy="2844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4290" name="AutoShape 18"/>
          <p:cNvSpPr>
            <a:spLocks noChangeArrowheads="1"/>
          </p:cNvSpPr>
          <p:nvPr/>
        </p:nvSpPr>
        <p:spPr bwMode="auto">
          <a:xfrm rot="16200000">
            <a:off x="4945370" y="3891290"/>
            <a:ext cx="708660" cy="236200"/>
          </a:xfrm>
          <a:prstGeom prst="flowChartManualOperation">
            <a:avLst/>
          </a:pr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TDC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 rot="16200000">
            <a:off x="4924415" y="3074045"/>
            <a:ext cx="750570" cy="236200"/>
          </a:xfrm>
          <a:prstGeom prst="flowChartManualOperation">
            <a:avLst/>
          </a:pr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TDC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292" name="AutoShape 20"/>
          <p:cNvSpPr>
            <a:spLocks/>
          </p:cNvSpPr>
          <p:nvPr/>
        </p:nvSpPr>
        <p:spPr bwMode="auto">
          <a:xfrm rot="16200000">
            <a:off x="4540592" y="72685"/>
            <a:ext cx="371478" cy="3356657"/>
          </a:xfrm>
          <a:prstGeom prst="rightBrace">
            <a:avLst>
              <a:gd name="adj1" fmla="val 85118"/>
              <a:gd name="adj2" fmla="val 50014"/>
            </a:avLst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293" name="AutoShape 21"/>
          <p:cNvCxnSpPr>
            <a:cxnSpLocks noChangeShapeType="1"/>
            <a:stCxn id="54285" idx="0"/>
            <a:endCxn id="54290" idx="0"/>
          </p:cNvCxnSpPr>
          <p:nvPr/>
        </p:nvCxnSpPr>
        <p:spPr bwMode="auto">
          <a:xfrm>
            <a:off x="4505966" y="3980498"/>
            <a:ext cx="675634" cy="2889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4294" name="AutoShape 22"/>
          <p:cNvCxnSpPr>
            <a:cxnSpLocks noChangeShapeType="1"/>
            <a:stCxn id="54288" idx="0"/>
            <a:endCxn id="54291" idx="0"/>
          </p:cNvCxnSpPr>
          <p:nvPr/>
        </p:nvCxnSpPr>
        <p:spPr bwMode="auto">
          <a:xfrm>
            <a:off x="4499617" y="3166428"/>
            <a:ext cx="681983" cy="2571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4297" name="AutoShape 25"/>
          <p:cNvSpPr>
            <a:spLocks noChangeArrowheads="1"/>
          </p:cNvSpPr>
          <p:nvPr/>
        </p:nvSpPr>
        <p:spPr bwMode="auto">
          <a:xfrm rot="16200000">
            <a:off x="5223182" y="4585639"/>
            <a:ext cx="381635" cy="1211601"/>
          </a:xfrm>
          <a:prstGeom prst="upDownArrow">
            <a:avLst>
              <a:gd name="adj1" fmla="val 49935"/>
              <a:gd name="adj2" fmla="val 50843"/>
            </a:avLst>
          </a:prstGeom>
          <a:solidFill>
            <a:srgbClr val="FDE9D9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8" name="AutoShape 26"/>
          <p:cNvSpPr>
            <a:spLocks noChangeArrowheads="1"/>
          </p:cNvSpPr>
          <p:nvPr/>
        </p:nvSpPr>
        <p:spPr bwMode="auto">
          <a:xfrm rot="16200000">
            <a:off x="6419534" y="3663630"/>
            <a:ext cx="381635" cy="647697"/>
          </a:xfrm>
          <a:prstGeom prst="upDownArrow">
            <a:avLst>
              <a:gd name="adj1" fmla="val 50750"/>
              <a:gd name="adj2" fmla="val 59240"/>
            </a:avLst>
          </a:prstGeom>
          <a:solidFill>
            <a:srgbClr val="FDE9D9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0" name="Freeform 28"/>
          <p:cNvSpPr>
            <a:spLocks/>
          </p:cNvSpPr>
          <p:nvPr/>
        </p:nvSpPr>
        <p:spPr bwMode="auto">
          <a:xfrm rot="16200000">
            <a:off x="3697331" y="4755838"/>
            <a:ext cx="593090" cy="150482"/>
          </a:xfrm>
          <a:custGeom>
            <a:avLst/>
            <a:gdLst/>
            <a:ahLst/>
            <a:cxnLst>
              <a:cxn ang="0">
                <a:pos x="0" y="235"/>
              </a:cxn>
              <a:cxn ang="0">
                <a:pos x="307" y="235"/>
              </a:cxn>
              <a:cxn ang="0">
                <a:pos x="445" y="219"/>
              </a:cxn>
              <a:cxn ang="0">
                <a:pos x="531" y="5"/>
              </a:cxn>
              <a:cxn ang="0">
                <a:pos x="874" y="250"/>
              </a:cxn>
              <a:cxn ang="0">
                <a:pos x="1165" y="281"/>
              </a:cxn>
              <a:cxn ang="0">
                <a:pos x="1440" y="281"/>
              </a:cxn>
            </a:cxnLst>
            <a:rect l="0" t="0" r="r" b="b"/>
            <a:pathLst>
              <a:path w="1440" h="296">
                <a:moveTo>
                  <a:pt x="0" y="235"/>
                </a:moveTo>
                <a:cubicBezTo>
                  <a:pt x="116" y="236"/>
                  <a:pt x="233" y="238"/>
                  <a:pt x="307" y="235"/>
                </a:cubicBezTo>
                <a:cubicBezTo>
                  <a:pt x="381" y="232"/>
                  <a:pt x="408" y="257"/>
                  <a:pt x="445" y="219"/>
                </a:cubicBezTo>
                <a:cubicBezTo>
                  <a:pt x="482" y="181"/>
                  <a:pt x="460" y="0"/>
                  <a:pt x="531" y="5"/>
                </a:cubicBezTo>
                <a:cubicBezTo>
                  <a:pt x="602" y="10"/>
                  <a:pt x="768" y="204"/>
                  <a:pt x="874" y="250"/>
                </a:cubicBezTo>
                <a:cubicBezTo>
                  <a:pt x="980" y="296"/>
                  <a:pt x="1071" y="276"/>
                  <a:pt x="1165" y="281"/>
                </a:cubicBezTo>
                <a:cubicBezTo>
                  <a:pt x="1259" y="286"/>
                  <a:pt x="1421" y="291"/>
                  <a:pt x="1440" y="281"/>
                </a:cubicBezTo>
              </a:path>
            </a:pathLst>
          </a:cu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1" name="Freeform 29"/>
          <p:cNvSpPr>
            <a:spLocks/>
          </p:cNvSpPr>
          <p:nvPr/>
        </p:nvSpPr>
        <p:spPr bwMode="auto">
          <a:xfrm rot="16200000">
            <a:off x="2909374" y="3511877"/>
            <a:ext cx="484505" cy="22858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1" y="96"/>
              </a:cxn>
              <a:cxn ang="0">
                <a:pos x="379" y="96"/>
              </a:cxn>
              <a:cxn ang="0">
                <a:pos x="483" y="0"/>
              </a:cxn>
              <a:cxn ang="0">
                <a:pos x="575" y="96"/>
              </a:cxn>
              <a:cxn ang="0">
                <a:pos x="760" y="111"/>
              </a:cxn>
              <a:cxn ang="0">
                <a:pos x="953" y="111"/>
              </a:cxn>
            </a:cxnLst>
            <a:rect l="0" t="0" r="r" b="b"/>
            <a:pathLst>
              <a:path w="953" h="114">
                <a:moveTo>
                  <a:pt x="0" y="96"/>
                </a:moveTo>
                <a:cubicBezTo>
                  <a:pt x="39" y="96"/>
                  <a:pt x="78" y="96"/>
                  <a:pt x="141" y="96"/>
                </a:cubicBezTo>
                <a:cubicBezTo>
                  <a:pt x="204" y="96"/>
                  <a:pt x="322" y="112"/>
                  <a:pt x="379" y="96"/>
                </a:cubicBezTo>
                <a:cubicBezTo>
                  <a:pt x="436" y="80"/>
                  <a:pt x="450" y="0"/>
                  <a:pt x="483" y="0"/>
                </a:cubicBezTo>
                <a:cubicBezTo>
                  <a:pt x="516" y="0"/>
                  <a:pt x="529" y="78"/>
                  <a:pt x="575" y="96"/>
                </a:cubicBezTo>
                <a:cubicBezTo>
                  <a:pt x="621" y="114"/>
                  <a:pt x="697" y="108"/>
                  <a:pt x="760" y="111"/>
                </a:cubicBezTo>
                <a:cubicBezTo>
                  <a:pt x="823" y="114"/>
                  <a:pt x="888" y="112"/>
                  <a:pt x="953" y="111"/>
                </a:cubicBezTo>
              </a:path>
            </a:pathLst>
          </a:custGeom>
          <a:noFill/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 rot="16200000">
            <a:off x="4218314" y="3471548"/>
            <a:ext cx="483870" cy="92702"/>
            <a:chOff x="5476" y="7048"/>
            <a:chExt cx="953" cy="182"/>
          </a:xfrm>
        </p:grpSpPr>
        <p:cxnSp>
          <p:nvCxnSpPr>
            <p:cNvPr id="54303" name="AutoShape 31"/>
            <p:cNvCxnSpPr>
              <a:cxnSpLocks noChangeShapeType="1"/>
            </p:cNvCxnSpPr>
            <p:nvPr/>
          </p:nvCxnSpPr>
          <p:spPr bwMode="auto">
            <a:xfrm flipV="1">
              <a:off x="5617" y="7048"/>
              <a:ext cx="305" cy="18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cxnSp>
        <p:cxnSp>
          <p:nvCxnSpPr>
            <p:cNvPr id="54304" name="AutoShape 32"/>
            <p:cNvCxnSpPr>
              <a:cxnSpLocks noChangeShapeType="1"/>
            </p:cNvCxnSpPr>
            <p:nvPr/>
          </p:nvCxnSpPr>
          <p:spPr bwMode="auto">
            <a:xfrm>
              <a:off x="5869" y="7048"/>
              <a:ext cx="193" cy="182"/>
            </a:xfrm>
            <a:prstGeom prst="bentConnector3">
              <a:avLst>
                <a:gd name="adj1" fmla="val 49741"/>
              </a:avLst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cxnSp>
        <p:cxnSp>
          <p:nvCxnSpPr>
            <p:cNvPr id="54305" name="AutoShape 33"/>
            <p:cNvCxnSpPr>
              <a:cxnSpLocks noChangeShapeType="1"/>
            </p:cNvCxnSpPr>
            <p:nvPr/>
          </p:nvCxnSpPr>
          <p:spPr bwMode="auto">
            <a:xfrm>
              <a:off x="6062" y="7230"/>
              <a:ext cx="367" cy="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54306" name="AutoShape 34"/>
            <p:cNvCxnSpPr>
              <a:cxnSpLocks noChangeShapeType="1"/>
            </p:cNvCxnSpPr>
            <p:nvPr/>
          </p:nvCxnSpPr>
          <p:spPr bwMode="auto">
            <a:xfrm flipH="1">
              <a:off x="5476" y="7230"/>
              <a:ext cx="141" cy="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</p:cxnSp>
      </p:grpSp>
      <p:sp>
        <p:nvSpPr>
          <p:cNvPr id="54307" name="Text Box 35"/>
          <p:cNvSpPr txBox="1">
            <a:spLocks noChangeArrowheads="1"/>
          </p:cNvSpPr>
          <p:nvPr/>
        </p:nvSpPr>
        <p:spPr bwMode="auto">
          <a:xfrm rot="16200000">
            <a:off x="1734304" y="3519622"/>
            <a:ext cx="140615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PCB transmission line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4308" name="AutoShape 36"/>
          <p:cNvCxnSpPr>
            <a:cxnSpLocks noChangeShapeType="1"/>
            <a:stCxn id="54307" idx="2"/>
          </p:cNvCxnSpPr>
          <p:nvPr/>
        </p:nvCxnSpPr>
        <p:spPr bwMode="auto">
          <a:xfrm>
            <a:off x="2522020" y="3604261"/>
            <a:ext cx="301404" cy="96456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4309" name="AutoShape 37"/>
          <p:cNvCxnSpPr>
            <a:cxnSpLocks noChangeShapeType="1"/>
            <a:stCxn id="54307" idx="2"/>
          </p:cNvCxnSpPr>
          <p:nvPr/>
        </p:nvCxnSpPr>
        <p:spPr bwMode="auto">
          <a:xfrm flipV="1">
            <a:off x="2522020" y="2757822"/>
            <a:ext cx="301404" cy="846439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4310" name="AutoShape 38"/>
          <p:cNvCxnSpPr>
            <a:cxnSpLocks noChangeShapeType="1"/>
          </p:cNvCxnSpPr>
          <p:nvPr/>
        </p:nvCxnSpPr>
        <p:spPr bwMode="auto">
          <a:xfrm flipH="1" flipV="1">
            <a:off x="2821309" y="3975104"/>
            <a:ext cx="2749" cy="133032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54315" name="AutoShape 43"/>
          <p:cNvSpPr>
            <a:spLocks/>
          </p:cNvSpPr>
          <p:nvPr/>
        </p:nvSpPr>
        <p:spPr bwMode="auto">
          <a:xfrm rot="16200000">
            <a:off x="2088912" y="1340088"/>
            <a:ext cx="299719" cy="972343"/>
          </a:xfrm>
          <a:prstGeom prst="rightBrace">
            <a:avLst>
              <a:gd name="adj1" fmla="val 33407"/>
              <a:gd name="adj2" fmla="val 50014"/>
            </a:avLst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6" name="Text Box 44"/>
          <p:cNvSpPr txBox="1">
            <a:spLocks noChangeArrowheads="1"/>
          </p:cNvSpPr>
          <p:nvPr/>
        </p:nvSpPr>
        <p:spPr bwMode="auto">
          <a:xfrm rot="16200000">
            <a:off x="1903677" y="5115252"/>
            <a:ext cx="616585" cy="1917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36576" rIns="0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Preamp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4317" name="AutoShape 45"/>
          <p:cNvCxnSpPr>
            <a:cxnSpLocks noChangeShapeType="1"/>
          </p:cNvCxnSpPr>
          <p:nvPr/>
        </p:nvCxnSpPr>
        <p:spPr bwMode="auto">
          <a:xfrm rot="16200000">
            <a:off x="1993868" y="5148910"/>
            <a:ext cx="635" cy="2819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4318" name="AutoShape 46"/>
          <p:cNvCxnSpPr>
            <a:cxnSpLocks noChangeShapeType="1"/>
          </p:cNvCxnSpPr>
          <p:nvPr/>
        </p:nvCxnSpPr>
        <p:spPr bwMode="auto">
          <a:xfrm rot="16200000">
            <a:off x="2736754" y="5207961"/>
            <a:ext cx="635" cy="1942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54319" name="AutoShape 47"/>
          <p:cNvSpPr>
            <a:spLocks noChangeArrowheads="1"/>
          </p:cNvSpPr>
          <p:nvPr/>
        </p:nvSpPr>
        <p:spPr bwMode="auto">
          <a:xfrm rot="5400000">
            <a:off x="2089718" y="5044780"/>
            <a:ext cx="616585" cy="504147"/>
          </a:xfrm>
          <a:prstGeom prst="flowChartExtra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3152" tIns="36576" rIns="73152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320" name="Text Box 48"/>
          <p:cNvSpPr txBox="1">
            <a:spLocks noChangeArrowheads="1"/>
          </p:cNvSpPr>
          <p:nvPr/>
        </p:nvSpPr>
        <p:spPr bwMode="auto">
          <a:xfrm rot="16200000">
            <a:off x="1883358" y="2050742"/>
            <a:ext cx="616585" cy="1917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36576" rIns="0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Preamp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321" name="AutoShape 49"/>
          <p:cNvSpPr>
            <a:spLocks noChangeArrowheads="1"/>
          </p:cNvSpPr>
          <p:nvPr/>
        </p:nvSpPr>
        <p:spPr bwMode="auto">
          <a:xfrm rot="5400000">
            <a:off x="2068447" y="1979317"/>
            <a:ext cx="616585" cy="504782"/>
          </a:xfrm>
          <a:prstGeom prst="flowChartExtra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3152" tIns="36576" rIns="73152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4322" name="AutoShape 50"/>
          <p:cNvCxnSpPr>
            <a:cxnSpLocks noChangeShapeType="1"/>
          </p:cNvCxnSpPr>
          <p:nvPr/>
        </p:nvCxnSpPr>
        <p:spPr bwMode="auto">
          <a:xfrm rot="16200000">
            <a:off x="1993868" y="1916760"/>
            <a:ext cx="635" cy="2819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4323" name="AutoShape 51"/>
          <p:cNvCxnSpPr>
            <a:cxnSpLocks noChangeShapeType="1"/>
          </p:cNvCxnSpPr>
          <p:nvPr/>
        </p:nvCxnSpPr>
        <p:spPr bwMode="auto">
          <a:xfrm rot="16200000">
            <a:off x="2725960" y="2119321"/>
            <a:ext cx="635" cy="1942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4324" name="AutoShape 52"/>
          <p:cNvCxnSpPr>
            <a:cxnSpLocks noChangeShapeType="1"/>
          </p:cNvCxnSpPr>
          <p:nvPr/>
        </p:nvCxnSpPr>
        <p:spPr bwMode="auto">
          <a:xfrm>
            <a:off x="2819402" y="2209802"/>
            <a:ext cx="4656" cy="96900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4325" name="AutoShape 53"/>
          <p:cNvCxnSpPr>
            <a:cxnSpLocks noChangeShapeType="1"/>
          </p:cNvCxnSpPr>
          <p:nvPr/>
        </p:nvCxnSpPr>
        <p:spPr bwMode="auto">
          <a:xfrm rot="16200000">
            <a:off x="232073" y="3669031"/>
            <a:ext cx="3232150" cy="1015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54332" name="Oval 60"/>
          <p:cNvSpPr>
            <a:spLocks noChangeArrowheads="1"/>
          </p:cNvSpPr>
          <p:nvPr/>
        </p:nvSpPr>
        <p:spPr bwMode="auto">
          <a:xfrm rot="16200000">
            <a:off x="1816396" y="2532389"/>
            <a:ext cx="116840" cy="204452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3" name="Oval 61"/>
          <p:cNvSpPr>
            <a:spLocks noChangeArrowheads="1"/>
          </p:cNvSpPr>
          <p:nvPr/>
        </p:nvSpPr>
        <p:spPr bwMode="auto">
          <a:xfrm rot="16200000">
            <a:off x="1816713" y="4709487"/>
            <a:ext cx="116205" cy="204452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5" name="Text Box 63"/>
          <p:cNvSpPr txBox="1">
            <a:spLocks noChangeArrowheads="1"/>
          </p:cNvSpPr>
          <p:nvPr/>
        </p:nvSpPr>
        <p:spPr bwMode="auto">
          <a:xfrm rot="16200000">
            <a:off x="5786741" y="3823985"/>
            <a:ext cx="2654935" cy="360014"/>
          </a:xfrm>
          <a:prstGeom prst="rect">
            <a:avLst/>
          </a:pr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3152" tIns="36576" rIns="73152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Readout Controller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336" name="AutoShape 64"/>
          <p:cNvSpPr>
            <a:spLocks noChangeArrowheads="1"/>
          </p:cNvSpPr>
          <p:nvPr/>
        </p:nvSpPr>
        <p:spPr bwMode="auto">
          <a:xfrm rot="16200000">
            <a:off x="7415188" y="3707472"/>
            <a:ext cx="381635" cy="581610"/>
          </a:xfrm>
          <a:prstGeom prst="upDownArrow">
            <a:avLst>
              <a:gd name="adj1" fmla="val 45676"/>
              <a:gd name="adj2" fmla="val 32374"/>
            </a:avLst>
          </a:prstGeom>
          <a:solidFill>
            <a:srgbClr val="FDE9D9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7" name="Text Box 65"/>
          <p:cNvSpPr txBox="1">
            <a:spLocks noChangeArrowheads="1"/>
          </p:cNvSpPr>
          <p:nvPr/>
        </p:nvSpPr>
        <p:spPr bwMode="auto">
          <a:xfrm rot="16200000">
            <a:off x="7802715" y="3868118"/>
            <a:ext cx="487314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3152" tIns="36576" rIns="73152" bIns="36576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DAQ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340" name="AutoShape 68"/>
          <p:cNvSpPr>
            <a:spLocks/>
          </p:cNvSpPr>
          <p:nvPr/>
        </p:nvSpPr>
        <p:spPr bwMode="auto">
          <a:xfrm rot="16200000">
            <a:off x="6944048" y="1283061"/>
            <a:ext cx="310515" cy="1027342"/>
          </a:xfrm>
          <a:prstGeom prst="rightBrace">
            <a:avLst>
              <a:gd name="adj1" fmla="val 21477"/>
              <a:gd name="adj2" fmla="val 50000"/>
            </a:avLst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7" name="Text Box 75"/>
          <p:cNvSpPr txBox="1">
            <a:spLocks noChangeArrowheads="1"/>
          </p:cNvSpPr>
          <p:nvPr/>
        </p:nvSpPr>
        <p:spPr bwMode="auto">
          <a:xfrm rot="16200000">
            <a:off x="784838" y="3623002"/>
            <a:ext cx="2179955" cy="20445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73152" tIns="36576" rIns="73152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Straw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" name="Group 76"/>
          <p:cNvGrpSpPr>
            <a:grpSpLocks/>
          </p:cNvGrpSpPr>
          <p:nvPr/>
        </p:nvGrpSpPr>
        <p:grpSpPr bwMode="auto">
          <a:xfrm rot="16200000">
            <a:off x="4084672" y="3918907"/>
            <a:ext cx="170180" cy="116195"/>
            <a:chOff x="1844" y="5328"/>
            <a:chExt cx="268" cy="183"/>
          </a:xfrm>
        </p:grpSpPr>
        <p:cxnSp>
          <p:nvCxnSpPr>
            <p:cNvPr id="54349" name="AutoShape 77"/>
            <p:cNvCxnSpPr>
              <a:cxnSpLocks noChangeShapeType="1"/>
            </p:cNvCxnSpPr>
            <p:nvPr/>
          </p:nvCxnSpPr>
          <p:spPr bwMode="auto">
            <a:xfrm flipV="1">
              <a:off x="1844" y="5328"/>
              <a:ext cx="217" cy="181"/>
            </a:xfrm>
            <a:prstGeom prst="bentConnector3">
              <a:avLst>
                <a:gd name="adj1" fmla="val 4976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54350" name="AutoShape 78"/>
            <p:cNvCxnSpPr>
              <a:cxnSpLocks noChangeShapeType="1"/>
            </p:cNvCxnSpPr>
            <p:nvPr/>
          </p:nvCxnSpPr>
          <p:spPr bwMode="auto">
            <a:xfrm flipV="1">
              <a:off x="1895" y="5330"/>
              <a:ext cx="217" cy="181"/>
            </a:xfrm>
            <a:prstGeom prst="bentConnector3">
              <a:avLst>
                <a:gd name="adj1" fmla="val 4976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</p:grpSp>
      <p:grpSp>
        <p:nvGrpSpPr>
          <p:cNvPr id="8" name="Group 79"/>
          <p:cNvGrpSpPr>
            <a:grpSpLocks/>
          </p:cNvGrpSpPr>
          <p:nvPr/>
        </p:nvGrpSpPr>
        <p:grpSpPr bwMode="auto">
          <a:xfrm rot="16200000">
            <a:off x="4083402" y="3107377"/>
            <a:ext cx="170180" cy="116195"/>
            <a:chOff x="1844" y="5328"/>
            <a:chExt cx="268" cy="183"/>
          </a:xfrm>
        </p:grpSpPr>
        <p:cxnSp>
          <p:nvCxnSpPr>
            <p:cNvPr id="54352" name="AutoShape 80"/>
            <p:cNvCxnSpPr>
              <a:cxnSpLocks noChangeShapeType="1"/>
            </p:cNvCxnSpPr>
            <p:nvPr/>
          </p:nvCxnSpPr>
          <p:spPr bwMode="auto">
            <a:xfrm flipV="1">
              <a:off x="1844" y="5328"/>
              <a:ext cx="217" cy="181"/>
            </a:xfrm>
            <a:prstGeom prst="bentConnector3">
              <a:avLst>
                <a:gd name="adj1" fmla="val 4976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54353" name="AutoShape 81"/>
            <p:cNvCxnSpPr>
              <a:cxnSpLocks noChangeShapeType="1"/>
            </p:cNvCxnSpPr>
            <p:nvPr/>
          </p:nvCxnSpPr>
          <p:spPr bwMode="auto">
            <a:xfrm flipV="1">
              <a:off x="1895" y="5330"/>
              <a:ext cx="217" cy="181"/>
            </a:xfrm>
            <a:prstGeom prst="bentConnector3">
              <a:avLst>
                <a:gd name="adj1" fmla="val 4976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cxnSp>
      </p:grpSp>
      <p:sp>
        <p:nvSpPr>
          <p:cNvPr id="104" name="AutoShape 62"/>
          <p:cNvSpPr>
            <a:spLocks noChangeArrowheads="1"/>
          </p:cNvSpPr>
          <p:nvPr/>
        </p:nvSpPr>
        <p:spPr bwMode="auto">
          <a:xfrm rot="10800000">
            <a:off x="3037337" y="4382134"/>
            <a:ext cx="616532" cy="504825"/>
          </a:xfrm>
          <a:prstGeom prst="flowChartExtra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" wrap="non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242613" y="4434358"/>
            <a:ext cx="318998" cy="33855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lvl="0"/>
            <a:r>
              <a:rPr lang="en-US" sz="1100" dirty="0">
                <a:latin typeface="Times New Roman" pitchFamily="18" charset="0"/>
                <a:sym typeface="Symbol" pitchFamily="18" charset="2"/>
              </a:rPr>
              <a:t> &amp; ∫</a:t>
            </a:r>
            <a:endParaRPr lang="en-US" sz="1100" dirty="0">
              <a:latin typeface="Arial" pitchFamily="34" charset="0"/>
            </a:endParaRPr>
          </a:p>
          <a:p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381000" y="1295400"/>
            <a:ext cx="7391400" cy="68580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txBody>
          <a:bodyPr vert="horz" wrap="none" rtlCol="0" anchor="ctr">
            <a:noAutofit/>
          </a:bodyPr>
          <a:lstStyle/>
          <a:p>
            <a:r>
              <a:rPr 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</a:t>
            </a:r>
            <a:endParaRPr lang="en-US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AutoShape 20"/>
          <p:cNvSpPr>
            <a:spLocks/>
          </p:cNvSpPr>
          <p:nvPr/>
        </p:nvSpPr>
        <p:spPr bwMode="auto">
          <a:xfrm rot="5400000">
            <a:off x="3738561" y="4802821"/>
            <a:ext cx="371478" cy="1905000"/>
          </a:xfrm>
          <a:prstGeom prst="rightBrace">
            <a:avLst>
              <a:gd name="adj1" fmla="val 85118"/>
              <a:gd name="adj2" fmla="val 50014"/>
            </a:avLst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AutoShape 43"/>
          <p:cNvSpPr>
            <a:spLocks/>
          </p:cNvSpPr>
          <p:nvPr/>
        </p:nvSpPr>
        <p:spPr bwMode="auto">
          <a:xfrm rot="5400000">
            <a:off x="2288937" y="5223748"/>
            <a:ext cx="299719" cy="972343"/>
          </a:xfrm>
          <a:prstGeom prst="rightBrace">
            <a:avLst>
              <a:gd name="adj1" fmla="val 33407"/>
              <a:gd name="adj2" fmla="val 50014"/>
            </a:avLst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AutoShape 68"/>
          <p:cNvSpPr>
            <a:spLocks/>
          </p:cNvSpPr>
          <p:nvPr/>
        </p:nvSpPr>
        <p:spPr bwMode="auto">
          <a:xfrm rot="5400000">
            <a:off x="6987812" y="5201646"/>
            <a:ext cx="310515" cy="1027342"/>
          </a:xfrm>
          <a:prstGeom prst="rightBrace">
            <a:avLst>
              <a:gd name="adj1" fmla="val 21477"/>
              <a:gd name="adj2" fmla="val 50000"/>
            </a:avLst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AutoShape 68"/>
          <p:cNvSpPr>
            <a:spLocks/>
          </p:cNvSpPr>
          <p:nvPr/>
        </p:nvSpPr>
        <p:spPr bwMode="auto">
          <a:xfrm rot="5400000">
            <a:off x="5578113" y="4934947"/>
            <a:ext cx="310515" cy="1560742"/>
          </a:xfrm>
          <a:prstGeom prst="rightBrace">
            <a:avLst>
              <a:gd name="adj1" fmla="val 21477"/>
              <a:gd name="adj2" fmla="val 50000"/>
            </a:avLst>
          </a:prstGeom>
          <a:noFill/>
          <a:ln w="127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Text Box 56"/>
          <p:cNvSpPr txBox="1">
            <a:spLocks noChangeArrowheads="1"/>
          </p:cNvSpPr>
          <p:nvPr/>
        </p:nvSpPr>
        <p:spPr bwMode="auto">
          <a:xfrm rot="16200000">
            <a:off x="2223787" y="5682951"/>
            <a:ext cx="363176" cy="68082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vert" wrap="none" lIns="73152" tIns="36576" rIns="73152" bIns="3657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Discrete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29" name="AutoShape 18"/>
          <p:cNvSpPr>
            <a:spLocks noChangeArrowheads="1"/>
          </p:cNvSpPr>
          <p:nvPr/>
        </p:nvSpPr>
        <p:spPr bwMode="auto">
          <a:xfrm rot="16200000">
            <a:off x="4664705" y="3943355"/>
            <a:ext cx="2971800" cy="261610"/>
          </a:xfrm>
          <a:prstGeom prst="flowChartManualOperation">
            <a:avLst/>
          </a:pr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Output Control &amp; Buffer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6" name="AutoShape 25"/>
          <p:cNvSpPr>
            <a:spLocks noChangeArrowheads="1"/>
          </p:cNvSpPr>
          <p:nvPr/>
        </p:nvSpPr>
        <p:spPr bwMode="auto">
          <a:xfrm rot="16200000">
            <a:off x="5520383" y="3697277"/>
            <a:ext cx="381635" cy="602001"/>
          </a:xfrm>
          <a:prstGeom prst="upDownArrow">
            <a:avLst>
              <a:gd name="adj1" fmla="val 49935"/>
              <a:gd name="adj2" fmla="val 50843"/>
            </a:avLst>
          </a:prstGeom>
          <a:solidFill>
            <a:srgbClr val="FDE9D9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AutoShape 25"/>
          <p:cNvSpPr>
            <a:spLocks noChangeArrowheads="1"/>
          </p:cNvSpPr>
          <p:nvPr/>
        </p:nvSpPr>
        <p:spPr bwMode="auto">
          <a:xfrm rot="16200000">
            <a:off x="5537507" y="2909240"/>
            <a:ext cx="381635" cy="602001"/>
          </a:xfrm>
          <a:prstGeom prst="upDownArrow">
            <a:avLst>
              <a:gd name="adj1" fmla="val 49935"/>
              <a:gd name="adj2" fmla="val 50843"/>
            </a:avLst>
          </a:prstGeom>
          <a:solidFill>
            <a:srgbClr val="FDE9D9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381000" y="5581650"/>
            <a:ext cx="7391400" cy="68580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  <p:txBody>
          <a:bodyPr vert="horz" wrap="none" rtlCol="0" anchor="ctr">
            <a:noAutofit/>
          </a:bodyPr>
          <a:lstStyle/>
          <a:p>
            <a:r>
              <a:rPr 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Alternate</a:t>
            </a:r>
            <a:endParaRPr lang="en-US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9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 txBox="1">
            <a:spLocks noGrp="1"/>
          </p:cNvSpPr>
          <p:nvPr>
            <p:ph sz="half" idx="2"/>
          </p:nvPr>
        </p:nvSpPr>
        <p:spPr>
          <a:xfrm>
            <a:off x="4648200" y="4305828"/>
            <a:ext cx="4038600" cy="166814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indent="0">
              <a:buNone/>
            </a:pPr>
            <a:r>
              <a:rPr lang="en-US" sz="1600" i="1" dirty="0" smtClean="0"/>
              <a:t>Difference caused by noise and large pulses from </a:t>
            </a:r>
            <a:r>
              <a:rPr lang="en-US" sz="1600" i="1" baseline="30000" dirty="0" smtClean="0"/>
              <a:t>55</a:t>
            </a:r>
            <a:r>
              <a:rPr lang="en-US" sz="1600" i="1" dirty="0" smtClean="0"/>
              <a:t>Fe, while </a:t>
            </a:r>
            <a:r>
              <a:rPr lang="en-US" sz="1600" i="1" baseline="30000" dirty="0" smtClean="0"/>
              <a:t>90</a:t>
            </a:r>
            <a:r>
              <a:rPr lang="en-US" sz="1600" i="1" dirty="0" smtClean="0"/>
              <a:t>Sr pulses are close to what we expect. </a:t>
            </a:r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r>
              <a:rPr lang="en-US" sz="1600" i="1" dirty="0" smtClean="0"/>
              <a:t>Continuing to work on reducing noise to bring the two closer together</a:t>
            </a:r>
            <a:endParaRPr lang="en-US" sz="16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Division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Use difference in signal arrival time at straw ends to estimate position along wire</a:t>
            </a:r>
          </a:p>
          <a:p>
            <a:r>
              <a:rPr lang="en-US" sz="2400" smtClean="0"/>
              <a:t>Resolution much worse than stereo (&lt;1mm)</a:t>
            </a:r>
          </a:p>
          <a:p>
            <a:r>
              <a:rPr lang="en-US" sz="2400" smtClean="0"/>
              <a:t>Needed for stand-alone pattern recognition (not using calorimeter for timing)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Oct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Aseet Mukherjee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0BCE-377D-4DD0-8A03-161BEF48C52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5" t="31855" r="25674" b="10570"/>
          <a:stretch/>
        </p:blipFill>
        <p:spPr>
          <a:xfrm>
            <a:off x="4214922" y="1300558"/>
            <a:ext cx="4499823" cy="304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27789" y="3676921"/>
            <a:ext cx="7315200" cy="2803340"/>
            <a:chOff x="447870" y="3257325"/>
            <a:chExt cx="7315200" cy="28033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4644" t="5857" r="8155" b="-595"/>
            <a:stretch/>
          </p:blipFill>
          <p:spPr>
            <a:xfrm>
              <a:off x="447870" y="3257325"/>
              <a:ext cx="7315200" cy="280334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3637384" y="4920342"/>
              <a:ext cx="3472543" cy="75266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-112" charset="0"/>
                </a:rPr>
                <a:t>Selection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-112" charset="0"/>
                </a:rPr>
                <a:t> Window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baseline="0" dirty="0" smtClean="0">
                  <a:solidFill>
                    <a:srgbClr val="FF0000"/>
                  </a:solidFill>
                  <a:latin typeface="Arial" pitchFamily="-112" charset="0"/>
                </a:rPr>
                <a:t>at detector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1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mu2e?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Far from the first such search! So how do we do better?</a:t>
            </a:r>
          </a:p>
          <a:p>
            <a:r>
              <a:rPr lang="en-US" dirty="0" smtClean="0"/>
              <a:t>More intense beam</a:t>
            </a:r>
          </a:p>
          <a:p>
            <a:r>
              <a:rPr lang="en-US" dirty="0" smtClean="0"/>
              <a:t>Pulsed beam with excellent extinction</a:t>
            </a:r>
            <a:br>
              <a:rPr lang="en-US" dirty="0" smtClean="0"/>
            </a:br>
            <a:r>
              <a:rPr lang="en-US" dirty="0" smtClean="0"/>
              <a:t>(fraction of protons out of time)</a:t>
            </a:r>
          </a:p>
          <a:p>
            <a:r>
              <a:rPr lang="en-US" dirty="0" smtClean="0"/>
              <a:t>Expect 10</a:t>
            </a:r>
            <a:r>
              <a:rPr lang="en-US" baseline="30000" dirty="0" smtClean="0"/>
              <a:t>4</a:t>
            </a:r>
            <a:r>
              <a:rPr lang="en-US" dirty="0" smtClean="0"/>
              <a:t>× </a:t>
            </a:r>
            <a:r>
              <a:rPr lang="en-US" dirty="0"/>
              <a:t>better than previous </a:t>
            </a:r>
            <a:r>
              <a:rPr lang="en-US" dirty="0" smtClean="0"/>
              <a:t>limit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0073" y="4710546"/>
            <a:ext cx="432261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E11D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Distributions simplified for illustration</a:t>
            </a:r>
            <a:endParaRPr lang="en-US" sz="2000" b="1" i="1" dirty="0">
              <a:solidFill>
                <a:srgbClr val="E11D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3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Tracker &amp; Project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Mu2e-II: 10× rate increase</a:t>
            </a:r>
          </a:p>
          <a:p>
            <a:pPr lvl="1"/>
            <a:r>
              <a:rPr lang="en-US" dirty="0" smtClean="0">
                <a:ea typeface="Cambria Math"/>
              </a:rPr>
              <a:t>3× </a:t>
            </a:r>
            <a:r>
              <a:rPr lang="en-US" dirty="0">
                <a:ea typeface="Cambria Math"/>
              </a:rPr>
              <a:t>instantaneous rate</a:t>
            </a:r>
          </a:p>
          <a:p>
            <a:pPr lvl="2"/>
            <a:r>
              <a:rPr lang="en-US" dirty="0">
                <a:ea typeface="Cambria Math"/>
              </a:rPr>
              <a:t>Affects performance directly  (higher occupancy)</a:t>
            </a:r>
          </a:p>
          <a:p>
            <a:pPr lvl="2"/>
            <a:r>
              <a:rPr lang="en-US" dirty="0">
                <a:ea typeface="Cambria Math"/>
              </a:rPr>
              <a:t>Can study via simulations</a:t>
            </a:r>
            <a:br>
              <a:rPr lang="en-US" dirty="0">
                <a:ea typeface="Cambria Math"/>
              </a:rPr>
            </a:br>
            <a:r>
              <a:rPr lang="en-US" dirty="0">
                <a:ea typeface="Cambria Math"/>
              </a:rPr>
              <a:t>Already studied up to ×4 background rates as part of understanding mu2e </a:t>
            </a:r>
            <a:r>
              <a:rPr lang="en-US" dirty="0" smtClean="0">
                <a:ea typeface="Cambria Math"/>
              </a:rPr>
              <a:t>robustness</a:t>
            </a:r>
          </a:p>
          <a:p>
            <a:pPr lvl="1"/>
            <a:r>
              <a:rPr lang="en-US" dirty="0" smtClean="0">
                <a:ea typeface="Cambria Math"/>
              </a:rPr>
              <a:t>3× </a:t>
            </a:r>
            <a:r>
              <a:rPr lang="en-US" dirty="0"/>
              <a:t>duty factor</a:t>
            </a:r>
          </a:p>
          <a:p>
            <a:pPr lvl="2"/>
            <a:r>
              <a:rPr lang="en-US" dirty="0"/>
              <a:t>No direct affect on performance</a:t>
            </a:r>
          </a:p>
          <a:p>
            <a:pPr lvl="2"/>
            <a:r>
              <a:rPr lang="en-US" dirty="0"/>
              <a:t>Concern is radiation damage (aging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Mu2e-III: 100× </a:t>
            </a:r>
            <a:r>
              <a:rPr lang="en-US" dirty="0"/>
              <a:t>rate </a:t>
            </a:r>
            <a:r>
              <a:rPr lang="en-US" dirty="0" smtClean="0"/>
              <a:t>increase</a:t>
            </a:r>
          </a:p>
          <a:p>
            <a:pPr lvl="1"/>
            <a:r>
              <a:rPr lang="en-US" dirty="0" smtClean="0"/>
              <a:t>Unlikely this tracker can survive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61" y="1600200"/>
            <a:ext cx="667387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505200" y="2743200"/>
            <a:ext cx="0" cy="289560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43600" y="3048000"/>
            <a:ext cx="0" cy="259080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2775466" y="35491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Mu2e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213866" y="37777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Mu2e-II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5791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&lt;5% loss  in efficiency</a:t>
            </a:r>
            <a:endParaRPr lang="en-US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1Aug13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Tracker &amp; Calorimeter in Mu2e-II 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5140-53A5-4570-8F6C-3A331768633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2"/>
          <a:stretch/>
        </p:blipFill>
        <p:spPr bwMode="auto">
          <a:xfrm>
            <a:off x="1219200" y="1371600"/>
            <a:ext cx="6372225" cy="402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400" y="1600200"/>
            <a:ext cx="2743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Mu2e-II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change in apparatus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752600"/>
            <a:ext cx="1828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Mu2e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410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Loose cuts … </a:t>
            </a:r>
            <a:r>
              <a:rPr lang="en-US" sz="2800" b="1" i="1" dirty="0" smtClean="0"/>
              <a:t>not </a:t>
            </a:r>
            <a:r>
              <a:rPr lang="en-US" sz="2800" i="1" dirty="0" smtClean="0"/>
              <a:t>resolution used for most analysis</a:t>
            </a:r>
          </a:p>
          <a:p>
            <a:r>
              <a:rPr lang="en-US" sz="2800" i="1" dirty="0" smtClean="0"/>
              <a:t>Key point: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significant change</a:t>
            </a:r>
            <a:endParaRPr lang="en-US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1Aug13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Tracker &amp; Calorimeter in Mu2e-II 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5140-53A5-4570-8F6C-3A331768633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Rebuild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Thinner walls</a:t>
            </a:r>
          </a:p>
          <a:p>
            <a:pPr lvl="1"/>
            <a:r>
              <a:rPr lang="en-US" dirty="0" smtClean="0"/>
              <a:t>8µm instead of 15µm</a:t>
            </a:r>
          </a:p>
          <a:p>
            <a:pPr lvl="1"/>
            <a:r>
              <a:rPr lang="en-US" dirty="0" smtClean="0"/>
              <a:t>Less scattering</a:t>
            </a:r>
          </a:p>
          <a:p>
            <a:pPr lvl="1"/>
            <a:r>
              <a:rPr lang="en-US" dirty="0" smtClean="0"/>
              <a:t>Fewer conversions</a:t>
            </a:r>
            <a:br>
              <a:rPr lang="en-US" dirty="0" smtClean="0"/>
            </a:br>
            <a:r>
              <a:rPr lang="en-US" dirty="0" smtClean="0"/>
              <a:t>&amp; </a:t>
            </a:r>
            <a:r>
              <a:rPr lang="el-GR" dirty="0" smtClean="0"/>
              <a:t>δ</a:t>
            </a:r>
            <a:r>
              <a:rPr lang="en-US" dirty="0" smtClean="0"/>
              <a:t>-rays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Run sub-atmospheric</a:t>
            </a:r>
          </a:p>
          <a:p>
            <a:pPr lvl="1"/>
            <a:r>
              <a:rPr lang="en-US" dirty="0" smtClean="0"/>
              <a:t>8µm unsafe for 15psid</a:t>
            </a:r>
          </a:p>
          <a:p>
            <a:pPr lvl="1"/>
            <a:r>
              <a:rPr lang="en-US" dirty="0" smtClean="0"/>
              <a:t>Fine for 8psid</a:t>
            </a:r>
          </a:p>
          <a:p>
            <a:r>
              <a:rPr lang="en-US" dirty="0" smtClean="0"/>
              <a:t>Side benefit: shorter ion drift time</a:t>
            </a:r>
          </a:p>
          <a:p>
            <a:pPr lvl="1"/>
            <a:r>
              <a:rPr lang="en-US" dirty="0" smtClean="0"/>
              <a:t>Less space charge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1Aug13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Tracker &amp; Calorimeter in Mu2e-II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5140-53A5-4570-8F6C-3A331768633E}" type="slidenum">
              <a:rPr lang="en-US" smtClean="0"/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44958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Cannot operate at nominal gas density in air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Harder to test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But … by then we’ll have more experience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87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Mu2e has a tracker design well suited </a:t>
            </a:r>
            <a:r>
              <a:rPr lang="en-US" smtClean="0"/>
              <a:t>for operation starting </a:t>
            </a:r>
            <a:r>
              <a:rPr lang="en-US" dirty="0" smtClean="0"/>
              <a:t>~2019</a:t>
            </a:r>
          </a:p>
          <a:p>
            <a:r>
              <a:rPr lang="en-US" dirty="0" smtClean="0"/>
              <a:t>For mu2e-II, the detector is expected to continue to operate adequately, but rebuilding with thinner straws may be better</a:t>
            </a:r>
          </a:p>
          <a:p>
            <a:r>
              <a:rPr lang="en-US" dirty="0" smtClean="0"/>
              <a:t>Mu2e-III will require an entirely different design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3591" y="6273222"/>
            <a:ext cx="2133600" cy="365125"/>
          </a:xfrm>
        </p:spPr>
        <p:txBody>
          <a:bodyPr/>
          <a:lstStyle/>
          <a:p>
            <a:fld id="{AB3C1F1C-F708-3F4B-8ECB-6D467F0718B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2" t="7481" r="5533" b="1373"/>
          <a:stretch/>
        </p:blipFill>
        <p:spPr>
          <a:xfrm>
            <a:off x="392806" y="2382593"/>
            <a:ext cx="8229600" cy="25440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134" y="4851238"/>
            <a:ext cx="14166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Production Solenoid</a:t>
            </a:r>
            <a:endParaRPr lang="en-US" i="1" dirty="0">
              <a:solidFill>
                <a:srgbClr val="6606C5"/>
              </a:solidFill>
            </a:endParaRPr>
          </a:p>
        </p:txBody>
      </p:sp>
      <p:cxnSp>
        <p:nvCxnSpPr>
          <p:cNvPr id="14" name="Straight Arrow Connector 13"/>
          <p:cNvCxnSpPr>
            <a:stCxn id="16" idx="4"/>
          </p:cNvCxnSpPr>
          <p:nvPr/>
        </p:nvCxnSpPr>
        <p:spPr>
          <a:xfrm flipH="1">
            <a:off x="1163782" y="2348346"/>
            <a:ext cx="88323" cy="1174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16200000">
            <a:off x="1072863" y="4018683"/>
            <a:ext cx="332509" cy="1345623"/>
          </a:xfrm>
          <a:prstGeom prst="leftBrac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63682" y="1548246"/>
            <a:ext cx="1776846" cy="800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Production Target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2090" y="5149111"/>
            <a:ext cx="19561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Transport Solenoid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 rot="16200000">
            <a:off x="3071377" y="3767570"/>
            <a:ext cx="320387" cy="2473037"/>
          </a:xfrm>
          <a:prstGeom prst="leftBrac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72570" y="5419274"/>
            <a:ext cx="41132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Detector Solenoid</a:t>
            </a:r>
            <a:endParaRPr lang="en-US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6494320" y="3306038"/>
            <a:ext cx="332509" cy="3906984"/>
          </a:xfrm>
          <a:prstGeom prst="leftBrac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/>
          <p:cNvCxnSpPr>
            <a:stCxn id="24" idx="4"/>
          </p:cNvCxnSpPr>
          <p:nvPr/>
        </p:nvCxnSpPr>
        <p:spPr>
          <a:xfrm flipH="1">
            <a:off x="3491345" y="1876230"/>
            <a:ext cx="781899" cy="16289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84821" y="1413164"/>
            <a:ext cx="1776846" cy="463066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Collimators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 rot="19672790">
            <a:off x="2305190" y="2162337"/>
            <a:ext cx="1194955" cy="544321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Proton Beam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 flipH="1">
            <a:off x="2067791" y="2752175"/>
            <a:ext cx="328852" cy="230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 rot="4401318">
            <a:off x="6536190" y="1606116"/>
            <a:ext cx="498684" cy="1906828"/>
          </a:xfrm>
          <a:prstGeom prst="leftBrac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688052">
            <a:off x="5763492" y="2022765"/>
            <a:ext cx="173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Uniform 1T field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25" name="Left Brace 24"/>
          <p:cNvSpPr/>
          <p:nvPr/>
        </p:nvSpPr>
        <p:spPr>
          <a:xfrm rot="4401318">
            <a:off x="4934449" y="2400477"/>
            <a:ext cx="571152" cy="1292117"/>
          </a:xfrm>
          <a:prstGeom prst="leftBrac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20688052">
            <a:off x="4170178" y="2230630"/>
            <a:ext cx="173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</a:rPr>
              <a:t>Graded field,</a:t>
            </a:r>
          </a:p>
          <a:p>
            <a:pPr algn="ctr"/>
            <a:r>
              <a:rPr lang="en-US" i="1" dirty="0" smtClean="0">
                <a:solidFill>
                  <a:srgbClr val="0000FF"/>
                </a:solidFill>
              </a:rPr>
              <a:t>2T 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 1T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Detector Solenoid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467" t="7481" r="5533" b="1373"/>
          <a:stretch/>
        </p:blipFill>
        <p:spPr>
          <a:xfrm>
            <a:off x="1350820" y="1891576"/>
            <a:ext cx="5323849" cy="3171673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 rot="9313422">
            <a:off x="1095516" y="2657067"/>
            <a:ext cx="3177886" cy="1246911"/>
          </a:xfrm>
          <a:prstGeom prst="arc">
            <a:avLst>
              <a:gd name="adj1" fmla="val 16200000"/>
              <a:gd name="adj2" fmla="val 21410269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725882" y="4752109"/>
                <a:ext cx="2057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FF"/>
                    </a:solidFill>
                  </a:rPr>
                  <a:t>Incoming µ</a:t>
                </a:r>
                <a:r>
                  <a:rPr lang="en-US" baseline="30000" dirty="0" smtClean="0">
                    <a:solidFill>
                      <a:srgbClr val="0000FF"/>
                    </a:solidFill>
                  </a:rPr>
                  <a:t>-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≲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8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MeV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882" y="4752109"/>
                <a:ext cx="205740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2826327" y="3906982"/>
            <a:ext cx="928255" cy="8451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98864" y="2265218"/>
            <a:ext cx="128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Stopping Target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1943100" y="2911549"/>
            <a:ext cx="1143000" cy="7876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 rot="4104827">
            <a:off x="4560199" y="3622921"/>
            <a:ext cx="651437" cy="1274141"/>
          </a:xfrm>
          <a:prstGeom prst="rightBrac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18809" y="4426527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Tracker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84073" y="1503218"/>
            <a:ext cx="128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Calorimeter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4828309" y="1872550"/>
            <a:ext cx="793173" cy="6732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62945" y="1891145"/>
            <a:ext cx="457200" cy="6961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21094" y="5439747"/>
            <a:ext cx="754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Cosmic Ray Veto (CRV, not shown) surrounds detector solenoid and much of the transport solenoid.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Resolution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539F-CA46-B546-8E69-92407B31D9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" t="9804" r="7244" b="2912"/>
          <a:stretch/>
        </p:blipFill>
        <p:spPr>
          <a:xfrm>
            <a:off x="527832" y="1951653"/>
            <a:ext cx="6147567" cy="38043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07708" y="1296953"/>
            <a:ext cx="1697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Steeply falling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DIO background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>
            <a:off x="2705096" y="1620119"/>
            <a:ext cx="943174" cy="42328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13447" y="1542673"/>
            <a:ext cx="7377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Signal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4814596" y="1727339"/>
            <a:ext cx="898851" cy="13424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8067" y="5641922"/>
            <a:ext cx="246150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Other Backgrounds ~flat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 flipV="1">
            <a:off x="2999575" y="5159829"/>
            <a:ext cx="779323" cy="66675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60236" y="5596811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Reconstructed Momentum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71592" y="2687216"/>
            <a:ext cx="243529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narrower the signal window, the better the signal to background</a:t>
            </a:r>
            <a:endParaRPr lang="en-US" b="1" dirty="0">
              <a:solidFill>
                <a:srgbClr val="6606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5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847108" y="1454726"/>
            <a:ext cx="24384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Reconstructable</a:t>
            </a:r>
            <a:endParaRPr lang="en-US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annular?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228" y="5146962"/>
            <a:ext cx="24384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Hits</a:t>
            </a:r>
          </a:p>
        </p:txBody>
      </p:sp>
      <p:sp>
        <p:nvSpPr>
          <p:cNvPr id="28" name="Left Brace 27"/>
          <p:cNvSpPr/>
          <p:nvPr/>
        </p:nvSpPr>
        <p:spPr>
          <a:xfrm rot="16200000">
            <a:off x="1410568" y="3909578"/>
            <a:ext cx="597476" cy="2005445"/>
          </a:xfrm>
          <a:prstGeom prst="leftBrac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488873" y="5476010"/>
            <a:ext cx="332509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Minimum mass at r&lt;380mm</a:t>
            </a:r>
            <a:br>
              <a:rPr lang="en-US" dirty="0" smtClean="0"/>
            </a:br>
            <a:r>
              <a:rPr lang="en-US" dirty="0" smtClean="0">
                <a:sym typeface="Symbol"/>
              </a:rPr>
              <a:t> Vacuum</a:t>
            </a:r>
            <a:endParaRPr lang="en-US" dirty="0"/>
          </a:p>
        </p:txBody>
      </p:sp>
      <p:cxnSp>
        <p:nvCxnSpPr>
          <p:cNvPr id="66" name="Elbow Connector 65"/>
          <p:cNvCxnSpPr>
            <a:stCxn id="28" idx="2"/>
            <a:endCxn id="39" idx="1"/>
          </p:cNvCxnSpPr>
          <p:nvPr/>
        </p:nvCxnSpPr>
        <p:spPr>
          <a:xfrm rot="10800000" flipH="1" flipV="1">
            <a:off x="2712029" y="4613562"/>
            <a:ext cx="1776844" cy="1185613"/>
          </a:xfrm>
          <a:prstGeom prst="bentConnector5">
            <a:avLst>
              <a:gd name="adj1" fmla="val 584"/>
              <a:gd name="adj2" fmla="val 64636"/>
              <a:gd name="adj3" fmla="val 512"/>
            </a:avLst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4348248" y="1736435"/>
            <a:ext cx="3920238" cy="3739575"/>
            <a:chOff x="4866408" y="1774535"/>
            <a:chExt cx="3920238" cy="3739575"/>
          </a:xfrm>
        </p:grpSpPr>
        <p:grpSp>
          <p:nvGrpSpPr>
            <p:cNvPr id="7" name="Group 6"/>
            <p:cNvGrpSpPr/>
            <p:nvPr/>
          </p:nvGrpSpPr>
          <p:grpSpPr>
            <a:xfrm>
              <a:off x="4866408" y="1774535"/>
              <a:ext cx="3920238" cy="3556000"/>
              <a:chOff x="5715000" y="1295400"/>
              <a:chExt cx="2921000" cy="264160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15000" y="1295400"/>
                <a:ext cx="2921000" cy="2641600"/>
              </a:xfrm>
              <a:prstGeom prst="rect">
                <a:avLst/>
              </a:prstGeom>
            </p:spPr>
          </p:pic>
          <p:sp>
            <p:nvSpPr>
              <p:cNvPr id="9" name="Dodecagon 8"/>
              <p:cNvSpPr/>
              <p:nvPr/>
            </p:nvSpPr>
            <p:spPr bwMode="auto">
              <a:xfrm rot="20700000">
                <a:off x="6484925" y="2057400"/>
                <a:ext cx="1143000" cy="1143000"/>
              </a:xfrm>
              <a:prstGeom prst="dodecagon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</p:grpSp>
        <p:sp>
          <p:nvSpPr>
            <p:cNvPr id="38" name="Oval 37"/>
            <p:cNvSpPr/>
            <p:nvPr/>
          </p:nvSpPr>
          <p:spPr>
            <a:xfrm>
              <a:off x="5850601" y="2710468"/>
              <a:ext cx="1588771" cy="1634490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085609" y="3577935"/>
              <a:ext cx="1219200" cy="1216152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619009" y="2815935"/>
              <a:ext cx="990600" cy="911352"/>
            </a:xfrm>
            <a:prstGeom prst="ellips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 flipH="1">
              <a:off x="6516353" y="3412305"/>
              <a:ext cx="312039" cy="31203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032697" y="2941875"/>
              <a:ext cx="609600" cy="60960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41" name="Straight Connector 40"/>
            <p:cNvCxnSpPr>
              <a:stCxn id="39" idx="0"/>
              <a:endCxn id="38" idx="4"/>
            </p:cNvCxnSpPr>
            <p:nvPr/>
          </p:nvCxnSpPr>
          <p:spPr>
            <a:xfrm flipH="1" flipV="1">
              <a:off x="6644987" y="4344958"/>
              <a:ext cx="24591" cy="1169152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diocartoon_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95" y="1757156"/>
            <a:ext cx="4762005" cy="33033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2438400" y="2563090"/>
            <a:ext cx="609600" cy="3048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43200" y="2182090"/>
            <a:ext cx="1219200" cy="381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 flipH="1" flipV="1">
            <a:off x="3124200" y="3553690"/>
            <a:ext cx="2133600" cy="1588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0" name="Left Brace 29"/>
          <p:cNvSpPr/>
          <p:nvPr/>
        </p:nvSpPr>
        <p:spPr>
          <a:xfrm rot="5400000">
            <a:off x="3895725" y="1632238"/>
            <a:ext cx="292676" cy="644238"/>
          </a:xfrm>
          <a:prstGeom prst="leftBrac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782292" y="3158837"/>
                <a:ext cx="363681" cy="391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292" y="3158837"/>
                <a:ext cx="363681" cy="391646"/>
              </a:xfrm>
              <a:prstGeom prst="rect">
                <a:avLst/>
              </a:prstGeom>
              <a:blipFill rotWithShape="1">
                <a:blip r:embed="rId4"/>
                <a:stretch>
                  <a:fillRect r="-2500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712027" y="2088573"/>
            <a:ext cx="1007918" cy="2535382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solidFill>
                  <a:srgbClr val="F94848"/>
                </a:solidFill>
              </a:rPr>
              <a:t>Some hits but limited acceptance &amp; reduced efficiency</a:t>
            </a:r>
            <a:endParaRPr lang="en-US" b="1" dirty="0">
              <a:solidFill>
                <a:srgbClr val="F94848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81900" y="2004060"/>
            <a:ext cx="12268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r&gt;700mm: Mass OK</a:t>
            </a:r>
            <a:endParaRPr lang="en-US" dirty="0"/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7246620" y="2057400"/>
            <a:ext cx="411480" cy="342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 rot="17982143">
            <a:off x="1091682" y="3564294"/>
            <a:ext cx="13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Decay in Orbit (DIO)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Tracker Design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mass at r&lt;380mm</a:t>
            </a:r>
          </a:p>
          <a:p>
            <a:pPr lvl="1"/>
            <a:r>
              <a:rPr lang="en-US" dirty="0" smtClean="0"/>
              <a:t>Ambient vacuum</a:t>
            </a:r>
            <a:br>
              <a:rPr lang="en-US" dirty="0" smtClean="0"/>
            </a:br>
            <a:r>
              <a:rPr lang="en-US" dirty="0" smtClean="0">
                <a:sym typeface="Symbol"/>
              </a:rPr>
              <a:t> Detector most handle ~15psi pressure differential</a:t>
            </a:r>
            <a:endParaRPr lang="en-US" dirty="0" smtClean="0"/>
          </a:p>
          <a:p>
            <a:r>
              <a:rPr lang="en-US" dirty="0" smtClean="0"/>
              <a:t>Very light active region, 400&lt;r&lt;700mm</a:t>
            </a:r>
            <a:br>
              <a:rPr lang="en-US" dirty="0" smtClean="0"/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Partial coverage for 380&lt;r&lt;400mm</a:t>
            </a:r>
          </a:p>
          <a:p>
            <a:r>
              <a:rPr lang="en-US" dirty="0" smtClean="0"/>
              <a:t>Light, inactive region </a:t>
            </a:r>
            <a:r>
              <a:rPr lang="en-US" dirty="0"/>
              <a:t>for </a:t>
            </a:r>
            <a:r>
              <a:rPr lang="en-US" dirty="0" smtClean="0"/>
              <a:t>700&lt;r&lt;720mm to reduce hits from photon conversion and stopped neutrons decaying</a:t>
            </a:r>
          </a:p>
          <a:p>
            <a:r>
              <a:rPr lang="en-US" dirty="0" smtClean="0"/>
              <a:t>Move mass out to r&gt;720mm</a:t>
            </a:r>
          </a:p>
          <a:p>
            <a:r>
              <a:rPr lang="en-US" dirty="0" smtClean="0"/>
              <a:t>Selected Solution: Straw tracker</a:t>
            </a:r>
          </a:p>
          <a:p>
            <a:pPr lvl="1"/>
            <a:r>
              <a:rPr lang="en-US" dirty="0" smtClean="0"/>
              <a:t>18 </a:t>
            </a:r>
            <a:r>
              <a:rPr lang="en-US" b="1" dirty="0" smtClean="0">
                <a:solidFill>
                  <a:srgbClr val="7030A0"/>
                </a:solidFill>
              </a:rPr>
              <a:t>Stations</a:t>
            </a:r>
            <a:r>
              <a:rPr lang="en-US" dirty="0" smtClean="0"/>
              <a:t> distributed along beam direction</a:t>
            </a:r>
            <a:br>
              <a:rPr lang="en-US" dirty="0" smtClean="0"/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Optimization of number of stations in progress</a:t>
            </a:r>
          </a:p>
          <a:p>
            <a:pPr lvl="1"/>
            <a:r>
              <a:rPr lang="en-US" dirty="0" smtClean="0"/>
              <a:t>A Station has 2 </a:t>
            </a:r>
            <a:r>
              <a:rPr lang="en-US" b="1" dirty="0" smtClean="0">
                <a:solidFill>
                  <a:srgbClr val="7030A0"/>
                </a:solidFill>
              </a:rPr>
              <a:t>Planes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Plane has  </a:t>
            </a:r>
            <a:r>
              <a:rPr lang="en-US" b="1" dirty="0" smtClean="0">
                <a:solidFill>
                  <a:srgbClr val="7030A0"/>
                </a:solidFill>
              </a:rPr>
              <a:t>Panels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with varying rotation for stereo reconstruction</a:t>
            </a:r>
            <a:endParaRPr lang="en-US" dirty="0"/>
          </a:p>
          <a:p>
            <a:pPr lvl="1"/>
            <a:r>
              <a:rPr lang="en-US" dirty="0" smtClean="0"/>
              <a:t>Each Panel has 96 </a:t>
            </a:r>
            <a:r>
              <a:rPr lang="en-US" b="1" dirty="0" smtClean="0">
                <a:solidFill>
                  <a:srgbClr val="6606C5"/>
                </a:solidFill>
              </a:rPr>
              <a:t>Straws</a:t>
            </a:r>
            <a:r>
              <a:rPr lang="en-US" dirty="0" smtClean="0">
                <a:solidFill>
                  <a:srgbClr val="6606C5"/>
                </a:solidFill>
              </a:rPr>
              <a:t> </a:t>
            </a:r>
            <a:r>
              <a:rPr lang="en-US" dirty="0" smtClean="0"/>
              <a:t>of varying length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A673F-F5D0-4105-8B49-F72C9E89BA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5mm OD, 15µm thick metalized Mylar tube as cathode</a:t>
            </a:r>
          </a:p>
          <a:p>
            <a:pPr lvl="1"/>
            <a:r>
              <a:rPr lang="en-US" dirty="0" smtClean="0"/>
              <a:t>Metalized on inner &amp; outer surface</a:t>
            </a:r>
          </a:p>
          <a:p>
            <a:pPr lvl="1"/>
            <a:r>
              <a:rPr lang="en-US" dirty="0"/>
              <a:t>400Å Aluminum outer </a:t>
            </a:r>
            <a:r>
              <a:rPr lang="en-US" dirty="0" smtClean="0"/>
              <a:t>surface</a:t>
            </a:r>
          </a:p>
          <a:p>
            <a:pPr lvl="1"/>
            <a:r>
              <a:rPr lang="en-US" dirty="0" smtClean="0"/>
              <a:t>400Å </a:t>
            </a:r>
            <a:r>
              <a:rPr lang="en-US" dirty="0"/>
              <a:t>Aluminum + 200Å Gold inner </a:t>
            </a:r>
            <a:r>
              <a:rPr lang="en-US" dirty="0" smtClean="0"/>
              <a:t>surface</a:t>
            </a:r>
          </a:p>
          <a:p>
            <a:pPr lvl="1"/>
            <a:r>
              <a:rPr lang="en-US" dirty="0" smtClean="0"/>
              <a:t>25µm gold-plated tungsten wire as anode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August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Mukherjee - mu2e Tracker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8" y="4034741"/>
            <a:ext cx="8070752" cy="20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ieveFi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RetrieveFile</Template>
  <TotalTime>606</TotalTime>
  <Words>1251</Words>
  <Application>Microsoft Office PowerPoint</Application>
  <PresentationFormat>On-screen Show (4:3)</PresentationFormat>
  <Paragraphs>311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RetrieveFile</vt:lpstr>
      <vt:lpstr>Tracker for the mu2e Experiment at Fermilab</vt:lpstr>
      <vt:lpstr>Why µe?</vt:lpstr>
      <vt:lpstr>Why mu2e?</vt:lpstr>
      <vt:lpstr>Beam Line</vt:lpstr>
      <vt:lpstr>Detector Solenoid</vt:lpstr>
      <vt:lpstr>Importance of Resolution</vt:lpstr>
      <vt:lpstr>Why annular?</vt:lpstr>
      <vt:lpstr>Tracker Design</vt:lpstr>
      <vt:lpstr>Straw</vt:lpstr>
      <vt:lpstr>Leak Tests</vt:lpstr>
      <vt:lpstr>CO2 Leak Test</vt:lpstr>
      <vt:lpstr>CO2 Leak Tests</vt:lpstr>
      <vt:lpstr>Straw Creep</vt:lpstr>
      <vt:lpstr>Straw Creep</vt:lpstr>
      <vt:lpstr>Panel</vt:lpstr>
      <vt:lpstr>Gas Manifold</vt:lpstr>
      <vt:lpstr>Gas Manifold</vt:lpstr>
      <vt:lpstr>Gas Manifold Inner Ring</vt:lpstr>
      <vt:lpstr>Plane</vt:lpstr>
      <vt:lpstr>Plane</vt:lpstr>
      <vt:lpstr>Plane</vt:lpstr>
      <vt:lpstr>Station</vt:lpstr>
      <vt:lpstr>Station</vt:lpstr>
      <vt:lpstr>Tracker</vt:lpstr>
      <vt:lpstr>Tracker</vt:lpstr>
      <vt:lpstr>Tracker</vt:lpstr>
      <vt:lpstr>Tracker</vt:lpstr>
      <vt:lpstr>Front End Electronics</vt:lpstr>
      <vt:lpstr>Time Division</vt:lpstr>
      <vt:lpstr>Mu2e Tracker &amp; Project X</vt:lpstr>
      <vt:lpstr>Efficiency</vt:lpstr>
      <vt:lpstr>Resolution</vt:lpstr>
      <vt:lpstr>Rebuild</vt:lpstr>
      <vt:lpstr>Summary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Tracker for the mu2e Experiment</dc:title>
  <dc:creator>Aseet Mukherjee</dc:creator>
  <cp:lastModifiedBy>Aseet Mukherjee</cp:lastModifiedBy>
  <cp:revision>5</cp:revision>
  <cp:lastPrinted>2010-09-20T17:14:18Z</cp:lastPrinted>
  <dcterms:created xsi:type="dcterms:W3CDTF">2013-08-13T17:04:11Z</dcterms:created>
  <dcterms:modified xsi:type="dcterms:W3CDTF">2013-08-15T22:12:39Z</dcterms:modified>
</cp:coreProperties>
</file>