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5" r:id="rId3"/>
    <p:sldMasterId id="2147483709" r:id="rId4"/>
    <p:sldMasterId id="2147483721" r:id="rId5"/>
    <p:sldMasterId id="2147483748" r:id="rId6"/>
    <p:sldMasterId id="2147483762" r:id="rId7"/>
    <p:sldMasterId id="2147483775" r:id="rId8"/>
  </p:sldMasterIdLst>
  <p:notesMasterIdLst>
    <p:notesMasterId r:id="rId54"/>
  </p:notesMasterIdLst>
  <p:handoutMasterIdLst>
    <p:handoutMasterId r:id="rId55"/>
  </p:handoutMasterIdLst>
  <p:sldIdLst>
    <p:sldId id="306" r:id="rId9"/>
    <p:sldId id="307" r:id="rId10"/>
    <p:sldId id="259" r:id="rId11"/>
    <p:sldId id="328" r:id="rId12"/>
    <p:sldId id="263" r:id="rId13"/>
    <p:sldId id="264" r:id="rId14"/>
    <p:sldId id="265" r:id="rId15"/>
    <p:sldId id="330" r:id="rId16"/>
    <p:sldId id="291" r:id="rId17"/>
    <p:sldId id="292" r:id="rId18"/>
    <p:sldId id="293" r:id="rId19"/>
    <p:sldId id="294" r:id="rId20"/>
    <p:sldId id="331" r:id="rId21"/>
    <p:sldId id="332" r:id="rId22"/>
    <p:sldId id="333" r:id="rId23"/>
    <p:sldId id="334" r:id="rId24"/>
    <p:sldId id="370" r:id="rId25"/>
    <p:sldId id="299" r:id="rId26"/>
    <p:sldId id="278" r:id="rId27"/>
    <p:sldId id="337" r:id="rId28"/>
    <p:sldId id="344" r:id="rId29"/>
    <p:sldId id="342" r:id="rId30"/>
    <p:sldId id="351" r:id="rId31"/>
    <p:sldId id="350" r:id="rId32"/>
    <p:sldId id="371" r:id="rId33"/>
    <p:sldId id="322" r:id="rId34"/>
    <p:sldId id="324" r:id="rId35"/>
    <p:sldId id="325" r:id="rId36"/>
    <p:sldId id="354" r:id="rId37"/>
    <p:sldId id="379" r:id="rId38"/>
    <p:sldId id="372" r:id="rId39"/>
    <p:sldId id="373" r:id="rId40"/>
    <p:sldId id="356" r:id="rId41"/>
    <p:sldId id="357" r:id="rId42"/>
    <p:sldId id="374" r:id="rId43"/>
    <p:sldId id="364" r:id="rId44"/>
    <p:sldId id="365" r:id="rId45"/>
    <p:sldId id="361" r:id="rId46"/>
    <p:sldId id="362" r:id="rId47"/>
    <p:sldId id="363" r:id="rId48"/>
    <p:sldId id="366" r:id="rId49"/>
    <p:sldId id="369" r:id="rId50"/>
    <p:sldId id="380" r:id="rId51"/>
    <p:sldId id="375" r:id="rId52"/>
    <p:sldId id="376" r:id="rId53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BBE0E3"/>
    <a:srgbClr val="0000FF"/>
    <a:srgbClr val="993300"/>
    <a:srgbClr val="000000"/>
    <a:srgbClr val="99CCFF"/>
    <a:srgbClr val="66CCFF"/>
    <a:srgbClr val="D7E4BD"/>
    <a:srgbClr val="FF99FF"/>
    <a:srgbClr val="CC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13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3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E9A87C-7D0F-B642-AA2A-1FFB79720F8E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6ED3DDA-644F-E24C-B809-09DDCB1FAC27}">
      <dgm:prSet phldrT="[テキスト]" custT="1"/>
      <dgm:spPr>
        <a:solidFill>
          <a:srgbClr val="CCFFCC">
            <a:alpha val="74000"/>
          </a:srgbClr>
        </a:solidFill>
        <a:ln>
          <a:solidFill>
            <a:srgbClr val="008000"/>
          </a:solidFill>
        </a:ln>
      </dgm:spPr>
      <dgm:t>
        <a:bodyPr/>
        <a:lstStyle/>
        <a:p>
          <a:r>
            <a:rPr kumimoji="1" lang="en-US" altLang="ja-JP" sz="4000" b="1" dirty="0" smtClean="0">
              <a:solidFill>
                <a:srgbClr val="FF0000"/>
              </a:solidFill>
            </a:rPr>
            <a:t>KEK</a:t>
          </a:r>
          <a:endParaRPr kumimoji="1" lang="ja-JP" altLang="en-US" sz="4000" b="1" dirty="0">
            <a:solidFill>
              <a:srgbClr val="FF0000"/>
            </a:solidFill>
          </a:endParaRPr>
        </a:p>
      </dgm:t>
    </dgm:pt>
    <dgm:pt modelId="{7CDC4EE9-1DA2-1C4B-AE58-B0E8BE35490E}" type="par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5A6EFF81-8918-324C-A89B-E9F0AA3D45E6}" type="sib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F9B1535A-8FD6-204F-AE17-5137F0B9EA04}">
      <dgm:prSet phldrT="[テキスト]" custT="1"/>
      <dgm:spPr>
        <a:solidFill>
          <a:srgbClr val="FFFF00">
            <a:alpha val="78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kumimoji="1" lang="en-US" altLang="ja-JP" sz="2000" b="1" dirty="0" smtClean="0">
              <a:solidFill>
                <a:srgbClr val="3366FF"/>
              </a:solidFill>
            </a:rPr>
            <a:t>Tohoku U. </a:t>
          </a:r>
        </a:p>
        <a:p>
          <a:r>
            <a:rPr kumimoji="1" lang="en-US" altLang="ja-JP" sz="2000" b="1" dirty="0" smtClean="0">
              <a:solidFill>
                <a:srgbClr val="000000"/>
              </a:solidFill>
            </a:rPr>
            <a:t>G. Survey </a:t>
          </a:r>
          <a:endParaRPr kumimoji="1" lang="ja-JP" altLang="en-US" sz="2000" b="1" dirty="0" smtClean="0">
            <a:solidFill>
              <a:srgbClr val="000000"/>
            </a:solidFill>
          </a:endParaRPr>
        </a:p>
      </dgm:t>
    </dgm:pt>
    <dgm:pt modelId="{FE12A59F-F247-C446-BCEC-C3E2C33D3E78}" type="par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54113188-D59C-0E43-9B15-7F20DE225937}" type="sib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570BAC1D-D4EE-1747-8563-4374231787F5}">
      <dgm:prSet phldrT="[テキスト]" custT="1"/>
      <dgm:spPr>
        <a:solidFill>
          <a:srgbClr val="FFFF00">
            <a:alpha val="81000"/>
          </a:srgbClr>
        </a:solidFill>
        <a:ln>
          <a:solidFill>
            <a:srgbClr val="3366FF"/>
          </a:solidFill>
        </a:ln>
      </dgm:spPr>
      <dgm:t>
        <a:bodyPr/>
        <a:lstStyle/>
        <a:p>
          <a:r>
            <a:rPr kumimoji="1" lang="en-US" altLang="ja-JP" sz="2000" dirty="0" smtClean="0">
              <a:solidFill>
                <a:srgbClr val="3366FF"/>
              </a:solidFill>
            </a:rPr>
            <a:t> </a:t>
          </a:r>
          <a:r>
            <a:rPr kumimoji="1" lang="en-US" altLang="ja-JP" sz="2000" b="1" dirty="0" smtClean="0">
              <a:solidFill>
                <a:srgbClr val="3366FF"/>
              </a:solidFill>
            </a:rPr>
            <a:t>Kyushu U. </a:t>
          </a:r>
          <a:r>
            <a:rPr kumimoji="1" lang="en-US" altLang="ja-JP" sz="2000" b="1" dirty="0" smtClean="0">
              <a:solidFill>
                <a:schemeClr val="tx1"/>
              </a:solidFill>
            </a:rPr>
            <a:t>G. Survey.</a:t>
          </a:r>
          <a:endParaRPr kumimoji="1" lang="ja-JP" altLang="en-US" sz="2000" b="1" dirty="0" smtClean="0">
            <a:solidFill>
              <a:schemeClr val="tx1"/>
            </a:solidFill>
          </a:endParaRPr>
        </a:p>
      </dgm:t>
    </dgm:pt>
    <dgm:pt modelId="{32BE5B23-A364-7242-929E-CD7D37102905}" type="par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17671F48-C9D7-894C-B2BA-B991F23B8A6B}" type="sib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6675350A-D255-5B47-8CC3-9126EF2FC93E}" type="pres">
      <dgm:prSet presAssocID="{24E9A87C-7D0F-B642-AA2A-1FFB79720F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6D2D12A-9A4E-D44A-B11D-D0ED9E518B16}" type="pres">
      <dgm:prSet presAssocID="{A6ED3DDA-644F-E24C-B809-09DDCB1FAC27}" presName="node" presStyleLbl="node1" presStyleIdx="0" presStyleCnt="3" custScaleX="73631" custScaleY="57320" custRadScaleRad="55742" custRadScaleInc="-422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88B9D3E-053A-284F-A06C-A8628AE17BC0}" type="pres">
      <dgm:prSet presAssocID="{A6ED3DDA-644F-E24C-B809-09DDCB1FAC27}" presName="spNode" presStyleCnt="0"/>
      <dgm:spPr/>
    </dgm:pt>
    <dgm:pt modelId="{C72614D4-1C01-994D-A774-03312EAA3DDA}" type="pres">
      <dgm:prSet presAssocID="{5A6EFF81-8918-324C-A89B-E9F0AA3D45E6}" presName="sibTrans" presStyleLbl="sibTrans1D1" presStyleIdx="0" presStyleCnt="3"/>
      <dgm:spPr/>
      <dgm:t>
        <a:bodyPr/>
        <a:lstStyle/>
        <a:p>
          <a:endParaRPr kumimoji="1" lang="ja-JP" altLang="en-US"/>
        </a:p>
      </dgm:t>
    </dgm:pt>
    <dgm:pt modelId="{1B8E331B-059E-684B-860C-BB9FE57E89D3}" type="pres">
      <dgm:prSet presAssocID="{F9B1535A-8FD6-204F-AE17-5137F0B9EA04}" presName="node" presStyleLbl="node1" presStyleIdx="1" presStyleCnt="3" custScaleX="83139" custScaleY="53492" custRadScaleRad="87433" custRadScaleInc="-53827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C227CEA-E604-D54E-B24C-E141389B3871}" type="pres">
      <dgm:prSet presAssocID="{F9B1535A-8FD6-204F-AE17-5137F0B9EA04}" presName="spNode" presStyleCnt="0"/>
      <dgm:spPr/>
    </dgm:pt>
    <dgm:pt modelId="{B53FD201-EA8B-0642-96D0-A2087724176E}" type="pres">
      <dgm:prSet presAssocID="{54113188-D59C-0E43-9B15-7F20DE225937}" presName="sibTrans" presStyleLbl="sibTrans1D1" presStyleIdx="1" presStyleCnt="3"/>
      <dgm:spPr/>
      <dgm:t>
        <a:bodyPr/>
        <a:lstStyle/>
        <a:p>
          <a:endParaRPr kumimoji="1" lang="ja-JP" altLang="en-US"/>
        </a:p>
      </dgm:t>
    </dgm:pt>
    <dgm:pt modelId="{35F51D32-B840-824E-B5EA-00A1778C7607}" type="pres">
      <dgm:prSet presAssocID="{570BAC1D-D4EE-1747-8563-4374231787F5}" presName="node" presStyleLbl="node1" presStyleIdx="2" presStyleCnt="3" custScaleX="83870" custScaleY="59353" custRadScaleRad="78202" custRadScaleInc="4758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BE32353-5F9E-124D-89A5-D3CFBD54D606}" type="pres">
      <dgm:prSet presAssocID="{570BAC1D-D4EE-1747-8563-4374231787F5}" presName="spNode" presStyleCnt="0"/>
      <dgm:spPr/>
    </dgm:pt>
    <dgm:pt modelId="{7E91D2D6-8CF1-7C4D-842C-E2EAD6635CF8}" type="pres">
      <dgm:prSet presAssocID="{17671F48-C9D7-894C-B2BA-B991F23B8A6B}" presName="sibTrans" presStyleLbl="sibTrans1D1" presStyleIdx="2" presStyleCnt="3"/>
      <dgm:spPr/>
      <dgm:t>
        <a:bodyPr/>
        <a:lstStyle/>
        <a:p>
          <a:endParaRPr kumimoji="1" lang="ja-JP" altLang="en-US"/>
        </a:p>
      </dgm:t>
    </dgm:pt>
  </dgm:ptLst>
  <dgm:cxnLst>
    <dgm:cxn modelId="{2C955FA3-37AE-6440-8F3B-E28F8427CB09}" srcId="{24E9A87C-7D0F-B642-AA2A-1FFB79720F8E}" destId="{A6ED3DDA-644F-E24C-B809-09DDCB1FAC27}" srcOrd="0" destOrd="0" parTransId="{7CDC4EE9-1DA2-1C4B-AE58-B0E8BE35490E}" sibTransId="{5A6EFF81-8918-324C-A89B-E9F0AA3D45E6}"/>
    <dgm:cxn modelId="{CE596070-9343-41AE-ABFA-EAB6033D9304}" type="presOf" srcId="{54113188-D59C-0E43-9B15-7F20DE225937}" destId="{B53FD201-EA8B-0642-96D0-A2087724176E}" srcOrd="0" destOrd="0" presId="urn:microsoft.com/office/officeart/2005/8/layout/cycle6"/>
    <dgm:cxn modelId="{96736BC2-4E98-A44B-84D1-D89B60F28378}" srcId="{24E9A87C-7D0F-B642-AA2A-1FFB79720F8E}" destId="{F9B1535A-8FD6-204F-AE17-5137F0B9EA04}" srcOrd="1" destOrd="0" parTransId="{FE12A59F-F247-C446-BCEC-C3E2C33D3E78}" sibTransId="{54113188-D59C-0E43-9B15-7F20DE225937}"/>
    <dgm:cxn modelId="{A53AC0C7-AE62-4F44-8AD4-704A6B256E8D}" type="presOf" srcId="{A6ED3DDA-644F-E24C-B809-09DDCB1FAC27}" destId="{56D2D12A-9A4E-D44A-B11D-D0ED9E518B16}" srcOrd="0" destOrd="0" presId="urn:microsoft.com/office/officeart/2005/8/layout/cycle6"/>
    <dgm:cxn modelId="{46D5FCC0-CBA1-4A9B-8852-94A59CB0791C}" type="presOf" srcId="{570BAC1D-D4EE-1747-8563-4374231787F5}" destId="{35F51D32-B840-824E-B5EA-00A1778C7607}" srcOrd="0" destOrd="0" presId="urn:microsoft.com/office/officeart/2005/8/layout/cycle6"/>
    <dgm:cxn modelId="{526ABF4E-ECA2-4C8A-913F-00E7F074D832}" type="presOf" srcId="{24E9A87C-7D0F-B642-AA2A-1FFB79720F8E}" destId="{6675350A-D255-5B47-8CC3-9126EF2FC93E}" srcOrd="0" destOrd="0" presId="urn:microsoft.com/office/officeart/2005/8/layout/cycle6"/>
    <dgm:cxn modelId="{762D7374-D96F-4B6F-AE3B-3CB1C1C9A22F}" type="presOf" srcId="{5A6EFF81-8918-324C-A89B-E9F0AA3D45E6}" destId="{C72614D4-1C01-994D-A774-03312EAA3DDA}" srcOrd="0" destOrd="0" presId="urn:microsoft.com/office/officeart/2005/8/layout/cycle6"/>
    <dgm:cxn modelId="{9B191FFA-6570-4D95-A1C7-0F8ECDB86C09}" type="presOf" srcId="{F9B1535A-8FD6-204F-AE17-5137F0B9EA04}" destId="{1B8E331B-059E-684B-860C-BB9FE57E89D3}" srcOrd="0" destOrd="0" presId="urn:microsoft.com/office/officeart/2005/8/layout/cycle6"/>
    <dgm:cxn modelId="{51D09873-8D3D-7B46-A20C-79E7A33B682A}" srcId="{24E9A87C-7D0F-B642-AA2A-1FFB79720F8E}" destId="{570BAC1D-D4EE-1747-8563-4374231787F5}" srcOrd="2" destOrd="0" parTransId="{32BE5B23-A364-7242-929E-CD7D37102905}" sibTransId="{17671F48-C9D7-894C-B2BA-B991F23B8A6B}"/>
    <dgm:cxn modelId="{142F15B5-239B-4978-A674-61A0B167CB09}" type="presOf" srcId="{17671F48-C9D7-894C-B2BA-B991F23B8A6B}" destId="{7E91D2D6-8CF1-7C4D-842C-E2EAD6635CF8}" srcOrd="0" destOrd="0" presId="urn:microsoft.com/office/officeart/2005/8/layout/cycle6"/>
    <dgm:cxn modelId="{4B870CB7-5E6B-4482-B46B-2C85AF7FD337}" type="presParOf" srcId="{6675350A-D255-5B47-8CC3-9126EF2FC93E}" destId="{56D2D12A-9A4E-D44A-B11D-D0ED9E518B16}" srcOrd="0" destOrd="0" presId="urn:microsoft.com/office/officeart/2005/8/layout/cycle6"/>
    <dgm:cxn modelId="{A64BCFF1-6BA0-4254-94A4-045DD4A8F736}" type="presParOf" srcId="{6675350A-D255-5B47-8CC3-9126EF2FC93E}" destId="{088B9D3E-053A-284F-A06C-A8628AE17BC0}" srcOrd="1" destOrd="0" presId="urn:microsoft.com/office/officeart/2005/8/layout/cycle6"/>
    <dgm:cxn modelId="{81AEF4AE-4DD3-45FC-97D4-A91FA635BEAA}" type="presParOf" srcId="{6675350A-D255-5B47-8CC3-9126EF2FC93E}" destId="{C72614D4-1C01-994D-A774-03312EAA3DDA}" srcOrd="2" destOrd="0" presId="urn:microsoft.com/office/officeart/2005/8/layout/cycle6"/>
    <dgm:cxn modelId="{615079B6-A17A-49C1-AD44-B762A29738AD}" type="presParOf" srcId="{6675350A-D255-5B47-8CC3-9126EF2FC93E}" destId="{1B8E331B-059E-684B-860C-BB9FE57E89D3}" srcOrd="3" destOrd="0" presId="urn:microsoft.com/office/officeart/2005/8/layout/cycle6"/>
    <dgm:cxn modelId="{B186C32F-BFFE-4AD1-AF8B-0BD935B3267D}" type="presParOf" srcId="{6675350A-D255-5B47-8CC3-9126EF2FC93E}" destId="{FC227CEA-E604-D54E-B24C-E141389B3871}" srcOrd="4" destOrd="0" presId="urn:microsoft.com/office/officeart/2005/8/layout/cycle6"/>
    <dgm:cxn modelId="{25862C2F-6ADD-4132-B46B-8027DF0D130D}" type="presParOf" srcId="{6675350A-D255-5B47-8CC3-9126EF2FC93E}" destId="{B53FD201-EA8B-0642-96D0-A2087724176E}" srcOrd="5" destOrd="0" presId="urn:microsoft.com/office/officeart/2005/8/layout/cycle6"/>
    <dgm:cxn modelId="{FFA22293-B176-4E95-96BB-E2598CE351AF}" type="presParOf" srcId="{6675350A-D255-5B47-8CC3-9126EF2FC93E}" destId="{35F51D32-B840-824E-B5EA-00A1778C7607}" srcOrd="6" destOrd="0" presId="urn:microsoft.com/office/officeart/2005/8/layout/cycle6"/>
    <dgm:cxn modelId="{D533854C-9DAF-4970-8AF0-24DABB785D97}" type="presParOf" srcId="{6675350A-D255-5B47-8CC3-9126EF2FC93E}" destId="{4BE32353-5F9E-124D-89A5-D3CFBD54D606}" srcOrd="7" destOrd="0" presId="urn:microsoft.com/office/officeart/2005/8/layout/cycle6"/>
    <dgm:cxn modelId="{43654A82-ACDE-4195-B419-29C67BAA2582}" type="presParOf" srcId="{6675350A-D255-5B47-8CC3-9126EF2FC93E}" destId="{7E91D2D6-8CF1-7C4D-842C-E2EAD6635CF8}" srcOrd="8" destOrd="0" presId="urn:microsoft.com/office/officeart/2005/8/layout/cycle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2D12A-9A4E-D44A-B11D-D0ED9E518B16}">
      <dsp:nvSpPr>
        <dsp:cNvPr id="0" name=""/>
        <dsp:cNvSpPr/>
      </dsp:nvSpPr>
      <dsp:spPr>
        <a:xfrm>
          <a:off x="2516895" y="974308"/>
          <a:ext cx="1579483" cy="799233"/>
        </a:xfrm>
        <a:prstGeom prst="roundRect">
          <a:avLst/>
        </a:prstGeom>
        <a:solidFill>
          <a:srgbClr val="CCFFCC">
            <a:alpha val="74000"/>
          </a:srgbClr>
        </a:solidFill>
        <a:ln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000" b="1" kern="1200" dirty="0" smtClean="0">
              <a:solidFill>
                <a:srgbClr val="FF0000"/>
              </a:solidFill>
            </a:rPr>
            <a:t>KEK</a:t>
          </a:r>
          <a:endParaRPr kumimoji="1" lang="ja-JP" altLang="en-US" sz="4000" b="1" kern="1200" dirty="0">
            <a:solidFill>
              <a:srgbClr val="FF0000"/>
            </a:solidFill>
          </a:endParaRPr>
        </a:p>
      </dsp:txBody>
      <dsp:txXfrm>
        <a:off x="2555910" y="1013323"/>
        <a:ext cx="1501453" cy="721203"/>
      </dsp:txXfrm>
    </dsp:sp>
    <dsp:sp modelId="{C72614D4-1C01-994D-A774-03312EAA3DDA}">
      <dsp:nvSpPr>
        <dsp:cNvPr id="0" name=""/>
        <dsp:cNvSpPr/>
      </dsp:nvSpPr>
      <dsp:spPr>
        <a:xfrm>
          <a:off x="1678135" y="1618432"/>
          <a:ext cx="3720033" cy="3720033"/>
        </a:xfrm>
        <a:custGeom>
          <a:avLst/>
          <a:gdLst/>
          <a:ahLst/>
          <a:cxnLst/>
          <a:rect l="0" t="0" r="0" b="0"/>
          <a:pathLst>
            <a:path>
              <a:moveTo>
                <a:pt x="2428103" y="88875"/>
              </a:moveTo>
              <a:arcTo wR="1860016" hR="1860016" stAng="17267007" swAng="189940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E331B-059E-684B-860C-BB9FE57E89D3}">
      <dsp:nvSpPr>
        <dsp:cNvPr id="0" name=""/>
        <dsp:cNvSpPr/>
      </dsp:nvSpPr>
      <dsp:spPr>
        <a:xfrm>
          <a:off x="4053991" y="2276869"/>
          <a:ext cx="1783442" cy="745858"/>
        </a:xfrm>
        <a:prstGeom prst="roundRect">
          <a:avLst/>
        </a:prstGeom>
        <a:solidFill>
          <a:srgbClr val="FFFF00">
            <a:alpha val="78000"/>
          </a:srgbClr>
        </a:solidFill>
        <a:ln>
          <a:solidFill>
            <a:srgbClr val="3366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 smtClean="0">
              <a:solidFill>
                <a:srgbClr val="3366FF"/>
              </a:solidFill>
            </a:rPr>
            <a:t>Tohoku U.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 smtClean="0">
              <a:solidFill>
                <a:srgbClr val="000000"/>
              </a:solidFill>
            </a:rPr>
            <a:t>G. Survey </a:t>
          </a:r>
          <a:endParaRPr kumimoji="1" lang="ja-JP" altLang="en-US" sz="2000" b="1" kern="1200" dirty="0" smtClean="0">
            <a:solidFill>
              <a:srgbClr val="000000"/>
            </a:solidFill>
          </a:endParaRPr>
        </a:p>
      </dsp:txBody>
      <dsp:txXfrm>
        <a:off x="4090401" y="2313279"/>
        <a:ext cx="1710622" cy="673038"/>
      </dsp:txXfrm>
    </dsp:sp>
    <dsp:sp modelId="{B53FD201-EA8B-0642-96D0-A2087724176E}">
      <dsp:nvSpPr>
        <dsp:cNvPr id="0" name=""/>
        <dsp:cNvSpPr/>
      </dsp:nvSpPr>
      <dsp:spPr>
        <a:xfrm>
          <a:off x="1555834" y="-29286"/>
          <a:ext cx="3720033" cy="3720033"/>
        </a:xfrm>
        <a:custGeom>
          <a:avLst/>
          <a:gdLst/>
          <a:ahLst/>
          <a:cxnLst/>
          <a:rect l="0" t="0" r="0" b="0"/>
          <a:pathLst>
            <a:path>
              <a:moveTo>
                <a:pt x="3269858" y="3073281"/>
              </a:moveTo>
              <a:arcTo wR="1860016" hR="1860016" stAng="2442854" swAng="572173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51D32-B840-824E-B5EA-00A1778C7607}">
      <dsp:nvSpPr>
        <dsp:cNvPr id="0" name=""/>
        <dsp:cNvSpPr/>
      </dsp:nvSpPr>
      <dsp:spPr>
        <a:xfrm>
          <a:off x="1009609" y="2273213"/>
          <a:ext cx="1799123" cy="827580"/>
        </a:xfrm>
        <a:prstGeom prst="roundRect">
          <a:avLst/>
        </a:prstGeom>
        <a:solidFill>
          <a:srgbClr val="FFFF00">
            <a:alpha val="81000"/>
          </a:srgbClr>
        </a:solidFill>
        <a:ln>
          <a:solidFill>
            <a:srgbClr val="3366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kern="1200" dirty="0" smtClean="0">
              <a:solidFill>
                <a:srgbClr val="3366FF"/>
              </a:solidFill>
            </a:rPr>
            <a:t> </a:t>
          </a:r>
          <a:r>
            <a:rPr kumimoji="1" lang="en-US" altLang="ja-JP" sz="2000" b="1" kern="1200" dirty="0" smtClean="0">
              <a:solidFill>
                <a:srgbClr val="3366FF"/>
              </a:solidFill>
            </a:rPr>
            <a:t>Kyushu U. </a:t>
          </a:r>
          <a:r>
            <a:rPr kumimoji="1" lang="en-US" altLang="ja-JP" sz="2000" b="1" kern="1200" dirty="0" smtClean="0">
              <a:solidFill>
                <a:schemeClr val="tx1"/>
              </a:solidFill>
            </a:rPr>
            <a:t>G. Survey.</a:t>
          </a:r>
          <a:endParaRPr kumimoji="1" lang="ja-JP" altLang="en-US" sz="2000" b="1" kern="1200" dirty="0" smtClean="0">
            <a:solidFill>
              <a:schemeClr val="tx1"/>
            </a:solidFill>
          </a:endParaRPr>
        </a:p>
      </dsp:txBody>
      <dsp:txXfrm>
        <a:off x="1050008" y="2313612"/>
        <a:ext cx="1718325" cy="746782"/>
      </dsp:txXfrm>
    </dsp:sp>
    <dsp:sp modelId="{7E91D2D6-8CF1-7C4D-842C-E2EAD6635CF8}">
      <dsp:nvSpPr>
        <dsp:cNvPr id="0" name=""/>
        <dsp:cNvSpPr/>
      </dsp:nvSpPr>
      <dsp:spPr>
        <a:xfrm>
          <a:off x="1472666" y="1586087"/>
          <a:ext cx="3720033" cy="3720033"/>
        </a:xfrm>
        <a:custGeom>
          <a:avLst/>
          <a:gdLst/>
          <a:ahLst/>
          <a:cxnLst/>
          <a:rect l="0" t="0" r="0" b="0"/>
          <a:pathLst>
            <a:path>
              <a:moveTo>
                <a:pt x="421497" y="680896"/>
              </a:moveTo>
              <a:arcTo wR="1860016" hR="1860016" stAng="13160439" swAng="1468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4176-F8A7-4F5C-80ED-F014D56DB0F2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92F71-ED78-47DB-BD22-838DC57E3C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305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F9FF7-7075-424F-AF04-5F40F6E03803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9D2CF9-6C90-4BED-AE19-5A78DAC53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4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E16F1B-E230-426C-B81E-CABA58CB28FB}" type="slidenum">
              <a:rPr lang="en-US" altLang="ja-JP" smtClean="0">
                <a:latin typeface="Arial" pitchFamily="34" charset="0"/>
              </a:rPr>
              <a:pPr/>
              <a:t>2</a:t>
            </a:fld>
            <a:endParaRPr lang="en-US" altLang="ja-JP" smtClean="0">
              <a:latin typeface="Arial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361" y="4720872"/>
            <a:ext cx="4990482" cy="4472072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6125"/>
            <a:ext cx="496570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1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170A21-EECE-4B9A-8E21-3766EBC2CA4F}" type="slidenum">
              <a:rPr lang="ja-JP" altLang="en-US" smtClean="0">
                <a:solidFill>
                  <a:prstClr val="black"/>
                </a:solidFill>
              </a:rPr>
              <a:pPr/>
              <a:t>4</a:t>
            </a:fld>
            <a:endParaRPr lang="ja-JP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20750" y="746125"/>
            <a:ext cx="4965700" cy="37258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6EA0-563A-45AA-8EFB-067D8D21A98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21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183299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1833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48931C-90BD-4021-95DF-C3748C0F9438}" type="slidenum">
              <a:rPr lang="en-US" altLang="ja-JP" smtClean="0">
                <a:solidFill>
                  <a:srgbClr val="000000"/>
                </a:solidFill>
              </a:rPr>
              <a:pPr/>
              <a:t>8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60938" cy="3721100"/>
          </a:xfrm>
          <a:solidFill>
            <a:srgbClr val="FFFFFF"/>
          </a:solidFill>
          <a:ln/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9526" y="4719335"/>
            <a:ext cx="5448151" cy="447362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en-US" sz="1600" baseline="30000"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47713"/>
            <a:ext cx="4960938" cy="3721100"/>
          </a:xfrm>
          <a:solidFill>
            <a:srgbClr val="FFFFFF"/>
          </a:solidFill>
          <a:ln/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9526" y="4719335"/>
            <a:ext cx="5448151" cy="4473629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ja-JP" altLang="en-US" sz="1600" baseline="30000">
              <a:latin typeface="ＭＳ ゴシック" pitchFamily="49" charset="-128"/>
              <a:ea typeface="ＭＳ ゴシック" pitchFamily="49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56039" y="9440864"/>
            <a:ext cx="2949575" cy="4968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fld id="{DAC011EC-A0C3-4693-8294-DB5E6369F748}" type="slidenum">
              <a:rPr lang="en-US" altLang="ko-KR" sz="1200" b="0">
                <a:solidFill>
                  <a:srgbClr val="000000"/>
                </a:solidFill>
              </a:rPr>
              <a:pPr/>
              <a:t>38</a:t>
            </a:fld>
            <a:endParaRPr lang="en-US" altLang="ko-KR" sz="1200" b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2950"/>
            <a:ext cx="4975225" cy="3732213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26" y="4721226"/>
            <a:ext cx="5445125" cy="447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ko-KR" altLang="ko-K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6125"/>
            <a:ext cx="4968875" cy="3725863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/>
              <a:t>KIMS-Upgrade is the upgraded KIMS-CsI experiment.</a:t>
            </a:r>
          </a:p>
          <a:p>
            <a:r>
              <a:rPr lang="en-US" altLang="ja-JP" smtClean="0"/>
              <a:t>KIMS-CMO is low temperature version of KIMS using 200 kg of CaMoO4 crystals at around 50 mK temperature.</a:t>
            </a:r>
          </a:p>
          <a:p>
            <a:r>
              <a:rPr lang="en-US" altLang="ja-JP" smtClean="0"/>
              <a:t>KIMS-NaI sensitivity is not drawn yet. We expect lower threshold than DAMA with similar background rate.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defTabSz="9286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defTabSz="928688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fld id="{93DE4F2C-C4B5-4521-A024-4962CCB719B3}" type="slidenum">
              <a:rPr lang="ko-KR" altLang="en-US" sz="1200" b="0">
                <a:solidFill>
                  <a:prstClr val="black"/>
                </a:solidFill>
              </a:rPr>
              <a:pPr/>
              <a:t>39</a:t>
            </a:fld>
            <a:endParaRPr lang="en-US" altLang="ko-KR" sz="1200" b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936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94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674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E59CAB-A4D7-4FC5-B002-61EF96D6AEC2}" type="datetimeFigureOut">
              <a:rPr lang="ja-JP" altLang="en-US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2013/8/15</a:t>
            </a:fld>
            <a:endParaRPr lang="ja-JP" altLang="en-US">
              <a:latin typeface="Arial" pitchFamily="34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lIns="91336" tIns="45668" rIns="91336" bIns="45668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latin typeface="Arial" pitchFamily="34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lIns="91336" tIns="45668" rIns="91336" bIns="45668"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309ED-1EAA-449B-80B3-2F84A448CE30}" type="slidenum">
              <a:rPr lang="ja-JP" altLang="en-US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ja-JP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871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747CD-6930-4C95-9AF2-DE1945686D8E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79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AE798-C46C-4C0B-8632-7F548A1028D2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9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14177-C2B7-4F7B-B04D-CF86F9B6083E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12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E0DAC-786C-4ACA-B7A3-C70560FC12AE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30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810BF-BB5D-49D3-B3B2-A2EC45729E93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70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AD63A-36E5-4AC9-BB61-114B298E23D4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36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26D6A-564F-419C-94E1-43BC68FFA4CF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9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7670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7672B-7EB1-4DEE-AAE4-FD735E853675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13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06C61-3A93-4398-A6B0-4443B51F1264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43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30EC-3947-415C-B85D-CE93266B3237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06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7A89-9C60-4AD2-9BFA-ADEE32EC2753}" type="slidenum">
              <a:rPr lang="zh-CN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038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700"/>
            <a:ext cx="7481455" cy="50030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27/05/2013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LC 2013 - DESY, Hamburg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918BEB9F-570E-4E38-9C27-7ABA510FA1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06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703"/>
            <a:ext cx="7481455" cy="50030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3C629F2F-810A-4D4D-A921-72A556D16C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94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506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DA9B2-79C1-4A60-B25F-6AB553BAA1CD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99629"/>
      </p:ext>
    </p:extLst>
  </p:cSld>
  <p:clrMapOvr>
    <a:masterClrMapping/>
  </p:clrMapOvr>
  <p:transition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B3134-DC39-427D-8D19-CB79854AF0AC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9980"/>
      </p:ext>
    </p:extLst>
  </p:cSld>
  <p:clrMapOvr>
    <a:masterClrMapping/>
  </p:clrMapOvr>
  <p:transition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435" y="440698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C5C9B-7CF5-4F07-B0BC-9D9BFD859FFE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617351"/>
      </p:ext>
    </p:extLst>
  </p:cSld>
  <p:clrMapOvr>
    <a:masterClrMapping/>
  </p:clrMapOvr>
  <p:transition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8BF57-C598-4B41-9A92-89BFE4EF80B2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0440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030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3E2B3-EDBF-4A0E-A3F9-98E2E2F1E9F9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90847"/>
      </p:ext>
    </p:extLst>
  </p:cSld>
  <p:clrMapOvr>
    <a:masterClrMapping/>
  </p:clrMapOvr>
  <p:transition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955B9-C4BF-4865-8DD3-C7F47D6DE4C9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97772"/>
      </p:ext>
    </p:extLst>
  </p:cSld>
  <p:clrMapOvr>
    <a:masterClrMapping/>
  </p:clrMapOvr>
  <p:transition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1A992-839C-45EC-99B7-F547BB9B60A4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66353"/>
      </p:ext>
    </p:extLst>
  </p:cSld>
  <p:clrMapOvr>
    <a:masterClrMapping/>
  </p:clrMapOvr>
  <p:transition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538" y="273122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73BAC-B4BC-40B6-B238-DAB9EAE683CA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41455"/>
      </p:ext>
    </p:extLst>
  </p:cSld>
  <p:clrMapOvr>
    <a:masterClrMapping/>
  </p:clrMapOvr>
  <p:transition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94FEA-2085-4F3B-ACB1-2496488A05DD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38699"/>
      </p:ext>
    </p:extLst>
  </p:cSld>
  <p:clrMapOvr>
    <a:masterClrMapping/>
  </p:clrMapOvr>
  <p:transition>
    <p:split orient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C2DC3-C96A-4C15-A213-B18526195C45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20536"/>
      </p:ext>
    </p:extLst>
  </p:cSld>
  <p:clrMapOvr>
    <a:masterClrMapping/>
  </p:clrMapOvr>
  <p:transition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41" y="609600"/>
            <a:ext cx="5688623" cy="54864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FA5E6-C20A-4DB4-B268-1867C63BE634}" type="slidenum">
              <a:rPr lang="en-US" altLang="zh-CN">
                <a:solidFill>
                  <a:srgbClr val="FF33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4731"/>
      </p:ext>
    </p:extLst>
  </p:cSld>
  <p:clrMapOvr>
    <a:masterClrMapping/>
  </p:clrMapOvr>
  <p:transition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063122"/>
      </p:ext>
    </p:extLst>
  </p:cSld>
  <p:clrMapOvr>
    <a:masterClrMapping/>
  </p:clrMapOvr>
  <p:transition spd="slow"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E3662CEB-6E24-465A-AE47-0ABF9000A6D4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0D8EBD26-487A-4B93-82F7-B84F522505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063353"/>
      </p:ext>
    </p:extLst>
  </p:cSld>
  <p:clrMapOvr>
    <a:masterClrMapping/>
  </p:clrMapOvr>
  <p:transition spd="slow" advClick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63997773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496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8F116E5C-31B1-48F8-BC07-514EF42B5FDF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B888B76E-6E1B-447D-A063-3722225EAD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495486"/>
      </p:ext>
    </p:extLst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9D643175-31C7-4E66-BB4E-C9A0B6D21534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3FB70546-7E5D-47AD-86F4-75937807E86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175706"/>
      </p:ext>
    </p:extLst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5F671A88-1468-4412-B8BD-A54E45361290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FB4E7405-014C-4F1F-82C5-FE790A38B39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221426"/>
      </p:ext>
    </p:extLst>
  </p:cSld>
  <p:clrMapOvr>
    <a:masterClrMapping/>
  </p:clrMapOvr>
  <p:transition spd="slow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1C31E745-C8ED-45CD-9C03-FEC36B3E33C0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D9408509-7BAD-427F-96FF-3660B31F08E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437835"/>
      </p:ext>
    </p:extLst>
  </p:cSld>
  <p:clrMapOvr>
    <a:masterClrMapping/>
  </p:clrMapOvr>
  <p:transition spd="slow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D1A4DC0C-639E-4A05-BC4A-9B574F613830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84EBEEF7-8E6F-4338-B15C-78ED774E8D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39521"/>
      </p:ext>
    </p:extLst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9B664C56-A574-405B-B5AB-193B9FF8635D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427428D5-B846-40F3-B058-FAC4646E40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618480"/>
      </p:ext>
    </p:extLst>
  </p:cSld>
  <p:clrMapOvr>
    <a:masterClrMapping/>
  </p:clrMapOvr>
  <p:transition spd="slow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BB613063-40D6-4798-81F8-B57F3626F9AF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030DA03E-A15B-4AEC-A52E-337FA687BA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705879"/>
      </p:ext>
    </p:extLst>
  </p:cSld>
  <p:clrMapOvr>
    <a:masterClrMapping/>
  </p:clrMapOvr>
  <p:transition spd="slow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85750"/>
            <a:ext cx="2286000" cy="58404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0" y="285750"/>
            <a:ext cx="6705600" cy="58404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C76FEC3F-23F9-4AD3-A56A-2A360603AD2A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A4A0177B-5435-4FBA-B726-3BFF601000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38119"/>
      </p:ext>
    </p:extLst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52"/>
            <a:ext cx="9144000" cy="487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38600" cy="52117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2117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4F2F916F-5E46-4676-BC53-BAA109986322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6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E312F0D0-FEAF-4F5B-9CB0-2C471D3848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605508"/>
      </p:ext>
    </p:extLst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52"/>
            <a:ext cx="9144000" cy="487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E0903D1F-FCEC-48D8-9FBF-55D2132EC884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C22312FF-1F84-4A60-9F18-C5347B95619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945706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69698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0" y="285752"/>
            <a:ext cx="9144000" cy="4873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4038600" cy="25288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595688"/>
            <a:ext cx="4038600" cy="25304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595688"/>
            <a:ext cx="4038600" cy="25304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1AE17ACA-8DF0-47DA-9D9E-0428F8FC6E71}" type="datetime1">
              <a:rPr lang="zh-CN" altLang="en-US"/>
              <a:pPr>
                <a:defRPr/>
              </a:pPr>
              <a:t>2013/8/15</a:t>
            </a:fld>
            <a:endParaRPr lang="zh-CN" altLang="en-US"/>
          </a:p>
        </p:txBody>
      </p:sp>
      <p:sp>
        <p:nvSpPr>
          <p:cNvPr id="8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buClrTx/>
              <a:buSzTx/>
              <a:buFontTx/>
              <a:buNone/>
              <a:defRPr kumimoji="1"/>
            </a:lvl1pPr>
          </a:lstStyle>
          <a:p>
            <a:pPr>
              <a:defRPr/>
            </a:pPr>
            <a:fld id="{74616990-1D08-4832-8559-CA94F250A78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006143"/>
      </p:ext>
    </p:extLst>
  </p:cSld>
  <p:clrMapOvr>
    <a:masterClrMapping/>
  </p:clrMapOvr>
  <p:transition spd="slow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A3657793-88A5-4C8B-B766-194370DFCE8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6676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B72C6C4D-8D14-4738-96F9-8896D264B6A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754399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FA764032-E5D3-40BE-86AA-4AD9E08A4E2A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65336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AD727F48-A789-4C1F-8CCD-A639725C2C3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7895754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30577792-5B8C-415B-9DAB-9364903270BA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18066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C82FCC6B-F0A2-4990-ACA1-3820F888A76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60365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EC8494BE-8C6E-4655-ACDF-1BCDF17B641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14850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CA6C67FA-97CA-482E-89C6-78C4D088BA9D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9484556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6CF4E2A8-8EEA-4BC2-9E74-FF224E0ECF0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132251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546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938297BB-51F3-43A7-BE60-1A676FB3236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924015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Times New Roman" pitchFamily="18" charset="0"/>
              </a:defRPr>
            </a:lvl1pPr>
          </a:lstStyle>
          <a:p>
            <a:pPr>
              <a:defRPr/>
            </a:pPr>
            <a:fld id="{89112996-F4C9-48B5-9118-E67840C10D9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31198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4" y="1023700"/>
            <a:ext cx="7481455" cy="50030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Calibri"/>
              </a:defRPr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Calibri"/>
              </a:defRPr>
            </a:lvl1pPr>
          </a:lstStyle>
          <a:p>
            <a:pPr>
              <a:defRPr/>
            </a:pPr>
            <a:fld id="{C4D3D0D7-21C9-4B4B-B141-EF414AFED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21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4" y="1789547"/>
            <a:ext cx="7481455" cy="3844636"/>
          </a:xfrm>
          <a:prstGeom prst="rect">
            <a:avLst/>
          </a:prstGeom>
        </p:spPr>
        <p:txBody>
          <a:bodyPr/>
          <a:lstStyle>
            <a:lvl2pPr marL="415554" indent="-415554">
              <a:defRPr sz="2200">
                <a:latin typeface="Arial"/>
                <a:cs typeface="Arial"/>
              </a:defRPr>
            </a:lvl2pPr>
            <a:lvl3pPr marL="731547" indent="-315995">
              <a:defRPr sz="1800">
                <a:latin typeface="Arial"/>
                <a:cs typeface="Arial"/>
              </a:defRPr>
            </a:lvl3pPr>
            <a:lvl4pPr marL="1038883" indent="-307337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6659" indent="-207776"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74" y="769703"/>
            <a:ext cx="7481455" cy="50030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spcBef>
                <a:spcPct val="50000"/>
              </a:spcBef>
              <a:defRPr kumimoji="1" b="1">
                <a:latin typeface="Calibri"/>
              </a:defRPr>
            </a:lvl1pPr>
          </a:lstStyle>
          <a:p>
            <a:pPr>
              <a:defRPr/>
            </a:pPr>
            <a:r>
              <a:rPr lang="en-US"/>
              <a:t>27/05/2013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Calibri"/>
              </a:defRPr>
            </a:lvl1pPr>
          </a:lstStyle>
          <a:p>
            <a:pPr>
              <a:defRPr/>
            </a:pPr>
            <a:r>
              <a:rPr lang="en-US"/>
              <a:t>ECFA LC 2013 - DESY, Hamburg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 kumimoji="1" b="1">
                <a:latin typeface="Calibri"/>
              </a:defRPr>
            </a:lvl1pPr>
          </a:lstStyle>
          <a:p>
            <a:pPr>
              <a:defRPr/>
            </a:pPr>
            <a:fld id="{8BE6DE92-3B8B-4D93-B159-5230CB30A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4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A35478B2-BFD2-46F8-8C0F-6791F15CA1F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8674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D145B9D6-639A-4DFA-B481-059B34ED8D9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65234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9F59582B-8F1E-47DB-83FE-9CB15245D02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1861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37BD3B6-7918-45A0-AD74-0F1E1CF388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892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D6951AF0-BB14-4FB2-8441-973793DE413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483934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E5A3688C-F6E9-46D7-B7C0-30C29ED04E4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4080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2720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7F5125F-0F2E-4529-B6C8-62B5955DE3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497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11ABBE55-26C6-4451-ADB1-51A9B2A741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53085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BB0CDEF-D37B-4C34-B5C0-C90D9B9FB9D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56502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1C946F9-F886-42C6-A8D1-397EA72F88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88468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 b="1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37545FC3-A074-4D86-BA72-E4A76C8EA49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677037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8"/>
          <p:cNvCxnSpPr/>
          <p:nvPr userDrawn="1"/>
        </p:nvCxnSpPr>
        <p:spPr>
          <a:xfrm flipV="1">
            <a:off x="0" y="781059"/>
            <a:ext cx="533400" cy="3175"/>
          </a:xfrm>
          <a:prstGeom prst="line">
            <a:avLst/>
          </a:prstGeom>
          <a:ln w="228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9"/>
          <p:cNvCxnSpPr/>
          <p:nvPr userDrawn="1"/>
        </p:nvCxnSpPr>
        <p:spPr>
          <a:xfrm>
            <a:off x="533405" y="776297"/>
            <a:ext cx="8631115" cy="15875"/>
          </a:xfrm>
          <a:prstGeom prst="line">
            <a:avLst/>
          </a:prstGeom>
          <a:ln w="2222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/>
          <p:cNvSpPr txBox="1">
            <a:spLocks/>
          </p:cNvSpPr>
          <p:nvPr userDrawn="1"/>
        </p:nvSpPr>
        <p:spPr>
          <a:xfrm>
            <a:off x="0" y="638184"/>
            <a:ext cx="533400" cy="276225"/>
          </a:xfrm>
          <a:prstGeom prst="rect">
            <a:avLst/>
          </a:prstGeom>
        </p:spPr>
        <p:txBody>
          <a:bodyPr anchor="ctr"/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9269E2EF-CBB8-46A3-8AC3-59BACE5875A8}" type="slidenum">
              <a:rPr kumimoji="0" lang="ko-KR" altLang="en-US" sz="2000" smtClean="0">
                <a:solidFill>
                  <a:srgbClr val="FFFFFF"/>
                </a:solidFill>
                <a:latin typeface="Malgun Gothic" pitchFamily="34" charset="-127"/>
                <a:ea typeface="Malgun Gothic" pitchFamily="34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ko-KR" altLang="en-US" sz="1200" smtClean="0">
              <a:solidFill>
                <a:srgbClr val="FFFFFF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0" y="66285"/>
            <a:ext cx="9144000" cy="648093"/>
          </a:xfrm>
        </p:spPr>
        <p:txBody>
          <a:bodyPr>
            <a:noAutofit/>
          </a:bodyPr>
          <a:lstStyle>
            <a:lvl1pPr algn="ctr">
              <a:defRPr sz="3200" b="1"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1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863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51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51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02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1131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104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12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630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956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063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7876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9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08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D4EA-F79D-4196-A66E-48E32564DB09}" type="datetimeFigureOut">
              <a:rPr kumimoji="1" lang="ja-JP" altLang="en-US" smtClean="0"/>
              <a:t>2013/8/15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B09D-6800-40EE-85A5-5F4AD3D72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25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250825" y="908050"/>
            <a:ext cx="8686800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pic>
        <p:nvPicPr>
          <p:cNvPr id="43011" name="Picture 13" descr="keklogo-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1187450" y="0"/>
            <a:ext cx="7956550" cy="638690"/>
          </a:xfrm>
          <a:prstGeom prst="rect">
            <a:avLst/>
          </a:prstGeom>
          <a:gradFill flip="none" rotWithShape="1">
            <a:gsLst>
              <a:gs pos="0">
                <a:srgbClr val="708970">
                  <a:shade val="30000"/>
                  <a:satMod val="115000"/>
                </a:srgbClr>
              </a:gs>
              <a:gs pos="50000">
                <a:srgbClr val="708970">
                  <a:shade val="67500"/>
                  <a:satMod val="115000"/>
                </a:srgbClr>
              </a:gs>
              <a:gs pos="100000">
                <a:srgbClr val="70897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68" rIns="91336" bIns="4566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015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1187450" y="-63499"/>
            <a:ext cx="702468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4120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bg1"/>
          </a:solidFill>
          <a:latin typeface="Calibri" pitchFamily="34" charset="0"/>
          <a:ea typeface="ＭＳ Ｐゴシック" pitchFamily="50" charset="-128"/>
        </a:defRPr>
      </a:lvl5pPr>
      <a:lvl6pPr marL="45668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6pPr>
      <a:lvl7pPr marL="913368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7pPr>
      <a:lvl8pPr marL="1370060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8pPr>
      <a:lvl9pPr marL="1826744" algn="ctr" rtl="0" fontAlgn="base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73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56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45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24" indent="-228339" algn="l" defTabSz="913368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8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60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4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97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6" algn="l" defTabSz="91336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zh-CN" altLang="zh-C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zh-CN" altLang="zh-C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48CB58-11F4-4671-B6D3-7CE56EC69128}" type="slidenum">
              <a:rPr kumimoji="0" lang="zh-CN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zh-CN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3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单击以编辑</a:t>
            </a:r>
            <a:r>
              <a:rPr lang="zh-CN" altLang="en-US" smtClean="0"/>
              <a:t>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单击以编辑母版文本样式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 i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fld id="{F9BEDCEC-27D4-44A7-B431-D656BEC275B0}" type="slidenum">
              <a:rPr lang="en-US" altLang="zh-CN" b="1">
                <a:solidFill>
                  <a:srgbClr val="FF33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 b="1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85752"/>
            <a:ext cx="91440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Level one</a:t>
            </a:r>
          </a:p>
          <a:p>
            <a:pPr lvl="1"/>
            <a:r>
              <a:rPr lang="en-US" altLang="zh-CN" smtClean="0"/>
              <a:t>Level two</a:t>
            </a:r>
          </a:p>
          <a:p>
            <a:pPr lvl="2"/>
            <a:r>
              <a:rPr lang="en-US" altLang="zh-CN" smtClean="0"/>
              <a:t>Level three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16120" y="646748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0" sz="1600">
                <a:solidFill>
                  <a:srgbClr val="000000">
                    <a:tint val="75000"/>
                  </a:srgbClr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4D51AC4-AF40-40CF-AF1A-7B60C62C1B19}" type="datetime1">
              <a:rPr lang="zh-CN" altLang="en-US" b="1"/>
              <a:pPr fontAlgn="base">
                <a:spcAft>
                  <a:spcPct val="0"/>
                </a:spcAft>
                <a:defRPr/>
              </a:pPr>
              <a:t>2013/8/15</a:t>
            </a:fld>
            <a:endParaRPr lang="zh-CN" altLang="en-US" b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6988420" y="64722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None/>
              <a:defRPr kumimoji="0" sz="1600">
                <a:solidFill>
                  <a:srgbClr val="000000">
                    <a:tint val="75000"/>
                  </a:srgbClr>
                </a:solidFill>
                <a:latin typeface="+mn-lt"/>
                <a:ea typeface="宋体" pitchFamily="2" charset="-122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30B4F5E-855F-4815-962E-09133F5C9114}" type="slidenum">
              <a:rPr lang="zh-CN" altLang="en-US" b="1"/>
              <a:pPr fontAlgn="base">
                <a:spcAft>
                  <a:spcPct val="0"/>
                </a:spcAft>
                <a:defRPr/>
              </a:pPr>
              <a:t>‹#›</a:t>
            </a:fld>
            <a:endParaRPr lang="zh-CN" altLang="en-US" b="1"/>
          </a:p>
        </p:txBody>
      </p:sp>
    </p:spTree>
    <p:extLst>
      <p:ext uri="{BB962C8B-B14F-4D97-AF65-F5344CB8AC3E}">
        <p14:creationId xmlns:p14="http://schemas.microsoft.com/office/powerpoint/2010/main" val="13249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ransition spd="slow" advClick="0"/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宋体" pitchFamily="2" charset="-122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u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ct val="20000"/>
        </a:spcBef>
        <a:spcAft>
          <a:spcPct val="0"/>
        </a:spcAft>
        <a:buClr>
          <a:srgbClr val="CC3399"/>
        </a:buClr>
        <a:buFont typeface="Wingdings" pitchFamily="2" charset="2"/>
        <a:buChar char="ð"/>
        <a:defRPr sz="2000">
          <a:solidFill>
            <a:srgbClr val="0000CC"/>
          </a:solidFill>
          <a:latin typeface="+mn-lt"/>
          <a:ea typeface="+mn-ea"/>
        </a:defRPr>
      </a:lvl2pPr>
      <a:lvl3pPr marL="1295400" indent="-3810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ü"/>
        <a:defRPr sz="2000">
          <a:solidFill>
            <a:srgbClr val="0000CC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单击此处编辑母版标题样式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/>
              <a:t>单击此处编辑母版文本样式</a:t>
            </a:r>
          </a:p>
          <a:p>
            <a:pPr lvl="1"/>
            <a:r>
              <a:rPr lang="zh-CN" smtClean="0"/>
              <a:t>第二级</a:t>
            </a:r>
          </a:p>
          <a:p>
            <a:pPr lvl="2"/>
            <a:r>
              <a:rPr lang="zh-CN" smtClean="0"/>
              <a:t>第三级</a:t>
            </a:r>
          </a:p>
          <a:p>
            <a:pPr lvl="3"/>
            <a:r>
              <a:rPr lang="zh-CN" smtClean="0"/>
              <a:t>第四级</a:t>
            </a:r>
          </a:p>
          <a:p>
            <a:pPr lvl="4"/>
            <a:r>
              <a:rPr lang="zh-CN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zh-CN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kumimoji="0" sz="1400" b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4F377F5F-56D7-4FDE-B332-90137323D403}" type="slidenum">
              <a:rPr lang="zh-CN" altLang="zh-CN"/>
              <a:pPr fontAlgn="base">
                <a:spcAft>
                  <a:spcPct val="0"/>
                </a:spcAft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37585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3075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C6826F34-17EA-4E70-A17D-3921702872D4}" type="datetimeFigureOut">
              <a:rPr lang="ja-JP" altLang="en-US"/>
              <a:pPr>
                <a:defRPr/>
              </a:pPr>
              <a:t>2013/8/15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defRPr>
            </a:lvl1pPr>
          </a:lstStyle>
          <a:p>
            <a:pPr>
              <a:defRPr/>
            </a:pPr>
            <a:fld id="{5D251839-4A01-467A-B7A8-0F0A03A897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895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F4664-BE9F-4F3D-ABE7-48FAE9086396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2013/8/15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3361-BEAD-4FCD-866C-32B94DB11F91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2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1.wdp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67.jpeg"/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12" Type="http://schemas.microsoft.com/office/2007/relationships/hdphoto" Target="../media/hdphoto23.wdp"/><Relationship Id="rId2" Type="http://schemas.openxmlformats.org/officeDocument/2006/relationships/image" Target="../media/image60.jpeg"/><Relationship Id="rId16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6.jpeg"/><Relationship Id="rId5" Type="http://schemas.microsoft.com/office/2007/relationships/hdphoto" Target="../media/hdphoto20.wdp"/><Relationship Id="rId15" Type="http://schemas.openxmlformats.org/officeDocument/2006/relationships/image" Target="../media/image68.png"/><Relationship Id="rId10" Type="http://schemas.microsoft.com/office/2007/relationships/hdphoto" Target="../media/hdphoto22.wdp"/><Relationship Id="rId4" Type="http://schemas.openxmlformats.org/officeDocument/2006/relationships/image" Target="../media/image62.png"/><Relationship Id="rId9" Type="http://schemas.openxmlformats.org/officeDocument/2006/relationships/image" Target="../media/image65.jpeg"/><Relationship Id="rId1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microsoft.com/office/2007/relationships/hdphoto" Target="../media/hdphoto27.wdp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8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microsoft.com/office/2007/relationships/hdphoto" Target="../media/hdphoto30.wdp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microsoft.com/office/2007/relationships/hdphoto" Target="../media/hdphoto35.wdp"/><Relationship Id="rId3" Type="http://schemas.microsoft.com/office/2007/relationships/hdphoto" Target="../media/hdphoto31.wdp"/><Relationship Id="rId7" Type="http://schemas.openxmlformats.org/officeDocument/2006/relationships/image" Target="../media/image90.jpeg"/><Relationship Id="rId12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2.wdp"/><Relationship Id="rId11" Type="http://schemas.microsoft.com/office/2007/relationships/hdphoto" Target="../media/hdphoto34.wdp"/><Relationship Id="rId5" Type="http://schemas.openxmlformats.org/officeDocument/2006/relationships/image" Target="../media/image89.png"/><Relationship Id="rId10" Type="http://schemas.openxmlformats.org/officeDocument/2006/relationships/image" Target="../media/image92.png"/><Relationship Id="rId4" Type="http://schemas.openxmlformats.org/officeDocument/2006/relationships/image" Target="../media/image88.png"/><Relationship Id="rId9" Type="http://schemas.openxmlformats.org/officeDocument/2006/relationships/image" Target="../media/image91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7" Type="http://schemas.openxmlformats.org/officeDocument/2006/relationships/image" Target="../media/image99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microsoft.com/office/2007/relationships/hdphoto" Target="../media/hdphoto38.wdp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microsoft.com/office/2007/relationships/hdphoto" Target="../media/hdphoto5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6" Type="http://schemas.microsoft.com/office/2007/relationships/hdphoto" Target="../media/hdphoto6.wdp"/><Relationship Id="rId1" Type="http://schemas.openxmlformats.org/officeDocument/2006/relationships/vmlDrawing" Target="../drawings/vmlDrawing1.vml"/><Relationship Id="rId6" Type="http://schemas.microsoft.com/office/2007/relationships/hdphoto" Target="../media/hdphoto4.wdp"/><Relationship Id="rId11" Type="http://schemas.openxmlformats.org/officeDocument/2006/relationships/image" Target="../media/image20.png"/><Relationship Id="rId5" Type="http://schemas.openxmlformats.org/officeDocument/2006/relationships/image" Target="../media/image23.jpeg"/><Relationship Id="rId15" Type="http://schemas.openxmlformats.org/officeDocument/2006/relationships/image" Target="../media/image28.jpeg"/><Relationship Id="rId10" Type="http://schemas.openxmlformats.org/officeDocument/2006/relationships/oleObject" Target="???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26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microsoft.com/office/2007/relationships/hdphoto" Target="../media/hdphoto7.wdp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4261" y="0"/>
            <a:ext cx="9252521" cy="154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541460"/>
            <a:ext cx="9144000" cy="109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 bwMode="auto">
          <a:xfrm>
            <a:off x="2259657" y="2924948"/>
            <a:ext cx="4624687" cy="1200329"/>
          </a:xfrm>
          <a:prstGeom prst="rect">
            <a:avLst/>
          </a:prstGeom>
          <a:solidFill>
            <a:srgbClr val="000066"/>
          </a:solidFill>
          <a:ln>
            <a:solidFill>
              <a:srgbClr val="92D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Particle Physics Projects</a:t>
            </a:r>
          </a:p>
          <a:p>
            <a:pPr algn="ctr">
              <a:defRPr/>
            </a:pPr>
            <a:r>
              <a:rPr lang="en-US" altLang="ja-JP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</a:rPr>
              <a:t>in Asia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705710" y="4489956"/>
            <a:ext cx="3732584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58824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2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  <a:cs typeface="Estrangelo Edessa" pitchFamily="66" charset="0"/>
              </a:rPr>
              <a:t>Atsuto Suzuki</a:t>
            </a:r>
          </a:p>
        </p:txBody>
      </p:sp>
      <p:pic>
        <p:nvPicPr>
          <p:cNvPr id="8" name="Picture 6" descr="hedar-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3906" y="5517232"/>
            <a:ext cx="6936188" cy="96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65"/>
            <a:ext cx="9144000" cy="646407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39553" y="1788813"/>
            <a:ext cx="2526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Annular Couple Accelerator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2" y="2200279"/>
            <a:ext cx="6883400" cy="885825"/>
            <a:chOff x="117" y="1386"/>
            <a:chExt cx="4219" cy="558"/>
          </a:xfrm>
        </p:grpSpPr>
        <p:sp>
          <p:nvSpPr>
            <p:cNvPr id="65561" name="Freeform 4"/>
            <p:cNvSpPr>
              <a:spLocks/>
            </p:cNvSpPr>
            <p:nvPr/>
          </p:nvSpPr>
          <p:spPr bwMode="auto">
            <a:xfrm>
              <a:off x="1032" y="1700"/>
              <a:ext cx="3304" cy="244"/>
            </a:xfrm>
            <a:custGeom>
              <a:avLst/>
              <a:gdLst>
                <a:gd name="T0" fmla="*/ 88 w 3894"/>
                <a:gd name="T1" fmla="*/ 1 h 408"/>
                <a:gd name="T2" fmla="*/ 85 w 3894"/>
                <a:gd name="T3" fmla="*/ 1 h 408"/>
                <a:gd name="T4" fmla="*/ 80 w 3894"/>
                <a:gd name="T5" fmla="*/ 1 h 408"/>
                <a:gd name="T6" fmla="*/ 70 w 3894"/>
                <a:gd name="T7" fmla="*/ 1 h 408"/>
                <a:gd name="T8" fmla="*/ 53 w 3894"/>
                <a:gd name="T9" fmla="*/ 1 h 408"/>
                <a:gd name="T10" fmla="*/ 35 w 3894"/>
                <a:gd name="T11" fmla="*/ 1 h 408"/>
                <a:gd name="T12" fmla="*/ 0 w 3894"/>
                <a:gd name="T13" fmla="*/ 1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4"/>
                <a:gd name="T22" fmla="*/ 0 h 408"/>
                <a:gd name="T23" fmla="*/ 3894 w 3894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4" h="408">
                  <a:moveTo>
                    <a:pt x="3894" y="408"/>
                  </a:moveTo>
                  <a:cubicBezTo>
                    <a:pt x="3865" y="368"/>
                    <a:pt x="3789" y="232"/>
                    <a:pt x="3723" y="170"/>
                  </a:cubicBezTo>
                  <a:cubicBezTo>
                    <a:pt x="3657" y="108"/>
                    <a:pt x="3609" y="62"/>
                    <a:pt x="3496" y="34"/>
                  </a:cubicBezTo>
                  <a:cubicBezTo>
                    <a:pt x="3383" y="6"/>
                    <a:pt x="3238" y="6"/>
                    <a:pt x="3042" y="3"/>
                  </a:cubicBezTo>
                  <a:cubicBezTo>
                    <a:pt x="2846" y="0"/>
                    <a:pt x="2574" y="4"/>
                    <a:pt x="2319" y="13"/>
                  </a:cubicBezTo>
                  <a:cubicBezTo>
                    <a:pt x="2064" y="22"/>
                    <a:pt x="1895" y="43"/>
                    <a:pt x="1509" y="60"/>
                  </a:cubicBezTo>
                  <a:cubicBezTo>
                    <a:pt x="1123" y="77"/>
                    <a:pt x="314" y="105"/>
                    <a:pt x="0" y="117"/>
                  </a:cubicBezTo>
                </a:path>
              </a:pathLst>
            </a:custGeom>
            <a:noFill/>
            <a:ln w="57150">
              <a:solidFill>
                <a:srgbClr val="CCE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62" name="Text Box 5"/>
            <p:cNvSpPr txBox="1">
              <a:spLocks noChangeArrowheads="1"/>
            </p:cNvSpPr>
            <p:nvPr/>
          </p:nvSpPr>
          <p:spPr bwMode="auto">
            <a:xfrm>
              <a:off x="117" y="1386"/>
              <a:ext cx="1578" cy="218"/>
            </a:xfrm>
            <a:prstGeom prst="rect">
              <a:avLst/>
            </a:prstGeom>
            <a:solidFill>
              <a:srgbClr val="CCFFFF">
                <a:alpha val="23921"/>
              </a:srgbClr>
            </a:solidFill>
            <a:ln w="19050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>
              <a:lvl1pPr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CCECFF"/>
                  </a:solidFill>
                  <a:latin typeface="Helvetica" pitchFamily="34" charset="0"/>
                </a:rPr>
                <a:t>Neutrino beams to SK</a:t>
              </a:r>
              <a:endParaRPr lang="en-US" altLang="ja-JP">
                <a:solidFill>
                  <a:srgbClr val="CCECFF"/>
                </a:solidFill>
                <a:latin typeface="Helvetica" pitchFamily="34" charset="0"/>
              </a:endParaRPr>
            </a:p>
          </p:txBody>
        </p:sp>
      </p:grpSp>
      <p:sp>
        <p:nvSpPr>
          <p:cNvPr id="407560" name="Text Box 8"/>
          <p:cNvSpPr txBox="1">
            <a:spLocks noChangeArrowheads="1"/>
          </p:cNvSpPr>
          <p:nvPr/>
        </p:nvSpPr>
        <p:spPr bwMode="auto">
          <a:xfrm rot="1200000">
            <a:off x="1157290" y="4724095"/>
            <a:ext cx="1890712" cy="373674"/>
          </a:xfrm>
          <a:prstGeom prst="rect">
            <a:avLst/>
          </a:prstGeom>
          <a:gradFill rotWithShape="0">
            <a:gsLst>
              <a:gs pos="0">
                <a:schemeClr val="accent1">
                  <a:alpha val="3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>
            <a:lvl1pPr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1800" b="1">
                <a:solidFill>
                  <a:srgbClr val="FFFF66"/>
                </a:solidFill>
                <a:latin typeface="Helvetica" charset="0"/>
              </a:rPr>
              <a:t>ＭＲ</a:t>
            </a:r>
            <a:endParaRPr lang="ja-JP" altLang="en-US" b="1">
              <a:solidFill>
                <a:srgbClr val="FFCC66"/>
              </a:solidFill>
              <a:latin typeface="ＭＳ Ｐゴシック" charset="0"/>
            </a:endParaRPr>
          </a:p>
        </p:txBody>
      </p:sp>
      <p:sp>
        <p:nvSpPr>
          <p:cNvPr id="65543" name="Freeform 9"/>
          <p:cNvSpPr>
            <a:spLocks/>
          </p:cNvSpPr>
          <p:nvPr/>
        </p:nvSpPr>
        <p:spPr bwMode="auto">
          <a:xfrm>
            <a:off x="3803650" y="2025650"/>
            <a:ext cx="1663700" cy="577850"/>
          </a:xfrm>
          <a:custGeom>
            <a:avLst/>
            <a:gdLst>
              <a:gd name="T0" fmla="*/ 2147483647 w 1048"/>
              <a:gd name="T1" fmla="*/ 0 h 364"/>
              <a:gd name="T2" fmla="*/ 0 w 1048"/>
              <a:gd name="T3" fmla="*/ 2147483647 h 364"/>
              <a:gd name="T4" fmla="*/ 0 60000 65536"/>
              <a:gd name="T5" fmla="*/ 0 60000 65536"/>
              <a:gd name="T6" fmla="*/ 0 w 1048"/>
              <a:gd name="T7" fmla="*/ 0 h 364"/>
              <a:gd name="T8" fmla="*/ 1048 w 1048"/>
              <a:gd name="T9" fmla="*/ 364 h 3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48" h="364">
                <a:moveTo>
                  <a:pt x="1048" y="0"/>
                </a:moveTo>
                <a:lnTo>
                  <a:pt x="0" y="364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4" name="Freeform 10"/>
          <p:cNvSpPr>
            <a:spLocks/>
          </p:cNvSpPr>
          <p:nvPr/>
        </p:nvSpPr>
        <p:spPr bwMode="auto">
          <a:xfrm>
            <a:off x="3028950" y="4851400"/>
            <a:ext cx="3105150" cy="920750"/>
          </a:xfrm>
          <a:custGeom>
            <a:avLst/>
            <a:gdLst>
              <a:gd name="T0" fmla="*/ 0 w 1956"/>
              <a:gd name="T1" fmla="*/ 0 h 580"/>
              <a:gd name="T2" fmla="*/ 2147483647 w 1956"/>
              <a:gd name="T3" fmla="*/ 2147483647 h 580"/>
              <a:gd name="T4" fmla="*/ 0 60000 65536"/>
              <a:gd name="T5" fmla="*/ 0 60000 65536"/>
              <a:gd name="T6" fmla="*/ 0 w 1956"/>
              <a:gd name="T7" fmla="*/ 0 h 580"/>
              <a:gd name="T8" fmla="*/ 1956 w 1956"/>
              <a:gd name="T9" fmla="*/ 580 h 5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56" h="580">
                <a:moveTo>
                  <a:pt x="0" y="0"/>
                </a:moveTo>
                <a:lnTo>
                  <a:pt x="1956" y="580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5" name="Freeform 11"/>
          <p:cNvSpPr>
            <a:spLocks/>
          </p:cNvSpPr>
          <p:nvPr/>
        </p:nvSpPr>
        <p:spPr bwMode="auto">
          <a:xfrm rot="600000">
            <a:off x="4856163" y="1871667"/>
            <a:ext cx="635000" cy="1520825"/>
          </a:xfrm>
          <a:custGeom>
            <a:avLst/>
            <a:gdLst>
              <a:gd name="T0" fmla="*/ 2147483647 w 578"/>
              <a:gd name="T1" fmla="*/ 0 h 1033"/>
              <a:gd name="T2" fmla="*/ 2147483647 w 578"/>
              <a:gd name="T3" fmla="*/ 2147483647 h 1033"/>
              <a:gd name="T4" fmla="*/ 2147483647 w 578"/>
              <a:gd name="T5" fmla="*/ 2147483647 h 1033"/>
              <a:gd name="T6" fmla="*/ 2147483647 w 578"/>
              <a:gd name="T7" fmla="*/ 2147483647 h 1033"/>
              <a:gd name="T8" fmla="*/ 2147483647 w 578"/>
              <a:gd name="T9" fmla="*/ 2147483647 h 1033"/>
              <a:gd name="T10" fmla="*/ 2147483647 w 578"/>
              <a:gd name="T11" fmla="*/ 2147483647 h 10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8"/>
              <a:gd name="T19" fmla="*/ 0 h 1033"/>
              <a:gd name="T20" fmla="*/ 578 w 578"/>
              <a:gd name="T21" fmla="*/ 1033 h 10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8" h="1033">
                <a:moveTo>
                  <a:pt x="578" y="0"/>
                </a:moveTo>
                <a:cubicBezTo>
                  <a:pt x="551" y="16"/>
                  <a:pt x="503" y="13"/>
                  <a:pt x="416" y="99"/>
                </a:cubicBezTo>
                <a:cubicBezTo>
                  <a:pt x="329" y="185"/>
                  <a:pt x="118" y="414"/>
                  <a:pt x="59" y="514"/>
                </a:cubicBezTo>
                <a:cubicBezTo>
                  <a:pt x="0" y="614"/>
                  <a:pt x="51" y="626"/>
                  <a:pt x="64" y="699"/>
                </a:cubicBezTo>
                <a:cubicBezTo>
                  <a:pt x="77" y="772"/>
                  <a:pt x="120" y="896"/>
                  <a:pt x="136" y="952"/>
                </a:cubicBezTo>
                <a:cubicBezTo>
                  <a:pt x="152" y="1008"/>
                  <a:pt x="154" y="1016"/>
                  <a:pt x="159" y="1033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6459539" y="6219828"/>
            <a:ext cx="2684462" cy="623052"/>
          </a:xfrm>
          <a:prstGeom prst="rect">
            <a:avLst/>
          </a:prstGeom>
          <a:solidFill>
            <a:srgbClr val="FFB03B">
              <a:alpha val="32941"/>
            </a:srgbClr>
          </a:solidFill>
          <a:ln w="19050">
            <a:solidFill>
              <a:srgbClr val="FFFF66"/>
            </a:solidFill>
            <a:miter lim="800000"/>
            <a:headEnd/>
            <a:tailEnd/>
          </a:ln>
        </p:spPr>
        <p:txBody>
          <a:bodyPr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rgbClr val="FFFF66"/>
                </a:solidFill>
                <a:latin typeface="Helvetica" pitchFamily="34" charset="0"/>
              </a:rPr>
              <a:t>Hadron experimental hall</a:t>
            </a:r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3098800" y="3822703"/>
            <a:ext cx="3443288" cy="638175"/>
          </a:xfrm>
          <a:prstGeom prst="rect">
            <a:avLst/>
          </a:prstGeom>
          <a:gradFill rotWithShape="0">
            <a:gsLst>
              <a:gs pos="0">
                <a:srgbClr val="FFCC99">
                  <a:alpha val="32999"/>
                </a:srgbClr>
              </a:gs>
              <a:gs pos="100000">
                <a:srgbClr val="765E47"/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</p:spPr>
        <p:txBody>
          <a:bodyPr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rgbClr val="FFFF66"/>
                </a:solidFill>
                <a:latin typeface="Helvetica" pitchFamily="34" charset="0"/>
              </a:rPr>
              <a:t>MLF (Material and Life science experimental Facility)</a:t>
            </a:r>
            <a:endParaRPr lang="en-US" altLang="ja-JP" sz="2400" b="1">
              <a:solidFill>
                <a:srgbClr val="FFFF66"/>
              </a:solidFill>
              <a:latin typeface="ＭＳ Ｐゴシック" pitchFamily="50" charset="-128"/>
            </a:endParaRPr>
          </a:p>
        </p:txBody>
      </p:sp>
      <p:sp>
        <p:nvSpPr>
          <p:cNvPr id="65548" name="Freeform 14"/>
          <p:cNvSpPr>
            <a:spLocks/>
          </p:cNvSpPr>
          <p:nvPr/>
        </p:nvSpPr>
        <p:spPr bwMode="auto">
          <a:xfrm>
            <a:off x="1441450" y="2395538"/>
            <a:ext cx="5783263" cy="2836862"/>
          </a:xfrm>
          <a:custGeom>
            <a:avLst/>
            <a:gdLst>
              <a:gd name="T0" fmla="*/ 2147483647 w 3643"/>
              <a:gd name="T1" fmla="*/ 2147483647 h 1787"/>
              <a:gd name="T2" fmla="*/ 2147483647 w 3643"/>
              <a:gd name="T3" fmla="*/ 2147483647 h 1787"/>
              <a:gd name="T4" fmla="*/ 2147483647 w 3643"/>
              <a:gd name="T5" fmla="*/ 2147483647 h 1787"/>
              <a:gd name="T6" fmla="*/ 2147483647 w 3643"/>
              <a:gd name="T7" fmla="*/ 2147483647 h 1787"/>
              <a:gd name="T8" fmla="*/ 2147483647 w 3643"/>
              <a:gd name="T9" fmla="*/ 2147483647 h 1787"/>
              <a:gd name="T10" fmla="*/ 2147483647 w 3643"/>
              <a:gd name="T11" fmla="*/ 2147483647 h 1787"/>
              <a:gd name="T12" fmla="*/ 2147483647 w 3643"/>
              <a:gd name="T13" fmla="*/ 2147483647 h 1787"/>
              <a:gd name="T14" fmla="*/ 2147483647 w 3643"/>
              <a:gd name="T15" fmla="*/ 2147483647 h 1787"/>
              <a:gd name="T16" fmla="*/ 2147483647 w 3643"/>
              <a:gd name="T17" fmla="*/ 2147483647 h 1787"/>
              <a:gd name="T18" fmla="*/ 2147483647 w 3643"/>
              <a:gd name="T19" fmla="*/ 2147483647 h 1787"/>
              <a:gd name="T20" fmla="*/ 2147483647 w 3643"/>
              <a:gd name="T21" fmla="*/ 2147483647 h 1787"/>
              <a:gd name="T22" fmla="*/ 2147483647 w 3643"/>
              <a:gd name="T23" fmla="*/ 2147483647 h 1787"/>
              <a:gd name="T24" fmla="*/ 2147483647 w 3643"/>
              <a:gd name="T25" fmla="*/ 2147483647 h 1787"/>
              <a:gd name="T26" fmla="*/ 2147483647 w 3643"/>
              <a:gd name="T27" fmla="*/ 2147483647 h 1787"/>
              <a:gd name="T28" fmla="*/ 2147483647 w 3643"/>
              <a:gd name="T29" fmla="*/ 2147483647 h 1787"/>
              <a:gd name="T30" fmla="*/ 2147483647 w 3643"/>
              <a:gd name="T31" fmla="*/ 2147483647 h 1787"/>
              <a:gd name="T32" fmla="*/ 2147483647 w 3643"/>
              <a:gd name="T33" fmla="*/ 2147483647 h 1787"/>
              <a:gd name="T34" fmla="*/ 2147483647 w 3643"/>
              <a:gd name="T35" fmla="*/ 2147483647 h 1787"/>
              <a:gd name="T36" fmla="*/ 2147483647 w 3643"/>
              <a:gd name="T37" fmla="*/ 2147483647 h 1787"/>
              <a:gd name="T38" fmla="*/ 2147483647 w 3643"/>
              <a:gd name="T39" fmla="*/ 2147483647 h 1787"/>
              <a:gd name="T40" fmla="*/ 2147483647 w 3643"/>
              <a:gd name="T41" fmla="*/ 2147483647 h 17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3"/>
              <a:gd name="T64" fmla="*/ 0 h 1787"/>
              <a:gd name="T65" fmla="*/ 3643 w 3643"/>
              <a:gd name="T66" fmla="*/ 1787 h 17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3" h="1787">
                <a:moveTo>
                  <a:pt x="368" y="1323"/>
                </a:moveTo>
                <a:cubicBezTo>
                  <a:pt x="419" y="1344"/>
                  <a:pt x="488" y="1388"/>
                  <a:pt x="676" y="1447"/>
                </a:cubicBezTo>
                <a:cubicBezTo>
                  <a:pt x="864" y="1506"/>
                  <a:pt x="1223" y="1623"/>
                  <a:pt x="1499" y="1678"/>
                </a:cubicBezTo>
                <a:cubicBezTo>
                  <a:pt x="1775" y="1733"/>
                  <a:pt x="2096" y="1769"/>
                  <a:pt x="2332" y="1777"/>
                </a:cubicBezTo>
                <a:cubicBezTo>
                  <a:pt x="2569" y="1787"/>
                  <a:pt x="2742" y="1771"/>
                  <a:pt x="2917" y="1730"/>
                </a:cubicBezTo>
                <a:cubicBezTo>
                  <a:pt x="3094" y="1690"/>
                  <a:pt x="3268" y="1622"/>
                  <a:pt x="3387" y="1531"/>
                </a:cubicBezTo>
                <a:cubicBezTo>
                  <a:pt x="3504" y="1440"/>
                  <a:pt x="3613" y="1348"/>
                  <a:pt x="3629" y="1185"/>
                </a:cubicBezTo>
                <a:cubicBezTo>
                  <a:pt x="3643" y="1023"/>
                  <a:pt x="3542" y="713"/>
                  <a:pt x="3478" y="558"/>
                </a:cubicBezTo>
                <a:cubicBezTo>
                  <a:pt x="3413" y="401"/>
                  <a:pt x="3350" y="333"/>
                  <a:pt x="3238" y="249"/>
                </a:cubicBezTo>
                <a:cubicBezTo>
                  <a:pt x="3128" y="166"/>
                  <a:pt x="2957" y="100"/>
                  <a:pt x="2814" y="59"/>
                </a:cubicBezTo>
                <a:cubicBezTo>
                  <a:pt x="2670" y="18"/>
                  <a:pt x="2536" y="4"/>
                  <a:pt x="2376" y="1"/>
                </a:cubicBezTo>
                <a:cubicBezTo>
                  <a:pt x="2216" y="0"/>
                  <a:pt x="2060" y="12"/>
                  <a:pt x="1852" y="48"/>
                </a:cubicBezTo>
                <a:cubicBezTo>
                  <a:pt x="1644" y="84"/>
                  <a:pt x="1310" y="172"/>
                  <a:pt x="1124" y="219"/>
                </a:cubicBezTo>
                <a:cubicBezTo>
                  <a:pt x="938" y="266"/>
                  <a:pt x="839" y="299"/>
                  <a:pt x="735" y="331"/>
                </a:cubicBezTo>
                <a:cubicBezTo>
                  <a:pt x="631" y="363"/>
                  <a:pt x="566" y="387"/>
                  <a:pt x="500" y="411"/>
                </a:cubicBezTo>
                <a:cubicBezTo>
                  <a:pt x="434" y="435"/>
                  <a:pt x="397" y="445"/>
                  <a:pt x="340" y="475"/>
                </a:cubicBezTo>
                <a:cubicBezTo>
                  <a:pt x="283" y="505"/>
                  <a:pt x="209" y="542"/>
                  <a:pt x="158" y="589"/>
                </a:cubicBezTo>
                <a:cubicBezTo>
                  <a:pt x="107" y="636"/>
                  <a:pt x="58" y="688"/>
                  <a:pt x="35" y="755"/>
                </a:cubicBezTo>
                <a:cubicBezTo>
                  <a:pt x="12" y="822"/>
                  <a:pt x="0" y="920"/>
                  <a:pt x="20" y="991"/>
                </a:cubicBezTo>
                <a:cubicBezTo>
                  <a:pt x="40" y="1062"/>
                  <a:pt x="96" y="1123"/>
                  <a:pt x="156" y="1179"/>
                </a:cubicBezTo>
                <a:cubicBezTo>
                  <a:pt x="216" y="1235"/>
                  <a:pt x="333" y="1296"/>
                  <a:pt x="380" y="1327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1" name="Line 17"/>
          <p:cNvSpPr>
            <a:spLocks noChangeShapeType="1"/>
          </p:cNvSpPr>
          <p:nvPr/>
        </p:nvSpPr>
        <p:spPr bwMode="auto">
          <a:xfrm flipV="1">
            <a:off x="3706815" y="1477967"/>
            <a:ext cx="1362075" cy="7937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2" name="Line 18"/>
          <p:cNvSpPr>
            <a:spLocks noChangeShapeType="1"/>
          </p:cNvSpPr>
          <p:nvPr/>
        </p:nvSpPr>
        <p:spPr bwMode="auto">
          <a:xfrm flipH="1">
            <a:off x="3719515" y="276225"/>
            <a:ext cx="58737" cy="1216025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3" name="Text Box 19"/>
          <p:cNvSpPr txBox="1">
            <a:spLocks noChangeArrowheads="1"/>
          </p:cNvSpPr>
          <p:nvPr/>
        </p:nvSpPr>
        <p:spPr bwMode="auto">
          <a:xfrm>
            <a:off x="3327400" y="1816100"/>
            <a:ext cx="1295400" cy="373674"/>
          </a:xfrm>
          <a:prstGeom prst="rect">
            <a:avLst/>
          </a:prstGeom>
          <a:solidFill>
            <a:srgbClr val="F79B84">
              <a:alpha val="36078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lIns="95740" tIns="47870" rIns="95740" bIns="47870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rgbClr val="FF6666"/>
                </a:solidFill>
                <a:latin typeface="Helvetica" pitchFamily="34" charset="0"/>
              </a:rPr>
              <a:t>RCS</a:t>
            </a:r>
            <a:endParaRPr lang="en-US" altLang="ja-JP" sz="2400" b="1">
              <a:solidFill>
                <a:srgbClr val="FFCC66"/>
              </a:solidFill>
              <a:latin typeface="Helvetica" pitchFamily="34" charset="0"/>
            </a:endParaRPr>
          </a:p>
        </p:txBody>
      </p:sp>
      <p:sp>
        <p:nvSpPr>
          <p:cNvPr id="65554" name="Oval 20"/>
          <p:cNvSpPr>
            <a:spLocks noChangeArrowheads="1"/>
          </p:cNvSpPr>
          <p:nvPr/>
        </p:nvSpPr>
        <p:spPr bwMode="auto">
          <a:xfrm>
            <a:off x="4673600" y="1463675"/>
            <a:ext cx="1066800" cy="566738"/>
          </a:xfrm>
          <a:prstGeom prst="ellips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8" name="Rectangle 24"/>
          <p:cNvSpPr>
            <a:spLocks noChangeArrowheads="1"/>
          </p:cNvSpPr>
          <p:nvPr/>
        </p:nvSpPr>
        <p:spPr bwMode="auto">
          <a:xfrm>
            <a:off x="2544556" y="276225"/>
            <a:ext cx="930655" cy="369332"/>
          </a:xfrm>
          <a:prstGeom prst="rect">
            <a:avLst/>
          </a:prstGeom>
          <a:solidFill>
            <a:srgbClr val="FFCC99">
              <a:alpha val="36862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2000"/>
            <a:r>
              <a:rPr lang="en-US" altLang="ja-JP" b="1">
                <a:solidFill>
                  <a:srgbClr val="FF6666"/>
                </a:solidFill>
                <a:latin typeface="Helvetica" pitchFamily="34" charset="0"/>
              </a:rPr>
              <a:t>Linac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74" y="1754277"/>
            <a:ext cx="6624736" cy="4929873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下矢印 1"/>
          <p:cNvSpPr/>
          <p:nvPr/>
        </p:nvSpPr>
        <p:spPr>
          <a:xfrm rot="20238872">
            <a:off x="4943090" y="1534794"/>
            <a:ext cx="409872" cy="424498"/>
          </a:xfrm>
          <a:prstGeom prst="downArrow">
            <a:avLst/>
          </a:prstGeom>
          <a:solidFill>
            <a:srgbClr val="00FF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7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031200" cy="595741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8172402" y="6093296"/>
            <a:ext cx="57606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4716016" y="2492896"/>
            <a:ext cx="432048" cy="2304256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V="1">
            <a:off x="4716018" y="4221088"/>
            <a:ext cx="576064" cy="936104"/>
          </a:xfrm>
          <a:prstGeom prst="straightConnector1">
            <a:avLst/>
          </a:prstGeom>
          <a:ln w="57150">
            <a:solidFill>
              <a:srgbClr val="66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91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62492"/>
            <a:ext cx="5194627" cy="285293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4121696"/>
            <a:ext cx="6552728" cy="273630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1588" y="332656"/>
            <a:ext cx="5122412" cy="36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0" y="-99392"/>
            <a:ext cx="3318024" cy="1261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Intensity Frontier</a:t>
            </a:r>
          </a:p>
          <a:p>
            <a:pPr lvl="2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J-PARC/T2K</a:t>
            </a:r>
          </a:p>
        </p:txBody>
      </p:sp>
    </p:spTree>
    <p:extLst>
      <p:ext uri="{BB962C8B-B14F-4D97-AF65-F5344CB8AC3E}">
        <p14:creationId xmlns:p14="http://schemas.microsoft.com/office/powerpoint/2010/main" val="40553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3160368"/>
            <a:ext cx="4997243" cy="3384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7655" y="2996952"/>
            <a:ext cx="3260554" cy="159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9744" y="5093445"/>
            <a:ext cx="2496377" cy="84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562" y="116635"/>
            <a:ext cx="8127019" cy="128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6" y="1401374"/>
            <a:ext cx="8130665" cy="123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4788024" y="1484784"/>
            <a:ext cx="2664296" cy="432048"/>
          </a:xfrm>
          <a:prstGeom prst="rect">
            <a:avLst/>
          </a:prstGeom>
          <a:noFill/>
          <a:ln w="28575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0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332658"/>
            <a:ext cx="8424936" cy="60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82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522"/>
            <a:ext cx="4608004" cy="92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4" y="1512487"/>
            <a:ext cx="7344816" cy="490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710243"/>
              </p:ext>
            </p:extLst>
          </p:nvPr>
        </p:nvGraphicFramePr>
        <p:xfrm>
          <a:off x="4788026" y="116632"/>
          <a:ext cx="3999054" cy="12255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33018"/>
                <a:gridCol w="1333018"/>
                <a:gridCol w="1333018"/>
              </a:tblGrid>
              <a:tr h="78081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May 2012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2014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</a:tr>
              <a:tr h="444731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190kW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300kW   </a:t>
                      </a:r>
                      <a:r>
                        <a:rPr kumimoji="1" lang="en-US" altLang="ja-JP" sz="1400" b="1" dirty="0" smtClean="0">
                          <a:solidFill>
                            <a:srgbClr val="0000FF"/>
                          </a:solidFill>
                        </a:rPr>
                        <a:t>500kW</a:t>
                      </a:r>
                      <a:endParaRPr kumimoji="1" lang="ja-JP" alt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45718" marB="45718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750kW</a:t>
                      </a:r>
                      <a:endParaRPr kumimoji="1" lang="ja-JP" altLang="en-US" sz="1400" dirty="0"/>
                    </a:p>
                  </a:txBody>
                  <a:tcPr marL="91425" marR="91425" marT="45718" marB="4571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9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ep.colostate.edu/%7Edcherdack/T2K/RatePlot/NueRate_T2KvsNOv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" y="1772816"/>
            <a:ext cx="4566807" cy="442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23528" y="151472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Assuming </a:t>
            </a:r>
          </a:p>
          <a:p>
            <a:pPr marL="285750" indent="-285750">
              <a:buFont typeface="Symbol"/>
              <a:buChar char="n"/>
            </a:pPr>
            <a:r>
              <a:rPr lang="en-US" altLang="ja-JP" dirty="0" smtClean="0">
                <a:solidFill>
                  <a:prstClr val="black"/>
                </a:solidFill>
              </a:rPr>
              <a:t>beam and anti-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</a:rPr>
              <a:t> beam = 1:1 for both experiment</a:t>
            </a:r>
          </a:p>
          <a:p>
            <a:endParaRPr lang="en-US" altLang="ja-JP" dirty="0">
              <a:solidFill>
                <a:prstClr val="black"/>
              </a:solidFill>
            </a:endParaRPr>
          </a:p>
          <a:p>
            <a:r>
              <a:rPr lang="en-US" altLang="ja-JP" dirty="0" smtClean="0">
                <a:solidFill>
                  <a:prstClr val="black"/>
                </a:solidFill>
              </a:rPr>
              <a:t>Expected number of events distributed by unknown CP 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dirty="0" smtClean="0">
                <a:solidFill>
                  <a:prstClr val="black"/>
                </a:solidFill>
              </a:rPr>
              <a:t> (-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ja-JP" dirty="0" smtClean="0">
                <a:solidFill>
                  <a:prstClr val="black"/>
                </a:solidFill>
              </a:rPr>
              <a:t>&lt;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d</a:t>
            </a:r>
            <a:r>
              <a:rPr lang="en-US" altLang="ja-JP" dirty="0" smtClean="0">
                <a:solidFill>
                  <a:prstClr val="black"/>
                </a:solidFill>
              </a:rPr>
              <a:t>&lt;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altLang="ja-JP" dirty="0" smtClean="0">
                <a:solidFill>
                  <a:prstClr val="black"/>
                </a:solidFill>
              </a:rPr>
              <a:t>)  and 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q</a:t>
            </a:r>
            <a:r>
              <a:rPr lang="en-US" altLang="ja-JP" baseline="-25000" dirty="0" smtClean="0">
                <a:solidFill>
                  <a:prstClr val="black"/>
                </a:solidFill>
              </a:rPr>
              <a:t>23</a:t>
            </a:r>
            <a:r>
              <a:rPr lang="en-US" altLang="ja-JP" dirty="0" smtClean="0">
                <a:solidFill>
                  <a:prstClr val="black"/>
                </a:solidFill>
              </a:rPr>
              <a:t> (0.4&lt;sin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2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q</a:t>
            </a:r>
            <a:r>
              <a:rPr lang="en-US" altLang="ja-JP" baseline="-25000" dirty="0" smtClean="0">
                <a:solidFill>
                  <a:prstClr val="black"/>
                </a:solidFill>
              </a:rPr>
              <a:t>23</a:t>
            </a:r>
            <a:r>
              <a:rPr lang="en-US" altLang="ja-JP" dirty="0" smtClean="0">
                <a:solidFill>
                  <a:prstClr val="black"/>
                </a:solidFill>
              </a:rPr>
              <a:t>&lt;0.6)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" name="右中かっこ 5"/>
          <p:cNvSpPr/>
          <p:nvPr/>
        </p:nvSpPr>
        <p:spPr>
          <a:xfrm rot="16200000">
            <a:off x="2272476" y="1906142"/>
            <a:ext cx="343979" cy="141351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91425" y="2132856"/>
            <a:ext cx="1053471" cy="37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</a:rPr>
              <a:t>-beam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0" name="左中かっこ 9"/>
          <p:cNvSpPr/>
          <p:nvPr/>
        </p:nvSpPr>
        <p:spPr>
          <a:xfrm rot="13725920">
            <a:off x="1497524" y="4670417"/>
            <a:ext cx="480369" cy="95842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42247" y="5149630"/>
            <a:ext cx="1402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</a:rPr>
              <a:t>a</a:t>
            </a:r>
            <a:r>
              <a:rPr lang="en-US" altLang="ja-JP" dirty="0" smtClean="0">
                <a:solidFill>
                  <a:prstClr val="black"/>
                </a:solidFill>
              </a:rPr>
              <a:t>nti-</a:t>
            </a:r>
            <a:r>
              <a:rPr lang="en-US" altLang="ja-JP" dirty="0" smtClean="0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altLang="ja-JP" dirty="0" smtClean="0">
                <a:solidFill>
                  <a:prstClr val="black"/>
                </a:solidFill>
              </a:rPr>
              <a:t>-beam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6675" y="2066044"/>
            <a:ext cx="4847325" cy="384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8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dron_hall_old_COMET_A_120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0000">
            <a:off x="2638589" y="-260416"/>
            <a:ext cx="7127521" cy="654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95" y="3932660"/>
            <a:ext cx="2749213" cy="2888207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 flipH="1" flipV="1">
            <a:off x="2770915" y="1708450"/>
            <a:ext cx="3712562" cy="1167389"/>
          </a:xfrm>
          <a:prstGeom prst="straightConnector1">
            <a:avLst/>
          </a:prstGeom>
          <a:ln w="28575">
            <a:solidFill>
              <a:srgbClr val="9900FF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>
            <a:spLocks noChangeArrowheads="1"/>
          </p:cNvSpPr>
          <p:nvPr/>
        </p:nvSpPr>
        <p:spPr bwMode="auto">
          <a:xfrm rot="400210">
            <a:off x="3983586" y="3347384"/>
            <a:ext cx="2000285" cy="467591"/>
          </a:xfrm>
          <a:prstGeom prst="rect">
            <a:avLst/>
          </a:prstGeom>
          <a:solidFill>
            <a:srgbClr val="F79646">
              <a:alpha val="23921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正方形/長方形 13"/>
          <p:cNvSpPr>
            <a:spLocks noChangeArrowheads="1"/>
          </p:cNvSpPr>
          <p:nvPr/>
        </p:nvSpPr>
        <p:spPr bwMode="auto">
          <a:xfrm rot="2050547">
            <a:off x="5680168" y="4168365"/>
            <a:ext cx="2748975" cy="467591"/>
          </a:xfrm>
          <a:prstGeom prst="rect">
            <a:avLst/>
          </a:prstGeom>
          <a:solidFill>
            <a:srgbClr val="F79646">
              <a:alpha val="23921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983726" y="61556"/>
            <a:ext cx="3995703" cy="861775"/>
            <a:chOff x="2741214" y="3725425"/>
            <a:chExt cx="3995703" cy="861775"/>
          </a:xfrm>
        </p:grpSpPr>
        <p:sp>
          <p:nvSpPr>
            <p:cNvPr id="16" name="正方形/長方形 15"/>
            <p:cNvSpPr/>
            <p:nvPr/>
          </p:nvSpPr>
          <p:spPr>
            <a:xfrm>
              <a:off x="2741214" y="3725425"/>
              <a:ext cx="3995703" cy="461665"/>
            </a:xfrm>
            <a:prstGeom prst="rect">
              <a:avLst/>
            </a:prstGeom>
            <a:solidFill>
              <a:srgbClr val="000066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 b="1" dirty="0" smtClean="0">
                  <a:ln w="900" cmpd="sng">
                    <a:solidFill>
                      <a:srgbClr val="4F81BD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srgbClr val="4F81BD">
                      <a:satMod val="200000"/>
                      <a:tint val="3000"/>
                    </a:srgbClr>
                  </a:solidFill>
                  <a:effectLst>
                    <a:innerShdw blurRad="101600" dist="76200" dir="5400000">
                      <a:srgbClr val="4F81BD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Arial" pitchFamily="34" charset="0"/>
                  <a:ea typeface="ＭＳ Ｐゴシック"/>
                  <a:cs typeface="Arial" pitchFamily="34" charset="0"/>
                </a:rPr>
                <a:t>COMET: </a:t>
              </a:r>
              <a:r>
                <a:rPr lang="en-US" altLang="ja-JP" sz="2400" b="1" dirty="0" smtClean="0">
                  <a:ln w="900" cmpd="sng">
                    <a:solidFill>
                      <a:srgbClr val="4F81BD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srgbClr val="4F81BD">
                      <a:satMod val="200000"/>
                      <a:tint val="3000"/>
                    </a:srgbClr>
                  </a:solidFill>
                  <a:effectLst>
                    <a:innerShdw blurRad="101600" dist="76200" dir="5400000">
                      <a:srgbClr val="4F81BD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Symbol" pitchFamily="18" charset="2"/>
                  <a:ea typeface="ＭＳ Ｐゴシック"/>
                </a:rPr>
                <a:t>m</a:t>
              </a:r>
              <a:r>
                <a:rPr lang="en-US" altLang="ja-JP" sz="2400" b="1" dirty="0" smtClean="0">
                  <a:ln w="900" cmpd="sng">
                    <a:solidFill>
                      <a:srgbClr val="4F81BD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srgbClr val="4F81BD">
                      <a:satMod val="200000"/>
                      <a:tint val="3000"/>
                    </a:srgbClr>
                  </a:solidFill>
                  <a:effectLst>
                    <a:innerShdw blurRad="101600" dist="76200" dir="5400000">
                      <a:srgbClr val="4F81BD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Calibri"/>
                  <a:ea typeface="ＭＳ Ｐゴシック"/>
                </a:rPr>
                <a:t> </a:t>
              </a:r>
              <a:r>
                <a:rPr lang="en-US" altLang="ja-JP" sz="2400" b="1" dirty="0" smtClean="0">
                  <a:ln w="900" cmpd="sng">
                    <a:solidFill>
                      <a:srgbClr val="4F81BD">
                        <a:satMod val="190000"/>
                        <a:alpha val="55000"/>
                      </a:srgbClr>
                    </a:solidFill>
                    <a:prstDash val="solid"/>
                  </a:ln>
                  <a:solidFill>
                    <a:srgbClr val="4F81BD">
                      <a:satMod val="200000"/>
                      <a:tint val="3000"/>
                    </a:srgbClr>
                  </a:solidFill>
                  <a:effectLst>
                    <a:innerShdw blurRad="101600" dist="76200" dir="5400000">
                      <a:srgbClr val="4F81BD">
                        <a:satMod val="190000"/>
                        <a:tint val="100000"/>
                        <a:alpha val="74000"/>
                      </a:srgbClr>
                    </a:innerShdw>
                  </a:effectLst>
                  <a:latin typeface="Calibri"/>
                  <a:ea typeface="ＭＳ Ｐゴシック"/>
                  <a:sym typeface="Wingdings" pitchFamily="2" charset="2"/>
                </a:rPr>
                <a:t> e Conversion</a:t>
              </a:r>
              <a:endParaRPr lang="en-US" altLang="ja-JP" sz="24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Calibri"/>
                <a:ea typeface="ＭＳ Ｐゴシック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2972395" y="4187090"/>
              <a:ext cx="3533340" cy="400110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FFFF"/>
                  </a:solidFill>
                </a:rPr>
                <a:t>Signal : </a:t>
              </a:r>
              <a:r>
                <a:rPr lang="en-US" altLang="ja-JP" sz="2000" b="1" dirty="0" smtClean="0">
                  <a:solidFill>
                    <a:srgbClr val="00FFFF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altLang="ja-JP" sz="2000" b="1" dirty="0" smtClean="0">
                  <a:solidFill>
                    <a:srgbClr val="00FFFF"/>
                  </a:solidFill>
                </a:rPr>
                <a:t>- </a:t>
              </a:r>
              <a:r>
                <a:rPr lang="en-US" altLang="ja-JP" sz="2000" b="1" dirty="0" smtClean="0">
                  <a:solidFill>
                    <a:srgbClr val="00FFFF"/>
                  </a:solidFill>
                  <a:latin typeface="Times New Roman"/>
                  <a:cs typeface="Times New Roman"/>
                </a:rPr>
                <a:t>+ (A,Z) </a:t>
              </a:r>
              <a:r>
                <a:rPr lang="ja-JP" altLang="en-US" sz="2000" b="1" dirty="0" smtClean="0">
                  <a:solidFill>
                    <a:srgbClr val="00FFFF"/>
                  </a:solidFill>
                  <a:latin typeface="Times New Roman"/>
                  <a:cs typeface="Times New Roman"/>
                  <a:sym typeface="Wingdings"/>
                </a:rPr>
                <a:t></a:t>
              </a:r>
              <a:r>
                <a:rPr lang="en-US" altLang="ja-JP" sz="2000" b="1" dirty="0" smtClean="0">
                  <a:solidFill>
                    <a:srgbClr val="00FFFF"/>
                  </a:solidFill>
                  <a:latin typeface="Times New Roman"/>
                  <a:cs typeface="Times New Roman"/>
                  <a:sym typeface="Wingdings"/>
                </a:rPr>
                <a:t> </a:t>
              </a:r>
              <a:r>
                <a:rPr lang="en-US" altLang="ja-JP" sz="2000" b="1" i="1" dirty="0" smtClean="0">
                  <a:solidFill>
                    <a:srgbClr val="00FFFF"/>
                  </a:solidFill>
                  <a:latin typeface="Times New Roman"/>
                  <a:cs typeface="Times New Roman"/>
                  <a:sym typeface="Wingdings"/>
                </a:rPr>
                <a:t>e</a:t>
              </a:r>
              <a:r>
                <a:rPr lang="en-US" altLang="ja-JP" sz="2000" b="1" dirty="0" smtClean="0">
                  <a:solidFill>
                    <a:srgbClr val="00FFFF"/>
                  </a:solidFill>
                  <a:latin typeface="Times New Roman"/>
                  <a:cs typeface="Times New Roman"/>
                  <a:sym typeface="Wingdings"/>
                </a:rPr>
                <a:t>- + (A,Z)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107504" y="1257966"/>
            <a:ext cx="4167879" cy="5562901"/>
            <a:chOff x="107504" y="1257966"/>
            <a:chExt cx="4167879" cy="5562901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07504" y="1257966"/>
              <a:ext cx="2698328" cy="1699760"/>
              <a:chOff x="0" y="646331"/>
              <a:chExt cx="2698328" cy="1699760"/>
            </a:xfrm>
          </p:grpSpPr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57731"/>
                <a:ext cx="2698328" cy="1488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図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" y="646331"/>
                <a:ext cx="2411760" cy="477619"/>
              </a:xfrm>
              <a:prstGeom prst="rect">
                <a:avLst/>
              </a:prstGeom>
            </p:spPr>
          </p:pic>
        </p:grpSp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07504" y="2825874"/>
              <a:ext cx="3106316" cy="120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グループ化 10"/>
            <p:cNvGrpSpPr/>
            <p:nvPr/>
          </p:nvGrpSpPr>
          <p:grpSpPr>
            <a:xfrm>
              <a:off x="2411762" y="4183955"/>
              <a:ext cx="1863621" cy="2636912"/>
              <a:chOff x="2238225" y="4062812"/>
              <a:chExt cx="1863621" cy="2636912"/>
            </a:xfrm>
          </p:grpSpPr>
          <p:pic>
            <p:nvPicPr>
              <p:cNvPr id="22" name="図 2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38225" y="5455897"/>
                <a:ext cx="1833433" cy="1243827"/>
              </a:xfrm>
              <a:prstGeom prst="rect">
                <a:avLst/>
              </a:prstGeom>
            </p:spPr>
          </p:pic>
          <p:pic>
            <p:nvPicPr>
              <p:cNvPr id="24" name="図 2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45908" y="4062812"/>
                <a:ext cx="1855938" cy="1393085"/>
              </a:xfrm>
              <a:prstGeom prst="rect">
                <a:avLst/>
              </a:prstGeom>
            </p:spPr>
          </p:pic>
        </p:grpSp>
      </p:grpSp>
      <p:pic>
        <p:nvPicPr>
          <p:cNvPr id="25" name="図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42" y="956118"/>
            <a:ext cx="4238674" cy="2971209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 flipH="1" flipV="1">
            <a:off x="6300194" y="969493"/>
            <a:ext cx="1034747" cy="4043684"/>
          </a:xfrm>
          <a:prstGeom prst="straightConnector1">
            <a:avLst/>
          </a:prstGeom>
          <a:ln w="28575">
            <a:solidFill>
              <a:srgbClr val="9900FF"/>
            </a:solidFill>
            <a:prstDash val="sysDot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6588225" y="996902"/>
            <a:ext cx="2391206" cy="1128826"/>
          </a:xfrm>
          <a:prstGeom prst="rect">
            <a:avLst/>
          </a:prstGeom>
          <a:solidFill>
            <a:srgbClr val="FFC000">
              <a:alpha val="5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>
            <a:off x="4866185" y="3831113"/>
            <a:ext cx="3882063" cy="3073126"/>
            <a:chOff x="5685189" y="4658611"/>
            <a:chExt cx="3882063" cy="3073126"/>
          </a:xfrm>
        </p:grpSpPr>
        <p:pic>
          <p:nvPicPr>
            <p:cNvPr id="28" name="図 27" descr="Granada2011.jpg"/>
            <p:cNvPicPr>
              <a:picLocks noChangeAspect="1"/>
            </p:cNvPicPr>
            <p:nvPr/>
          </p:nvPicPr>
          <p:blipFill>
            <a:blip r:embed="rId15" cstate="print">
              <a:lum contrast="20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85189" y="4658611"/>
              <a:ext cx="3882063" cy="3073126"/>
            </a:xfrm>
            <a:prstGeom prst="rect">
              <a:avLst/>
            </a:prstGeom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7607469" y="6826396"/>
              <a:ext cx="9861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>
                  <a:solidFill>
                    <a:srgbClr val="FF0000"/>
                  </a:solidFill>
                </a:rPr>
                <a:t>～</a:t>
              </a:r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 10</a:t>
              </a:r>
              <a:r>
                <a:rPr kumimoji="1" lang="en-US" altLang="ja-JP" sz="2000" b="1" baseline="30000" dirty="0" smtClean="0">
                  <a:solidFill>
                    <a:srgbClr val="FF0000"/>
                  </a:solidFill>
                </a:rPr>
                <a:t>-16</a:t>
              </a:r>
              <a:endParaRPr kumimoji="1" lang="ja-JP" altLang="en-US" sz="2000" b="1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正方形/長方形 25"/>
          <p:cNvSpPr/>
          <p:nvPr/>
        </p:nvSpPr>
        <p:spPr>
          <a:xfrm>
            <a:off x="10270" y="-107721"/>
            <a:ext cx="4184415" cy="1261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Intensity Frontier</a:t>
            </a:r>
          </a:p>
          <a:p>
            <a:pPr lvl="2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J-PARC/ </a:t>
            </a: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KOTO, COMET </a:t>
            </a:r>
            <a:endParaRPr lang="en-US" altLang="ja-JP" sz="2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6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6838" y="874874"/>
            <a:ext cx="6156282" cy="224778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644009" y="5861698"/>
            <a:ext cx="4392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i="1" dirty="0">
                <a:solidFill>
                  <a:prstClr val="black"/>
                </a:solidFill>
              </a:rPr>
              <a:t>The handover was followed by a panel discussion.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87578" y="5861702"/>
            <a:ext cx="3968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i="1" dirty="0">
                <a:solidFill>
                  <a:prstClr val="black"/>
                </a:solidFill>
              </a:rPr>
              <a:t>Barry </a:t>
            </a:r>
            <a:r>
              <a:rPr lang="en-US" altLang="ja-JP" sz="1600" i="1" dirty="0" err="1">
                <a:solidFill>
                  <a:prstClr val="black"/>
                </a:solidFill>
              </a:rPr>
              <a:t>Barish</a:t>
            </a:r>
            <a:r>
              <a:rPr lang="en-US" altLang="ja-JP" sz="1600" i="1" dirty="0">
                <a:solidFill>
                  <a:prstClr val="black"/>
                </a:solidFill>
              </a:rPr>
              <a:t> and </a:t>
            </a:r>
            <a:r>
              <a:rPr lang="en-US" altLang="ja-JP" sz="1600" i="1" dirty="0" err="1">
                <a:solidFill>
                  <a:prstClr val="black"/>
                </a:solidFill>
              </a:rPr>
              <a:t>Sakue</a:t>
            </a:r>
            <a:r>
              <a:rPr lang="en-US" altLang="ja-JP" sz="1600" i="1" dirty="0">
                <a:solidFill>
                  <a:prstClr val="black"/>
                </a:solidFill>
              </a:rPr>
              <a:t> Yamada handing over the TDR </a:t>
            </a:r>
            <a:r>
              <a:rPr lang="en-US" altLang="ja-JP" sz="1600" i="1" dirty="0" smtClean="0">
                <a:solidFill>
                  <a:prstClr val="black"/>
                </a:solidFill>
              </a:rPr>
              <a:t>to ILCSC </a:t>
            </a:r>
            <a:r>
              <a:rPr lang="en-US" altLang="ja-JP" sz="1600" i="1" dirty="0">
                <a:solidFill>
                  <a:prstClr val="black"/>
                </a:solidFill>
              </a:rPr>
              <a:t>chair Jon Bagger. Image: Nobuko Kobayashi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1" y="3178146"/>
            <a:ext cx="3294268" cy="245972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3258774"/>
            <a:ext cx="4018074" cy="211444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0" y="0"/>
            <a:ext cx="3591432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Energy Frontier: ILC</a:t>
            </a:r>
          </a:p>
        </p:txBody>
      </p:sp>
    </p:spTree>
    <p:extLst>
      <p:ext uri="{BB962C8B-B14F-4D97-AF65-F5344CB8AC3E}">
        <p14:creationId xmlns:p14="http://schemas.microsoft.com/office/powerpoint/2010/main" val="143378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 bwMode="auto">
          <a:xfrm>
            <a:off x="2087724" y="116632"/>
            <a:ext cx="496855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en-US" altLang="ja-JP" sz="3200" b="0" u="sng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Outline</a:t>
            </a:r>
            <a:endParaRPr lang="en-US" altLang="ja-JP" sz="3200" b="0" u="sng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972168" y="980728"/>
            <a:ext cx="7332713" cy="23698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Particle Physics Strategy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Intensity Frontier</a:t>
            </a:r>
          </a:p>
          <a:p>
            <a:pPr lvl="2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SuperKEKB/BELLE-II</a:t>
            </a: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J-PARC/T2K</a:t>
            </a: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KOTO, COMET </a:t>
            </a:r>
            <a:endParaRPr lang="en-US" altLang="ja-JP" sz="2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Energy Frontier: ILC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Underground Physics at Kamioka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431539" y="3350608"/>
            <a:ext cx="8280920" cy="1631216"/>
            <a:chOff x="323528" y="3316000"/>
            <a:chExt cx="8280920" cy="1631216"/>
          </a:xfrm>
        </p:grpSpPr>
        <p:sp>
          <p:nvSpPr>
            <p:cNvPr id="13" name="正方形/長方形 12"/>
            <p:cNvSpPr/>
            <p:nvPr/>
          </p:nvSpPr>
          <p:spPr>
            <a:xfrm>
              <a:off x="323528" y="3316000"/>
              <a:ext cx="4345656" cy="163121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ja-JP" sz="28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2</a:t>
              </a:r>
              <a:r>
                <a:rPr lang="en-US" altLang="ja-JP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. Projects in China</a:t>
              </a:r>
              <a:endPara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endParaRPr>
            </a:p>
            <a:p>
              <a:pPr marL="914400" lvl="1" indent="-457200">
                <a:buFont typeface="Wingdings" pitchFamily="2" charset="2"/>
                <a:buChar char="l"/>
              </a:pPr>
              <a:r>
                <a:rPr lang="en-US" altLang="ja-JP" sz="2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Accelerator-based </a:t>
              </a:r>
            </a:p>
            <a:p>
              <a:pPr marL="914400" lvl="1" indent="-457200">
                <a:buFont typeface="Wingdings" pitchFamily="2" charset="2"/>
                <a:buChar char="l"/>
              </a:pPr>
              <a:r>
                <a:rPr lang="en-US" altLang="ja-JP" sz="2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Reactor-based</a:t>
              </a:r>
            </a:p>
            <a:p>
              <a:pPr marL="914400" lvl="1" indent="-457200">
                <a:buFont typeface="Wingdings" pitchFamily="2" charset="2"/>
                <a:buChar char="l"/>
              </a:pPr>
              <a:r>
                <a:rPr lang="en-US" altLang="ja-JP" sz="2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Project-list outside China</a:t>
              </a: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788024" y="3316000"/>
              <a:ext cx="3816424" cy="163121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ja-JP" sz="28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3. Projects in Korea 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ja-JP" sz="2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Accelerators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ja-JP" sz="2400" b="1" dirty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Reactor-based</a:t>
              </a:r>
            </a:p>
            <a:p>
              <a:pPr marL="800100" lvl="1" indent="-342900">
                <a:buFont typeface="Wingdings" pitchFamily="2" charset="2"/>
                <a:buChar char="l"/>
              </a:pPr>
              <a:r>
                <a:rPr lang="en-US" altLang="ja-JP" sz="2400" b="1" dirty="0" smtClean="0">
                  <a:ln w="19050">
                    <a:solidFill>
                      <a:schemeClr val="tx2">
                        <a:tint val="1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</a:rPr>
                <a:t>Underground Physics</a:t>
              </a:r>
            </a:p>
          </p:txBody>
        </p:sp>
      </p:grpSp>
      <p:sp>
        <p:nvSpPr>
          <p:cNvPr id="16" name="正方形/長方形 15"/>
          <p:cNvSpPr/>
          <p:nvPr/>
        </p:nvSpPr>
        <p:spPr>
          <a:xfrm>
            <a:off x="2663787" y="4971225"/>
            <a:ext cx="3816424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</a:t>
            </a: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Projects in India 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Underground Physics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ILC </a:t>
            </a:r>
            <a:r>
              <a:rPr lang="en-US" altLang="ja-JP" sz="2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Activity</a:t>
            </a:r>
          </a:p>
        </p:txBody>
      </p:sp>
      <p:sp>
        <p:nvSpPr>
          <p:cNvPr id="9" name="正方形/長方形 8"/>
          <p:cNvSpPr/>
          <p:nvPr/>
        </p:nvSpPr>
        <p:spPr bwMode="auto">
          <a:xfrm>
            <a:off x="2930595" y="6222610"/>
            <a:ext cx="331089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en-US" altLang="ja-JP" sz="2400" kern="600" spc="16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5</a:t>
            </a:r>
            <a:r>
              <a:rPr lang="en-US" altLang="ja-JP" sz="2400" b="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. </a:t>
            </a:r>
            <a:r>
              <a:rPr lang="en-US" altLang="ja-JP" sz="24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Summary</a:t>
            </a:r>
            <a:endParaRPr lang="en-US" altLang="ja-JP" sz="24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669" y="574977"/>
            <a:ext cx="5768984" cy="229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79513" y="161146"/>
            <a:ext cx="743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 smtClean="0">
                <a:solidFill>
                  <a:srgbClr val="002060"/>
                </a:solidFill>
              </a:rPr>
              <a:t>Possible Time-Sequence of Processes toward Realization </a:t>
            </a:r>
            <a:endParaRPr lang="ja-JP" altLang="en-US" sz="2400" b="1" u="sng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9970" y="2571602"/>
            <a:ext cx="6048672" cy="42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H="1" flipV="1">
            <a:off x="3896910" y="2060848"/>
            <a:ext cx="2763322" cy="1872208"/>
          </a:xfrm>
          <a:prstGeom prst="straightConnector1">
            <a:avLst/>
          </a:prstGeom>
          <a:ln w="19050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5220072" y="2204864"/>
            <a:ext cx="3024336" cy="1728192"/>
          </a:xfrm>
          <a:prstGeom prst="straightConnector1">
            <a:avLst/>
          </a:prstGeom>
          <a:ln w="19050">
            <a:solidFill>
              <a:srgbClr val="FF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77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コンテンツ プレースホルダー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4"/>
          <a:stretch>
            <a:fillRect/>
          </a:stretch>
        </p:blipFill>
        <p:spPr>
          <a:xfrm>
            <a:off x="427038" y="1408113"/>
            <a:ext cx="8716962" cy="4699000"/>
          </a:xfrm>
        </p:spPr>
      </p:pic>
      <p:sp>
        <p:nvSpPr>
          <p:cNvPr id="15363" name="テキスト ボックス 4"/>
          <p:cNvSpPr txBox="1">
            <a:spLocks noChangeArrowheads="1"/>
          </p:cNvSpPr>
          <p:nvPr/>
        </p:nvSpPr>
        <p:spPr bwMode="auto">
          <a:xfrm>
            <a:off x="452440" y="3097217"/>
            <a:ext cx="1056681" cy="4616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err="1" smtClean="0">
                <a:solidFill>
                  <a:srgbClr val="3366FF"/>
                </a:solidFill>
              </a:rPr>
              <a:t>Sefuri</a:t>
            </a:r>
            <a:endParaRPr kumimoji="0" lang="ja-JP" altLang="en-US" sz="2400" b="1" dirty="0" smtClean="0">
              <a:solidFill>
                <a:srgbClr val="3366FF"/>
              </a:solidFill>
            </a:endParaRPr>
          </a:p>
        </p:txBody>
      </p:sp>
      <p:graphicFrame>
        <p:nvGraphicFramePr>
          <p:cNvPr id="13" name="図表 12"/>
          <p:cNvGraphicFramePr/>
          <p:nvPr>
            <p:extLst>
              <p:ext uri="{D42A27DB-BD31-4B8C-83A1-F6EECF244321}">
                <p14:modId xmlns:p14="http://schemas.microsoft.com/office/powerpoint/2010/main" val="1892747471"/>
              </p:ext>
            </p:extLst>
          </p:nvPr>
        </p:nvGraphicFramePr>
        <p:xfrm>
          <a:off x="1322768" y="1282000"/>
          <a:ext cx="6666516" cy="4678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四方向矢印 19"/>
          <p:cNvSpPr/>
          <p:nvPr/>
        </p:nvSpPr>
        <p:spPr bwMode="auto">
          <a:xfrm>
            <a:off x="3375692" y="3138511"/>
            <a:ext cx="2643187" cy="1763712"/>
          </a:xfrm>
          <a:prstGeom prst="quadArrow">
            <a:avLst>
              <a:gd name="adj1" fmla="val 13388"/>
              <a:gd name="adj2" fmla="val 12933"/>
              <a:gd name="adj3" fmla="val 28878"/>
            </a:avLst>
          </a:prstGeom>
          <a:solidFill>
            <a:schemeClr val="accent1">
              <a:lumMod val="9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1" tIns="45715" rIns="91431" bIns="45715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6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66" name="テキスト ボックス 20"/>
          <p:cNvSpPr txBox="1">
            <a:spLocks noChangeArrowheads="1"/>
          </p:cNvSpPr>
          <p:nvPr/>
        </p:nvSpPr>
        <p:spPr bwMode="auto">
          <a:xfrm>
            <a:off x="1277255" y="6103942"/>
            <a:ext cx="5127924" cy="461655"/>
          </a:xfrm>
          <a:prstGeom prst="rect">
            <a:avLst/>
          </a:prstGeom>
          <a:solidFill>
            <a:srgbClr val="FFFF00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000000"/>
                </a:solidFill>
              </a:rPr>
              <a:t>Reports to be available in </a:t>
            </a:r>
            <a:r>
              <a:rPr kumimoji="0" lang="en-US" altLang="ja-JP" sz="2400" strike="dblStrike" dirty="0" smtClean="0">
                <a:solidFill>
                  <a:srgbClr val="000000"/>
                </a:solidFill>
              </a:rPr>
              <a:t>July</a:t>
            </a:r>
            <a:r>
              <a:rPr kumimoji="0" lang="en-US" altLang="ja-JP" sz="2400" dirty="0" smtClean="0">
                <a:solidFill>
                  <a:srgbClr val="000000"/>
                </a:solidFill>
              </a:rPr>
              <a:t>, 2013</a:t>
            </a:r>
            <a:endParaRPr kumimoji="0" lang="ja-JP" alt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15367" name="テキスト ボックス 14"/>
          <p:cNvSpPr txBox="1">
            <a:spLocks noChangeArrowheads="1"/>
          </p:cNvSpPr>
          <p:nvPr/>
        </p:nvSpPr>
        <p:spPr bwMode="auto">
          <a:xfrm>
            <a:off x="7219948" y="2293301"/>
            <a:ext cx="1468654" cy="4616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err="1" smtClean="0">
                <a:solidFill>
                  <a:srgbClr val="3366FF"/>
                </a:solidFill>
              </a:rPr>
              <a:t>Kitakami</a:t>
            </a:r>
            <a:endParaRPr kumimoji="0" lang="ja-JP" altLang="en-US" sz="2400" b="1" dirty="0" smtClean="0">
              <a:solidFill>
                <a:srgbClr val="3366FF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60350" y="1487488"/>
            <a:ext cx="4740275" cy="317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5" rIns="91431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5369" name="タイトル 1"/>
          <p:cNvSpPr>
            <a:spLocks noGrp="1"/>
          </p:cNvSpPr>
          <p:nvPr>
            <p:ph type="title"/>
          </p:nvPr>
        </p:nvSpPr>
        <p:spPr>
          <a:xfrm>
            <a:off x="850741" y="332657"/>
            <a:ext cx="7480300" cy="841375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Geological Survey and </a:t>
            </a:r>
            <a:br>
              <a:rPr kumimoji="1" lang="en-US" altLang="ja-JP" sz="28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</a:br>
            <a:r>
              <a:rPr kumimoji="1" lang="en-US" altLang="ja-JP" sz="28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Common-Subject Study, going on, in Japan </a:t>
            </a:r>
            <a:endParaRPr kumimoji="1" lang="ja-JP" altLang="en-US" sz="2800" dirty="0" smtClean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70" name="Picture 3" descr="C:\Users\CFS\AppData\Local\Microsoft\Windows\Temporary Internet Files\Low\Content.IE5\744E3MIG\人首20121226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7" y="4527550"/>
            <a:ext cx="15843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" descr="C:\Users\CFS\Desktop\CIMG816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552575"/>
            <a:ext cx="1619250" cy="1060450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7" descr="240-250m連続"/>
          <p:cNvPicPr>
            <a:picLocks noChangeAspect="1" noChangeArrowheads="1"/>
          </p:cNvPicPr>
          <p:nvPr/>
        </p:nvPicPr>
        <p:blipFill>
          <a:blip r:embed="rId10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2551113"/>
            <a:ext cx="1416050" cy="8683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3" name="テキスト ボックス 17"/>
          <p:cNvSpPr txBox="1">
            <a:spLocks noChangeArrowheads="1"/>
          </p:cNvSpPr>
          <p:nvPr/>
        </p:nvSpPr>
        <p:spPr bwMode="auto">
          <a:xfrm>
            <a:off x="7720015" y="5764217"/>
            <a:ext cx="812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FFFF00"/>
                </a:solidFill>
              </a:rPr>
              <a:t>-300m</a:t>
            </a:r>
            <a:endParaRPr lang="ja-JP" altLang="en-US" sz="1600" smtClean="0">
              <a:solidFill>
                <a:srgbClr val="FFFF00"/>
              </a:solidFill>
            </a:endParaRPr>
          </a:p>
        </p:txBody>
      </p:sp>
      <p:pic>
        <p:nvPicPr>
          <p:cNvPr id="1537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5" y="5684838"/>
            <a:ext cx="1347787" cy="105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375" name="テキスト ボックス 22"/>
          <p:cNvSpPr txBox="1">
            <a:spLocks noChangeArrowheads="1"/>
          </p:cNvSpPr>
          <p:nvPr/>
        </p:nvSpPr>
        <p:spPr bwMode="auto">
          <a:xfrm>
            <a:off x="7615238" y="3386142"/>
            <a:ext cx="812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FFFF00"/>
                </a:solidFill>
              </a:rPr>
              <a:t>-150m</a:t>
            </a:r>
            <a:endParaRPr lang="ja-JP" altLang="en-US" sz="1600" smtClean="0">
              <a:solidFill>
                <a:srgbClr val="FFFF00"/>
              </a:solidFill>
            </a:endParaRPr>
          </a:p>
        </p:txBody>
      </p:sp>
      <p:pic>
        <p:nvPicPr>
          <p:cNvPr id="15376" name="図 8" descr="IMG_115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5" y="5106988"/>
            <a:ext cx="1539875" cy="115411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図 9" descr="DSC0265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40" y="2030416"/>
            <a:ext cx="1317625" cy="9874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697285" y="5688172"/>
            <a:ext cx="1244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6600CC"/>
                </a:solidFill>
              </a:rPr>
              <a:t>August</a:t>
            </a:r>
            <a:endParaRPr kumimoji="1" lang="ja-JP" altLang="en-US" sz="24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0784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t="44345" r="41974" b="40469"/>
          <a:stretch/>
        </p:blipFill>
        <p:spPr bwMode="auto">
          <a:xfrm>
            <a:off x="815" y="0"/>
            <a:ext cx="2326160" cy="12241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図 3" descr="CFS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r="7777" b="92529"/>
          <a:stretch/>
        </p:blipFill>
        <p:spPr bwMode="auto">
          <a:xfrm>
            <a:off x="2326975" y="1"/>
            <a:ext cx="4575963" cy="72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グループ化 16"/>
          <p:cNvGrpSpPr/>
          <p:nvPr/>
        </p:nvGrpSpPr>
        <p:grpSpPr>
          <a:xfrm>
            <a:off x="689305" y="5056524"/>
            <a:ext cx="2699165" cy="1737815"/>
            <a:chOff x="5364088" y="2389341"/>
            <a:chExt cx="3113315" cy="2004459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64088" y="2389341"/>
              <a:ext cx="3113315" cy="2004459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6960688" y="2462775"/>
              <a:ext cx="1356843" cy="319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March 26, 2013</a:t>
              </a:r>
              <a:endParaRPr lang="ja-JP" altLang="en-US" sz="1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705929" y="1340768"/>
            <a:ext cx="2682541" cy="1728192"/>
            <a:chOff x="-5193905" y="3667222"/>
            <a:chExt cx="3131841" cy="2017648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193905" y="3667222"/>
              <a:ext cx="3131841" cy="2017648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-3329664" y="3667222"/>
              <a:ext cx="1118778" cy="323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Feb. 1, 2013</a:t>
              </a:r>
              <a:endParaRPr lang="ja-JP" altLang="en-US" sz="1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697614" y="3126534"/>
            <a:ext cx="2697487" cy="1850209"/>
            <a:chOff x="-5234338" y="5582218"/>
            <a:chExt cx="3100733" cy="2126797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234338" y="5582218"/>
              <a:ext cx="3083554" cy="2126797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-4712116" y="5681587"/>
              <a:ext cx="2578511" cy="74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2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Science/Technology/Innovation </a:t>
              </a:r>
            </a:p>
            <a:p>
              <a:pPr algn="ctr"/>
              <a:r>
                <a:rPr lang="en-US" altLang="ja-JP" sz="12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Investigating Meeting</a:t>
              </a:r>
            </a:p>
            <a:p>
              <a:pPr algn="ctr"/>
              <a:r>
                <a:rPr lang="en-US" altLang="ja-JP" sz="12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Feb. 19, 2013</a:t>
              </a:r>
              <a:endParaRPr lang="ja-JP" altLang="en-US" sz="12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6902936" y="260457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i="1" dirty="0" smtClean="0">
                <a:solidFill>
                  <a:srgbClr val="7030A0"/>
                </a:solidFill>
              </a:rPr>
              <a:t>～</a:t>
            </a:r>
            <a:r>
              <a:rPr lang="en-US" altLang="ja-JP" b="1" i="1" dirty="0" smtClean="0">
                <a:solidFill>
                  <a:srgbClr val="7030A0"/>
                </a:solidFill>
              </a:rPr>
              <a:t>150 </a:t>
            </a:r>
            <a:r>
              <a:rPr lang="en-US" altLang="ja-JP" b="1" i="1" dirty="0" err="1" smtClean="0">
                <a:solidFill>
                  <a:srgbClr val="7030A0"/>
                </a:solidFill>
              </a:rPr>
              <a:t>menbers</a:t>
            </a:r>
            <a:endParaRPr lang="ja-JP" altLang="en-US" b="1" i="1" dirty="0">
              <a:solidFill>
                <a:srgbClr val="7030A0"/>
              </a:solidFill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4399584" y="980728"/>
            <a:ext cx="4242765" cy="5615348"/>
            <a:chOff x="4446932" y="980728"/>
            <a:chExt cx="4242765" cy="5615348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2491" y="980728"/>
              <a:ext cx="4231645" cy="5615348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4446932" y="2803364"/>
              <a:ext cx="4242765" cy="646331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002060"/>
                  </a:solidFill>
                  <a:latin typeface="Arial Black" pitchFamily="34" charset="0"/>
                  <a:ea typeface="Adobe Gothic Std B" pitchFamily="34" charset="-128"/>
                </a:rPr>
                <a:t>Big-Bang </a:t>
              </a:r>
            </a:p>
            <a:p>
              <a:pPr algn="ctr"/>
              <a:r>
                <a:rPr lang="en-US" altLang="ja-JP" b="1" dirty="0" smtClean="0">
                  <a:solidFill>
                    <a:srgbClr val="002060"/>
                  </a:solidFill>
                  <a:latin typeface="Arial Black" pitchFamily="34" charset="0"/>
                  <a:ea typeface="Adobe Gothic Std B" pitchFamily="34" charset="-128"/>
                </a:rPr>
                <a:t>of</a:t>
              </a:r>
              <a:r>
                <a:rPr kumimoji="1" lang="en-US" altLang="ja-JP" b="1" dirty="0" smtClean="0">
                  <a:solidFill>
                    <a:srgbClr val="002060"/>
                  </a:solidFill>
                  <a:latin typeface="Arial Black" pitchFamily="34" charset="0"/>
                  <a:ea typeface="Adobe Gothic Std B" pitchFamily="34" charset="-128"/>
                </a:rPr>
                <a:t> Japan Revitalization Strategy</a:t>
              </a:r>
              <a:endParaRPr kumimoji="1" lang="ja-JP" altLang="en-US" b="1" dirty="0">
                <a:solidFill>
                  <a:srgbClr val="002060"/>
                </a:solidFill>
                <a:latin typeface="Arial Black" pitchFamily="34" charset="0"/>
                <a:ea typeface="Adobe Gothic Std B" pitchFamily="34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989194" y="3640748"/>
              <a:ext cx="3158237" cy="1415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 smtClean="0">
                  <a:solidFill>
                    <a:srgbClr val="0000FF"/>
                  </a:solidFill>
                  <a:latin typeface="Adobe Gothic Std B" pitchFamily="34" charset="-128"/>
                  <a:ea typeface="Adobe Gothic Std B" pitchFamily="34" charset="-128"/>
                </a:rPr>
                <a:t>Policy Report on Promotion </a:t>
              </a:r>
            </a:p>
            <a:p>
              <a:pPr algn="ctr"/>
              <a:r>
                <a:rPr lang="en-US" altLang="ja-JP" b="1" dirty="0">
                  <a:solidFill>
                    <a:srgbClr val="0000FF"/>
                  </a:solidFill>
                  <a:latin typeface="Adobe Gothic Std B" pitchFamily="34" charset="-128"/>
                  <a:ea typeface="Adobe Gothic Std B" pitchFamily="34" charset="-128"/>
                </a:rPr>
                <a:t>o</a:t>
              </a:r>
              <a:r>
                <a:rPr kumimoji="1" lang="en-US" altLang="ja-JP" b="1" dirty="0" smtClean="0">
                  <a:solidFill>
                    <a:srgbClr val="0000FF"/>
                  </a:solidFill>
                  <a:latin typeface="Adobe Gothic Std B" pitchFamily="34" charset="-128"/>
                  <a:ea typeface="Adobe Gothic Std B" pitchFamily="34" charset="-128"/>
                </a:rPr>
                <a:t>f</a:t>
              </a:r>
            </a:p>
            <a:p>
              <a:pPr algn="ctr"/>
              <a:r>
                <a:rPr lang="en-US" altLang="ja-JP" b="1" dirty="0">
                  <a:solidFill>
                    <a:srgbClr val="0000FF"/>
                  </a:solidFill>
                  <a:latin typeface="Adobe Gothic Std B" pitchFamily="34" charset="-128"/>
                  <a:ea typeface="Adobe Gothic Std B" pitchFamily="34" charset="-128"/>
                </a:rPr>
                <a:t>I</a:t>
              </a:r>
              <a:r>
                <a:rPr kumimoji="1" lang="en-US" altLang="ja-JP" b="1" dirty="0" smtClean="0">
                  <a:solidFill>
                    <a:srgbClr val="0000FF"/>
                  </a:solidFill>
                  <a:latin typeface="Adobe Gothic Std B" pitchFamily="34" charset="-128"/>
                  <a:ea typeface="Adobe Gothic Std B" pitchFamily="34" charset="-128"/>
                </a:rPr>
                <a:t>LC Construction</a:t>
              </a:r>
            </a:p>
            <a:p>
              <a:pPr algn="ctr"/>
              <a:endParaRPr kumimoji="1" lang="en-US" altLang="ja-JP" b="1" dirty="0" smtClean="0">
                <a:solidFill>
                  <a:srgbClr val="0000FF"/>
                </a:solidFill>
                <a:latin typeface="Adobe Gothic Std B" pitchFamily="34" charset="-128"/>
                <a:ea typeface="Adobe Gothic Std B" pitchFamily="34" charset="-128"/>
              </a:endParaRPr>
            </a:p>
            <a:p>
              <a:pPr algn="ctr"/>
              <a:r>
                <a:rPr lang="en-US" altLang="ja-JP" sz="1400" b="1" i="1" dirty="0" smtClean="0">
                  <a:solidFill>
                    <a:srgbClr val="FF0000"/>
                  </a:solidFill>
                  <a:latin typeface="Adobe Gothic Std B" pitchFamily="34" charset="-128"/>
                  <a:ea typeface="Adobe Gothic Std B" pitchFamily="34" charset="-128"/>
                </a:rPr>
                <a:t>August, 2013</a:t>
              </a:r>
              <a:endParaRPr kumimoji="1" lang="ja-JP" altLang="en-US" sz="1400" b="1" i="1" dirty="0">
                <a:solidFill>
                  <a:srgbClr val="FF000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0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984" y="0"/>
            <a:ext cx="4155936" cy="299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3778472" y="548680"/>
            <a:ext cx="5347164" cy="6010723"/>
            <a:chOff x="3778472" y="548680"/>
            <a:chExt cx="5347164" cy="601072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78472" y="548680"/>
              <a:ext cx="5347164" cy="415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8418" y="5013180"/>
              <a:ext cx="4958219" cy="1546223"/>
            </a:xfrm>
            <a:prstGeom prst="rect">
              <a:avLst/>
            </a:prstGeom>
          </p:spPr>
        </p:pic>
      </p:grpSp>
      <p:grpSp>
        <p:nvGrpSpPr>
          <p:cNvPr id="3" name="グループ化 2"/>
          <p:cNvGrpSpPr/>
          <p:nvPr/>
        </p:nvGrpSpPr>
        <p:grpSpPr>
          <a:xfrm>
            <a:off x="0" y="3152265"/>
            <a:ext cx="3774108" cy="3702267"/>
            <a:chOff x="0" y="3152265"/>
            <a:chExt cx="3774108" cy="3702267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073302"/>
              <a:ext cx="2970110" cy="2781230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36" y="3874953"/>
              <a:ext cx="1829472" cy="1362957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153" y="3470060"/>
              <a:ext cx="2032870" cy="324293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609" y="3152265"/>
              <a:ext cx="2518227" cy="3145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4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268760"/>
            <a:ext cx="8578733" cy="5339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79511" y="116631"/>
            <a:ext cx="5653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u="sng" dirty="0" smtClean="0">
                <a:solidFill>
                  <a:srgbClr val="0000FF"/>
                </a:solidFill>
              </a:rPr>
              <a:t>Reviewing by Japan Science Council</a:t>
            </a:r>
            <a:endParaRPr kumimoji="1" lang="ja-JP" altLang="en-US" sz="2800" b="1" u="sng" dirty="0">
              <a:solidFill>
                <a:srgbClr val="0000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35744" y="4236005"/>
            <a:ext cx="34202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FF0000"/>
                </a:solidFill>
              </a:rPr>
              <a:t>No Clear Scientific </a:t>
            </a:r>
            <a:r>
              <a:rPr lang="en-US" altLang="ja-JP" sz="2000" b="1" i="1" dirty="0">
                <a:solidFill>
                  <a:srgbClr val="FF0000"/>
                </a:solidFill>
              </a:rPr>
              <a:t>E</a:t>
            </a:r>
            <a:r>
              <a:rPr kumimoji="1" lang="en-US" altLang="ja-JP" sz="2000" b="1" i="1" dirty="0" smtClean="0">
                <a:solidFill>
                  <a:srgbClr val="FF0000"/>
                </a:solidFill>
              </a:rPr>
              <a:t>valuation !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7544" y="610406"/>
            <a:ext cx="422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2060"/>
                </a:solidFill>
              </a:rPr>
              <a:t>Panel-c</a:t>
            </a:r>
            <a:r>
              <a:rPr kumimoji="1" lang="en-US" altLang="ja-JP" sz="2400" b="1" dirty="0" smtClean="0">
                <a:solidFill>
                  <a:srgbClr val="002060"/>
                </a:solidFill>
              </a:rPr>
              <a:t>hair’s personal view ??? 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70322" y="2475424"/>
            <a:ext cx="5003357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There are uncertain elements to be removed.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6383" y="2922876"/>
            <a:ext cx="7056784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2000" b="1" dirty="0" smtClean="0">
                <a:solidFill>
                  <a:srgbClr val="0000FF"/>
                </a:solidFill>
              </a:rPr>
              <a:t>He also concerns about possible cuts in outlays for other research field and difficulty securing more  than 1,000 scientists and technicians for the project. 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39830" y="4875257"/>
            <a:ext cx="7209890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rgbClr val="002060"/>
                </a:solidFill>
              </a:rPr>
              <a:t>It is essential to start investigating the reliability on hosting the ILC in Japan</a:t>
            </a:r>
            <a:r>
              <a:rPr kumimoji="1" lang="en-US" altLang="ja-JP" sz="2000" b="1" dirty="0" smtClean="0">
                <a:solidFill>
                  <a:srgbClr val="002060"/>
                </a:solidFill>
              </a:rPr>
              <a:t>, taking 2~3 years. 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2297596" y="5517232"/>
            <a:ext cx="4771563" cy="720234"/>
            <a:chOff x="2297596" y="5517232"/>
            <a:chExt cx="4771563" cy="720234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2297596" y="5837356"/>
              <a:ext cx="4771563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000" b="1" i="1" dirty="0">
                  <a:solidFill>
                    <a:srgbClr val="6600CC"/>
                  </a:solidFill>
                </a:rPr>
                <a:t>m</a:t>
              </a:r>
              <a:r>
                <a:rPr kumimoji="1" lang="en-US" altLang="ja-JP" sz="2000" b="1" i="1" dirty="0" smtClean="0">
                  <a:solidFill>
                    <a:srgbClr val="6600CC"/>
                  </a:solidFill>
                </a:rPr>
                <a:t>y understanding</a:t>
              </a:r>
              <a:r>
                <a:rPr kumimoji="1" lang="en-US" altLang="ja-JP" sz="2000" b="1" i="1" dirty="0" smtClean="0">
                  <a:solidFill>
                    <a:srgbClr val="FF0000"/>
                  </a:solidFill>
                </a:rPr>
                <a:t>: “go-sign” of ILC pre-</a:t>
              </a:r>
              <a:r>
                <a:rPr kumimoji="1" lang="en-US" altLang="ja-JP" sz="2000" b="1" i="1" dirty="0" err="1" smtClean="0">
                  <a:solidFill>
                    <a:srgbClr val="FF0000"/>
                  </a:solidFill>
                </a:rPr>
                <a:t>Jlab</a:t>
              </a:r>
              <a:endParaRPr kumimoji="1" lang="ja-JP" altLang="en-US" sz="20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11" name="下矢印 10"/>
            <p:cNvSpPr/>
            <p:nvPr/>
          </p:nvSpPr>
          <p:spPr>
            <a:xfrm>
              <a:off x="4355976" y="5517232"/>
              <a:ext cx="400934" cy="320124"/>
            </a:xfrm>
            <a:prstGeom prst="down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443276" y="4082117"/>
            <a:ext cx="3513100" cy="707886"/>
            <a:chOff x="4443276" y="4251512"/>
            <a:chExt cx="3513100" cy="707886"/>
          </a:xfrm>
        </p:grpSpPr>
        <p:sp>
          <p:nvSpPr>
            <p:cNvPr id="3" name="右矢印 2"/>
            <p:cNvSpPr/>
            <p:nvPr/>
          </p:nvSpPr>
          <p:spPr>
            <a:xfrm>
              <a:off x="4443276" y="4351540"/>
              <a:ext cx="504056" cy="2000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089902" y="4251512"/>
              <a:ext cx="2866474" cy="7078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b="1" i="1" dirty="0" smtClean="0">
                  <a:solidFill>
                    <a:srgbClr val="FF0000"/>
                  </a:solidFill>
                </a:rPr>
                <a:t>Clear </a:t>
              </a:r>
              <a:r>
                <a:rPr kumimoji="1" lang="en-US" altLang="ja-JP" sz="2000" b="1" i="1" dirty="0" err="1" smtClean="0">
                  <a:solidFill>
                    <a:srgbClr val="FF0000"/>
                  </a:solidFill>
                </a:rPr>
                <a:t>Possitive</a:t>
              </a:r>
              <a:r>
                <a:rPr kumimoji="1" lang="en-US" altLang="ja-JP" sz="2000" b="1" i="1" dirty="0" smtClean="0">
                  <a:solidFill>
                    <a:srgbClr val="FF0000"/>
                  </a:solidFill>
                </a:rPr>
                <a:t> Message for Scientific Value </a:t>
              </a:r>
              <a:endParaRPr kumimoji="1" lang="ja-JP" altLang="en-US" sz="2000" b="1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69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000866"/>
            <a:ext cx="7488832" cy="565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5"/>
          <p:cNvCxnSpPr/>
          <p:nvPr/>
        </p:nvCxnSpPr>
        <p:spPr>
          <a:xfrm flipV="1">
            <a:off x="4860032" y="3933056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/>
          <p:cNvSpPr/>
          <p:nvPr/>
        </p:nvSpPr>
        <p:spPr>
          <a:xfrm>
            <a:off x="0" y="0"/>
            <a:ext cx="5295232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Underground Physics at Kamioka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086445" y="123110"/>
            <a:ext cx="215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err="1" smtClean="0">
                <a:solidFill>
                  <a:srgbClr val="FF0000"/>
                </a:solidFill>
              </a:rPr>
              <a:t>m</a:t>
            </a:r>
            <a:r>
              <a:rPr kumimoji="1" lang="en-US" altLang="ja-JP" b="1" baseline="-25000" dirty="0" err="1" smtClean="0">
                <a:solidFill>
                  <a:srgbClr val="FF0000"/>
                </a:solidFill>
                <a:latin typeface="Symbol" pitchFamily="18" charset="2"/>
              </a:rPr>
              <a:t>bb</a:t>
            </a:r>
            <a:r>
              <a:rPr lang="en-US" altLang="ja-JP" b="1" dirty="0" smtClean="0">
                <a:solidFill>
                  <a:srgbClr val="FF0000"/>
                </a:solidFill>
              </a:rPr>
              <a:t> &lt; (120-250)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meV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b="1" dirty="0">
                <a:solidFill>
                  <a:srgbClr val="FF0000"/>
                </a:solidFill>
              </a:rPr>
              <a:t>a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t 90% C.L. (2013)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4860032" y="692696"/>
            <a:ext cx="1584176" cy="324036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34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5649" y="0"/>
            <a:ext cx="8951189" cy="3545634"/>
            <a:chOff x="5649" y="-2"/>
            <a:chExt cx="8951189" cy="3545634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3203848" y="548680"/>
              <a:ext cx="5752990" cy="2996952"/>
              <a:chOff x="2627784" y="0"/>
              <a:chExt cx="6321344" cy="3293029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627784" y="0"/>
                <a:ext cx="6321344" cy="3293029"/>
              </a:xfrm>
              <a:prstGeom prst="rect">
                <a:avLst/>
              </a:prstGeom>
            </p:spPr>
          </p:pic>
          <p:sp>
            <p:nvSpPr>
              <p:cNvPr id="3" name="正方形/長方形 2"/>
              <p:cNvSpPr/>
              <p:nvPr/>
            </p:nvSpPr>
            <p:spPr>
              <a:xfrm>
                <a:off x="2627784" y="2708920"/>
                <a:ext cx="4824536" cy="5841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" name="正方形/長方形 3"/>
              <p:cNvSpPr/>
              <p:nvPr/>
            </p:nvSpPr>
            <p:spPr>
              <a:xfrm>
                <a:off x="2843808" y="2564904"/>
                <a:ext cx="936104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" name="タイトル 1"/>
            <p:cNvSpPr txBox="1">
              <a:spLocks/>
            </p:cNvSpPr>
            <p:nvPr/>
          </p:nvSpPr>
          <p:spPr>
            <a:xfrm>
              <a:off x="5649" y="-2"/>
              <a:ext cx="2843808" cy="1340767"/>
            </a:xfrm>
            <a:prstGeom prst="rect">
              <a:avLst/>
            </a:prstGeom>
            <a:solidFill>
              <a:srgbClr val="0000FF"/>
            </a:solidFill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ja-JP" sz="3200" dirty="0" smtClean="0">
                  <a:solidFill>
                    <a:schemeClr val="bg1"/>
                  </a:solidFill>
                </a:rPr>
                <a:t>XMASS</a:t>
              </a:r>
            </a:p>
            <a:p>
              <a:pPr>
                <a:defRPr/>
              </a:pPr>
              <a:r>
                <a:rPr lang="en-US" altLang="ja-JP" sz="2400" dirty="0" smtClean="0">
                  <a:solidFill>
                    <a:schemeClr val="bg1"/>
                  </a:solidFill>
                </a:rPr>
                <a:t>Dark Matter Search: </a:t>
              </a:r>
              <a:r>
                <a:rPr lang="en-US" altLang="ja-JP" sz="2400" dirty="0" err="1" smtClean="0">
                  <a:solidFill>
                    <a:schemeClr val="bg1"/>
                  </a:solidFill>
                </a:rPr>
                <a:t>Xe</a:t>
              </a:r>
              <a:r>
                <a:rPr lang="en-US" altLang="ja-JP" sz="2400" dirty="0" smtClean="0">
                  <a:solidFill>
                    <a:schemeClr val="bg1"/>
                  </a:solidFill>
                </a:rPr>
                <a:t>-loaded Sci.</a:t>
              </a:r>
            </a:p>
            <a:p>
              <a:pPr>
                <a:defRPr/>
              </a:pPr>
              <a:r>
                <a:rPr lang="en-US" altLang="ja-JP" sz="2400" dirty="0" smtClean="0">
                  <a:solidFill>
                    <a:schemeClr val="bg1"/>
                  </a:solidFill>
                </a:rPr>
                <a:t> </a:t>
              </a:r>
              <a:endParaRPr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96609" y="1585490"/>
              <a:ext cx="21305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High Scalability</a:t>
              </a:r>
              <a:endParaRPr kumimoji="1" lang="ja-JP" altLang="en-US" sz="2400" b="1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234934" y="2276214"/>
              <a:ext cx="2126544" cy="1015663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1</a:t>
              </a:r>
              <a:r>
                <a:rPr kumimoji="1" lang="en-US" altLang="ja-JP" sz="2000" b="1" i="1" baseline="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</a:t>
              </a:r>
              <a:r>
                <a:rPr kumimoji="1"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kumimoji="1"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</a:t>
              </a:r>
              <a:r>
                <a:rPr kumimoji="1"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</a:t>
              </a:r>
              <a:r>
                <a:rPr kumimoji="1" lang="en-US" altLang="ja-JP" sz="2000" b="1" i="1" baseline="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nd</a:t>
              </a:r>
              <a:r>
                <a:rPr kumimoji="1"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</a:t>
              </a:r>
              <a:r>
                <a:rPr kumimoji="1"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  3</a:t>
              </a:r>
              <a:r>
                <a:rPr kumimoji="1" lang="en-US" altLang="ja-JP" sz="2000" b="1" i="1" baseline="300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rd</a:t>
              </a:r>
            </a:p>
            <a:p>
              <a:pPr marL="457200" indent="-457200">
                <a:buAutoNum type="arabicPlain" startAt="100"/>
              </a:pPr>
              <a:r>
                <a:rPr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       1         10</a:t>
              </a:r>
            </a:p>
            <a:p>
              <a:r>
                <a:rPr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kg</a:t>
              </a:r>
              <a:r>
                <a:rPr kumimoji="1" lang="en-US" altLang="ja-JP" sz="2000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         ton       </a:t>
              </a:r>
              <a:r>
                <a:rPr kumimoji="1" lang="en-US" altLang="ja-JP" sz="2000" b="1" i="1" dirty="0" err="1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itchFamily="2" charset="2"/>
                </a:rPr>
                <a:t>ton</a:t>
              </a:r>
              <a:endParaRPr kumimoji="1" lang="ja-JP" alt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3429000"/>
            <a:ext cx="5724128" cy="3429000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flipV="1">
            <a:off x="2411760" y="1916832"/>
            <a:ext cx="1512168" cy="936104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856575" cy="185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079779"/>
            <a:ext cx="1512168" cy="177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下矢印 15"/>
          <p:cNvSpPr/>
          <p:nvPr/>
        </p:nvSpPr>
        <p:spPr>
          <a:xfrm rot="18057066">
            <a:off x="1306076" y="5514236"/>
            <a:ext cx="360040" cy="64807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5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Granada2011.jpg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6389441" cy="4437112"/>
          </a:xfrm>
          <a:prstGeom prst="rect">
            <a:avLst/>
          </a:prstGeom>
        </p:spPr>
      </p:pic>
      <p:pic>
        <p:nvPicPr>
          <p:cNvPr id="7" name="図 6" descr="Granada2011.jpg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4797156"/>
            <a:ext cx="5679342" cy="181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図 8" descr="2lcgt 21.jpg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8323" y="620688"/>
            <a:ext cx="2995679" cy="3362496"/>
          </a:xfrm>
          <a:prstGeom prst="rect">
            <a:avLst/>
          </a:prstGeom>
        </p:spPr>
      </p:pic>
      <p:pic>
        <p:nvPicPr>
          <p:cNvPr id="6" name="図 5" descr="Granada2011.jpg"/>
          <p:cNvPicPr>
            <a:picLocks noChangeAspect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8373" y="4149080"/>
            <a:ext cx="3245629" cy="2376264"/>
          </a:xfrm>
          <a:prstGeom prst="rect">
            <a:avLst/>
          </a:prstGeom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24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Granada2011.jpg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872" y="4077719"/>
            <a:ext cx="5508104" cy="278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 descr="Kanda_20101116 29.jpg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4077072"/>
            <a:ext cx="3312481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 descr="tama_LCGT.jpg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1" y="260648"/>
            <a:ext cx="5521189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645430" y="1738950"/>
            <a:ext cx="1854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Sensitivity [1/</a:t>
            </a:r>
            <a:r>
              <a:rPr kumimoji="1" lang="en-US" altLang="ja-JP" sz="1600" b="1" dirty="0" smtClean="0">
                <a:latin typeface="ＭＳ Ｐゴシック"/>
                <a:ea typeface="ＭＳ Ｐゴシック"/>
              </a:rPr>
              <a:t>√</a:t>
            </a:r>
            <a:r>
              <a:rPr kumimoji="1" lang="en-US" altLang="ja-JP" sz="1600" b="1" dirty="0" smtClean="0">
                <a:ea typeface="ＭＳ Ｐゴシック"/>
              </a:rPr>
              <a:t>Hz</a:t>
            </a:r>
            <a:r>
              <a:rPr kumimoji="1" lang="en-US" altLang="ja-JP" sz="1600" b="1" dirty="0" smtClean="0"/>
              <a:t>]</a:t>
            </a:r>
            <a:endParaRPr kumimoji="1" lang="ja-JP" altLang="en-US" sz="16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96336" y="2348880"/>
            <a:ext cx="11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Adv. LIGO</a:t>
            </a:r>
            <a:endParaRPr kumimoji="1" lang="ja-JP" altLang="en-US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96336" y="1916832"/>
            <a:ext cx="1129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Adv. LCGT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96336" y="1484784"/>
            <a:ext cx="68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Virgo</a:t>
            </a:r>
            <a:endParaRPr kumimoji="1" lang="ja-JP" alt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96336" y="1052736"/>
            <a:ext cx="79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I-LCGT</a:t>
            </a:r>
            <a:endParaRPr kumimoji="1" lang="ja-JP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96336" y="620688"/>
            <a:ext cx="76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</a:t>
            </a:r>
            <a:endParaRPr kumimoji="1" lang="ja-JP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H="1" flipV="1">
            <a:off x="6876256" y="2492896"/>
            <a:ext cx="720080" cy="40650"/>
          </a:xfrm>
          <a:prstGeom prst="straightConnector1">
            <a:avLst/>
          </a:prstGeom>
          <a:ln w="19050">
            <a:solidFill>
              <a:srgbClr val="0066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H="1">
            <a:off x="6804250" y="2101498"/>
            <a:ext cx="792088" cy="31358"/>
          </a:xfrm>
          <a:prstGeom prst="straightConnector1">
            <a:avLst/>
          </a:prstGeom>
          <a:ln w="19050">
            <a:solidFill>
              <a:srgbClr val="CC33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7020274" y="1669450"/>
            <a:ext cx="576064" cy="247382"/>
          </a:xfrm>
          <a:prstGeom prst="straightConnector1">
            <a:avLst/>
          </a:prstGeom>
          <a:ln w="19050">
            <a:solidFill>
              <a:srgbClr val="000066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7092280" y="1237402"/>
            <a:ext cx="504056" cy="175374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>
            <a:off x="7092280" y="805354"/>
            <a:ext cx="504056" cy="463406"/>
          </a:xfrm>
          <a:prstGeom prst="straightConnector1">
            <a:avLst/>
          </a:prstGeom>
          <a:ln w="1905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65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-9280"/>
            <a:ext cx="4345656" cy="892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Projects in China</a:t>
            </a:r>
            <a:endParaRPr lang="en-US" altLang="ja-JP" sz="2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Accelerator-based 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127142" y="143488"/>
            <a:ext cx="8964590" cy="6714512"/>
            <a:chOff x="127142" y="143488"/>
            <a:chExt cx="8964590" cy="6714512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 bwMode="auto">
            <a:xfrm>
              <a:off x="4827106" y="143488"/>
              <a:ext cx="3489310" cy="75346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>
                  <a:solidFill>
                    <a:srgbClr val="FF0000"/>
                  </a:solidFill>
                </a:rPr>
                <a:t>BEPCII/BESIII: </a:t>
              </a:r>
              <a:endParaRPr lang="en-US" altLang="zh-CN" sz="2400" b="1" kern="0" dirty="0" smtClean="0">
                <a:solidFill>
                  <a:srgbClr val="FF0000"/>
                </a:solidFill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00" b="1" kern="0" dirty="0" smtClean="0">
                  <a:solidFill>
                    <a:srgbClr val="FF0000"/>
                  </a:solidFill>
                </a:rPr>
                <a:t>Operational </a:t>
              </a:r>
              <a:r>
                <a:rPr lang="en-US" altLang="zh-CN" sz="2400" b="1" kern="0" dirty="0">
                  <a:solidFill>
                    <a:srgbClr val="FF0000"/>
                  </a:solidFill>
                </a:rPr>
                <a:t>since 2009</a:t>
              </a:r>
            </a:p>
          </p:txBody>
        </p:sp>
        <p:pic>
          <p:nvPicPr>
            <p:cNvPr id="7270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1031" y="4149080"/>
              <a:ext cx="8896813" cy="2708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27142" y="1124744"/>
              <a:ext cx="8964590" cy="302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59813" y="6602818"/>
              <a:ext cx="2934586" cy="255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15853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959" y="2225400"/>
            <a:ext cx="3792233" cy="3828609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239208" y="2125276"/>
            <a:ext cx="2444644" cy="1319221"/>
            <a:chOff x="251519" y="1403504"/>
            <a:chExt cx="2444644" cy="1319221"/>
          </a:xfrm>
        </p:grpSpPr>
        <p:sp>
          <p:nvSpPr>
            <p:cNvPr id="5" name="Text Box 32"/>
            <p:cNvSpPr txBox="1">
              <a:spLocks noChangeArrowheads="1"/>
            </p:cNvSpPr>
            <p:nvPr/>
          </p:nvSpPr>
          <p:spPr bwMode="auto">
            <a:xfrm>
              <a:off x="251519" y="1403504"/>
              <a:ext cx="2160240" cy="70788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2000" b="1" u="sng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2008 - 2012 </a:t>
              </a:r>
            </a:p>
            <a:p>
              <a:pPr algn="ctr">
                <a:defRPr/>
              </a:pPr>
              <a:r>
                <a:rPr lang="en-US" altLang="ja-JP" sz="2000" b="1" u="sng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Roadmap</a:t>
              </a:r>
            </a:p>
          </p:txBody>
        </p:sp>
        <p:sp>
          <p:nvSpPr>
            <p:cNvPr id="6" name="下矢印 5"/>
            <p:cNvSpPr/>
            <p:nvPr/>
          </p:nvSpPr>
          <p:spPr>
            <a:xfrm rot="7454334">
              <a:off x="2093631" y="2120193"/>
              <a:ext cx="636258" cy="568806"/>
            </a:xfrm>
            <a:prstGeom prst="downArrow">
              <a:avLst/>
            </a:prstGeom>
            <a:solidFill>
              <a:srgbClr val="E6E0EC">
                <a:alpha val="67843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6070827" y="5088462"/>
            <a:ext cx="2877099" cy="1026014"/>
            <a:chOff x="6069508" y="3932207"/>
            <a:chExt cx="2877099" cy="1026014"/>
          </a:xfrm>
        </p:grpSpPr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6660232" y="4250335"/>
              <a:ext cx="2286375" cy="707886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2000" b="1" u="sng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After 2013</a:t>
              </a:r>
              <a:r>
                <a:rPr lang="en-US" altLang="ja-JP" sz="2000" b="1" u="sng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ja-JP" sz="2000" b="1" u="sng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– 2017</a:t>
              </a:r>
            </a:p>
            <a:p>
              <a:pPr algn="ctr">
                <a:defRPr/>
              </a:pPr>
              <a:r>
                <a:rPr lang="en-US" altLang="ja-JP" sz="2000" b="1" u="sng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Roadmap</a:t>
              </a:r>
            </a:p>
          </p:txBody>
        </p:sp>
        <p:sp>
          <p:nvSpPr>
            <p:cNvPr id="9" name="下矢印 8"/>
            <p:cNvSpPr/>
            <p:nvPr/>
          </p:nvSpPr>
          <p:spPr>
            <a:xfrm rot="17352208">
              <a:off x="6047607" y="3954108"/>
              <a:ext cx="636258" cy="592455"/>
            </a:xfrm>
            <a:prstGeom prst="downArrow">
              <a:avLst/>
            </a:prstGeom>
            <a:solidFill>
              <a:srgbClr val="E6E0EC">
                <a:alpha val="67843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7671" y="0"/>
            <a:ext cx="4248599" cy="8925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Particle Physics Strategy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611560" y="3125550"/>
            <a:ext cx="1373779" cy="2545167"/>
            <a:chOff x="632439" y="3494858"/>
            <a:chExt cx="1373779" cy="254516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39" y="3494858"/>
              <a:ext cx="1373779" cy="1898836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710508" y="5393694"/>
              <a:ext cx="12176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Dr. S. Ozaki</a:t>
              </a:r>
            </a:p>
            <a:p>
              <a:pPr algn="ctr"/>
              <a:r>
                <a:rPr lang="en-US" altLang="ja-JP" dirty="0" smtClean="0"/>
                <a:t>(BNL)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6876255" y="2479219"/>
            <a:ext cx="1661767" cy="2712258"/>
            <a:chOff x="6876255" y="2479219"/>
            <a:chExt cx="1661767" cy="2712258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55" y="3126368"/>
              <a:ext cx="1661767" cy="2065109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6995052" y="2479219"/>
              <a:ext cx="1424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Dr. H. </a:t>
              </a:r>
              <a:r>
                <a:rPr lang="en-US" altLang="ja-JP" dirty="0" err="1" smtClean="0"/>
                <a:t>Weerts</a:t>
              </a:r>
              <a:endParaRPr lang="en-US" altLang="ja-JP" dirty="0" smtClean="0"/>
            </a:p>
            <a:p>
              <a:pPr algn="ctr"/>
              <a:r>
                <a:rPr kumimoji="1" lang="en-US" altLang="ja-JP" dirty="0" smtClean="0"/>
                <a:t>(ANL)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6997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3837" b="4806"/>
          <a:stretch/>
        </p:blipFill>
        <p:spPr bwMode="auto">
          <a:xfrm>
            <a:off x="539552" y="20713"/>
            <a:ext cx="813908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07504" y="4221088"/>
            <a:ext cx="309634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0000FF"/>
                </a:solidFill>
              </a:rPr>
              <a:t>Please note: There is no proposal for the ring Higgs factory. </a:t>
            </a:r>
            <a:br>
              <a:rPr lang="en-US" altLang="ja-JP" sz="2000" b="1" dirty="0">
                <a:solidFill>
                  <a:srgbClr val="0000FF"/>
                </a:solidFill>
              </a:rPr>
            </a:br>
            <a:r>
              <a:rPr lang="en-US" altLang="ja-JP" sz="2000" b="1" dirty="0">
                <a:solidFill>
                  <a:srgbClr val="0000FF"/>
                </a:solidFill>
              </a:rPr>
              <a:t>It is just a feasibility study. </a:t>
            </a:r>
            <a:br>
              <a:rPr lang="en-US" altLang="ja-JP" sz="2000" b="1" dirty="0">
                <a:solidFill>
                  <a:srgbClr val="0000FF"/>
                </a:solidFill>
              </a:rPr>
            </a:br>
            <a:r>
              <a:rPr lang="en-US" altLang="ja-JP" sz="2000" b="1" dirty="0">
                <a:solidFill>
                  <a:srgbClr val="0000FF"/>
                </a:solidFill>
              </a:rPr>
              <a:t/>
            </a:r>
            <a:br>
              <a:rPr lang="en-US" altLang="ja-JP" sz="2000" b="1" dirty="0">
                <a:solidFill>
                  <a:srgbClr val="0000FF"/>
                </a:solidFill>
              </a:rPr>
            </a:br>
            <a:r>
              <a:rPr lang="en-US" altLang="ja-JP" sz="2000" b="1" dirty="0" err="1">
                <a:solidFill>
                  <a:srgbClr val="0000FF"/>
                </a:solidFill>
              </a:rPr>
              <a:t>Yifang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5896" y="5808452"/>
            <a:ext cx="4658816" cy="96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55125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标题 1"/>
          <p:cNvSpPr>
            <a:spLocks noGrp="1"/>
          </p:cNvSpPr>
          <p:nvPr>
            <p:ph type="title"/>
          </p:nvPr>
        </p:nvSpPr>
        <p:spPr>
          <a:xfrm>
            <a:off x="539865" y="771550"/>
            <a:ext cx="8229600" cy="857250"/>
          </a:xfrm>
        </p:spPr>
        <p:txBody>
          <a:bodyPr/>
          <a:lstStyle/>
          <a:p>
            <a:r>
              <a:rPr lang="en-US" altLang="zh-CN" sz="2800" b="1" dirty="0" err="1" smtClean="0">
                <a:solidFill>
                  <a:srgbClr val="FF0000"/>
                </a:solidFill>
              </a:rPr>
              <a:t>Daya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 Bay: A new type of neutrino oscillation</a:t>
            </a:r>
            <a:endParaRPr lang="zh-CN" alt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10752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70" y="1628800"/>
            <a:ext cx="3966797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矩形 9"/>
          <p:cNvSpPr>
            <a:spLocks noChangeArrowheads="1"/>
          </p:cNvSpPr>
          <p:nvPr/>
        </p:nvSpPr>
        <p:spPr bwMode="auto">
          <a:xfrm>
            <a:off x="568570" y="4869160"/>
            <a:ext cx="5418992" cy="830262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>
                <a:solidFill>
                  <a:schemeClr val="tx1"/>
                </a:solidFill>
              </a:rPr>
              <a:t>Sin</a:t>
            </a:r>
            <a:r>
              <a:rPr lang="en-US" altLang="zh-CN" sz="2400" baseline="30000">
                <a:solidFill>
                  <a:schemeClr val="tx1"/>
                </a:solidFill>
              </a:rPr>
              <a:t>2</a:t>
            </a:r>
            <a:r>
              <a:rPr lang="en-US" altLang="zh-CN" sz="2400">
                <a:solidFill>
                  <a:schemeClr val="tx1"/>
                </a:solidFill>
              </a:rPr>
              <a:t>2</a:t>
            </a:r>
            <a:r>
              <a:rPr lang="en-US" altLang="zh-CN" sz="240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en-US" altLang="zh-CN" sz="2400" baseline="-25000">
                <a:solidFill>
                  <a:schemeClr val="tx1"/>
                </a:solidFill>
              </a:rPr>
              <a:t>13 </a:t>
            </a:r>
            <a:r>
              <a:rPr lang="en-US" altLang="zh-CN" sz="2400">
                <a:solidFill>
                  <a:schemeClr val="tx1"/>
                </a:solidFill>
              </a:rPr>
              <a:t>= 0.092 </a:t>
            </a:r>
            <a:r>
              <a:rPr lang="en-US" altLang="zh-CN" sz="240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US" altLang="zh-CN" sz="2400">
                <a:solidFill>
                  <a:schemeClr val="tx1"/>
                </a:solidFill>
              </a:rPr>
              <a:t> 0.016</a:t>
            </a:r>
            <a:r>
              <a:rPr lang="en-US" altLang="zh-CN" sz="2400">
                <a:solidFill>
                  <a:schemeClr val="tx1"/>
                </a:solidFill>
                <a:sym typeface="Symbol" pitchFamily="18" charset="2"/>
              </a:rPr>
              <a:t>(stat)  </a:t>
            </a:r>
            <a:r>
              <a:rPr lang="en-US" altLang="zh-CN" sz="2400">
                <a:solidFill>
                  <a:schemeClr val="tx1"/>
                </a:solidFill>
              </a:rPr>
              <a:t>0.005(syst)</a:t>
            </a:r>
          </a:p>
          <a:p>
            <a:pPr>
              <a:spcBef>
                <a:spcPct val="0"/>
              </a:spcBef>
            </a:pPr>
            <a:r>
              <a:rPr lang="en-US" altLang="zh-CN" sz="2400">
                <a:latin typeface="Symbol" pitchFamily="18" charset="2"/>
              </a:rPr>
              <a:t>c</a:t>
            </a:r>
            <a:r>
              <a:rPr lang="en-US" altLang="zh-CN" sz="2400" baseline="30000"/>
              <a:t>2</a:t>
            </a:r>
            <a:r>
              <a:rPr lang="en-US" altLang="zh-CN" sz="2400"/>
              <a:t>/NDF = 4.26/4, 5.2 </a:t>
            </a:r>
            <a:r>
              <a:rPr lang="el-GR" altLang="zh-CN" sz="2400"/>
              <a:t>σ</a:t>
            </a:r>
            <a:r>
              <a:rPr lang="en-US" altLang="zh-CN" sz="2400"/>
              <a:t> for non-zero </a:t>
            </a:r>
            <a:r>
              <a:rPr lang="el-GR" altLang="zh-CN" sz="2400"/>
              <a:t>θ</a:t>
            </a:r>
            <a:r>
              <a:rPr lang="en-US" altLang="zh-CN" sz="2400" baseline="-25000"/>
              <a:t>13</a:t>
            </a:r>
            <a:r>
              <a:rPr lang="zh-CN" altLang="en-US" sz="2400" baseline="-25000"/>
              <a:t> </a:t>
            </a:r>
            <a:r>
              <a:rPr lang="zh-CN" altLang="en-US" sz="2400"/>
              <a:t> </a:t>
            </a:r>
            <a:endParaRPr lang="en-US" altLang="zh-CN" sz="2400"/>
          </a:p>
        </p:txBody>
      </p:sp>
      <p:pic>
        <p:nvPicPr>
          <p:cNvPr id="1075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1" y="1805806"/>
            <a:ext cx="40767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矩形 4"/>
          <p:cNvSpPr>
            <a:spLocks noChangeArrowheads="1"/>
          </p:cNvSpPr>
          <p:nvPr/>
        </p:nvSpPr>
        <p:spPr bwMode="auto">
          <a:xfrm>
            <a:off x="568570" y="5807373"/>
            <a:ext cx="5418992" cy="830263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>
                <a:solidFill>
                  <a:schemeClr val="tx1"/>
                </a:solidFill>
              </a:rPr>
              <a:t>Sin</a:t>
            </a:r>
            <a:r>
              <a:rPr lang="en-US" altLang="zh-CN" sz="2400" baseline="30000">
                <a:solidFill>
                  <a:schemeClr val="tx1"/>
                </a:solidFill>
              </a:rPr>
              <a:t>2</a:t>
            </a:r>
            <a:r>
              <a:rPr lang="en-US" altLang="zh-CN" sz="2400">
                <a:solidFill>
                  <a:schemeClr val="tx1"/>
                </a:solidFill>
              </a:rPr>
              <a:t>2</a:t>
            </a:r>
            <a:r>
              <a:rPr lang="en-US" altLang="zh-CN" sz="240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en-US" altLang="zh-CN" sz="2400" baseline="-25000">
                <a:solidFill>
                  <a:schemeClr val="tx1"/>
                </a:solidFill>
              </a:rPr>
              <a:t>13</a:t>
            </a:r>
            <a:r>
              <a:rPr lang="en-US" altLang="zh-CN" sz="2400">
                <a:solidFill>
                  <a:schemeClr val="tx1"/>
                </a:solidFill>
              </a:rPr>
              <a:t>=0.089</a:t>
            </a:r>
            <a:r>
              <a:rPr lang="en-US" altLang="zh-CN" sz="2400">
                <a:solidFill>
                  <a:schemeClr val="tx1"/>
                </a:solidFill>
                <a:sym typeface="Symbol" pitchFamily="18" charset="2"/>
              </a:rPr>
              <a:t></a:t>
            </a:r>
            <a:r>
              <a:rPr lang="en-US" altLang="zh-CN" sz="2400">
                <a:solidFill>
                  <a:schemeClr val="tx1"/>
                </a:solidFill>
              </a:rPr>
              <a:t> 0.010</a:t>
            </a:r>
            <a:r>
              <a:rPr lang="en-US" altLang="zh-CN" sz="2400">
                <a:solidFill>
                  <a:schemeClr val="tx1"/>
                </a:solidFill>
                <a:sym typeface="Symbol" pitchFamily="18" charset="2"/>
              </a:rPr>
              <a:t> (stat)</a:t>
            </a:r>
            <a:r>
              <a:rPr lang="en-US" altLang="zh-CN" sz="2400">
                <a:solidFill>
                  <a:schemeClr val="tx1"/>
                </a:solidFill>
              </a:rPr>
              <a:t>0.005(syst)</a:t>
            </a:r>
          </a:p>
          <a:p>
            <a:pPr>
              <a:spcBef>
                <a:spcPct val="0"/>
              </a:spcBef>
            </a:pPr>
            <a:r>
              <a:rPr lang="en-US" altLang="zh-CN" sz="2400">
                <a:latin typeface="Symbol" pitchFamily="18" charset="2"/>
              </a:rPr>
              <a:t>c</a:t>
            </a:r>
            <a:r>
              <a:rPr lang="en-US" altLang="zh-CN" sz="2400" baseline="30000"/>
              <a:t>2</a:t>
            </a:r>
            <a:r>
              <a:rPr lang="en-US" altLang="zh-CN" sz="2400"/>
              <a:t>/NDF = 3.4/4,   7.7 </a:t>
            </a:r>
            <a:r>
              <a:rPr lang="el-GR" altLang="zh-CN" sz="2400"/>
              <a:t>σ</a:t>
            </a:r>
            <a:r>
              <a:rPr lang="en-US" altLang="zh-CN" sz="2400"/>
              <a:t> for non-zero </a:t>
            </a:r>
            <a:r>
              <a:rPr lang="el-GR" altLang="zh-CN" sz="2400"/>
              <a:t>θ</a:t>
            </a:r>
            <a:r>
              <a:rPr lang="en-US" altLang="zh-CN" sz="2400" baseline="-25000"/>
              <a:t>13</a:t>
            </a:r>
            <a:r>
              <a:rPr lang="zh-CN" altLang="en-US" sz="2400" baseline="-25000"/>
              <a:t> </a:t>
            </a:r>
            <a:r>
              <a:rPr lang="zh-CN" altLang="en-US" sz="2400"/>
              <a:t> </a:t>
            </a:r>
            <a:endParaRPr lang="en-US" altLang="zh-CN" sz="2400"/>
          </a:p>
        </p:txBody>
      </p:sp>
      <p:sp>
        <p:nvSpPr>
          <p:cNvPr id="107528" name="矩形 2"/>
          <p:cNvSpPr>
            <a:spLocks noChangeArrowheads="1"/>
          </p:cNvSpPr>
          <p:nvPr/>
        </p:nvSpPr>
        <p:spPr bwMode="auto">
          <a:xfrm>
            <a:off x="6076951" y="5920085"/>
            <a:ext cx="281060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1800">
                <a:solidFill>
                  <a:schemeClr val="tx1"/>
                </a:solidFill>
              </a:rPr>
              <a:t>F.P. An et al., Chin. </a:t>
            </a:r>
            <a:r>
              <a:rPr lang="hu-HU" altLang="zh-CN" sz="1800">
                <a:solidFill>
                  <a:schemeClr val="tx1"/>
                </a:solidFill>
              </a:rPr>
              <a:t>Phys.</a:t>
            </a:r>
            <a:r>
              <a:rPr lang="en-US" altLang="zh-CN" sz="1800">
                <a:solidFill>
                  <a:schemeClr val="tx1"/>
                </a:solidFill>
              </a:rPr>
              <a:t>C</a:t>
            </a:r>
            <a:r>
              <a:rPr lang="hu-HU" altLang="zh-CN" sz="1800">
                <a:solidFill>
                  <a:schemeClr val="tx1"/>
                </a:solidFill>
              </a:rPr>
              <a:t> </a:t>
            </a:r>
            <a:r>
              <a:rPr lang="en-US" altLang="zh-CN" sz="1800">
                <a:solidFill>
                  <a:schemeClr val="tx1"/>
                </a:solidFill>
              </a:rPr>
              <a:t>37</a:t>
            </a:r>
            <a:r>
              <a:rPr lang="hu-HU" altLang="zh-CN" sz="1800">
                <a:solidFill>
                  <a:schemeClr val="tx1"/>
                </a:solidFill>
              </a:rPr>
              <a:t>(201</a:t>
            </a:r>
            <a:r>
              <a:rPr lang="en-US" altLang="zh-CN" sz="1800">
                <a:solidFill>
                  <a:schemeClr val="tx1"/>
                </a:solidFill>
              </a:rPr>
              <a:t>3</a:t>
            </a:r>
            <a:r>
              <a:rPr lang="hu-HU" altLang="zh-CN" sz="1800">
                <a:solidFill>
                  <a:schemeClr val="tx1"/>
                </a:solidFill>
              </a:rPr>
              <a:t>) </a:t>
            </a:r>
            <a:r>
              <a:rPr lang="en-US" altLang="zh-CN" sz="1800">
                <a:solidFill>
                  <a:schemeClr val="tx1"/>
                </a:solidFill>
              </a:rPr>
              <a:t>011001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107529" name="矩形 10"/>
          <p:cNvSpPr>
            <a:spLocks noChangeArrowheads="1"/>
          </p:cNvSpPr>
          <p:nvPr/>
        </p:nvSpPr>
        <p:spPr bwMode="auto">
          <a:xfrm>
            <a:off x="6076950" y="4823122"/>
            <a:ext cx="292490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zh-CN" sz="1800">
                <a:solidFill>
                  <a:schemeClr val="tx1"/>
                </a:solidFill>
              </a:rPr>
              <a:t>F.P. An et al.</a:t>
            </a:r>
            <a:r>
              <a:rPr lang="en-US" altLang="zh-CN" sz="1800">
                <a:solidFill>
                  <a:srgbClr val="002060"/>
                </a:solidFill>
              </a:rPr>
              <a:t>, NIM. </a:t>
            </a:r>
            <a:r>
              <a:rPr lang="pt-BR" altLang="zh-CN" sz="1800">
                <a:solidFill>
                  <a:srgbClr val="002060"/>
                </a:solidFill>
              </a:rPr>
              <a:t>A 685(2012)78</a:t>
            </a:r>
            <a:r>
              <a:rPr lang="en-US" altLang="zh-CN" sz="1800">
                <a:solidFill>
                  <a:srgbClr val="002060"/>
                </a:solidFill>
              </a:rPr>
              <a:t>; </a:t>
            </a:r>
            <a:r>
              <a:rPr lang="hu-HU" altLang="zh-CN" sz="1800">
                <a:solidFill>
                  <a:srgbClr val="002060"/>
                </a:solidFill>
              </a:rPr>
              <a:t>Phys. Rev. Lett. 108, (2012) 171803</a:t>
            </a:r>
            <a:endParaRPr lang="zh-CN" altLang="en-US" sz="1800">
              <a:solidFill>
                <a:srgbClr val="00206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-2416"/>
            <a:ext cx="3635896" cy="892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Projects in China</a:t>
            </a: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Reactor-based</a:t>
            </a:r>
          </a:p>
        </p:txBody>
      </p:sp>
      <p:cxnSp>
        <p:nvCxnSpPr>
          <p:cNvPr id="3" name="直線コネクタ 2"/>
          <p:cNvCxnSpPr/>
          <p:nvPr/>
        </p:nvCxnSpPr>
        <p:spPr bwMode="auto">
          <a:xfrm>
            <a:off x="2830922" y="6566197"/>
            <a:ext cx="7200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13726246"/>
      </p:ext>
    </p:extLst>
  </p:cSld>
  <p:clrMapOvr>
    <a:masterClrMapping/>
  </p:clrMapOvr>
  <p:transition advClick="0">
    <p:split orient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9902"/>
            <a:ext cx="8424936" cy="597439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1AC77-3FB6-4DE6-BE8E-A9C9F12454E6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663404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9" y="46038"/>
            <a:ext cx="8109438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标题 1"/>
          <p:cNvSpPr txBox="1">
            <a:spLocks/>
          </p:cNvSpPr>
          <p:nvPr/>
        </p:nvSpPr>
        <p:spPr>
          <a:xfrm>
            <a:off x="0" y="69850"/>
            <a:ext cx="9144000" cy="77787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kumimoji="0" lang="en-US" altLang="zh-CN" kern="0" smtClean="0">
                <a:solidFill>
                  <a:srgbClr val="FF0000"/>
                </a:solidFill>
              </a:rPr>
              <a:t>New site</a:t>
            </a:r>
            <a:r>
              <a:rPr kumimoji="0" lang="zh-CN" altLang="en-US" kern="0" smtClean="0">
                <a:solidFill>
                  <a:srgbClr val="FF0000"/>
                </a:solidFill>
              </a:rPr>
              <a:t>：</a:t>
            </a:r>
            <a:r>
              <a:rPr kumimoji="0" lang="en-US" altLang="zh-CN" kern="0" smtClean="0">
                <a:solidFill>
                  <a:srgbClr val="FF0000"/>
                </a:solidFill>
              </a:rPr>
              <a:t>Kaiping county, Jiangmen city</a:t>
            </a:r>
            <a:endParaRPr kumimoji="0" lang="zh-CN" altLang="en-US" kern="0" dirty="0" smtClean="0">
              <a:solidFill>
                <a:srgbClr val="FF0000"/>
              </a:solidFill>
            </a:endParaRPr>
          </a:p>
        </p:txBody>
      </p:sp>
      <p:grpSp>
        <p:nvGrpSpPr>
          <p:cNvPr id="4" name="组合 1"/>
          <p:cNvGrpSpPr>
            <a:grpSpLocks/>
          </p:cNvGrpSpPr>
          <p:nvPr/>
        </p:nvGrpSpPr>
        <p:grpSpPr bwMode="auto">
          <a:xfrm>
            <a:off x="5940152" y="4125560"/>
            <a:ext cx="3036436" cy="2587978"/>
            <a:chOff x="1116013" y="1196975"/>
            <a:chExt cx="5472112" cy="4432300"/>
          </a:xfrm>
        </p:grpSpPr>
        <p:pic>
          <p:nvPicPr>
            <p:cNvPr id="6" name="Picture 4" descr="allbaseline_dyb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196975"/>
              <a:ext cx="5472112" cy="443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5724525" y="4271963"/>
              <a:ext cx="142875" cy="14446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>
                <a:spcBef>
                  <a:spcPct val="0"/>
                </a:spcBef>
              </a:pPr>
              <a:endParaRPr kumimoji="0" lang="zh-CN" alt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5762625" y="1484313"/>
              <a:ext cx="0" cy="25209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" name="正方形/長方形 13"/>
          <p:cNvSpPr/>
          <p:nvPr/>
        </p:nvSpPr>
        <p:spPr bwMode="auto">
          <a:xfrm>
            <a:off x="8388424" y="4293334"/>
            <a:ext cx="288032" cy="2877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812800" marR="0" indent="-812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tabLst/>
            </a:pPr>
            <a:endParaRPr kumimoji="0" lang="ja-JP" altLang="en-US" sz="20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107236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584200"/>
          </a:xfrm>
        </p:spPr>
        <p:txBody>
          <a:bodyPr/>
          <a:lstStyle/>
          <a:p>
            <a:pPr>
              <a:defRPr/>
            </a:pPr>
            <a:r>
              <a:rPr lang="en-US" altLang="zh-CN" sz="3600" dirty="0" smtClean="0">
                <a:solidFill>
                  <a:srgbClr val="FF0000"/>
                </a:solidFill>
                <a:latin typeface="+mn-lt"/>
                <a:ea typeface="黑体" pitchFamily="49" charset="-122"/>
              </a:rPr>
              <a:t>Physics reach of DYBII</a:t>
            </a:r>
            <a:endParaRPr lang="zh-CN" alt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727" y="1050927"/>
            <a:ext cx="4775688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0" name="矩形 3"/>
          <p:cNvSpPr>
            <a:spLocks noChangeArrowheads="1"/>
          </p:cNvSpPr>
          <p:nvPr/>
        </p:nvSpPr>
        <p:spPr bwMode="auto">
          <a:xfrm>
            <a:off x="6912224" y="866775"/>
            <a:ext cx="1864613" cy="3693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mtClean="0">
                <a:solidFill>
                  <a:srgbClr val="000000"/>
                </a:solidFill>
                <a:latin typeface="Arial" pitchFamily="34" charset="0"/>
                <a:ea typeface="SimHei" pitchFamily="49" charset="-122"/>
                <a:sym typeface="Symbol" pitchFamily="18" charset="2"/>
              </a:rPr>
              <a:t>arXiv:</a:t>
            </a:r>
            <a:r>
              <a:rPr kumimoji="0" lang="en-US" altLang="zh-CN" smtClean="0">
                <a:solidFill>
                  <a:srgbClr val="000000"/>
                </a:solidFill>
                <a:latin typeface="Arial" pitchFamily="34" charset="0"/>
                <a:ea typeface="SimHei" pitchFamily="49" charset="-122"/>
              </a:rPr>
              <a:t>1303.6733</a:t>
            </a:r>
            <a:endParaRPr kumimoji="0" lang="zh-CN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6" y="1050925"/>
            <a:ext cx="3280996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矩形 2"/>
          <p:cNvSpPr>
            <a:spLocks noChangeArrowheads="1"/>
          </p:cNvSpPr>
          <p:nvPr/>
        </p:nvSpPr>
        <p:spPr bwMode="auto">
          <a:xfrm>
            <a:off x="1796083" y="1916114"/>
            <a:ext cx="9124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</a:pPr>
            <a:r>
              <a:rPr kumimoji="0" lang="en-US" altLang="zh-CN" b="1" smtClean="0">
                <a:solidFill>
                  <a:srgbClr val="000066"/>
                </a:solidFill>
                <a:latin typeface="Arial Narrow" pitchFamily="34" charset="0"/>
                <a:ea typeface="SimHei" pitchFamily="49" charset="-122"/>
              </a:rPr>
              <a:t>20 kt LS</a:t>
            </a:r>
            <a:endParaRPr kumimoji="0" lang="de-DE" altLang="zh-CN" b="1" smtClean="0">
              <a:solidFill>
                <a:srgbClr val="000066"/>
              </a:solidFill>
              <a:latin typeface="Arial Narrow" pitchFamily="34" charset="0"/>
              <a:ea typeface="SimHei" pitchFamily="49" charset="-122"/>
            </a:endParaRPr>
          </a:p>
        </p:txBody>
      </p:sp>
      <p:pic>
        <p:nvPicPr>
          <p:cNvPr id="7578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" y="4164013"/>
            <a:ext cx="4328746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381" y="4797425"/>
            <a:ext cx="433167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20"/>
          <p:cNvSpPr>
            <a:spLocks noChangeArrowheads="1"/>
          </p:cNvSpPr>
          <p:nvPr/>
        </p:nvSpPr>
        <p:spPr bwMode="auto">
          <a:xfrm>
            <a:off x="4750118" y="4723279"/>
            <a:ext cx="4026719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7188" indent="-185738" algn="l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altLang="zh-CN" sz="2400" b="1" dirty="0">
                <a:solidFill>
                  <a:srgbClr val="0000FF"/>
                </a:solidFill>
                <a:ea typeface="楷体" pitchFamily="49" charset="-122"/>
              </a:rPr>
              <a:t>Mass Hierarchy</a:t>
            </a:r>
            <a:endParaRPr kumimoji="0" lang="zh-CN" altLang="en-US" sz="2400" b="1" dirty="0">
              <a:solidFill>
                <a:srgbClr val="0000FF"/>
              </a:solidFill>
              <a:ea typeface="楷体" pitchFamily="49" charset="-122"/>
            </a:endParaRPr>
          </a:p>
          <a:p>
            <a:pPr marL="357188" indent="-185738" algn="l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altLang="zh-CN" sz="2400" b="1" dirty="0">
                <a:solidFill>
                  <a:srgbClr val="0000FF"/>
                </a:solidFill>
                <a:ea typeface="楷体" pitchFamily="49" charset="-122"/>
              </a:rPr>
              <a:t>Mixing parameters</a:t>
            </a:r>
            <a:endParaRPr kumimoji="0" lang="zh-CN" altLang="en-US" sz="2400" b="1" dirty="0">
              <a:solidFill>
                <a:srgbClr val="0000FF"/>
              </a:solidFill>
              <a:ea typeface="楷体" pitchFamily="49" charset="-122"/>
            </a:endParaRPr>
          </a:p>
          <a:p>
            <a:pPr marL="357188" indent="-185738" algn="l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altLang="zh-CN" sz="2400" b="1" dirty="0">
                <a:solidFill>
                  <a:srgbClr val="0000FF"/>
                </a:solidFill>
                <a:ea typeface="楷体" pitchFamily="49" charset="-122"/>
              </a:rPr>
              <a:t>Supernova neutrinos </a:t>
            </a:r>
            <a:endParaRPr kumimoji="0" lang="zh-CN" altLang="en-US" sz="2400" b="1" dirty="0">
              <a:solidFill>
                <a:srgbClr val="0000FF"/>
              </a:solidFill>
              <a:ea typeface="楷体" pitchFamily="49" charset="-122"/>
            </a:endParaRPr>
          </a:p>
          <a:p>
            <a:pPr marL="357188" indent="-185738" algn="l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altLang="zh-CN" sz="2400" b="1" dirty="0">
                <a:solidFill>
                  <a:srgbClr val="0000FF"/>
                </a:solidFill>
                <a:ea typeface="楷体" pitchFamily="49" charset="-122"/>
              </a:rPr>
              <a:t>Geoneutrinos</a:t>
            </a:r>
            <a:endParaRPr kumimoji="0" lang="zh-CN" altLang="en-US" sz="2400" b="1" dirty="0">
              <a:solidFill>
                <a:srgbClr val="0000FF"/>
              </a:solidFill>
              <a:ea typeface="楷体" pitchFamily="49" charset="-122"/>
            </a:endParaRPr>
          </a:p>
          <a:p>
            <a:pPr marL="357188" indent="-185738" algn="l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kumimoji="0" lang="en-US" altLang="zh-CN" sz="2400" b="1" dirty="0">
                <a:solidFill>
                  <a:srgbClr val="0000FF"/>
                </a:solidFill>
                <a:ea typeface="楷体" pitchFamily="49" charset="-122"/>
              </a:rPr>
              <a:t>Sterile neutrinos</a:t>
            </a:r>
            <a:endParaRPr kumimoji="0" lang="zh-CN" altLang="en-US" sz="2400" b="1" dirty="0">
              <a:solidFill>
                <a:srgbClr val="0000FF"/>
              </a:solidFill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037146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250" y="990307"/>
            <a:ext cx="7416824" cy="50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995936" y="107331"/>
            <a:ext cx="492272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ko-KR" sz="2400" b="1" dirty="0">
                <a:solidFill>
                  <a:srgbClr val="C00000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Current Accelerator Activities in Korea (2013)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3816424" cy="892552"/>
          </a:xfrm>
          <a:prstGeom prst="rect">
            <a:avLst/>
          </a:prstGeom>
          <a:solidFill>
            <a:srgbClr val="99CCF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3. Projects in Korea 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Accelerators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349758" y="6171985"/>
            <a:ext cx="1584088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FF0000"/>
                </a:solidFill>
              </a:rPr>
              <a:t>C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ommissioning</a:t>
            </a:r>
          </a:p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June, 2013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-13491" y="6086332"/>
            <a:ext cx="3729163" cy="7560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sz="1600" kern="0" dirty="0" smtClean="0"/>
              <a:t>Project period : 2011.12-2018.02</a:t>
            </a:r>
          </a:p>
          <a:p>
            <a:r>
              <a:rPr kumimoji="0" lang="en-US" altLang="ko-KR" sz="1600" kern="0" dirty="0" smtClean="0"/>
              <a:t>Budget : 460BWon (1BWon~1M$)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22175" y="3524790"/>
            <a:ext cx="2296488" cy="584775"/>
          </a:xfrm>
          <a:prstGeom prst="rect">
            <a:avLst/>
          </a:prstGeom>
          <a:solidFill>
            <a:srgbClr val="BBE0E3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Ground-breaking Ceremony: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May, 2013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847692" y="3384802"/>
            <a:ext cx="2296488" cy="584775"/>
          </a:xfrm>
          <a:prstGeom prst="rect">
            <a:avLst/>
          </a:prstGeom>
          <a:solidFill>
            <a:srgbClr val="BBE0E3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Full operation:</a:t>
            </a:r>
          </a:p>
          <a:p>
            <a:pPr algn="ctr"/>
            <a:r>
              <a:rPr lang="en-US" altLang="ja-JP" sz="1600" dirty="0" smtClean="0">
                <a:solidFill>
                  <a:srgbClr val="FF0000"/>
                </a:solidFill>
              </a:rPr>
              <a:t> at the end of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2014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7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861449"/>
            <a:ext cx="6156385" cy="171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" y="2348880"/>
            <a:ext cx="419246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6" descr="센터로고-짙은색깔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63" y="88050"/>
            <a:ext cx="26992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Rectangle 23"/>
          <p:cNvSpPr>
            <a:spLocks noChangeArrowheads="1"/>
          </p:cNvSpPr>
          <p:nvPr/>
        </p:nvSpPr>
        <p:spPr bwMode="auto">
          <a:xfrm>
            <a:off x="5474270" y="2852748"/>
            <a:ext cx="2343150" cy="504825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2400" b="1" dirty="0" smtClean="0">
                <a:solidFill>
                  <a:srgbClr val="000000"/>
                </a:solidFill>
                <a:latin typeface="Helvetica" pitchFamily="34" charset="0"/>
                <a:ea typeface="Gulim" pitchFamily="34" charset="-127"/>
              </a:rPr>
              <a:t>RENO Status</a:t>
            </a:r>
          </a:p>
        </p:txBody>
      </p:sp>
      <p:pic>
        <p:nvPicPr>
          <p:cNvPr id="8295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074" y="3473450"/>
            <a:ext cx="5942134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7699" y="0"/>
            <a:ext cx="3816424" cy="892552"/>
          </a:xfrm>
          <a:prstGeom prst="rect">
            <a:avLst/>
          </a:prstGeom>
          <a:solidFill>
            <a:srgbClr val="99CCF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3. Projects in Korea 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Reactor-based</a:t>
            </a:r>
            <a:endParaRPr lang="en-US" altLang="ja-JP" sz="2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54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81000" y="304800"/>
            <a:ext cx="822373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1" smtClean="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Overview of RENO-50</a:t>
            </a:r>
          </a:p>
        </p:txBody>
      </p:sp>
      <p:sp>
        <p:nvSpPr>
          <p:cNvPr id="24" name="Text Box 3092"/>
          <p:cNvSpPr txBox="1">
            <a:spLocks noChangeArrowheads="1"/>
          </p:cNvSpPr>
          <p:nvPr/>
        </p:nvSpPr>
        <p:spPr bwMode="auto">
          <a:xfrm>
            <a:off x="180248" y="1317625"/>
            <a:ext cx="8783515" cy="113823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kumimoji="0" lang="en-US" altLang="ja-JP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RENO-50</a:t>
            </a:r>
            <a:r>
              <a:rPr kumimoji="0" lang="en-US" altLang="ko-KR" sz="2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kumimoji="0" lang="en-US" altLang="ko-KR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An underground detector consisting of 18 </a:t>
            </a:r>
            <a:r>
              <a:rPr kumimoji="0" lang="en-US" altLang="ko-KR" sz="2200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kton</a:t>
            </a:r>
            <a:r>
              <a:rPr kumimoji="0" lang="en-US" altLang="ko-KR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ultra- low-radioactivity liquid </a:t>
            </a:r>
            <a:r>
              <a:rPr kumimoji="0" lang="en-US" altLang="ko-KR" sz="2200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scintillator</a:t>
            </a:r>
            <a:r>
              <a:rPr kumimoji="0" lang="en-US" altLang="ko-KR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&amp; 15,000 20” PMTs, at 50 km away from the </a:t>
            </a:r>
            <a:r>
              <a:rPr kumimoji="0" lang="en-US" altLang="ko-KR" sz="2200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Hanbit</a:t>
            </a:r>
            <a:r>
              <a:rPr kumimoji="0" lang="en-US" altLang="ko-KR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0" lang="en-US" altLang="ko-KR" sz="2200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Yonggwang</a:t>
            </a:r>
            <a:r>
              <a:rPr kumimoji="0" lang="en-US" altLang="ko-KR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) nuclear power plant </a:t>
            </a:r>
          </a:p>
        </p:txBody>
      </p:sp>
      <p:sp>
        <p:nvSpPr>
          <p:cNvPr id="8" name="Text Box 3092"/>
          <p:cNvSpPr txBox="1">
            <a:spLocks noChangeArrowheads="1"/>
          </p:cNvSpPr>
          <p:nvPr/>
        </p:nvSpPr>
        <p:spPr bwMode="auto">
          <a:xfrm>
            <a:off x="180248" y="4365104"/>
            <a:ext cx="8783515" cy="8302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kumimoji="0" lang="en-US" altLang="ja-JP" sz="2400" b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kumimoji="0" lang="en-US" altLang="ko-KR" sz="2400" b="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 </a:t>
            </a:r>
            <a:r>
              <a:rPr kumimoji="0" lang="en-US" altLang="ko-KR" sz="240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Budget</a:t>
            </a:r>
            <a:r>
              <a:rPr kumimoji="0" lang="en-US" altLang="ko-KR" sz="2400" b="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 : </a:t>
            </a:r>
            <a:r>
              <a:rPr kumimoji="0" lang="en-US" altLang="ko-KR" sz="2200" b="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$ 100M for 6 year construction                           	  	        (Civil engineering: $ 15M,  Detector: $ 85M)                                            </a:t>
            </a:r>
            <a:endParaRPr kumimoji="0" lang="en-US" altLang="ko-KR" sz="2200" b="0" smtClean="0">
              <a:solidFill>
                <a:srgbClr val="000000"/>
              </a:solidFill>
              <a:latin typeface="Arial" pitchFamily="34" charset="0"/>
              <a:ea typeface="Gulim" pitchFamily="34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9" name="Text Box 3092"/>
          <p:cNvSpPr txBox="1">
            <a:spLocks noChangeArrowheads="1"/>
          </p:cNvSpPr>
          <p:nvPr/>
        </p:nvSpPr>
        <p:spPr bwMode="auto">
          <a:xfrm>
            <a:off x="180248" y="5445224"/>
            <a:ext cx="8783515" cy="8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kumimoji="0" lang="en-US" altLang="ja-JP" sz="2400" b="0" smtClea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kumimoji="0" lang="en-US" altLang="ko-KR" sz="2400" b="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 </a:t>
            </a:r>
            <a:r>
              <a:rPr kumimoji="0" lang="en-US" altLang="ko-KR" sz="240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Schedule</a:t>
            </a:r>
            <a:r>
              <a:rPr kumimoji="0" lang="en-US" altLang="ko-KR" sz="2400" b="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 :  </a:t>
            </a:r>
            <a:r>
              <a:rPr kumimoji="0" lang="en-US" altLang="ko-KR" sz="2200" b="0" smtClean="0">
                <a:solidFill>
                  <a:srgbClr val="000000"/>
                </a:solidFill>
                <a:latin typeface="Arial" pitchFamily="34" charset="0"/>
                <a:ea typeface="맑은 고딕" pitchFamily="34" charset="-127"/>
                <a:cs typeface="Arial" pitchFamily="34" charset="0"/>
              </a:rPr>
              <a:t>2013 ~ 2018 : Facility and detector construction       		  2019 ~          : Operation and experiment</a:t>
            </a:r>
            <a:endParaRPr kumimoji="0" lang="en-US" altLang="ko-KR" sz="2200" b="0" smtClean="0">
              <a:solidFill>
                <a:srgbClr val="000000"/>
              </a:solidFill>
              <a:latin typeface="Arial" pitchFamily="34" charset="0"/>
              <a:ea typeface="Gulim" pitchFamily="34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Text Box 3092"/>
          <p:cNvSpPr txBox="1">
            <a:spLocks noChangeArrowheads="1"/>
          </p:cNvSpPr>
          <p:nvPr/>
        </p:nvSpPr>
        <p:spPr bwMode="auto">
          <a:xfrm>
            <a:off x="166757" y="2636912"/>
            <a:ext cx="8783515" cy="14779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kumimoji="0" lang="en-US" altLang="ja-JP" sz="2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Goals</a:t>
            </a:r>
            <a:r>
              <a:rPr kumimoji="0" lang="en-US" altLang="ko-KR" sz="24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- Determination of neutrino  mass hierarchy                   	      </a:t>
            </a:r>
            <a:r>
              <a:rPr kumimoji="0" lang="en-US" altLang="ko-KR" sz="2200" kern="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- 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High-precision measurement of </a:t>
            </a:r>
            <a:r>
              <a:rPr lang="en-US" altLang="ja-JP" sz="2200" b="1" i="1" dirty="0">
                <a:solidFill>
                  <a:srgbClr val="CCCCFF">
                    <a:lumMod val="50000"/>
                  </a:srgbClr>
                </a:solidFill>
                <a:latin typeface="Symbol" pitchFamily="18" charset="2"/>
                <a:ea typeface="Osaka" pitchFamily="-110" charset="-128"/>
              </a:rPr>
              <a:t>q</a:t>
            </a:r>
            <a:r>
              <a:rPr lang="en-US" altLang="ja-JP" sz="2200" b="1" baseline="-250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12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ja-JP" sz="2200" b="1" dirty="0">
                <a:solidFill>
                  <a:srgbClr val="CCCCFF">
                    <a:lumMod val="50000"/>
                  </a:srgbClr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200" b="1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200" b="1" baseline="300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ja-JP" sz="2200" b="1" baseline="-250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21</a:t>
            </a:r>
            <a:r>
              <a:rPr kumimoji="0" lang="en-US" altLang="ko-KR" sz="2200" kern="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22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and </a:t>
            </a:r>
            <a:r>
              <a:rPr lang="en-US" altLang="ja-JP" sz="2200" b="1" dirty="0">
                <a:solidFill>
                  <a:srgbClr val="CCCCFF">
                    <a:lumMod val="50000"/>
                  </a:srgbClr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200" b="1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200" b="1" baseline="300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ja-JP" sz="2200" b="1" baseline="-250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31</a:t>
            </a:r>
            <a:r>
              <a:rPr kumimoji="0" lang="en-US" altLang="ko-KR" sz="2200" kern="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	      	</a:t>
            </a:r>
            <a:r>
              <a:rPr kumimoji="0" lang="en-US" altLang="ko-KR" sz="2200" kern="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     - Study neutrinos from reactors, the Sun, the Earth,	  	        Supernova, and any possible stellar objects 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807416" y="6264364"/>
            <a:ext cx="2682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n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ot yet approved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1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fld id="{2A9F85DE-A06A-49E4-A734-A3AF1A2BEEC4}" type="slidenum">
              <a:rPr lang="en-US" altLang="ko-KR" sz="1200" smtClean="0">
                <a:solidFill>
                  <a:srgbClr val="898989"/>
                </a:solidFill>
              </a:rPr>
              <a:pPr/>
              <a:t>38</a:t>
            </a:fld>
            <a:endParaRPr lang="en-US" altLang="ko-KR" sz="1200" smtClean="0">
              <a:solidFill>
                <a:srgbClr val="898989"/>
              </a:solidFill>
            </a:endParaRPr>
          </a:p>
        </p:txBody>
      </p:sp>
      <p:pic>
        <p:nvPicPr>
          <p:cNvPr id="79875" name="Picture 2" descr="조감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64477" y="4813300"/>
            <a:ext cx="5553808" cy="2032000"/>
          </a:xfrm>
          <a:prstGeom prst="rect">
            <a:avLst/>
          </a:prstGeom>
          <a:solidFill>
            <a:srgbClr val="7C95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1800" dirty="0" smtClean="0">
                <a:solidFill>
                  <a:srgbClr val="FFFF00"/>
                </a:solidFill>
                <a:latin typeface="Verdana" pitchFamily="34" charset="0"/>
                <a:ea typeface="Malgun Gothic" pitchFamily="34" charset="-127"/>
              </a:rPr>
              <a:t>Y2L </a:t>
            </a:r>
          </a:p>
          <a:p>
            <a:pPr fontAlgn="base" latinLnBrk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ko-KR" sz="1800" dirty="0" smtClean="0">
                <a:solidFill>
                  <a:srgbClr val="FFFF00"/>
                </a:solidFill>
                <a:latin typeface="Verdana" pitchFamily="34" charset="0"/>
                <a:ea typeface="Malgun Gothic" pitchFamily="34" charset="-127"/>
              </a:rPr>
              <a:t>Minimum depth : 700 m </a:t>
            </a:r>
          </a:p>
          <a:p>
            <a:pPr fontAlgn="base" latinLnBrk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ko-KR" sz="1800" dirty="0" smtClean="0">
                <a:solidFill>
                  <a:srgbClr val="FFFF00"/>
                </a:solidFill>
                <a:latin typeface="Verdana" pitchFamily="34" charset="0"/>
                <a:ea typeface="Malgun Gothic" pitchFamily="34" charset="-127"/>
              </a:rPr>
              <a:t> Access to the lab by car (~2km) </a:t>
            </a: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kumimoji="0" lang="en-US" altLang="ko-KR" sz="1800" dirty="0" smtClean="0">
              <a:solidFill>
                <a:srgbClr val="FFFF00"/>
              </a:solidFill>
              <a:latin typeface="Verdana" pitchFamily="34" charset="0"/>
              <a:ea typeface="Malgun Gothic" pitchFamily="34" charset="-127"/>
            </a:endParaRPr>
          </a:p>
          <a:p>
            <a:pPr fontAlgn="base" latinLnBrk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1800" dirty="0" smtClean="0">
                <a:solidFill>
                  <a:srgbClr val="FFFF00"/>
                </a:solidFill>
                <a:latin typeface="Verdana" pitchFamily="34" charset="0"/>
                <a:ea typeface="Malgun Gothic" pitchFamily="34" charset="-127"/>
              </a:rPr>
              <a:t>Experiments: </a:t>
            </a:r>
          </a:p>
          <a:p>
            <a:pPr fontAlgn="base" latinLnBrk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ko-KR" sz="1800" dirty="0" smtClean="0">
                <a:solidFill>
                  <a:srgbClr val="FFFF00"/>
                </a:solidFill>
                <a:latin typeface="Verdana" pitchFamily="34" charset="0"/>
                <a:ea typeface="Malgun Gothic" pitchFamily="34" charset="-127"/>
              </a:rPr>
              <a:t> KIMS: DM search exp. in operation</a:t>
            </a:r>
          </a:p>
          <a:p>
            <a:pPr fontAlgn="base" latinLnBrk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altLang="ko-KR" sz="1800" dirty="0" smtClean="0">
                <a:solidFill>
                  <a:srgbClr val="FFFF00"/>
                </a:solidFill>
                <a:latin typeface="Verdana" pitchFamily="34" charset="0"/>
                <a:ea typeface="Malgun Gothic" pitchFamily="34" charset="-127"/>
              </a:rPr>
              <a:t> AMORE: DBD Search exp. in preparation</a:t>
            </a:r>
          </a:p>
        </p:txBody>
      </p:sp>
      <p:sp>
        <p:nvSpPr>
          <p:cNvPr id="79879" name="Text Box 14"/>
          <p:cNvSpPr txBox="1">
            <a:spLocks noChangeArrowheads="1"/>
          </p:cNvSpPr>
          <p:nvPr/>
        </p:nvSpPr>
        <p:spPr bwMode="auto">
          <a:xfrm>
            <a:off x="2805493" y="4044950"/>
            <a:ext cx="19591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fontAlgn="base" latinLnBrk="1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</a:pPr>
            <a:r>
              <a:rPr kumimoji="0" lang="en-US" altLang="ko-KR" sz="1600" smtClean="0">
                <a:solidFill>
                  <a:srgbClr val="FFFF00"/>
                </a:solidFill>
                <a:latin typeface="Arial" pitchFamily="34" charset="0"/>
                <a:ea typeface="Malgun Gothic" pitchFamily="34" charset="-127"/>
                <a:cs typeface="Arial" pitchFamily="34" charset="0"/>
              </a:rPr>
              <a:t>(Power Plant</a:t>
            </a:r>
            <a:r>
              <a:rPr kumimoji="0" lang="en-US" altLang="ko-KR" sz="1600" smtClean="0">
                <a:solidFill>
                  <a:srgbClr val="000099"/>
                </a:solidFill>
                <a:latin typeface="Arial" pitchFamily="34" charset="0"/>
                <a:ea typeface="Malgun Gothic" pitchFamily="34" charset="-127"/>
                <a:cs typeface="Arial" pitchFamily="34" charset="0"/>
              </a:rPr>
              <a:t>)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3275139" y="1025525"/>
            <a:ext cx="2343150" cy="2819400"/>
            <a:chOff x="476" y="2914"/>
            <a:chExt cx="1951" cy="2349"/>
          </a:xfrm>
        </p:grpSpPr>
        <p:pic>
          <p:nvPicPr>
            <p:cNvPr id="79883" name="Picture 7" descr="y2l_la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2914"/>
              <a:ext cx="1951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884" name="Line 8"/>
            <p:cNvSpPr>
              <a:spLocks noChangeShapeType="1"/>
            </p:cNvSpPr>
            <p:nvPr/>
          </p:nvSpPr>
          <p:spPr bwMode="auto">
            <a:xfrm flipH="1">
              <a:off x="596" y="4183"/>
              <a:ext cx="304" cy="108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ja-JP" altLang="en-US" sz="4400" b="1" smtClean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79881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01" y="73025"/>
            <a:ext cx="3462703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2" name="Text Box 4"/>
          <p:cNvSpPr txBox="1">
            <a:spLocks noChangeArrowheads="1"/>
          </p:cNvSpPr>
          <p:nvPr/>
        </p:nvSpPr>
        <p:spPr bwMode="auto">
          <a:xfrm>
            <a:off x="64477" y="923131"/>
            <a:ext cx="555380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1800" dirty="0" err="1" smtClean="0">
                <a:solidFill>
                  <a:srgbClr val="000000"/>
                </a:solidFill>
                <a:latin typeface="Verdana" pitchFamily="34" charset="0"/>
                <a:ea typeface="Malgun Gothic" pitchFamily="34" charset="-127"/>
              </a:rPr>
              <a:t>YangYang</a:t>
            </a:r>
            <a:r>
              <a:rPr kumimoji="0" lang="en-US" altLang="ko-KR" sz="1800" dirty="0" smtClean="0">
                <a:solidFill>
                  <a:srgbClr val="000000"/>
                </a:solidFill>
                <a:latin typeface="Verdana" pitchFamily="34" charset="0"/>
                <a:ea typeface="Malgun Gothic" pitchFamily="34" charset="-127"/>
              </a:rPr>
              <a:t> Underground Laboratory(Y2L)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4197" y="0"/>
            <a:ext cx="3816424" cy="892552"/>
          </a:xfrm>
          <a:prstGeom prst="rect">
            <a:avLst/>
          </a:prstGeom>
          <a:solidFill>
            <a:srgbClr val="99CCFF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3. Projects in Korea 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Underground Physics</a:t>
            </a:r>
          </a:p>
        </p:txBody>
      </p:sp>
    </p:spTree>
    <p:extLst>
      <p:ext uri="{BB962C8B-B14F-4D97-AF65-F5344CB8AC3E}">
        <p14:creationId xmlns:p14="http://schemas.microsoft.com/office/powerpoint/2010/main" val="41798277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/>
          <a:lstStyle/>
          <a:p>
            <a:pPr eaLnBrk="1" hangingPunct="1"/>
            <a:r>
              <a:rPr lang="en-US" altLang="ja-JP" smtClean="0">
                <a:latin typeface="Malgun Gothic" pitchFamily="34" charset="-127"/>
                <a:ea typeface="Malgun Gothic" pitchFamily="34" charset="-127"/>
              </a:rPr>
              <a:t>KIMS+ Projects</a:t>
            </a:r>
          </a:p>
        </p:txBody>
      </p:sp>
      <p:sp>
        <p:nvSpPr>
          <p:cNvPr id="80899" name="내용 개체 틀 2"/>
          <p:cNvSpPr txBox="1">
            <a:spLocks/>
          </p:cNvSpPr>
          <p:nvPr/>
        </p:nvSpPr>
        <p:spPr bwMode="auto">
          <a:xfrm>
            <a:off x="162658" y="974725"/>
            <a:ext cx="9067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536575" indent="-217488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 latinLnBrk="1">
              <a:lnSpc>
                <a:spcPts val="2300"/>
              </a:lnSpc>
              <a:spcBef>
                <a:spcPts val="700"/>
              </a:spcBef>
              <a:spcAft>
                <a:spcPct val="0"/>
              </a:spcAft>
              <a:buClr>
                <a:srgbClr val="C0504D"/>
              </a:buClr>
              <a:buSzPct val="100000"/>
              <a:buFont typeface="Calibri" pitchFamily="34" charset="0"/>
              <a:buAutoNum type="romanUcPeriod"/>
            </a:pPr>
            <a:r>
              <a:rPr kumimoji="0" lang="en-US" altLang="ko-KR" sz="20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KIMS-CsI : Upgrade of CsI(Tl) crystal detector</a:t>
            </a:r>
          </a:p>
          <a:p>
            <a:pPr lvl="1" fontAlgn="base" latinLnBrk="1">
              <a:lnSpc>
                <a:spcPts val="2300"/>
              </a:lnSpc>
              <a:spcBef>
                <a:spcPts val="55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Wingdings" pitchFamily="2" charset="2"/>
              <a:buChar char="§"/>
            </a:pPr>
            <a:r>
              <a:rPr kumimoji="0" lang="en-US" altLang="ko-KR" sz="18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Lower threshold ~ 1.5keV, &lt;1dru, counts/(keV kg day). </a:t>
            </a:r>
          </a:p>
          <a:p>
            <a:pPr lvl="1" fontAlgn="base" latinLnBrk="1">
              <a:lnSpc>
                <a:spcPts val="2300"/>
              </a:lnSpc>
              <a:spcBef>
                <a:spcPts val="55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Wingdings" pitchFamily="2" charset="2"/>
              <a:buChar char="§"/>
            </a:pPr>
            <a:r>
              <a:rPr kumimoji="0" lang="en-US" altLang="ko-KR" sz="180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This will help to clear issues about the modulation signals of DAMA.</a:t>
            </a:r>
          </a:p>
          <a:p>
            <a:pPr fontAlgn="base" latinLnBrk="1">
              <a:lnSpc>
                <a:spcPts val="2300"/>
              </a:lnSpc>
              <a:spcBef>
                <a:spcPts val="700"/>
              </a:spcBef>
              <a:spcAft>
                <a:spcPct val="0"/>
              </a:spcAft>
              <a:buClr>
                <a:srgbClr val="C0504D"/>
              </a:buClr>
              <a:buSzPct val="100000"/>
              <a:buFont typeface="Calibri" pitchFamily="34" charset="0"/>
              <a:buAutoNum type="romanUcPeriod"/>
            </a:pPr>
            <a:r>
              <a:rPr kumimoji="0" lang="en-US" altLang="ko-KR" sz="20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KIMS-NaI : new NaI(Tl) detector</a:t>
            </a:r>
          </a:p>
          <a:p>
            <a:pPr lvl="1" fontAlgn="base" latinLnBrk="1">
              <a:lnSpc>
                <a:spcPts val="2300"/>
              </a:lnSpc>
              <a:spcBef>
                <a:spcPts val="55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itchFamily="34" charset="0"/>
              <a:buChar char="•"/>
            </a:pPr>
            <a:r>
              <a:rPr kumimoji="0" lang="en-US" altLang="ko-KR" sz="180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Duplicate DAMA experiment with ultra-low background NaI(Tl) crystals.</a:t>
            </a:r>
          </a:p>
          <a:p>
            <a:pPr lvl="1" fontAlgn="base" latinLnBrk="1">
              <a:lnSpc>
                <a:spcPts val="2300"/>
              </a:lnSpc>
              <a:spcBef>
                <a:spcPts val="55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Arial" pitchFamily="34" charset="0"/>
              <a:buChar char="•"/>
            </a:pPr>
            <a:r>
              <a:rPr kumimoji="0" lang="en-US" altLang="ko-KR" sz="180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200kg run in 2015-2016</a:t>
            </a:r>
            <a:endParaRPr kumimoji="0" lang="en-US" altLang="ko-KR" sz="1800" smtClean="0">
              <a:solidFill>
                <a:srgbClr val="0000FF"/>
              </a:solidFill>
              <a:latin typeface="Malgun Gothic" pitchFamily="34" charset="-127"/>
              <a:ea typeface="Malgun Gothic" pitchFamily="34" charset="-127"/>
            </a:endParaRPr>
          </a:p>
          <a:p>
            <a:pPr fontAlgn="base" latinLnBrk="1">
              <a:lnSpc>
                <a:spcPts val="2300"/>
              </a:lnSpc>
              <a:spcBef>
                <a:spcPts val="700"/>
              </a:spcBef>
              <a:spcAft>
                <a:spcPct val="0"/>
              </a:spcAft>
              <a:buClr>
                <a:srgbClr val="C0504D"/>
              </a:buClr>
              <a:buSzPct val="100000"/>
              <a:buFont typeface="Calibri" pitchFamily="34" charset="0"/>
              <a:buAutoNum type="romanUcPeriod"/>
            </a:pPr>
            <a:r>
              <a:rPr kumimoji="0" lang="en-US" altLang="ko-KR" sz="24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kumimoji="0" lang="en-US" altLang="ko-KR" sz="20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KIMS-CMO</a:t>
            </a:r>
          </a:p>
          <a:p>
            <a:pPr lvl="1" fontAlgn="base" latinLnBrk="1">
              <a:lnSpc>
                <a:spcPts val="2300"/>
              </a:lnSpc>
              <a:spcBef>
                <a:spcPts val="55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Wingdings" pitchFamily="2" charset="2"/>
              <a:buChar char="§"/>
            </a:pPr>
            <a:r>
              <a:rPr kumimoji="0" lang="en-US" altLang="ko-KR" sz="18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kumimoji="0" lang="en-US" altLang="ko-KR" sz="1800" baseline="300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nat</a:t>
            </a:r>
            <a:r>
              <a:rPr kumimoji="0" lang="en-US" altLang="ko-KR" sz="18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Ca</a:t>
            </a:r>
            <a:r>
              <a:rPr kumimoji="0" lang="en-US" altLang="ko-KR" sz="1800" baseline="300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nat</a:t>
            </a:r>
            <a:r>
              <a:rPr kumimoji="0" lang="en-US" altLang="ko-KR" sz="18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MoO</a:t>
            </a:r>
            <a:r>
              <a:rPr kumimoji="0" lang="en-US" altLang="ko-KR" sz="1800" baseline="-250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4 </a:t>
            </a:r>
            <a:r>
              <a:rPr kumimoji="0" lang="en-US" altLang="ko-KR" sz="1800" smtClean="0">
                <a:solidFill>
                  <a:srgbClr val="0000FF"/>
                </a:solidFill>
                <a:latin typeface="Malgun Gothic" pitchFamily="34" charset="-127"/>
                <a:ea typeface="Malgun Gothic" pitchFamily="34" charset="-127"/>
              </a:rPr>
              <a:t> crystals ~ 200 kg year.</a:t>
            </a:r>
          </a:p>
          <a:p>
            <a:pPr lvl="1" fontAlgn="base" latinLnBrk="1">
              <a:lnSpc>
                <a:spcPts val="2300"/>
              </a:lnSpc>
              <a:spcBef>
                <a:spcPts val="55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Wingdings" pitchFamily="2" charset="2"/>
              <a:buChar char="§"/>
            </a:pPr>
            <a:r>
              <a:rPr kumimoji="0" lang="en-US" altLang="ko-KR" sz="180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High sensitivity in low mass WIMP.</a:t>
            </a:r>
          </a:p>
          <a:p>
            <a:pPr lvl="1" fontAlgn="base" latinLnBrk="1">
              <a:lnSpc>
                <a:spcPts val="2300"/>
              </a:lnSpc>
              <a:spcBef>
                <a:spcPts val="550"/>
              </a:spcBef>
              <a:spcAft>
                <a:spcPct val="0"/>
              </a:spcAft>
              <a:buClr>
                <a:srgbClr val="4F81BD"/>
              </a:buClr>
              <a:buSzPct val="100000"/>
              <a:buFont typeface="Wingdings" pitchFamily="2" charset="2"/>
              <a:buChar char="§"/>
            </a:pPr>
            <a:r>
              <a:rPr kumimoji="0" lang="en-US" altLang="ko-KR" sz="180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2019-2022</a:t>
            </a:r>
            <a:endParaRPr kumimoji="0" lang="en-US" altLang="ko-KR" sz="1800" smtClean="0">
              <a:solidFill>
                <a:srgbClr val="0000FF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80900" name="Picture 36" descr="wimpcx-201308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94" y="3048000"/>
            <a:ext cx="444451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8" y="4554538"/>
            <a:ext cx="325462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Cosmicray\ohp\암흑물질\KIMS pictures\12crystals070504_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22425"/>
            <a:ext cx="2149128" cy="161184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1050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57"/>
          <p:cNvGrpSpPr/>
          <p:nvPr/>
        </p:nvGrpSpPr>
        <p:grpSpPr>
          <a:xfrm>
            <a:off x="2428862" y="3857632"/>
            <a:ext cx="5072063" cy="2786063"/>
            <a:chOff x="-928726" y="571480"/>
            <a:chExt cx="5072063" cy="2786063"/>
          </a:xfrm>
        </p:grpSpPr>
        <p:grpSp>
          <p:nvGrpSpPr>
            <p:cNvPr id="6" name="グループ化 52"/>
            <p:cNvGrpSpPr/>
            <p:nvPr/>
          </p:nvGrpSpPr>
          <p:grpSpPr>
            <a:xfrm>
              <a:off x="-928726" y="571480"/>
              <a:ext cx="5072063" cy="2786063"/>
              <a:chOff x="-928726" y="571480"/>
              <a:chExt cx="5072063" cy="2786063"/>
            </a:xfrm>
          </p:grpSpPr>
          <p:pic>
            <p:nvPicPr>
              <p:cNvPr id="2051" name="Picture 8" descr="Particl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28726" y="571480"/>
                <a:ext cx="5072063" cy="278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" name="テキスト ボックス 50"/>
              <p:cNvSpPr txBox="1"/>
              <p:nvPr/>
            </p:nvSpPr>
            <p:spPr>
              <a:xfrm rot="4778291">
                <a:off x="-887898" y="846721"/>
                <a:ext cx="90120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solidFill>
                      <a:prstClr val="black"/>
                    </a:solidFill>
                    <a:latin typeface="Forte" pitchFamily="66" charset="0"/>
                  </a:rPr>
                  <a:t>Lepton</a:t>
                </a:r>
                <a:endParaRPr lang="ja-JP" altLang="en-US" sz="2000" dirty="0">
                  <a:solidFill>
                    <a:prstClr val="black"/>
                  </a:solidFill>
                  <a:latin typeface="Forte" pitchFamily="66" charset="0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 rot="5555308">
                <a:off x="2381779" y="874820"/>
                <a:ext cx="81785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 smtClean="0">
                    <a:solidFill>
                      <a:prstClr val="black"/>
                    </a:solidFill>
                    <a:latin typeface="Forte" pitchFamily="66" charset="0"/>
                  </a:rPr>
                  <a:t>Quark</a:t>
                </a:r>
                <a:endParaRPr lang="ja-JP" altLang="en-US" sz="2000" dirty="0">
                  <a:solidFill>
                    <a:prstClr val="black"/>
                  </a:solidFill>
                  <a:latin typeface="Forte" pitchFamily="66" charset="0"/>
                </a:endParaRPr>
              </a:p>
            </p:txBody>
          </p:sp>
        </p:grpSp>
        <p:sp>
          <p:nvSpPr>
            <p:cNvPr id="54" name="円/楕円 53"/>
            <p:cNvSpPr/>
            <p:nvPr/>
          </p:nvSpPr>
          <p:spPr>
            <a:xfrm>
              <a:off x="1285852" y="3000372"/>
              <a:ext cx="785818" cy="285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円/楕円 55"/>
            <p:cNvSpPr/>
            <p:nvPr/>
          </p:nvSpPr>
          <p:spPr>
            <a:xfrm rot="488953">
              <a:off x="157671" y="3003670"/>
              <a:ext cx="1074818" cy="2857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50" name="AutoShape 53"/>
          <p:cNvSpPr>
            <a:spLocks noChangeArrowheads="1"/>
          </p:cNvSpPr>
          <p:nvPr/>
        </p:nvSpPr>
        <p:spPr bwMode="auto">
          <a:xfrm>
            <a:off x="0" y="214290"/>
            <a:ext cx="8763000" cy="6477000"/>
          </a:xfrm>
          <a:prstGeom prst="triangle">
            <a:avLst>
              <a:gd name="adj" fmla="val 49875"/>
            </a:avLst>
          </a:prstGeom>
          <a:solidFill>
            <a:srgbClr val="9999FF">
              <a:alpha val="29804"/>
            </a:srgbClr>
          </a:solidFill>
          <a:ln w="28575">
            <a:solidFill>
              <a:srgbClr val="66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053" name="Oval 9"/>
          <p:cNvSpPr>
            <a:spLocks noChangeArrowheads="1"/>
          </p:cNvSpPr>
          <p:nvPr/>
        </p:nvSpPr>
        <p:spPr bwMode="auto">
          <a:xfrm>
            <a:off x="3214690" y="4500567"/>
            <a:ext cx="430212" cy="3016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66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>
              <a:solidFill>
                <a:prstClr val="black"/>
              </a:solidFill>
            </a:endParaRPr>
          </a:p>
        </p:txBody>
      </p:sp>
      <p:sp>
        <p:nvSpPr>
          <p:cNvPr id="2054" name="Oval 10"/>
          <p:cNvSpPr>
            <a:spLocks noChangeArrowheads="1"/>
          </p:cNvSpPr>
          <p:nvPr/>
        </p:nvSpPr>
        <p:spPr bwMode="auto">
          <a:xfrm>
            <a:off x="3071813" y="4786317"/>
            <a:ext cx="430212" cy="3016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>
              <a:solidFill>
                <a:prstClr val="black"/>
              </a:solidFill>
            </a:endParaRPr>
          </a:p>
        </p:txBody>
      </p:sp>
      <p:sp>
        <p:nvSpPr>
          <p:cNvPr id="2055" name="Oval 11"/>
          <p:cNvSpPr>
            <a:spLocks noChangeArrowheads="1"/>
          </p:cNvSpPr>
          <p:nvPr/>
        </p:nvSpPr>
        <p:spPr bwMode="auto">
          <a:xfrm>
            <a:off x="3143250" y="5072067"/>
            <a:ext cx="430213" cy="301625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ja-JP">
              <a:solidFill>
                <a:prstClr val="black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071815" y="4929188"/>
            <a:ext cx="4924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</a:t>
            </a:r>
            <a:r>
              <a:rPr lang="en-US" altLang="ja-JP" sz="28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00375" y="4572001"/>
            <a:ext cx="5100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</a:t>
            </a:r>
            <a:r>
              <a:rPr lang="en-US" altLang="ja-JP" sz="2800" b="1" baseline="-2500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m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214688" y="4357688"/>
            <a:ext cx="4780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dirty="0" err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n</a:t>
            </a:r>
            <a:r>
              <a:rPr lang="en-US" altLang="ja-JP" sz="2800" b="1" baseline="-25000" dirty="0" err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t</a:t>
            </a:r>
            <a:endParaRPr lang="en-US" altLang="ja-JP" sz="2800" b="1" baseline="-25000" dirty="0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</a:endParaRPr>
          </a:p>
        </p:txBody>
      </p:sp>
      <p:sp>
        <p:nvSpPr>
          <p:cNvPr id="2069" name="Text Box 15"/>
          <p:cNvSpPr txBox="1">
            <a:spLocks noChangeArrowheads="1"/>
          </p:cNvSpPr>
          <p:nvPr/>
        </p:nvSpPr>
        <p:spPr bwMode="auto">
          <a:xfrm>
            <a:off x="3707904" y="5517232"/>
            <a:ext cx="1714512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[Origin of Force]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070" name="Text Box 17"/>
          <p:cNvSpPr txBox="1">
            <a:spLocks noChangeArrowheads="1"/>
          </p:cNvSpPr>
          <p:nvPr/>
        </p:nvSpPr>
        <p:spPr bwMode="auto">
          <a:xfrm>
            <a:off x="2993526" y="6303050"/>
            <a:ext cx="3143272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Higgs Particle</a:t>
            </a:r>
            <a:r>
              <a:rPr lang="ja-JP" altLang="en-US" sz="16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[Origin of Mass] 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2081" name="Picture 19" descr="nanb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5572144"/>
            <a:ext cx="928710" cy="114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21" descr="p01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5572125"/>
            <a:ext cx="9286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グループ化 60"/>
          <p:cNvGrpSpPr/>
          <p:nvPr/>
        </p:nvGrpSpPr>
        <p:grpSpPr>
          <a:xfrm>
            <a:off x="-285750" y="0"/>
            <a:ext cx="9429750" cy="1571611"/>
            <a:chOff x="-142875" y="0"/>
            <a:chExt cx="9429750" cy="1571611"/>
          </a:xfrm>
        </p:grpSpPr>
        <p:grpSp>
          <p:nvGrpSpPr>
            <p:cNvPr id="11" name="グループ化 44"/>
            <p:cNvGrpSpPr>
              <a:grpSpLocks/>
            </p:cNvGrpSpPr>
            <p:nvPr/>
          </p:nvGrpSpPr>
          <p:grpSpPr bwMode="auto">
            <a:xfrm>
              <a:off x="-142875" y="1588"/>
              <a:ext cx="9429750" cy="1015663"/>
              <a:chOff x="-142908" y="1585"/>
              <a:chExt cx="9429773" cy="1015663"/>
            </a:xfrm>
          </p:grpSpPr>
          <p:sp>
            <p:nvSpPr>
              <p:cNvPr id="46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-142908" y="1585"/>
                <a:ext cx="2571756" cy="1015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ja-JP" sz="2000" b="1" i="1" u="sng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Quest for </a:t>
                </a:r>
              </a:p>
              <a:p>
                <a:pPr algn="ctr">
                  <a:defRPr/>
                </a:pPr>
                <a:r>
                  <a:rPr lang="en-US" altLang="ja-JP" sz="2000" b="1" i="1" u="sng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Birth-Evolution</a:t>
                </a:r>
              </a:p>
              <a:p>
                <a:pPr algn="ctr">
                  <a:defRPr/>
                </a:pPr>
                <a:r>
                  <a:rPr lang="en-US" altLang="ja-JP" sz="2000" b="1" i="1" u="sng" dirty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o</a:t>
                </a:r>
                <a:r>
                  <a:rPr lang="en-US" altLang="ja-JP" sz="2000" b="1" i="1" u="sng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f Universe  </a:t>
                </a:r>
                <a:endParaRPr lang="ja-JP" altLang="en-US" sz="2000" b="1" i="1" u="sng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47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6572233" y="1585"/>
                <a:ext cx="2714632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ja-JP" sz="2000" b="1" i="1" u="sng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Quest for Unifying</a:t>
                </a:r>
              </a:p>
              <a:p>
                <a:pPr algn="ctr">
                  <a:defRPr/>
                </a:pPr>
                <a:r>
                  <a:rPr lang="en-US" altLang="ja-JP" sz="2000" b="1" i="1" u="sng" dirty="0" smtClean="0">
                    <a:solidFill>
                      <a:srgbClr val="6600C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Matter and Force  </a:t>
                </a:r>
                <a:endParaRPr lang="en-US" altLang="ja-JP" sz="2000" b="1" i="1" u="sng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085" name="AutoShape 45"/>
              <p:cNvSpPr>
                <a:spLocks noChangeArrowheads="1"/>
              </p:cNvSpPr>
              <p:nvPr/>
            </p:nvSpPr>
            <p:spPr bwMode="auto">
              <a:xfrm rot="-5400000">
                <a:off x="6179352" y="-73032"/>
                <a:ext cx="500075" cy="857258"/>
              </a:xfrm>
              <a:prstGeom prst="upArrow">
                <a:avLst>
                  <a:gd name="adj1" fmla="val 50000"/>
                  <a:gd name="adj2" fmla="val 91594"/>
                </a:avLst>
              </a:prstGeom>
              <a:solidFill>
                <a:srgbClr val="99CCFF">
                  <a:alpha val="7097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6" name="AutoShape 45"/>
              <p:cNvSpPr>
                <a:spLocks noChangeArrowheads="1"/>
              </p:cNvSpPr>
              <p:nvPr/>
            </p:nvSpPr>
            <p:spPr bwMode="auto">
              <a:xfrm rot="5400000" flipH="1">
                <a:off x="2321700" y="-73032"/>
                <a:ext cx="500075" cy="857258"/>
              </a:xfrm>
              <a:prstGeom prst="upArrow">
                <a:avLst>
                  <a:gd name="adj1" fmla="val 50000"/>
                  <a:gd name="adj2" fmla="val 91594"/>
                </a:avLst>
              </a:prstGeom>
              <a:solidFill>
                <a:srgbClr val="99CCFF">
                  <a:alpha val="7058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グループ化 43"/>
            <p:cNvGrpSpPr/>
            <p:nvPr/>
          </p:nvGrpSpPr>
          <p:grpSpPr>
            <a:xfrm>
              <a:off x="3286116" y="0"/>
              <a:ext cx="2500330" cy="1571611"/>
              <a:chOff x="714348" y="1071546"/>
              <a:chExt cx="1571636" cy="1960536"/>
            </a:xfrm>
          </p:grpSpPr>
          <p:pic>
            <p:nvPicPr>
              <p:cNvPr id="45" name="Picture 24" descr="ilcM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348" y="1257257"/>
                <a:ext cx="1571623" cy="1774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直角三角形 47"/>
              <p:cNvSpPr/>
              <p:nvPr/>
            </p:nvSpPr>
            <p:spPr>
              <a:xfrm flipV="1">
                <a:off x="714348" y="1071546"/>
                <a:ext cx="571504" cy="185738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直角三角形 49"/>
              <p:cNvSpPr/>
              <p:nvPr/>
            </p:nvSpPr>
            <p:spPr>
              <a:xfrm flipH="1" flipV="1">
                <a:off x="1714480" y="1071546"/>
                <a:ext cx="571504" cy="185738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テキスト ボックス 70"/>
            <p:cNvSpPr txBox="1">
              <a:spLocks noChangeArrowheads="1"/>
            </p:cNvSpPr>
            <p:nvPr/>
          </p:nvSpPr>
          <p:spPr bwMode="auto">
            <a:xfrm>
              <a:off x="3000364" y="142852"/>
              <a:ext cx="3000396" cy="646331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</a:rPr>
                <a:t>International Linear Collider</a:t>
              </a:r>
              <a:r>
                <a:rPr lang="ja-JP" altLang="en-US" b="1" i="1" u="sng" dirty="0" smtClean="0">
                  <a:solidFill>
                    <a:srgbClr val="0000FF"/>
                  </a:solidFill>
                </a:rPr>
                <a:t>（</a:t>
              </a:r>
              <a:r>
                <a:rPr lang="en-US" altLang="ja-JP" b="1" i="1" u="sng" dirty="0">
                  <a:solidFill>
                    <a:srgbClr val="0000FF"/>
                  </a:solidFill>
                </a:rPr>
                <a:t>ILC</a:t>
              </a:r>
              <a:r>
                <a:rPr lang="ja-JP" altLang="en-US" b="1" i="1" u="sng" dirty="0">
                  <a:solidFill>
                    <a:srgbClr val="0000FF"/>
                  </a:solidFill>
                </a:rPr>
                <a:t>）</a:t>
              </a:r>
            </a:p>
          </p:txBody>
        </p:sp>
      </p:grpSp>
      <p:sp>
        <p:nvSpPr>
          <p:cNvPr id="2071" name="Text Box 18"/>
          <p:cNvSpPr txBox="1">
            <a:spLocks noChangeArrowheads="1"/>
          </p:cNvSpPr>
          <p:nvPr/>
        </p:nvSpPr>
        <p:spPr bwMode="auto">
          <a:xfrm>
            <a:off x="3762681" y="4357688"/>
            <a:ext cx="1761515" cy="338554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srgbClr val="FF0000"/>
                </a:solidFill>
              </a:rPr>
              <a:t>[Origin of Matter]</a:t>
            </a:r>
            <a:endParaRPr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34"/>
          <p:cNvSpPr txBox="1"/>
          <p:nvPr/>
        </p:nvSpPr>
        <p:spPr>
          <a:xfrm>
            <a:off x="6643704" y="4929198"/>
            <a:ext cx="2143125" cy="336550"/>
          </a:xfrm>
          <a:prstGeom prst="rect">
            <a:avLst/>
          </a:prstGeom>
          <a:solidFill>
            <a:srgbClr val="669900">
              <a:alpha val="4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Quest for 6 Quarks</a:t>
            </a:r>
            <a:endParaRPr lang="ja-JP" alt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42976" y="4786322"/>
            <a:ext cx="18736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Quest for Neutrinos</a:t>
            </a:r>
            <a:endParaRPr lang="ja-JP" altLang="en-US" sz="1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80" name="Picture 20" descr="kobayashi-masukaw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4" y="3857628"/>
            <a:ext cx="185737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グループ化 59"/>
          <p:cNvGrpSpPr>
            <a:grpSpLocks/>
          </p:cNvGrpSpPr>
          <p:nvPr/>
        </p:nvGrpSpPr>
        <p:grpSpPr bwMode="auto">
          <a:xfrm>
            <a:off x="3786190" y="2500314"/>
            <a:ext cx="2000250" cy="1465064"/>
            <a:chOff x="3286116" y="1142984"/>
            <a:chExt cx="2071702" cy="1537306"/>
          </a:xfrm>
        </p:grpSpPr>
        <p:pic>
          <p:nvPicPr>
            <p:cNvPr id="2090" name="Picture 44" descr="ph07-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16" y="1142984"/>
              <a:ext cx="2071702" cy="1522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Text Box 13"/>
            <p:cNvSpPr txBox="1">
              <a:spLocks noChangeArrowheads="1"/>
            </p:cNvSpPr>
            <p:nvPr/>
          </p:nvSpPr>
          <p:spPr bwMode="auto">
            <a:xfrm>
              <a:off x="4785634" y="2357337"/>
              <a:ext cx="485130" cy="322953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LHC</a:t>
              </a:r>
              <a:endParaRPr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endParaRPr>
            </a:p>
          </p:txBody>
        </p:sp>
      </p:grpSp>
      <p:grpSp>
        <p:nvGrpSpPr>
          <p:cNvPr id="18" name="グループ化 57"/>
          <p:cNvGrpSpPr/>
          <p:nvPr/>
        </p:nvGrpSpPr>
        <p:grpSpPr>
          <a:xfrm>
            <a:off x="5786446" y="1643053"/>
            <a:ext cx="3143254" cy="2359031"/>
            <a:chOff x="5786446" y="1643050"/>
            <a:chExt cx="3143254" cy="2359031"/>
          </a:xfrm>
        </p:grpSpPr>
        <p:pic>
          <p:nvPicPr>
            <p:cNvPr id="2063" name="Picture 15" descr="kekair05-01H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446" y="2428868"/>
              <a:ext cx="2481263" cy="157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53"/>
            <p:cNvSpPr txBox="1">
              <a:spLocks noChangeArrowheads="1"/>
            </p:cNvSpPr>
            <p:nvPr/>
          </p:nvSpPr>
          <p:spPr bwMode="auto">
            <a:xfrm>
              <a:off x="6357950" y="1643050"/>
              <a:ext cx="2571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b="1" i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Beyond Standard Physics</a:t>
              </a:r>
              <a:endParaRPr lang="ja-JP" altLang="en-US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71" name="テキスト ボックス 70"/>
            <p:cNvSpPr txBox="1">
              <a:spLocks noChangeArrowheads="1"/>
            </p:cNvSpPr>
            <p:nvPr/>
          </p:nvSpPr>
          <p:spPr bwMode="auto">
            <a:xfrm>
              <a:off x="6715140" y="2071678"/>
              <a:ext cx="1600200" cy="369332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</a:rPr>
                <a:t>SuperKEKB</a:t>
              </a:r>
              <a:endParaRPr lang="ja-JP" altLang="en-US" b="1" i="1" u="sng" dirty="0">
                <a:solidFill>
                  <a:srgbClr val="0000FF"/>
                </a:solidFill>
              </a:endParaRPr>
            </a:p>
          </p:txBody>
        </p:sp>
        <p:sp>
          <p:nvSpPr>
            <p:cNvPr id="10" name="テキスト ボックス 53"/>
            <p:cNvSpPr txBox="1">
              <a:spLocks noChangeArrowheads="1"/>
            </p:cNvSpPr>
            <p:nvPr/>
          </p:nvSpPr>
          <p:spPr bwMode="auto">
            <a:xfrm>
              <a:off x="6286512" y="3214686"/>
              <a:ext cx="1785959" cy="584775"/>
            </a:xfrm>
            <a:prstGeom prst="rect">
              <a:avLst/>
            </a:prstGeom>
            <a:solidFill>
              <a:srgbClr val="FFFF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ja-JP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Quark CP Asymmetry</a:t>
              </a:r>
              <a:endParaRPr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55" name="Text Box 13"/>
            <p:cNvSpPr txBox="1">
              <a:spLocks noChangeArrowheads="1"/>
            </p:cNvSpPr>
            <p:nvPr/>
          </p:nvSpPr>
          <p:spPr bwMode="auto">
            <a:xfrm>
              <a:off x="6072198" y="2643182"/>
              <a:ext cx="623889" cy="307777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KEK-B</a:t>
              </a:r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2786050" y="1500174"/>
            <a:ext cx="357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Scientific Activities</a:t>
            </a: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Technology Innovations</a:t>
            </a:r>
          </a:p>
          <a:p>
            <a:pPr algn="ctr"/>
            <a:r>
              <a:rPr lang="en-US" altLang="ja-JP" b="1" dirty="0" smtClean="0">
                <a:solidFill>
                  <a:srgbClr val="FF0000"/>
                </a:solidFill>
                <a:latin typeface="Forte" pitchFamily="66" charset="0"/>
              </a:rPr>
              <a:t>Talented Human Resources</a:t>
            </a:r>
            <a:endParaRPr lang="ja-JP" altLang="en-US" b="1" dirty="0">
              <a:solidFill>
                <a:srgbClr val="FF0000"/>
              </a:solidFill>
              <a:latin typeface="Forte" pitchFamily="66" charset="0"/>
            </a:endParaRPr>
          </a:p>
        </p:txBody>
      </p:sp>
      <p:grpSp>
        <p:nvGrpSpPr>
          <p:cNvPr id="61" name="グループ化 60"/>
          <p:cNvGrpSpPr/>
          <p:nvPr/>
        </p:nvGrpSpPr>
        <p:grpSpPr>
          <a:xfrm>
            <a:off x="179512" y="1700809"/>
            <a:ext cx="3599384" cy="2278961"/>
            <a:chOff x="179512" y="1700808"/>
            <a:chExt cx="3599384" cy="2278961"/>
          </a:xfrm>
        </p:grpSpPr>
        <p:sp>
          <p:nvSpPr>
            <p:cNvPr id="2061" name="テキスト ボックス 53"/>
            <p:cNvSpPr txBox="1">
              <a:spLocks noChangeArrowheads="1"/>
            </p:cNvSpPr>
            <p:nvPr/>
          </p:nvSpPr>
          <p:spPr bwMode="auto">
            <a:xfrm>
              <a:off x="179512" y="1700808"/>
              <a:ext cx="27146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Lepton CP</a:t>
              </a:r>
              <a:r>
                <a:rPr lang="ja-JP" altLang="en-US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ja-JP" b="1" i="1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Asymmetry</a:t>
              </a:r>
            </a:p>
          </p:txBody>
        </p:sp>
        <p:sp>
          <p:nvSpPr>
            <p:cNvPr id="5" name="テキスト ボックス 70"/>
            <p:cNvSpPr txBox="1">
              <a:spLocks noChangeArrowheads="1"/>
            </p:cNvSpPr>
            <p:nvPr/>
          </p:nvSpPr>
          <p:spPr bwMode="auto">
            <a:xfrm>
              <a:off x="539552" y="2132856"/>
              <a:ext cx="1728192" cy="369332"/>
            </a:xfrm>
            <a:prstGeom prst="rect">
              <a:avLst/>
            </a:prstGeom>
            <a:solidFill>
              <a:srgbClr val="FFC000">
                <a:alpha val="4902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b="1" i="1" u="sng" dirty="0" smtClean="0">
                  <a:solidFill>
                    <a:srgbClr val="0000FF"/>
                  </a:solidFill>
                </a:rPr>
                <a:t>Power-Upgrade</a:t>
              </a:r>
            </a:p>
          </p:txBody>
        </p:sp>
        <p:pic>
          <p:nvPicPr>
            <p:cNvPr id="60" name="Picture 3" descr="200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2513260"/>
              <a:ext cx="1943200" cy="1466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13"/>
            <p:cNvSpPr txBox="1">
              <a:spLocks noChangeArrowheads="1"/>
            </p:cNvSpPr>
            <p:nvPr/>
          </p:nvSpPr>
          <p:spPr bwMode="auto">
            <a:xfrm>
              <a:off x="2843808" y="2564904"/>
              <a:ext cx="685701" cy="307777"/>
            </a:xfrm>
            <a:prstGeom prst="rect">
              <a:avLst/>
            </a:prstGeom>
            <a:solidFill>
              <a:srgbClr val="0000FF">
                <a:alpha val="5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HG丸ｺﾞｼｯｸM-PRO" pitchFamily="50" charset="-128"/>
                </a:rPr>
                <a:t>J-PARC</a:t>
              </a:r>
              <a:endParaRPr lang="en-US" altLang="ja-JP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HG丸ｺﾞｼｯｸM-PRO" pitchFamily="50" charset="-128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344265" y="954432"/>
            <a:ext cx="8098260" cy="4908068"/>
            <a:chOff x="-363674" y="1441040"/>
            <a:chExt cx="8098260" cy="4908068"/>
          </a:xfrm>
        </p:grpSpPr>
        <p:grpSp>
          <p:nvGrpSpPr>
            <p:cNvPr id="20" name="グループ化 19"/>
            <p:cNvGrpSpPr/>
            <p:nvPr/>
          </p:nvGrpSpPr>
          <p:grpSpPr>
            <a:xfrm>
              <a:off x="1131535" y="1552973"/>
              <a:ext cx="5107843" cy="4684202"/>
              <a:chOff x="1855778" y="1124744"/>
              <a:chExt cx="5107843" cy="4684202"/>
            </a:xfrm>
          </p:grpSpPr>
          <p:sp>
            <p:nvSpPr>
              <p:cNvPr id="2073" name="AutoShape 45"/>
              <p:cNvSpPr>
                <a:spLocks noChangeArrowheads="1"/>
              </p:cNvSpPr>
              <p:nvPr/>
            </p:nvSpPr>
            <p:spPr bwMode="auto">
              <a:xfrm>
                <a:off x="4084578" y="1582078"/>
                <a:ext cx="928688" cy="1285889"/>
              </a:xfrm>
              <a:prstGeom prst="upArrow">
                <a:avLst>
                  <a:gd name="adj1" fmla="val 50000"/>
                  <a:gd name="adj2" fmla="val 91590"/>
                </a:avLst>
              </a:prstGeom>
              <a:solidFill>
                <a:srgbClr val="FFCC99">
                  <a:alpha val="7097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2" name="AutoShape 42"/>
              <p:cNvSpPr>
                <a:spLocks noChangeArrowheads="1"/>
              </p:cNvSpPr>
              <p:nvPr/>
            </p:nvSpPr>
            <p:spPr bwMode="auto">
              <a:xfrm rot="19445353" flipH="1">
                <a:off x="6392146" y="1165508"/>
                <a:ext cx="571475" cy="4643438"/>
              </a:xfrm>
              <a:prstGeom prst="upArrow">
                <a:avLst>
                  <a:gd name="adj1" fmla="val 50000"/>
                  <a:gd name="adj2" fmla="val 119082"/>
                </a:avLst>
              </a:prstGeom>
              <a:solidFill>
                <a:srgbClr val="FFCC99">
                  <a:alpha val="70587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" name="AutoShape 42"/>
              <p:cNvSpPr>
                <a:spLocks noChangeArrowheads="1"/>
              </p:cNvSpPr>
              <p:nvPr/>
            </p:nvSpPr>
            <p:spPr bwMode="auto">
              <a:xfrm rot="2154647" flipH="1">
                <a:off x="1855778" y="1124744"/>
                <a:ext cx="644176" cy="4545013"/>
              </a:xfrm>
              <a:prstGeom prst="upArrow">
                <a:avLst>
                  <a:gd name="adj1" fmla="val 50000"/>
                  <a:gd name="adj2" fmla="val 119071"/>
                </a:avLst>
              </a:prstGeom>
              <a:solidFill>
                <a:srgbClr val="FFCC99">
                  <a:alpha val="7097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-363674" y="1441040"/>
              <a:ext cx="8098260" cy="4908068"/>
              <a:chOff x="467544" y="1544916"/>
              <a:chExt cx="8098260" cy="4908068"/>
            </a:xfrm>
          </p:grpSpPr>
          <p:sp>
            <p:nvSpPr>
              <p:cNvPr id="2078" name="Oval 51"/>
              <p:cNvSpPr>
                <a:spLocks noChangeArrowheads="1"/>
              </p:cNvSpPr>
              <p:nvPr/>
            </p:nvSpPr>
            <p:spPr bwMode="auto">
              <a:xfrm rot="20236146">
                <a:off x="5036791" y="1549889"/>
                <a:ext cx="3529013" cy="4898435"/>
              </a:xfrm>
              <a:prstGeom prst="ellipse">
                <a:avLst/>
              </a:prstGeom>
              <a:solidFill>
                <a:srgbClr val="00CCFF">
                  <a:alpha val="23921"/>
                </a:srgbClr>
              </a:solidFill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7" name="Oval 51"/>
              <p:cNvSpPr>
                <a:spLocks noChangeArrowheads="1"/>
              </p:cNvSpPr>
              <p:nvPr/>
            </p:nvSpPr>
            <p:spPr bwMode="auto">
              <a:xfrm rot="1363854" flipH="1">
                <a:off x="467544" y="1544916"/>
                <a:ext cx="3505211" cy="4908068"/>
              </a:xfrm>
              <a:prstGeom prst="ellipse">
                <a:avLst/>
              </a:prstGeom>
              <a:solidFill>
                <a:srgbClr val="00CCFF">
                  <a:alpha val="23921"/>
                </a:srgbClr>
              </a:solidFill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875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그림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6017" r="3560"/>
          <a:stretch>
            <a:fillRect/>
          </a:stretch>
        </p:blipFill>
        <p:spPr bwMode="auto">
          <a:xfrm>
            <a:off x="-20515" y="885825"/>
            <a:ext cx="3581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AutoShape 2" descr="https://docs.google.com/?pid=sites&amp;srcid=ZGVmYXVsdGRvbWFpbnxhbW9yZW1lZXRpbmcyMDEyfGd4OjY5ZDRmNDc4M2JiOGU4OWE&amp;docid=7c0ebd9cac592f60e7766cdc02f98b49%7C425c27d483e8d0967708eeeffe48b6fe&amp;a=bi&amp;pagenumber=4&amp;w=791"/>
          <p:cNvSpPr>
            <a:spLocks noChangeAspect="1" noChangeArrowheads="1"/>
          </p:cNvSpPr>
          <p:nvPr/>
        </p:nvSpPr>
        <p:spPr bwMode="auto">
          <a:xfrm>
            <a:off x="16852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ko-KR" altLang="en-US" smtClean="0">
              <a:solidFill>
                <a:srgbClr val="000000"/>
              </a:solidFill>
              <a:latin typeface="Malgun Gothic" pitchFamily="34" charset="-127"/>
            </a:endParaRPr>
          </a:p>
        </p:txBody>
      </p:sp>
      <p:sp>
        <p:nvSpPr>
          <p:cNvPr id="81924" name="Title 13"/>
          <p:cNvSpPr>
            <a:spLocks noGrp="1"/>
          </p:cNvSpPr>
          <p:nvPr>
            <p:ph type="title"/>
          </p:nvPr>
        </p:nvSpPr>
        <p:spPr>
          <a:xfrm>
            <a:off x="0" y="66675"/>
            <a:ext cx="9144000" cy="647700"/>
          </a:xfrm>
        </p:spPr>
        <p:txBody>
          <a:bodyPr/>
          <a:lstStyle/>
          <a:p>
            <a:pPr eaLnBrk="1" hangingPunct="1"/>
            <a:r>
              <a:rPr lang="en-US" altLang="ja-JP" smtClean="0">
                <a:latin typeface="Malgun Gothic" pitchFamily="34" charset="-127"/>
                <a:ea typeface="Malgun Gothic" pitchFamily="34" charset="-127"/>
              </a:rPr>
              <a:t> AMoRE</a:t>
            </a:r>
            <a:r>
              <a:rPr lang="ko-KR" altLang="en-US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altLang="ko-KR" smtClean="0">
                <a:latin typeface="Malgun Gothic" pitchFamily="34" charset="-127"/>
                <a:ea typeface="Malgun Gothic" pitchFamily="34" charset="-127"/>
              </a:rPr>
              <a:t>–</a:t>
            </a:r>
            <a:r>
              <a:rPr lang="ko-KR" altLang="en-US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altLang="ko-KR" smtClean="0">
                <a:latin typeface="Malgun Gothic" pitchFamily="34" charset="-127"/>
                <a:ea typeface="Malgun Gothic" pitchFamily="34" charset="-127"/>
              </a:rPr>
              <a:t>0</a:t>
            </a:r>
            <a:r>
              <a:rPr lang="en-US" altLang="ko-KR" smtClean="0">
                <a:latin typeface="Symbol" pitchFamily="18" charset="2"/>
                <a:ea typeface="Malgun Gothic" pitchFamily="34" charset="-127"/>
                <a:cs typeface="Symbol" pitchFamily="18" charset="2"/>
              </a:rPr>
              <a:t>nbb </a:t>
            </a:r>
            <a:r>
              <a:rPr lang="en-US" altLang="ko-KR" smtClean="0">
                <a:latin typeface="Times New Roman" pitchFamily="18" charset="0"/>
                <a:ea typeface="Malgun Gothic" pitchFamily="34" charset="-127"/>
                <a:cs typeface="Times New Roman" pitchFamily="18" charset="0"/>
              </a:rPr>
              <a:t>experiment</a:t>
            </a:r>
            <a:endParaRPr lang="en-US" altLang="ja-JP" smtClean="0">
              <a:latin typeface="Symbol" pitchFamily="18" charset="2"/>
              <a:ea typeface="Malgun Gothic" pitchFamily="34" charset="-127"/>
              <a:cs typeface="Symbol" pitchFamily="18" charset="2"/>
            </a:endParaRPr>
          </a:p>
        </p:txBody>
      </p:sp>
      <p:sp>
        <p:nvSpPr>
          <p:cNvPr id="81925" name="TextBox 1"/>
          <p:cNvSpPr txBox="1">
            <a:spLocks noChangeArrowheads="1"/>
          </p:cNvSpPr>
          <p:nvPr/>
        </p:nvSpPr>
        <p:spPr bwMode="auto">
          <a:xfrm>
            <a:off x="41035" y="2719399"/>
            <a:ext cx="3412881" cy="1076325"/>
          </a:xfrm>
          <a:prstGeom prst="rect">
            <a:avLst/>
          </a:prstGeom>
          <a:solidFill>
            <a:srgbClr val="F6FE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CaMoO</a:t>
            </a:r>
            <a:r>
              <a:rPr lang="en-US" altLang="ko-KR" sz="1600" baseline="-250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4</a:t>
            </a:r>
            <a:r>
              <a:rPr lang="en-US" altLang="ko-KR" sz="16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  Bolometer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4cm(D)x4cm(L), 211g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Energy resolution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6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  10 keV(2013) </a:t>
            </a:r>
            <a:r>
              <a:rPr lang="en-US" altLang="ko-KR" sz="16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  <a:sym typeface="Wingdings" pitchFamily="2" charset="2"/>
              </a:rPr>
              <a:t> 5 keV (2015)</a:t>
            </a:r>
            <a:r>
              <a:rPr lang="en-US" altLang="ko-KR" sz="16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 </a:t>
            </a:r>
          </a:p>
        </p:txBody>
      </p:sp>
      <p:pic>
        <p:nvPicPr>
          <p:cNvPr id="81926" name="내용 개체 틀 3" descr="Screenshot-4_cl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" y="4543425"/>
            <a:ext cx="183905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TextBox 1"/>
          <p:cNvSpPr txBox="1">
            <a:spLocks noChangeArrowheads="1"/>
          </p:cNvSpPr>
          <p:nvPr/>
        </p:nvSpPr>
        <p:spPr bwMode="auto">
          <a:xfrm>
            <a:off x="1946036" y="5851526"/>
            <a:ext cx="1490729" cy="923330"/>
          </a:xfrm>
          <a:prstGeom prst="rect">
            <a:avLst/>
          </a:prstGeom>
          <a:solidFill>
            <a:srgbClr val="F6FE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8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1</a:t>
            </a:r>
            <a:r>
              <a:rPr lang="en-US" altLang="ko-KR" sz="1800" baseline="300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st</a:t>
            </a:r>
            <a:r>
              <a:rPr lang="en-US" altLang="ko-KR" sz="18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 phase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8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10 kg setup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800" smtClean="0">
                <a:solidFill>
                  <a:srgbClr val="FD3F03"/>
                </a:solidFill>
                <a:latin typeface="Malgun Gothic" pitchFamily="34" charset="-127"/>
                <a:ea typeface="Malgun Gothic" pitchFamily="34" charset="-127"/>
              </a:rPr>
              <a:t>AMoRE-10</a:t>
            </a:r>
          </a:p>
        </p:txBody>
      </p:sp>
      <p:sp>
        <p:nvSpPr>
          <p:cNvPr id="81928" name="TextBox 1"/>
          <p:cNvSpPr txBox="1">
            <a:spLocks noChangeArrowheads="1"/>
          </p:cNvSpPr>
          <p:nvPr/>
        </p:nvSpPr>
        <p:spPr bwMode="auto">
          <a:xfrm>
            <a:off x="5259271" y="2160589"/>
            <a:ext cx="1231427" cy="923330"/>
          </a:xfrm>
          <a:prstGeom prst="rect">
            <a:avLst/>
          </a:prstGeom>
          <a:solidFill>
            <a:srgbClr val="F6FE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8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US" altLang="ko-KR" sz="1800" baseline="300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nd</a:t>
            </a:r>
            <a:r>
              <a:rPr lang="en-US" altLang="ko-KR" sz="18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 phase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8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200 kg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8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rPr>
              <a:t>setup</a:t>
            </a:r>
          </a:p>
        </p:txBody>
      </p:sp>
      <p:sp>
        <p:nvSpPr>
          <p:cNvPr id="81929" name="TextBox 1"/>
          <p:cNvSpPr txBox="1">
            <a:spLocks noChangeArrowheads="1"/>
          </p:cNvSpPr>
          <p:nvPr/>
        </p:nvSpPr>
        <p:spPr bwMode="auto">
          <a:xfrm>
            <a:off x="6639423" y="2268539"/>
            <a:ext cx="1077539" cy="707886"/>
          </a:xfrm>
          <a:prstGeom prst="rect">
            <a:avLst/>
          </a:prstGeom>
          <a:solidFill>
            <a:srgbClr val="F6FE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D3F03"/>
                </a:solidFill>
                <a:latin typeface="Malgun Gothic" pitchFamily="34" charset="-127"/>
                <a:ea typeface="Malgun Gothic" pitchFamily="34" charset="-127"/>
              </a:rPr>
              <a:t>AMoRE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000" smtClean="0">
                <a:solidFill>
                  <a:srgbClr val="FD3F03"/>
                </a:solidFill>
                <a:latin typeface="Malgun Gothic" pitchFamily="34" charset="-127"/>
                <a:ea typeface="Malgun Gothic" pitchFamily="34" charset="-127"/>
              </a:rPr>
              <a:t>-200</a:t>
            </a:r>
          </a:p>
        </p:txBody>
      </p:sp>
      <p:sp>
        <p:nvSpPr>
          <p:cNvPr id="8" name="오른쪽 화살표 7"/>
          <p:cNvSpPr/>
          <p:nvPr/>
        </p:nvSpPr>
        <p:spPr>
          <a:xfrm rot="5400000">
            <a:off x="1080722" y="3888770"/>
            <a:ext cx="304800" cy="271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9" name="오른쪽 화살표 18"/>
          <p:cNvSpPr/>
          <p:nvPr/>
        </p:nvSpPr>
        <p:spPr>
          <a:xfrm>
            <a:off x="4422531" y="2349511"/>
            <a:ext cx="634512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>
              <a:solidFill>
                <a:srgbClr val="FFFFFF"/>
              </a:solidFill>
            </a:endParaRPr>
          </a:p>
        </p:txBody>
      </p:sp>
      <p:grpSp>
        <p:nvGrpSpPr>
          <p:cNvPr id="81932" name="Group 20"/>
          <p:cNvGrpSpPr>
            <a:grpSpLocks/>
          </p:cNvGrpSpPr>
          <p:nvPr/>
        </p:nvGrpSpPr>
        <p:grpSpPr bwMode="auto">
          <a:xfrm>
            <a:off x="7929202" y="1371600"/>
            <a:ext cx="1214803" cy="5410200"/>
            <a:chOff x="7696200" y="914400"/>
            <a:chExt cx="1291223" cy="5714999"/>
          </a:xfrm>
        </p:grpSpPr>
        <p:pic>
          <p:nvPicPr>
            <p:cNvPr id="81943" name="Picture 31" descr="amore_200_390cell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914400"/>
              <a:ext cx="1291223" cy="5714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4" name="TextBox 11"/>
            <p:cNvSpPr txBox="1">
              <a:spLocks noChangeArrowheads="1"/>
            </p:cNvSpPr>
            <p:nvPr/>
          </p:nvSpPr>
          <p:spPr bwMode="auto">
            <a:xfrm>
              <a:off x="7924799" y="4343400"/>
              <a:ext cx="1012425" cy="552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smtClean="0">
                  <a:solidFill>
                    <a:srgbClr val="0000FF"/>
                  </a:solidFill>
                  <a:latin typeface="Malgun Gothic" pitchFamily="34" charset="-127"/>
                  <a:ea typeface="Malgun Gothic" pitchFamily="34" charset="-127"/>
                </a:rPr>
                <a:t>200kg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smtClean="0">
                  <a:solidFill>
                    <a:srgbClr val="0000FF"/>
                  </a:solidFill>
                  <a:latin typeface="Malgun Gothic" pitchFamily="34" charset="-127"/>
                  <a:ea typeface="Malgun Gothic" pitchFamily="34" charset="-127"/>
                </a:rPr>
                <a:t>CaMoO</a:t>
              </a:r>
              <a:r>
                <a:rPr lang="en-US" altLang="ko-KR" sz="1400" baseline="-25000" smtClean="0">
                  <a:solidFill>
                    <a:srgbClr val="0000FF"/>
                  </a:solidFill>
                  <a:latin typeface="Malgun Gothic" pitchFamily="34" charset="-127"/>
                  <a:ea typeface="Malgun Gothic" pitchFamily="34" charset="-127"/>
                </a:rPr>
                <a:t>4</a:t>
              </a:r>
              <a:r>
                <a:rPr lang="en-US" altLang="ko-KR" sz="1400" smtClean="0">
                  <a:solidFill>
                    <a:srgbClr val="0000FF"/>
                  </a:solidFill>
                  <a:latin typeface="Malgun Gothic" pitchFamily="34" charset="-127"/>
                  <a:ea typeface="Malgun Gothic" pitchFamily="34" charset="-127"/>
                </a:rPr>
                <a:t> 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16674" y="709614"/>
            <a:ext cx="6477000" cy="1323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85750" indent="-285750">
              <a:buFont typeface="Wingdings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Detector : 200 kg of </a:t>
            </a:r>
            <a:r>
              <a:rPr lang="en-US" sz="2000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40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Ca</a:t>
            </a:r>
            <a:r>
              <a:rPr lang="en-US" sz="2000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100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MoO</a:t>
            </a:r>
            <a:r>
              <a:rPr lang="en-US" sz="2000" baseline="-25000" dirty="0">
                <a:solidFill>
                  <a:prstClr val="black"/>
                </a:solidFill>
                <a:latin typeface="Times New Roman"/>
                <a:cs typeface="Times New Roman"/>
              </a:rPr>
              <a:t>4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 scintillating bolometer.</a:t>
            </a:r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Reach “zero background” for 3 years data.</a:t>
            </a:r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&lt;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ee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&gt; ~ 30-50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cs typeface="Times New Roman"/>
              </a:rPr>
              <a:t>meV</a:t>
            </a:r>
            <a:endParaRPr lang="en-US" sz="20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Wingdings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AMoRE-10kg (2016-2017) 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  <a:sym typeface="Wingdings"/>
              </a:rPr>
              <a:t></a:t>
            </a:r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 200kg (2019-2022)</a:t>
            </a:r>
          </a:p>
        </p:txBody>
      </p:sp>
      <p:grpSp>
        <p:nvGrpSpPr>
          <p:cNvPr id="81934" name="그룹 1"/>
          <p:cNvGrpSpPr>
            <a:grpSpLocks/>
          </p:cNvGrpSpPr>
          <p:nvPr/>
        </p:nvGrpSpPr>
        <p:grpSpPr bwMode="auto">
          <a:xfrm>
            <a:off x="3435365" y="3098800"/>
            <a:ext cx="3703991" cy="3665534"/>
            <a:chOff x="1902910" y="862005"/>
            <a:chExt cx="3704325" cy="3664862"/>
          </a:xfrm>
        </p:grpSpPr>
        <p:pic>
          <p:nvPicPr>
            <p:cNvPr id="819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4756" y="862005"/>
              <a:ext cx="3692479" cy="3546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1" name="직선 연결선 9"/>
            <p:cNvCxnSpPr/>
            <p:nvPr/>
          </p:nvCxnSpPr>
          <p:spPr>
            <a:xfrm flipV="1">
              <a:off x="2466633" y="1406418"/>
              <a:ext cx="3055602" cy="11110"/>
            </a:xfrm>
            <a:prstGeom prst="line">
              <a:avLst/>
            </a:prstGeom>
            <a:ln w="127000">
              <a:solidFill>
                <a:srgbClr val="FF0000">
                  <a:alpha val="5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14"/>
            <p:cNvCxnSpPr/>
            <p:nvPr/>
          </p:nvCxnSpPr>
          <p:spPr>
            <a:xfrm flipV="1">
              <a:off x="2447581" y="2182563"/>
              <a:ext cx="3059999" cy="6349"/>
            </a:xfrm>
            <a:prstGeom prst="line">
              <a:avLst/>
            </a:prstGeom>
            <a:ln w="127000">
              <a:solidFill>
                <a:srgbClr val="FF0000">
                  <a:alpha val="5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938" name="TextBox 15"/>
            <p:cNvSpPr txBox="1">
              <a:spLocks noChangeArrowheads="1"/>
            </p:cNvSpPr>
            <p:nvPr/>
          </p:nvSpPr>
          <p:spPr bwMode="auto">
            <a:xfrm>
              <a:off x="3539967" y="1497581"/>
              <a:ext cx="1079239" cy="307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smtClean="0">
                  <a:solidFill>
                    <a:srgbClr val="FF0000"/>
                  </a:solidFill>
                  <a:latin typeface="Malgun Gothic" pitchFamily="34" charset="-127"/>
                  <a:ea typeface="휴먼굵은샘체"/>
                  <a:cs typeface="Malgun Gothic" pitchFamily="34" charset="-127"/>
                </a:rPr>
                <a:t>AMoRE 10</a:t>
              </a:r>
              <a:endParaRPr lang="ko-KR" altLang="en-US" sz="1400" smtClean="0">
                <a:solidFill>
                  <a:srgbClr val="FF0000"/>
                </a:solidFill>
                <a:latin typeface="Malgun Gothic" pitchFamily="34" charset="-127"/>
                <a:ea typeface="휴먼굵은샘체"/>
                <a:cs typeface="Malgun Gothic" pitchFamily="34" charset="-127"/>
              </a:endParaRPr>
            </a:p>
          </p:txBody>
        </p:sp>
        <p:sp>
          <p:nvSpPr>
            <p:cNvPr id="81939" name="TextBox 16"/>
            <p:cNvSpPr txBox="1">
              <a:spLocks noChangeArrowheads="1"/>
            </p:cNvSpPr>
            <p:nvPr/>
          </p:nvSpPr>
          <p:spPr bwMode="auto">
            <a:xfrm>
              <a:off x="2658728" y="2240648"/>
              <a:ext cx="1183444" cy="307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smtClean="0">
                  <a:solidFill>
                    <a:srgbClr val="FF0000"/>
                  </a:solidFill>
                  <a:latin typeface="Malgun Gothic" pitchFamily="34" charset="-127"/>
                  <a:ea typeface="휴먼굵은샘체"/>
                  <a:cs typeface="Malgun Gothic" pitchFamily="34" charset="-127"/>
                </a:rPr>
                <a:t>AMoRE 200</a:t>
              </a:r>
              <a:endParaRPr lang="ko-KR" altLang="en-US" sz="1400" smtClean="0">
                <a:solidFill>
                  <a:srgbClr val="FF0000"/>
                </a:solidFill>
                <a:latin typeface="Malgun Gothic" pitchFamily="34" charset="-127"/>
                <a:ea typeface="휴먼굵은샘체"/>
                <a:cs typeface="Malgun Gothic" pitchFamily="34" charset="-127"/>
              </a:endParaRPr>
            </a:p>
          </p:txBody>
        </p:sp>
        <p:sp>
          <p:nvSpPr>
            <p:cNvPr id="81940" name="TextBox 17"/>
            <p:cNvSpPr txBox="1">
              <a:spLocks noChangeArrowheads="1"/>
            </p:cNvSpPr>
            <p:nvPr/>
          </p:nvSpPr>
          <p:spPr bwMode="auto">
            <a:xfrm rot="10800000">
              <a:off x="1902910" y="1035838"/>
              <a:ext cx="215463" cy="2868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0" tIns="0" rIns="0" bIns="0">
              <a:spAutoFit/>
            </a:bodyPr>
            <a:lstStyle>
              <a:lvl1pPr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smtClean="0">
                  <a:solidFill>
                    <a:srgbClr val="000000"/>
                  </a:solidFill>
                  <a:latin typeface="Malgun Gothic" pitchFamily="34" charset="-127"/>
                  <a:ea typeface="Malgun Gothic" pitchFamily="34" charset="-127"/>
                </a:rPr>
                <a:t>Effective Neutrino mass   (eV)</a:t>
              </a:r>
              <a:endParaRPr lang="ko-KR" altLang="en-US" sz="14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endParaRPr>
            </a:p>
          </p:txBody>
        </p:sp>
        <p:sp>
          <p:nvSpPr>
            <p:cNvPr id="81941" name="TextBox 18"/>
            <p:cNvSpPr txBox="1">
              <a:spLocks noChangeArrowheads="1"/>
            </p:cNvSpPr>
            <p:nvPr/>
          </p:nvSpPr>
          <p:spPr bwMode="auto">
            <a:xfrm>
              <a:off x="2689946" y="4219146"/>
              <a:ext cx="2558817" cy="307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4400" b="1">
                  <a:solidFill>
                    <a:schemeClr val="hlink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sz="1400" smtClean="0">
                  <a:solidFill>
                    <a:srgbClr val="000000"/>
                  </a:solidFill>
                  <a:latin typeface="Malgun Gothic" pitchFamily="34" charset="-127"/>
                  <a:ea typeface="Malgun Gothic" pitchFamily="34" charset="-127"/>
                </a:rPr>
                <a:t>Lightest neutrino mass (eV)</a:t>
              </a:r>
              <a:endParaRPr lang="ko-KR" altLang="en-US" sz="1400" smtClean="0">
                <a:solidFill>
                  <a:srgbClr val="000000"/>
                </a:solidFill>
                <a:latin typeface="Malgun Gothic" pitchFamily="34" charset="-127"/>
                <a:ea typeface="Malgun Gothic" pitchFamily="34" charset="-127"/>
              </a:endParaRPr>
            </a:p>
          </p:txBody>
        </p:sp>
        <p:sp>
          <p:nvSpPr>
            <p:cNvPr id="39" name="오른쪽 화살표 6"/>
            <p:cNvSpPr/>
            <p:nvPr/>
          </p:nvSpPr>
          <p:spPr>
            <a:xfrm rot="5400000">
              <a:off x="3920748" y="2199780"/>
              <a:ext cx="2801423" cy="433793"/>
            </a:xfrm>
            <a:prstGeom prst="rightArrow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sz="1400" b="1">
                  <a:solidFill>
                    <a:srgbClr val="FF0000"/>
                  </a:solidFill>
                </a:rPr>
                <a:t>Toward lower neutrino mass</a:t>
              </a:r>
              <a:endParaRPr lang="ko-KR" altLang="en-US" sz="14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8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4" y="4016378"/>
            <a:ext cx="439175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05" y="4941888"/>
            <a:ext cx="3625362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Rectangle 4"/>
          <p:cNvSpPr>
            <a:spLocks noChangeArrowheads="1"/>
          </p:cNvSpPr>
          <p:nvPr/>
        </p:nvSpPr>
        <p:spPr bwMode="auto">
          <a:xfrm>
            <a:off x="5508387" y="4149725"/>
            <a:ext cx="3383573" cy="839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  <a:latin typeface="Century Gothic" pitchFamily="34" charset="0"/>
              </a:rPr>
              <a:t>50 kton magnetized iron module(s) with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000000"/>
                </a:solidFill>
                <a:latin typeface="Century Gothic" pitchFamily="34" charset="0"/>
              </a:rPr>
              <a:t>30,000 channel RPC </a:t>
            </a:r>
          </a:p>
        </p:txBody>
      </p:sp>
      <p:grpSp>
        <p:nvGrpSpPr>
          <p:cNvPr id="84999" name="グループ化 9"/>
          <p:cNvGrpSpPr>
            <a:grpSpLocks/>
          </p:cNvGrpSpPr>
          <p:nvPr/>
        </p:nvGrpSpPr>
        <p:grpSpPr bwMode="auto">
          <a:xfrm>
            <a:off x="2850" y="1579887"/>
            <a:ext cx="4572005" cy="2465064"/>
            <a:chOff x="0" y="1268760"/>
            <a:chExt cx="5076056" cy="2736304"/>
          </a:xfrm>
        </p:grpSpPr>
        <p:pic>
          <p:nvPicPr>
            <p:cNvPr id="85006" name="図 3" descr="brochureneweng_ページ_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68760"/>
              <a:ext cx="5040560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428361" y="3573350"/>
              <a:ext cx="647695" cy="431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500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87" y="1700214"/>
            <a:ext cx="2164373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コネクタ 12"/>
          <p:cNvCxnSpPr/>
          <p:nvPr/>
        </p:nvCxnSpPr>
        <p:spPr>
          <a:xfrm rot="5400000">
            <a:off x="144223" y="5481638"/>
            <a:ext cx="2232025" cy="0"/>
          </a:xfrm>
          <a:prstGeom prst="line">
            <a:avLst/>
          </a:prstGeom>
          <a:ln w="28575">
            <a:solidFill>
              <a:srgbClr val="0000FF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02" name="テキスト ボックス 13"/>
          <p:cNvSpPr txBox="1">
            <a:spLocks noChangeArrowheads="1"/>
          </p:cNvSpPr>
          <p:nvPr/>
        </p:nvSpPr>
        <p:spPr bwMode="auto">
          <a:xfrm>
            <a:off x="1332035" y="5084764"/>
            <a:ext cx="8931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smtClean="0">
                <a:solidFill>
                  <a:srgbClr val="0000FF"/>
                </a:solidFill>
                <a:latin typeface="Calibri" pitchFamily="34" charset="0"/>
                <a:ea typeface="ＭＳ Ｐゴシック" pitchFamily="50" charset="-128"/>
              </a:rPr>
              <a:t>1000 m</a:t>
            </a:r>
            <a:endParaRPr lang="ja-JP" altLang="en-US" sz="1800" smtClean="0">
              <a:solidFill>
                <a:srgbClr val="0000FF"/>
              </a:solidFill>
              <a:latin typeface="Calibri" pitchFamily="34" charset="0"/>
              <a:ea typeface="ＭＳ Ｐゴシック" pitchFamily="50" charset="-128"/>
            </a:endParaRPr>
          </a:p>
        </p:txBody>
      </p:sp>
      <p:pic>
        <p:nvPicPr>
          <p:cNvPr id="85003" name="図 14" descr="imagesCA3094L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12" y="1"/>
            <a:ext cx="1765788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円/楕円 15"/>
          <p:cNvSpPr/>
          <p:nvPr/>
        </p:nvSpPr>
        <p:spPr>
          <a:xfrm rot="17912253">
            <a:off x="7614872" y="949570"/>
            <a:ext cx="323850" cy="234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5005" name="スライド番号プレースホルダー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4400" b="1">
                <a:solidFill>
                  <a:schemeClr val="hlink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fld id="{167CE933-4D15-4201-8F22-4DD6B8AAE456}" type="slidenum">
              <a:rPr lang="ja-JP" altLang="en-US" sz="1200" smtClean="0">
                <a:solidFill>
                  <a:srgbClr val="898989"/>
                </a:solidFill>
              </a:rPr>
              <a:pPr/>
              <a:t>41</a:t>
            </a:fld>
            <a:endParaRPr lang="ja-JP" altLang="en-US" sz="1200" smtClean="0">
              <a:solidFill>
                <a:srgbClr val="898989"/>
              </a:solidFill>
            </a:endParaRP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654997" y="822695"/>
            <a:ext cx="525633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>
              <a:defRPr/>
            </a:pPr>
            <a:r>
              <a:rPr lang="en-US" altLang="ja-JP" sz="2800" u="sng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INO : India-based Neutrino</a:t>
            </a:r>
          </a:p>
          <a:p>
            <a:pPr marL="342900" indent="-342900" algn="ctr">
              <a:defRPr/>
            </a:pPr>
            <a:r>
              <a:rPr lang="en-US" altLang="ja-JP" sz="2800" u="sng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Observatory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0" y="-7789"/>
            <a:ext cx="3816424" cy="892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</a:t>
            </a: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Projects in India 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Underground Physics</a:t>
            </a:r>
          </a:p>
        </p:txBody>
      </p:sp>
    </p:spTree>
    <p:extLst>
      <p:ext uri="{BB962C8B-B14F-4D97-AF65-F5344CB8AC3E}">
        <p14:creationId xmlns:p14="http://schemas.microsoft.com/office/powerpoint/2010/main" val="233486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2656"/>
            <a:ext cx="8747730" cy="57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4862" y="2322602"/>
            <a:ext cx="3419138" cy="37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コネクタ 5"/>
          <p:cNvCxnSpPr/>
          <p:nvPr/>
        </p:nvCxnSpPr>
        <p:spPr>
          <a:xfrm>
            <a:off x="953852" y="6597352"/>
            <a:ext cx="755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755576" y="4797152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線コネクタ 2"/>
          <p:cNvCxnSpPr/>
          <p:nvPr/>
        </p:nvCxnSpPr>
        <p:spPr>
          <a:xfrm>
            <a:off x="179512" y="4437112"/>
            <a:ext cx="4320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1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592192"/>
            <a:ext cx="7560840" cy="560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1043608" y="3717032"/>
            <a:ext cx="6120680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コネクタ 3"/>
          <p:cNvCxnSpPr/>
          <p:nvPr/>
        </p:nvCxnSpPr>
        <p:spPr>
          <a:xfrm>
            <a:off x="1403648" y="4797152"/>
            <a:ext cx="48245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34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04219" y="-26928"/>
            <a:ext cx="5139781" cy="122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" b="7124"/>
          <a:stretch/>
        </p:blipFill>
        <p:spPr bwMode="auto">
          <a:xfrm>
            <a:off x="-8653" y="1124744"/>
            <a:ext cx="4427984" cy="311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30951" r="32099" b="6084"/>
          <a:stretch/>
        </p:blipFill>
        <p:spPr bwMode="auto">
          <a:xfrm>
            <a:off x="6156176" y="1159850"/>
            <a:ext cx="2854712" cy="236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"/>
          <a:stretch/>
        </p:blipFill>
        <p:spPr bwMode="auto">
          <a:xfrm>
            <a:off x="4004219" y="3127619"/>
            <a:ext cx="5006669" cy="373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r="10344" b="4034"/>
          <a:stretch/>
        </p:blipFill>
        <p:spPr bwMode="auto">
          <a:xfrm>
            <a:off x="432048" y="4242454"/>
            <a:ext cx="3384376" cy="261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-8653" y="-4812"/>
            <a:ext cx="3816424" cy="892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</a:t>
            </a: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 Projects in India 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ILC  Activity</a:t>
            </a:r>
          </a:p>
        </p:txBody>
      </p:sp>
    </p:spTree>
    <p:extLst>
      <p:ext uri="{BB962C8B-B14F-4D97-AF65-F5344CB8AC3E}">
        <p14:creationId xmlns:p14="http://schemas.microsoft.com/office/powerpoint/2010/main" val="33894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015" t="-235"/>
          <a:stretch/>
        </p:blipFill>
        <p:spPr>
          <a:xfrm>
            <a:off x="577157" y="1785243"/>
            <a:ext cx="7024549" cy="454010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279270" y="2726741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719702" y="2294693"/>
            <a:ext cx="57606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3007734" y="2582725"/>
            <a:ext cx="167667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2452950" y="1683314"/>
            <a:ext cx="892583" cy="1105387"/>
            <a:chOff x="2449054" y="1756088"/>
            <a:chExt cx="892583" cy="1105387"/>
          </a:xfrm>
        </p:grpSpPr>
        <p:grpSp>
          <p:nvGrpSpPr>
            <p:cNvPr id="7" name="グループ化 6"/>
            <p:cNvGrpSpPr/>
            <p:nvPr/>
          </p:nvGrpSpPr>
          <p:grpSpPr>
            <a:xfrm rot="19081849">
              <a:off x="2833895" y="2223165"/>
              <a:ext cx="507742" cy="638310"/>
              <a:chOff x="755576" y="816138"/>
              <a:chExt cx="432048" cy="545208"/>
            </a:xfrm>
          </p:grpSpPr>
          <p:sp>
            <p:nvSpPr>
              <p:cNvPr id="11" name="円/楕円 10"/>
              <p:cNvSpPr/>
              <p:nvPr/>
            </p:nvSpPr>
            <p:spPr>
              <a:xfrm flipV="1">
                <a:off x="863588" y="816138"/>
                <a:ext cx="216024" cy="164590"/>
              </a:xfrm>
              <a:prstGeom prst="ellipse">
                <a:avLst/>
              </a:prstGeom>
              <a:noFill/>
              <a:ln w="28575"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" name="直線コネクタ 11"/>
              <p:cNvCxnSpPr>
                <a:stCxn id="11" idx="0"/>
              </p:cNvCxnSpPr>
              <p:nvPr/>
            </p:nvCxnSpPr>
            <p:spPr>
              <a:xfrm rot="5400000">
                <a:off x="827584" y="1052738"/>
                <a:ext cx="216026" cy="72006"/>
              </a:xfrm>
              <a:prstGeom prst="line">
                <a:avLst/>
              </a:prstGeom>
              <a:ln w="28575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>
                <a:off x="971600" y="1063025"/>
                <a:ext cx="216024" cy="13323"/>
              </a:xfrm>
              <a:prstGeom prst="line">
                <a:avLst/>
              </a:prstGeom>
              <a:ln w="28575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rot="10800000" flipH="1">
                <a:off x="971600" y="980728"/>
                <a:ext cx="216024" cy="82295"/>
              </a:xfrm>
              <a:prstGeom prst="line">
                <a:avLst/>
              </a:prstGeom>
              <a:ln w="28575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rot="5400000">
                <a:off x="727288" y="1225040"/>
                <a:ext cx="164594" cy="108018"/>
              </a:xfrm>
              <a:prstGeom prst="line">
                <a:avLst/>
              </a:prstGeom>
              <a:ln w="28575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899592" y="1124744"/>
                <a:ext cx="144016" cy="72008"/>
              </a:xfrm>
              <a:prstGeom prst="line">
                <a:avLst/>
              </a:prstGeom>
              <a:ln w="28575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rot="16200000" flipV="1">
                <a:off x="935596" y="1232756"/>
                <a:ext cx="224408" cy="8384"/>
              </a:xfrm>
              <a:prstGeom prst="line">
                <a:avLst/>
              </a:prstGeom>
              <a:ln w="28575">
                <a:solidFill>
                  <a:srgbClr val="66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グループ化 7"/>
            <p:cNvGrpSpPr/>
            <p:nvPr/>
          </p:nvGrpSpPr>
          <p:grpSpPr>
            <a:xfrm rot="21243491" flipH="1">
              <a:off x="2449054" y="1756088"/>
              <a:ext cx="731974" cy="737874"/>
              <a:chOff x="4365576" y="911581"/>
              <a:chExt cx="731974" cy="737874"/>
            </a:xfrm>
          </p:grpSpPr>
          <p:sp>
            <p:nvSpPr>
              <p:cNvPr id="9" name="テキスト ボックス 8"/>
              <p:cNvSpPr txBox="1"/>
              <p:nvPr/>
            </p:nvSpPr>
            <p:spPr>
              <a:xfrm>
                <a:off x="4365576" y="911581"/>
                <a:ext cx="731974" cy="40011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>
                    <a:solidFill>
                      <a:schemeClr val="tx2">
                        <a:lumMod val="75000"/>
                      </a:schemeClr>
                    </a:solidFill>
                    <a:latin typeface="Arial Black" pitchFamily="34" charset="0"/>
                  </a:rPr>
                  <a:t>ILC</a:t>
                </a:r>
                <a:endParaRPr lang="ja-JP" altLang="en-US" sz="2000" dirty="0">
                  <a:solidFill>
                    <a:schemeClr val="tx2">
                      <a:lumMod val="75000"/>
                    </a:schemeClr>
                  </a:solidFill>
                  <a:latin typeface="Arial Black" pitchFamily="34" charset="0"/>
                </a:endParaRPr>
              </a:p>
            </p:txBody>
          </p:sp>
          <p:cxnSp>
            <p:nvCxnSpPr>
              <p:cNvPr id="10" name="直線コネクタ 9"/>
              <p:cNvCxnSpPr/>
              <p:nvPr/>
            </p:nvCxnSpPr>
            <p:spPr>
              <a:xfrm>
                <a:off x="4365576" y="1068847"/>
                <a:ext cx="0" cy="58060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グループ化 20"/>
          <p:cNvGrpSpPr/>
          <p:nvPr/>
        </p:nvGrpSpPr>
        <p:grpSpPr>
          <a:xfrm>
            <a:off x="3388984" y="1196141"/>
            <a:ext cx="671979" cy="977080"/>
            <a:chOff x="3385088" y="1268915"/>
            <a:chExt cx="671979" cy="977080"/>
          </a:xfrm>
        </p:grpSpPr>
        <p:grpSp>
          <p:nvGrpSpPr>
            <p:cNvPr id="41" name="グループ化 40"/>
            <p:cNvGrpSpPr/>
            <p:nvPr/>
          </p:nvGrpSpPr>
          <p:grpSpPr>
            <a:xfrm rot="20691539">
              <a:off x="3508637" y="1658908"/>
              <a:ext cx="462536" cy="587087"/>
              <a:chOff x="7506586" y="722116"/>
              <a:chExt cx="595464" cy="755810"/>
            </a:xfrm>
          </p:grpSpPr>
          <p:sp>
            <p:nvSpPr>
              <p:cNvPr id="31" name="円/楕円 30"/>
              <p:cNvSpPr/>
              <p:nvPr/>
            </p:nvSpPr>
            <p:spPr>
              <a:xfrm>
                <a:off x="7668344" y="722116"/>
                <a:ext cx="288032" cy="19531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フリーフォーム 31"/>
              <p:cNvSpPr/>
              <p:nvPr/>
            </p:nvSpPr>
            <p:spPr>
              <a:xfrm>
                <a:off x="7517219" y="935665"/>
                <a:ext cx="329609" cy="446568"/>
              </a:xfrm>
              <a:custGeom>
                <a:avLst/>
                <a:gdLst>
                  <a:gd name="connsiteX0" fmla="*/ 329609 w 329609"/>
                  <a:gd name="connsiteY0" fmla="*/ 0 h 446568"/>
                  <a:gd name="connsiteX1" fmla="*/ 297711 w 329609"/>
                  <a:gd name="connsiteY1" fmla="*/ 85061 h 446568"/>
                  <a:gd name="connsiteX2" fmla="*/ 287079 w 329609"/>
                  <a:gd name="connsiteY2" fmla="*/ 148856 h 446568"/>
                  <a:gd name="connsiteX3" fmla="*/ 276446 w 329609"/>
                  <a:gd name="connsiteY3" fmla="*/ 180754 h 446568"/>
                  <a:gd name="connsiteX4" fmla="*/ 255181 w 329609"/>
                  <a:gd name="connsiteY4" fmla="*/ 265814 h 446568"/>
                  <a:gd name="connsiteX5" fmla="*/ 170121 w 329609"/>
                  <a:gd name="connsiteY5" fmla="*/ 329609 h 446568"/>
                  <a:gd name="connsiteX6" fmla="*/ 138223 w 329609"/>
                  <a:gd name="connsiteY6" fmla="*/ 361507 h 446568"/>
                  <a:gd name="connsiteX7" fmla="*/ 106325 w 329609"/>
                  <a:gd name="connsiteY7" fmla="*/ 382772 h 446568"/>
                  <a:gd name="connsiteX8" fmla="*/ 63795 w 329609"/>
                  <a:gd name="connsiteY8" fmla="*/ 414670 h 446568"/>
                  <a:gd name="connsiteX9" fmla="*/ 21265 w 329609"/>
                  <a:gd name="connsiteY9" fmla="*/ 435935 h 446568"/>
                  <a:gd name="connsiteX10" fmla="*/ 0 w 329609"/>
                  <a:gd name="connsiteY10" fmla="*/ 446568 h 446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9609" h="446568">
                    <a:moveTo>
                      <a:pt x="329609" y="0"/>
                    </a:moveTo>
                    <a:cubicBezTo>
                      <a:pt x="325472" y="10342"/>
                      <a:pt x="301877" y="66313"/>
                      <a:pt x="297711" y="85061"/>
                    </a:cubicBezTo>
                    <a:cubicBezTo>
                      <a:pt x="293034" y="106106"/>
                      <a:pt x="291756" y="127811"/>
                      <a:pt x="287079" y="148856"/>
                    </a:cubicBezTo>
                    <a:cubicBezTo>
                      <a:pt x="284648" y="159797"/>
                      <a:pt x="279164" y="169881"/>
                      <a:pt x="276446" y="180754"/>
                    </a:cubicBezTo>
                    <a:cubicBezTo>
                      <a:pt x="276142" y="181969"/>
                      <a:pt x="263760" y="255805"/>
                      <a:pt x="255181" y="265814"/>
                    </a:cubicBezTo>
                    <a:cubicBezTo>
                      <a:pt x="216406" y="311051"/>
                      <a:pt x="207180" y="298726"/>
                      <a:pt x="170121" y="329609"/>
                    </a:cubicBezTo>
                    <a:cubicBezTo>
                      <a:pt x="158569" y="339235"/>
                      <a:pt x="149775" y="351881"/>
                      <a:pt x="138223" y="361507"/>
                    </a:cubicBezTo>
                    <a:cubicBezTo>
                      <a:pt x="128406" y="369688"/>
                      <a:pt x="116724" y="375344"/>
                      <a:pt x="106325" y="382772"/>
                    </a:cubicBezTo>
                    <a:cubicBezTo>
                      <a:pt x="91905" y="393072"/>
                      <a:pt x="78822" y="405278"/>
                      <a:pt x="63795" y="414670"/>
                    </a:cubicBezTo>
                    <a:cubicBezTo>
                      <a:pt x="50354" y="423071"/>
                      <a:pt x="35442" y="428847"/>
                      <a:pt x="21265" y="435935"/>
                    </a:cubicBezTo>
                    <a:lnTo>
                      <a:pt x="0" y="446568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フリーフォーム 32"/>
              <p:cNvSpPr/>
              <p:nvPr/>
            </p:nvSpPr>
            <p:spPr>
              <a:xfrm>
                <a:off x="7793665" y="1222744"/>
                <a:ext cx="269822" cy="255182"/>
              </a:xfrm>
              <a:custGeom>
                <a:avLst/>
                <a:gdLst>
                  <a:gd name="connsiteX0" fmla="*/ 0 w 269822"/>
                  <a:gd name="connsiteY0" fmla="*/ 0 h 255182"/>
                  <a:gd name="connsiteX1" fmla="*/ 53163 w 269822"/>
                  <a:gd name="connsiteY1" fmla="*/ 21265 h 255182"/>
                  <a:gd name="connsiteX2" fmla="*/ 148856 w 269822"/>
                  <a:gd name="connsiteY2" fmla="*/ 74428 h 255182"/>
                  <a:gd name="connsiteX3" fmla="*/ 180754 w 269822"/>
                  <a:gd name="connsiteY3" fmla="*/ 95693 h 255182"/>
                  <a:gd name="connsiteX4" fmla="*/ 244549 w 269822"/>
                  <a:gd name="connsiteY4" fmla="*/ 127591 h 255182"/>
                  <a:gd name="connsiteX5" fmla="*/ 265814 w 269822"/>
                  <a:gd name="connsiteY5" fmla="*/ 255182 h 255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822" h="255182">
                    <a:moveTo>
                      <a:pt x="0" y="0"/>
                    </a:moveTo>
                    <a:cubicBezTo>
                      <a:pt x="17721" y="7088"/>
                      <a:pt x="36407" y="12126"/>
                      <a:pt x="53163" y="21265"/>
                    </a:cubicBezTo>
                    <a:cubicBezTo>
                      <a:pt x="168064" y="83939"/>
                      <a:pt x="74390" y="49607"/>
                      <a:pt x="148856" y="74428"/>
                    </a:cubicBezTo>
                    <a:cubicBezTo>
                      <a:pt x="159489" y="81516"/>
                      <a:pt x="169324" y="89978"/>
                      <a:pt x="180754" y="95693"/>
                    </a:cubicBezTo>
                    <a:cubicBezTo>
                      <a:pt x="268795" y="139714"/>
                      <a:pt x="153133" y="66648"/>
                      <a:pt x="244549" y="127591"/>
                    </a:cubicBezTo>
                    <a:cubicBezTo>
                      <a:pt x="283507" y="186030"/>
                      <a:pt x="265814" y="146710"/>
                      <a:pt x="265814" y="25518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フリーフォーム 33"/>
              <p:cNvSpPr/>
              <p:nvPr/>
            </p:nvSpPr>
            <p:spPr>
              <a:xfrm>
                <a:off x="7506586" y="967563"/>
                <a:ext cx="308344" cy="138223"/>
              </a:xfrm>
              <a:custGeom>
                <a:avLst/>
                <a:gdLst>
                  <a:gd name="connsiteX0" fmla="*/ 308344 w 308344"/>
                  <a:gd name="connsiteY0" fmla="*/ 138223 h 138223"/>
                  <a:gd name="connsiteX1" fmla="*/ 106326 w 308344"/>
                  <a:gd name="connsiteY1" fmla="*/ 116958 h 138223"/>
                  <a:gd name="connsiteX2" fmla="*/ 63795 w 308344"/>
                  <a:gd name="connsiteY2" fmla="*/ 95693 h 138223"/>
                  <a:gd name="connsiteX3" fmla="*/ 21265 w 308344"/>
                  <a:gd name="connsiteY3" fmla="*/ 31897 h 138223"/>
                  <a:gd name="connsiteX4" fmla="*/ 0 w 308344"/>
                  <a:gd name="connsiteY4" fmla="*/ 0 h 13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8344" h="138223">
                    <a:moveTo>
                      <a:pt x="308344" y="138223"/>
                    </a:moveTo>
                    <a:cubicBezTo>
                      <a:pt x="240205" y="133964"/>
                      <a:pt x="169802" y="144162"/>
                      <a:pt x="106326" y="116958"/>
                    </a:cubicBezTo>
                    <a:cubicBezTo>
                      <a:pt x="91757" y="110714"/>
                      <a:pt x="77972" y="102781"/>
                      <a:pt x="63795" y="95693"/>
                    </a:cubicBezTo>
                    <a:cubicBezTo>
                      <a:pt x="3328" y="35224"/>
                      <a:pt x="52041" y="93449"/>
                      <a:pt x="21265" y="31897"/>
                    </a:cubicBezTo>
                    <a:cubicBezTo>
                      <a:pt x="15550" y="20468"/>
                      <a:pt x="0" y="0"/>
                      <a:pt x="0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フリーフォーム 34"/>
              <p:cNvSpPr/>
              <p:nvPr/>
            </p:nvSpPr>
            <p:spPr>
              <a:xfrm>
                <a:off x="7836195" y="925033"/>
                <a:ext cx="265855" cy="148855"/>
              </a:xfrm>
              <a:custGeom>
                <a:avLst/>
                <a:gdLst>
                  <a:gd name="connsiteX0" fmla="*/ 0 w 265855"/>
                  <a:gd name="connsiteY0" fmla="*/ 148855 h 148855"/>
                  <a:gd name="connsiteX1" fmla="*/ 170121 w 265855"/>
                  <a:gd name="connsiteY1" fmla="*/ 127590 h 148855"/>
                  <a:gd name="connsiteX2" fmla="*/ 212652 w 265855"/>
                  <a:gd name="connsiteY2" fmla="*/ 106325 h 148855"/>
                  <a:gd name="connsiteX3" fmla="*/ 244549 w 265855"/>
                  <a:gd name="connsiteY3" fmla="*/ 42530 h 148855"/>
                  <a:gd name="connsiteX4" fmla="*/ 265814 w 265855"/>
                  <a:gd name="connsiteY4" fmla="*/ 0 h 148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855" h="148855">
                    <a:moveTo>
                      <a:pt x="0" y="148855"/>
                    </a:moveTo>
                    <a:cubicBezTo>
                      <a:pt x="37109" y="145763"/>
                      <a:pt x="122155" y="145577"/>
                      <a:pt x="170121" y="127590"/>
                    </a:cubicBezTo>
                    <a:cubicBezTo>
                      <a:pt x="184962" y="122025"/>
                      <a:pt x="198475" y="113413"/>
                      <a:pt x="212652" y="106325"/>
                    </a:cubicBezTo>
                    <a:cubicBezTo>
                      <a:pt x="273596" y="14908"/>
                      <a:pt x="200529" y="130572"/>
                      <a:pt x="244549" y="42530"/>
                    </a:cubicBezTo>
                    <a:cubicBezTo>
                      <a:pt x="267780" y="-3932"/>
                      <a:pt x="265814" y="26632"/>
                      <a:pt x="265814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3" name="テキスト ボックス 42"/>
            <p:cNvSpPr txBox="1"/>
            <p:nvPr/>
          </p:nvSpPr>
          <p:spPr>
            <a:xfrm>
              <a:off x="3385088" y="1268915"/>
              <a:ext cx="6719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LHC</a:t>
              </a:r>
              <a:endParaRPr kumimoji="1" lang="ja-JP" alt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5022635" y="3302805"/>
            <a:ext cx="1802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itchFamily="34" charset="0"/>
              </a:rPr>
              <a:t>Physics</a:t>
            </a:r>
            <a:endParaRPr kumimoji="1" lang="en-US" altLang="ja-JP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obo Std" pitchFamily="34" charset="0"/>
            </a:endParaRPr>
          </a:p>
          <a:p>
            <a:pPr algn="ctr"/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bo Std" pitchFamily="34" charset="0"/>
              </a:rPr>
              <a:t>Beyond SM</a:t>
            </a:r>
            <a:endParaRPr kumimoji="1" lang="ja-JP" alt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obo Std" pitchFamily="34" charset="0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4311131" y="2056288"/>
            <a:ext cx="1832374" cy="1116637"/>
            <a:chOff x="4307235" y="2129062"/>
            <a:chExt cx="1832374" cy="1116637"/>
          </a:xfrm>
        </p:grpSpPr>
        <p:sp>
          <p:nvSpPr>
            <p:cNvPr id="44" name="下矢印 43"/>
            <p:cNvSpPr/>
            <p:nvPr/>
          </p:nvSpPr>
          <p:spPr>
            <a:xfrm rot="19770628">
              <a:off x="4307235" y="2129062"/>
              <a:ext cx="360040" cy="1116637"/>
            </a:xfrm>
            <a:prstGeom prst="downArrow">
              <a:avLst/>
            </a:prstGeom>
            <a:gradFill>
              <a:gsLst>
                <a:gs pos="37500">
                  <a:srgbClr val="B8CAEB"/>
                </a:gs>
                <a:gs pos="25000">
                  <a:srgbClr val="AEC3E9"/>
                </a:gs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4651638" y="2204889"/>
              <a:ext cx="1487971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Top-Down</a:t>
              </a:r>
              <a:endParaRPr kumimoji="1" lang="ja-JP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1" name="正方形/長方形 50"/>
          <p:cNvSpPr/>
          <p:nvPr/>
        </p:nvSpPr>
        <p:spPr>
          <a:xfrm>
            <a:off x="2801455" y="5895093"/>
            <a:ext cx="1566047" cy="360040"/>
          </a:xfrm>
          <a:prstGeom prst="rect">
            <a:avLst/>
          </a:prstGeom>
          <a:noFill/>
          <a:ln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4943563" y="5143075"/>
            <a:ext cx="1872211" cy="319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4351716" y="4253044"/>
            <a:ext cx="1901353" cy="1116637"/>
            <a:chOff x="4347820" y="4325818"/>
            <a:chExt cx="1901353" cy="1116637"/>
          </a:xfrm>
        </p:grpSpPr>
        <p:sp>
          <p:nvSpPr>
            <p:cNvPr id="47" name="下矢印 46"/>
            <p:cNvSpPr/>
            <p:nvPr/>
          </p:nvSpPr>
          <p:spPr>
            <a:xfrm rot="1829372" flipV="1">
              <a:off x="4347820" y="4325818"/>
              <a:ext cx="360040" cy="1116637"/>
            </a:xfrm>
            <a:prstGeom prst="downArrow">
              <a:avLst/>
            </a:prstGeom>
            <a:gradFill>
              <a:gsLst>
                <a:gs pos="37500">
                  <a:srgbClr val="B8CAEB"/>
                </a:gs>
                <a:gs pos="25000">
                  <a:srgbClr val="AEC3E9"/>
                </a:gs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4642836" y="4973665"/>
              <a:ext cx="1606337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Bottom</a:t>
              </a:r>
              <a:r>
                <a:rPr kumimoji="1" lang="en-US" altLang="ja-JP" sz="24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-Up</a:t>
              </a:r>
              <a:endParaRPr kumimoji="1" lang="ja-JP" alt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5" name="Picture 7" descr="img09435"/>
          <p:cNvPicPr>
            <a:picLocks noChangeAspect="1" noChangeArrowheads="1"/>
          </p:cNvPicPr>
          <p:nvPr/>
        </p:nvPicPr>
        <p:blipFill rotWithShape="1">
          <a:blip r:embed="rId4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6101" y="4055294"/>
            <a:ext cx="1495684" cy="166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正方形/長方形 55"/>
          <p:cNvSpPr/>
          <p:nvPr/>
        </p:nvSpPr>
        <p:spPr>
          <a:xfrm>
            <a:off x="7156101" y="4055294"/>
            <a:ext cx="516139" cy="45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 bwMode="auto">
          <a:xfrm>
            <a:off x="-27700" y="-13033"/>
            <a:ext cx="3517491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ctr">
              <a:defRPr/>
            </a:pPr>
            <a:r>
              <a:rPr lang="en-US" altLang="ja-JP" sz="3200" kern="600" spc="16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5</a:t>
            </a:r>
            <a:r>
              <a:rPr lang="en-US" altLang="ja-JP" sz="3200" b="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. </a:t>
            </a:r>
            <a:r>
              <a:rPr lang="en-US" altLang="ja-JP" sz="3200" kern="600" spc="16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6666FF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ea typeface="HG丸ｺﾞｼｯｸM-PRO" pitchFamily="50" charset="-128"/>
                <a:cs typeface="Arial" pitchFamily="34" charset="0"/>
              </a:rPr>
              <a:t>Summary</a:t>
            </a:r>
            <a:endParaRPr lang="en-US" altLang="ja-JP" sz="3200" b="0" kern="600" spc="16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6666FF"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ea typeface="HG丸ｺﾞｼｯｸM-PRO" pitchFamily="50" charset="-128"/>
              <a:cs typeface="Arial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373921" y="2650832"/>
            <a:ext cx="498771" cy="813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08459" y="672921"/>
            <a:ext cx="5360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Particle Physics Activity in Asia</a:t>
            </a:r>
            <a:endParaRPr kumimoji="1" lang="ja-JP" altLang="en-US" sz="2800" b="1" dirty="0"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543481" y="5362556"/>
            <a:ext cx="1129955" cy="132343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0000FF"/>
                </a:solidFill>
              </a:rPr>
              <a:t>XMASS</a:t>
            </a:r>
          </a:p>
          <a:p>
            <a:pPr algn="ctr"/>
            <a:r>
              <a:rPr lang="en-US" altLang="ja-JP" sz="2000" b="1" dirty="0" smtClean="0">
                <a:solidFill>
                  <a:srgbClr val="0000FF"/>
                </a:solidFill>
              </a:rPr>
              <a:t>KIMS</a:t>
            </a:r>
          </a:p>
          <a:p>
            <a:pPr algn="ctr"/>
            <a:r>
              <a:rPr kumimoji="1" lang="en-US" altLang="ja-JP" sz="2000" b="1" dirty="0" err="1" smtClean="0">
                <a:solidFill>
                  <a:srgbClr val="0000FF"/>
                </a:solidFill>
              </a:rPr>
              <a:t>AMoRE</a:t>
            </a:r>
            <a:endParaRPr kumimoji="1" lang="en-US" altLang="ja-JP" sz="2000" b="1" dirty="0" smtClean="0">
              <a:solidFill>
                <a:srgbClr val="0000FF"/>
              </a:solidFill>
            </a:endParaRPr>
          </a:p>
          <a:p>
            <a:pPr algn="ctr"/>
            <a:r>
              <a:rPr lang="en-US" altLang="ja-JP" sz="2000" b="1" dirty="0" smtClean="0">
                <a:solidFill>
                  <a:srgbClr val="0000FF"/>
                </a:solidFill>
              </a:rPr>
              <a:t>INO</a:t>
            </a:r>
            <a:endParaRPr lang="en-US" altLang="ja-JP" sz="2000" b="1" dirty="0">
              <a:solidFill>
                <a:srgbClr val="0000FF"/>
              </a:solidFill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318578" y="2328601"/>
            <a:ext cx="1354858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SuperKEKB</a:t>
            </a:r>
          </a:p>
          <a:p>
            <a:pPr algn="ctr"/>
            <a:r>
              <a:rPr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J-PARC</a:t>
            </a:r>
          </a:p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BEPCII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57678" y="5855023"/>
            <a:ext cx="2270559" cy="400110"/>
          </a:xfrm>
          <a:prstGeom prst="rect">
            <a:avLst/>
          </a:prstGeom>
          <a:noFill/>
          <a:ln w="19050">
            <a:solidFill>
              <a:srgbClr val="99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 err="1" smtClean="0">
                <a:solidFill>
                  <a:srgbClr val="993300"/>
                </a:solidFill>
              </a:rPr>
              <a:t>Daya</a:t>
            </a:r>
            <a:r>
              <a:rPr lang="en-US" altLang="ja-JP" sz="2000" b="1" dirty="0" smtClean="0">
                <a:solidFill>
                  <a:srgbClr val="993300"/>
                </a:solidFill>
              </a:rPr>
              <a:t> Bay</a:t>
            </a:r>
            <a:r>
              <a:rPr lang="en-US" altLang="ja-JP" sz="2000" b="1" dirty="0">
                <a:solidFill>
                  <a:srgbClr val="993300"/>
                </a:solidFill>
              </a:rPr>
              <a:t> </a:t>
            </a:r>
            <a:r>
              <a:rPr lang="en-US" altLang="ja-JP" sz="2000" b="1" dirty="0" smtClean="0">
                <a:solidFill>
                  <a:srgbClr val="993300"/>
                </a:solidFill>
              </a:rPr>
              <a:t>    RENO</a:t>
            </a:r>
          </a:p>
        </p:txBody>
      </p:sp>
    </p:spTree>
    <p:extLst>
      <p:ext uri="{BB962C8B-B14F-4D97-AF65-F5344CB8AC3E}">
        <p14:creationId xmlns:p14="http://schemas.microsoft.com/office/powerpoint/2010/main" val="373301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565" y="0"/>
            <a:ext cx="3797415" cy="268536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79879"/>
            <a:ext cx="914876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499990" cy="232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コンテンツ プレースホルダ 2"/>
          <p:cNvSpPr txBox="1">
            <a:spLocks/>
          </p:cNvSpPr>
          <p:nvPr/>
        </p:nvSpPr>
        <p:spPr bwMode="auto">
          <a:xfrm>
            <a:off x="1475656" y="3672129"/>
            <a:ext cx="6408712" cy="413704"/>
          </a:xfrm>
          <a:prstGeom prst="rect">
            <a:avLst/>
          </a:prstGeom>
          <a:noFill/>
          <a:ln>
            <a:noFill/>
          </a:ln>
          <a:extLst/>
        </p:spPr>
        <p:txBody>
          <a:bodyPr lIns="91336" tIns="45668" rIns="91336" bIns="45668"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Blip>
                <a:blip r:embed="rId6"/>
              </a:buBlip>
              <a:defRPr/>
            </a:pPr>
            <a:r>
              <a:rPr lang="en-US" altLang="ja-JP" sz="1800" b="1" dirty="0" smtClean="0">
                <a:solidFill>
                  <a:prstClr val="black"/>
                </a:solidFill>
                <a:cs typeface="Arial" pitchFamily="34" charset="0"/>
              </a:rPr>
              <a:t>~500 </a:t>
            </a:r>
            <a:r>
              <a:rPr lang="en-US" altLang="ja-JP" sz="1800" b="1" dirty="0">
                <a:solidFill>
                  <a:prstClr val="black"/>
                </a:solidFill>
                <a:cs typeface="Arial" pitchFamily="34" charset="0"/>
              </a:rPr>
              <a:t>collaborators from </a:t>
            </a:r>
            <a:r>
              <a:rPr lang="en-US" altLang="ja-JP" sz="1800" b="1" dirty="0" smtClean="0">
                <a:solidFill>
                  <a:prstClr val="black"/>
                </a:solidFill>
                <a:cs typeface="Arial" pitchFamily="34" charset="0"/>
              </a:rPr>
              <a:t>76 </a:t>
            </a:r>
            <a:r>
              <a:rPr lang="en-US" altLang="ja-JP" sz="1800" b="1" dirty="0">
                <a:solidFill>
                  <a:prstClr val="black"/>
                </a:solidFill>
                <a:cs typeface="Arial" pitchFamily="34" charset="0"/>
              </a:rPr>
              <a:t>institutions  in </a:t>
            </a:r>
            <a:r>
              <a:rPr lang="en-US" altLang="ja-JP" sz="1800" b="1" dirty="0" smtClean="0">
                <a:solidFill>
                  <a:prstClr val="black"/>
                </a:solidFill>
                <a:cs typeface="Arial" pitchFamily="34" charset="0"/>
              </a:rPr>
              <a:t>21 countries</a:t>
            </a:r>
            <a:endParaRPr lang="en-US" altLang="ja-JP" sz="1800" b="1" dirty="0">
              <a:solidFill>
                <a:prstClr val="black"/>
              </a:solidFill>
              <a:cs typeface="Arial" pitchFamily="34" charset="0"/>
            </a:endParaRPr>
          </a:p>
          <a:p>
            <a:pPr marL="0" indent="0" fontAlgn="auto">
              <a:spcBef>
                <a:spcPts val="600"/>
              </a:spcBef>
              <a:spcAft>
                <a:spcPts val="0"/>
              </a:spcAft>
              <a:buNone/>
              <a:defRPr/>
            </a:pPr>
            <a:endParaRPr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" y="0"/>
            <a:ext cx="3634328" cy="1261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Intensity Frontier</a:t>
            </a:r>
          </a:p>
          <a:p>
            <a:pPr lvl="2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SuperKEKB/BELLE II</a:t>
            </a:r>
          </a:p>
        </p:txBody>
      </p:sp>
    </p:spTree>
    <p:extLst>
      <p:ext uri="{BB962C8B-B14F-4D97-AF65-F5344CB8AC3E}">
        <p14:creationId xmlns:p14="http://schemas.microsoft.com/office/powerpoint/2010/main" val="30254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2005368" y="153253"/>
            <a:ext cx="5316279" cy="5709570"/>
            <a:chOff x="1956389" y="887622"/>
            <a:chExt cx="5316279" cy="5709570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1956389" y="887622"/>
              <a:ext cx="5251983" cy="5709570"/>
              <a:chOff x="1956389" y="146603"/>
              <a:chExt cx="5251983" cy="5709570"/>
            </a:xfrm>
          </p:grpSpPr>
          <p:grpSp>
            <p:nvGrpSpPr>
              <p:cNvPr id="4" name="グループ化 3"/>
              <p:cNvGrpSpPr/>
              <p:nvPr/>
            </p:nvGrpSpPr>
            <p:grpSpPr>
              <a:xfrm>
                <a:off x="2137616" y="146603"/>
                <a:ext cx="5070756" cy="5709570"/>
                <a:chOff x="2137616" y="146603"/>
                <a:chExt cx="5070756" cy="5709570"/>
              </a:xfrm>
            </p:grpSpPr>
            <p:pic>
              <p:nvPicPr>
                <p:cNvPr id="2" name="図 1" descr="名称未設定 1.jp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lum contrast="2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20" t="5353" r="20563" b="12192"/>
                <a:stretch/>
              </p:blipFill>
              <p:spPr>
                <a:xfrm>
                  <a:off x="2203329" y="146603"/>
                  <a:ext cx="5005043" cy="5295335"/>
                </a:xfrm>
                <a:prstGeom prst="rect">
                  <a:avLst/>
                </a:prstGeom>
              </p:spPr>
            </p:pic>
            <p:sp>
              <p:nvSpPr>
                <p:cNvPr id="3" name="正方形/長方形 2"/>
                <p:cNvSpPr/>
                <p:nvPr/>
              </p:nvSpPr>
              <p:spPr>
                <a:xfrm>
                  <a:off x="2137616" y="4848061"/>
                  <a:ext cx="1607498" cy="10081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5" name="正方形/長方形 4"/>
              <p:cNvSpPr/>
              <p:nvPr/>
            </p:nvSpPr>
            <p:spPr>
              <a:xfrm>
                <a:off x="1956389" y="2182790"/>
                <a:ext cx="803749" cy="20382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7" name="正方形/長方形 6"/>
            <p:cNvSpPr/>
            <p:nvPr/>
          </p:nvSpPr>
          <p:spPr>
            <a:xfrm>
              <a:off x="6588223" y="5832095"/>
              <a:ext cx="684445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07" y="19756"/>
            <a:ext cx="2115434" cy="1722474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" y="1628800"/>
            <a:ext cx="2485206" cy="2172540"/>
            <a:chOff x="0" y="1628800"/>
            <a:chExt cx="2485205" cy="2172540"/>
          </a:xfrm>
        </p:grpSpPr>
        <p:pic>
          <p:nvPicPr>
            <p:cNvPr id="10" name="図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07" y="2056546"/>
              <a:ext cx="2352098" cy="174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8"/>
            <p:cNvSpPr txBox="1">
              <a:spLocks noChangeArrowheads="1"/>
            </p:cNvSpPr>
            <p:nvPr/>
          </p:nvSpPr>
          <p:spPr bwMode="auto">
            <a:xfrm>
              <a:off x="0" y="1628800"/>
              <a:ext cx="22140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200" b="1" dirty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Installation of 100 new </a:t>
              </a:r>
              <a:r>
                <a:rPr lang="en-US" altLang="ja-JP" sz="1200" b="1" dirty="0" smtClean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LER</a:t>
              </a:r>
            </a:p>
            <a:p>
              <a:pPr algn="ctr" eaLnBrk="1" hangingPunct="1"/>
              <a:r>
                <a:rPr lang="en-US" altLang="ja-JP" sz="1200" b="1" dirty="0" smtClean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 </a:t>
              </a:r>
              <a:r>
                <a:rPr lang="en-US" altLang="ja-JP" sz="1200" b="1" dirty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dipole magnets completed.</a:t>
              </a:r>
              <a:endParaRPr lang="ja-JP" altLang="en-US" sz="1200" b="1" dirty="0">
                <a:solidFill>
                  <a:srgbClr val="0000FF"/>
                </a:solidFill>
                <a:ea typeface="Osaka" charset="-128"/>
                <a:cs typeface="Arial" pitchFamily="34" charset="0"/>
              </a:endParaRPr>
            </a:p>
          </p:txBody>
        </p:sp>
      </p:grpSp>
      <p:pic>
        <p:nvPicPr>
          <p:cNvPr id="12" name="図 11" descr="名称未設定 1.jpg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1" r="61012"/>
          <a:stretch/>
        </p:blipFill>
        <p:spPr>
          <a:xfrm>
            <a:off x="22509" y="4270747"/>
            <a:ext cx="3548115" cy="1238704"/>
          </a:xfrm>
          <a:prstGeom prst="rect">
            <a:avLst/>
          </a:prstGeom>
        </p:spPr>
      </p:pic>
      <p:pic>
        <p:nvPicPr>
          <p:cNvPr id="15" name="図 14" descr="名称未設定 1.jpg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76012" r="69107" b="17956"/>
          <a:stretch/>
        </p:blipFill>
        <p:spPr>
          <a:xfrm>
            <a:off x="175549" y="3830538"/>
            <a:ext cx="2105980" cy="411489"/>
          </a:xfrm>
          <a:prstGeom prst="rect">
            <a:avLst/>
          </a:prstGeom>
        </p:spPr>
      </p:pic>
      <p:pic>
        <p:nvPicPr>
          <p:cNvPr id="20" name="図 10" descr="DSCN1063_reduced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5982" y="5085652"/>
            <a:ext cx="2776723" cy="17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グループ化 34"/>
          <p:cNvGrpSpPr/>
          <p:nvPr/>
        </p:nvGrpSpPr>
        <p:grpSpPr>
          <a:xfrm>
            <a:off x="6444208" y="2361703"/>
            <a:ext cx="2758472" cy="2690242"/>
            <a:chOff x="6444208" y="2361703"/>
            <a:chExt cx="2758472" cy="2690242"/>
          </a:xfrm>
        </p:grpSpPr>
        <p:pic>
          <p:nvPicPr>
            <p:cNvPr id="22" name="図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2361703"/>
              <a:ext cx="2699792" cy="1674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テキスト ボックス 7"/>
            <p:cNvSpPr txBox="1">
              <a:spLocks noChangeArrowheads="1"/>
            </p:cNvSpPr>
            <p:nvPr/>
          </p:nvSpPr>
          <p:spPr bwMode="auto">
            <a:xfrm>
              <a:off x="7366984" y="4036282"/>
              <a:ext cx="183569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200" b="1" dirty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ARES cavities moved from HER to LER, and wiggler magnets for </a:t>
              </a:r>
              <a:r>
                <a:rPr lang="en-US" altLang="ja-JP" sz="1200" b="1" dirty="0" smtClean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 HER </a:t>
              </a:r>
              <a:r>
                <a:rPr lang="en-US" altLang="ja-JP" sz="1200" b="1" dirty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installed in D5 </a:t>
              </a:r>
              <a:r>
                <a:rPr lang="en-US" altLang="ja-JP" sz="1200" b="1" dirty="0" smtClean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 Oho </a:t>
              </a:r>
              <a:r>
                <a:rPr lang="en-US" altLang="ja-JP" sz="1200" b="1" dirty="0">
                  <a:solidFill>
                    <a:srgbClr val="0000FF"/>
                  </a:solidFill>
                  <a:ea typeface="Osaka" charset="-128"/>
                  <a:cs typeface="Arial" pitchFamily="34" charset="0"/>
                </a:rPr>
                <a:t>straight section.</a:t>
              </a: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-23298" y="5483231"/>
            <a:ext cx="5845045" cy="1370093"/>
            <a:chOff x="-23300" y="5483227"/>
            <a:chExt cx="5845045" cy="1370093"/>
          </a:xfrm>
        </p:grpSpPr>
        <p:graphicFrame>
          <p:nvGraphicFramePr>
            <p:cNvPr id="17" name="オブジェクト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3308703"/>
                </p:ext>
              </p:extLst>
            </p:nvPr>
          </p:nvGraphicFramePr>
          <p:xfrm>
            <a:off x="1907704" y="5483227"/>
            <a:ext cx="1764321" cy="1320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6" name="Word 文書" r:id="rId10" imgW="10514286" imgH="7873016" progId="Word.Document.12">
                    <p:link updateAutomatic="1"/>
                  </p:oleObj>
                </mc:Choice>
                <mc:Fallback>
                  <p:oleObj name="Word 文書" r:id="rId10" imgW="10514286" imgH="7873016" progId="Word.Document.12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7704" y="5483227"/>
                          <a:ext cx="1764321" cy="13207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テキスト ボックス 4"/>
            <p:cNvSpPr txBox="1">
              <a:spLocks noChangeArrowheads="1"/>
            </p:cNvSpPr>
            <p:nvPr/>
          </p:nvSpPr>
          <p:spPr bwMode="auto">
            <a:xfrm>
              <a:off x="3733026" y="6124358"/>
              <a:ext cx="208871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200" b="1" dirty="0">
                  <a:solidFill>
                    <a:srgbClr val="660066"/>
                  </a:solidFill>
                  <a:ea typeface="Osaka" charset="-128"/>
                  <a:cs typeface="Arial" pitchFamily="34" charset="0"/>
                </a:rPr>
                <a:t>Beam pipes after baking and </a:t>
              </a:r>
              <a:r>
                <a:rPr lang="en-US" altLang="ja-JP" sz="1200" b="1" dirty="0" err="1">
                  <a:solidFill>
                    <a:srgbClr val="660066"/>
                  </a:solidFill>
                  <a:ea typeface="Osaka" charset="-128"/>
                  <a:cs typeface="Arial" pitchFamily="34" charset="0"/>
                </a:rPr>
                <a:t>TiN</a:t>
              </a:r>
              <a:r>
                <a:rPr lang="en-US" altLang="ja-JP" sz="1200" b="1" dirty="0">
                  <a:solidFill>
                    <a:srgbClr val="660066"/>
                  </a:solidFill>
                  <a:ea typeface="Osaka" charset="-128"/>
                  <a:cs typeface="Arial" pitchFamily="34" charset="0"/>
                </a:rPr>
                <a:t> coating </a:t>
              </a:r>
              <a:endParaRPr lang="en-US" altLang="ja-JP" sz="1200" b="1" dirty="0" smtClean="0">
                <a:solidFill>
                  <a:srgbClr val="660066"/>
                </a:solidFill>
                <a:ea typeface="Osaka" charset="-128"/>
                <a:cs typeface="Arial" pitchFamily="34" charset="0"/>
              </a:endParaRPr>
            </a:p>
            <a:p>
              <a:pPr algn="ctr" eaLnBrk="1" hangingPunct="1"/>
              <a:r>
                <a:rPr lang="en-US" altLang="ja-JP" sz="1200" b="1" dirty="0" smtClean="0">
                  <a:solidFill>
                    <a:srgbClr val="660066"/>
                  </a:solidFill>
                  <a:ea typeface="Osaka" charset="-128"/>
                  <a:cs typeface="Arial" pitchFamily="34" charset="0"/>
                </a:rPr>
                <a:t>in </a:t>
              </a:r>
              <a:r>
                <a:rPr lang="en-US" altLang="ja-JP" sz="1200" b="1" dirty="0">
                  <a:solidFill>
                    <a:srgbClr val="660066"/>
                  </a:solidFill>
                  <a:ea typeface="Osaka" charset="-128"/>
                  <a:cs typeface="Arial" pitchFamily="34" charset="0"/>
                </a:rPr>
                <a:t>a stock area.</a:t>
              </a:r>
              <a:endParaRPr lang="ja-JP" altLang="en-US" sz="1200" b="1" dirty="0">
                <a:solidFill>
                  <a:srgbClr val="660066"/>
                </a:solidFill>
                <a:ea typeface="Osaka" charset="-128"/>
                <a:cs typeface="Arial" pitchFamily="34" charset="0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3710218" y="5543481"/>
              <a:ext cx="195240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200" b="1" dirty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Beam pipe </a:t>
              </a:r>
              <a:r>
                <a:rPr lang="en-US" altLang="ja-JP" sz="1200" b="1" dirty="0" smtClean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production</a:t>
              </a:r>
            </a:p>
            <a:p>
              <a:pPr algn="ctr"/>
              <a:r>
                <a:rPr lang="en-US" altLang="ja-JP" sz="1200" b="1" dirty="0" smtClean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at </a:t>
              </a:r>
              <a:r>
                <a:rPr lang="en-US" altLang="ja-JP" sz="1200" b="1" dirty="0">
                  <a:solidFill>
                    <a:srgbClr val="660066"/>
                  </a:solidFill>
                  <a:latin typeface="Arial" pitchFamily="34" charset="0"/>
                  <a:cs typeface="Arial" pitchFamily="34" charset="0"/>
                </a:rPr>
                <a:t>BINP</a:t>
              </a:r>
              <a:endParaRPr lang="ja-JP" altLang="en-US" sz="1200" b="1" dirty="0">
                <a:solidFill>
                  <a:srgbClr val="660066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300" y="5483227"/>
              <a:ext cx="1931004" cy="1370093"/>
            </a:xfrm>
            <a:prstGeom prst="rect">
              <a:avLst/>
            </a:prstGeom>
          </p:spPr>
        </p:pic>
      </p:grpSp>
      <p:grpSp>
        <p:nvGrpSpPr>
          <p:cNvPr id="38" name="グループ化 37"/>
          <p:cNvGrpSpPr/>
          <p:nvPr/>
        </p:nvGrpSpPr>
        <p:grpSpPr>
          <a:xfrm>
            <a:off x="7271969" y="-27832"/>
            <a:ext cx="1899198" cy="2370226"/>
            <a:chOff x="7271969" y="-27832"/>
            <a:chExt cx="1899198" cy="2370226"/>
          </a:xfrm>
        </p:grpSpPr>
        <p:graphicFrame>
          <p:nvGraphicFramePr>
            <p:cNvPr id="13" name="オブジェクト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30310"/>
                </p:ext>
              </p:extLst>
            </p:nvPr>
          </p:nvGraphicFramePr>
          <p:xfrm>
            <a:off x="7744341" y="-27832"/>
            <a:ext cx="1426826" cy="10874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7" name="Word 文書" r:id="rId10" imgW="10057143" imgH="7669841" progId="Word.Document.12">
                    <p:link updateAutomatic="1"/>
                  </p:oleObj>
                </mc:Choice>
                <mc:Fallback>
                  <p:oleObj name="Word 文書" r:id="rId10" imgW="10057143" imgH="7669841" progId="Word.Document.12">
                    <p:link updateAutomatic="1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44341" y="-27832"/>
                          <a:ext cx="1426826" cy="10874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正方形/長方形 8"/>
            <p:cNvSpPr>
              <a:spLocks noChangeArrowheads="1"/>
            </p:cNvSpPr>
            <p:nvPr/>
          </p:nvSpPr>
          <p:spPr bwMode="auto">
            <a:xfrm>
              <a:off x="7271969" y="1142065"/>
              <a:ext cx="188103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1200" b="1" dirty="0" smtClean="0">
                  <a:solidFill>
                    <a:srgbClr val="9900FF"/>
                  </a:solidFill>
                  <a:latin typeface="Arial" pitchFamily="34" charset="0"/>
                  <a:ea typeface="Osaka"/>
                  <a:cs typeface="Arial" pitchFamily="34" charset="0"/>
                </a:rPr>
                <a:t>SC final focus: Successfully </a:t>
              </a:r>
              <a:r>
                <a:rPr lang="en-US" altLang="ja-JP" sz="1200" b="1" dirty="0">
                  <a:solidFill>
                    <a:srgbClr val="9900FF"/>
                  </a:solidFill>
                  <a:latin typeface="Arial" pitchFamily="34" charset="0"/>
                  <a:ea typeface="Osaka"/>
                  <a:cs typeface="Arial" pitchFamily="34" charset="0"/>
                </a:rPr>
                <a:t>tested without any quench up to 2157A, well over the design value </a:t>
              </a:r>
              <a:r>
                <a:rPr lang="en-US" altLang="ja-JP" sz="1200" b="1" dirty="0" smtClean="0">
                  <a:solidFill>
                    <a:srgbClr val="9900FF"/>
                  </a:solidFill>
                  <a:latin typeface="Arial" pitchFamily="34" charset="0"/>
                  <a:ea typeface="Osaka"/>
                  <a:cs typeface="Arial" pitchFamily="34" charset="0"/>
                </a:rPr>
                <a:t>for nominal </a:t>
              </a:r>
              <a:r>
                <a:rPr lang="en-US" altLang="ja-JP" sz="1200" b="1" dirty="0">
                  <a:solidFill>
                    <a:srgbClr val="9900FF"/>
                  </a:solidFill>
                  <a:latin typeface="Arial" pitchFamily="34" charset="0"/>
                  <a:ea typeface="Osaka"/>
                  <a:cs typeface="Arial" pitchFamily="34" charset="0"/>
                </a:rPr>
                <a:t>operation. </a:t>
              </a:r>
              <a:endParaRPr lang="ja-JP" altLang="en-US" sz="1200" b="1" dirty="0">
                <a:solidFill>
                  <a:srgbClr val="9900FF"/>
                </a:solidFill>
                <a:latin typeface="Arial" pitchFamily="34" charset="0"/>
                <a:ea typeface="Osaka"/>
                <a:cs typeface="Arial" pitchFamily="34" charset="0"/>
              </a:endParaRPr>
            </a:p>
          </p:txBody>
        </p:sp>
      </p:grpSp>
      <p:cxnSp>
        <p:nvCxnSpPr>
          <p:cNvPr id="29" name="直線矢印コネクタ 28"/>
          <p:cNvCxnSpPr/>
          <p:nvPr/>
        </p:nvCxnSpPr>
        <p:spPr>
          <a:xfrm>
            <a:off x="4283968" y="4544113"/>
            <a:ext cx="1944216" cy="1230200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6136031" y="2634697"/>
            <a:ext cx="348666" cy="268513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/>
          <p:nvPr/>
        </p:nvCxnSpPr>
        <p:spPr>
          <a:xfrm>
            <a:off x="6288433" y="569623"/>
            <a:ext cx="1307905" cy="0"/>
          </a:xfrm>
          <a:prstGeom prst="straightConnector1">
            <a:avLst/>
          </a:prstGeom>
          <a:ln w="57150">
            <a:solidFill>
              <a:srgbClr val="FFC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3618" y="5509455"/>
            <a:ext cx="1848588" cy="13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699" y="759832"/>
            <a:ext cx="7262689" cy="47553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518" y="-49751"/>
            <a:ext cx="9269462" cy="80958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51519" y="151591"/>
            <a:ext cx="180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BINP, KEK, Nara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Taiwan, </a:t>
            </a:r>
            <a:r>
              <a:rPr lang="en-US" sz="1400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Hanyang</a:t>
            </a:r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…</a:t>
            </a:r>
            <a:endParaRPr lang="en-US" sz="1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図 5" descr="DSCN075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112" y="5302106"/>
            <a:ext cx="2074530" cy="1555897"/>
          </a:xfrm>
          <a:prstGeom prst="rect">
            <a:avLst/>
          </a:prstGeom>
        </p:spPr>
      </p:pic>
      <p:pic>
        <p:nvPicPr>
          <p:cNvPr id="7" name="Picture 16" descr="PICT00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97" y="2295460"/>
            <a:ext cx="2946247" cy="121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7452322" y="1556792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ITEP, Virginia, KEK,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Hawaii, Indiana,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Wayne state, …</a:t>
            </a:r>
            <a:endParaRPr lang="en-US" sz="1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297" y="1818402"/>
            <a:ext cx="2832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MPI, Bonn, Heidelberg</a:t>
            </a:r>
            <a:r>
              <a:rPr lang="en-US" sz="1400" b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Valencia</a:t>
            </a:r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Karlsruhe, Charles, DESY, Vienna, </a:t>
            </a:r>
          </a:p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KEK, IPMU U-Tokyo, Tohoku, TIFR, Melbourne, Krakow</a:t>
            </a:r>
            <a:endParaRPr lang="en-US" sz="1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95728" y="3645024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Nagoya, Toho, Chiba, Niigata, Hawaii, Cincinnati, PNNL,KEK, Tokyo metro, Ljubljana, …</a:t>
            </a:r>
            <a:endParaRPr lang="en-US" sz="14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87826" y="4657599"/>
            <a:ext cx="1826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KEK, Taiwan, RCNP,</a:t>
            </a:r>
          </a:p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Viet Nam, Malaya, Chiang Mai, …</a:t>
            </a:r>
            <a:endParaRPr lang="en-US" sz="1400" b="1" dirty="0">
              <a:solidFill>
                <a:srgbClr val="7030A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5483258"/>
            <a:ext cx="1825910" cy="135834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8" y="5353715"/>
            <a:ext cx="2250579" cy="148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8" y="3807060"/>
            <a:ext cx="1331640" cy="99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882" y="3520378"/>
            <a:ext cx="1216056" cy="53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 descr="C:\Users\uno\Desktop\2013\Photo\CDC\20130408_CDC_komori\DSC_758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44" y="5521375"/>
            <a:ext cx="1710556" cy="13366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9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SuperKEKB luminosity projection</a:t>
            </a:r>
            <a:endParaRPr lang="ja-JP" altLang="en-US" smtClean="0"/>
          </a:p>
        </p:txBody>
      </p:sp>
      <p:pic>
        <p:nvPicPr>
          <p:cNvPr id="116739" name="Picture 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63" y="0"/>
            <a:ext cx="1379537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 descr="KEKTriumph.jpg"/>
          <p:cNvPicPr>
            <a:picLocks noChangeAspect="1"/>
          </p:cNvPicPr>
          <p:nvPr/>
        </p:nvPicPr>
        <p:blipFill rotWithShape="1">
          <a:blip r:embed="rId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5656" y="548681"/>
            <a:ext cx="5904656" cy="3744416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3" name="グループ化 12"/>
          <p:cNvGrpSpPr/>
          <p:nvPr/>
        </p:nvGrpSpPr>
        <p:grpSpPr>
          <a:xfrm>
            <a:off x="0" y="4365104"/>
            <a:ext cx="8928992" cy="2492896"/>
            <a:chOff x="0" y="4365104"/>
            <a:chExt cx="8928992" cy="2492896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0" y="4365104"/>
              <a:ext cx="4259993" cy="2492896"/>
              <a:chOff x="0" y="4365104"/>
              <a:chExt cx="4259993" cy="2492896"/>
            </a:xfrm>
          </p:grpSpPr>
          <p:pic>
            <p:nvPicPr>
              <p:cNvPr id="22" name="図 21" descr="Yamauchi 8.jpg"/>
              <p:cNvPicPr>
                <a:picLocks noChangeAspect="1"/>
              </p:cNvPicPr>
              <p:nvPr/>
            </p:nvPicPr>
            <p:blipFill>
              <a:blip r:embed="rId6" cstate="print">
                <a:lum contras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4769768"/>
                <a:ext cx="4259993" cy="2088232"/>
              </a:xfrm>
              <a:prstGeom prst="rect">
                <a:avLst/>
              </a:prstGeom>
            </p:spPr>
          </p:pic>
          <p:grpSp>
            <p:nvGrpSpPr>
              <p:cNvPr id="23" name="グループ化 22"/>
              <p:cNvGrpSpPr/>
              <p:nvPr/>
            </p:nvGrpSpPr>
            <p:grpSpPr>
              <a:xfrm>
                <a:off x="648072" y="4365104"/>
                <a:ext cx="2871788" cy="317500"/>
                <a:chOff x="179512" y="4149080"/>
                <a:chExt cx="2871788" cy="317500"/>
              </a:xfrm>
            </p:grpSpPr>
            <p:sp>
              <p:nvSpPr>
                <p:cNvPr id="27" name="AutoShape 6"/>
                <p:cNvSpPr>
                  <a:spLocks noChangeArrowheads="1"/>
                </p:cNvSpPr>
                <p:nvPr/>
              </p:nvSpPr>
              <p:spPr bwMode="auto">
                <a:xfrm>
                  <a:off x="202531" y="4149080"/>
                  <a:ext cx="2825750" cy="3175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CCFF"/>
                </a:solidFill>
                <a:ln w="19050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79512" y="4153843"/>
                  <a:ext cx="287178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b="1" dirty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Inconsistency in </a:t>
                  </a:r>
                  <a:r>
                    <a:rPr lang="en-US" altLang="ja-JP" sz="1400" b="1" dirty="0" err="1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unitarity</a:t>
                  </a:r>
                  <a:r>
                    <a:rPr lang="en-US" altLang="ja-JP" sz="1400" b="1" dirty="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 triangle?</a:t>
                  </a:r>
                </a:p>
              </p:txBody>
            </p:sp>
          </p:grpSp>
        </p:grpSp>
        <p:grpSp>
          <p:nvGrpSpPr>
            <p:cNvPr id="15" name="グループ化 14"/>
            <p:cNvGrpSpPr/>
            <p:nvPr/>
          </p:nvGrpSpPr>
          <p:grpSpPr>
            <a:xfrm>
              <a:off x="4283968" y="4783460"/>
              <a:ext cx="4645024" cy="2060848"/>
              <a:chOff x="4283968" y="4783460"/>
              <a:chExt cx="4645024" cy="2060848"/>
            </a:xfrm>
          </p:grpSpPr>
          <p:grpSp>
            <p:nvGrpSpPr>
              <p:cNvPr id="17" name="グループ化 16"/>
              <p:cNvGrpSpPr/>
              <p:nvPr/>
            </p:nvGrpSpPr>
            <p:grpSpPr>
              <a:xfrm>
                <a:off x="4283968" y="4783460"/>
                <a:ext cx="4645024" cy="2060848"/>
                <a:chOff x="4283968" y="4783460"/>
                <a:chExt cx="4645024" cy="2060848"/>
              </a:xfrm>
            </p:grpSpPr>
            <p:sp>
              <p:nvSpPr>
                <p:cNvPr id="19" name="右矢印 18"/>
                <p:cNvSpPr/>
                <p:nvPr/>
              </p:nvSpPr>
              <p:spPr>
                <a:xfrm>
                  <a:off x="4283968" y="5597860"/>
                  <a:ext cx="576064" cy="432048"/>
                </a:xfrm>
                <a:prstGeom prst="rightArrow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1" name="図 20" descr="20071116nakao 20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932040" y="4783460"/>
                  <a:ext cx="3996952" cy="2060848"/>
                </a:xfrm>
                <a:prstGeom prst="rect">
                  <a:avLst/>
                </a:prstGeom>
              </p:spPr>
            </p:pic>
          </p:grpSp>
          <p:sp>
            <p:nvSpPr>
              <p:cNvPr id="18" name="テキスト ボックス 17"/>
              <p:cNvSpPr txBox="1"/>
              <p:nvPr/>
            </p:nvSpPr>
            <p:spPr>
              <a:xfrm>
                <a:off x="5436096" y="6093296"/>
                <a:ext cx="8308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i="1" dirty="0" smtClean="0">
                    <a:solidFill>
                      <a:srgbClr val="0000FF"/>
                    </a:solidFill>
                  </a:rPr>
                  <a:t>B -&gt; </a:t>
                </a:r>
                <a:r>
                  <a:rPr kumimoji="1" lang="en-US" altLang="ja-JP" sz="1600" b="1" i="1" dirty="0" err="1" smtClean="0">
                    <a:solidFill>
                      <a:srgbClr val="0000FF"/>
                    </a:solidFill>
                    <a:latin typeface="Symbol" pitchFamily="18" charset="2"/>
                  </a:rPr>
                  <a:t>f</a:t>
                </a:r>
                <a:r>
                  <a:rPr kumimoji="1" lang="en-US" altLang="ja-JP" sz="1600" b="1" i="1" dirty="0" err="1" smtClean="0">
                    <a:solidFill>
                      <a:srgbClr val="0000FF"/>
                    </a:solidFill>
                  </a:rPr>
                  <a:t>K</a:t>
                </a:r>
                <a:r>
                  <a:rPr kumimoji="1" lang="en-US" altLang="ja-JP" sz="1600" b="1" i="1" baseline="-25000" dirty="0" err="1" smtClean="0">
                    <a:solidFill>
                      <a:srgbClr val="0000FF"/>
                    </a:solidFill>
                  </a:rPr>
                  <a:t>s</a:t>
                </a:r>
                <a:endParaRPr kumimoji="1" lang="ja-JP" altLang="en-US" sz="1600" b="1" i="1" baseline="-25000" dirty="0">
                  <a:solidFill>
                    <a:srgbClr val="0000FF"/>
                  </a:solidFill>
                </a:endParaRPr>
              </a:p>
            </p:txBody>
          </p:sp>
        </p:grpSp>
      </p:grpSp>
      <p:cxnSp>
        <p:nvCxnSpPr>
          <p:cNvPr id="29" name="直線矢印コネクタ 28"/>
          <p:cNvCxnSpPr/>
          <p:nvPr/>
        </p:nvCxnSpPr>
        <p:spPr>
          <a:xfrm>
            <a:off x="6372200" y="1268760"/>
            <a:ext cx="288032" cy="3514700"/>
          </a:xfrm>
          <a:prstGeom prst="straightConnector1">
            <a:avLst/>
          </a:prstGeom>
          <a:ln w="19050">
            <a:solidFill>
              <a:srgbClr val="66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97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2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2" y="2200279"/>
            <a:ext cx="6883400" cy="885825"/>
            <a:chOff x="117" y="1386"/>
            <a:chExt cx="4219" cy="558"/>
          </a:xfrm>
        </p:grpSpPr>
        <p:sp>
          <p:nvSpPr>
            <p:cNvPr id="65561" name="Freeform 4"/>
            <p:cNvSpPr>
              <a:spLocks/>
            </p:cNvSpPr>
            <p:nvPr/>
          </p:nvSpPr>
          <p:spPr bwMode="auto">
            <a:xfrm>
              <a:off x="1032" y="1700"/>
              <a:ext cx="3304" cy="244"/>
            </a:xfrm>
            <a:custGeom>
              <a:avLst/>
              <a:gdLst>
                <a:gd name="T0" fmla="*/ 88 w 3894"/>
                <a:gd name="T1" fmla="*/ 1 h 408"/>
                <a:gd name="T2" fmla="*/ 85 w 3894"/>
                <a:gd name="T3" fmla="*/ 1 h 408"/>
                <a:gd name="T4" fmla="*/ 80 w 3894"/>
                <a:gd name="T5" fmla="*/ 1 h 408"/>
                <a:gd name="T6" fmla="*/ 70 w 3894"/>
                <a:gd name="T7" fmla="*/ 1 h 408"/>
                <a:gd name="T8" fmla="*/ 53 w 3894"/>
                <a:gd name="T9" fmla="*/ 1 h 408"/>
                <a:gd name="T10" fmla="*/ 35 w 3894"/>
                <a:gd name="T11" fmla="*/ 1 h 408"/>
                <a:gd name="T12" fmla="*/ 0 w 3894"/>
                <a:gd name="T13" fmla="*/ 1 h 4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94"/>
                <a:gd name="T22" fmla="*/ 0 h 408"/>
                <a:gd name="T23" fmla="*/ 3894 w 3894"/>
                <a:gd name="T24" fmla="*/ 408 h 4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94" h="408">
                  <a:moveTo>
                    <a:pt x="3894" y="408"/>
                  </a:moveTo>
                  <a:cubicBezTo>
                    <a:pt x="3865" y="368"/>
                    <a:pt x="3789" y="232"/>
                    <a:pt x="3723" y="170"/>
                  </a:cubicBezTo>
                  <a:cubicBezTo>
                    <a:pt x="3657" y="108"/>
                    <a:pt x="3609" y="62"/>
                    <a:pt x="3496" y="34"/>
                  </a:cubicBezTo>
                  <a:cubicBezTo>
                    <a:pt x="3383" y="6"/>
                    <a:pt x="3238" y="6"/>
                    <a:pt x="3042" y="3"/>
                  </a:cubicBezTo>
                  <a:cubicBezTo>
                    <a:pt x="2846" y="0"/>
                    <a:pt x="2574" y="4"/>
                    <a:pt x="2319" y="13"/>
                  </a:cubicBezTo>
                  <a:cubicBezTo>
                    <a:pt x="2064" y="22"/>
                    <a:pt x="1895" y="43"/>
                    <a:pt x="1509" y="60"/>
                  </a:cubicBezTo>
                  <a:cubicBezTo>
                    <a:pt x="1123" y="77"/>
                    <a:pt x="314" y="105"/>
                    <a:pt x="0" y="117"/>
                  </a:cubicBezTo>
                </a:path>
              </a:pathLst>
            </a:custGeom>
            <a:noFill/>
            <a:ln w="57150">
              <a:solidFill>
                <a:srgbClr val="CCE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5562" name="Text Box 5"/>
            <p:cNvSpPr txBox="1">
              <a:spLocks noChangeArrowheads="1"/>
            </p:cNvSpPr>
            <p:nvPr/>
          </p:nvSpPr>
          <p:spPr bwMode="auto">
            <a:xfrm>
              <a:off x="117" y="1386"/>
              <a:ext cx="1578" cy="218"/>
            </a:xfrm>
            <a:prstGeom prst="rect">
              <a:avLst/>
            </a:prstGeom>
            <a:solidFill>
              <a:srgbClr val="CCFFFF">
                <a:alpha val="23921"/>
              </a:srgbClr>
            </a:solidFill>
            <a:ln w="19050">
              <a:solidFill>
                <a:srgbClr val="CCECFF"/>
              </a:solidFill>
              <a:miter lim="800000"/>
              <a:headEnd/>
              <a:tailEnd/>
            </a:ln>
          </p:spPr>
          <p:txBody>
            <a:bodyPr lIns="68386" tIns="34193" rIns="68386" bIns="34193">
              <a:spAutoFit/>
            </a:bodyPr>
            <a:lstStyle>
              <a:lvl1pPr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defTabSz="957263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957263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ja-JP" b="1">
                  <a:solidFill>
                    <a:srgbClr val="CCECFF"/>
                  </a:solidFill>
                  <a:latin typeface="Helvetica" pitchFamily="34" charset="0"/>
                </a:rPr>
                <a:t>Neutrino beams to SK</a:t>
              </a:r>
              <a:endParaRPr lang="en-US" altLang="ja-JP">
                <a:solidFill>
                  <a:srgbClr val="CCECFF"/>
                </a:solidFill>
                <a:latin typeface="Helvetica" pitchFamily="34" charset="0"/>
              </a:endParaRPr>
            </a:p>
          </p:txBody>
        </p:sp>
      </p:grpSp>
      <p:sp>
        <p:nvSpPr>
          <p:cNvPr id="407560" name="Text Box 8"/>
          <p:cNvSpPr txBox="1">
            <a:spLocks noChangeArrowheads="1"/>
          </p:cNvSpPr>
          <p:nvPr/>
        </p:nvSpPr>
        <p:spPr bwMode="auto">
          <a:xfrm rot="1200000">
            <a:off x="1157290" y="4724095"/>
            <a:ext cx="1890712" cy="373674"/>
          </a:xfrm>
          <a:prstGeom prst="rect">
            <a:avLst/>
          </a:prstGeom>
          <a:gradFill rotWithShape="0">
            <a:gsLst>
              <a:gs pos="0">
                <a:schemeClr val="accent1">
                  <a:alpha val="31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  <a:effectLst/>
        </p:spPr>
        <p:txBody>
          <a:bodyPr lIns="95740" tIns="47870" rIns="95740" bIns="47870">
            <a:spAutoFit/>
          </a:bodyPr>
          <a:lstStyle>
            <a:lvl1pPr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957263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ja-JP" altLang="en-US" sz="1800" b="1">
                <a:solidFill>
                  <a:srgbClr val="FFFF66"/>
                </a:solidFill>
                <a:latin typeface="Helvetica" charset="0"/>
              </a:rPr>
              <a:t>ＭＲ</a:t>
            </a:r>
            <a:endParaRPr lang="ja-JP" altLang="en-US" b="1">
              <a:solidFill>
                <a:srgbClr val="FFCC66"/>
              </a:solidFill>
              <a:latin typeface="ＭＳ Ｐゴシック" charset="0"/>
            </a:endParaRPr>
          </a:p>
        </p:txBody>
      </p:sp>
      <p:sp>
        <p:nvSpPr>
          <p:cNvPr id="65543" name="Freeform 9"/>
          <p:cNvSpPr>
            <a:spLocks/>
          </p:cNvSpPr>
          <p:nvPr/>
        </p:nvSpPr>
        <p:spPr bwMode="auto">
          <a:xfrm>
            <a:off x="3803650" y="2025650"/>
            <a:ext cx="1663700" cy="577850"/>
          </a:xfrm>
          <a:custGeom>
            <a:avLst/>
            <a:gdLst>
              <a:gd name="T0" fmla="*/ 2147483647 w 1048"/>
              <a:gd name="T1" fmla="*/ 0 h 364"/>
              <a:gd name="T2" fmla="*/ 0 w 1048"/>
              <a:gd name="T3" fmla="*/ 2147483647 h 364"/>
              <a:gd name="T4" fmla="*/ 0 60000 65536"/>
              <a:gd name="T5" fmla="*/ 0 60000 65536"/>
              <a:gd name="T6" fmla="*/ 0 w 1048"/>
              <a:gd name="T7" fmla="*/ 0 h 364"/>
              <a:gd name="T8" fmla="*/ 1048 w 1048"/>
              <a:gd name="T9" fmla="*/ 364 h 3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48" h="364">
                <a:moveTo>
                  <a:pt x="1048" y="0"/>
                </a:moveTo>
                <a:lnTo>
                  <a:pt x="0" y="364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4" name="Freeform 10"/>
          <p:cNvSpPr>
            <a:spLocks/>
          </p:cNvSpPr>
          <p:nvPr/>
        </p:nvSpPr>
        <p:spPr bwMode="auto">
          <a:xfrm>
            <a:off x="3028950" y="4851400"/>
            <a:ext cx="3105150" cy="920750"/>
          </a:xfrm>
          <a:custGeom>
            <a:avLst/>
            <a:gdLst>
              <a:gd name="T0" fmla="*/ 0 w 1956"/>
              <a:gd name="T1" fmla="*/ 0 h 580"/>
              <a:gd name="T2" fmla="*/ 2147483647 w 1956"/>
              <a:gd name="T3" fmla="*/ 2147483647 h 580"/>
              <a:gd name="T4" fmla="*/ 0 60000 65536"/>
              <a:gd name="T5" fmla="*/ 0 60000 65536"/>
              <a:gd name="T6" fmla="*/ 0 w 1956"/>
              <a:gd name="T7" fmla="*/ 0 h 580"/>
              <a:gd name="T8" fmla="*/ 1956 w 1956"/>
              <a:gd name="T9" fmla="*/ 580 h 5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56" h="580">
                <a:moveTo>
                  <a:pt x="0" y="0"/>
                </a:moveTo>
                <a:lnTo>
                  <a:pt x="1956" y="580"/>
                </a:ln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5" name="Freeform 11"/>
          <p:cNvSpPr>
            <a:spLocks/>
          </p:cNvSpPr>
          <p:nvPr/>
        </p:nvSpPr>
        <p:spPr bwMode="auto">
          <a:xfrm rot="600000">
            <a:off x="4856163" y="1871667"/>
            <a:ext cx="635000" cy="1520825"/>
          </a:xfrm>
          <a:custGeom>
            <a:avLst/>
            <a:gdLst>
              <a:gd name="T0" fmla="*/ 2147483647 w 578"/>
              <a:gd name="T1" fmla="*/ 0 h 1033"/>
              <a:gd name="T2" fmla="*/ 2147483647 w 578"/>
              <a:gd name="T3" fmla="*/ 2147483647 h 1033"/>
              <a:gd name="T4" fmla="*/ 2147483647 w 578"/>
              <a:gd name="T5" fmla="*/ 2147483647 h 1033"/>
              <a:gd name="T6" fmla="*/ 2147483647 w 578"/>
              <a:gd name="T7" fmla="*/ 2147483647 h 1033"/>
              <a:gd name="T8" fmla="*/ 2147483647 w 578"/>
              <a:gd name="T9" fmla="*/ 2147483647 h 1033"/>
              <a:gd name="T10" fmla="*/ 2147483647 w 578"/>
              <a:gd name="T11" fmla="*/ 2147483647 h 10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78"/>
              <a:gd name="T19" fmla="*/ 0 h 1033"/>
              <a:gd name="T20" fmla="*/ 578 w 578"/>
              <a:gd name="T21" fmla="*/ 1033 h 10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78" h="1033">
                <a:moveTo>
                  <a:pt x="578" y="0"/>
                </a:moveTo>
                <a:cubicBezTo>
                  <a:pt x="551" y="16"/>
                  <a:pt x="503" y="13"/>
                  <a:pt x="416" y="99"/>
                </a:cubicBezTo>
                <a:cubicBezTo>
                  <a:pt x="329" y="185"/>
                  <a:pt x="118" y="414"/>
                  <a:pt x="59" y="514"/>
                </a:cubicBezTo>
                <a:cubicBezTo>
                  <a:pt x="0" y="614"/>
                  <a:pt x="51" y="626"/>
                  <a:pt x="64" y="699"/>
                </a:cubicBezTo>
                <a:cubicBezTo>
                  <a:pt x="77" y="772"/>
                  <a:pt x="120" y="896"/>
                  <a:pt x="136" y="952"/>
                </a:cubicBezTo>
                <a:cubicBezTo>
                  <a:pt x="152" y="1008"/>
                  <a:pt x="154" y="1016"/>
                  <a:pt x="159" y="1033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46" name="Text Box 12"/>
          <p:cNvSpPr txBox="1">
            <a:spLocks noChangeArrowheads="1"/>
          </p:cNvSpPr>
          <p:nvPr/>
        </p:nvSpPr>
        <p:spPr bwMode="auto">
          <a:xfrm>
            <a:off x="6459539" y="6219828"/>
            <a:ext cx="2684462" cy="623052"/>
          </a:xfrm>
          <a:prstGeom prst="rect">
            <a:avLst/>
          </a:prstGeom>
          <a:solidFill>
            <a:srgbClr val="FFB03B">
              <a:alpha val="32941"/>
            </a:srgbClr>
          </a:solidFill>
          <a:ln w="19050">
            <a:solidFill>
              <a:srgbClr val="FFFF66"/>
            </a:solidFill>
            <a:miter lim="800000"/>
            <a:headEnd/>
            <a:tailEnd/>
          </a:ln>
        </p:spPr>
        <p:txBody>
          <a:bodyPr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rgbClr val="FFFF66"/>
                </a:solidFill>
                <a:latin typeface="Helvetica" pitchFamily="34" charset="0"/>
              </a:rPr>
              <a:t>Hadron experimental hall</a:t>
            </a:r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3098800" y="3822703"/>
            <a:ext cx="3443288" cy="638175"/>
          </a:xfrm>
          <a:prstGeom prst="rect">
            <a:avLst/>
          </a:prstGeom>
          <a:gradFill rotWithShape="0">
            <a:gsLst>
              <a:gs pos="0">
                <a:srgbClr val="FFCC99">
                  <a:alpha val="32999"/>
                </a:srgbClr>
              </a:gs>
              <a:gs pos="100000">
                <a:srgbClr val="765E47"/>
              </a:gs>
            </a:gsLst>
            <a:lin ang="5400000" scaled="1"/>
          </a:gradFill>
          <a:ln w="19050">
            <a:solidFill>
              <a:srgbClr val="FFFF67"/>
            </a:solidFill>
            <a:miter lim="800000"/>
            <a:headEnd/>
            <a:tailEnd/>
          </a:ln>
        </p:spPr>
        <p:txBody>
          <a:bodyPr lIns="68386" tIns="34193" rIns="68386" bIns="34193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rgbClr val="FFFF66"/>
                </a:solidFill>
                <a:latin typeface="Helvetica" pitchFamily="34" charset="0"/>
              </a:rPr>
              <a:t>MLF (Material and Life science experimental Facility)</a:t>
            </a:r>
            <a:endParaRPr lang="en-US" altLang="ja-JP" sz="2400" b="1">
              <a:solidFill>
                <a:srgbClr val="FFFF66"/>
              </a:solidFill>
              <a:latin typeface="ＭＳ Ｐゴシック" pitchFamily="50" charset="-128"/>
            </a:endParaRPr>
          </a:p>
        </p:txBody>
      </p:sp>
      <p:sp>
        <p:nvSpPr>
          <p:cNvPr id="65548" name="Freeform 14"/>
          <p:cNvSpPr>
            <a:spLocks/>
          </p:cNvSpPr>
          <p:nvPr/>
        </p:nvSpPr>
        <p:spPr bwMode="auto">
          <a:xfrm>
            <a:off x="1441450" y="2395538"/>
            <a:ext cx="5783263" cy="2836862"/>
          </a:xfrm>
          <a:custGeom>
            <a:avLst/>
            <a:gdLst>
              <a:gd name="T0" fmla="*/ 2147483647 w 3643"/>
              <a:gd name="T1" fmla="*/ 2147483647 h 1787"/>
              <a:gd name="T2" fmla="*/ 2147483647 w 3643"/>
              <a:gd name="T3" fmla="*/ 2147483647 h 1787"/>
              <a:gd name="T4" fmla="*/ 2147483647 w 3643"/>
              <a:gd name="T5" fmla="*/ 2147483647 h 1787"/>
              <a:gd name="T6" fmla="*/ 2147483647 w 3643"/>
              <a:gd name="T7" fmla="*/ 2147483647 h 1787"/>
              <a:gd name="T8" fmla="*/ 2147483647 w 3643"/>
              <a:gd name="T9" fmla="*/ 2147483647 h 1787"/>
              <a:gd name="T10" fmla="*/ 2147483647 w 3643"/>
              <a:gd name="T11" fmla="*/ 2147483647 h 1787"/>
              <a:gd name="T12" fmla="*/ 2147483647 w 3643"/>
              <a:gd name="T13" fmla="*/ 2147483647 h 1787"/>
              <a:gd name="T14" fmla="*/ 2147483647 w 3643"/>
              <a:gd name="T15" fmla="*/ 2147483647 h 1787"/>
              <a:gd name="T16" fmla="*/ 2147483647 w 3643"/>
              <a:gd name="T17" fmla="*/ 2147483647 h 1787"/>
              <a:gd name="T18" fmla="*/ 2147483647 w 3643"/>
              <a:gd name="T19" fmla="*/ 2147483647 h 1787"/>
              <a:gd name="T20" fmla="*/ 2147483647 w 3643"/>
              <a:gd name="T21" fmla="*/ 2147483647 h 1787"/>
              <a:gd name="T22" fmla="*/ 2147483647 w 3643"/>
              <a:gd name="T23" fmla="*/ 2147483647 h 1787"/>
              <a:gd name="T24" fmla="*/ 2147483647 w 3643"/>
              <a:gd name="T25" fmla="*/ 2147483647 h 1787"/>
              <a:gd name="T26" fmla="*/ 2147483647 w 3643"/>
              <a:gd name="T27" fmla="*/ 2147483647 h 1787"/>
              <a:gd name="T28" fmla="*/ 2147483647 w 3643"/>
              <a:gd name="T29" fmla="*/ 2147483647 h 1787"/>
              <a:gd name="T30" fmla="*/ 2147483647 w 3643"/>
              <a:gd name="T31" fmla="*/ 2147483647 h 1787"/>
              <a:gd name="T32" fmla="*/ 2147483647 w 3643"/>
              <a:gd name="T33" fmla="*/ 2147483647 h 1787"/>
              <a:gd name="T34" fmla="*/ 2147483647 w 3643"/>
              <a:gd name="T35" fmla="*/ 2147483647 h 1787"/>
              <a:gd name="T36" fmla="*/ 2147483647 w 3643"/>
              <a:gd name="T37" fmla="*/ 2147483647 h 1787"/>
              <a:gd name="T38" fmla="*/ 2147483647 w 3643"/>
              <a:gd name="T39" fmla="*/ 2147483647 h 1787"/>
              <a:gd name="T40" fmla="*/ 2147483647 w 3643"/>
              <a:gd name="T41" fmla="*/ 2147483647 h 178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643"/>
              <a:gd name="T64" fmla="*/ 0 h 1787"/>
              <a:gd name="T65" fmla="*/ 3643 w 3643"/>
              <a:gd name="T66" fmla="*/ 1787 h 178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643" h="1787">
                <a:moveTo>
                  <a:pt x="368" y="1323"/>
                </a:moveTo>
                <a:cubicBezTo>
                  <a:pt x="419" y="1344"/>
                  <a:pt x="488" y="1388"/>
                  <a:pt x="676" y="1447"/>
                </a:cubicBezTo>
                <a:cubicBezTo>
                  <a:pt x="864" y="1506"/>
                  <a:pt x="1223" y="1623"/>
                  <a:pt x="1499" y="1678"/>
                </a:cubicBezTo>
                <a:cubicBezTo>
                  <a:pt x="1775" y="1733"/>
                  <a:pt x="2096" y="1769"/>
                  <a:pt x="2332" y="1777"/>
                </a:cubicBezTo>
                <a:cubicBezTo>
                  <a:pt x="2569" y="1787"/>
                  <a:pt x="2742" y="1771"/>
                  <a:pt x="2917" y="1730"/>
                </a:cubicBezTo>
                <a:cubicBezTo>
                  <a:pt x="3094" y="1690"/>
                  <a:pt x="3268" y="1622"/>
                  <a:pt x="3387" y="1531"/>
                </a:cubicBezTo>
                <a:cubicBezTo>
                  <a:pt x="3504" y="1440"/>
                  <a:pt x="3613" y="1348"/>
                  <a:pt x="3629" y="1185"/>
                </a:cubicBezTo>
                <a:cubicBezTo>
                  <a:pt x="3643" y="1023"/>
                  <a:pt x="3542" y="713"/>
                  <a:pt x="3478" y="558"/>
                </a:cubicBezTo>
                <a:cubicBezTo>
                  <a:pt x="3413" y="401"/>
                  <a:pt x="3350" y="333"/>
                  <a:pt x="3238" y="249"/>
                </a:cubicBezTo>
                <a:cubicBezTo>
                  <a:pt x="3128" y="166"/>
                  <a:pt x="2957" y="100"/>
                  <a:pt x="2814" y="59"/>
                </a:cubicBezTo>
                <a:cubicBezTo>
                  <a:pt x="2670" y="18"/>
                  <a:pt x="2536" y="4"/>
                  <a:pt x="2376" y="1"/>
                </a:cubicBezTo>
                <a:cubicBezTo>
                  <a:pt x="2216" y="0"/>
                  <a:pt x="2060" y="12"/>
                  <a:pt x="1852" y="48"/>
                </a:cubicBezTo>
                <a:cubicBezTo>
                  <a:pt x="1644" y="84"/>
                  <a:pt x="1310" y="172"/>
                  <a:pt x="1124" y="219"/>
                </a:cubicBezTo>
                <a:cubicBezTo>
                  <a:pt x="938" y="266"/>
                  <a:pt x="839" y="299"/>
                  <a:pt x="735" y="331"/>
                </a:cubicBezTo>
                <a:cubicBezTo>
                  <a:pt x="631" y="363"/>
                  <a:pt x="566" y="387"/>
                  <a:pt x="500" y="411"/>
                </a:cubicBezTo>
                <a:cubicBezTo>
                  <a:pt x="434" y="435"/>
                  <a:pt x="397" y="445"/>
                  <a:pt x="340" y="475"/>
                </a:cubicBezTo>
                <a:cubicBezTo>
                  <a:pt x="283" y="505"/>
                  <a:pt x="209" y="542"/>
                  <a:pt x="158" y="589"/>
                </a:cubicBezTo>
                <a:cubicBezTo>
                  <a:pt x="107" y="636"/>
                  <a:pt x="58" y="688"/>
                  <a:pt x="35" y="755"/>
                </a:cubicBezTo>
                <a:cubicBezTo>
                  <a:pt x="12" y="822"/>
                  <a:pt x="0" y="920"/>
                  <a:pt x="20" y="991"/>
                </a:cubicBezTo>
                <a:cubicBezTo>
                  <a:pt x="40" y="1062"/>
                  <a:pt x="96" y="1123"/>
                  <a:pt x="156" y="1179"/>
                </a:cubicBezTo>
                <a:cubicBezTo>
                  <a:pt x="216" y="1235"/>
                  <a:pt x="333" y="1296"/>
                  <a:pt x="380" y="1327"/>
                </a:cubicBezTo>
              </a:path>
            </a:pathLst>
          </a:cu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1" name="Line 17"/>
          <p:cNvSpPr>
            <a:spLocks noChangeShapeType="1"/>
          </p:cNvSpPr>
          <p:nvPr/>
        </p:nvSpPr>
        <p:spPr bwMode="auto">
          <a:xfrm flipV="1">
            <a:off x="3706815" y="1477967"/>
            <a:ext cx="1362075" cy="7937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2" name="Line 18"/>
          <p:cNvSpPr>
            <a:spLocks noChangeShapeType="1"/>
          </p:cNvSpPr>
          <p:nvPr/>
        </p:nvSpPr>
        <p:spPr bwMode="auto">
          <a:xfrm flipH="1">
            <a:off x="3719515" y="276225"/>
            <a:ext cx="58737" cy="1216025"/>
          </a:xfrm>
          <a:prstGeom prst="lin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5553" name="Text Box 19"/>
          <p:cNvSpPr txBox="1">
            <a:spLocks noChangeArrowheads="1"/>
          </p:cNvSpPr>
          <p:nvPr/>
        </p:nvSpPr>
        <p:spPr bwMode="auto">
          <a:xfrm>
            <a:off x="3327400" y="1816100"/>
            <a:ext cx="1295400" cy="373674"/>
          </a:xfrm>
          <a:prstGeom prst="rect">
            <a:avLst/>
          </a:prstGeom>
          <a:solidFill>
            <a:srgbClr val="F79B84">
              <a:alpha val="36078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lIns="95740" tIns="47870" rIns="95740" bIns="47870">
            <a:spAutoFit/>
          </a:bodyPr>
          <a:lstStyle>
            <a:lvl1pPr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defTabSz="957263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b="1">
                <a:solidFill>
                  <a:srgbClr val="FF6666"/>
                </a:solidFill>
                <a:latin typeface="Helvetica" pitchFamily="34" charset="0"/>
              </a:rPr>
              <a:t>RCS</a:t>
            </a:r>
            <a:endParaRPr lang="en-US" altLang="ja-JP" sz="2400" b="1">
              <a:solidFill>
                <a:srgbClr val="FFCC66"/>
              </a:solidFill>
              <a:latin typeface="Helvetica" pitchFamily="34" charset="0"/>
            </a:endParaRPr>
          </a:p>
        </p:txBody>
      </p:sp>
      <p:sp>
        <p:nvSpPr>
          <p:cNvPr id="65554" name="Oval 20"/>
          <p:cNvSpPr>
            <a:spLocks noChangeArrowheads="1"/>
          </p:cNvSpPr>
          <p:nvPr/>
        </p:nvSpPr>
        <p:spPr bwMode="auto">
          <a:xfrm>
            <a:off x="4673600" y="1463675"/>
            <a:ext cx="1066800" cy="566738"/>
          </a:xfrm>
          <a:prstGeom prst="ellipse">
            <a:avLst/>
          </a:prstGeom>
          <a:noFill/>
          <a:ln w="57150">
            <a:solidFill>
              <a:srgbClr val="FF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5558" name="Rectangle 24"/>
          <p:cNvSpPr>
            <a:spLocks noChangeArrowheads="1"/>
          </p:cNvSpPr>
          <p:nvPr/>
        </p:nvSpPr>
        <p:spPr bwMode="auto">
          <a:xfrm>
            <a:off x="2592175" y="1094343"/>
            <a:ext cx="930655" cy="369332"/>
          </a:xfrm>
          <a:prstGeom prst="rect">
            <a:avLst/>
          </a:prstGeom>
          <a:solidFill>
            <a:srgbClr val="FFCC99">
              <a:alpha val="36862"/>
            </a:srgbClr>
          </a:solidFill>
          <a:ln w="19050">
            <a:solidFill>
              <a:srgbClr val="F79B8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2000"/>
            <a:r>
              <a:rPr lang="en-US" altLang="ja-JP" b="1" dirty="0" err="1">
                <a:solidFill>
                  <a:srgbClr val="FF6666"/>
                </a:solidFill>
                <a:latin typeface="Helvetica" pitchFamily="34" charset="0"/>
              </a:rPr>
              <a:t>Linac</a:t>
            </a:r>
            <a:endParaRPr lang="en-US" altLang="ja-JP" b="1" dirty="0">
              <a:solidFill>
                <a:srgbClr val="FF6666"/>
              </a:solidFill>
              <a:latin typeface="Helvetica" pitchFamily="34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87" y="1747048"/>
            <a:ext cx="6438354" cy="4882089"/>
          </a:xfrm>
          <a:prstGeom prst="rect">
            <a:avLst/>
          </a:prstGeom>
        </p:spPr>
      </p:pic>
      <p:sp>
        <p:nvSpPr>
          <p:cNvPr id="2" name="下矢印 1"/>
          <p:cNvSpPr/>
          <p:nvPr/>
        </p:nvSpPr>
        <p:spPr>
          <a:xfrm rot="18905834">
            <a:off x="3934738" y="1232234"/>
            <a:ext cx="409872" cy="730316"/>
          </a:xfrm>
          <a:prstGeom prst="downArrow">
            <a:avLst/>
          </a:prstGeom>
          <a:solidFill>
            <a:srgbClr val="00FFFF">
              <a:alpha val="5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9376" y="17125"/>
            <a:ext cx="3318024" cy="12618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Projects in Japan</a:t>
            </a:r>
          </a:p>
          <a:p>
            <a:pPr marL="914400" lvl="1" indent="-457200">
              <a:buFont typeface="Wingdings" pitchFamily="2" charset="2"/>
              <a:buChar char="l"/>
            </a:pPr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Intensity Frontier</a:t>
            </a:r>
          </a:p>
          <a:p>
            <a:pPr lvl="2"/>
            <a:r>
              <a:rPr lang="en-US" altLang="ja-JP"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J-PARC</a:t>
            </a:r>
          </a:p>
        </p:txBody>
      </p:sp>
    </p:spTree>
    <p:extLst>
      <p:ext uri="{BB962C8B-B14F-4D97-AF65-F5344CB8AC3E}">
        <p14:creationId xmlns:p14="http://schemas.microsoft.com/office/powerpoint/2010/main" val="23406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PC鸟瞰（浅）">
  <a:themeElements>
    <a:clrScheme name="">
      <a:dk1>
        <a:srgbClr val="000000"/>
      </a:dk1>
      <a:lt1>
        <a:srgbClr val="FFFFFF"/>
      </a:lt1>
      <a:dk2>
        <a:srgbClr val="FF3300"/>
      </a:dk2>
      <a:lt2>
        <a:srgbClr val="808000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BEPC鸟瞰（浅）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89803" dir="2700000" algn="ctr" rotWithShape="0">
            <a:srgbClr val="5F5F5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4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89803" dir="2700000" algn="ctr" rotWithShape="0">
            <a:srgbClr val="5F5F5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400" b="1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BEPC鸟瞰（浅）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PC鸟瞰（浅）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PC鸟瞰（浅）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PC鸟瞰（浅）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PC鸟瞰（浅）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PC鸟瞰（浅）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PC鸟瞰（浅）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J_empty">
  <a:themeElements>
    <a:clrScheme name="CJ_empt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J_empty">
      <a:majorFont>
        <a:latin typeface="Arial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812800" marR="0" indent="-8128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9900"/>
          </a:buClr>
          <a:buSzPct val="75000"/>
          <a:buFont typeface="Wingdings" pitchFamily="2" charset="2"/>
          <a:buNone/>
          <a:tabLst/>
          <a:defRPr kumimoji="0" lang="zh-CN" altLang="en-US" sz="20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1303</Words>
  <Application>Microsoft Office PowerPoint</Application>
  <PresentationFormat>画面に合わせる (4:3)</PresentationFormat>
  <Paragraphs>303</Paragraphs>
  <Slides>45</Slides>
  <Notes>8</Notes>
  <HiddenSlides>0</HiddenSlides>
  <MMClips>0</MMClips>
  <ScaleCrop>false</ScaleCrop>
  <HeadingPairs>
    <vt:vector size="6" baseType="variant">
      <vt:variant>
        <vt:lpstr>テーマ</vt:lpstr>
      </vt:variant>
      <vt:variant>
        <vt:i4>8</vt:i4>
      </vt:variant>
      <vt:variant>
        <vt:lpstr>リンクの設定</vt:lpstr>
      </vt:variant>
      <vt:variant>
        <vt:i4>2</vt:i4>
      </vt:variant>
      <vt:variant>
        <vt:lpstr>スライド タイトル</vt:lpstr>
      </vt:variant>
      <vt:variant>
        <vt:i4>45</vt:i4>
      </vt:variant>
    </vt:vector>
  </HeadingPairs>
  <TitlesOfParts>
    <vt:vector size="55" baseType="lpstr">
      <vt:lpstr>Office ​​テーマ</vt:lpstr>
      <vt:lpstr>20_デザインの設定</vt:lpstr>
      <vt:lpstr>默认设计模板</vt:lpstr>
      <vt:lpstr>BEPC鸟瞰（浅）</vt:lpstr>
      <vt:lpstr>CJ_empty</vt:lpstr>
      <vt:lpstr>1_默认设计模板</vt:lpstr>
      <vt:lpstr>1_Office ​​テーマ</vt:lpstr>
      <vt:lpstr>2_Office ​​テーマ</vt:lpstr>
      <vt:lpstr>???</vt:lpstr>
      <vt:lpstr>???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SuperKEKB luminosity projection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Geological Survey and  Common-Subject Study, going on, in Japan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Daya Bay: A new type of neutrino oscillation</vt:lpstr>
      <vt:lpstr>PowerPoint プレゼンテーション</vt:lpstr>
      <vt:lpstr>PowerPoint プレゼンテーション</vt:lpstr>
      <vt:lpstr>Physics reach of DYBII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KIMS+ Projects</vt:lpstr>
      <vt:lpstr> AMoRE – 0nbb experiment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suzuki</dc:creator>
  <cp:lastModifiedBy>suzuki</cp:lastModifiedBy>
  <cp:revision>96</cp:revision>
  <cp:lastPrinted>2013-08-13T04:29:51Z</cp:lastPrinted>
  <dcterms:created xsi:type="dcterms:W3CDTF">2013-05-19T01:51:58Z</dcterms:created>
  <dcterms:modified xsi:type="dcterms:W3CDTF">2013-08-14T20:51:21Z</dcterms:modified>
</cp:coreProperties>
</file>