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rawings/drawing2.xml" ContentType="application/vnd.openxmlformats-officedocument.drawingml.chartshape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Default Extension="tiff" ContentType="image/tiff"/>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 id="2147483761" r:id="rId2"/>
  </p:sldMasterIdLst>
  <p:notesMasterIdLst>
    <p:notesMasterId r:id="rId81"/>
  </p:notesMasterIdLst>
  <p:handoutMasterIdLst>
    <p:handoutMasterId r:id="rId82"/>
  </p:handoutMasterIdLst>
  <p:sldIdLst>
    <p:sldId id="276" r:id="rId3"/>
    <p:sldId id="1125" r:id="rId4"/>
    <p:sldId id="961" r:id="rId5"/>
    <p:sldId id="1153" r:id="rId6"/>
    <p:sldId id="1128" r:id="rId7"/>
    <p:sldId id="978" r:id="rId8"/>
    <p:sldId id="1131" r:id="rId9"/>
    <p:sldId id="1151" r:id="rId10"/>
    <p:sldId id="1208" r:id="rId11"/>
    <p:sldId id="1186" r:id="rId12"/>
    <p:sldId id="1221" r:id="rId13"/>
    <p:sldId id="1142" r:id="rId14"/>
    <p:sldId id="973" r:id="rId15"/>
    <p:sldId id="974" r:id="rId16"/>
    <p:sldId id="1149" r:id="rId17"/>
    <p:sldId id="1173" r:id="rId18"/>
    <p:sldId id="1176" r:id="rId19"/>
    <p:sldId id="1179" r:id="rId20"/>
    <p:sldId id="1175" r:id="rId21"/>
    <p:sldId id="987" r:id="rId22"/>
    <p:sldId id="1000" r:id="rId23"/>
    <p:sldId id="999" r:id="rId24"/>
    <p:sldId id="1165" r:id="rId25"/>
    <p:sldId id="1166" r:id="rId26"/>
    <p:sldId id="1167" r:id="rId27"/>
    <p:sldId id="1168" r:id="rId28"/>
    <p:sldId id="1169" r:id="rId29"/>
    <p:sldId id="1170" r:id="rId30"/>
    <p:sldId id="1171" r:id="rId31"/>
    <p:sldId id="1097" r:id="rId32"/>
    <p:sldId id="1096" r:id="rId33"/>
    <p:sldId id="1218" r:id="rId34"/>
    <p:sldId id="1209" r:id="rId35"/>
    <p:sldId id="1162" r:id="rId36"/>
    <p:sldId id="1154" r:id="rId37"/>
    <p:sldId id="1155" r:id="rId38"/>
    <p:sldId id="1156" r:id="rId39"/>
    <p:sldId id="1157" r:id="rId40"/>
    <p:sldId id="1158" r:id="rId41"/>
    <p:sldId id="1159" r:id="rId42"/>
    <p:sldId id="1160" r:id="rId43"/>
    <p:sldId id="1161" r:id="rId44"/>
    <p:sldId id="1164" r:id="rId45"/>
    <p:sldId id="1192" r:id="rId46"/>
    <p:sldId id="1212" r:id="rId47"/>
    <p:sldId id="1210" r:id="rId48"/>
    <p:sldId id="1211" r:id="rId49"/>
    <p:sldId id="1219" r:id="rId50"/>
    <p:sldId id="1220" r:id="rId51"/>
    <p:sldId id="1213" r:id="rId52"/>
    <p:sldId id="1214" r:id="rId53"/>
    <p:sldId id="1215" r:id="rId54"/>
    <p:sldId id="1216" r:id="rId55"/>
    <p:sldId id="1217" r:id="rId56"/>
    <p:sldId id="1199" r:id="rId57"/>
    <p:sldId id="969" r:id="rId58"/>
    <p:sldId id="1147" r:id="rId59"/>
    <p:sldId id="1180" r:id="rId60"/>
    <p:sldId id="1182" r:id="rId61"/>
    <p:sldId id="1183" r:id="rId62"/>
    <p:sldId id="1181" r:id="rId63"/>
    <p:sldId id="1185" r:id="rId64"/>
    <p:sldId id="1202" r:id="rId65"/>
    <p:sldId id="1203" r:id="rId66"/>
    <p:sldId id="1207" r:id="rId67"/>
    <p:sldId id="1204" r:id="rId68"/>
    <p:sldId id="1191" r:id="rId69"/>
    <p:sldId id="1205" r:id="rId70"/>
    <p:sldId id="1133" r:id="rId71"/>
    <p:sldId id="1197" r:id="rId72"/>
    <p:sldId id="1196" r:id="rId73"/>
    <p:sldId id="1198" r:id="rId74"/>
    <p:sldId id="1200" r:id="rId75"/>
    <p:sldId id="1201" r:id="rId76"/>
    <p:sldId id="1184" r:id="rId77"/>
    <p:sldId id="1172" r:id="rId78"/>
    <p:sldId id="1206" r:id="rId79"/>
    <p:sldId id="1148" r:id="rId80"/>
  </p:sldIdLst>
  <p:sldSz cx="9144000" cy="6858000" type="screen4x3"/>
  <p:notesSz cx="6997700" cy="9271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el Procario" initials="MP"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99"/>
    <a:srgbClr val="285C00"/>
    <a:srgbClr val="135C00"/>
    <a:srgbClr val="CC9900"/>
    <a:srgbClr val="FF9900"/>
    <a:srgbClr val="006600"/>
    <a:srgbClr val="FF0000"/>
    <a:srgbClr val="0000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70" autoAdjust="0"/>
    <p:restoredTop sz="99097" autoAdjust="0"/>
  </p:normalViewPr>
  <p:slideViewPr>
    <p:cSldViewPr snapToGrid="0">
      <p:cViewPr varScale="1">
        <p:scale>
          <a:sx n="93" d="100"/>
          <a:sy n="93" d="100"/>
        </p:scale>
        <p:origin x="-1332" y="-102"/>
      </p:cViewPr>
      <p:guideLst>
        <p:guide orient="horz" pos="507"/>
        <p:guide pos="2880"/>
      </p:guideLst>
    </p:cSldViewPr>
  </p:slideViewPr>
  <p:outlineViewPr>
    <p:cViewPr>
      <p:scale>
        <a:sx n="33" d="100"/>
        <a:sy n="33" d="100"/>
      </p:scale>
      <p:origin x="0" y="9516"/>
    </p:cViewPr>
  </p:outlineViewPr>
  <p:notesTextViewPr>
    <p:cViewPr>
      <p:scale>
        <a:sx n="100" d="100"/>
        <a:sy n="100" d="100"/>
      </p:scale>
      <p:origin x="0" y="0"/>
    </p:cViewPr>
  </p:notesTextViewPr>
  <p:sorterViewPr>
    <p:cViewPr>
      <p:scale>
        <a:sx n="30" d="100"/>
        <a:sy n="30" d="100"/>
      </p:scale>
      <p:origin x="0" y="426"/>
    </p:cViewPr>
  </p:sorterViewPr>
  <p:notesViewPr>
    <p:cSldViewPr snapToGrid="0">
      <p:cViewPr varScale="1">
        <p:scale>
          <a:sx n="83" d="100"/>
          <a:sy n="83" d="100"/>
        </p:scale>
        <p:origin x="-2280" y="-78"/>
      </p:cViewPr>
      <p:guideLst>
        <p:guide orient="horz" pos="2920"/>
        <p:guide pos="22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handoutMaster" Target="handoutMasters/handout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86"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Sheet1!$A$14</c:f>
              <c:strCache>
                <c:ptCount val="1"/>
                <c:pt idx="0">
                  <c:v>Research</c:v>
                </c:pt>
              </c:strCache>
            </c:strRef>
          </c:tx>
          <c:marker>
            <c:symbol val="none"/>
          </c:marker>
          <c:cat>
            <c:strRef>
              <c:f>Sheet1!$B$13:$R$13</c:f>
              <c:strCache>
                <c:ptCount val="17"/>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c:v>
                </c:pt>
                <c:pt idx="14">
                  <c:v>FY 2010</c:v>
                </c:pt>
                <c:pt idx="15">
                  <c:v>FY 2011</c:v>
                </c:pt>
                <c:pt idx="16">
                  <c:v>FY 2012</c:v>
                </c:pt>
              </c:strCache>
            </c:strRef>
          </c:cat>
          <c:val>
            <c:numRef>
              <c:f>Sheet1!$B$14:$R$14</c:f>
              <c:numCache>
                <c:formatCode>0.0%</c:formatCode>
                <c:ptCount val="17"/>
                <c:pt idx="0">
                  <c:v>0.30355589477805789</c:v>
                </c:pt>
                <c:pt idx="1">
                  <c:v>0.2958642903809095</c:v>
                </c:pt>
                <c:pt idx="2">
                  <c:v>0.31278960199823808</c:v>
                </c:pt>
                <c:pt idx="3">
                  <c:v>0.3095417178382785</c:v>
                </c:pt>
                <c:pt idx="4">
                  <c:v>0.33755368764987126</c:v>
                </c:pt>
                <c:pt idx="5">
                  <c:v>0.33890767278752354</c:v>
                </c:pt>
                <c:pt idx="6">
                  <c:v>0.34906500445235988</c:v>
                </c:pt>
                <c:pt idx="7">
                  <c:v>0.35683823382780167</c:v>
                </c:pt>
                <c:pt idx="8">
                  <c:v>0.37377159054414488</c:v>
                </c:pt>
                <c:pt idx="9">
                  <c:v>0.39550646972082809</c:v>
                </c:pt>
                <c:pt idx="10">
                  <c:v>0.46523821390414188</c:v>
                </c:pt>
                <c:pt idx="11">
                  <c:v>0.56129562527135568</c:v>
                </c:pt>
                <c:pt idx="12">
                  <c:v>0.57056249955537852</c:v>
                </c:pt>
                <c:pt idx="13">
                  <c:v>0.58215314976258736</c:v>
                </c:pt>
                <c:pt idx="14">
                  <c:v>0.55888954503667754</c:v>
                </c:pt>
                <c:pt idx="15">
                  <c:v>0.55967430639325</c:v>
                </c:pt>
                <c:pt idx="16">
                  <c:v>0.55478549924736553</c:v>
                </c:pt>
              </c:numCache>
            </c:numRef>
          </c:val>
        </c:ser>
        <c:ser>
          <c:idx val="1"/>
          <c:order val="1"/>
          <c:tx>
            <c:strRef>
              <c:f>Sheet1!$A$15</c:f>
              <c:strCache>
                <c:ptCount val="1"/>
                <c:pt idx="0">
                  <c:v>Facilities</c:v>
                </c:pt>
              </c:strCache>
            </c:strRef>
          </c:tx>
          <c:marker>
            <c:symbol val="none"/>
          </c:marker>
          <c:cat>
            <c:strRef>
              <c:f>Sheet1!$B$13:$R$13</c:f>
              <c:strCache>
                <c:ptCount val="17"/>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c:v>
                </c:pt>
                <c:pt idx="14">
                  <c:v>FY 2010</c:v>
                </c:pt>
                <c:pt idx="15">
                  <c:v>FY 2011</c:v>
                </c:pt>
                <c:pt idx="16">
                  <c:v>FY 2012</c:v>
                </c:pt>
              </c:strCache>
            </c:strRef>
          </c:cat>
          <c:val>
            <c:numRef>
              <c:f>Sheet1!$B$15:$R$15</c:f>
              <c:numCache>
                <c:formatCode>0.0%</c:formatCode>
                <c:ptCount val="17"/>
                <c:pt idx="0">
                  <c:v>0.42500110450439743</c:v>
                </c:pt>
                <c:pt idx="1">
                  <c:v>0.43339410790525768</c:v>
                </c:pt>
                <c:pt idx="2">
                  <c:v>0.43871131784800882</c:v>
                </c:pt>
                <c:pt idx="3">
                  <c:v>0.47456207875237288</c:v>
                </c:pt>
                <c:pt idx="4">
                  <c:v>0.44341241191127057</c:v>
                </c:pt>
                <c:pt idx="5">
                  <c:v>0.45840871240805431</c:v>
                </c:pt>
                <c:pt idx="6">
                  <c:v>0.4815560459603978</c:v>
                </c:pt>
                <c:pt idx="7">
                  <c:v>0.47059988205766901</c:v>
                </c:pt>
                <c:pt idx="8">
                  <c:v>0.48415460016476841</c:v>
                </c:pt>
                <c:pt idx="9">
                  <c:v>0.49953382597461227</c:v>
                </c:pt>
                <c:pt idx="10">
                  <c:v>0.48434774389248714</c:v>
                </c:pt>
                <c:pt idx="11">
                  <c:v>0.37639705420556668</c:v>
                </c:pt>
                <c:pt idx="12">
                  <c:v>0.3552589831328446</c:v>
                </c:pt>
                <c:pt idx="13">
                  <c:v>0.31355849190842205</c:v>
                </c:pt>
                <c:pt idx="14">
                  <c:v>0.29084952030257588</c:v>
                </c:pt>
                <c:pt idx="15">
                  <c:v>0.27997828709288819</c:v>
                </c:pt>
                <c:pt idx="16">
                  <c:v>0.25742849974912491</c:v>
                </c:pt>
              </c:numCache>
            </c:numRef>
          </c:val>
        </c:ser>
        <c:ser>
          <c:idx val="2"/>
          <c:order val="2"/>
          <c:tx>
            <c:strRef>
              <c:f>Sheet1!$A$16</c:f>
              <c:strCache>
                <c:ptCount val="1"/>
                <c:pt idx="0">
                  <c:v>Projects</c:v>
                </c:pt>
              </c:strCache>
            </c:strRef>
          </c:tx>
          <c:marker>
            <c:symbol val="none"/>
          </c:marker>
          <c:cat>
            <c:strRef>
              <c:f>Sheet1!$B$13:$R$13</c:f>
              <c:strCache>
                <c:ptCount val="17"/>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c:v>
                </c:pt>
                <c:pt idx="14">
                  <c:v>FY 2010</c:v>
                </c:pt>
                <c:pt idx="15">
                  <c:v>FY 2011</c:v>
                </c:pt>
                <c:pt idx="16">
                  <c:v>FY 2012</c:v>
                </c:pt>
              </c:strCache>
            </c:strRef>
          </c:cat>
          <c:val>
            <c:numRef>
              <c:f>Sheet1!$B$16:$R$16</c:f>
              <c:numCache>
                <c:formatCode>0.0%</c:formatCode>
                <c:ptCount val="17"/>
                <c:pt idx="0">
                  <c:v>0.22742431097968779</c:v>
                </c:pt>
                <c:pt idx="1">
                  <c:v>0.23307352203837867</c:v>
                </c:pt>
                <c:pt idx="2">
                  <c:v>0.20390822477153536</c:v>
                </c:pt>
                <c:pt idx="3">
                  <c:v>0.16833892548434432</c:v>
                </c:pt>
                <c:pt idx="4">
                  <c:v>0.18265804736516991</c:v>
                </c:pt>
                <c:pt idx="5">
                  <c:v>0.17125934185625977</c:v>
                </c:pt>
                <c:pt idx="6">
                  <c:v>0.14073758608970971</c:v>
                </c:pt>
                <c:pt idx="7">
                  <c:v>0.14735242251843941</c:v>
                </c:pt>
                <c:pt idx="8">
                  <c:v>0.11490428250275772</c:v>
                </c:pt>
                <c:pt idx="9">
                  <c:v>7.0328645771372766E-2</c:v>
                </c:pt>
                <c:pt idx="10">
                  <c:v>2.1466892377670889E-2</c:v>
                </c:pt>
                <c:pt idx="11">
                  <c:v>3.9225377303621023E-2</c:v>
                </c:pt>
                <c:pt idx="12">
                  <c:v>4.7993512083034033E-2</c:v>
                </c:pt>
                <c:pt idx="13">
                  <c:v>8.8759943701765098E-2</c:v>
                </c:pt>
                <c:pt idx="14">
                  <c:v>0.13923427974572941</c:v>
                </c:pt>
                <c:pt idx="15">
                  <c:v>0.11427020506634603</c:v>
                </c:pt>
                <c:pt idx="16">
                  <c:v>0.12950326141495233</c:v>
                </c:pt>
              </c:numCache>
            </c:numRef>
          </c:val>
        </c:ser>
        <c:ser>
          <c:idx val="3"/>
          <c:order val="3"/>
          <c:tx>
            <c:strRef>
              <c:f>Sheet1!$A$17</c:f>
              <c:strCache>
                <c:ptCount val="1"/>
                <c:pt idx="0">
                  <c:v>Other</c:v>
                </c:pt>
              </c:strCache>
            </c:strRef>
          </c:tx>
          <c:marker>
            <c:symbol val="none"/>
          </c:marker>
          <c:cat>
            <c:strRef>
              <c:f>Sheet1!$B$13:$R$13</c:f>
              <c:strCache>
                <c:ptCount val="17"/>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c:v>
                </c:pt>
                <c:pt idx="14">
                  <c:v>FY 2010</c:v>
                </c:pt>
                <c:pt idx="15">
                  <c:v>FY 2011</c:v>
                </c:pt>
                <c:pt idx="16">
                  <c:v>FY 2012</c:v>
                </c:pt>
              </c:strCache>
            </c:strRef>
          </c:cat>
          <c:val>
            <c:numRef>
              <c:f>Sheet1!$B$17:$R$17</c:f>
              <c:numCache>
                <c:formatCode>0.0%</c:formatCode>
                <c:ptCount val="17"/>
                <c:pt idx="0">
                  <c:v>4.4018689737859523E-2</c:v>
                </c:pt>
                <c:pt idx="1">
                  <c:v>3.7668079675464289E-2</c:v>
                </c:pt>
                <c:pt idx="2">
                  <c:v>4.4590855382222294E-2</c:v>
                </c:pt>
                <c:pt idx="3">
                  <c:v>4.7557277925009175E-2</c:v>
                </c:pt>
                <c:pt idx="4">
                  <c:v>3.6375853073700691E-2</c:v>
                </c:pt>
                <c:pt idx="5">
                  <c:v>3.1424272948168491E-2</c:v>
                </c:pt>
                <c:pt idx="6">
                  <c:v>2.8641363497533281E-2</c:v>
                </c:pt>
                <c:pt idx="7">
                  <c:v>2.5209461596095942E-2</c:v>
                </c:pt>
                <c:pt idx="8">
                  <c:v>2.7169526788332381E-2</c:v>
                </c:pt>
                <c:pt idx="9">
                  <c:v>3.4631058533198006E-2</c:v>
                </c:pt>
                <c:pt idx="10">
                  <c:v>2.8947149825704468E-2</c:v>
                </c:pt>
                <c:pt idx="11">
                  <c:v>2.3081943219457605E-2</c:v>
                </c:pt>
                <c:pt idx="12">
                  <c:v>2.6185005228748892E-2</c:v>
                </c:pt>
                <c:pt idx="13">
                  <c:v>1.5528414627230558E-2</c:v>
                </c:pt>
                <c:pt idx="14">
                  <c:v>1.1026654915017798E-2</c:v>
                </c:pt>
                <c:pt idx="15">
                  <c:v>4.6077201447527194E-2</c:v>
                </c:pt>
                <c:pt idx="16">
                  <c:v>5.8282739588559958E-2</c:v>
                </c:pt>
              </c:numCache>
            </c:numRef>
          </c:val>
        </c:ser>
        <c:marker val="1"/>
        <c:axId val="62281600"/>
        <c:axId val="62283136"/>
      </c:lineChart>
      <c:catAx>
        <c:axId val="62281600"/>
        <c:scaling>
          <c:orientation val="minMax"/>
        </c:scaling>
        <c:axPos val="b"/>
        <c:tickLblPos val="nextTo"/>
        <c:spPr>
          <a:ln w="15875"/>
        </c:spPr>
        <c:txPr>
          <a:bodyPr rot="-5400000" vert="horz"/>
          <a:lstStyle/>
          <a:p>
            <a:pPr>
              <a:defRPr sz="1400" b="1" i="0" baseline="0"/>
            </a:pPr>
            <a:endParaRPr lang="en-US"/>
          </a:p>
        </c:txPr>
        <c:crossAx val="62283136"/>
        <c:crosses val="autoZero"/>
        <c:auto val="1"/>
        <c:lblAlgn val="ctr"/>
        <c:lblOffset val="100"/>
      </c:catAx>
      <c:valAx>
        <c:axId val="62283136"/>
        <c:scaling>
          <c:orientation val="minMax"/>
        </c:scaling>
        <c:axPos val="l"/>
        <c:majorGridlines/>
        <c:numFmt formatCode="0.0%" sourceLinked="1"/>
        <c:tickLblPos val="nextTo"/>
        <c:txPr>
          <a:bodyPr/>
          <a:lstStyle/>
          <a:p>
            <a:pPr>
              <a:defRPr sz="1400" b="1" i="0" baseline="0"/>
            </a:pPr>
            <a:endParaRPr lang="en-US"/>
          </a:p>
        </c:txPr>
        <c:crossAx val="62281600"/>
        <c:crosses val="autoZero"/>
        <c:crossBetween val="between"/>
      </c:valAx>
    </c:plotArea>
    <c:legend>
      <c:legendPos val="r"/>
      <c:layout/>
    </c:legend>
    <c:plotVisOnly val="1"/>
    <c:dispBlanksAs val="gap"/>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a:pPr>
            <a:r>
              <a:rPr lang="en-US" dirty="0"/>
              <a:t>By </a:t>
            </a:r>
            <a:r>
              <a:rPr lang="en-US" dirty="0" smtClean="0"/>
              <a:t>Frontier</a:t>
            </a:r>
            <a:endParaRPr lang="en-US" dirty="0"/>
          </a:p>
        </c:rich>
      </c:tx>
      <c:layout>
        <c:manualLayout>
          <c:xMode val="edge"/>
          <c:yMode val="edge"/>
          <c:x val="0.37956140350877232"/>
          <c:y val="6.8888888888888888E-2"/>
        </c:manualLayout>
      </c:layout>
    </c:title>
    <c:plotArea>
      <c:layout/>
      <c:pieChart>
        <c:varyColors val="1"/>
        <c:ser>
          <c:idx val="0"/>
          <c:order val="0"/>
          <c:tx>
            <c:strRef>
              <c:f>Sheet1!$B$1</c:f>
              <c:strCache>
                <c:ptCount val="1"/>
                <c:pt idx="0">
                  <c:v>By Program</c:v>
                </c:pt>
              </c:strCache>
            </c:strRef>
          </c:tx>
          <c:dLbls>
            <c:dLbl>
              <c:idx val="0"/>
              <c:layout>
                <c:manualLayout>
                  <c:x val="0.16782750840355368"/>
                  <c:y val="-0.15621084864391951"/>
                </c:manualLayout>
              </c:layout>
              <c:tx>
                <c:rich>
                  <a:bodyPr/>
                  <a:lstStyle/>
                  <a:p>
                    <a:r>
                      <a:rPr lang="en-US" sz="1200" b="1" dirty="0">
                        <a:solidFill>
                          <a:schemeClr val="tx1"/>
                        </a:solidFill>
                      </a:rPr>
                      <a:t>Energy
$155M</a:t>
                    </a:r>
                    <a:endParaRPr lang="en-US" sz="1200" b="1" dirty="0">
                      <a:solidFill>
                        <a:schemeClr val="bg1"/>
                      </a:solidFill>
                    </a:endParaRPr>
                  </a:p>
                </c:rich>
              </c:tx>
              <c:showVal val="1"/>
              <c:showCatName val="1"/>
              <c:separator>
</c:separator>
            </c:dLbl>
            <c:dLbl>
              <c:idx val="1"/>
              <c:layout>
                <c:manualLayout>
                  <c:x val="0.28173734862089472"/>
                  <c:y val="-0.20697322834645671"/>
                </c:manualLayout>
              </c:layout>
              <c:tx>
                <c:rich>
                  <a:bodyPr/>
                  <a:lstStyle/>
                  <a:p>
                    <a:r>
                      <a:rPr lang="en-US" sz="1200" b="1" dirty="0" smtClean="0">
                        <a:solidFill>
                          <a:schemeClr val="tx1"/>
                        </a:solidFill>
                      </a:rPr>
                      <a:t>Intensity $261M</a:t>
                    </a:r>
                    <a:endParaRPr lang="en-US" sz="1200" b="1" dirty="0">
                      <a:solidFill>
                        <a:schemeClr val="bg1"/>
                      </a:solidFill>
                    </a:endParaRPr>
                  </a:p>
                </c:rich>
              </c:tx>
              <c:showVal val="1"/>
              <c:showCatName val="1"/>
              <c:separator>
</c:separator>
            </c:dLbl>
            <c:dLbl>
              <c:idx val="2"/>
              <c:layout>
                <c:manualLayout>
                  <c:x val="0.52756181793065338"/>
                  <c:y val="0.13074313210848723"/>
                </c:manualLayout>
              </c:layout>
              <c:tx>
                <c:rich>
                  <a:bodyPr/>
                  <a:lstStyle/>
                  <a:p>
                    <a:r>
                      <a:rPr lang="en-US" sz="1200" b="1" i="0" u="none" strike="noStrike" baseline="0" dirty="0" smtClean="0">
                        <a:solidFill>
                          <a:schemeClr val="tx1"/>
                        </a:solidFill>
                      </a:rPr>
                      <a:t>Cosmic $99M</a:t>
                    </a:r>
                    <a:endParaRPr lang="en-US" sz="1200" b="1" dirty="0">
                      <a:solidFill>
                        <a:schemeClr val="bg1"/>
                      </a:solidFill>
                    </a:endParaRPr>
                  </a:p>
                </c:rich>
              </c:tx>
              <c:showVal val="1"/>
              <c:showCatName val="1"/>
              <c:separator>
</c:separator>
            </c:dLbl>
            <c:dLbl>
              <c:idx val="3"/>
              <c:delete val="1"/>
            </c:dLbl>
            <c:dLbl>
              <c:idx val="4"/>
              <c:layout>
                <c:manualLayout>
                  <c:x val="-0.11252935488327119"/>
                  <c:y val="3.2721959755030623E-2"/>
                </c:manualLayout>
              </c:layout>
              <c:tx>
                <c:rich>
                  <a:bodyPr/>
                  <a:lstStyle/>
                  <a:p>
                    <a:pPr>
                      <a:defRPr sz="1100" b="1">
                        <a:solidFill>
                          <a:schemeClr val="tx1"/>
                        </a:solidFill>
                      </a:defRPr>
                    </a:pPr>
                    <a:r>
                      <a:rPr lang="en-US" sz="1100" b="1" dirty="0">
                        <a:solidFill>
                          <a:schemeClr val="tx1"/>
                        </a:solidFill>
                      </a:rPr>
                      <a:t>Construction
$</a:t>
                    </a:r>
                    <a:r>
                      <a:rPr lang="en-US" sz="1100" b="1" dirty="0" smtClean="0">
                        <a:solidFill>
                          <a:schemeClr val="tx1"/>
                        </a:solidFill>
                      </a:rPr>
                      <a:t>45M*</a:t>
                    </a:r>
                    <a:endParaRPr lang="en-US" sz="1100" b="1" dirty="0">
                      <a:solidFill>
                        <a:schemeClr val="bg1"/>
                      </a:solidFill>
                    </a:endParaRPr>
                  </a:p>
                </c:rich>
              </c:tx>
              <c:numFmt formatCode="&quot;$&quot;#,##0,&quot;M&quot;" sourceLinked="0"/>
              <c:spPr>
                <a:ln>
                  <a:noFill/>
                </a:ln>
              </c:spPr>
              <c:showVal val="1"/>
              <c:showCatName val="1"/>
              <c:separator>
</c:separator>
            </c:dLbl>
            <c:dLbl>
              <c:idx val="5"/>
              <c:layout>
                <c:manualLayout>
                  <c:x val="-0.71882925818483456"/>
                  <c:y val="-8.8973403324584505E-2"/>
                </c:manualLayout>
              </c:layout>
              <c:tx>
                <c:rich>
                  <a:bodyPr/>
                  <a:lstStyle/>
                  <a:p>
                    <a:r>
                      <a:rPr lang="en-US" sz="1200" b="1" dirty="0" smtClean="0">
                        <a:solidFill>
                          <a:schemeClr val="tx1"/>
                        </a:solidFill>
                      </a:rPr>
                      <a:t>Acc Steward</a:t>
                    </a:r>
                    <a:r>
                      <a:rPr lang="en-US" sz="1200" b="1" dirty="0">
                        <a:solidFill>
                          <a:schemeClr val="tx1"/>
                        </a:solidFill>
                      </a:rPr>
                      <a:t>
$10M</a:t>
                    </a:r>
                    <a:endParaRPr lang="en-US" sz="1200" b="1" dirty="0">
                      <a:solidFill>
                        <a:schemeClr val="bg1"/>
                      </a:solidFill>
                    </a:endParaRPr>
                  </a:p>
                </c:rich>
              </c:tx>
              <c:showVal val="1"/>
              <c:showCatName val="1"/>
              <c:separator>
</c:separator>
            </c:dLbl>
            <c:dLbl>
              <c:idx val="6"/>
              <c:layout>
                <c:manualLayout>
                  <c:x val="-8.8360500990008247E-3"/>
                  <c:y val="-0.26946964129483991"/>
                </c:manualLayout>
              </c:layout>
              <c:tx>
                <c:rich>
                  <a:bodyPr/>
                  <a:lstStyle/>
                  <a:p>
                    <a:r>
                      <a:rPr lang="en-US" sz="1200" b="1" dirty="0">
                        <a:solidFill>
                          <a:schemeClr val="tx1"/>
                        </a:solidFill>
                      </a:rPr>
                      <a:t>Advanced Tech
$122M</a:t>
                    </a:r>
                    <a:endParaRPr lang="en-US" sz="1200" b="1" dirty="0">
                      <a:solidFill>
                        <a:schemeClr val="bg1"/>
                      </a:solidFill>
                    </a:endParaRPr>
                  </a:p>
                </c:rich>
              </c:tx>
              <c:showVal val="1"/>
              <c:showCatName val="1"/>
              <c:separator>
</c:separator>
            </c:dLbl>
            <c:dLbl>
              <c:idx val="7"/>
              <c:layout>
                <c:manualLayout>
                  <c:x val="-1.0607818759497201E-2"/>
                  <c:y val="-7.9948731408573934E-2"/>
                </c:manualLayout>
              </c:layout>
              <c:tx>
                <c:rich>
                  <a:bodyPr/>
                  <a:lstStyle/>
                  <a:p>
                    <a:r>
                      <a:rPr lang="en-US" sz="1000" b="1" dirty="0">
                        <a:solidFill>
                          <a:schemeClr val="tx1"/>
                        </a:solidFill>
                      </a:rPr>
                      <a:t>SBIR/STTR
$21M</a:t>
                    </a:r>
                    <a:endParaRPr lang="en-US" sz="1000" b="1" dirty="0">
                      <a:solidFill>
                        <a:schemeClr val="bg1"/>
                      </a:solidFill>
                    </a:endParaRPr>
                  </a:p>
                </c:rich>
              </c:tx>
              <c:showVal val="1"/>
              <c:showCatName val="1"/>
              <c:separator>
</c:separator>
            </c:dLbl>
            <c:numFmt formatCode="&quot;$&quot;#,##0,&quot;M&quot;" sourceLinked="0"/>
            <c:spPr>
              <a:ln>
                <a:noFill/>
              </a:ln>
            </c:spPr>
            <c:txPr>
              <a:bodyPr/>
              <a:lstStyle/>
              <a:p>
                <a:pPr>
                  <a:defRPr sz="1500">
                    <a:solidFill>
                      <a:schemeClr val="tx1"/>
                    </a:solidFill>
                  </a:defRPr>
                </a:pPr>
                <a:endParaRPr lang="en-US"/>
              </a:p>
            </c:txPr>
            <c:showVal val="1"/>
            <c:showCatName val="1"/>
            <c:separator>
</c:separator>
            <c:showLeaderLines val="1"/>
          </c:dLbls>
          <c:cat>
            <c:strRef>
              <c:f>Sheet1!$A$2:$A$9</c:f>
              <c:strCache>
                <c:ptCount val="8"/>
                <c:pt idx="0">
                  <c:v>Energy</c:v>
                </c:pt>
                <c:pt idx="1">
                  <c:v>Accelerator Stewardship</c:v>
                </c:pt>
                <c:pt idx="2">
                  <c:v>Intensity</c:v>
                </c:pt>
                <c:pt idx="3">
                  <c:v>Cosmic</c:v>
                </c:pt>
                <c:pt idx="4">
                  <c:v>Construction</c:v>
                </c:pt>
                <c:pt idx="5">
                  <c:v>Advanced Tech</c:v>
                </c:pt>
                <c:pt idx="6">
                  <c:v>Theory</c:v>
                </c:pt>
                <c:pt idx="7">
                  <c:v>SBIR/STTR</c:v>
                </c:pt>
              </c:strCache>
            </c:strRef>
          </c:cat>
          <c:val>
            <c:numRef>
              <c:f>Sheet1!$B$2:$B$9</c:f>
              <c:numCache>
                <c:formatCode>#,##0</c:formatCode>
                <c:ptCount val="8"/>
                <c:pt idx="0">
                  <c:v>154687</c:v>
                </c:pt>
                <c:pt idx="1">
                  <c:v>9931</c:v>
                </c:pt>
                <c:pt idx="2">
                  <c:v>261043</c:v>
                </c:pt>
                <c:pt idx="3">
                  <c:v>99080</c:v>
                </c:pt>
                <c:pt idx="4">
                  <c:v>45000</c:v>
                </c:pt>
                <c:pt idx="5">
                  <c:v>122453</c:v>
                </c:pt>
                <c:pt idx="6">
                  <c:v>62870</c:v>
                </c:pt>
                <c:pt idx="7">
                  <c:v>21457</c:v>
                </c:pt>
              </c:numCache>
            </c:numRef>
          </c:val>
        </c:ser>
        <c:firstSliceAng val="183"/>
      </c:pieChart>
    </c:plotArea>
    <c:plotVisOnly val="1"/>
    <c:dispBlanksAs val="zero"/>
  </c:chart>
  <c:txPr>
    <a:bodyPr/>
    <a:lstStyle/>
    <a:p>
      <a:pPr>
        <a:defRPr sz="1800"/>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6"/>
  <c:chart>
    <c:title>
      <c:layout>
        <c:manualLayout>
          <c:xMode val="edge"/>
          <c:yMode val="edge"/>
          <c:x val="0.370862457982227"/>
          <c:y val="6.0000000000000032E-2"/>
        </c:manualLayout>
      </c:layout>
    </c:title>
    <c:plotArea>
      <c:layout>
        <c:manualLayout>
          <c:layoutTarget val="inner"/>
          <c:xMode val="edge"/>
          <c:yMode val="edge"/>
          <c:x val="8.2967721140120632E-2"/>
          <c:y val="0.21837217847769044"/>
          <c:w val="0.81067274485425977"/>
          <c:h val="0.61611128608923882"/>
        </c:manualLayout>
      </c:layout>
      <c:pieChart>
        <c:varyColors val="1"/>
        <c:ser>
          <c:idx val="0"/>
          <c:order val="0"/>
          <c:tx>
            <c:strRef>
              <c:f>Sheet1!$B$1</c:f>
              <c:strCache>
                <c:ptCount val="1"/>
                <c:pt idx="0">
                  <c:v>By Function</c:v>
                </c:pt>
              </c:strCache>
            </c:strRef>
          </c:tx>
          <c:dLbls>
            <c:dLbl>
              <c:idx val="0"/>
              <c:layout>
                <c:manualLayout>
                  <c:x val="0.13834783809918499"/>
                  <c:y val="-0.15432773403324584"/>
                </c:manualLayout>
              </c:layout>
              <c:tx>
                <c:rich>
                  <a:bodyPr/>
                  <a:lstStyle/>
                  <a:p>
                    <a:r>
                      <a:rPr lang="en-US" sz="1200" b="1" dirty="0">
                        <a:solidFill>
                          <a:schemeClr val="tx1"/>
                        </a:solidFill>
                      </a:rPr>
                      <a:t>EPP Research
$272M</a:t>
                    </a:r>
                    <a:endParaRPr lang="en-US" sz="1200" b="1" dirty="0">
                      <a:solidFill>
                        <a:schemeClr val="bg1"/>
                      </a:solidFill>
                    </a:endParaRPr>
                  </a:p>
                </c:rich>
              </c:tx>
              <c:showVal val="1"/>
              <c:showCatName val="1"/>
            </c:dLbl>
            <c:dLbl>
              <c:idx val="1"/>
              <c:layout>
                <c:manualLayout>
                  <c:x val="0.14656904729014186"/>
                  <c:y val="8.3728083989501365E-2"/>
                </c:manualLayout>
              </c:layout>
              <c:tx>
                <c:rich>
                  <a:bodyPr/>
                  <a:lstStyle/>
                  <a:p>
                    <a:r>
                      <a:rPr lang="en-US" sz="1200" b="1" dirty="0">
                        <a:solidFill>
                          <a:schemeClr val="tx1"/>
                        </a:solidFill>
                      </a:rPr>
                      <a:t>Technology Research
$112M</a:t>
                    </a:r>
                    <a:endParaRPr lang="en-US" sz="1200" b="1" dirty="0">
                      <a:solidFill>
                        <a:schemeClr val="bg1"/>
                      </a:solidFill>
                    </a:endParaRPr>
                  </a:p>
                </c:rich>
              </c:tx>
              <c:showVal val="1"/>
              <c:showCatName val="1"/>
            </c:dLbl>
            <c:dLbl>
              <c:idx val="2"/>
              <c:layout>
                <c:manualLayout>
                  <c:x val="-4.1059768844683882E-2"/>
                  <c:y val="-2.7593525809273899E-2"/>
                </c:manualLayout>
              </c:layout>
              <c:tx>
                <c:rich>
                  <a:bodyPr/>
                  <a:lstStyle/>
                  <a:p>
                    <a:r>
                      <a:rPr lang="en-US" sz="1200" b="1" dirty="0" smtClean="0">
                        <a:solidFill>
                          <a:schemeClr val="tx1"/>
                        </a:solidFill>
                      </a:rPr>
                      <a:t>SBIR/STTR</a:t>
                    </a:r>
                    <a:r>
                      <a:rPr lang="en-US" sz="1200" b="1" baseline="0" dirty="0" smtClean="0">
                        <a:solidFill>
                          <a:schemeClr val="tx1"/>
                        </a:solidFill>
                      </a:rPr>
                      <a:t> $21M</a:t>
                    </a:r>
                    <a:endParaRPr lang="en-US" sz="1200" b="1" dirty="0">
                      <a:solidFill>
                        <a:schemeClr val="tx1"/>
                      </a:solidFill>
                    </a:endParaRPr>
                  </a:p>
                </c:rich>
              </c:tx>
              <c:showVal val="1"/>
              <c:showCatName val="1"/>
              <c:separator>
</c:separator>
            </c:dLbl>
            <c:dLbl>
              <c:idx val="3"/>
              <c:layout>
                <c:manualLayout>
                  <c:x val="-0.20443707694432944"/>
                  <c:y val="0.10523447069116362"/>
                </c:manualLayout>
              </c:layout>
              <c:tx>
                <c:rich>
                  <a:bodyPr/>
                  <a:lstStyle/>
                  <a:p>
                    <a:r>
                      <a:rPr lang="en-US" sz="1200" b="1" dirty="0">
                        <a:solidFill>
                          <a:schemeClr val="tx1"/>
                        </a:solidFill>
                      </a:rPr>
                      <a:t>Facilities
$</a:t>
                    </a:r>
                    <a:r>
                      <a:rPr lang="en-US" sz="1200" b="1" dirty="0" smtClean="0">
                        <a:solidFill>
                          <a:schemeClr val="tx1"/>
                        </a:solidFill>
                      </a:rPr>
                      <a:t>287M **</a:t>
                    </a:r>
                    <a:endParaRPr lang="en-US" sz="1200" b="1" dirty="0">
                      <a:solidFill>
                        <a:schemeClr val="bg1"/>
                      </a:solidFill>
                    </a:endParaRPr>
                  </a:p>
                </c:rich>
              </c:tx>
              <c:showVal val="1"/>
              <c:showCatName val="1"/>
            </c:dLbl>
            <c:dLbl>
              <c:idx val="4"/>
              <c:layout>
                <c:manualLayout>
                  <c:x val="-0.17709467237647941"/>
                  <c:y val="3.3952055993000878E-2"/>
                </c:manualLayout>
              </c:layout>
              <c:tx>
                <c:rich>
                  <a:bodyPr/>
                  <a:lstStyle/>
                  <a:p>
                    <a:pPr>
                      <a:defRPr sz="1100">
                        <a:solidFill>
                          <a:schemeClr val="tx1"/>
                        </a:solidFill>
                      </a:defRPr>
                    </a:pPr>
                    <a:r>
                      <a:rPr lang="en-US" sz="1100" b="1" dirty="0" smtClean="0">
                        <a:solidFill>
                          <a:schemeClr val="tx1"/>
                        </a:solidFill>
                      </a:rPr>
                      <a:t>Construction $45M *</a:t>
                    </a:r>
                    <a:endParaRPr lang="en-US" sz="1100" b="1" dirty="0">
                      <a:solidFill>
                        <a:schemeClr val="bg1"/>
                      </a:solidFill>
                    </a:endParaRPr>
                  </a:p>
                </c:rich>
              </c:tx>
              <c:numFmt formatCode="&quot;$&quot;#,##0,&quot;M&quot;" sourceLinked="0"/>
              <c:spPr>
                <a:ln>
                  <a:noFill/>
                </a:ln>
              </c:spPr>
              <c:showVal val="1"/>
              <c:showCatName val="1"/>
              <c:separator> </c:separator>
            </c:dLbl>
            <c:dLbl>
              <c:idx val="5"/>
              <c:delete val="1"/>
            </c:dLbl>
            <c:dLbl>
              <c:idx val="6"/>
              <c:delete val="1"/>
            </c:dLbl>
            <c:dLbl>
              <c:idx val="7"/>
              <c:delete val="1"/>
            </c:dLbl>
            <c:numFmt formatCode="&quot;$&quot;#,##0,&quot;M&quot;" sourceLinked="0"/>
            <c:spPr>
              <a:ln>
                <a:noFill/>
              </a:ln>
            </c:spPr>
            <c:txPr>
              <a:bodyPr/>
              <a:lstStyle/>
              <a:p>
                <a:pPr>
                  <a:defRPr sz="1500">
                    <a:solidFill>
                      <a:schemeClr val="tx1"/>
                    </a:solidFill>
                  </a:defRPr>
                </a:pPr>
                <a:endParaRPr lang="en-US"/>
              </a:p>
            </c:txPr>
            <c:showVal val="1"/>
            <c:showCatName val="1"/>
            <c:separator>
</c:separator>
            <c:showLeaderLines val="1"/>
          </c:dLbls>
          <c:cat>
            <c:strRef>
              <c:f>Sheet1!$A$2:$A$9</c:f>
              <c:strCache>
                <c:ptCount val="6"/>
                <c:pt idx="0">
                  <c:v>EPP Research</c:v>
                </c:pt>
                <c:pt idx="1">
                  <c:v>Technology Research</c:v>
                </c:pt>
                <c:pt idx="2">
                  <c:v>SBIR/ STTR</c:v>
                </c:pt>
                <c:pt idx="3">
                  <c:v>Facilities</c:v>
                </c:pt>
                <c:pt idx="4">
                  <c:v>MIE</c:v>
                </c:pt>
                <c:pt idx="5">
                  <c:v>Construc-tion</c:v>
                </c:pt>
              </c:strCache>
            </c:strRef>
          </c:cat>
          <c:val>
            <c:numRef>
              <c:f>Sheet1!$B$2:$B$9</c:f>
              <c:numCache>
                <c:formatCode>#,##0</c:formatCode>
                <c:ptCount val="8"/>
                <c:pt idx="0">
                  <c:v>271725</c:v>
                </c:pt>
                <c:pt idx="1">
                  <c:v>111884</c:v>
                </c:pt>
                <c:pt idx="2">
                  <c:v>21457</c:v>
                </c:pt>
                <c:pt idx="3">
                  <c:v>287455</c:v>
                </c:pt>
                <c:pt idx="4">
                  <c:v>39000</c:v>
                </c:pt>
                <c:pt idx="5">
                  <c:v>45000</c:v>
                </c:pt>
              </c:numCache>
            </c:numRef>
          </c:val>
        </c:ser>
        <c:firstSliceAng val="143"/>
      </c:pieChart>
    </c:plotArea>
    <c:plotVisOnly val="1"/>
    <c:dispBlanksAs val="zero"/>
  </c:chart>
  <c:txPr>
    <a:bodyPr/>
    <a:lstStyle/>
    <a:p>
      <a:pPr>
        <a:defRPr sz="1800"/>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0.22036</cdr:x>
      <cdr:y>0.10635</cdr:y>
    </cdr:from>
    <cdr:to>
      <cdr:x>0.33946</cdr:x>
      <cdr:y>0.33766</cdr:y>
    </cdr:to>
    <cdr:sp macro="" textlink="">
      <cdr:nvSpPr>
        <cdr:cNvPr id="3" name="Straight Arrow Connector 2"/>
        <cdr:cNvSpPr/>
      </cdr:nvSpPr>
      <cdr:spPr bwMode="auto">
        <a:xfrm xmlns:a="http://schemas.openxmlformats.org/drawingml/2006/main" rot="10800000" flipH="1" flipV="1">
          <a:off x="1749161" y="398300"/>
          <a:ext cx="945401" cy="866296"/>
        </a:xfrm>
        <a:prstGeom xmlns:a="http://schemas.openxmlformats.org/drawingml/2006/main" prst="straightConnector1">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arrow"/>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0.5262</cdr:x>
      <cdr:y>0.6808</cdr:y>
    </cdr:from>
    <cdr:to>
      <cdr:x>0.68799</cdr:x>
      <cdr:y>0.76589</cdr:y>
    </cdr:to>
    <cdr:sp macro="" textlink="">
      <cdr:nvSpPr>
        <cdr:cNvPr id="3" name="TextBox 2"/>
        <cdr:cNvSpPr txBox="1"/>
      </cdr:nvSpPr>
      <cdr:spPr>
        <a:xfrm xmlns:a="http://schemas.openxmlformats.org/drawingml/2006/main">
          <a:off x="2285479" y="3890763"/>
          <a:ext cx="702717" cy="486289"/>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en-US" sz="1200" b="1" dirty="0" smtClean="0">
              <a:solidFill>
                <a:schemeClr val="tx1"/>
              </a:solidFill>
            </a:rPr>
            <a:t>Theory     $63M</a:t>
          </a:r>
          <a:endParaRPr lang="en-US" sz="1200" b="1" dirty="0">
            <a:solidFill>
              <a:schemeClr val="tx1"/>
            </a:solidFill>
          </a:endParaRPr>
        </a:p>
      </cdr:txBody>
    </cdr:sp>
  </cdr:relSizeAnchor>
  <cdr:relSizeAnchor xmlns:cdr="http://schemas.openxmlformats.org/drawingml/2006/chartDrawing">
    <cdr:from>
      <cdr:x>0.09775</cdr:x>
      <cdr:y>0.88023</cdr:y>
    </cdr:from>
    <cdr:to>
      <cdr:x>0.93986</cdr:x>
      <cdr:y>0.93357</cdr:y>
    </cdr:to>
    <cdr:sp macro="" textlink="">
      <cdr:nvSpPr>
        <cdr:cNvPr id="4" name="TextBox 3"/>
        <cdr:cNvSpPr txBox="1"/>
      </cdr:nvSpPr>
      <cdr:spPr>
        <a:xfrm xmlns:a="http://schemas.openxmlformats.org/drawingml/2006/main">
          <a:off x="424559" y="5030517"/>
          <a:ext cx="3657620" cy="3048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smtClean="0">
              <a:latin typeface="Calibri" pitchFamily="34" charset="0"/>
              <a:cs typeface="Calibri" pitchFamily="34" charset="0"/>
            </a:rPr>
            <a:t>*Includes Other Project Costs (R&amp;D) for LBNE</a:t>
          </a:r>
          <a:endParaRPr lang="en-US" sz="1400" b="1" dirty="0">
            <a:latin typeface="Calibri" pitchFamily="34" charset="0"/>
            <a:cs typeface="Calibri"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0.08772</cdr:x>
      <cdr:y>0.93333</cdr:y>
    </cdr:from>
    <cdr:to>
      <cdr:x>0.38596</cdr:x>
      <cdr:y>1</cdr:y>
    </cdr:to>
    <cdr:sp macro="" textlink="">
      <cdr:nvSpPr>
        <cdr:cNvPr id="2" name="TextBox 1"/>
        <cdr:cNvSpPr txBox="1"/>
      </cdr:nvSpPr>
      <cdr:spPr>
        <a:xfrm xmlns:a="http://schemas.openxmlformats.org/drawingml/2006/main">
          <a:off x="381000" y="5334000"/>
          <a:ext cx="12954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0.01996</cdr:x>
      <cdr:y>0.8559</cdr:y>
    </cdr:from>
    <cdr:to>
      <cdr:x>0.4864</cdr:x>
      <cdr:y>0.96257</cdr:y>
    </cdr:to>
    <cdr:sp macro="" textlink="">
      <cdr:nvSpPr>
        <cdr:cNvPr id="3" name="TextBox 2"/>
        <cdr:cNvSpPr txBox="1"/>
      </cdr:nvSpPr>
      <cdr:spPr>
        <a:xfrm xmlns:a="http://schemas.openxmlformats.org/drawingml/2006/main">
          <a:off x="86694" y="4891497"/>
          <a:ext cx="2025936" cy="6096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latin typeface="Calibri" pitchFamily="34" charset="0"/>
            </a:rPr>
            <a:t>*Includes Other Project  </a:t>
          </a:r>
        </a:p>
        <a:p xmlns:a="http://schemas.openxmlformats.org/drawingml/2006/main">
          <a:r>
            <a:rPr lang="en-US" sz="1400" b="1" dirty="0">
              <a:latin typeface="Calibri" pitchFamily="34" charset="0"/>
            </a:rPr>
            <a:t> </a:t>
          </a:r>
          <a:r>
            <a:rPr lang="en-US" sz="1400" b="1" dirty="0" smtClean="0">
              <a:latin typeface="Calibri" pitchFamily="34" charset="0"/>
            </a:rPr>
            <a:t> Costs (R&amp;D) for LBNE</a:t>
          </a:r>
          <a:endParaRPr lang="en-US" sz="1400" b="1" dirty="0">
            <a:latin typeface="Calibri" pitchFamily="34" charset="0"/>
          </a:endParaRPr>
        </a:p>
      </cdr:txBody>
    </cdr:sp>
  </cdr:relSizeAnchor>
  <cdr:relSizeAnchor xmlns:cdr="http://schemas.openxmlformats.org/drawingml/2006/chartDrawing">
    <cdr:from>
      <cdr:x>0.50958</cdr:x>
      <cdr:y>0.85684</cdr:y>
    </cdr:from>
    <cdr:to>
      <cdr:x>0.98648</cdr:x>
      <cdr:y>0.95017</cdr:y>
    </cdr:to>
    <cdr:sp macro="" textlink="">
      <cdr:nvSpPr>
        <cdr:cNvPr id="4" name="TextBox 3"/>
        <cdr:cNvSpPr txBox="1"/>
      </cdr:nvSpPr>
      <cdr:spPr>
        <a:xfrm xmlns:a="http://schemas.openxmlformats.org/drawingml/2006/main">
          <a:off x="2213310" y="4896837"/>
          <a:ext cx="2071367" cy="5333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latin typeface="Calibri" pitchFamily="34" charset="0"/>
            </a:rPr>
            <a:t>**Includes $15.9M </a:t>
          </a:r>
        </a:p>
        <a:p xmlns:a="http://schemas.openxmlformats.org/drawingml/2006/main">
          <a:r>
            <a:rPr lang="en-US" sz="1400" b="1" dirty="0">
              <a:latin typeface="Calibri" pitchFamily="34" charset="0"/>
            </a:rPr>
            <a:t> </a:t>
          </a:r>
          <a:r>
            <a:rPr lang="en-US" sz="1400" b="1" dirty="0" smtClean="0">
              <a:latin typeface="Calibri" pitchFamily="34" charset="0"/>
            </a:rPr>
            <a:t>   Other Facility Support</a:t>
          </a:r>
          <a:endParaRPr lang="en-US" sz="1400" b="1" dirty="0">
            <a:latin typeface="Calibri" pitchFamily="34" charset="0"/>
          </a:endParaRPr>
        </a:p>
      </cdr:txBody>
    </cdr:sp>
  </cdr:relSizeAnchor>
  <cdr:relSizeAnchor xmlns:cdr="http://schemas.openxmlformats.org/drawingml/2006/chartDrawing">
    <cdr:from>
      <cdr:x>0.57895</cdr:x>
      <cdr:y>0.18667</cdr:y>
    </cdr:from>
    <cdr:to>
      <cdr:x>0.70175</cdr:x>
      <cdr:y>0.26667</cdr:y>
    </cdr:to>
    <cdr:sp macro="" textlink="">
      <cdr:nvSpPr>
        <cdr:cNvPr id="5" name="TextBox 4"/>
        <cdr:cNvSpPr txBox="1"/>
      </cdr:nvSpPr>
      <cdr:spPr>
        <a:xfrm xmlns:a="http://schemas.openxmlformats.org/drawingml/2006/main">
          <a:off x="2514600" y="1066800"/>
          <a:ext cx="5334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0.71851</cdr:x>
      <cdr:y>0.5744</cdr:y>
    </cdr:from>
    <cdr:to>
      <cdr:x>0.85886</cdr:x>
      <cdr:y>0.65964</cdr:y>
    </cdr:to>
    <cdr:sp macro="" textlink="">
      <cdr:nvSpPr>
        <cdr:cNvPr id="6" name="TextBox 5"/>
        <cdr:cNvSpPr txBox="1"/>
      </cdr:nvSpPr>
      <cdr:spPr>
        <a:xfrm xmlns:a="http://schemas.openxmlformats.org/drawingml/2006/main">
          <a:off x="3120787" y="3282716"/>
          <a:ext cx="609597" cy="487138"/>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en-US" sz="1200" b="1" dirty="0" smtClean="0">
              <a:solidFill>
                <a:schemeClr val="tx1"/>
              </a:solidFill>
            </a:rPr>
            <a:t>MIE’s $39M</a:t>
          </a:r>
          <a:endParaRPr lang="en-US" sz="1200" b="1"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3032125" cy="461963"/>
          </a:xfrm>
          <a:prstGeom prst="rect">
            <a:avLst/>
          </a:prstGeom>
          <a:noFill/>
          <a:ln w="9525">
            <a:noFill/>
            <a:miter lim="800000"/>
            <a:headEnd/>
            <a:tailEnd/>
          </a:ln>
          <a:effectLst/>
        </p:spPr>
        <p:txBody>
          <a:bodyPr vert="horz" wrap="square" lIns="91358" tIns="45679" rIns="91358" bIns="45679" numCol="1" anchor="t" anchorCtr="0" compatLnSpc="1">
            <a:prstTxWarp prst="textNoShape">
              <a:avLst/>
            </a:prstTxWarp>
          </a:bodyPr>
          <a:lstStyle>
            <a:lvl1pPr defTabSz="912813" eaLnBrk="1" hangingPunct="1">
              <a:defRPr sz="1200" b="0"/>
            </a:lvl1pPr>
          </a:lstStyle>
          <a:p>
            <a:pPr>
              <a:defRPr/>
            </a:pPr>
            <a:endParaRPr lang="en-US" dirty="0"/>
          </a:p>
        </p:txBody>
      </p:sp>
      <p:sp>
        <p:nvSpPr>
          <p:cNvPr id="104451" name="Rectangle 3"/>
          <p:cNvSpPr>
            <a:spLocks noGrp="1" noChangeArrowheads="1"/>
          </p:cNvSpPr>
          <p:nvPr>
            <p:ph type="dt" sz="quarter" idx="1"/>
          </p:nvPr>
        </p:nvSpPr>
        <p:spPr bwMode="auto">
          <a:xfrm>
            <a:off x="3963988" y="0"/>
            <a:ext cx="3032125" cy="461963"/>
          </a:xfrm>
          <a:prstGeom prst="rect">
            <a:avLst/>
          </a:prstGeom>
          <a:noFill/>
          <a:ln w="9525">
            <a:noFill/>
            <a:miter lim="800000"/>
            <a:headEnd/>
            <a:tailEnd/>
          </a:ln>
          <a:effectLst/>
        </p:spPr>
        <p:txBody>
          <a:bodyPr vert="horz" wrap="square" lIns="91358" tIns="45679" rIns="91358" bIns="45679" numCol="1" anchor="t" anchorCtr="0" compatLnSpc="1">
            <a:prstTxWarp prst="textNoShape">
              <a:avLst/>
            </a:prstTxWarp>
          </a:bodyPr>
          <a:lstStyle>
            <a:lvl1pPr algn="r" defTabSz="912813" eaLnBrk="1" hangingPunct="1">
              <a:defRPr sz="1200" b="0"/>
            </a:lvl1pPr>
          </a:lstStyle>
          <a:p>
            <a:pPr>
              <a:defRPr/>
            </a:pPr>
            <a:endParaRPr lang="en-US" dirty="0"/>
          </a:p>
        </p:txBody>
      </p:sp>
      <p:sp>
        <p:nvSpPr>
          <p:cNvPr id="104452" name="Rectangle 4"/>
          <p:cNvSpPr>
            <a:spLocks noGrp="1" noChangeArrowheads="1"/>
          </p:cNvSpPr>
          <p:nvPr>
            <p:ph type="ftr" sz="quarter" idx="2"/>
          </p:nvPr>
        </p:nvSpPr>
        <p:spPr bwMode="auto">
          <a:xfrm>
            <a:off x="0" y="8807450"/>
            <a:ext cx="3032125" cy="461963"/>
          </a:xfrm>
          <a:prstGeom prst="rect">
            <a:avLst/>
          </a:prstGeom>
          <a:noFill/>
          <a:ln w="9525">
            <a:noFill/>
            <a:miter lim="800000"/>
            <a:headEnd/>
            <a:tailEnd/>
          </a:ln>
          <a:effectLst/>
        </p:spPr>
        <p:txBody>
          <a:bodyPr vert="horz" wrap="square" lIns="91358" tIns="45679" rIns="91358" bIns="45679" numCol="1" anchor="b" anchorCtr="0" compatLnSpc="1">
            <a:prstTxWarp prst="textNoShape">
              <a:avLst/>
            </a:prstTxWarp>
          </a:bodyPr>
          <a:lstStyle>
            <a:lvl1pPr defTabSz="912813" eaLnBrk="1" hangingPunct="1">
              <a:defRPr sz="1200" b="0"/>
            </a:lvl1pPr>
          </a:lstStyle>
          <a:p>
            <a:pPr>
              <a:defRPr/>
            </a:pPr>
            <a:endParaRPr lang="en-US" dirty="0"/>
          </a:p>
        </p:txBody>
      </p:sp>
      <p:sp>
        <p:nvSpPr>
          <p:cNvPr id="104453" name="Rectangle 5"/>
          <p:cNvSpPr>
            <a:spLocks noGrp="1" noChangeArrowheads="1"/>
          </p:cNvSpPr>
          <p:nvPr>
            <p:ph type="sldNum" sz="quarter" idx="3"/>
          </p:nvPr>
        </p:nvSpPr>
        <p:spPr bwMode="auto">
          <a:xfrm>
            <a:off x="3963988" y="8807450"/>
            <a:ext cx="3032125" cy="461963"/>
          </a:xfrm>
          <a:prstGeom prst="rect">
            <a:avLst/>
          </a:prstGeom>
          <a:noFill/>
          <a:ln w="9525">
            <a:noFill/>
            <a:miter lim="800000"/>
            <a:headEnd/>
            <a:tailEnd/>
          </a:ln>
          <a:effectLst/>
        </p:spPr>
        <p:txBody>
          <a:bodyPr vert="horz" wrap="square" lIns="91358" tIns="45679" rIns="91358" bIns="45679" numCol="1" anchor="b" anchorCtr="0" compatLnSpc="1">
            <a:prstTxWarp prst="textNoShape">
              <a:avLst/>
            </a:prstTxWarp>
          </a:bodyPr>
          <a:lstStyle>
            <a:lvl1pPr algn="r" defTabSz="912813" eaLnBrk="1" hangingPunct="1">
              <a:defRPr sz="1200" b="0"/>
            </a:lvl1pPr>
          </a:lstStyle>
          <a:p>
            <a:pPr>
              <a:defRPr/>
            </a:pPr>
            <a:fld id="{15A86A32-F0BE-4913-8151-0867FA08942B}" type="slidenum">
              <a:rPr lang="en-US"/>
              <a:pPr>
                <a:defRPr/>
              </a:pPr>
              <a:t>‹#›</a:t>
            </a:fld>
            <a:endParaRPr lang="en-US" dirty="0"/>
          </a:p>
        </p:txBody>
      </p:sp>
    </p:spTree>
    <p:extLst>
      <p:ext uri="{BB962C8B-B14F-4D97-AF65-F5344CB8AC3E}">
        <p14:creationId xmlns="" xmlns:p14="http://schemas.microsoft.com/office/powerpoint/2010/main" val="4122863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3032125" cy="461963"/>
          </a:xfrm>
          <a:prstGeom prst="rect">
            <a:avLst/>
          </a:prstGeom>
          <a:noFill/>
          <a:ln w="9525">
            <a:noFill/>
            <a:miter lim="800000"/>
            <a:headEnd/>
            <a:tailEnd/>
          </a:ln>
          <a:effectLst/>
        </p:spPr>
        <p:txBody>
          <a:bodyPr vert="horz" wrap="square" lIns="92171" tIns="46085" rIns="92171" bIns="46085" numCol="1" anchor="t" anchorCtr="0" compatLnSpc="1">
            <a:prstTxWarp prst="textNoShape">
              <a:avLst/>
            </a:prstTxWarp>
          </a:bodyPr>
          <a:lstStyle>
            <a:lvl1pPr defTabSz="920750" eaLnBrk="1" hangingPunct="1">
              <a:defRPr sz="1200" b="0"/>
            </a:lvl1pPr>
          </a:lstStyle>
          <a:p>
            <a:pPr>
              <a:defRPr/>
            </a:pPr>
            <a:endParaRPr lang="en-US" dirty="0"/>
          </a:p>
        </p:txBody>
      </p:sp>
      <p:sp>
        <p:nvSpPr>
          <p:cNvPr id="75779" name="Rectangle 3"/>
          <p:cNvSpPr>
            <a:spLocks noGrp="1" noChangeArrowheads="1"/>
          </p:cNvSpPr>
          <p:nvPr>
            <p:ph type="dt" idx="1"/>
          </p:nvPr>
        </p:nvSpPr>
        <p:spPr bwMode="auto">
          <a:xfrm>
            <a:off x="3963988" y="0"/>
            <a:ext cx="3032125" cy="461963"/>
          </a:xfrm>
          <a:prstGeom prst="rect">
            <a:avLst/>
          </a:prstGeom>
          <a:noFill/>
          <a:ln w="9525">
            <a:noFill/>
            <a:miter lim="800000"/>
            <a:headEnd/>
            <a:tailEnd/>
          </a:ln>
          <a:effectLst/>
        </p:spPr>
        <p:txBody>
          <a:bodyPr vert="horz" wrap="square" lIns="92171" tIns="46085" rIns="92171" bIns="46085" numCol="1" anchor="t" anchorCtr="0" compatLnSpc="1">
            <a:prstTxWarp prst="textNoShape">
              <a:avLst/>
            </a:prstTxWarp>
          </a:bodyPr>
          <a:lstStyle>
            <a:lvl1pPr algn="r" defTabSz="920750" eaLnBrk="1" hangingPunct="1">
              <a:defRPr sz="1200" b="0"/>
            </a:lvl1pPr>
          </a:lstStyle>
          <a:p>
            <a:pPr>
              <a:defRPr/>
            </a:pPr>
            <a:endParaRPr lang="en-US" dirty="0"/>
          </a:p>
        </p:txBody>
      </p:sp>
      <p:sp>
        <p:nvSpPr>
          <p:cNvPr id="19460" name="Rectangle 4"/>
          <p:cNvSpPr>
            <a:spLocks noGrp="1" noRot="1" noChangeAspect="1" noChangeArrowheads="1" noTextEdit="1"/>
          </p:cNvSpPr>
          <p:nvPr>
            <p:ph type="sldImg" idx="2"/>
          </p:nvPr>
        </p:nvSpPr>
        <p:spPr bwMode="auto">
          <a:xfrm>
            <a:off x="1181100" y="695325"/>
            <a:ext cx="4637088" cy="3478213"/>
          </a:xfrm>
          <a:prstGeom prst="rect">
            <a:avLst/>
          </a:prstGeom>
          <a:noFill/>
          <a:ln w="9525">
            <a:solidFill>
              <a:srgbClr val="000000"/>
            </a:solidFill>
            <a:miter lim="800000"/>
            <a:headEnd/>
            <a:tailEnd/>
          </a:ln>
        </p:spPr>
      </p:sp>
      <p:sp>
        <p:nvSpPr>
          <p:cNvPr id="75781" name="Rectangle 5"/>
          <p:cNvSpPr>
            <a:spLocks noGrp="1" noChangeArrowheads="1"/>
          </p:cNvSpPr>
          <p:nvPr>
            <p:ph type="body" sz="quarter" idx="3"/>
          </p:nvPr>
        </p:nvSpPr>
        <p:spPr bwMode="auto">
          <a:xfrm>
            <a:off x="700088" y="4403725"/>
            <a:ext cx="5597525" cy="4171950"/>
          </a:xfrm>
          <a:prstGeom prst="rect">
            <a:avLst/>
          </a:prstGeom>
          <a:noFill/>
          <a:ln w="9525">
            <a:noFill/>
            <a:miter lim="800000"/>
            <a:headEnd/>
            <a:tailEnd/>
          </a:ln>
          <a:effectLst/>
        </p:spPr>
        <p:txBody>
          <a:bodyPr vert="horz" wrap="square" lIns="92171" tIns="46085" rIns="92171" bIns="4608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5782" name="Rectangle 6"/>
          <p:cNvSpPr>
            <a:spLocks noGrp="1" noChangeArrowheads="1"/>
          </p:cNvSpPr>
          <p:nvPr>
            <p:ph type="ftr" sz="quarter" idx="4"/>
          </p:nvPr>
        </p:nvSpPr>
        <p:spPr bwMode="auto">
          <a:xfrm>
            <a:off x="0" y="8807450"/>
            <a:ext cx="3032125" cy="461963"/>
          </a:xfrm>
          <a:prstGeom prst="rect">
            <a:avLst/>
          </a:prstGeom>
          <a:noFill/>
          <a:ln w="9525">
            <a:noFill/>
            <a:miter lim="800000"/>
            <a:headEnd/>
            <a:tailEnd/>
          </a:ln>
          <a:effectLst/>
        </p:spPr>
        <p:txBody>
          <a:bodyPr vert="horz" wrap="square" lIns="92171" tIns="46085" rIns="92171" bIns="46085" numCol="1" anchor="b" anchorCtr="0" compatLnSpc="1">
            <a:prstTxWarp prst="textNoShape">
              <a:avLst/>
            </a:prstTxWarp>
          </a:bodyPr>
          <a:lstStyle>
            <a:lvl1pPr defTabSz="920750" eaLnBrk="1" hangingPunct="1">
              <a:defRPr sz="1200" b="0"/>
            </a:lvl1pPr>
          </a:lstStyle>
          <a:p>
            <a:pPr>
              <a:defRPr/>
            </a:pPr>
            <a:endParaRPr lang="en-US" dirty="0"/>
          </a:p>
        </p:txBody>
      </p:sp>
      <p:sp>
        <p:nvSpPr>
          <p:cNvPr id="75783" name="Rectangle 7"/>
          <p:cNvSpPr>
            <a:spLocks noGrp="1" noChangeArrowheads="1"/>
          </p:cNvSpPr>
          <p:nvPr>
            <p:ph type="sldNum" sz="quarter" idx="5"/>
          </p:nvPr>
        </p:nvSpPr>
        <p:spPr bwMode="auto">
          <a:xfrm>
            <a:off x="3963988" y="8807450"/>
            <a:ext cx="3032125" cy="461963"/>
          </a:xfrm>
          <a:prstGeom prst="rect">
            <a:avLst/>
          </a:prstGeom>
          <a:noFill/>
          <a:ln w="9525">
            <a:noFill/>
            <a:miter lim="800000"/>
            <a:headEnd/>
            <a:tailEnd/>
          </a:ln>
          <a:effectLst/>
        </p:spPr>
        <p:txBody>
          <a:bodyPr vert="horz" wrap="square" lIns="92171" tIns="46085" rIns="92171" bIns="46085" numCol="1" anchor="b" anchorCtr="0" compatLnSpc="1">
            <a:prstTxWarp prst="textNoShape">
              <a:avLst/>
            </a:prstTxWarp>
          </a:bodyPr>
          <a:lstStyle>
            <a:lvl1pPr algn="r" defTabSz="920750" eaLnBrk="1" hangingPunct="1">
              <a:defRPr sz="1200" b="0"/>
            </a:lvl1pPr>
          </a:lstStyle>
          <a:p>
            <a:pPr>
              <a:defRPr/>
            </a:pPr>
            <a:fld id="{B79AFF30-1815-4E85-9243-ABD4123A36FE}" type="slidenum">
              <a:rPr lang="en-US"/>
              <a:pPr>
                <a:defRPr/>
              </a:pPr>
              <a:t>‹#›</a:t>
            </a:fld>
            <a:endParaRPr lang="en-US" dirty="0"/>
          </a:p>
        </p:txBody>
      </p:sp>
    </p:spTree>
    <p:extLst>
      <p:ext uri="{BB962C8B-B14F-4D97-AF65-F5344CB8AC3E}">
        <p14:creationId xmlns="" xmlns:p14="http://schemas.microsoft.com/office/powerpoint/2010/main" val="12519846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B82033E8-C637-45F5-8CEF-9495C9E6CA44}" type="slidenum">
              <a:rPr lang="en-US" smtClean="0"/>
              <a:pPr/>
              <a:t>1</a:t>
            </a:fld>
            <a:endParaRPr lang="en-US" dirty="0"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B82033E8-C637-45F5-8CEF-9495C9E6CA44}" type="slidenum">
              <a:rPr lang="en-US" smtClean="0"/>
              <a:pPr/>
              <a:t>2</a:t>
            </a:fld>
            <a:endParaRPr lang="en-US" dirty="0"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F494CA-B278-4C92-91F6-0074234A9682}"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F494CA-B278-4C92-91F6-0074234A9682}" type="slidenum">
              <a:rPr lang="en-US" smtClean="0"/>
              <a:pPr/>
              <a:t>55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F494CA-B278-4C92-91F6-0074234A9682}" type="slidenum">
              <a:rPr lang="en-US" smtClean="0"/>
              <a:pPr/>
              <a:t>71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F494CA-B278-4C92-91F6-0074234A9682}" type="slidenum">
              <a:rPr lang="en-US" smtClean="0"/>
              <a:pPr/>
              <a:t>72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F494CA-B278-4C92-91F6-0074234A9682}" type="slidenum">
              <a:rPr lang="en-US" smtClean="0"/>
              <a:pPr/>
              <a:t>73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F494CA-B278-4C92-91F6-0074234A9682}" type="slidenum">
              <a:rPr lang="en-US" smtClean="0"/>
              <a:pPr/>
              <a:t>74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F494CA-B278-4C92-91F6-0074234A9682}" type="slidenum">
              <a:rPr lang="en-US" smtClean="0"/>
              <a:pPr/>
              <a:t>75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5D456A5-C28D-40C6-BDCD-114FABD392FB}" type="slidenum">
              <a:rPr lang="en-US"/>
              <a:pPr>
                <a:defRPr/>
              </a:pPr>
              <a:t>‹#›</a:t>
            </a:fld>
            <a:endParaRPr lang="en-US" dirty="0"/>
          </a:p>
        </p:txBody>
      </p:sp>
      <p:sp>
        <p:nvSpPr>
          <p:cNvPr id="6" name="Date Placeholder 3"/>
          <p:cNvSpPr>
            <a:spLocks noGrp="1"/>
          </p:cNvSpPr>
          <p:nvPr>
            <p:ph type="dt" sz="half" idx="2"/>
          </p:nvPr>
        </p:nvSpPr>
        <p:spPr>
          <a:xfrm>
            <a:off x="0" y="6583680"/>
            <a:ext cx="980902" cy="274320"/>
          </a:xfrm>
          <a:prstGeom prst="rect">
            <a:avLst/>
          </a:prstGeom>
        </p:spPr>
        <p:txBody>
          <a:bodyPr vert="horz" lIns="91440" tIns="45720" rIns="91440" bIns="45720" rtlCol="0" anchor="ctr"/>
          <a:lstStyle>
            <a:lvl1pPr algn="l">
              <a:defRPr sz="1200" b="1">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
        <p:nvSpPr>
          <p:cNvPr id="7" name="Footer Placeholder 4"/>
          <p:cNvSpPr txBox="1">
            <a:spLocks/>
          </p:cNvSpPr>
          <p:nvPr userDrawn="1"/>
        </p:nvSpPr>
        <p:spPr>
          <a:xfrm>
            <a:off x="2082800" y="6553200"/>
            <a:ext cx="5384800" cy="304800"/>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Arial" charset="0"/>
                <a:ea typeface="+mn-ea"/>
                <a:cs typeface="+mn-cs"/>
              </a:rPr>
              <a:t>Alan L. Stone       –      DPF UC Santa Cruz      –      DOE HEP Program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E1E2907-B01A-4205-AE43-7B8A3A842841}" type="slidenum">
              <a:rPr lang="en-US"/>
              <a:pPr>
                <a:defRPr/>
              </a:pPr>
              <a:t>‹#›</a:t>
            </a:fld>
            <a:endParaRPr lang="en-US" dirty="0"/>
          </a:p>
        </p:txBody>
      </p:sp>
      <p:sp>
        <p:nvSpPr>
          <p:cNvPr id="6" name="Rectangle 6"/>
          <p:cNvSpPr txBox="1">
            <a:spLocks noChangeArrowheads="1"/>
          </p:cNvSpPr>
          <p:nvPr userDrawn="1"/>
        </p:nvSpPr>
        <p:spPr bwMode="auto">
          <a:xfrm>
            <a:off x="8766175" y="6619875"/>
            <a:ext cx="377825"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bg1">
                    <a:lumMod val="5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6929663-6CA7-4931-8F5D-849FE6A4CD44}" type="slidenum">
              <a:rPr kumimoji="0" lang="en-US" sz="1000" b="1" i="0" u="none" strike="noStrike" kern="1200" cap="none" spc="0" normalizeH="0" baseline="0" noProof="0" smtClean="0">
                <a:ln>
                  <a:noFill/>
                </a:ln>
                <a:solidFill>
                  <a:schemeClr val="bg1">
                    <a:lumMod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1" i="0" u="none" strike="noStrike" kern="1200" cap="none" spc="0" normalizeH="0" baseline="0" noProof="0" dirty="0">
              <a:ln>
                <a:noFill/>
              </a:ln>
              <a:solidFill>
                <a:schemeClr val="bg1">
                  <a:lumMod val="50000"/>
                </a:schemeClr>
              </a:solidFill>
              <a:effectLst/>
              <a:uLnTx/>
              <a:uFillTx/>
              <a:latin typeface="Arial" charset="0"/>
              <a:ea typeface="+mn-ea"/>
              <a:cs typeface="+mn-cs"/>
            </a:endParaRPr>
          </a:p>
        </p:txBody>
      </p:sp>
      <p:sp>
        <p:nvSpPr>
          <p:cNvPr id="7" name="Footer Placeholder 4"/>
          <p:cNvSpPr txBox="1">
            <a:spLocks/>
          </p:cNvSpPr>
          <p:nvPr userDrawn="1"/>
        </p:nvSpPr>
        <p:spPr>
          <a:xfrm>
            <a:off x="2362200" y="6553200"/>
            <a:ext cx="5105400" cy="304800"/>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Alan L. Stone – HEP Program </a:t>
            </a:r>
          </a:p>
        </p:txBody>
      </p:sp>
      <p:sp>
        <p:nvSpPr>
          <p:cNvPr id="8" name="Date Placeholder 3"/>
          <p:cNvSpPr>
            <a:spLocks noGrp="1"/>
          </p:cNvSpPr>
          <p:nvPr>
            <p:ph type="dt" sz="half" idx="11"/>
          </p:nvPr>
        </p:nvSpPr>
        <p:spPr>
          <a:xfrm>
            <a:off x="0" y="6583680"/>
            <a:ext cx="980902" cy="274320"/>
          </a:xfrm>
          <a:prstGeom prst="rect">
            <a:avLst/>
          </a:prstGeom>
        </p:spPr>
        <p:txBody>
          <a:bodyPr vert="horz" lIns="91440" tIns="45720" rIns="91440" bIns="45720" rtlCol="0" anchor="ctr"/>
          <a:lstStyle>
            <a:lvl1pPr algn="l">
              <a:defRPr sz="1200" b="1">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A566D27-7E75-4EA2-BD7B-9D32284A697F}" type="slidenum">
              <a:rPr lang="en-US"/>
              <a:pPr>
                <a:defRPr/>
              </a:pPr>
              <a:t>‹#›</a:t>
            </a:fld>
            <a:endParaRPr lang="en-US" dirty="0"/>
          </a:p>
        </p:txBody>
      </p:sp>
      <p:sp>
        <p:nvSpPr>
          <p:cNvPr id="5" name="Rectangle 6"/>
          <p:cNvSpPr txBox="1">
            <a:spLocks noChangeArrowheads="1"/>
          </p:cNvSpPr>
          <p:nvPr userDrawn="1"/>
        </p:nvSpPr>
        <p:spPr bwMode="auto">
          <a:xfrm>
            <a:off x="8766175" y="6619875"/>
            <a:ext cx="377825"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bg1">
                    <a:lumMod val="5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6929663-6CA7-4931-8F5D-849FE6A4CD44}" type="slidenum">
              <a:rPr kumimoji="0" lang="en-US" sz="1000" b="1" i="0" u="none" strike="noStrike" kern="1200" cap="none" spc="0" normalizeH="0" baseline="0" noProof="0" smtClean="0">
                <a:ln>
                  <a:noFill/>
                </a:ln>
                <a:solidFill>
                  <a:schemeClr val="bg1">
                    <a:lumMod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1" i="0" u="none" strike="noStrike" kern="1200" cap="none" spc="0" normalizeH="0" baseline="0" noProof="0" dirty="0">
              <a:ln>
                <a:noFill/>
              </a:ln>
              <a:solidFill>
                <a:schemeClr val="bg1">
                  <a:lumMod val="50000"/>
                </a:schemeClr>
              </a:solidFill>
              <a:effectLst/>
              <a:uLnTx/>
              <a:uFillTx/>
              <a:latin typeface="Arial" charset="0"/>
              <a:ea typeface="+mn-ea"/>
              <a:cs typeface="+mn-cs"/>
            </a:endParaRPr>
          </a:p>
        </p:txBody>
      </p:sp>
      <p:sp>
        <p:nvSpPr>
          <p:cNvPr id="6" name="Footer Placeholder 4"/>
          <p:cNvSpPr txBox="1">
            <a:spLocks/>
          </p:cNvSpPr>
          <p:nvPr userDrawn="1"/>
        </p:nvSpPr>
        <p:spPr>
          <a:xfrm>
            <a:off x="2362200" y="6553200"/>
            <a:ext cx="5105400" cy="304800"/>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Alan L. Stone – HEP Program </a:t>
            </a:r>
          </a:p>
        </p:txBody>
      </p:sp>
      <p:sp>
        <p:nvSpPr>
          <p:cNvPr id="7" name="Date Placeholder 3"/>
          <p:cNvSpPr>
            <a:spLocks noGrp="1"/>
          </p:cNvSpPr>
          <p:nvPr>
            <p:ph type="dt" sz="half" idx="2"/>
          </p:nvPr>
        </p:nvSpPr>
        <p:spPr>
          <a:xfrm>
            <a:off x="0" y="6583680"/>
            <a:ext cx="980902" cy="274320"/>
          </a:xfrm>
          <a:prstGeom prst="rect">
            <a:avLst/>
          </a:prstGeom>
        </p:spPr>
        <p:txBody>
          <a:bodyPr vert="horz" lIns="91440" tIns="45720" rIns="91440" bIns="45720" rtlCol="0" anchor="ctr"/>
          <a:lstStyle>
            <a:lvl1pPr algn="l">
              <a:defRPr sz="1200" b="1">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1925"/>
            <a:ext cx="2057400" cy="6307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1925"/>
            <a:ext cx="6019800" cy="63071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E946118-F90B-4C50-8D85-804BD414EC47}" type="slidenum">
              <a:rPr lang="en-US"/>
              <a:pPr>
                <a:defRPr/>
              </a:pPr>
              <a:t>‹#›</a:t>
            </a:fld>
            <a:endParaRPr lang="en-US" dirty="0"/>
          </a:p>
        </p:txBody>
      </p:sp>
      <p:sp>
        <p:nvSpPr>
          <p:cNvPr id="5" name="Rectangle 6"/>
          <p:cNvSpPr txBox="1">
            <a:spLocks noChangeArrowheads="1"/>
          </p:cNvSpPr>
          <p:nvPr userDrawn="1"/>
        </p:nvSpPr>
        <p:spPr bwMode="auto">
          <a:xfrm>
            <a:off x="8766175" y="6619875"/>
            <a:ext cx="377825"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bg1">
                    <a:lumMod val="5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6929663-6CA7-4931-8F5D-849FE6A4CD44}" type="slidenum">
              <a:rPr kumimoji="0" lang="en-US" sz="1000" b="1" i="0" u="none" strike="noStrike" kern="1200" cap="none" spc="0" normalizeH="0" baseline="0" noProof="0" smtClean="0">
                <a:ln>
                  <a:noFill/>
                </a:ln>
                <a:solidFill>
                  <a:schemeClr val="bg1">
                    <a:lumMod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1" i="0" u="none" strike="noStrike" kern="1200" cap="none" spc="0" normalizeH="0" baseline="0" noProof="0" dirty="0">
              <a:ln>
                <a:noFill/>
              </a:ln>
              <a:solidFill>
                <a:schemeClr val="bg1">
                  <a:lumMod val="50000"/>
                </a:schemeClr>
              </a:solidFill>
              <a:effectLst/>
              <a:uLnTx/>
              <a:uFillTx/>
              <a:latin typeface="Arial" charset="0"/>
              <a:ea typeface="+mn-ea"/>
              <a:cs typeface="+mn-cs"/>
            </a:endParaRPr>
          </a:p>
        </p:txBody>
      </p:sp>
      <p:sp>
        <p:nvSpPr>
          <p:cNvPr id="6" name="Footer Placeholder 4"/>
          <p:cNvSpPr txBox="1">
            <a:spLocks/>
          </p:cNvSpPr>
          <p:nvPr userDrawn="1"/>
        </p:nvSpPr>
        <p:spPr>
          <a:xfrm>
            <a:off x="2362200" y="6553200"/>
            <a:ext cx="5105400" cy="304800"/>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Alan L. Stone – HEP Program </a:t>
            </a:r>
          </a:p>
        </p:txBody>
      </p:sp>
      <p:sp>
        <p:nvSpPr>
          <p:cNvPr id="7" name="Date Placeholder 3"/>
          <p:cNvSpPr>
            <a:spLocks noGrp="1"/>
          </p:cNvSpPr>
          <p:nvPr>
            <p:ph type="dt" sz="half" idx="2"/>
          </p:nvPr>
        </p:nvSpPr>
        <p:spPr>
          <a:xfrm>
            <a:off x="0" y="6583680"/>
            <a:ext cx="980902" cy="274320"/>
          </a:xfrm>
          <a:prstGeom prst="rect">
            <a:avLst/>
          </a:prstGeom>
        </p:spPr>
        <p:txBody>
          <a:bodyPr vert="horz" lIns="91440" tIns="45720" rIns="91440" bIns="45720" rtlCol="0" anchor="ctr"/>
          <a:lstStyle>
            <a:lvl1pPr algn="l">
              <a:defRPr sz="1200" b="1">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41650" y="161925"/>
            <a:ext cx="5165725" cy="723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70000"/>
            <a:ext cx="4038600" cy="5199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270000"/>
            <a:ext cx="4038600" cy="5199063"/>
          </a:xfrm>
        </p:spPr>
        <p:txBody>
          <a:bodyPr/>
          <a:lstStyle/>
          <a:p>
            <a:pPr lvl="0"/>
            <a:endParaRPr lang="en-US" noProof="0" dirty="0" smtClean="0"/>
          </a:p>
        </p:txBody>
      </p:sp>
      <p:sp>
        <p:nvSpPr>
          <p:cNvPr id="5" name="Rectangle 6"/>
          <p:cNvSpPr>
            <a:spLocks noGrp="1" noChangeArrowheads="1"/>
          </p:cNvSpPr>
          <p:nvPr>
            <p:ph type="sldNum" sz="quarter" idx="10"/>
          </p:nvPr>
        </p:nvSpPr>
        <p:spPr>
          <a:ln/>
        </p:spPr>
        <p:txBody>
          <a:bodyPr/>
          <a:lstStyle>
            <a:lvl1pPr>
              <a:defRPr/>
            </a:lvl1pPr>
          </a:lstStyle>
          <a:p>
            <a:pPr>
              <a:defRPr/>
            </a:pPr>
            <a:fld id="{1A2E668C-2D2C-4198-AE44-10ECBFFBCCE9}" type="slidenum">
              <a:rPr lang="en-US"/>
              <a:pPr>
                <a:defRPr/>
              </a:pPr>
              <a:t>‹#›</a:t>
            </a:fld>
            <a:endParaRPr lang="en-US" dirty="0"/>
          </a:p>
        </p:txBody>
      </p:sp>
      <p:sp>
        <p:nvSpPr>
          <p:cNvPr id="6" name="Rectangle 6"/>
          <p:cNvSpPr txBox="1">
            <a:spLocks noChangeArrowheads="1"/>
          </p:cNvSpPr>
          <p:nvPr userDrawn="1"/>
        </p:nvSpPr>
        <p:spPr bwMode="auto">
          <a:xfrm>
            <a:off x="8766175" y="6619875"/>
            <a:ext cx="377825"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bg1">
                    <a:lumMod val="5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6929663-6CA7-4931-8F5D-849FE6A4CD44}" type="slidenum">
              <a:rPr kumimoji="0" lang="en-US" sz="1000" b="1" i="0" u="none" strike="noStrike" kern="1200" cap="none" spc="0" normalizeH="0" baseline="0" noProof="0" smtClean="0">
                <a:ln>
                  <a:noFill/>
                </a:ln>
                <a:solidFill>
                  <a:schemeClr val="bg1">
                    <a:lumMod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1" i="0" u="none" strike="noStrike" kern="1200" cap="none" spc="0" normalizeH="0" baseline="0" noProof="0" dirty="0">
              <a:ln>
                <a:noFill/>
              </a:ln>
              <a:solidFill>
                <a:schemeClr val="bg1">
                  <a:lumMod val="50000"/>
                </a:schemeClr>
              </a:solidFill>
              <a:effectLst/>
              <a:uLnTx/>
              <a:uFillTx/>
              <a:latin typeface="Arial" charset="0"/>
              <a:ea typeface="+mn-ea"/>
              <a:cs typeface="+mn-cs"/>
            </a:endParaRPr>
          </a:p>
        </p:txBody>
      </p:sp>
      <p:sp>
        <p:nvSpPr>
          <p:cNvPr id="7" name="Footer Placeholder 4"/>
          <p:cNvSpPr txBox="1">
            <a:spLocks/>
          </p:cNvSpPr>
          <p:nvPr userDrawn="1"/>
        </p:nvSpPr>
        <p:spPr>
          <a:xfrm>
            <a:off x="2362200" y="6553200"/>
            <a:ext cx="5105400" cy="304800"/>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Alan L. Stone – HEP Program </a:t>
            </a:r>
          </a:p>
        </p:txBody>
      </p:sp>
      <p:sp>
        <p:nvSpPr>
          <p:cNvPr id="8" name="Date Placeholder 3"/>
          <p:cNvSpPr>
            <a:spLocks noGrp="1"/>
          </p:cNvSpPr>
          <p:nvPr>
            <p:ph type="dt" sz="half" idx="11"/>
          </p:nvPr>
        </p:nvSpPr>
        <p:spPr>
          <a:xfrm>
            <a:off x="0" y="6583680"/>
            <a:ext cx="980902" cy="274320"/>
          </a:xfrm>
          <a:prstGeom prst="rect">
            <a:avLst/>
          </a:prstGeom>
        </p:spPr>
        <p:txBody>
          <a:bodyPr vert="horz" lIns="91440" tIns="45720" rIns="91440" bIns="45720" rtlCol="0" anchor="ctr"/>
          <a:lstStyle>
            <a:lvl1pPr algn="l">
              <a:defRPr sz="1200" b="1">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41650" y="161925"/>
            <a:ext cx="5165725" cy="7239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270000"/>
            <a:ext cx="4038600" cy="2522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70000"/>
            <a:ext cx="4038600" cy="2522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4938"/>
            <a:ext cx="4038600" cy="25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4938"/>
            <a:ext cx="4038600" cy="25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8365A979-CC77-455A-AA9A-45DEAD7130B0}" type="slidenum">
              <a:rPr lang="en-US"/>
              <a:pPr>
                <a:defRPr/>
              </a:pPr>
              <a:t>‹#›</a:t>
            </a:fld>
            <a:endParaRPr lang="en-US" dirty="0"/>
          </a:p>
        </p:txBody>
      </p:sp>
      <p:sp>
        <p:nvSpPr>
          <p:cNvPr id="8" name="Rectangle 6"/>
          <p:cNvSpPr txBox="1">
            <a:spLocks noChangeArrowheads="1"/>
          </p:cNvSpPr>
          <p:nvPr userDrawn="1"/>
        </p:nvSpPr>
        <p:spPr bwMode="auto">
          <a:xfrm>
            <a:off x="8766175" y="6619875"/>
            <a:ext cx="377825"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bg1">
                    <a:lumMod val="5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6929663-6CA7-4931-8F5D-849FE6A4CD44}" type="slidenum">
              <a:rPr kumimoji="0" lang="en-US" sz="1000" b="1" i="0" u="none" strike="noStrike" kern="1200" cap="none" spc="0" normalizeH="0" baseline="0" noProof="0" smtClean="0">
                <a:ln>
                  <a:noFill/>
                </a:ln>
                <a:solidFill>
                  <a:schemeClr val="bg1">
                    <a:lumMod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1" i="0" u="none" strike="noStrike" kern="1200" cap="none" spc="0" normalizeH="0" baseline="0" noProof="0" dirty="0">
              <a:ln>
                <a:noFill/>
              </a:ln>
              <a:solidFill>
                <a:schemeClr val="bg1">
                  <a:lumMod val="50000"/>
                </a:schemeClr>
              </a:solidFill>
              <a:effectLst/>
              <a:uLnTx/>
              <a:uFillTx/>
              <a:latin typeface="Arial" charset="0"/>
              <a:ea typeface="+mn-ea"/>
              <a:cs typeface="+mn-cs"/>
            </a:endParaRPr>
          </a:p>
        </p:txBody>
      </p:sp>
      <p:sp>
        <p:nvSpPr>
          <p:cNvPr id="9" name="Footer Placeholder 4"/>
          <p:cNvSpPr txBox="1">
            <a:spLocks/>
          </p:cNvSpPr>
          <p:nvPr userDrawn="1"/>
        </p:nvSpPr>
        <p:spPr>
          <a:xfrm>
            <a:off x="2362200" y="6553200"/>
            <a:ext cx="5105400" cy="304800"/>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Alan L. Stone – HEP Program </a:t>
            </a:r>
          </a:p>
        </p:txBody>
      </p:sp>
      <p:sp>
        <p:nvSpPr>
          <p:cNvPr id="10" name="Date Placeholder 3"/>
          <p:cNvSpPr>
            <a:spLocks noGrp="1"/>
          </p:cNvSpPr>
          <p:nvPr>
            <p:ph type="dt" sz="half" idx="11"/>
          </p:nvPr>
        </p:nvSpPr>
        <p:spPr>
          <a:xfrm>
            <a:off x="0" y="6583680"/>
            <a:ext cx="980902" cy="274320"/>
          </a:xfrm>
          <a:prstGeom prst="rect">
            <a:avLst/>
          </a:prstGeom>
        </p:spPr>
        <p:txBody>
          <a:bodyPr vert="horz" lIns="91440" tIns="45720" rIns="91440" bIns="45720" rtlCol="0" anchor="ctr"/>
          <a:lstStyle>
            <a:lvl1pPr algn="l">
              <a:defRPr sz="1200" b="1">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1650" y="161925"/>
            <a:ext cx="5165725" cy="723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70000"/>
            <a:ext cx="4038600" cy="5199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0000"/>
            <a:ext cx="4038600" cy="5199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BE1F256B-3C0D-4D3A-8BFD-97A8EDCFB42E}" type="slidenum">
              <a:rPr lang="en-US"/>
              <a:pPr>
                <a:defRPr/>
              </a:pPr>
              <a:t>‹#›</a:t>
            </a:fld>
            <a:endParaRPr lang="en-US" dirty="0"/>
          </a:p>
        </p:txBody>
      </p:sp>
      <p:sp>
        <p:nvSpPr>
          <p:cNvPr id="6" name="Rectangle 6"/>
          <p:cNvSpPr txBox="1">
            <a:spLocks noChangeArrowheads="1"/>
          </p:cNvSpPr>
          <p:nvPr userDrawn="1"/>
        </p:nvSpPr>
        <p:spPr bwMode="auto">
          <a:xfrm>
            <a:off x="8766175" y="6619875"/>
            <a:ext cx="377825"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bg1">
                    <a:lumMod val="5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6929663-6CA7-4931-8F5D-849FE6A4CD44}" type="slidenum">
              <a:rPr kumimoji="0" lang="en-US" sz="1000" b="1" i="0" u="none" strike="noStrike" kern="1200" cap="none" spc="0" normalizeH="0" baseline="0" noProof="0" smtClean="0">
                <a:ln>
                  <a:noFill/>
                </a:ln>
                <a:solidFill>
                  <a:schemeClr val="bg1">
                    <a:lumMod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1" i="0" u="none" strike="noStrike" kern="1200" cap="none" spc="0" normalizeH="0" baseline="0" noProof="0" dirty="0">
              <a:ln>
                <a:noFill/>
              </a:ln>
              <a:solidFill>
                <a:schemeClr val="bg1">
                  <a:lumMod val="50000"/>
                </a:schemeClr>
              </a:solidFill>
              <a:effectLst/>
              <a:uLnTx/>
              <a:uFillTx/>
              <a:latin typeface="Arial" charset="0"/>
              <a:ea typeface="+mn-ea"/>
              <a:cs typeface="+mn-cs"/>
            </a:endParaRPr>
          </a:p>
        </p:txBody>
      </p:sp>
      <p:sp>
        <p:nvSpPr>
          <p:cNvPr id="7" name="Footer Placeholder 4"/>
          <p:cNvSpPr txBox="1">
            <a:spLocks/>
          </p:cNvSpPr>
          <p:nvPr userDrawn="1"/>
        </p:nvSpPr>
        <p:spPr>
          <a:xfrm>
            <a:off x="2362200" y="6553200"/>
            <a:ext cx="5105400" cy="304800"/>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Alan L. Stone – HEP Program </a:t>
            </a:r>
          </a:p>
        </p:txBody>
      </p:sp>
      <p:sp>
        <p:nvSpPr>
          <p:cNvPr id="8" name="Date Placeholder 3"/>
          <p:cNvSpPr>
            <a:spLocks noGrp="1"/>
          </p:cNvSpPr>
          <p:nvPr>
            <p:ph type="dt" sz="half" idx="11"/>
          </p:nvPr>
        </p:nvSpPr>
        <p:spPr>
          <a:xfrm>
            <a:off x="0" y="6583680"/>
            <a:ext cx="980902" cy="274320"/>
          </a:xfrm>
          <a:prstGeom prst="rect">
            <a:avLst/>
          </a:prstGeom>
        </p:spPr>
        <p:txBody>
          <a:bodyPr vert="horz" lIns="91440" tIns="45720" rIns="91440" bIns="45720" rtlCol="0" anchor="ctr"/>
          <a:lstStyle>
            <a:lvl1pPr algn="l">
              <a:defRPr sz="1200" b="1">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1650" y="161925"/>
            <a:ext cx="5165725" cy="7239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70000"/>
            <a:ext cx="4038600" cy="5199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270000"/>
            <a:ext cx="4038600" cy="5199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A2F8F2E-8129-46A0-B3AA-73C1007539D5}" type="slidenum">
              <a:rPr lang="en-US"/>
              <a:pPr>
                <a:defRPr/>
              </a:pPr>
              <a:t>‹#›</a:t>
            </a:fld>
            <a:endParaRPr lang="en-US" dirty="0"/>
          </a:p>
        </p:txBody>
      </p:sp>
      <p:sp>
        <p:nvSpPr>
          <p:cNvPr id="6" name="Rectangle 6"/>
          <p:cNvSpPr txBox="1">
            <a:spLocks noChangeArrowheads="1"/>
          </p:cNvSpPr>
          <p:nvPr userDrawn="1"/>
        </p:nvSpPr>
        <p:spPr bwMode="auto">
          <a:xfrm>
            <a:off x="8766175" y="6619875"/>
            <a:ext cx="377825"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bg1">
                    <a:lumMod val="5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6929663-6CA7-4931-8F5D-849FE6A4CD44}" type="slidenum">
              <a:rPr kumimoji="0" lang="en-US" sz="1000" b="1" i="0" u="none" strike="noStrike" kern="1200" cap="none" spc="0" normalizeH="0" baseline="0" noProof="0" smtClean="0">
                <a:ln>
                  <a:noFill/>
                </a:ln>
                <a:solidFill>
                  <a:schemeClr val="bg1">
                    <a:lumMod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1" i="0" u="none" strike="noStrike" kern="1200" cap="none" spc="0" normalizeH="0" baseline="0" noProof="0" dirty="0">
              <a:ln>
                <a:noFill/>
              </a:ln>
              <a:solidFill>
                <a:schemeClr val="bg1">
                  <a:lumMod val="50000"/>
                </a:schemeClr>
              </a:solidFill>
              <a:effectLst/>
              <a:uLnTx/>
              <a:uFillTx/>
              <a:latin typeface="Arial" charset="0"/>
              <a:ea typeface="+mn-ea"/>
              <a:cs typeface="+mn-cs"/>
            </a:endParaRPr>
          </a:p>
        </p:txBody>
      </p:sp>
      <p:sp>
        <p:nvSpPr>
          <p:cNvPr id="7" name="Footer Placeholder 4"/>
          <p:cNvSpPr txBox="1">
            <a:spLocks/>
          </p:cNvSpPr>
          <p:nvPr userDrawn="1"/>
        </p:nvSpPr>
        <p:spPr>
          <a:xfrm>
            <a:off x="2362200" y="6553200"/>
            <a:ext cx="5105400" cy="304800"/>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Alan L. Stone – HEP Program </a:t>
            </a:r>
          </a:p>
        </p:txBody>
      </p:sp>
      <p:sp>
        <p:nvSpPr>
          <p:cNvPr id="8" name="Date Placeholder 3"/>
          <p:cNvSpPr>
            <a:spLocks noGrp="1"/>
          </p:cNvSpPr>
          <p:nvPr>
            <p:ph type="dt" sz="half" idx="11"/>
          </p:nvPr>
        </p:nvSpPr>
        <p:spPr>
          <a:xfrm>
            <a:off x="0" y="6583680"/>
            <a:ext cx="980902" cy="274320"/>
          </a:xfrm>
          <a:prstGeom prst="rect">
            <a:avLst/>
          </a:prstGeom>
        </p:spPr>
        <p:txBody>
          <a:bodyPr vert="horz" lIns="91440" tIns="45720" rIns="91440" bIns="45720" rtlCol="0" anchor="ctr"/>
          <a:lstStyle>
            <a:lvl1pPr algn="l">
              <a:defRPr sz="1200" b="1">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1788" y="76200"/>
            <a:ext cx="5940425"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066800"/>
            <a:ext cx="7999413" cy="5486400"/>
          </a:xfrm>
        </p:spPr>
        <p:txBody>
          <a:bodyPr/>
          <a:lstStyle/>
          <a:p>
            <a:pPr lvl="0"/>
            <a:endParaRPr lang="en-US" noProof="0" dirty="0"/>
          </a:p>
        </p:txBody>
      </p:sp>
      <p:sp>
        <p:nvSpPr>
          <p:cNvPr id="6" name="Rectangle 6"/>
          <p:cNvSpPr txBox="1">
            <a:spLocks noChangeArrowheads="1"/>
          </p:cNvSpPr>
          <p:nvPr userDrawn="1"/>
        </p:nvSpPr>
        <p:spPr bwMode="auto">
          <a:xfrm>
            <a:off x="8766175" y="6619875"/>
            <a:ext cx="377825"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bg1">
                    <a:lumMod val="5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6929663-6CA7-4931-8F5D-849FE6A4CD44}" type="slidenum">
              <a:rPr kumimoji="0" lang="en-US" sz="1000" b="1" i="0" u="none" strike="noStrike" kern="1200" cap="none" spc="0" normalizeH="0" baseline="0" noProof="0" smtClean="0">
                <a:ln>
                  <a:noFill/>
                </a:ln>
                <a:solidFill>
                  <a:schemeClr val="bg1">
                    <a:lumMod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1" i="0" u="none" strike="noStrike" kern="1200" cap="none" spc="0" normalizeH="0" baseline="0" noProof="0" dirty="0">
              <a:ln>
                <a:noFill/>
              </a:ln>
              <a:solidFill>
                <a:schemeClr val="bg1">
                  <a:lumMod val="50000"/>
                </a:schemeClr>
              </a:solidFill>
              <a:effectLst/>
              <a:uLnTx/>
              <a:uFillTx/>
              <a:latin typeface="Arial" charset="0"/>
              <a:ea typeface="+mn-ea"/>
              <a:cs typeface="+mn-cs"/>
            </a:endParaRPr>
          </a:p>
        </p:txBody>
      </p:sp>
      <p:sp>
        <p:nvSpPr>
          <p:cNvPr id="7" name="Footer Placeholder 4"/>
          <p:cNvSpPr txBox="1">
            <a:spLocks/>
          </p:cNvSpPr>
          <p:nvPr userDrawn="1"/>
        </p:nvSpPr>
        <p:spPr>
          <a:xfrm>
            <a:off x="2123440" y="6553200"/>
            <a:ext cx="5344160" cy="304800"/>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Arial" charset="0"/>
                <a:ea typeface="+mn-ea"/>
                <a:cs typeface="+mn-cs"/>
              </a:rPr>
              <a:t>Alan L. Stone       –      DPF UC Santa Cruz      –      DOE HEP Program </a:t>
            </a:r>
          </a:p>
        </p:txBody>
      </p:sp>
      <p:sp>
        <p:nvSpPr>
          <p:cNvPr id="8" name="Date Placeholder 3"/>
          <p:cNvSpPr>
            <a:spLocks noGrp="1"/>
          </p:cNvSpPr>
          <p:nvPr>
            <p:ph type="dt" sz="half" idx="2"/>
          </p:nvPr>
        </p:nvSpPr>
        <p:spPr>
          <a:xfrm>
            <a:off x="0" y="6583680"/>
            <a:ext cx="980902" cy="274320"/>
          </a:xfrm>
          <a:prstGeom prst="rect">
            <a:avLst/>
          </a:prstGeom>
        </p:spPr>
        <p:txBody>
          <a:bodyPr vert="horz" lIns="91440" tIns="45720" rIns="91440" bIns="45720" rtlCol="0" anchor="ctr"/>
          <a:lstStyle>
            <a:lvl1pPr algn="l">
              <a:defRPr sz="1200" b="1">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Tree>
    <p:extLst>
      <p:ext uri="{BB962C8B-B14F-4D97-AF65-F5344CB8AC3E}">
        <p14:creationId xmlns="" xmlns:p14="http://schemas.microsoft.com/office/powerpoint/2010/main" val="2469360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0" y="6629400"/>
            <a:ext cx="990600" cy="228600"/>
          </a:xfrm>
          <a:prstGeom prst="rect">
            <a:avLst/>
          </a:prstGeom>
        </p:spPr>
        <p:txBody>
          <a:bodyPr/>
          <a:lstStyle>
            <a:lvl1pPr>
              <a:defRPr sz="1000" b="1" baseline="0">
                <a:solidFill>
                  <a:schemeClr val="tx1">
                    <a:lumMod val="50000"/>
                    <a:lumOff val="50000"/>
                  </a:schemeClr>
                </a:solidFill>
              </a:defRPr>
            </a:lvl1pPr>
          </a:lstStyle>
          <a:p>
            <a:r>
              <a:rPr lang="en-US" smtClean="0"/>
              <a:t>14 Aug 2013</a:t>
            </a:r>
            <a:endParaRPr lang="en-US" dirty="0"/>
          </a:p>
        </p:txBody>
      </p:sp>
      <p:sp>
        <p:nvSpPr>
          <p:cNvPr id="5" name="Footer Placeholder 4"/>
          <p:cNvSpPr>
            <a:spLocks noGrp="1"/>
          </p:cNvSpPr>
          <p:nvPr>
            <p:ph type="ftr" sz="quarter" idx="11"/>
          </p:nvPr>
        </p:nvSpPr>
        <p:spPr>
          <a:xfrm>
            <a:off x="2286000" y="5867400"/>
            <a:ext cx="5105400" cy="365125"/>
          </a:xfrm>
          <a:prstGeom prst="rect">
            <a:avLst/>
          </a:prstGeom>
        </p:spPr>
        <p:txBody>
          <a:bodyPr/>
          <a:lstStyle/>
          <a:p>
            <a:endParaRPr lang="en-US" dirty="0" smtClean="0"/>
          </a:p>
        </p:txBody>
      </p:sp>
      <p:sp>
        <p:nvSpPr>
          <p:cNvPr id="6" name="Slide Number Placeholder 5"/>
          <p:cNvSpPr>
            <a:spLocks noGrp="1"/>
          </p:cNvSpPr>
          <p:nvPr>
            <p:ph type="sldNum" sz="quarter" idx="12"/>
          </p:nvPr>
        </p:nvSpPr>
        <p:spPr>
          <a:xfrm>
            <a:off x="8686800" y="6629400"/>
            <a:ext cx="457200" cy="228600"/>
          </a:xfrm>
        </p:spPr>
        <p:txBody>
          <a:bodyPr/>
          <a:lstStyle>
            <a:lvl1pPr>
              <a:defRPr>
                <a:solidFill>
                  <a:schemeClr val="bg1">
                    <a:lumMod val="50000"/>
                  </a:schemeClr>
                </a:solidFill>
              </a:defRPr>
            </a:lvl1pPr>
          </a:lstStyle>
          <a:p>
            <a:fld id="{6FC04325-C40C-4756-B5A8-A0527370F3B8}" type="slidenum">
              <a:rPr lang="en-US" smtClean="0"/>
              <a:pPr/>
              <a:t>‹#›</a:t>
            </a:fld>
            <a:endParaRPr lang="en-US" dirty="0"/>
          </a:p>
        </p:txBody>
      </p:sp>
      <p:sp>
        <p:nvSpPr>
          <p:cNvPr id="8" name="Footer Placeholder 4"/>
          <p:cNvSpPr txBox="1">
            <a:spLocks/>
          </p:cNvSpPr>
          <p:nvPr userDrawn="1"/>
        </p:nvSpPr>
        <p:spPr>
          <a:xfrm>
            <a:off x="2092960" y="6553200"/>
            <a:ext cx="5374640" cy="304800"/>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Arial" charset="0"/>
                <a:ea typeface="+mn-ea"/>
                <a:cs typeface="+mn-cs"/>
              </a:rPr>
              <a:t>Alan L. Stone       –      DPF UC Santa Cruz      –      DOE HEP Program </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85207" y="197436"/>
            <a:ext cx="5165725" cy="723900"/>
          </a:xfrm>
        </p:spPr>
        <p:txBody>
          <a:bodyPr/>
          <a:lstStyle>
            <a:lvl1pPr marL="0" indent="0">
              <a:defRPr b="1">
                <a:solidFill>
                  <a:srgbClr val="285C00"/>
                </a:solidFill>
                <a:latin typeface="Cambria" pitchFamily="18" charset="0"/>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p:txBody>
          <a:bodyPr rtlCol="0"/>
          <a:lstStyle>
            <a:lvl1pPr fontAlgn="auto">
              <a:spcBef>
                <a:spcPts val="0"/>
              </a:spcBef>
              <a:spcAft>
                <a:spcPts val="0"/>
              </a:spcAft>
              <a:defRPr>
                <a:latin typeface="Arial" pitchFamily="34" charset="0"/>
                <a:cs typeface="Arial" pitchFamily="34" charset="0"/>
              </a:defRPr>
            </a:lvl1pPr>
          </a:lstStyle>
          <a:p>
            <a:pPr>
              <a:defRPr/>
            </a:pPr>
            <a:fld id="{1FFB7871-1E57-4C91-9CAF-C8320E468525}" type="slidenum">
              <a:rPr lang="en-US"/>
              <a:pPr>
                <a:defRPr/>
              </a:pPr>
              <a:t>‹#›</a:t>
            </a:fld>
            <a:endParaRPr lang="en-US"/>
          </a:p>
        </p:txBody>
      </p:sp>
    </p:spTree>
    <p:extLst>
      <p:ext uri="{BB962C8B-B14F-4D97-AF65-F5344CB8AC3E}">
        <p14:creationId xmlns:p14="http://schemas.microsoft.com/office/powerpoint/2010/main" xmlns="" val="392795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3C702BBD-2EB0-4C44-92BD-C12C7EDA54A5}" type="slidenum">
              <a:rPr lang="en-US"/>
              <a:pPr>
                <a:defRPr/>
              </a:pPr>
              <a:t>‹#›</a:t>
            </a:fld>
            <a:endParaRPr lang="en-US" dirty="0"/>
          </a:p>
        </p:txBody>
      </p:sp>
      <p:sp>
        <p:nvSpPr>
          <p:cNvPr id="4" name="Rectangle 6"/>
          <p:cNvSpPr txBox="1">
            <a:spLocks noChangeArrowheads="1"/>
          </p:cNvSpPr>
          <p:nvPr userDrawn="1"/>
        </p:nvSpPr>
        <p:spPr bwMode="auto">
          <a:xfrm>
            <a:off x="8766175" y="6619875"/>
            <a:ext cx="377825"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bg1">
                    <a:lumMod val="5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757FE10-15E1-460C-A482-DCCBDA005350}" type="slidenum">
              <a:rPr kumimoji="0" lang="en-US" sz="1000" b="1" i="0" u="none" strike="noStrike" kern="1200" cap="none" spc="0" normalizeH="0" baseline="0" noProof="0" smtClean="0">
                <a:ln>
                  <a:noFill/>
                </a:ln>
                <a:solidFill>
                  <a:schemeClr val="bg1">
                    <a:lumMod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1" i="0" u="none" strike="noStrike" kern="1200" cap="none" spc="0" normalizeH="0" baseline="0" noProof="0" dirty="0">
              <a:ln>
                <a:noFill/>
              </a:ln>
              <a:solidFill>
                <a:schemeClr val="bg1">
                  <a:lumMod val="50000"/>
                </a:schemeClr>
              </a:solidFill>
              <a:effectLst/>
              <a:uLnTx/>
              <a:uFillTx/>
              <a:latin typeface="Arial" charset="0"/>
              <a:ea typeface="+mn-ea"/>
              <a:cs typeface="+mn-cs"/>
            </a:endParaRPr>
          </a:p>
        </p:txBody>
      </p:sp>
      <p:sp>
        <p:nvSpPr>
          <p:cNvPr id="5" name="Date Placeholder 3"/>
          <p:cNvSpPr>
            <a:spLocks noGrp="1"/>
          </p:cNvSpPr>
          <p:nvPr>
            <p:ph type="dt" sz="half" idx="2"/>
          </p:nvPr>
        </p:nvSpPr>
        <p:spPr>
          <a:xfrm>
            <a:off x="0" y="6583680"/>
            <a:ext cx="980902" cy="274320"/>
          </a:xfrm>
          <a:prstGeom prst="rect">
            <a:avLst/>
          </a:prstGeom>
        </p:spPr>
        <p:txBody>
          <a:bodyPr vert="horz" lIns="91440" tIns="45720" rIns="91440" bIns="45720" rtlCol="0" anchor="ctr"/>
          <a:lstStyle>
            <a:lvl1pPr algn="l">
              <a:defRPr sz="1200" b="1">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
        <p:nvSpPr>
          <p:cNvPr id="6" name="Footer Placeholder 4"/>
          <p:cNvSpPr txBox="1">
            <a:spLocks/>
          </p:cNvSpPr>
          <p:nvPr userDrawn="1"/>
        </p:nvSpPr>
        <p:spPr>
          <a:xfrm>
            <a:off x="2362200" y="6553200"/>
            <a:ext cx="5105400" cy="304800"/>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Alan L. Stone – HEP Program </a:t>
            </a:r>
          </a:p>
        </p:txBody>
      </p:sp>
      <p:sp>
        <p:nvSpPr>
          <p:cNvPr id="10" name="Title 1"/>
          <p:cNvSpPr txBox="1">
            <a:spLocks/>
          </p:cNvSpPr>
          <p:nvPr userDrawn="1"/>
        </p:nvSpPr>
        <p:spPr bwMode="auto">
          <a:xfrm>
            <a:off x="685800" y="2130425"/>
            <a:ext cx="7772400" cy="14700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Click to edit Master title style</a:t>
            </a:r>
            <a:endParaRPr kumimoji="0" lang="en-US" sz="4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
        <p:nvSpPr>
          <p:cNvPr id="11" name="Subtitle 2"/>
          <p:cNvSpPr>
            <a:spLocks noGrp="1"/>
          </p:cNvSpPr>
          <p:nvPr>
            <p:ph type="subTitle" idx="1"/>
          </p:nvPr>
        </p:nvSpPr>
        <p:spPr>
          <a:xfrm>
            <a:off x="1371600" y="3886200"/>
            <a:ext cx="6400800" cy="1752600"/>
          </a:xfrm>
        </p:spPr>
        <p:txBody>
          <a:bodyPr/>
          <a:lstStyle>
            <a:lvl1pPr marL="0" indent="0" algn="ctr">
              <a:buNone/>
              <a:defRPr sz="4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2" name="Picture 8" descr="horizontal-logo-green-text.jpg"/>
          <p:cNvPicPr>
            <a:picLocks noChangeAspect="1"/>
          </p:cNvPicPr>
          <p:nvPr userDrawn="1"/>
        </p:nvPicPr>
        <p:blipFill>
          <a:blip r:embed="rId2" cstate="print"/>
          <a:srcRect/>
          <a:stretch>
            <a:fillRect/>
          </a:stretch>
        </p:blipFill>
        <p:spPr bwMode="auto">
          <a:xfrm>
            <a:off x="457200" y="479425"/>
            <a:ext cx="5334000" cy="892175"/>
          </a:xfrm>
          <a:prstGeom prst="rect">
            <a:avLst/>
          </a:prstGeom>
          <a:noFill/>
          <a:ln w="9525">
            <a:noFill/>
            <a:miter lim="800000"/>
            <a:headEnd/>
            <a:tailEnd/>
          </a:ln>
        </p:spPr>
      </p:pic>
      <p:pic>
        <p:nvPicPr>
          <p:cNvPr id="13" name="Picture 8" descr="HEP logo"/>
          <p:cNvPicPr>
            <a:picLocks noChangeAspect="1" noChangeArrowheads="1"/>
          </p:cNvPicPr>
          <p:nvPr userDrawn="1"/>
        </p:nvPicPr>
        <p:blipFill>
          <a:blip r:embed="rId3" cstate="print"/>
          <a:srcRect/>
          <a:stretch>
            <a:fillRect/>
          </a:stretch>
        </p:blipFill>
        <p:spPr bwMode="auto">
          <a:xfrm>
            <a:off x="6629400" y="-76200"/>
            <a:ext cx="2362200" cy="1771650"/>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85207" y="197436"/>
            <a:ext cx="5165725" cy="723900"/>
          </a:xfrm>
        </p:spPr>
        <p:txBody>
          <a:bodyPr/>
          <a:lstStyle>
            <a:lvl1pPr marL="0" indent="0">
              <a:defRPr b="1">
                <a:solidFill>
                  <a:srgbClr val="285C00"/>
                </a:solidFill>
                <a:latin typeface="Cambria" pitchFamily="18" charset="0"/>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3C702BBD-2EB0-4C44-92BD-C12C7EDA54A5}" type="slidenum">
              <a:rPr lang="en-US"/>
              <a:pPr>
                <a:defRPr/>
              </a:pPr>
              <a:t>‹#›</a:t>
            </a:fld>
            <a:endParaRPr lang="en-US" dirty="0"/>
          </a:p>
        </p:txBody>
      </p:sp>
      <p:sp>
        <p:nvSpPr>
          <p:cNvPr id="4" name="Rectangle 6"/>
          <p:cNvSpPr txBox="1">
            <a:spLocks noChangeArrowheads="1"/>
          </p:cNvSpPr>
          <p:nvPr userDrawn="1"/>
        </p:nvSpPr>
        <p:spPr bwMode="auto">
          <a:xfrm>
            <a:off x="8766175" y="6619875"/>
            <a:ext cx="377825"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bg1">
                    <a:lumMod val="5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757FE10-15E1-460C-A482-DCCBDA005350}" type="slidenum">
              <a:rPr kumimoji="0" lang="en-US" sz="1000" b="1" i="0" u="none" strike="noStrike" kern="1200" cap="none" spc="0" normalizeH="0" baseline="0" noProof="0" smtClean="0">
                <a:ln>
                  <a:noFill/>
                </a:ln>
                <a:solidFill>
                  <a:schemeClr val="bg1">
                    <a:lumMod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1" i="0" u="none" strike="noStrike" kern="1200" cap="none" spc="0" normalizeH="0" baseline="0" noProof="0" dirty="0">
              <a:ln>
                <a:noFill/>
              </a:ln>
              <a:solidFill>
                <a:schemeClr val="bg1">
                  <a:lumMod val="50000"/>
                </a:schemeClr>
              </a:solidFill>
              <a:effectLst/>
              <a:uLnTx/>
              <a:uFillTx/>
              <a:latin typeface="Arial" charset="0"/>
              <a:ea typeface="+mn-ea"/>
              <a:cs typeface="+mn-cs"/>
            </a:endParaRPr>
          </a:p>
        </p:txBody>
      </p:sp>
      <p:sp>
        <p:nvSpPr>
          <p:cNvPr id="5" name="Date Placeholder 3"/>
          <p:cNvSpPr>
            <a:spLocks noGrp="1"/>
          </p:cNvSpPr>
          <p:nvPr>
            <p:ph type="dt" sz="half" idx="2"/>
          </p:nvPr>
        </p:nvSpPr>
        <p:spPr>
          <a:xfrm>
            <a:off x="0" y="6583680"/>
            <a:ext cx="980902" cy="274320"/>
          </a:xfrm>
          <a:prstGeom prst="rect">
            <a:avLst/>
          </a:prstGeom>
        </p:spPr>
        <p:txBody>
          <a:bodyPr vert="horz" lIns="91440" tIns="45720" rIns="91440" bIns="45720" rtlCol="0" anchor="ctr"/>
          <a:lstStyle>
            <a:lvl1pPr algn="l">
              <a:defRPr sz="1200" b="1">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
        <p:nvSpPr>
          <p:cNvPr id="6" name="Footer Placeholder 4"/>
          <p:cNvSpPr txBox="1">
            <a:spLocks/>
          </p:cNvSpPr>
          <p:nvPr userDrawn="1"/>
        </p:nvSpPr>
        <p:spPr>
          <a:xfrm>
            <a:off x="2362200" y="6553200"/>
            <a:ext cx="5105400" cy="304800"/>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Jim Siegrist – HEP Lab Intensity Frontier Review </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14 Aug 2013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62523-F92B-482A-88B3-7A7443EFC3E5}"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14 Aug 2013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62523-F92B-482A-88B3-7A7443EFC3E5}"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14 Aug 2013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62523-F92B-482A-88B3-7A7443EFC3E5}"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14 Aug 2013</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62523-F92B-482A-88B3-7A7443EFC3E5}"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14 Aug 2013</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A62523-F92B-482A-88B3-7A7443EFC3E5}"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14 Aug 2013</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A62523-F92B-482A-88B3-7A7443EFC3E5}"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14 Aug 2013</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A62523-F92B-482A-88B3-7A7443EFC3E5}"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14 Aug 2013</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62523-F92B-482A-88B3-7A7443EFC3E5}"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14 Aug 2013</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62523-F92B-482A-88B3-7A7443EFC3E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 y="206314"/>
            <a:ext cx="8737600" cy="723900"/>
          </a:xfrm>
        </p:spPr>
        <p:txBody>
          <a:bodyPr/>
          <a:lstStyle>
            <a:lvl1pPr>
              <a:defRPr sz="4400" b="1">
                <a:solidFill>
                  <a:srgbClr val="285C00"/>
                </a:solidFill>
                <a:latin typeface="Cambria"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880" y="1158240"/>
            <a:ext cx="8768080" cy="5313680"/>
          </a:xfrm>
        </p:spPr>
        <p:txBody>
          <a:bodyPr/>
          <a:lstStyle>
            <a:lvl1pPr>
              <a:defRPr sz="2200" b="1">
                <a:latin typeface="Calibri" pitchFamily="34" charset="0"/>
              </a:defRPr>
            </a:lvl1pPr>
            <a:lvl2pPr>
              <a:defRPr sz="2000" b="1">
                <a:latin typeface="Calibri" pitchFamily="34" charset="0"/>
              </a:defRPr>
            </a:lvl2pPr>
            <a:lvl3pPr>
              <a:defRPr b="1">
                <a:latin typeface="Calibri" pitchFamily="34" charset="0"/>
              </a:defRPr>
            </a:lvl3pPr>
            <a:lvl4pPr>
              <a:defRPr b="1">
                <a:latin typeface="Calibri" pitchFamily="34" charset="0"/>
              </a:defRPr>
            </a:lvl4pPr>
            <a:lvl5pPr>
              <a:defRPr b="1">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solidFill>
                  <a:schemeClr val="bg1">
                    <a:lumMod val="50000"/>
                  </a:schemeClr>
                </a:solidFill>
              </a:defRPr>
            </a:lvl1pPr>
          </a:lstStyle>
          <a:p>
            <a:pPr>
              <a:defRPr/>
            </a:pPr>
            <a:fld id="{D757FE10-15E1-460C-A482-DCCBDA005350}" type="slidenum">
              <a:rPr lang="en-US" smtClean="0"/>
              <a:pPr>
                <a:defRPr/>
              </a:pPr>
              <a:t>‹#›</a:t>
            </a:fld>
            <a:endParaRPr lang="en-US" dirty="0"/>
          </a:p>
        </p:txBody>
      </p:sp>
      <p:sp>
        <p:nvSpPr>
          <p:cNvPr id="6" name="Date Placeholder 3"/>
          <p:cNvSpPr>
            <a:spLocks noGrp="1"/>
          </p:cNvSpPr>
          <p:nvPr>
            <p:ph type="dt" sz="half" idx="2"/>
          </p:nvPr>
        </p:nvSpPr>
        <p:spPr>
          <a:xfrm>
            <a:off x="0" y="6583680"/>
            <a:ext cx="980902" cy="274320"/>
          </a:xfrm>
          <a:prstGeom prst="rect">
            <a:avLst/>
          </a:prstGeom>
        </p:spPr>
        <p:txBody>
          <a:bodyPr vert="horz" lIns="91440" tIns="45720" rIns="91440" bIns="45720" rtlCol="0" anchor="ctr"/>
          <a:lstStyle>
            <a:lvl1pPr algn="l">
              <a:defRPr sz="1200" b="1">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
        <p:nvSpPr>
          <p:cNvPr id="7" name="Footer Placeholder 4"/>
          <p:cNvSpPr txBox="1">
            <a:spLocks/>
          </p:cNvSpPr>
          <p:nvPr userDrawn="1"/>
        </p:nvSpPr>
        <p:spPr>
          <a:xfrm>
            <a:off x="2362200" y="6553200"/>
            <a:ext cx="5105400" cy="304800"/>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Alan L. Stone       –      DPF UC Santa Cruz      –      DOE HEP Program </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14 Aug 2013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62523-F92B-482A-88B3-7A7443EFC3E5}"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14 Aug 2013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62523-F92B-482A-88B3-7A7443EFC3E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ln/>
        </p:spPr>
        <p:txBody>
          <a:bodyPr/>
          <a:lstStyle>
            <a:lvl1pPr>
              <a:defRPr>
                <a:solidFill>
                  <a:schemeClr val="bg1">
                    <a:lumMod val="50000"/>
                  </a:schemeClr>
                </a:solidFill>
              </a:defRPr>
            </a:lvl1pPr>
          </a:lstStyle>
          <a:p>
            <a:pPr>
              <a:defRPr/>
            </a:pPr>
            <a:fld id="{56929663-6CA7-4931-8F5D-849FE6A4CD44}" type="slidenum">
              <a:rPr lang="en-US" smtClean="0"/>
              <a:pPr>
                <a:defRPr/>
              </a:pPr>
              <a:t>‹#›</a:t>
            </a:fld>
            <a:endParaRPr lang="en-US" dirty="0"/>
          </a:p>
        </p:txBody>
      </p:sp>
      <p:sp>
        <p:nvSpPr>
          <p:cNvPr id="5" name="Footer Placeholder 4"/>
          <p:cNvSpPr txBox="1">
            <a:spLocks/>
          </p:cNvSpPr>
          <p:nvPr userDrawn="1"/>
        </p:nvSpPr>
        <p:spPr>
          <a:xfrm>
            <a:off x="2362200" y="6553200"/>
            <a:ext cx="5105400" cy="304800"/>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Alan L. Stone – HEP Program </a:t>
            </a:r>
          </a:p>
        </p:txBody>
      </p:sp>
      <p:sp>
        <p:nvSpPr>
          <p:cNvPr id="6" name="Date Placeholder 3"/>
          <p:cNvSpPr>
            <a:spLocks noGrp="1"/>
          </p:cNvSpPr>
          <p:nvPr>
            <p:ph type="dt" sz="half" idx="2"/>
          </p:nvPr>
        </p:nvSpPr>
        <p:spPr>
          <a:xfrm>
            <a:off x="0" y="6583680"/>
            <a:ext cx="980902" cy="274320"/>
          </a:xfrm>
          <a:prstGeom prst="rect">
            <a:avLst/>
          </a:prstGeom>
        </p:spPr>
        <p:txBody>
          <a:bodyPr vert="horz" lIns="91440" tIns="45720" rIns="91440" bIns="45720" rtlCol="0" anchor="ctr"/>
          <a:lstStyle>
            <a:lvl1pPr algn="l">
              <a:defRPr sz="1200" b="1">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80" y="197436"/>
            <a:ext cx="8869679" cy="723900"/>
          </a:xfrm>
        </p:spPr>
        <p:txBody>
          <a:bodyPr/>
          <a:lstStyle>
            <a:lvl1pPr>
              <a:defRPr sz="4400" b="1">
                <a:solidFill>
                  <a:srgbClr val="285C00"/>
                </a:solidFill>
                <a:latin typeface="Cambria" pitchFamily="18"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42240" y="1148080"/>
            <a:ext cx="4353560" cy="532098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27760"/>
            <a:ext cx="4373880" cy="53413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D6539A5D-F86A-4DA8-9CD8-344EB6EFFD97}" type="slidenum">
              <a:rPr lang="en-US"/>
              <a:pPr>
                <a:defRPr/>
              </a:pPr>
              <a:t>‹#›</a:t>
            </a:fld>
            <a:endParaRPr lang="en-US" dirty="0"/>
          </a:p>
        </p:txBody>
      </p:sp>
      <p:sp>
        <p:nvSpPr>
          <p:cNvPr id="6" name="Rectangle 6"/>
          <p:cNvSpPr txBox="1">
            <a:spLocks noChangeArrowheads="1"/>
          </p:cNvSpPr>
          <p:nvPr userDrawn="1"/>
        </p:nvSpPr>
        <p:spPr bwMode="auto">
          <a:xfrm>
            <a:off x="8766175" y="6619875"/>
            <a:ext cx="377825"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bg1">
                    <a:lumMod val="5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6929663-6CA7-4931-8F5D-849FE6A4CD44}" type="slidenum">
              <a:rPr kumimoji="0" lang="en-US" sz="1000" b="1" i="0" u="none" strike="noStrike" kern="1200" cap="none" spc="0" normalizeH="0" baseline="0" noProof="0" smtClean="0">
                <a:ln>
                  <a:noFill/>
                </a:ln>
                <a:solidFill>
                  <a:schemeClr val="bg1">
                    <a:lumMod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1" i="0" u="none" strike="noStrike" kern="1200" cap="none" spc="0" normalizeH="0" baseline="0" noProof="0" dirty="0">
              <a:ln>
                <a:noFill/>
              </a:ln>
              <a:solidFill>
                <a:schemeClr val="bg1">
                  <a:lumMod val="50000"/>
                </a:schemeClr>
              </a:solidFill>
              <a:effectLst/>
              <a:uLnTx/>
              <a:uFillTx/>
              <a:latin typeface="Arial" charset="0"/>
              <a:ea typeface="+mn-ea"/>
              <a:cs typeface="+mn-cs"/>
            </a:endParaRPr>
          </a:p>
        </p:txBody>
      </p:sp>
      <p:sp>
        <p:nvSpPr>
          <p:cNvPr id="7" name="Footer Placeholder 4"/>
          <p:cNvSpPr txBox="1">
            <a:spLocks/>
          </p:cNvSpPr>
          <p:nvPr userDrawn="1"/>
        </p:nvSpPr>
        <p:spPr>
          <a:xfrm>
            <a:off x="2072640" y="6553200"/>
            <a:ext cx="5394960" cy="304800"/>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Arial" charset="0"/>
                <a:ea typeface="+mn-ea"/>
                <a:cs typeface="+mn-cs"/>
              </a:rPr>
              <a:t>Alan L. Stone       –      DPF UC Santa Cruz      –      DOE HEP Program </a:t>
            </a:r>
          </a:p>
        </p:txBody>
      </p:sp>
      <p:sp>
        <p:nvSpPr>
          <p:cNvPr id="8" name="Date Placeholder 3"/>
          <p:cNvSpPr>
            <a:spLocks noGrp="1"/>
          </p:cNvSpPr>
          <p:nvPr>
            <p:ph type="dt" sz="half" idx="11"/>
          </p:nvPr>
        </p:nvSpPr>
        <p:spPr>
          <a:xfrm>
            <a:off x="0" y="6583680"/>
            <a:ext cx="980902" cy="274320"/>
          </a:xfrm>
          <a:prstGeom prst="rect">
            <a:avLst/>
          </a:prstGeom>
        </p:spPr>
        <p:txBody>
          <a:bodyPr vert="horz" lIns="91440" tIns="45720" rIns="91440" bIns="45720" rtlCol="0" anchor="ctr"/>
          <a:lstStyle>
            <a:lvl1pPr algn="l">
              <a:defRPr sz="1000" b="1">
                <a:solidFill>
                  <a:schemeClr val="tx1">
                    <a:tint val="75000"/>
                  </a:schemeClr>
                </a:solidFill>
              </a:defRPr>
            </a:lvl1pPr>
          </a:lstStyle>
          <a:p>
            <a:pPr fontAlgn="auto">
              <a:spcBef>
                <a:spcPts val="0"/>
              </a:spcBef>
              <a:spcAft>
                <a:spcPts val="0"/>
              </a:spcAft>
            </a:pPr>
            <a:r>
              <a:rPr lang="en-US" dirty="0" smtClean="0">
                <a:solidFill>
                  <a:prstClr val="black">
                    <a:tint val="75000"/>
                  </a:prstClr>
                </a:solidFill>
                <a:latin typeface="Calibri"/>
              </a:rPr>
              <a:t>14 Aug 2013</a:t>
            </a:r>
            <a:endParaRPr lang="en-US" dirty="0">
              <a:solidFill>
                <a:prstClr val="black">
                  <a:tint val="75000"/>
                </a:prstClr>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solidFill>
                  <a:schemeClr val="bg1">
                    <a:lumMod val="50000"/>
                  </a:schemeClr>
                </a:solidFill>
              </a:defRPr>
            </a:lvl1pPr>
          </a:lstStyle>
          <a:p>
            <a:pPr>
              <a:defRPr/>
            </a:pPr>
            <a:fld id="{F8DDF482-C6EA-4647-A1E2-37F21A56CEE7}" type="slidenum">
              <a:rPr lang="en-US" smtClean="0"/>
              <a:pPr>
                <a:defRPr/>
              </a:pPr>
              <a:t>‹#›</a:t>
            </a:fld>
            <a:endParaRPr lang="en-US" dirty="0"/>
          </a:p>
        </p:txBody>
      </p:sp>
      <p:sp>
        <p:nvSpPr>
          <p:cNvPr id="8" name="Date Placeholder 3"/>
          <p:cNvSpPr>
            <a:spLocks noGrp="1"/>
          </p:cNvSpPr>
          <p:nvPr>
            <p:ph type="dt" sz="half" idx="11"/>
          </p:nvPr>
        </p:nvSpPr>
        <p:spPr>
          <a:xfrm>
            <a:off x="0" y="6591993"/>
            <a:ext cx="1105593" cy="266007"/>
          </a:xfrm>
          <a:prstGeom prst="rect">
            <a:avLst/>
          </a:prstGeom>
        </p:spPr>
        <p:txBody>
          <a:bodyPr vert="horz" lIns="91440" tIns="45720" rIns="91440" bIns="45720" rtlCol="0" anchor="ctr"/>
          <a:lstStyle>
            <a:lvl1pPr algn="l">
              <a:defRPr sz="1200" b="1">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
        <p:nvSpPr>
          <p:cNvPr id="9" name="Rectangle 6"/>
          <p:cNvSpPr txBox="1">
            <a:spLocks noChangeArrowheads="1"/>
          </p:cNvSpPr>
          <p:nvPr userDrawn="1"/>
        </p:nvSpPr>
        <p:spPr bwMode="auto">
          <a:xfrm>
            <a:off x="8766175" y="6619875"/>
            <a:ext cx="377825"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bg1">
                    <a:lumMod val="5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6929663-6CA7-4931-8F5D-849FE6A4CD44}" type="slidenum">
              <a:rPr kumimoji="0" lang="en-US" sz="1000" b="1" i="0" u="none" strike="noStrike" kern="1200" cap="none" spc="0" normalizeH="0" baseline="0" noProof="0" smtClean="0">
                <a:ln>
                  <a:noFill/>
                </a:ln>
                <a:solidFill>
                  <a:schemeClr val="bg1">
                    <a:lumMod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1" i="0" u="none" strike="noStrike" kern="1200" cap="none" spc="0" normalizeH="0" baseline="0" noProof="0" dirty="0">
              <a:ln>
                <a:noFill/>
              </a:ln>
              <a:solidFill>
                <a:schemeClr val="bg1">
                  <a:lumMod val="50000"/>
                </a:schemeClr>
              </a:solidFill>
              <a:effectLst/>
              <a:uLnTx/>
              <a:uFillTx/>
              <a:latin typeface="Arial" charset="0"/>
              <a:ea typeface="+mn-ea"/>
              <a:cs typeface="+mn-cs"/>
            </a:endParaRPr>
          </a:p>
        </p:txBody>
      </p:sp>
      <p:sp>
        <p:nvSpPr>
          <p:cNvPr id="10" name="Footer Placeholder 4"/>
          <p:cNvSpPr txBox="1">
            <a:spLocks/>
          </p:cNvSpPr>
          <p:nvPr userDrawn="1"/>
        </p:nvSpPr>
        <p:spPr>
          <a:xfrm>
            <a:off x="2362200" y="6553200"/>
            <a:ext cx="5105400" cy="304800"/>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Alan L. Stone – HEP Program </a:t>
            </a:r>
          </a:p>
        </p:txBody>
      </p:sp>
      <p:sp>
        <p:nvSpPr>
          <p:cNvPr id="11" name="Date Placeholder 3"/>
          <p:cNvSpPr txBox="1">
            <a:spLocks/>
          </p:cNvSpPr>
          <p:nvPr userDrawn="1"/>
        </p:nvSpPr>
        <p:spPr>
          <a:xfrm>
            <a:off x="0" y="6583680"/>
            <a:ext cx="980902" cy="274320"/>
          </a:xfrm>
          <a:prstGeom prst="rect">
            <a:avLst/>
          </a:prstGeom>
        </p:spPr>
        <p:txBody>
          <a:bodyPr vert="horz" lIns="91440" tIns="45720" rIns="91440" bIns="45720" rtlCol="0" anchor="ctr"/>
          <a:lstStyle>
            <a:lvl1pPr algn="l">
              <a:defRPr sz="1200" b="1">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tint val="75000"/>
                  </a:prstClr>
                </a:solidFill>
                <a:effectLst/>
                <a:uLnTx/>
                <a:uFillTx/>
                <a:latin typeface="Calibri"/>
                <a:ea typeface="+mn-ea"/>
                <a:cs typeface="+mn-cs"/>
              </a:rPr>
              <a:t>4/26/2013</a:t>
            </a:r>
            <a:endParaRPr kumimoji="0" lang="en-US" sz="12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76330" y="188558"/>
            <a:ext cx="5165725" cy="723900"/>
          </a:xfrm>
        </p:spPr>
        <p:txBody>
          <a:bodyPr/>
          <a:lstStyle>
            <a:lvl1pPr>
              <a:defRPr b="1">
                <a:solidFill>
                  <a:srgbClr val="285C00"/>
                </a:solidFill>
                <a:latin typeface="Cambria" pitchFamily="18" charset="0"/>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B7489FCA-141E-48B4-B553-06BA6E23B445}" type="slidenum">
              <a:rPr lang="en-US"/>
              <a:pPr>
                <a:defRPr/>
              </a:pPr>
              <a:t>‹#›</a:t>
            </a:fld>
            <a:endParaRPr lang="en-US" dirty="0"/>
          </a:p>
        </p:txBody>
      </p:sp>
      <p:sp>
        <p:nvSpPr>
          <p:cNvPr id="4" name="Rectangle 6"/>
          <p:cNvSpPr txBox="1">
            <a:spLocks noChangeArrowheads="1"/>
          </p:cNvSpPr>
          <p:nvPr userDrawn="1"/>
        </p:nvSpPr>
        <p:spPr bwMode="auto">
          <a:xfrm>
            <a:off x="8766175" y="6619875"/>
            <a:ext cx="377825"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bg1">
                    <a:lumMod val="5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6929663-6CA7-4931-8F5D-849FE6A4CD44}" type="slidenum">
              <a:rPr kumimoji="0" lang="en-US" sz="1000" b="1" i="0" u="none" strike="noStrike" kern="1200" cap="none" spc="0" normalizeH="0" baseline="0" noProof="0" smtClean="0">
                <a:ln>
                  <a:noFill/>
                </a:ln>
                <a:solidFill>
                  <a:schemeClr val="bg1">
                    <a:lumMod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1" i="0" u="none" strike="noStrike" kern="1200" cap="none" spc="0" normalizeH="0" baseline="0" noProof="0" dirty="0">
              <a:ln>
                <a:noFill/>
              </a:ln>
              <a:solidFill>
                <a:schemeClr val="bg1">
                  <a:lumMod val="50000"/>
                </a:schemeClr>
              </a:solidFill>
              <a:effectLst/>
              <a:uLnTx/>
              <a:uFillTx/>
              <a:latin typeface="Arial" charset="0"/>
              <a:ea typeface="+mn-ea"/>
              <a:cs typeface="+mn-cs"/>
            </a:endParaRPr>
          </a:p>
        </p:txBody>
      </p:sp>
      <p:sp>
        <p:nvSpPr>
          <p:cNvPr id="5" name="Footer Placeholder 4"/>
          <p:cNvSpPr txBox="1">
            <a:spLocks/>
          </p:cNvSpPr>
          <p:nvPr userDrawn="1"/>
        </p:nvSpPr>
        <p:spPr>
          <a:xfrm>
            <a:off x="2362200" y="6553200"/>
            <a:ext cx="5105400" cy="304800"/>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Alan L. Stone – HEP Program </a:t>
            </a:r>
          </a:p>
        </p:txBody>
      </p:sp>
      <p:sp>
        <p:nvSpPr>
          <p:cNvPr id="6" name="Date Placeholder 3"/>
          <p:cNvSpPr>
            <a:spLocks noGrp="1"/>
          </p:cNvSpPr>
          <p:nvPr>
            <p:ph type="dt" sz="half" idx="2"/>
          </p:nvPr>
        </p:nvSpPr>
        <p:spPr>
          <a:xfrm>
            <a:off x="0" y="6583680"/>
            <a:ext cx="980902" cy="274320"/>
          </a:xfrm>
          <a:prstGeom prst="rect">
            <a:avLst/>
          </a:prstGeom>
        </p:spPr>
        <p:txBody>
          <a:bodyPr vert="horz" lIns="91440" tIns="45720" rIns="91440" bIns="45720" rtlCol="0" anchor="ctr"/>
          <a:lstStyle>
            <a:lvl1pPr algn="l">
              <a:defRPr sz="1200" b="1">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4F563F1-1FD0-446D-9E06-76D1145772BC}" type="slidenum">
              <a:rPr lang="en-US"/>
              <a:pPr>
                <a:defRPr/>
              </a:pPr>
              <a:t>‹#›</a:t>
            </a:fld>
            <a:endParaRPr lang="en-US" dirty="0"/>
          </a:p>
        </p:txBody>
      </p:sp>
      <p:sp>
        <p:nvSpPr>
          <p:cNvPr id="3" name="Rectangle 6"/>
          <p:cNvSpPr txBox="1">
            <a:spLocks noChangeArrowheads="1"/>
          </p:cNvSpPr>
          <p:nvPr userDrawn="1"/>
        </p:nvSpPr>
        <p:spPr bwMode="auto">
          <a:xfrm>
            <a:off x="8766175" y="6619875"/>
            <a:ext cx="377825"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bg1">
                    <a:lumMod val="5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6929663-6CA7-4931-8F5D-849FE6A4CD44}" type="slidenum">
              <a:rPr kumimoji="0" lang="en-US" sz="1000" b="0" i="0" u="none" strike="noStrike" kern="1200" cap="none" spc="0" normalizeH="0" baseline="0" noProof="0" smtClean="0">
                <a:ln>
                  <a:noFill/>
                </a:ln>
                <a:solidFill>
                  <a:schemeClr val="tx1">
                    <a:lumMod val="50000"/>
                    <a:lumOff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tx1">
                  <a:lumMod val="50000"/>
                  <a:lumOff val="50000"/>
                </a:schemeClr>
              </a:solidFill>
              <a:effectLst/>
              <a:uLnTx/>
              <a:uFillTx/>
              <a:latin typeface="Arial" charset="0"/>
              <a:ea typeface="+mn-ea"/>
              <a:cs typeface="+mn-cs"/>
            </a:endParaRPr>
          </a:p>
        </p:txBody>
      </p:sp>
      <p:sp>
        <p:nvSpPr>
          <p:cNvPr id="4" name="Footer Placeholder 4"/>
          <p:cNvSpPr txBox="1">
            <a:spLocks/>
          </p:cNvSpPr>
          <p:nvPr userDrawn="1"/>
        </p:nvSpPr>
        <p:spPr>
          <a:xfrm>
            <a:off x="2362200" y="6553200"/>
            <a:ext cx="5654040" cy="304800"/>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Arial" charset="0"/>
                <a:ea typeface="+mn-ea"/>
                <a:cs typeface="+mn-cs"/>
              </a:rPr>
              <a:t>Alan L. Stone       –      DPF UC Santa Cruz      –      DOE HEP Program </a:t>
            </a:r>
          </a:p>
        </p:txBody>
      </p:sp>
      <p:sp>
        <p:nvSpPr>
          <p:cNvPr id="5" name="Date Placeholder 3"/>
          <p:cNvSpPr>
            <a:spLocks noGrp="1"/>
          </p:cNvSpPr>
          <p:nvPr>
            <p:ph type="dt" sz="half" idx="2"/>
          </p:nvPr>
        </p:nvSpPr>
        <p:spPr>
          <a:xfrm>
            <a:off x="0" y="6583680"/>
            <a:ext cx="980902" cy="274320"/>
          </a:xfrm>
          <a:prstGeom prst="rect">
            <a:avLst/>
          </a:prstGeom>
        </p:spPr>
        <p:txBody>
          <a:bodyPr vert="horz" lIns="91440" tIns="45720" rIns="91440" bIns="45720" rtlCol="0" anchor="ctr"/>
          <a:lstStyle>
            <a:lvl1pPr algn="l">
              <a:defRPr sz="1000" b="1">
                <a:solidFill>
                  <a:schemeClr val="tx1">
                    <a:tint val="75000"/>
                  </a:schemeClr>
                </a:solidFill>
              </a:defRPr>
            </a:lvl1pPr>
          </a:lstStyle>
          <a:p>
            <a:pPr fontAlgn="auto">
              <a:spcBef>
                <a:spcPts val="0"/>
              </a:spcBef>
              <a:spcAft>
                <a:spcPts val="0"/>
              </a:spcAft>
            </a:pPr>
            <a:r>
              <a:rPr lang="en-US" dirty="0" smtClean="0">
                <a:solidFill>
                  <a:prstClr val="black">
                    <a:tint val="75000"/>
                  </a:prstClr>
                </a:solidFill>
                <a:latin typeface="Calibri"/>
              </a:rPr>
              <a:t>14 Aug 2013</a:t>
            </a:r>
            <a:endParaRPr lang="en-US" dirty="0">
              <a:solidFill>
                <a:prstClr val="black">
                  <a:tint val="75000"/>
                </a:prstClr>
              </a:solidFill>
              <a:latin typeface="Calibri"/>
            </a:endParaRPr>
          </a:p>
        </p:txBody>
      </p:sp>
      <p:sp>
        <p:nvSpPr>
          <p:cNvPr id="6" name="Title 1"/>
          <p:cNvSpPr>
            <a:spLocks noGrp="1"/>
          </p:cNvSpPr>
          <p:nvPr>
            <p:ph type="title"/>
          </p:nvPr>
        </p:nvSpPr>
        <p:spPr>
          <a:xfrm>
            <a:off x="152400" y="5408234"/>
            <a:ext cx="8737600" cy="723900"/>
          </a:xfrm>
        </p:spPr>
        <p:txBody>
          <a:bodyPr/>
          <a:lstStyle>
            <a:lvl1pPr algn="l">
              <a:defRPr sz="4400" b="1">
                <a:solidFill>
                  <a:srgbClr val="285C00"/>
                </a:solidFill>
                <a:latin typeface="Cambria" pitchFamily="18" charset="0"/>
              </a:defRPr>
            </a:lvl1pPr>
          </a:lstStyle>
          <a:p>
            <a:r>
              <a:rPr lang="en-US" dirty="0"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1F8E4EF-EE29-4F2C-A9CE-824FBDACDDF9}" type="slidenum">
              <a:rPr lang="en-US"/>
              <a:pPr>
                <a:defRPr/>
              </a:pPr>
              <a:t>‹#›</a:t>
            </a:fld>
            <a:endParaRPr lang="en-US" dirty="0"/>
          </a:p>
        </p:txBody>
      </p:sp>
      <p:sp>
        <p:nvSpPr>
          <p:cNvPr id="6" name="Rectangle 6"/>
          <p:cNvSpPr txBox="1">
            <a:spLocks noChangeArrowheads="1"/>
          </p:cNvSpPr>
          <p:nvPr userDrawn="1"/>
        </p:nvSpPr>
        <p:spPr bwMode="auto">
          <a:xfrm>
            <a:off x="8766175" y="6619875"/>
            <a:ext cx="377825"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bg1">
                    <a:lumMod val="5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6929663-6CA7-4931-8F5D-849FE6A4CD44}" type="slidenum">
              <a:rPr kumimoji="0" lang="en-US" sz="1000" b="1" i="0" u="none" strike="noStrike" kern="1200" cap="none" spc="0" normalizeH="0" baseline="0" noProof="0" smtClean="0">
                <a:ln>
                  <a:noFill/>
                </a:ln>
                <a:solidFill>
                  <a:schemeClr val="bg1">
                    <a:lumMod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1" i="0" u="none" strike="noStrike" kern="1200" cap="none" spc="0" normalizeH="0" baseline="0" noProof="0" dirty="0">
              <a:ln>
                <a:noFill/>
              </a:ln>
              <a:solidFill>
                <a:schemeClr val="bg1">
                  <a:lumMod val="50000"/>
                </a:schemeClr>
              </a:solidFill>
              <a:effectLst/>
              <a:uLnTx/>
              <a:uFillTx/>
              <a:latin typeface="Arial" charset="0"/>
              <a:ea typeface="+mn-ea"/>
              <a:cs typeface="+mn-cs"/>
            </a:endParaRPr>
          </a:p>
        </p:txBody>
      </p:sp>
      <p:sp>
        <p:nvSpPr>
          <p:cNvPr id="7" name="Footer Placeholder 4"/>
          <p:cNvSpPr txBox="1">
            <a:spLocks/>
          </p:cNvSpPr>
          <p:nvPr userDrawn="1"/>
        </p:nvSpPr>
        <p:spPr>
          <a:xfrm>
            <a:off x="2362200" y="6553200"/>
            <a:ext cx="5105400" cy="304800"/>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Alan L. Stone – HEP Program </a:t>
            </a:r>
          </a:p>
        </p:txBody>
      </p:sp>
      <p:sp>
        <p:nvSpPr>
          <p:cNvPr id="8" name="Date Placeholder 3"/>
          <p:cNvSpPr>
            <a:spLocks noGrp="1"/>
          </p:cNvSpPr>
          <p:nvPr>
            <p:ph type="dt" sz="half" idx="11"/>
          </p:nvPr>
        </p:nvSpPr>
        <p:spPr>
          <a:xfrm>
            <a:off x="0" y="6583680"/>
            <a:ext cx="980902" cy="274320"/>
          </a:xfrm>
          <a:prstGeom prst="rect">
            <a:avLst/>
          </a:prstGeom>
        </p:spPr>
        <p:txBody>
          <a:bodyPr vert="horz" lIns="91440" tIns="45720" rIns="91440" bIns="45720" rtlCol="0" anchor="ctr"/>
          <a:lstStyle>
            <a:lvl1pPr algn="l">
              <a:defRPr sz="1200" b="1">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3041650" y="161925"/>
            <a:ext cx="5165725" cy="723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70000"/>
            <a:ext cx="8229600" cy="5199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3494" name="Rectangle 6"/>
          <p:cNvSpPr>
            <a:spLocks noGrp="1" noChangeArrowheads="1"/>
          </p:cNvSpPr>
          <p:nvPr>
            <p:ph type="sldNum" sz="quarter" idx="4"/>
          </p:nvPr>
        </p:nvSpPr>
        <p:spPr bwMode="auto">
          <a:xfrm>
            <a:off x="8766175" y="6619875"/>
            <a:ext cx="377825"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73FF1210-9B4F-4179-9CC5-442E86068779}" type="slidenum">
              <a:rPr lang="en-US"/>
              <a:pPr>
                <a:defRPr/>
              </a:pPr>
              <a:t>‹#›</a:t>
            </a:fld>
            <a:endParaRPr lang="en-US" dirty="0"/>
          </a:p>
        </p:txBody>
      </p:sp>
      <p:sp>
        <p:nvSpPr>
          <p:cNvPr id="63496" name="Rectangle 8"/>
          <p:cNvSpPr>
            <a:spLocks noChangeArrowheads="1"/>
          </p:cNvSpPr>
          <p:nvPr userDrawn="1"/>
        </p:nvSpPr>
        <p:spPr bwMode="auto">
          <a:xfrm>
            <a:off x="0" y="987425"/>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Tree>
  </p:cSld>
  <p:clrMap bg1="lt1" tx1="dk1" bg2="lt2" tx2="dk2" accent1="accent1" accent2="accent2" accent3="accent3" accent4="accent4" accent5="accent5" accent6="accent6" hlink="hlink" folHlink="folHlink"/>
  <p:sldLayoutIdLst>
    <p:sldLayoutId id="2147483707" r:id="rId1"/>
    <p:sldLayoutId id="2147483706" r:id="rId2"/>
    <p:sldLayoutId id="2147483705" r:id="rId3"/>
    <p:sldLayoutId id="2147483704" r:id="rId4"/>
    <p:sldLayoutId id="2147483703" r:id="rId5"/>
    <p:sldLayoutId id="2147483702" r:id="rId6"/>
    <p:sldLayoutId id="2147483701" r:id="rId7"/>
    <p:sldLayoutId id="2147483700" r:id="rId8"/>
    <p:sldLayoutId id="2147483699" r:id="rId9"/>
    <p:sldLayoutId id="2147483698" r:id="rId10"/>
    <p:sldLayoutId id="2147483697" r:id="rId11"/>
    <p:sldLayoutId id="2147483696" r:id="rId12"/>
    <p:sldLayoutId id="2147483695" r:id="rId13"/>
    <p:sldLayoutId id="2147483694" r:id="rId14"/>
    <p:sldLayoutId id="2147483693" r:id="rId15"/>
    <p:sldLayoutId id="2147483692" r:id="rId16"/>
    <p:sldLayoutId id="2147483758" r:id="rId17"/>
    <p:sldLayoutId id="2147483759" r:id="rId18"/>
    <p:sldLayoutId id="2147483777" r:id="rId19"/>
    <p:sldLayoutId id="2147483778" r:id="rId20"/>
  </p:sldLayoutIdLst>
  <p:hf hdr="0" ftr="0"/>
  <p:txStyles>
    <p:titleStyle>
      <a:lvl1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5pPr>
      <a:lvl6pPr marL="4572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6pPr>
      <a:lvl7pPr marL="9144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7pPr>
      <a:lvl8pPr marL="13716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8pPr>
      <a:lvl9pPr marL="18288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9pPr>
    </p:titleStyle>
    <p:bodyStyle>
      <a:lvl1pPr marL="228600" indent="-228600" algn="l" rtl="0" eaLnBrk="0" fontAlgn="base" hangingPunct="0">
        <a:spcBef>
          <a:spcPct val="20000"/>
        </a:spcBef>
        <a:spcAft>
          <a:spcPct val="0"/>
        </a:spcAft>
        <a:buFont typeface="Wingdings" pitchFamily="2" charset="2"/>
        <a:buChar char="§"/>
        <a:defRPr sz="2000" b="1">
          <a:solidFill>
            <a:schemeClr val="tx1"/>
          </a:solidFill>
          <a:latin typeface="+mn-lt"/>
          <a:ea typeface="+mn-ea"/>
          <a:cs typeface="+mn-cs"/>
        </a:defRPr>
      </a:lvl1pPr>
      <a:lvl2pPr marL="685800" indent="-22860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14 Aug 2013</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A62523-F92B-482A-88B3-7A7443EFC3E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mailto:andrew.lankford@uci.edu" TargetMode="External"/><Relationship Id="rId2" Type="http://schemas.openxmlformats.org/officeDocument/2006/relationships/hyperlink" Target="mailto:sritz@ucsc.edu"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hyperlink" Target="http://science.energy.gov/sbir/" TargetMode="Externa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hyperlink" Target="http://science.energy.gov/sbir/funding-opportunities/" TargetMode="Externa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http://science.energy.gov/~/media/hep/hepap/pdf/march-2013/2013_Spring_HEPAPBriefing_v3_NoBackup_LBiven.pdf"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image" Target="../media/image24.jpeg"/><Relationship Id="rId1" Type="http://schemas.openxmlformats.org/officeDocument/2006/relationships/slideLayout" Target="../slideLayouts/slideLayout8.xml"/><Relationship Id="rId4" Type="http://schemas.openxmlformats.org/officeDocument/2006/relationships/hyperlink" Target="http://science.energy.gov/hep/funding-opportunities/"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cience.energy.gov/early-career/"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cience.energy.gov/about/honors-and-awards/pecase/"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ChangeArrowheads="1"/>
          </p:cNvSpPr>
          <p:nvPr/>
        </p:nvSpPr>
        <p:spPr bwMode="auto">
          <a:xfrm>
            <a:off x="0" y="2274226"/>
            <a:ext cx="9144000" cy="2000515"/>
          </a:xfrm>
          <a:prstGeom prst="rect">
            <a:avLst/>
          </a:prstGeom>
          <a:noFill/>
          <a:ln w="9525" algn="ctr">
            <a:noFill/>
            <a:miter lim="800000"/>
            <a:headEnd/>
            <a:tailEnd/>
          </a:ln>
        </p:spPr>
        <p:txBody>
          <a:bodyPr wrap="square" lIns="91407" tIns="45704" rIns="91407" bIns="45704" anchor="ctr">
            <a:spAutoFit/>
          </a:bodyPr>
          <a:lstStyle/>
          <a:p>
            <a:pPr algn="ctr"/>
            <a:r>
              <a:rPr lang="en-US" sz="3600" dirty="0" smtClean="0">
                <a:solidFill>
                  <a:srgbClr val="005C0F"/>
                </a:solidFill>
                <a:effectLst>
                  <a:outerShdw blurRad="38100" dist="38100" dir="2700000" algn="tl">
                    <a:srgbClr val="000000">
                      <a:alpha val="43137"/>
                    </a:srgbClr>
                  </a:outerShdw>
                </a:effectLst>
                <a:latin typeface="Tahoma" pitchFamily="34" charset="0"/>
                <a:cs typeface="Tahoma" pitchFamily="34" charset="0"/>
              </a:rPr>
              <a:t>DOE HEP Perspectives</a:t>
            </a:r>
          </a:p>
          <a:p>
            <a:pPr algn="ctr"/>
            <a:endParaRPr lang="en-US" sz="2800" dirty="0" smtClean="0">
              <a:solidFill>
                <a:srgbClr val="005C0F"/>
              </a:solidFill>
              <a:effectLst>
                <a:outerShdw blurRad="38100" dist="38100" dir="2700000" algn="tl">
                  <a:srgbClr val="000000">
                    <a:alpha val="43137"/>
                  </a:srgbClr>
                </a:outerShdw>
              </a:effectLst>
              <a:latin typeface="Tahoma" pitchFamily="34" charset="0"/>
              <a:cs typeface="Tahoma" pitchFamily="34" charset="0"/>
            </a:endParaRPr>
          </a:p>
          <a:p>
            <a:pPr algn="ctr"/>
            <a:r>
              <a:rPr lang="en-US" sz="3200" dirty="0" smtClean="0">
                <a:solidFill>
                  <a:srgbClr val="005C0F"/>
                </a:solidFill>
                <a:effectLst>
                  <a:outerShdw blurRad="38100" dist="38100" dir="2700000" algn="tl">
                    <a:srgbClr val="000000">
                      <a:alpha val="43137"/>
                    </a:srgbClr>
                  </a:outerShdw>
                </a:effectLst>
                <a:latin typeface="Tahoma" pitchFamily="34" charset="0"/>
                <a:cs typeface="Tahoma" pitchFamily="34" charset="0"/>
              </a:rPr>
              <a:t>DPF 2013 – UC Santa Cruz</a:t>
            </a:r>
          </a:p>
          <a:p>
            <a:pPr algn="ctr"/>
            <a:r>
              <a:rPr lang="en-US" sz="2800" dirty="0" smtClean="0">
                <a:solidFill>
                  <a:srgbClr val="005C0F"/>
                </a:solidFill>
                <a:effectLst>
                  <a:outerShdw blurRad="38100" dist="38100" dir="2700000" algn="tl">
                    <a:srgbClr val="000000">
                      <a:alpha val="43137"/>
                    </a:srgbClr>
                  </a:outerShdw>
                </a:effectLst>
                <a:latin typeface="Tahoma" pitchFamily="34" charset="0"/>
                <a:cs typeface="Tahoma" pitchFamily="34" charset="0"/>
              </a:rPr>
              <a:t>August 14, 2013</a:t>
            </a:r>
            <a:endParaRPr lang="en-US" sz="2800" dirty="0">
              <a:solidFill>
                <a:srgbClr val="005C0F"/>
              </a:solidFill>
              <a:effectLst>
                <a:outerShdw blurRad="38100" dist="38100" dir="2700000" algn="tl">
                  <a:srgbClr val="000000">
                    <a:alpha val="43137"/>
                  </a:srgbClr>
                </a:outerShdw>
              </a:effectLst>
              <a:latin typeface="Tahoma" pitchFamily="34" charset="0"/>
              <a:cs typeface="Tahoma" pitchFamily="34" charset="0"/>
            </a:endParaRPr>
          </a:p>
        </p:txBody>
      </p:sp>
      <p:sp>
        <p:nvSpPr>
          <p:cNvPr id="21506" name="Rectangle 3"/>
          <p:cNvSpPr>
            <a:spLocks noGrp="1" noChangeArrowheads="1"/>
          </p:cNvSpPr>
          <p:nvPr>
            <p:ph type="subTitle" idx="1"/>
          </p:nvPr>
        </p:nvSpPr>
        <p:spPr>
          <a:xfrm>
            <a:off x="57150" y="4738159"/>
            <a:ext cx="9086850" cy="1683279"/>
          </a:xfrm>
        </p:spPr>
        <p:txBody>
          <a:bodyPr lIns="82039" tIns="41020" rIns="82039" bIns="41020">
            <a:spAutoFit/>
          </a:bodyPr>
          <a:lstStyle/>
          <a:p>
            <a:pPr eaLnBrk="1" hangingPunct="1">
              <a:spcBef>
                <a:spcPct val="0"/>
              </a:spcBef>
            </a:pPr>
            <a:r>
              <a:rPr lang="en-US" sz="2800" smtClean="0">
                <a:latin typeface="Tahoma" pitchFamily="34" charset="0"/>
                <a:cs typeface="Tahoma" pitchFamily="34" charset="0"/>
              </a:rPr>
              <a:t>Alan L. Stone</a:t>
            </a:r>
          </a:p>
          <a:p>
            <a:pPr eaLnBrk="1" hangingPunct="1">
              <a:spcBef>
                <a:spcPct val="0"/>
              </a:spcBef>
            </a:pPr>
            <a:r>
              <a:rPr lang="en-US" smtClean="0">
                <a:latin typeface="Tahoma" pitchFamily="34" charset="0"/>
                <a:cs typeface="Tahoma" pitchFamily="34" charset="0"/>
              </a:rPr>
              <a:t>Program Manager</a:t>
            </a:r>
          </a:p>
          <a:p>
            <a:pPr eaLnBrk="1" hangingPunct="1">
              <a:spcBef>
                <a:spcPct val="0"/>
              </a:spcBef>
            </a:pPr>
            <a:r>
              <a:rPr lang="en-US" smtClean="0">
                <a:latin typeface="Tahoma" pitchFamily="34" charset="0"/>
                <a:cs typeface="Tahoma" pitchFamily="34" charset="0"/>
              </a:rPr>
              <a:t>Office of High Energy Physics</a:t>
            </a:r>
          </a:p>
          <a:p>
            <a:pPr eaLnBrk="1" hangingPunct="1">
              <a:spcBef>
                <a:spcPct val="0"/>
              </a:spcBef>
            </a:pPr>
            <a:r>
              <a:rPr lang="en-US" smtClean="0">
                <a:latin typeface="Tahoma" pitchFamily="34" charset="0"/>
                <a:cs typeface="Tahoma" pitchFamily="34" charset="0"/>
              </a:rPr>
              <a:t>Office of Science, U.S. Department of Energy</a:t>
            </a:r>
          </a:p>
          <a:p>
            <a:pPr eaLnBrk="1" hangingPunct="1">
              <a:spcBef>
                <a:spcPct val="0"/>
              </a:spcBef>
            </a:pPr>
            <a:endParaRPr lang="en-US" sz="1600" dirty="0" smtClean="0">
              <a:latin typeface="Tahoma" pitchFamily="34" charset="0"/>
              <a:cs typeface="Tahoma" pitchFamily="34" charset="0"/>
            </a:endParaRPr>
          </a:p>
        </p:txBody>
      </p:sp>
      <p:pic>
        <p:nvPicPr>
          <p:cNvPr id="6" name="Picture 8" descr="horizontal-logo-green-text.jpg"/>
          <p:cNvPicPr>
            <a:picLocks noChangeAspect="1"/>
          </p:cNvPicPr>
          <p:nvPr/>
        </p:nvPicPr>
        <p:blipFill>
          <a:blip r:embed="rId3" cstate="print"/>
          <a:srcRect/>
          <a:stretch>
            <a:fillRect/>
          </a:stretch>
        </p:blipFill>
        <p:spPr bwMode="auto">
          <a:xfrm>
            <a:off x="41096" y="51370"/>
            <a:ext cx="5334000" cy="892175"/>
          </a:xfrm>
          <a:prstGeom prst="rect">
            <a:avLst/>
          </a:prstGeom>
          <a:noFill/>
          <a:ln w="9525">
            <a:noFill/>
            <a:miter lim="800000"/>
            <a:headEnd/>
            <a:tailEnd/>
          </a:ln>
        </p:spPr>
      </p:pic>
      <p:pic>
        <p:nvPicPr>
          <p:cNvPr id="7" name="Picture 8" descr="HEP logo"/>
          <p:cNvPicPr>
            <a:picLocks noChangeAspect="1" noChangeArrowheads="1"/>
          </p:cNvPicPr>
          <p:nvPr/>
        </p:nvPicPr>
        <p:blipFill>
          <a:blip r:embed="rId4" cstate="print"/>
          <a:srcRect/>
          <a:stretch>
            <a:fillRect/>
          </a:stretch>
        </p:blipFill>
        <p:spPr bwMode="auto">
          <a:xfrm>
            <a:off x="6875976" y="-446064"/>
            <a:ext cx="2362200" cy="1771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SNOWMASS OBSERVATIONS (I)</a:t>
            </a:r>
            <a:endParaRPr lang="en-US" dirty="0"/>
          </a:p>
        </p:txBody>
      </p:sp>
      <p:sp>
        <p:nvSpPr>
          <p:cNvPr id="17" name="Content Placeholder 16"/>
          <p:cNvSpPr>
            <a:spLocks noGrp="1"/>
          </p:cNvSpPr>
          <p:nvPr>
            <p:ph idx="1"/>
          </p:nvPr>
        </p:nvSpPr>
        <p:spPr>
          <a:xfrm>
            <a:off x="162332" y="1106869"/>
            <a:ext cx="8768080" cy="5458317"/>
          </a:xfrm>
        </p:spPr>
        <p:txBody>
          <a:bodyPr/>
          <a:lstStyle/>
          <a:p>
            <a:pPr>
              <a:spcBef>
                <a:spcPts val="0"/>
              </a:spcBef>
            </a:pPr>
            <a:r>
              <a:rPr lang="en-US" dirty="0" smtClean="0"/>
              <a:t>Conference travel rules are onerous, but are unlikely to be relaxed</a:t>
            </a:r>
          </a:p>
          <a:p>
            <a:pPr lvl="1">
              <a:spcBef>
                <a:spcPts val="0"/>
              </a:spcBef>
            </a:pPr>
            <a:r>
              <a:rPr lang="en-US" dirty="0" smtClean="0">
                <a:solidFill>
                  <a:srgbClr val="000099"/>
                </a:solidFill>
              </a:rPr>
              <a:t>Which headline would you rather see make the news?</a:t>
            </a:r>
          </a:p>
          <a:p>
            <a:pPr lvl="2">
              <a:spcBef>
                <a:spcPts val="0"/>
              </a:spcBef>
            </a:pPr>
            <a:r>
              <a:rPr lang="en-US" dirty="0" smtClean="0">
                <a:solidFill>
                  <a:srgbClr val="C00000"/>
                </a:solidFill>
              </a:rPr>
              <a:t>“DOE spending millions of dollars on a three-week conference at a ski resort.”</a:t>
            </a:r>
          </a:p>
          <a:p>
            <a:pPr lvl="2">
              <a:spcBef>
                <a:spcPts val="0"/>
              </a:spcBef>
            </a:pPr>
            <a:r>
              <a:rPr lang="en-US" dirty="0" smtClean="0">
                <a:solidFill>
                  <a:srgbClr val="285C00"/>
                </a:solidFill>
              </a:rPr>
              <a:t>“600 particle physicists came together at the University of Minnesota.”</a:t>
            </a:r>
          </a:p>
          <a:p>
            <a:pPr lvl="1">
              <a:spcBef>
                <a:spcPts val="0"/>
              </a:spcBef>
            </a:pPr>
            <a:r>
              <a:rPr lang="en-US" dirty="0" smtClean="0">
                <a:solidFill>
                  <a:srgbClr val="000099"/>
                </a:solidFill>
              </a:rPr>
              <a:t>Take a proactive approach.  Task Force?</a:t>
            </a:r>
          </a:p>
          <a:p>
            <a:pPr lvl="2">
              <a:spcBef>
                <a:spcPts val="0"/>
              </a:spcBef>
            </a:pPr>
            <a:r>
              <a:rPr lang="en-US" dirty="0" smtClean="0">
                <a:solidFill>
                  <a:srgbClr val="285C00"/>
                </a:solidFill>
              </a:rPr>
              <a:t>Submit VERY early for conference approval &amp; funding support</a:t>
            </a:r>
          </a:p>
          <a:p>
            <a:pPr lvl="2">
              <a:spcBef>
                <a:spcPts val="0"/>
              </a:spcBef>
            </a:pPr>
            <a:r>
              <a:rPr lang="en-US" dirty="0" smtClean="0">
                <a:solidFill>
                  <a:srgbClr val="285C00"/>
                </a:solidFill>
              </a:rPr>
              <a:t>Coordinate with international hosts in setting registration deadlines</a:t>
            </a:r>
          </a:p>
          <a:p>
            <a:pPr>
              <a:spcBef>
                <a:spcPts val="0"/>
              </a:spcBef>
            </a:pPr>
            <a:r>
              <a:rPr lang="en-US" dirty="0" smtClean="0"/>
              <a:t>Construction around University of Minnesota</a:t>
            </a:r>
          </a:p>
          <a:p>
            <a:pPr lvl="1">
              <a:spcBef>
                <a:spcPts val="0"/>
              </a:spcBef>
            </a:pPr>
            <a:r>
              <a:rPr lang="en-US" dirty="0" smtClean="0">
                <a:solidFill>
                  <a:srgbClr val="000099"/>
                </a:solidFill>
              </a:rPr>
              <a:t>Third trip since 2010.  When are they going to finish the light rail?</a:t>
            </a:r>
          </a:p>
          <a:p>
            <a:pPr>
              <a:spcBef>
                <a:spcPts val="0"/>
              </a:spcBef>
            </a:pPr>
            <a:r>
              <a:rPr lang="en-US" dirty="0" smtClean="0"/>
              <a:t>Program managers need to get out of Germantown more often</a:t>
            </a:r>
          </a:p>
          <a:p>
            <a:pPr lvl="1">
              <a:spcBef>
                <a:spcPts val="0"/>
              </a:spcBef>
            </a:pPr>
            <a:r>
              <a:rPr lang="en-US" dirty="0" smtClean="0">
                <a:solidFill>
                  <a:srgbClr val="000099"/>
                </a:solidFill>
              </a:rPr>
              <a:t>PI Meetings: Energy, Cosmic, Theory, Computing, Detector R&amp;D</a:t>
            </a:r>
          </a:p>
          <a:p>
            <a:pPr lvl="1">
              <a:spcBef>
                <a:spcPts val="0"/>
              </a:spcBef>
            </a:pPr>
            <a:r>
              <a:rPr lang="en-US" dirty="0" smtClean="0">
                <a:solidFill>
                  <a:srgbClr val="285C00"/>
                </a:solidFill>
              </a:rPr>
              <a:t>University site visits are rare due to shrinking DOE travel budgets</a:t>
            </a:r>
          </a:p>
          <a:p>
            <a:pPr lvl="1">
              <a:spcBef>
                <a:spcPts val="0"/>
              </a:spcBef>
            </a:pPr>
            <a:r>
              <a:rPr lang="en-US" dirty="0" smtClean="0">
                <a:solidFill>
                  <a:srgbClr val="000099"/>
                </a:solidFill>
              </a:rPr>
              <a:t>Ad-hoc meetings, lunch and dinner discussions</a:t>
            </a:r>
            <a:endParaRPr lang="en-US" dirty="0" smtClean="0">
              <a:solidFill>
                <a:srgbClr val="285C00"/>
              </a:solidFill>
            </a:endParaRPr>
          </a:p>
          <a:p>
            <a:pPr lvl="1">
              <a:spcBef>
                <a:spcPts val="0"/>
              </a:spcBef>
            </a:pPr>
            <a:r>
              <a:rPr lang="en-US" dirty="0" smtClean="0">
                <a:solidFill>
                  <a:srgbClr val="000099"/>
                </a:solidFill>
              </a:rPr>
              <a:t>Young Snowmass presentation, Q&amp;A</a:t>
            </a:r>
          </a:p>
          <a:p>
            <a:pPr lvl="1">
              <a:spcBef>
                <a:spcPts val="0"/>
              </a:spcBef>
            </a:pPr>
            <a:r>
              <a:rPr lang="en-US" dirty="0" smtClean="0">
                <a:solidFill>
                  <a:srgbClr val="285C00"/>
                </a:solidFill>
              </a:rPr>
              <a:t>And trips to Ash River to inspect NOvA construction!</a:t>
            </a:r>
          </a:p>
          <a:p>
            <a:pPr>
              <a:spcBef>
                <a:spcPts val="0"/>
              </a:spcBef>
            </a:pPr>
            <a:r>
              <a:rPr lang="en-US" dirty="0" smtClean="0"/>
              <a:t>Aisle seats are a commodity</a:t>
            </a:r>
          </a:p>
          <a:p>
            <a:pPr lvl="1">
              <a:spcBef>
                <a:spcPts val="0"/>
              </a:spcBef>
            </a:pPr>
            <a:r>
              <a:rPr lang="en-US" dirty="0" smtClean="0">
                <a:solidFill>
                  <a:srgbClr val="C00000"/>
                </a:solidFill>
              </a:rPr>
              <a:t>Charge a premium?</a:t>
            </a:r>
          </a:p>
          <a:p>
            <a:pPr lvl="1">
              <a:spcBef>
                <a:spcPts val="0"/>
              </a:spcBef>
            </a:pPr>
            <a:endParaRPr lang="en-US" dirty="0" smtClean="0"/>
          </a:p>
        </p:txBody>
      </p:sp>
      <p:sp>
        <p:nvSpPr>
          <p:cNvPr id="18" name="Date Placeholder 17"/>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
        <p:nvSpPr>
          <p:cNvPr id="19" name="Slide Number Placeholder 18"/>
          <p:cNvSpPr>
            <a:spLocks noGrp="1"/>
          </p:cNvSpPr>
          <p:nvPr>
            <p:ph type="sldNum" sz="quarter" idx="10"/>
          </p:nvPr>
        </p:nvSpPr>
        <p:spPr/>
        <p:txBody>
          <a:bodyPr/>
          <a:lstStyle/>
          <a:p>
            <a:pPr>
              <a:defRPr/>
            </a:pPr>
            <a:fld id="{D757FE10-15E1-460C-A482-DCCBDA005350}"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SNOWMASS OBSERVATIONS (II)</a:t>
            </a:r>
            <a:endParaRPr lang="en-US" dirty="0"/>
          </a:p>
        </p:txBody>
      </p:sp>
      <p:sp>
        <p:nvSpPr>
          <p:cNvPr id="17" name="Content Placeholder 16"/>
          <p:cNvSpPr>
            <a:spLocks noGrp="1"/>
          </p:cNvSpPr>
          <p:nvPr>
            <p:ph idx="1"/>
          </p:nvPr>
        </p:nvSpPr>
        <p:spPr>
          <a:xfrm>
            <a:off x="123290" y="1055500"/>
            <a:ext cx="8827670" cy="5499412"/>
          </a:xfrm>
        </p:spPr>
        <p:txBody>
          <a:bodyPr/>
          <a:lstStyle/>
          <a:p>
            <a:pPr>
              <a:spcBef>
                <a:spcPts val="0"/>
              </a:spcBef>
            </a:pPr>
            <a:r>
              <a:rPr lang="en-US" sz="1800" dirty="0" smtClean="0"/>
              <a:t>The Frontier depiction of the HEP </a:t>
            </a:r>
            <a:r>
              <a:rPr lang="en-US" sz="1800" dirty="0" smtClean="0"/>
              <a:t>experimental research </a:t>
            </a:r>
            <a:r>
              <a:rPr lang="en-US" sz="1800" dirty="0" smtClean="0"/>
              <a:t>program</a:t>
            </a:r>
          </a:p>
          <a:p>
            <a:pPr lvl="1">
              <a:spcBef>
                <a:spcPts val="0"/>
              </a:spcBef>
              <a:buFont typeface="Wingdings" pitchFamily="2" charset="2"/>
              <a:buChar char="ü"/>
            </a:pPr>
            <a:r>
              <a:rPr lang="en-US" sz="1600" dirty="0" smtClean="0">
                <a:solidFill>
                  <a:schemeClr val="accent3">
                    <a:lumMod val="50000"/>
                  </a:schemeClr>
                </a:solidFill>
              </a:rPr>
              <a:t>We have established a recognized brand &amp; aligned the </a:t>
            </a:r>
            <a:r>
              <a:rPr lang="en-US" sz="1600" u="sng" dirty="0" smtClean="0">
                <a:solidFill>
                  <a:schemeClr val="accent3">
                    <a:lumMod val="50000"/>
                  </a:schemeClr>
                </a:solidFill>
              </a:rPr>
              <a:t>budget to the brand</a:t>
            </a:r>
            <a:r>
              <a:rPr lang="en-US" sz="1600" u="sng" dirty="0" smtClean="0">
                <a:solidFill>
                  <a:srgbClr val="C00000"/>
                </a:solidFill>
              </a:rPr>
              <a:t> </a:t>
            </a:r>
          </a:p>
          <a:p>
            <a:pPr lvl="1">
              <a:spcBef>
                <a:spcPts val="0"/>
              </a:spcBef>
            </a:pPr>
            <a:r>
              <a:rPr lang="en-US" sz="1600" dirty="0" smtClean="0">
                <a:solidFill>
                  <a:srgbClr val="000099"/>
                </a:solidFill>
              </a:rPr>
              <a:t>Program managers responsible for defending their budgets</a:t>
            </a:r>
          </a:p>
          <a:p>
            <a:pPr lvl="1">
              <a:spcBef>
                <a:spcPts val="0"/>
              </a:spcBef>
            </a:pPr>
            <a:r>
              <a:rPr lang="en-US" sz="1600" dirty="0" smtClean="0">
                <a:solidFill>
                  <a:srgbClr val="000099"/>
                </a:solidFill>
              </a:rPr>
              <a:t>The voices of dissatisfaction are hard to quantify or qualify</a:t>
            </a:r>
          </a:p>
          <a:p>
            <a:pPr lvl="2">
              <a:spcBef>
                <a:spcPts val="0"/>
              </a:spcBef>
            </a:pPr>
            <a:r>
              <a:rPr lang="en-US" sz="1400" dirty="0" smtClean="0">
                <a:solidFill>
                  <a:srgbClr val="285C00"/>
                </a:solidFill>
              </a:rPr>
              <a:t> Correlated with reduction (loss) in funding?</a:t>
            </a:r>
          </a:p>
          <a:p>
            <a:pPr lvl="2">
              <a:spcBef>
                <a:spcPts val="0"/>
              </a:spcBef>
            </a:pPr>
            <a:r>
              <a:rPr lang="en-US" sz="1400" dirty="0" smtClean="0">
                <a:solidFill>
                  <a:srgbClr val="285C00"/>
                </a:solidFill>
              </a:rPr>
              <a:t>What alternatives are being suggested that would bring more money to HEP?  </a:t>
            </a:r>
          </a:p>
          <a:p>
            <a:pPr lvl="2">
              <a:spcBef>
                <a:spcPts val="0"/>
              </a:spcBef>
            </a:pPr>
            <a:r>
              <a:rPr lang="en-US" sz="1400" dirty="0" smtClean="0">
                <a:solidFill>
                  <a:schemeClr val="accent2">
                    <a:lumMod val="50000"/>
                  </a:schemeClr>
                </a:solidFill>
              </a:rPr>
              <a:t>What opportunities are lost due to the “restrictions” of the Frontiers? </a:t>
            </a:r>
          </a:p>
          <a:p>
            <a:pPr lvl="1">
              <a:spcBef>
                <a:spcPts val="0"/>
              </a:spcBef>
            </a:pPr>
            <a:r>
              <a:rPr lang="en-US" sz="1600" dirty="0" smtClean="0">
                <a:solidFill>
                  <a:srgbClr val="000099"/>
                </a:solidFill>
              </a:rPr>
              <a:t>Silent majority do not have many complaints</a:t>
            </a:r>
          </a:p>
          <a:p>
            <a:pPr lvl="2">
              <a:spcBef>
                <a:spcPts val="0"/>
              </a:spcBef>
            </a:pPr>
            <a:r>
              <a:rPr lang="en-US" sz="1400" dirty="0" smtClean="0">
                <a:solidFill>
                  <a:srgbClr val="285C00"/>
                </a:solidFill>
              </a:rPr>
              <a:t>C</a:t>
            </a:r>
            <a:r>
              <a:rPr lang="en-US" sz="1400" dirty="0" smtClean="0">
                <a:solidFill>
                  <a:srgbClr val="285C00"/>
                </a:solidFill>
              </a:rPr>
              <a:t>orrelated </a:t>
            </a:r>
            <a:r>
              <a:rPr lang="en-US" sz="1400" dirty="0" smtClean="0">
                <a:solidFill>
                  <a:srgbClr val="285C00"/>
                </a:solidFill>
              </a:rPr>
              <a:t>with satisfaction with </a:t>
            </a:r>
            <a:r>
              <a:rPr lang="en-US" sz="1400" dirty="0" smtClean="0">
                <a:solidFill>
                  <a:srgbClr val="285C00"/>
                </a:solidFill>
              </a:rPr>
              <a:t>funding?</a:t>
            </a:r>
            <a:endParaRPr lang="en-US" sz="1400" dirty="0" smtClean="0">
              <a:solidFill>
                <a:srgbClr val="285C00"/>
              </a:solidFill>
            </a:endParaRPr>
          </a:p>
          <a:p>
            <a:pPr lvl="2">
              <a:spcBef>
                <a:spcPts val="0"/>
              </a:spcBef>
            </a:pPr>
            <a:r>
              <a:rPr lang="en-US" sz="1400" dirty="0" smtClean="0">
                <a:solidFill>
                  <a:srgbClr val="285C00"/>
                </a:solidFill>
              </a:rPr>
              <a:t>Overwhelming majority of HEP research falls within a single thrust or frontier</a:t>
            </a:r>
          </a:p>
          <a:p>
            <a:pPr lvl="2">
              <a:spcBef>
                <a:spcPts val="0"/>
              </a:spcBef>
            </a:pPr>
            <a:r>
              <a:rPr lang="en-US" sz="1400" dirty="0" smtClean="0">
                <a:solidFill>
                  <a:srgbClr val="285C00"/>
                </a:solidFill>
              </a:rPr>
              <a:t>For Cosmic or Intensity, physicists may be on multiple experiments, e.g. dark energy or neutrinos, but they are usually staged and complementary</a:t>
            </a:r>
          </a:p>
          <a:p>
            <a:pPr lvl="1">
              <a:spcBef>
                <a:spcPts val="0"/>
              </a:spcBef>
            </a:pPr>
            <a:r>
              <a:rPr lang="en-US" sz="1600" dirty="0" smtClean="0">
                <a:solidFill>
                  <a:srgbClr val="000099"/>
                </a:solidFill>
              </a:rPr>
              <a:t>HEP does not discourage work or proposal to work in more than one research area</a:t>
            </a:r>
          </a:p>
          <a:p>
            <a:pPr lvl="2">
              <a:spcBef>
                <a:spcPts val="0"/>
              </a:spcBef>
            </a:pPr>
            <a:r>
              <a:rPr lang="en-US" sz="1400" dirty="0" smtClean="0">
                <a:solidFill>
                  <a:srgbClr val="C00000"/>
                </a:solidFill>
              </a:rPr>
              <a:t>Uncommon: </a:t>
            </a:r>
            <a:r>
              <a:rPr lang="en-US" sz="1400" dirty="0" smtClean="0">
                <a:solidFill>
                  <a:srgbClr val="285C00"/>
                </a:solidFill>
              </a:rPr>
              <a:t>Research with shared software or technology development is a good example, e.g. Dark Matter/</a:t>
            </a:r>
            <a:r>
              <a:rPr lang="en-US" sz="1400" dirty="0" err="1" smtClean="0">
                <a:solidFill>
                  <a:srgbClr val="285C00"/>
                </a:solidFill>
              </a:rPr>
              <a:t>LAr</a:t>
            </a:r>
            <a:r>
              <a:rPr lang="en-US" sz="1400" dirty="0" smtClean="0">
                <a:solidFill>
                  <a:srgbClr val="285C00"/>
                </a:solidFill>
              </a:rPr>
              <a:t> R&amp;D</a:t>
            </a:r>
          </a:p>
          <a:p>
            <a:pPr lvl="2">
              <a:spcBef>
                <a:spcPts val="0"/>
              </a:spcBef>
            </a:pPr>
            <a:r>
              <a:rPr lang="en-US" sz="1400" dirty="0" smtClean="0">
                <a:solidFill>
                  <a:srgbClr val="C00000"/>
                </a:solidFill>
              </a:rPr>
              <a:t>Rare:  </a:t>
            </a:r>
            <a:r>
              <a:rPr lang="en-US" sz="1400" dirty="0" smtClean="0">
                <a:solidFill>
                  <a:srgbClr val="285C00"/>
                </a:solidFill>
              </a:rPr>
              <a:t>Researchers working on orthogonal efforts, e.g. LHC and </a:t>
            </a:r>
            <a:r>
              <a:rPr lang="en-US" sz="1400" dirty="0" smtClean="0">
                <a:solidFill>
                  <a:srgbClr val="285C00"/>
                </a:solidFill>
              </a:rPr>
              <a:t>X</a:t>
            </a:r>
          </a:p>
          <a:p>
            <a:pPr lvl="2">
              <a:spcBef>
                <a:spcPts val="0"/>
              </a:spcBef>
            </a:pPr>
            <a:r>
              <a:rPr lang="en-US" sz="1400" dirty="0" smtClean="0">
                <a:solidFill>
                  <a:srgbClr val="285C00"/>
                </a:solidFill>
              </a:rPr>
              <a:t>Many of the current post-docs in Intensity Frontier experiments did their thesis on a Tevatron or LHC experiment</a:t>
            </a:r>
          </a:p>
          <a:p>
            <a:pPr lvl="2">
              <a:spcBef>
                <a:spcPts val="0"/>
              </a:spcBef>
            </a:pPr>
            <a:r>
              <a:rPr lang="en-US" sz="1400" dirty="0" smtClean="0">
                <a:solidFill>
                  <a:srgbClr val="285C00"/>
                </a:solidFill>
              </a:rPr>
              <a:t>Theory is not </a:t>
            </a:r>
            <a:r>
              <a:rPr lang="en-US" sz="1400" smtClean="0">
                <a:solidFill>
                  <a:srgbClr val="285C00"/>
                </a:solidFill>
              </a:rPr>
              <a:t>a frontier.  </a:t>
            </a:r>
            <a:endParaRPr lang="en-US" sz="1400" dirty="0" smtClean="0">
              <a:solidFill>
                <a:srgbClr val="285C00"/>
              </a:solidFill>
            </a:endParaRPr>
          </a:p>
          <a:p>
            <a:pPr lvl="1">
              <a:spcBef>
                <a:spcPts val="0"/>
              </a:spcBef>
            </a:pPr>
            <a:r>
              <a:rPr lang="en-US" sz="1600" dirty="0" smtClean="0">
                <a:solidFill>
                  <a:srgbClr val="000099"/>
                </a:solidFill>
              </a:rPr>
              <a:t>Peer review provides input on who is or who is not active or credible </a:t>
            </a:r>
          </a:p>
          <a:p>
            <a:r>
              <a:rPr lang="en-US" sz="1800" dirty="0" smtClean="0"/>
              <a:t>Healthy</a:t>
            </a:r>
            <a:r>
              <a:rPr lang="en-US" sz="1800" dirty="0" smtClean="0"/>
              <a:t> </a:t>
            </a:r>
            <a:r>
              <a:rPr lang="en-US" sz="1800" dirty="0" smtClean="0"/>
              <a:t>interaction between Frontiers</a:t>
            </a:r>
          </a:p>
          <a:p>
            <a:pPr marL="800100" lvl="1" indent="-342900">
              <a:buFont typeface="Wingdings" pitchFamily="2" charset="2"/>
              <a:buChar char="ü"/>
            </a:pPr>
            <a:r>
              <a:rPr lang="en-US" sz="1600" dirty="0" smtClean="0">
                <a:solidFill>
                  <a:srgbClr val="000099"/>
                </a:solidFill>
              </a:rPr>
              <a:t>Plenary and joint sessions; Tough Questions; Panel Discussions </a:t>
            </a:r>
            <a:endParaRPr lang="en-US" sz="1600" dirty="0" smtClean="0">
              <a:solidFill>
                <a:srgbClr val="000099"/>
              </a:solidFill>
            </a:endParaRPr>
          </a:p>
          <a:p>
            <a:pPr lvl="1">
              <a:buFont typeface="Calibri" pitchFamily="34" charset="0"/>
              <a:buChar char="х"/>
            </a:pPr>
            <a:r>
              <a:rPr lang="en-US" sz="1600" dirty="0" smtClean="0">
                <a:solidFill>
                  <a:srgbClr val="FF0000"/>
                </a:solidFill>
              </a:rPr>
              <a:t>  Parallel sessions </a:t>
            </a:r>
            <a:endParaRPr lang="en-US" sz="1600" dirty="0">
              <a:solidFill>
                <a:srgbClr val="FF0000"/>
              </a:solidFill>
            </a:endParaRPr>
          </a:p>
        </p:txBody>
      </p:sp>
      <p:sp>
        <p:nvSpPr>
          <p:cNvPr id="18" name="Date Placeholder 17"/>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
        <p:nvSpPr>
          <p:cNvPr id="19" name="Slide Number Placeholder 18"/>
          <p:cNvSpPr>
            <a:spLocks noGrp="1"/>
          </p:cNvSpPr>
          <p:nvPr>
            <p:ph type="sldNum" sz="quarter" idx="10"/>
          </p:nvPr>
        </p:nvSpPr>
        <p:spPr/>
        <p:txBody>
          <a:bodyPr/>
          <a:lstStyle/>
          <a:p>
            <a:pPr>
              <a:defRPr/>
            </a:pPr>
            <a:fld id="{D757FE10-15E1-460C-A482-DCCBDA005350}"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10"/>
          <p:cNvSpPr>
            <a:spLocks noGrp="1"/>
          </p:cNvSpPr>
          <p:nvPr>
            <p:ph type="dt" sz="half" idx="2"/>
          </p:nvPr>
        </p:nvSpPr>
        <p:spPr/>
        <p:txBody>
          <a:bodyPr/>
          <a:lstStyle/>
          <a:p>
            <a:r>
              <a:rPr lang="en-US" smtClean="0"/>
              <a:t>14 Aug 2013</a:t>
            </a:r>
            <a:endParaRPr lang="en-US" dirty="0"/>
          </a:p>
        </p:txBody>
      </p:sp>
      <p:sp>
        <p:nvSpPr>
          <p:cNvPr id="2" name="Title 1"/>
          <p:cNvSpPr>
            <a:spLocks noGrp="1"/>
          </p:cNvSpPr>
          <p:nvPr>
            <p:ph type="title"/>
          </p:nvPr>
        </p:nvSpPr>
        <p:spPr/>
        <p:txBody>
          <a:bodyPr/>
          <a:lstStyle/>
          <a:p>
            <a:r>
              <a:rPr lang="en-US" sz="4400" dirty="0" smtClean="0">
                <a:solidFill>
                  <a:srgbClr val="285C00"/>
                </a:solidFill>
                <a:effectLst>
                  <a:outerShdw blurRad="38100" dist="38100" dir="2700000" algn="tl">
                    <a:srgbClr val="000000">
                      <a:alpha val="43137"/>
                    </a:srgbClr>
                  </a:outerShdw>
                </a:effectLst>
                <a:latin typeface="Cambria" pitchFamily="18" charset="0"/>
              </a:rPr>
              <a:t>HEP Budget</a:t>
            </a:r>
            <a:endParaRPr lang="en-US" sz="4400" dirty="0">
              <a:solidFill>
                <a:srgbClr val="285C00"/>
              </a:solidFill>
              <a:effectLst>
                <a:outerShdw blurRad="38100" dist="38100" dir="2700000" algn="tl">
                  <a:srgbClr val="000000">
                    <a:alpha val="43137"/>
                  </a:srgbClr>
                </a:outerShdw>
              </a:effectLst>
              <a:latin typeface="Cambria" pitchFamily="18" charset="0"/>
            </a:endParaRPr>
          </a:p>
        </p:txBody>
      </p:sp>
      <p:sp>
        <p:nvSpPr>
          <p:cNvPr id="3" name="Rectangle 2"/>
          <p:cNvSpPr/>
          <p:nvPr/>
        </p:nvSpPr>
        <p:spPr>
          <a:xfrm>
            <a:off x="7313349" y="5145442"/>
            <a:ext cx="1319592" cy="276999"/>
          </a:xfrm>
          <a:prstGeom prst="rect">
            <a:avLst/>
          </a:prstGeom>
        </p:spPr>
        <p:txBody>
          <a:bodyPr wrap="none">
            <a:spAutoFit/>
          </a:bodyPr>
          <a:lstStyle/>
          <a:p>
            <a:r>
              <a:rPr lang="en-US" sz="1200" dirty="0" smtClean="0"/>
              <a:t>xkcd.com/1062/</a:t>
            </a:r>
            <a:endParaRPr lang="en-US" sz="12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xmlns="" val="0"/>
              </a:ext>
            </a:extLst>
          </a:blip>
          <a:stretch>
            <a:fillRect/>
          </a:stretch>
        </p:blipFill>
        <p:spPr>
          <a:xfrm>
            <a:off x="3420379" y="518577"/>
            <a:ext cx="5238096" cy="4533333"/>
          </a:xfrm>
          <a:prstGeom prst="rect">
            <a:avLst/>
          </a:prstGeom>
        </p:spPr>
      </p:pic>
    </p:spTree>
    <p:extLst>
      <p:ext uri="{BB962C8B-B14F-4D97-AF65-F5344CB8AC3E}">
        <p14:creationId xmlns:p14="http://schemas.microsoft.com/office/powerpoint/2010/main" xmlns="" val="15433896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Funding Trends</a:t>
            </a:r>
            <a:endParaRPr lang="en-US" dirty="0"/>
          </a:p>
        </p:txBody>
      </p:sp>
      <p:sp>
        <p:nvSpPr>
          <p:cNvPr id="12" name="Slide Number Placeholder 11"/>
          <p:cNvSpPr>
            <a:spLocks noGrp="1"/>
          </p:cNvSpPr>
          <p:nvPr>
            <p:ph type="sldNum" sz="quarter" idx="10"/>
          </p:nvPr>
        </p:nvSpPr>
        <p:spPr/>
        <p:txBody>
          <a:bodyPr/>
          <a:lstStyle/>
          <a:p>
            <a:fld id="{3C702BBD-2EB0-4C44-92BD-C12C7EDA54A5}" type="slidenum">
              <a:rPr lang="en-US" smtClean="0"/>
              <a:pPr/>
              <a:t>13</a:t>
            </a:fld>
            <a:endParaRPr lang="en-US" dirty="0"/>
          </a:p>
        </p:txBody>
      </p:sp>
      <p:sp>
        <p:nvSpPr>
          <p:cNvPr id="13" name="Date Placeholder 12"/>
          <p:cNvSpPr>
            <a:spLocks noGrp="1"/>
          </p:cNvSpPr>
          <p:nvPr>
            <p:ph type="dt" sz="half" idx="2"/>
          </p:nvPr>
        </p:nvSpPr>
        <p:spPr/>
        <p:txBody>
          <a:bodyPr/>
          <a:lstStyle/>
          <a:p>
            <a:r>
              <a:rPr lang="en-US" sz="1000" smtClean="0"/>
              <a:t>14 Aug 2013</a:t>
            </a:r>
            <a:endParaRPr lang="en-US" sz="1000" dirty="0"/>
          </a:p>
        </p:txBody>
      </p:sp>
      <p:graphicFrame>
        <p:nvGraphicFramePr>
          <p:cNvPr id="4" name="Chart 3"/>
          <p:cNvGraphicFramePr/>
          <p:nvPr/>
        </p:nvGraphicFramePr>
        <p:xfrm>
          <a:off x="478188" y="1129502"/>
          <a:ext cx="7538936" cy="354086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07342" y="4765910"/>
            <a:ext cx="8073958" cy="1631216"/>
          </a:xfrm>
          <a:prstGeom prst="rect">
            <a:avLst/>
          </a:prstGeom>
          <a:noFill/>
          <a:ln>
            <a:solidFill>
              <a:schemeClr val="tx1"/>
            </a:solidFill>
          </a:ln>
        </p:spPr>
        <p:txBody>
          <a:bodyPr wrap="square" rtlCol="0">
            <a:spAutoFit/>
          </a:bodyPr>
          <a:lstStyle/>
          <a:p>
            <a:pPr marL="182880" indent="-182880">
              <a:spcAft>
                <a:spcPts val="600"/>
              </a:spcAft>
              <a:buFont typeface="Arial" pitchFamily="34" charset="0"/>
              <a:buChar char="•"/>
            </a:pPr>
            <a:r>
              <a:rPr lang="en-US" sz="1600" dirty="0" smtClean="0">
                <a:latin typeface="Calibri" pitchFamily="34" charset="0"/>
              </a:rPr>
              <a:t>In the late 90’s the fraction of the budget devoted to projects was about 20%.</a:t>
            </a:r>
          </a:p>
          <a:p>
            <a:pPr marL="182880" lvl="1" indent="-182880">
              <a:spcAft>
                <a:spcPts val="600"/>
              </a:spcAft>
              <a:buFont typeface="Arial" pitchFamily="34" charset="0"/>
              <a:buChar char="•"/>
            </a:pPr>
            <a:r>
              <a:rPr lang="en-US" sz="1600" dirty="0" smtClean="0">
                <a:solidFill>
                  <a:srgbClr val="285C00"/>
                </a:solidFill>
                <a:latin typeface="Calibri" pitchFamily="34" charset="0"/>
              </a:rPr>
              <a:t>Progress in many fields require new investments to produce new capabilities. </a:t>
            </a:r>
          </a:p>
          <a:p>
            <a:pPr marL="182880" indent="-182880">
              <a:spcAft>
                <a:spcPts val="600"/>
              </a:spcAft>
              <a:buFont typeface="Arial" pitchFamily="34" charset="0"/>
              <a:buChar char="•"/>
            </a:pPr>
            <a:r>
              <a:rPr lang="en-US" sz="1600" dirty="0" smtClean="0">
                <a:solidFill>
                  <a:srgbClr val="285C00"/>
                </a:solidFill>
                <a:latin typeface="Calibri" pitchFamily="34" charset="0"/>
              </a:rPr>
              <a:t>The projects started in 2006 are coming to completion.</a:t>
            </a:r>
          </a:p>
          <a:p>
            <a:pPr marL="182880" indent="-182880">
              <a:spcAft>
                <a:spcPts val="600"/>
              </a:spcAft>
              <a:buFont typeface="Arial" pitchFamily="34" charset="0"/>
              <a:buChar char="•"/>
            </a:pPr>
            <a:r>
              <a:rPr lang="en-US" sz="1600" dirty="0" smtClean="0">
                <a:solidFill>
                  <a:schemeClr val="tx2">
                    <a:lumMod val="75000"/>
                  </a:schemeClr>
                </a:solidFill>
                <a:latin typeface="Calibri" pitchFamily="34" charset="0"/>
              </a:rPr>
              <a:t>New investments are needed to continue US leadership in well defined research areas.</a:t>
            </a:r>
          </a:p>
          <a:p>
            <a:pPr marL="182880" indent="-182880">
              <a:spcAft>
                <a:spcPts val="600"/>
              </a:spcAft>
              <a:buFont typeface="Arial" pitchFamily="34" charset="0"/>
              <a:buChar char="•"/>
            </a:pPr>
            <a:r>
              <a:rPr lang="en-US" sz="1600" dirty="0" smtClean="0">
                <a:solidFill>
                  <a:schemeClr val="accent2">
                    <a:lumMod val="50000"/>
                  </a:schemeClr>
                </a:solidFill>
                <a:latin typeface="Calibri" pitchFamily="34" charset="0"/>
              </a:rPr>
              <a:t>Possibilities for future funding growth are weak.  Must make do with what we have.</a:t>
            </a:r>
          </a:p>
        </p:txBody>
      </p:sp>
      <p:sp>
        <p:nvSpPr>
          <p:cNvPr id="6" name="Oval 5"/>
          <p:cNvSpPr/>
          <p:nvPr/>
        </p:nvSpPr>
        <p:spPr bwMode="auto">
          <a:xfrm>
            <a:off x="2735005" y="2296821"/>
            <a:ext cx="2159540" cy="1439692"/>
          </a:xfrm>
          <a:prstGeom prst="ellipse">
            <a:avLst/>
          </a:prstGeom>
          <a:solidFill>
            <a:srgbClr val="FFFF00">
              <a:alpha val="21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1230105" y="1294229"/>
            <a:ext cx="2892108" cy="584775"/>
          </a:xfrm>
          <a:prstGeom prst="rect">
            <a:avLst/>
          </a:prstGeom>
          <a:noFill/>
        </p:spPr>
        <p:txBody>
          <a:bodyPr wrap="square" rtlCol="0">
            <a:spAutoFit/>
          </a:bodyPr>
          <a:lstStyle/>
          <a:p>
            <a:r>
              <a:rPr lang="en-US" sz="1600" dirty="0" smtClean="0">
                <a:latin typeface="Calibri" pitchFamily="34" charset="0"/>
              </a:rPr>
              <a:t>Trading projects for more research</a:t>
            </a:r>
            <a:endParaRPr lang="en-US" sz="1600" dirty="0">
              <a:latin typeface="Calibri" pitchFamily="34" charset="0"/>
            </a:endParaRPr>
          </a:p>
        </p:txBody>
      </p:sp>
      <p:sp>
        <p:nvSpPr>
          <p:cNvPr id="8" name="Oval 7"/>
          <p:cNvSpPr/>
          <p:nvPr/>
        </p:nvSpPr>
        <p:spPr bwMode="auto">
          <a:xfrm>
            <a:off x="4826452" y="1538062"/>
            <a:ext cx="1332691" cy="1183531"/>
          </a:xfrm>
          <a:prstGeom prst="ellipse">
            <a:avLst/>
          </a:prstGeom>
          <a:solidFill>
            <a:srgbClr val="FFFF00">
              <a:alpha val="21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9" name="TextBox 8"/>
          <p:cNvSpPr txBox="1"/>
          <p:nvPr/>
        </p:nvSpPr>
        <p:spPr>
          <a:xfrm>
            <a:off x="6923680" y="1221217"/>
            <a:ext cx="2066210" cy="523220"/>
          </a:xfrm>
          <a:prstGeom prst="rect">
            <a:avLst/>
          </a:prstGeom>
          <a:noFill/>
        </p:spPr>
        <p:txBody>
          <a:bodyPr wrap="square" rtlCol="0">
            <a:spAutoFit/>
          </a:bodyPr>
          <a:lstStyle/>
          <a:p>
            <a:r>
              <a:rPr lang="en-US" sz="1400" dirty="0" smtClean="0"/>
              <a:t>Ramp up ILC and SRF R&amp;D programs</a:t>
            </a:r>
            <a:endParaRPr lang="en-US" sz="1400" dirty="0"/>
          </a:p>
        </p:txBody>
      </p:sp>
      <p:cxnSp>
        <p:nvCxnSpPr>
          <p:cNvPr id="11" name="Straight Arrow Connector 10"/>
          <p:cNvCxnSpPr>
            <a:stCxn id="9" idx="1"/>
            <a:endCxn id="8" idx="0"/>
          </p:cNvCxnSpPr>
          <p:nvPr/>
        </p:nvCxnSpPr>
        <p:spPr bwMode="auto">
          <a:xfrm rot="10800000" flipV="1">
            <a:off x="5492798" y="1482826"/>
            <a:ext cx="1430882" cy="5523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89162" y="1150706"/>
            <a:ext cx="7062582" cy="3595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One Possible Future Scenario </a:t>
            </a:r>
            <a:endParaRPr lang="en-US" dirty="0">
              <a:effectLst>
                <a:outerShdw blurRad="38100" dist="38100" dir="2700000" algn="tl">
                  <a:srgbClr val="000000">
                    <a:alpha val="43137"/>
                  </a:srgbClr>
                </a:outerShdw>
              </a:effectLst>
            </a:endParaRPr>
          </a:p>
        </p:txBody>
      </p:sp>
      <p:sp>
        <p:nvSpPr>
          <p:cNvPr id="9" name="Slide Number Placeholder 8"/>
          <p:cNvSpPr>
            <a:spLocks noGrp="1"/>
          </p:cNvSpPr>
          <p:nvPr>
            <p:ph type="sldNum" sz="quarter" idx="10"/>
          </p:nvPr>
        </p:nvSpPr>
        <p:spPr/>
        <p:txBody>
          <a:bodyPr/>
          <a:lstStyle/>
          <a:p>
            <a:pPr>
              <a:defRPr/>
            </a:pPr>
            <a:fld id="{3C702BBD-2EB0-4C44-92BD-C12C7EDA54A5}" type="slidenum">
              <a:rPr lang="en-US" smtClean="0">
                <a:solidFill>
                  <a:schemeClr val="bg1">
                    <a:lumMod val="50000"/>
                  </a:schemeClr>
                </a:solidFill>
              </a:rPr>
              <a:pPr>
                <a:defRPr/>
              </a:pPr>
              <a:t>14</a:t>
            </a:fld>
            <a:endParaRPr lang="en-US" dirty="0">
              <a:solidFill>
                <a:schemeClr val="bg1">
                  <a:lumMod val="50000"/>
                </a:schemeClr>
              </a:solidFill>
            </a:endParaRPr>
          </a:p>
        </p:txBody>
      </p:sp>
      <p:sp>
        <p:nvSpPr>
          <p:cNvPr id="10" name="Date Placeholder 9"/>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
        <p:nvSpPr>
          <p:cNvPr id="5" name="TextBox 4"/>
          <p:cNvSpPr txBox="1"/>
          <p:nvPr/>
        </p:nvSpPr>
        <p:spPr>
          <a:xfrm>
            <a:off x="515292" y="4840870"/>
            <a:ext cx="8073958" cy="1631216"/>
          </a:xfrm>
          <a:prstGeom prst="rect">
            <a:avLst/>
          </a:prstGeom>
          <a:noFill/>
          <a:ln>
            <a:solidFill>
              <a:schemeClr val="tx1"/>
            </a:solidFill>
          </a:ln>
        </p:spPr>
        <p:txBody>
          <a:bodyPr wrap="square" rtlCol="0">
            <a:spAutoFit/>
          </a:bodyPr>
          <a:lstStyle/>
          <a:p>
            <a:pPr marL="182880" indent="-182880">
              <a:spcAft>
                <a:spcPts val="600"/>
              </a:spcAft>
              <a:buFont typeface="Arial" pitchFamily="34" charset="0"/>
              <a:buChar char="•"/>
            </a:pPr>
            <a:r>
              <a:rPr lang="en-US" sz="1600" dirty="0" smtClean="0">
                <a:latin typeface="Calibri" pitchFamily="34" charset="0"/>
              </a:rPr>
              <a:t>About 20% (relative) reduction in Research fraction over ~5 years. </a:t>
            </a:r>
          </a:p>
          <a:p>
            <a:pPr marL="640080" lvl="1" indent="-182880">
              <a:spcAft>
                <a:spcPts val="600"/>
              </a:spcAft>
              <a:buFont typeface="Arial" pitchFamily="34" charset="0"/>
              <a:buChar char="•"/>
            </a:pPr>
            <a:r>
              <a:rPr lang="en-US" sz="1600" i="1" dirty="0" smtClean="0">
                <a:solidFill>
                  <a:srgbClr val="0000CC"/>
                </a:solidFill>
                <a:latin typeface="Calibri" pitchFamily="34" charset="0"/>
              </a:rPr>
              <a:t>In order to address priorities, this will not be applied equally across Frontiers.</a:t>
            </a:r>
            <a:endParaRPr lang="en-US" sz="1600" dirty="0" smtClean="0">
              <a:latin typeface="Calibri" pitchFamily="34" charset="0"/>
            </a:endParaRPr>
          </a:p>
          <a:p>
            <a:pPr marL="182880" indent="-182880">
              <a:spcAft>
                <a:spcPts val="600"/>
              </a:spcAft>
              <a:buFont typeface="Arial" pitchFamily="34" charset="0"/>
              <a:buChar char="•"/>
            </a:pPr>
            <a:r>
              <a:rPr lang="en-US" sz="1600" dirty="0" smtClean="0">
                <a:latin typeface="Calibri" pitchFamily="34" charset="0"/>
              </a:rPr>
              <a:t>This necessarily implies reductions in scientific staffing. </a:t>
            </a:r>
          </a:p>
          <a:p>
            <a:pPr marL="640080" lvl="1" indent="-182880">
              <a:spcAft>
                <a:spcPts val="600"/>
              </a:spcAft>
              <a:buFont typeface="Arial" pitchFamily="34" charset="0"/>
              <a:buChar char="•"/>
            </a:pPr>
            <a:r>
              <a:rPr lang="en-US" sz="1600" dirty="0" smtClean="0">
                <a:solidFill>
                  <a:schemeClr val="accent2">
                    <a:lumMod val="50000"/>
                  </a:schemeClr>
                </a:solidFill>
                <a:latin typeface="Calibri" pitchFamily="34" charset="0"/>
              </a:rPr>
              <a:t>Some can migrate to Projects but other transitions are more difficult.</a:t>
            </a:r>
          </a:p>
          <a:p>
            <a:pPr marL="182880" indent="-182880">
              <a:spcAft>
                <a:spcPts val="600"/>
              </a:spcAft>
              <a:buFont typeface="Arial" pitchFamily="34" charset="0"/>
              <a:buChar char="•"/>
            </a:pPr>
            <a:r>
              <a:rPr lang="en-US" sz="1600" dirty="0" smtClean="0">
                <a:latin typeface="Calibri" pitchFamily="34" charset="0"/>
              </a:rPr>
              <a:t>We have requested labs to help manage this transition as gracefully as possible.</a:t>
            </a:r>
          </a:p>
        </p:txBody>
      </p:sp>
      <p:sp>
        <p:nvSpPr>
          <p:cNvPr id="7" name="TextBox 6"/>
          <p:cNvSpPr txBox="1"/>
          <p:nvPr/>
        </p:nvSpPr>
        <p:spPr>
          <a:xfrm>
            <a:off x="2679970" y="1225125"/>
            <a:ext cx="2892108" cy="584775"/>
          </a:xfrm>
          <a:prstGeom prst="rect">
            <a:avLst/>
          </a:prstGeom>
          <a:noFill/>
        </p:spPr>
        <p:txBody>
          <a:bodyPr wrap="square" rtlCol="0">
            <a:spAutoFit/>
          </a:bodyPr>
          <a:lstStyle/>
          <a:p>
            <a:r>
              <a:rPr lang="en-US" sz="1600" dirty="0" smtClean="0">
                <a:latin typeface="Calibri" pitchFamily="34" charset="0"/>
              </a:rPr>
              <a:t>Trading research for more projects</a:t>
            </a:r>
            <a:endParaRPr lang="en-US" sz="1600" dirty="0">
              <a:latin typeface="Calibri" pitchFamily="34" charset="0"/>
            </a:endParaRPr>
          </a:p>
        </p:txBody>
      </p:sp>
      <p:cxnSp>
        <p:nvCxnSpPr>
          <p:cNvPr id="12" name="Straight Arrow Connector 11"/>
          <p:cNvCxnSpPr/>
          <p:nvPr/>
        </p:nvCxnSpPr>
        <p:spPr>
          <a:xfrm>
            <a:off x="3505200" y="1676400"/>
            <a:ext cx="620824"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4848448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4000" b="1" dirty="0" smtClean="0">
                <a:solidFill>
                  <a:srgbClr val="285C00"/>
                </a:solidFill>
                <a:effectLst>
                  <a:outerShdw blurRad="38100" dist="38100" dir="2700000" algn="tl">
                    <a:srgbClr val="000000">
                      <a:alpha val="43137"/>
                    </a:srgbClr>
                  </a:outerShdw>
                </a:effectLst>
                <a:latin typeface="Cambria" pitchFamily="18" charset="0"/>
              </a:rPr>
              <a:t>FY 2014 High Energy Physics Budget </a:t>
            </a:r>
            <a:r>
              <a:rPr lang="en-US" sz="3600" b="1" dirty="0" smtClean="0">
                <a:solidFill>
                  <a:srgbClr val="285C00"/>
                </a:solidFill>
                <a:effectLst>
                  <a:outerShdw blurRad="38100" dist="38100" dir="2700000" algn="tl">
                    <a:srgbClr val="000000">
                      <a:alpha val="43137"/>
                    </a:srgbClr>
                  </a:outerShdw>
                </a:effectLst>
                <a:latin typeface="Cambria" pitchFamily="18" charset="0"/>
              </a:rPr>
              <a:t/>
            </a:r>
            <a:br>
              <a:rPr lang="en-US" sz="3600" b="1" dirty="0" smtClean="0">
                <a:solidFill>
                  <a:srgbClr val="285C00"/>
                </a:solidFill>
                <a:effectLst>
                  <a:outerShdw blurRad="38100" dist="38100" dir="2700000" algn="tl">
                    <a:srgbClr val="000000">
                      <a:alpha val="43137"/>
                    </a:srgbClr>
                  </a:outerShdw>
                </a:effectLst>
                <a:latin typeface="Cambria" pitchFamily="18" charset="0"/>
              </a:rPr>
            </a:br>
            <a:r>
              <a:rPr lang="en-US" sz="2200" b="1" dirty="0" smtClean="0">
                <a:solidFill>
                  <a:srgbClr val="285C00"/>
                </a:solidFill>
                <a:effectLst>
                  <a:outerShdw blurRad="38100" dist="38100" dir="2700000" algn="tl">
                    <a:srgbClr val="000000">
                      <a:alpha val="43137"/>
                    </a:srgbClr>
                  </a:outerShdw>
                </a:effectLst>
                <a:latin typeface="Cambria" pitchFamily="18" charset="0"/>
              </a:rPr>
              <a:t>(Dollars in thousands)</a:t>
            </a:r>
            <a:endParaRPr lang="en-US" sz="2200" b="1" dirty="0">
              <a:solidFill>
                <a:srgbClr val="285C00"/>
              </a:solidFill>
              <a:effectLst>
                <a:outerShdw blurRad="38100" dist="38100" dir="2700000" algn="tl">
                  <a:srgbClr val="000000">
                    <a:alpha val="43137"/>
                  </a:srgbClr>
                </a:outerShdw>
              </a:effectLst>
              <a:latin typeface="Cambria" pitchFamily="18" charset="0"/>
            </a:endParaRPr>
          </a:p>
        </p:txBody>
      </p:sp>
      <p:graphicFrame>
        <p:nvGraphicFramePr>
          <p:cNvPr id="7" name="Table Placeholder 4"/>
          <p:cNvGraphicFramePr>
            <a:graphicFrameLocks noGrp="1"/>
          </p:cNvGraphicFramePr>
          <p:nvPr>
            <p:ph idx="1"/>
            <p:extLst>
              <p:ext uri="{D42A27DB-BD31-4B8C-83A1-F6EECF244321}">
                <p14:modId xmlns:p14="http://schemas.microsoft.com/office/powerpoint/2010/main" xmlns="" val="3826852173"/>
              </p:ext>
            </p:extLst>
          </p:nvPr>
        </p:nvGraphicFramePr>
        <p:xfrm>
          <a:off x="182563" y="1158875"/>
          <a:ext cx="8767957" cy="5021796"/>
        </p:xfrm>
        <a:graphic>
          <a:graphicData uri="http://schemas.openxmlformats.org/drawingml/2006/table">
            <a:tbl>
              <a:tblPr>
                <a:tableStyleId>{69C7853C-536D-4A76-A0AE-DD22124D55A5}</a:tableStyleId>
              </a:tblPr>
              <a:tblGrid>
                <a:gridCol w="2480343"/>
                <a:gridCol w="988651"/>
                <a:gridCol w="1115130"/>
                <a:gridCol w="980979"/>
                <a:gridCol w="3202854"/>
              </a:tblGrid>
              <a:tr h="588564">
                <a:tc>
                  <a:txBody>
                    <a:bodyPr/>
                    <a:lstStyle/>
                    <a:p>
                      <a:pPr algn="l" fontAlgn="b"/>
                      <a:r>
                        <a:rPr lang="en-US" sz="1800" b="1" u="none" strike="noStrike" dirty="0">
                          <a:latin typeface="Calibri" pitchFamily="34" charset="0"/>
                          <a:cs typeface="Calibri" pitchFamily="34" charset="0"/>
                        </a:rPr>
                        <a:t>Description</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u="none" strike="noStrike" dirty="0">
                          <a:latin typeface="Calibri" pitchFamily="34" charset="0"/>
                          <a:cs typeface="Calibri" pitchFamily="34" charset="0"/>
                        </a:rPr>
                        <a:t>FY </a:t>
                      </a:r>
                      <a:r>
                        <a:rPr lang="en-US" sz="1800" b="1" u="none" strike="noStrike" dirty="0" smtClean="0">
                          <a:latin typeface="Calibri" pitchFamily="34" charset="0"/>
                          <a:cs typeface="Calibri" pitchFamily="34" charset="0"/>
                        </a:rPr>
                        <a:t>2012 Actual</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 2013 </a:t>
                      </a:r>
                    </a:p>
                    <a:p>
                      <a:pPr algn="ctr" fontAlgn="b"/>
                      <a:r>
                        <a:rPr lang="en-US" sz="1800" b="1" i="0" u="none" strike="noStrike" baseline="0" dirty="0" smtClean="0">
                          <a:solidFill>
                            <a:srgbClr val="000000"/>
                          </a:solidFill>
                          <a:latin typeface="Calibri" pitchFamily="34" charset="0"/>
                          <a:cs typeface="Calibri" pitchFamily="34" charset="0"/>
                        </a:rPr>
                        <a:t>July Plan</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a:t>
                      </a:r>
                      <a:r>
                        <a:rPr lang="en-US" sz="1800" b="1" i="0" u="none" strike="noStrike" baseline="0" dirty="0" smtClean="0">
                          <a:solidFill>
                            <a:srgbClr val="000000"/>
                          </a:solidFill>
                          <a:latin typeface="Calibri" pitchFamily="34" charset="0"/>
                          <a:cs typeface="Calibri" pitchFamily="34" charset="0"/>
                        </a:rPr>
                        <a:t> 2014 Request</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Explanation</a:t>
                      </a:r>
                      <a:r>
                        <a:rPr lang="en-US" sz="1800" b="1" i="0" u="none" strike="noStrike" baseline="0" dirty="0" smtClean="0">
                          <a:solidFill>
                            <a:srgbClr val="000000"/>
                          </a:solidFill>
                          <a:latin typeface="Calibri" pitchFamily="34" charset="0"/>
                          <a:cs typeface="Calibri" pitchFamily="34" charset="0"/>
                        </a:rPr>
                        <a:t> of Change</a:t>
                      </a:r>
                    </a:p>
                    <a:p>
                      <a:pPr algn="ctr" fontAlgn="b"/>
                      <a:endParaRPr lang="en-US" sz="100" b="1" i="0" u="none" strike="noStrike" baseline="0" dirty="0" smtClean="0">
                        <a:solidFill>
                          <a:srgbClr val="000000"/>
                        </a:solidFill>
                        <a:latin typeface="Calibri" pitchFamily="34" charset="0"/>
                        <a:cs typeface="Calibri" pitchFamily="34" charset="0"/>
                      </a:endParaRPr>
                    </a:p>
                    <a:p>
                      <a:pPr algn="ctr" fontAlgn="b"/>
                      <a:r>
                        <a:rPr lang="en-US" sz="1600" b="1" i="0" u="none" strike="noStrike" baseline="0" dirty="0" smtClean="0">
                          <a:solidFill>
                            <a:srgbClr val="000000"/>
                          </a:solidFill>
                          <a:latin typeface="Calibri" pitchFamily="34" charset="0"/>
                          <a:cs typeface="Calibri" pitchFamily="34" charset="0"/>
                        </a:rPr>
                        <a:t>[FY14 Request vs. FY12 Actual]</a:t>
                      </a:r>
                      <a:endParaRPr lang="en-US" sz="1600" b="1" i="0" u="none" strike="noStrike" dirty="0">
                        <a:solidFill>
                          <a:srgbClr val="000000"/>
                        </a:solidFill>
                        <a:latin typeface="Calibri" pitchFamily="34" charset="0"/>
                        <a:cs typeface="Calibri" pitchFamily="34" charset="0"/>
                      </a:endParaRPr>
                    </a:p>
                  </a:txBody>
                  <a:tcPr marL="0" marR="0" marT="0" marB="0" anchor="b"/>
                </a:tc>
              </a:tr>
              <a:tr h="306786">
                <a:tc>
                  <a:txBody>
                    <a:bodyPr/>
                    <a:lstStyle/>
                    <a:p>
                      <a:pPr algn="l" rtl="0" fontAlgn="b"/>
                      <a:r>
                        <a:rPr lang="en-US" sz="1600" b="0" i="0" u="none" strike="noStrike" dirty="0">
                          <a:solidFill>
                            <a:srgbClr val="000000"/>
                          </a:solidFill>
                          <a:latin typeface="Calibri" pitchFamily="34" charset="0"/>
                          <a:cs typeface="Calibri" pitchFamily="34" charset="0"/>
                        </a:rPr>
                        <a:t>Energy Frontier </a:t>
                      </a:r>
                      <a:r>
                        <a:rPr lang="en-US" sz="1600" b="0" i="0" u="none" strike="noStrike" dirty="0" smtClean="0">
                          <a:solidFill>
                            <a:srgbClr val="000000"/>
                          </a:solidFill>
                          <a:latin typeface="Calibri" pitchFamily="34" charset="0"/>
                          <a:cs typeface="Calibri" pitchFamily="34" charset="0"/>
                        </a:rPr>
                        <a:t>Exp. Physics</a:t>
                      </a:r>
                      <a:endParaRPr lang="en-US" sz="1600" b="0" i="0" u="none" strike="noStrike" dirty="0">
                        <a:solidFill>
                          <a:srgbClr val="000000"/>
                        </a:solidFill>
                        <a:latin typeface="Calibri" pitchFamily="34" charset="0"/>
                        <a:cs typeface="Calibri" pitchFamily="34" charset="0"/>
                      </a:endParaRPr>
                    </a:p>
                  </a:txBody>
                  <a:tcPr marL="9520" marR="9520" marT="9525" marB="0" anchor="b"/>
                </a:tc>
                <a:tc>
                  <a:txBody>
                    <a:bodyPr/>
                    <a:lstStyle/>
                    <a:p>
                      <a:pPr marL="0" algn="r" defTabSz="914400" rtl="0" eaLnBrk="1" fontAlgn="b" latinLnBrk="0" hangingPunct="1"/>
                      <a:r>
                        <a:rPr lang="en-US" sz="1600" b="0" i="0" u="none" strike="noStrike" kern="1200" dirty="0">
                          <a:solidFill>
                            <a:srgbClr val="000000"/>
                          </a:solidFill>
                          <a:latin typeface="Calibri" pitchFamily="34" charset="0"/>
                          <a:ea typeface="+mn-ea"/>
                          <a:cs typeface="Calibri" pitchFamily="34" charset="0"/>
                        </a:rPr>
                        <a:t>159,997</a:t>
                      </a: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148,164</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154,687</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mn-cs"/>
                        </a:rPr>
                        <a:t>Tevatron</a:t>
                      </a:r>
                      <a:r>
                        <a:rPr lang="en-US" sz="1600" b="0" i="0" u="none" strike="noStrike" kern="1200" baseline="0" dirty="0" smtClean="0">
                          <a:solidFill>
                            <a:srgbClr val="000000"/>
                          </a:solidFill>
                          <a:latin typeface="Calibri" pitchFamily="34" charset="0"/>
                          <a:ea typeface="+mn-ea"/>
                          <a:cs typeface="+mn-cs"/>
                        </a:rPr>
                        <a:t> ramp-down offset by </a:t>
                      </a:r>
                    </a:p>
                    <a:p>
                      <a:pPr marL="0" algn="r" defTabSz="914400" rtl="0" eaLnBrk="1" fontAlgn="b" latinLnBrk="0" hangingPunct="1"/>
                      <a:r>
                        <a:rPr lang="en-US" sz="1600" b="0" i="0" u="none" strike="noStrike" kern="1200" baseline="0" dirty="0" smtClean="0">
                          <a:solidFill>
                            <a:srgbClr val="000000"/>
                          </a:solidFill>
                          <a:latin typeface="Calibri" pitchFamily="34" charset="0"/>
                          <a:ea typeface="+mn-ea"/>
                          <a:cs typeface="+mn-cs"/>
                        </a:rPr>
                        <a:t>R&amp;D for LHC detector upgrades</a:t>
                      </a:r>
                      <a:endParaRPr lang="en-US" sz="1600" b="0" i="0" u="none" strike="noStrike" kern="1200" dirty="0">
                        <a:solidFill>
                          <a:srgbClr val="000000"/>
                        </a:solidFill>
                        <a:latin typeface="Calibri" pitchFamily="34" charset="0"/>
                        <a:ea typeface="+mn-ea"/>
                        <a:cs typeface="+mn-cs"/>
                      </a:endParaRPr>
                    </a:p>
                  </a:txBody>
                  <a:tcPr marL="0" marR="0" marT="0" marB="0" anchor="b"/>
                </a:tc>
              </a:tr>
              <a:tr h="518408">
                <a:tc>
                  <a:txBody>
                    <a:bodyPr/>
                    <a:lstStyle/>
                    <a:p>
                      <a:pPr algn="l" rtl="0" fontAlgn="b"/>
                      <a:r>
                        <a:rPr lang="en-US" sz="1600" b="0" i="0" u="none" strike="noStrike" dirty="0">
                          <a:solidFill>
                            <a:srgbClr val="000000"/>
                          </a:solidFill>
                          <a:latin typeface="Calibri" pitchFamily="34" charset="0"/>
                          <a:cs typeface="Calibri" pitchFamily="34" charset="0"/>
                        </a:rPr>
                        <a:t>Intensity </a:t>
                      </a:r>
                      <a:r>
                        <a:rPr lang="en-US" sz="1600" b="0" i="0" u="none" strike="noStrike" dirty="0" smtClean="0">
                          <a:solidFill>
                            <a:srgbClr val="000000"/>
                          </a:solidFill>
                          <a:latin typeface="Calibri" pitchFamily="34" charset="0"/>
                          <a:cs typeface="Calibri" pitchFamily="34" charset="0"/>
                        </a:rPr>
                        <a:t>Frontier Exp. Physics</a:t>
                      </a:r>
                      <a:endParaRPr lang="en-US" sz="1600" b="0" i="0" u="none" strike="noStrike" dirty="0">
                        <a:solidFill>
                          <a:srgbClr val="000000"/>
                        </a:solidFill>
                        <a:latin typeface="Calibri" pitchFamily="34" charset="0"/>
                        <a:cs typeface="Calibri" pitchFamily="34" charset="0"/>
                      </a:endParaRPr>
                    </a:p>
                  </a:txBody>
                  <a:tcPr marL="9520" marR="9520" marT="9525" marB="0" anchor="b"/>
                </a:tc>
                <a:tc>
                  <a:txBody>
                    <a:bodyPr/>
                    <a:lstStyle/>
                    <a:p>
                      <a:pPr marL="0" algn="r" defTabSz="914400" rtl="0" eaLnBrk="1" fontAlgn="b" latinLnBrk="0" hangingPunct="1"/>
                      <a:r>
                        <a:rPr lang="en-US" sz="1600" b="0" i="0" u="none" strike="noStrike" kern="1200" dirty="0">
                          <a:solidFill>
                            <a:srgbClr val="000000"/>
                          </a:solidFill>
                          <a:latin typeface="Calibri" pitchFamily="34" charset="0"/>
                          <a:ea typeface="+mn-ea"/>
                          <a:cs typeface="Calibri" pitchFamily="34" charset="0"/>
                        </a:rPr>
                        <a:t>283,675</a:t>
                      </a: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287,220</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271,043</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Completion</a:t>
                      </a:r>
                      <a:r>
                        <a:rPr lang="en-US" sz="1600" b="0" i="0" u="none" strike="noStrike" kern="1200" baseline="0" dirty="0" smtClean="0">
                          <a:solidFill>
                            <a:srgbClr val="000000"/>
                          </a:solidFill>
                          <a:latin typeface="Calibri" pitchFamily="34" charset="0"/>
                          <a:ea typeface="+mn-ea"/>
                          <a:cs typeface="Calibri" pitchFamily="34" charset="0"/>
                        </a:rPr>
                        <a:t> of </a:t>
                      </a:r>
                      <a:r>
                        <a:rPr lang="en-US" sz="1600" b="0" i="0" u="none" strike="noStrike" kern="1200" baseline="0" dirty="0" err="1" smtClean="0">
                          <a:solidFill>
                            <a:srgbClr val="000000"/>
                          </a:solidFill>
                          <a:latin typeface="Calibri" pitchFamily="34" charset="0"/>
                          <a:ea typeface="+mn-ea"/>
                          <a:cs typeface="Calibri" pitchFamily="34" charset="0"/>
                        </a:rPr>
                        <a:t>NO</a:t>
                      </a:r>
                      <a:r>
                        <a:rPr lang="en-US" sz="1600" b="0" i="0" u="none" strike="noStrike" kern="1200" baseline="0" dirty="0" err="1" smtClean="0">
                          <a:solidFill>
                            <a:srgbClr val="000000"/>
                          </a:solidFill>
                          <a:latin typeface="Symbol" pitchFamily="18" charset="2"/>
                          <a:ea typeface="+mn-ea"/>
                          <a:cs typeface="Calibri" pitchFamily="34" charset="0"/>
                        </a:rPr>
                        <a:t>n</a:t>
                      </a:r>
                      <a:r>
                        <a:rPr lang="en-US" sz="1600" b="0" i="0" u="none" strike="noStrike" kern="1200" baseline="0" dirty="0" err="1" smtClean="0">
                          <a:solidFill>
                            <a:srgbClr val="000000"/>
                          </a:solidFill>
                          <a:latin typeface="Calibri" pitchFamily="34" charset="0"/>
                          <a:ea typeface="+mn-ea"/>
                          <a:cs typeface="Calibri" pitchFamily="34" charset="0"/>
                        </a:rPr>
                        <a:t>A</a:t>
                      </a:r>
                      <a:r>
                        <a:rPr lang="en-US" sz="1600" b="0" i="0" u="none" strike="noStrike" kern="1200" baseline="0" dirty="0" smtClean="0">
                          <a:solidFill>
                            <a:srgbClr val="000000"/>
                          </a:solidFill>
                          <a:latin typeface="Calibri" pitchFamily="34" charset="0"/>
                          <a:ea typeface="+mn-ea"/>
                          <a:cs typeface="Calibri" pitchFamily="34" charset="0"/>
                        </a:rPr>
                        <a:t> (MIE), partially offset by Fermi Ops </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r>
              <a:tr h="306786">
                <a:tc>
                  <a:txBody>
                    <a:bodyPr/>
                    <a:lstStyle/>
                    <a:p>
                      <a:pPr algn="l" rtl="0" fontAlgn="b"/>
                      <a:r>
                        <a:rPr lang="en-US" sz="1600" b="0" i="0" u="none" strike="noStrike" dirty="0">
                          <a:solidFill>
                            <a:srgbClr val="000000"/>
                          </a:solidFill>
                          <a:latin typeface="Calibri" pitchFamily="34" charset="0"/>
                          <a:cs typeface="Calibri" pitchFamily="34" charset="0"/>
                        </a:rPr>
                        <a:t>Cosmic Frontier </a:t>
                      </a:r>
                      <a:r>
                        <a:rPr lang="en-US" sz="1600" b="0" i="0" u="none" strike="noStrike" dirty="0" smtClean="0">
                          <a:solidFill>
                            <a:srgbClr val="000000"/>
                          </a:solidFill>
                          <a:latin typeface="Calibri" pitchFamily="34" charset="0"/>
                          <a:cs typeface="Calibri" pitchFamily="34" charset="0"/>
                        </a:rPr>
                        <a:t>Exp.</a:t>
                      </a:r>
                      <a:r>
                        <a:rPr lang="en-US" sz="1600" b="0" i="0" u="none" strike="noStrike" baseline="0" dirty="0" smtClean="0">
                          <a:solidFill>
                            <a:srgbClr val="000000"/>
                          </a:solidFill>
                          <a:latin typeface="Calibri" pitchFamily="34" charset="0"/>
                          <a:cs typeface="Calibri" pitchFamily="34" charset="0"/>
                        </a:rPr>
                        <a:t> Physics</a:t>
                      </a:r>
                      <a:endParaRPr lang="en-US" sz="1600" b="0" i="0" u="none" strike="noStrike" dirty="0">
                        <a:solidFill>
                          <a:srgbClr val="000000"/>
                        </a:solidFill>
                        <a:latin typeface="Calibri" pitchFamily="34" charset="0"/>
                        <a:cs typeface="Calibri" pitchFamily="34" charset="0"/>
                      </a:endParaRPr>
                    </a:p>
                  </a:txBody>
                  <a:tcPr marL="9520" marR="9520" marT="9525" marB="0" anchor="b"/>
                </a:tc>
                <a:tc>
                  <a:txBody>
                    <a:bodyPr/>
                    <a:lstStyle/>
                    <a:p>
                      <a:pPr marL="0" algn="r" defTabSz="914400" rtl="0" eaLnBrk="1" fontAlgn="b" latinLnBrk="0" hangingPunct="1"/>
                      <a:r>
                        <a:rPr lang="en-US" sz="1600" b="0" i="0" u="none" strike="noStrike" kern="1200" dirty="0">
                          <a:solidFill>
                            <a:srgbClr val="000000"/>
                          </a:solidFill>
                          <a:latin typeface="Calibri" pitchFamily="34" charset="0"/>
                          <a:ea typeface="+mn-ea"/>
                          <a:cs typeface="Calibri" pitchFamily="34" charset="0"/>
                        </a:rPr>
                        <a:t>71,940</a:t>
                      </a: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78,943</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99,080</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Ramp-up of LSST-Camera</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r>
              <a:tr h="518408">
                <a:tc>
                  <a:txBody>
                    <a:bodyPr/>
                    <a:lstStyle/>
                    <a:p>
                      <a:pPr algn="l" rtl="0" fontAlgn="b"/>
                      <a:r>
                        <a:rPr lang="en-US" sz="1600" b="0" i="0" u="none" strike="noStrike" dirty="0">
                          <a:solidFill>
                            <a:srgbClr val="000000"/>
                          </a:solidFill>
                          <a:latin typeface="Calibri" pitchFamily="34" charset="0"/>
                          <a:cs typeface="Calibri" pitchFamily="34" charset="0"/>
                        </a:rPr>
                        <a:t>Theoretical </a:t>
                      </a:r>
                      <a:r>
                        <a:rPr lang="en-US" sz="1600" b="0" i="0" u="none" strike="noStrike" dirty="0" smtClean="0">
                          <a:solidFill>
                            <a:srgbClr val="000000"/>
                          </a:solidFill>
                          <a:latin typeface="Calibri" pitchFamily="34" charset="0"/>
                          <a:cs typeface="Calibri" pitchFamily="34" charset="0"/>
                        </a:rPr>
                        <a:t>and Computational</a:t>
                      </a:r>
                      <a:r>
                        <a:rPr lang="en-US" sz="1600" b="0" i="0" u="none" strike="noStrike" baseline="0" dirty="0" smtClean="0">
                          <a:solidFill>
                            <a:srgbClr val="000000"/>
                          </a:solidFill>
                          <a:latin typeface="Calibri" pitchFamily="34" charset="0"/>
                          <a:cs typeface="Calibri" pitchFamily="34" charset="0"/>
                        </a:rPr>
                        <a:t> Physics</a:t>
                      </a:r>
                      <a:endParaRPr lang="en-US" sz="1600" b="0" i="0" u="none" strike="noStrike" dirty="0">
                        <a:solidFill>
                          <a:srgbClr val="000000"/>
                        </a:solidFill>
                        <a:latin typeface="Calibri" pitchFamily="34" charset="0"/>
                        <a:cs typeface="Calibri" pitchFamily="34" charset="0"/>
                      </a:endParaRPr>
                    </a:p>
                  </a:txBody>
                  <a:tcPr marL="9520" marR="9520" marT="9525" marB="0" anchor="b"/>
                </a:tc>
                <a:tc>
                  <a:txBody>
                    <a:bodyPr/>
                    <a:lstStyle/>
                    <a:p>
                      <a:pPr marL="0" algn="r" defTabSz="914400" rtl="0" eaLnBrk="1" fontAlgn="b" latinLnBrk="0" hangingPunct="1"/>
                      <a:r>
                        <a:rPr lang="en-US" sz="1600" b="0" i="0" u="none" strike="noStrike" kern="1200" dirty="0">
                          <a:solidFill>
                            <a:srgbClr val="000000"/>
                          </a:solidFill>
                          <a:latin typeface="Calibri" pitchFamily="34" charset="0"/>
                          <a:ea typeface="+mn-ea"/>
                          <a:cs typeface="Calibri" pitchFamily="34" charset="0"/>
                        </a:rPr>
                        <a:t>66,965</a:t>
                      </a: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66,398</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62,870</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Continuing </a:t>
                      </a:r>
                      <a:r>
                        <a:rPr lang="en-US" sz="1600" b="0" i="0" u="none" strike="noStrike" kern="1200" baseline="0" dirty="0" smtClean="0">
                          <a:solidFill>
                            <a:srgbClr val="000000"/>
                          </a:solidFill>
                          <a:latin typeface="Calibri" pitchFamily="34" charset="0"/>
                          <a:ea typeface="+mn-ea"/>
                          <a:cs typeface="Calibri" pitchFamily="34" charset="0"/>
                        </a:rPr>
                        <a:t> reductions in Research</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r>
              <a:tr h="420853">
                <a:tc>
                  <a:txBody>
                    <a:bodyPr/>
                    <a:lstStyle/>
                    <a:p>
                      <a:pPr algn="l" rtl="0" fontAlgn="b"/>
                      <a:r>
                        <a:rPr lang="en-US" sz="1600" b="0" i="0" u="none" strike="noStrike" dirty="0">
                          <a:solidFill>
                            <a:srgbClr val="000000"/>
                          </a:solidFill>
                          <a:latin typeface="Calibri" pitchFamily="34" charset="0"/>
                          <a:cs typeface="Calibri" pitchFamily="34" charset="0"/>
                        </a:rPr>
                        <a:t>Advanced Technology R&amp;D </a:t>
                      </a:r>
                    </a:p>
                  </a:txBody>
                  <a:tcPr marL="9520" marR="9520" marT="9525" marB="0" anchor="b"/>
                </a:tc>
                <a:tc>
                  <a:txBody>
                    <a:bodyPr/>
                    <a:lstStyle/>
                    <a:p>
                      <a:pPr marL="0" algn="r" defTabSz="914400" rtl="0" eaLnBrk="1" fontAlgn="b" latinLnBrk="0" hangingPunct="1"/>
                      <a:r>
                        <a:rPr lang="en-US" sz="1600" b="0" i="0" u="none" strike="noStrike" kern="1200" dirty="0">
                          <a:solidFill>
                            <a:srgbClr val="000000"/>
                          </a:solidFill>
                          <a:latin typeface="Calibri" pitchFamily="34" charset="0"/>
                          <a:ea typeface="+mn-ea"/>
                          <a:cs typeface="Calibri" pitchFamily="34" charset="0"/>
                        </a:rPr>
                        <a:t>157,106</a:t>
                      </a: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131,885</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122,453</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Completion of ILC R&amp;D</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r>
              <a:tr h="466189">
                <a:tc>
                  <a:txBody>
                    <a:bodyPr/>
                    <a:lstStyle/>
                    <a:p>
                      <a:pPr algn="l" rtl="0" fontAlgn="b"/>
                      <a:r>
                        <a:rPr lang="en-US" sz="1600" b="0" i="0" u="none" strike="noStrike" dirty="0" smtClean="0">
                          <a:solidFill>
                            <a:srgbClr val="000000"/>
                          </a:solidFill>
                          <a:latin typeface="Calibri" pitchFamily="34" charset="0"/>
                          <a:cs typeface="Calibri" pitchFamily="34" charset="0"/>
                        </a:rPr>
                        <a:t>Accelerator Stewardship</a:t>
                      </a:r>
                      <a:endParaRPr lang="en-US" sz="1600" b="0" i="0" u="none" strike="noStrike" dirty="0">
                        <a:solidFill>
                          <a:srgbClr val="000000"/>
                        </a:solidFill>
                        <a:latin typeface="Calibri" pitchFamily="34" charset="0"/>
                        <a:cs typeface="Calibri" pitchFamily="34" charset="0"/>
                      </a:endParaRPr>
                    </a:p>
                  </a:txBody>
                  <a:tcPr marL="9520" marR="9520" marT="9525" marB="0" anchor="b"/>
                </a:tc>
                <a:tc>
                  <a:txBody>
                    <a:bodyPr/>
                    <a:lstStyle/>
                    <a:p>
                      <a:pPr marL="0" algn="r" defTabSz="914400" rtl="0" eaLnBrk="1" fontAlgn="b" latinLnBrk="0" hangingPunct="1"/>
                      <a:r>
                        <a:rPr lang="en-US" sz="1600" b="0" i="0" u="none" strike="noStrike" kern="1200" dirty="0">
                          <a:solidFill>
                            <a:srgbClr val="000000"/>
                          </a:solidFill>
                          <a:latin typeface="Calibri" pitchFamily="34" charset="0"/>
                          <a:ea typeface="+mn-ea"/>
                          <a:cs typeface="Calibri" pitchFamily="34" charset="0"/>
                        </a:rPr>
                        <a:t>2,850</a:t>
                      </a: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3,132</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9,931</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FY14 includes</a:t>
                      </a:r>
                      <a:r>
                        <a:rPr lang="en-US" sz="1600" b="0" i="0" u="none" strike="noStrike" kern="1200" baseline="0" dirty="0" smtClean="0">
                          <a:solidFill>
                            <a:srgbClr val="000000"/>
                          </a:solidFill>
                          <a:latin typeface="Calibri" pitchFamily="34" charset="0"/>
                          <a:ea typeface="+mn-ea"/>
                          <a:cs typeface="Calibri" pitchFamily="34" charset="0"/>
                        </a:rPr>
                        <a:t> </a:t>
                      </a:r>
                    </a:p>
                    <a:p>
                      <a:pPr marL="0" algn="r" defTabSz="914400" rtl="0" eaLnBrk="1" fontAlgn="b" latinLnBrk="0" hangingPunct="1"/>
                      <a:r>
                        <a:rPr lang="en-US" sz="1600" b="0" i="0" u="none" strike="noStrike" kern="1200" baseline="0" dirty="0" smtClean="0">
                          <a:solidFill>
                            <a:srgbClr val="000000"/>
                          </a:solidFill>
                          <a:latin typeface="Calibri" pitchFamily="34" charset="0"/>
                          <a:ea typeface="+mn-ea"/>
                          <a:cs typeface="Calibri" pitchFamily="34" charset="0"/>
                        </a:rPr>
                        <a:t>Stewardship-related Research</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r>
              <a:tr h="306786">
                <a:tc>
                  <a:txBody>
                    <a:bodyPr/>
                    <a:lstStyle/>
                    <a:p>
                      <a:pPr algn="l" rtl="0" fontAlgn="b"/>
                      <a:r>
                        <a:rPr lang="en-US" sz="1600" b="0" i="0" u="none" strike="noStrike" dirty="0">
                          <a:solidFill>
                            <a:srgbClr val="000000"/>
                          </a:solidFill>
                          <a:latin typeface="Calibri" pitchFamily="34" charset="0"/>
                          <a:cs typeface="Calibri" pitchFamily="34" charset="0"/>
                        </a:rPr>
                        <a:t>SBIR/STTR</a:t>
                      </a:r>
                    </a:p>
                  </a:txBody>
                  <a:tcPr marL="9520" marR="9520" marT="9525" marB="0" anchor="b"/>
                </a:tc>
                <a:tc>
                  <a:txBody>
                    <a:bodyPr/>
                    <a:lstStyle/>
                    <a:p>
                      <a:pPr algn="r" rtl="0" fontAlgn="b"/>
                      <a:r>
                        <a:rPr lang="en-US" sz="1600" b="0" i="0" u="none" strike="noStrike" dirty="0" smtClean="0">
                          <a:solidFill>
                            <a:srgbClr val="000000"/>
                          </a:solidFill>
                          <a:latin typeface="Calibri" pitchFamily="34" charset="0"/>
                          <a:cs typeface="Calibri" pitchFamily="34" charset="0"/>
                        </a:rPr>
                        <a:t>0</a:t>
                      </a:r>
                      <a:endParaRPr lang="en-US" sz="1600" b="0" i="0" u="none" strike="noStrike" dirty="0">
                        <a:solidFill>
                          <a:srgbClr val="000000"/>
                        </a:solidFill>
                        <a:latin typeface="Calibri" pitchFamily="34" charset="0"/>
                        <a:cs typeface="Calibri" pitchFamily="34" charset="0"/>
                      </a:endParaRPr>
                    </a:p>
                  </a:txBody>
                  <a:tcPr marL="9520" marR="9520" marT="9525"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0</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21,457</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r>
              <a:tr h="380443">
                <a:tc>
                  <a:txBody>
                    <a:bodyPr/>
                    <a:lstStyle/>
                    <a:p>
                      <a:pPr algn="l" rtl="0" fontAlgn="b"/>
                      <a:r>
                        <a:rPr lang="en-US" sz="1600" b="0" i="0" u="none" strike="noStrike" dirty="0">
                          <a:solidFill>
                            <a:srgbClr val="000000"/>
                          </a:solidFill>
                          <a:latin typeface="Calibri" pitchFamily="34" charset="0"/>
                          <a:cs typeface="Calibri" pitchFamily="34" charset="0"/>
                        </a:rPr>
                        <a:t>Construction (Line Item) </a:t>
                      </a:r>
                    </a:p>
                  </a:txBody>
                  <a:tcPr marL="9520" marR="9520" marT="9525" marB="0" anchor="b"/>
                </a:tc>
                <a:tc>
                  <a:txBody>
                    <a:bodyPr/>
                    <a:lstStyle/>
                    <a:p>
                      <a:pPr marL="0" algn="r" defTabSz="914400" rtl="0" eaLnBrk="1" fontAlgn="b" latinLnBrk="0" hangingPunct="1"/>
                      <a:r>
                        <a:rPr lang="en-US" sz="1600" b="0" i="0" u="none" strike="noStrike" kern="1200" dirty="0">
                          <a:solidFill>
                            <a:srgbClr val="000000"/>
                          </a:solidFill>
                          <a:latin typeface="Calibri" pitchFamily="34" charset="0"/>
                          <a:ea typeface="+mn-ea"/>
                          <a:cs typeface="Calibri" pitchFamily="34" charset="0"/>
                        </a:rPr>
                        <a:t>28,000</a:t>
                      </a: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11,781</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35,000</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Mostly Mu2e;  no LBNE ramp-up</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r>
              <a:tr h="503094">
                <a:tc>
                  <a:txBody>
                    <a:bodyPr/>
                    <a:lstStyle/>
                    <a:p>
                      <a:pPr algn="l" rtl="0" fontAlgn="b"/>
                      <a:r>
                        <a:rPr lang="en-US" sz="1600" b="1" i="0" u="none" strike="noStrike" dirty="0">
                          <a:solidFill>
                            <a:srgbClr val="000000"/>
                          </a:solidFill>
                          <a:latin typeface="Calibri"/>
                        </a:rPr>
                        <a:t>Total, High Energy </a:t>
                      </a:r>
                      <a:r>
                        <a:rPr lang="en-US" sz="1600" b="1" i="0" u="none" strike="noStrike" dirty="0" smtClean="0">
                          <a:solidFill>
                            <a:srgbClr val="000000"/>
                          </a:solidFill>
                          <a:latin typeface="Calibri"/>
                        </a:rPr>
                        <a:t>Physics: </a:t>
                      </a:r>
                      <a:endParaRPr lang="en-US" sz="1600" b="1" i="0" u="none" strike="noStrike" dirty="0">
                        <a:solidFill>
                          <a:srgbClr val="000000"/>
                        </a:solidFill>
                        <a:latin typeface="Calibri"/>
                      </a:endParaRPr>
                    </a:p>
                  </a:txBody>
                  <a:tcPr marL="9520" marR="9520" marT="9525" marB="0" anchor="b"/>
                </a:tc>
                <a:tc>
                  <a:txBody>
                    <a:bodyPr/>
                    <a:lstStyle/>
                    <a:p>
                      <a:pPr marL="0" algn="r" defTabSz="914400" rtl="0" eaLnBrk="1" fontAlgn="b" latinLnBrk="0" hangingPunct="1"/>
                      <a:r>
                        <a:rPr lang="en-US" sz="1600" b="1" i="0" u="none" strike="noStrike" kern="1200" dirty="0" smtClean="0">
                          <a:solidFill>
                            <a:srgbClr val="000000"/>
                          </a:solidFill>
                          <a:latin typeface="Calibri"/>
                          <a:ea typeface="+mn-ea"/>
                          <a:cs typeface="+mn-cs"/>
                        </a:rPr>
                        <a:t>770,533</a:t>
                      </a:r>
                      <a:r>
                        <a:rPr lang="en-US" sz="200" b="1" i="0" u="none" strike="noStrike" kern="1200" dirty="0" smtClean="0">
                          <a:solidFill>
                            <a:srgbClr val="000000"/>
                          </a:solidFill>
                          <a:latin typeface="Calibri"/>
                          <a:ea typeface="+mn-ea"/>
                          <a:cs typeface="+mn-cs"/>
                        </a:rPr>
                        <a:t> </a:t>
                      </a:r>
                      <a:r>
                        <a:rPr lang="en-US" sz="1600" b="1" i="0" u="none" strike="noStrike" kern="1200" baseline="30000" dirty="0" smtClean="0">
                          <a:solidFill>
                            <a:srgbClr val="000000"/>
                          </a:solidFill>
                          <a:latin typeface="Calibri"/>
                          <a:ea typeface="+mn-ea"/>
                          <a:cs typeface="+mn-cs"/>
                        </a:rPr>
                        <a:t>(a)</a:t>
                      </a:r>
                      <a:endParaRPr lang="en-US" sz="1600" b="1" i="0" u="none" strike="noStrike" kern="1200" baseline="30000" dirty="0">
                        <a:solidFill>
                          <a:srgbClr val="000000"/>
                        </a:solidFill>
                        <a:latin typeface="Calibri"/>
                        <a:ea typeface="+mn-ea"/>
                        <a:cs typeface="+mn-cs"/>
                      </a:endParaRPr>
                    </a:p>
                  </a:txBody>
                  <a:tcPr marL="0" marR="0" marT="0" marB="0" anchor="b"/>
                </a:tc>
                <a:tc>
                  <a:txBody>
                    <a:bodyPr/>
                    <a:lstStyle/>
                    <a:p>
                      <a:pPr marL="0" algn="r" defTabSz="914400" rtl="0" eaLnBrk="1" fontAlgn="b" latinLnBrk="0" hangingPunct="1"/>
                      <a:r>
                        <a:rPr lang="en-US" sz="1600" b="1" i="0" u="none" strike="noStrike" kern="1200" dirty="0" smtClean="0">
                          <a:solidFill>
                            <a:srgbClr val="000000"/>
                          </a:solidFill>
                          <a:latin typeface="Calibri"/>
                          <a:ea typeface="+mn-ea"/>
                          <a:cs typeface="+mn-cs"/>
                        </a:rPr>
                        <a:t>727,523</a:t>
                      </a:r>
                      <a:r>
                        <a:rPr lang="en-US" sz="200" b="1" i="0" u="none" strike="noStrike" kern="1200" dirty="0" smtClean="0">
                          <a:solidFill>
                            <a:srgbClr val="000000"/>
                          </a:solidFill>
                          <a:latin typeface="Calibri"/>
                          <a:ea typeface="+mn-ea"/>
                          <a:cs typeface="+mn-cs"/>
                        </a:rPr>
                        <a:t> </a:t>
                      </a:r>
                      <a:r>
                        <a:rPr lang="en-US" sz="1600" b="1" i="0" u="none" strike="noStrike" kern="1200" baseline="30000" dirty="0" smtClean="0">
                          <a:solidFill>
                            <a:srgbClr val="000000"/>
                          </a:solidFill>
                          <a:latin typeface="Calibri"/>
                          <a:ea typeface="+mn-ea"/>
                          <a:cs typeface="+mn-cs"/>
                        </a:rPr>
                        <a:t>(</a:t>
                      </a:r>
                      <a:r>
                        <a:rPr lang="en-US" sz="1600" b="1" i="0" u="none" strike="noStrike" kern="1200" baseline="30000" dirty="0" err="1" smtClean="0">
                          <a:solidFill>
                            <a:srgbClr val="000000"/>
                          </a:solidFill>
                          <a:latin typeface="Calibri"/>
                          <a:ea typeface="+mn-ea"/>
                          <a:cs typeface="+mn-cs"/>
                        </a:rPr>
                        <a:t>b,c</a:t>
                      </a:r>
                      <a:r>
                        <a:rPr lang="en-US" sz="1600" b="1" i="0" u="none" strike="noStrike" kern="1200" baseline="30000" dirty="0" smtClean="0">
                          <a:solidFill>
                            <a:srgbClr val="000000"/>
                          </a:solidFill>
                          <a:latin typeface="Calibri"/>
                          <a:ea typeface="+mn-ea"/>
                          <a:cs typeface="+mn-cs"/>
                        </a:rPr>
                        <a:t>)</a:t>
                      </a:r>
                      <a:endParaRPr lang="en-US" sz="1600" b="1" i="0" u="none" strike="noStrike" kern="1200" baseline="30000" dirty="0">
                        <a:solidFill>
                          <a:srgbClr val="000000"/>
                        </a:solidFill>
                        <a:latin typeface="Calibri"/>
                        <a:ea typeface="+mn-ea"/>
                        <a:cs typeface="+mn-cs"/>
                      </a:endParaRPr>
                    </a:p>
                  </a:txBody>
                  <a:tcPr marL="0" marR="0" marT="0" marB="0" anchor="b"/>
                </a:tc>
                <a:tc>
                  <a:txBody>
                    <a:bodyPr/>
                    <a:lstStyle/>
                    <a:p>
                      <a:pPr marL="0" algn="r" defTabSz="914400" rtl="0" eaLnBrk="1" fontAlgn="b" latinLnBrk="0" hangingPunct="1"/>
                      <a:r>
                        <a:rPr lang="en-US" sz="1600" b="1" i="0" u="none" strike="noStrike" kern="1200" dirty="0" smtClean="0">
                          <a:solidFill>
                            <a:srgbClr val="000000"/>
                          </a:solidFill>
                          <a:latin typeface="Calibri"/>
                          <a:ea typeface="+mn-ea"/>
                          <a:cs typeface="+mn-cs"/>
                        </a:rPr>
                        <a:t>776,521</a:t>
                      </a:r>
                      <a:endParaRPr lang="en-US" sz="1600" b="1" i="0" u="none" strike="noStrike" kern="1200" dirty="0">
                        <a:solidFill>
                          <a:srgbClr val="000000"/>
                        </a:solidFill>
                        <a:latin typeface="Calibri"/>
                        <a:ea typeface="+mn-ea"/>
                        <a:cs typeface="+mn-cs"/>
                      </a:endParaRPr>
                    </a:p>
                  </a:txBody>
                  <a:tcPr marL="0" marR="0" marT="0" marB="0" anchor="b"/>
                </a:tc>
                <a:tc>
                  <a:txBody>
                    <a:bodyPr/>
                    <a:lstStyle/>
                    <a:p>
                      <a:pPr marL="0" algn="r" defTabSz="914400" rtl="0" eaLnBrk="1" fontAlgn="b" latinLnBrk="0" hangingPunct="1"/>
                      <a:r>
                        <a:rPr lang="en-US" sz="1400" b="1" i="0" u="none" strike="noStrike" kern="1200" baseline="0" dirty="0" err="1" smtClean="0">
                          <a:solidFill>
                            <a:srgbClr val="000000"/>
                          </a:solidFill>
                          <a:latin typeface="Calibri"/>
                          <a:ea typeface="+mn-ea"/>
                          <a:cs typeface="+mn-cs"/>
                        </a:rPr>
                        <a:t>wrt</a:t>
                      </a:r>
                      <a:r>
                        <a:rPr lang="en-US" sz="1400" b="1" i="0" u="none" strike="noStrike" kern="1200" baseline="0" dirty="0" smtClean="0">
                          <a:solidFill>
                            <a:srgbClr val="000000"/>
                          </a:solidFill>
                          <a:latin typeface="Calibri"/>
                          <a:ea typeface="+mn-ea"/>
                          <a:cs typeface="+mn-cs"/>
                        </a:rPr>
                        <a:t> FY13:  Up +3.6% after SBIR correction</a:t>
                      </a:r>
                    </a:p>
                    <a:p>
                      <a:pPr marL="0" marR="0" indent="0" algn="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err="1" smtClean="0">
                          <a:solidFill>
                            <a:srgbClr val="000000"/>
                          </a:solidFill>
                          <a:latin typeface="+mn-lt"/>
                          <a:ea typeface="+mn-ea"/>
                          <a:cs typeface="+mn-cs"/>
                        </a:rPr>
                        <a:t>wrt</a:t>
                      </a:r>
                      <a:r>
                        <a:rPr lang="en-US" sz="1400" b="1" i="0" u="none" strike="noStrike" kern="1200" baseline="0" dirty="0" smtClean="0">
                          <a:solidFill>
                            <a:srgbClr val="000000"/>
                          </a:solidFill>
                          <a:latin typeface="+mn-lt"/>
                          <a:ea typeface="+mn-ea"/>
                          <a:cs typeface="+mn-cs"/>
                        </a:rPr>
                        <a:t> </a:t>
                      </a:r>
                      <a:r>
                        <a:rPr lang="en-US" sz="1400" b="1" i="0" u="none" strike="noStrike" kern="1200" dirty="0" smtClean="0">
                          <a:solidFill>
                            <a:srgbClr val="000000"/>
                          </a:solidFill>
                          <a:latin typeface="+mn-lt"/>
                          <a:ea typeface="+mn-ea"/>
                          <a:cs typeface="+mn-cs"/>
                        </a:rPr>
                        <a:t>FY12:</a:t>
                      </a:r>
                      <a:r>
                        <a:rPr lang="en-US" sz="1400" b="1" i="0" u="none" strike="noStrike" kern="1200" baseline="0" dirty="0" smtClean="0">
                          <a:solidFill>
                            <a:srgbClr val="000000"/>
                          </a:solidFill>
                          <a:latin typeface="+mn-lt"/>
                          <a:ea typeface="+mn-ea"/>
                          <a:cs typeface="+mn-cs"/>
                        </a:rPr>
                        <a:t> </a:t>
                      </a:r>
                      <a:r>
                        <a:rPr lang="en-US" sz="1400" b="1" i="0" u="none" strike="noStrike" kern="1200" dirty="0" smtClean="0">
                          <a:solidFill>
                            <a:srgbClr val="000000"/>
                          </a:solidFill>
                          <a:latin typeface="+mn-lt"/>
                          <a:ea typeface="+mn-ea"/>
                          <a:cs typeface="+mn-cs"/>
                        </a:rPr>
                        <a:t>Down</a:t>
                      </a:r>
                      <a:r>
                        <a:rPr lang="en-US" sz="1400" b="1" i="0" u="none" strike="noStrike" kern="1200" baseline="0" dirty="0" smtClean="0">
                          <a:solidFill>
                            <a:srgbClr val="000000"/>
                          </a:solidFill>
                          <a:latin typeface="+mn-lt"/>
                          <a:ea typeface="+mn-ea"/>
                          <a:cs typeface="+mn-cs"/>
                        </a:rPr>
                        <a:t> -2% after SBIR correction</a:t>
                      </a:r>
                    </a:p>
                  </a:txBody>
                  <a:tcPr marL="0" marR="0" marT="0" marB="0" anchor="b"/>
                </a:tc>
              </a:tr>
              <a:tr h="503094">
                <a:tc>
                  <a:txBody>
                    <a:bodyPr/>
                    <a:lstStyle/>
                    <a:p>
                      <a:pPr algn="l" rtl="0" fontAlgn="b"/>
                      <a:r>
                        <a:rPr lang="en-US" sz="1600" b="1" i="1" u="none" strike="noStrike" dirty="0" smtClean="0">
                          <a:solidFill>
                            <a:srgbClr val="000099"/>
                          </a:solidFill>
                          <a:latin typeface="Calibri" pitchFamily="34" charset="0"/>
                          <a:cs typeface="Calibri" pitchFamily="34" charset="0"/>
                        </a:rPr>
                        <a:t>Ref: </a:t>
                      </a:r>
                      <a:r>
                        <a:rPr lang="en-US" sz="1600" b="1" i="0" u="none" strike="noStrike" dirty="0" smtClean="0">
                          <a:solidFill>
                            <a:srgbClr val="000099"/>
                          </a:solidFill>
                          <a:latin typeface="Calibri" pitchFamily="34" charset="0"/>
                          <a:cs typeface="Calibri" pitchFamily="34" charset="0"/>
                        </a:rPr>
                        <a:t>Office </a:t>
                      </a:r>
                      <a:r>
                        <a:rPr lang="en-US" sz="1600" b="1" i="0" u="none" strike="noStrike" dirty="0">
                          <a:solidFill>
                            <a:srgbClr val="000099"/>
                          </a:solidFill>
                          <a:latin typeface="Calibri" pitchFamily="34" charset="0"/>
                          <a:cs typeface="Calibri" pitchFamily="34" charset="0"/>
                        </a:rPr>
                        <a:t>of </a:t>
                      </a:r>
                      <a:r>
                        <a:rPr lang="en-US" sz="1600" b="1" i="0" u="none" strike="noStrike" dirty="0" smtClean="0">
                          <a:solidFill>
                            <a:srgbClr val="000099"/>
                          </a:solidFill>
                          <a:latin typeface="Calibri" pitchFamily="34" charset="0"/>
                          <a:cs typeface="Calibri" pitchFamily="34" charset="0"/>
                        </a:rPr>
                        <a:t>Science (SC): </a:t>
                      </a:r>
                      <a:endParaRPr lang="en-US" sz="1600" b="1" i="0" u="none" strike="noStrike" dirty="0">
                        <a:solidFill>
                          <a:srgbClr val="000099"/>
                        </a:solidFill>
                        <a:latin typeface="Calibri" pitchFamily="34" charset="0"/>
                        <a:cs typeface="Calibri" pitchFamily="34" charset="0"/>
                      </a:endParaRPr>
                    </a:p>
                  </a:txBody>
                  <a:tcPr marL="9520" marR="9520" marT="9525" marB="0" anchor="b"/>
                </a:tc>
                <a:tc>
                  <a:txBody>
                    <a:bodyPr/>
                    <a:lstStyle/>
                    <a:p>
                      <a:pPr algn="r" rtl="0" fontAlgn="b"/>
                      <a:r>
                        <a:rPr lang="en-US" sz="1600" b="1" i="0" u="none" strike="noStrike" dirty="0">
                          <a:solidFill>
                            <a:srgbClr val="000099"/>
                          </a:solidFill>
                          <a:latin typeface="Calibri" pitchFamily="34" charset="0"/>
                          <a:cs typeface="Calibri" pitchFamily="34" charset="0"/>
                        </a:rPr>
                        <a:t>4,873,634</a:t>
                      </a:r>
                    </a:p>
                  </a:txBody>
                  <a:tcPr marL="9520" marR="9520" marT="9525" marB="0" anchor="b"/>
                </a:tc>
                <a:tc>
                  <a:txBody>
                    <a:bodyPr/>
                    <a:lstStyle/>
                    <a:p>
                      <a:pPr algn="r" rtl="0" fontAlgn="b"/>
                      <a:r>
                        <a:rPr lang="en-US" sz="1600" b="1" i="0" u="none" strike="noStrike" dirty="0" smtClean="0">
                          <a:solidFill>
                            <a:srgbClr val="000099"/>
                          </a:solidFill>
                          <a:latin typeface="Calibri" pitchFamily="34" charset="0"/>
                          <a:cs typeface="Calibri" pitchFamily="34" charset="0"/>
                        </a:rPr>
                        <a:t>4,621,075</a:t>
                      </a:r>
                      <a:r>
                        <a:rPr lang="en-US" sz="200" b="1" i="0" u="none" strike="noStrike" dirty="0" smtClean="0">
                          <a:solidFill>
                            <a:srgbClr val="000099"/>
                          </a:solidFill>
                          <a:latin typeface="Calibri" pitchFamily="34" charset="0"/>
                          <a:cs typeface="Calibri" pitchFamily="34" charset="0"/>
                        </a:rPr>
                        <a:t> </a:t>
                      </a:r>
                      <a:r>
                        <a:rPr lang="en-US" sz="1600" b="1" i="0" u="none" strike="noStrike" kern="1200" baseline="30000" dirty="0" smtClean="0">
                          <a:solidFill>
                            <a:srgbClr val="000099"/>
                          </a:solidFill>
                          <a:latin typeface="Calibri"/>
                          <a:ea typeface="+mn-ea"/>
                          <a:cs typeface="+mn-cs"/>
                        </a:rPr>
                        <a:t>(c)</a:t>
                      </a:r>
                      <a:endParaRPr lang="en-US" sz="1600" b="1" i="0" u="none" strike="noStrike" baseline="30000" dirty="0">
                        <a:solidFill>
                          <a:srgbClr val="000099"/>
                        </a:solidFill>
                        <a:latin typeface="Calibri" pitchFamily="34" charset="0"/>
                        <a:cs typeface="Calibri" pitchFamily="34" charset="0"/>
                      </a:endParaRPr>
                    </a:p>
                  </a:txBody>
                  <a:tcPr marL="9520" marR="9520" marT="9525" marB="0" anchor="b"/>
                </a:tc>
                <a:tc>
                  <a:txBody>
                    <a:bodyPr/>
                    <a:lstStyle/>
                    <a:p>
                      <a:pPr algn="r" rtl="0" fontAlgn="b"/>
                      <a:r>
                        <a:rPr lang="en-US" sz="1600" b="1" i="0" u="none" strike="noStrike" dirty="0" smtClean="0">
                          <a:solidFill>
                            <a:srgbClr val="000099"/>
                          </a:solidFill>
                          <a:latin typeface="Calibri" pitchFamily="34" charset="0"/>
                          <a:cs typeface="Calibri" pitchFamily="34" charset="0"/>
                        </a:rPr>
                        <a:t>5,152,752</a:t>
                      </a:r>
                      <a:endParaRPr lang="en-US" sz="1600" b="1" i="0" u="none" strike="noStrike" dirty="0">
                        <a:solidFill>
                          <a:srgbClr val="000099"/>
                        </a:solidFill>
                        <a:latin typeface="Calibri" pitchFamily="34" charset="0"/>
                        <a:cs typeface="Calibri" pitchFamily="34" charset="0"/>
                      </a:endParaRPr>
                    </a:p>
                  </a:txBody>
                  <a:tcPr marL="9520" marR="9520" marT="9525" marB="0" anchor="b"/>
                </a:tc>
                <a:tc>
                  <a:txBody>
                    <a:bodyPr/>
                    <a:lstStyle/>
                    <a:p>
                      <a:pPr algn="r" rtl="0" fontAlgn="b"/>
                      <a:endParaRPr lang="en-US" sz="1600" b="1" i="0" u="none" strike="noStrike" dirty="0">
                        <a:solidFill>
                          <a:srgbClr val="000099"/>
                        </a:solidFill>
                        <a:latin typeface="Calibri" pitchFamily="34" charset="0"/>
                        <a:cs typeface="Calibri" pitchFamily="34" charset="0"/>
                      </a:endParaRPr>
                    </a:p>
                  </a:txBody>
                  <a:tcPr marL="9520" marR="9520" marT="9525" marB="0" anchor="b"/>
                </a:tc>
              </a:tr>
            </a:tbl>
          </a:graphicData>
        </a:graphic>
      </p:graphicFrame>
      <p:sp>
        <p:nvSpPr>
          <p:cNvPr id="8" name="Date Placeholder 7"/>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
        <p:nvSpPr>
          <p:cNvPr id="3" name="Rectangle 2"/>
          <p:cNvSpPr/>
          <p:nvPr/>
        </p:nvSpPr>
        <p:spPr>
          <a:xfrm>
            <a:off x="145693" y="6223674"/>
            <a:ext cx="8661196" cy="430887"/>
          </a:xfrm>
          <a:prstGeom prst="rect">
            <a:avLst/>
          </a:prstGeom>
        </p:spPr>
        <p:txBody>
          <a:bodyPr wrap="square">
            <a:spAutoFit/>
          </a:bodyPr>
          <a:lstStyle/>
          <a:p>
            <a:pPr defTabSz="457200" eaLnBrk="0" hangingPunct="0"/>
            <a:r>
              <a:rPr lang="en-US" sz="1100" b="1" baseline="30000" dirty="0" smtClean="0">
                <a:solidFill>
                  <a:prstClr val="black"/>
                </a:solidFill>
                <a:cs typeface="Calibri" pitchFamily="34" charset="0"/>
              </a:rPr>
              <a:t>(a) </a:t>
            </a:r>
            <a:r>
              <a:rPr lang="en-US" sz="1100" b="1" dirty="0" smtClean="0">
                <a:solidFill>
                  <a:prstClr val="black"/>
                </a:solidFill>
                <a:cs typeface="Calibri" pitchFamily="34" charset="0"/>
              </a:rPr>
              <a:t>The </a:t>
            </a:r>
            <a:r>
              <a:rPr lang="en-US" sz="1100" b="1" dirty="0">
                <a:solidFill>
                  <a:prstClr val="black"/>
                </a:solidFill>
                <a:cs typeface="Calibri" pitchFamily="34" charset="0"/>
              </a:rPr>
              <a:t>FY 2012 Actual is reduced by </a:t>
            </a:r>
            <a:r>
              <a:rPr lang="en-US" sz="1100" b="1" baseline="30000" dirty="0">
                <a:solidFill>
                  <a:prstClr val="black"/>
                </a:solidFill>
                <a:cs typeface="Calibri" pitchFamily="34" charset="0"/>
              </a:rPr>
              <a:t>$</a:t>
            </a:r>
            <a:r>
              <a:rPr lang="en-US" sz="1100" b="1" dirty="0">
                <a:solidFill>
                  <a:prstClr val="black"/>
                </a:solidFill>
                <a:cs typeface="Calibri" pitchFamily="34" charset="0"/>
              </a:rPr>
              <a:t>20,327,000 for </a:t>
            </a:r>
            <a:r>
              <a:rPr lang="en-US" sz="1100" b="1" dirty="0" smtClean="0">
                <a:solidFill>
                  <a:prstClr val="black"/>
                </a:solidFill>
                <a:cs typeface="Calibri" pitchFamily="34" charset="0"/>
              </a:rPr>
              <a:t>SBIR/STTR.</a:t>
            </a:r>
          </a:p>
          <a:p>
            <a:pPr defTabSz="457200" eaLnBrk="0" hangingPunct="0"/>
            <a:r>
              <a:rPr lang="en-US" sz="1100" b="1" baseline="30000" dirty="0" smtClean="0">
                <a:solidFill>
                  <a:prstClr val="black"/>
                </a:solidFill>
                <a:cs typeface="Calibri" pitchFamily="34" charset="0"/>
              </a:rPr>
              <a:t>(b) </a:t>
            </a:r>
            <a:r>
              <a:rPr lang="en-US" sz="1100" b="1" dirty="0" smtClean="0">
                <a:solidFill>
                  <a:prstClr val="black"/>
                </a:solidFill>
                <a:cs typeface="Calibri" pitchFamily="34" charset="0"/>
              </a:rPr>
              <a:t>The FY 2013 July Plan is reduced by </a:t>
            </a:r>
            <a:r>
              <a:rPr lang="en-US" sz="1100" b="1" baseline="30000" dirty="0" smtClean="0">
                <a:solidFill>
                  <a:prstClr val="black"/>
                </a:solidFill>
                <a:cs typeface="Calibri" pitchFamily="34" charset="0"/>
              </a:rPr>
              <a:t>$</a:t>
            </a:r>
            <a:r>
              <a:rPr lang="en-US" sz="1100" b="1" dirty="0" smtClean="0">
                <a:solidFill>
                  <a:prstClr val="black"/>
                </a:solidFill>
                <a:cs typeface="Calibri" pitchFamily="34" charset="0"/>
              </a:rPr>
              <a:t>20,791,000 for SBIR/STTR.         </a:t>
            </a:r>
            <a:r>
              <a:rPr lang="en-US" sz="1100" b="1" baseline="30000" dirty="0" smtClean="0">
                <a:solidFill>
                  <a:prstClr val="black"/>
                </a:solidFill>
                <a:cs typeface="Calibri" pitchFamily="34" charset="0"/>
              </a:rPr>
              <a:t> (c) </a:t>
            </a:r>
            <a:r>
              <a:rPr lang="en-US" sz="1100" b="1" dirty="0" smtClean="0">
                <a:solidFill>
                  <a:prstClr val="black"/>
                </a:solidFill>
                <a:cs typeface="Calibri" pitchFamily="34" charset="0"/>
              </a:rPr>
              <a:t>Reflects sequestration. </a:t>
            </a:r>
            <a:endParaRPr lang="en-US" sz="1100" b="1" dirty="0">
              <a:solidFill>
                <a:prstClr val="black"/>
              </a:solidFill>
              <a:cs typeface="Calibri" pitchFamily="34" charset="0"/>
            </a:endParaRPr>
          </a:p>
        </p:txBody>
      </p:sp>
      <p:sp>
        <p:nvSpPr>
          <p:cNvPr id="10" name="TextBox 9"/>
          <p:cNvSpPr txBox="1"/>
          <p:nvPr/>
        </p:nvSpPr>
        <p:spPr>
          <a:xfrm>
            <a:off x="7127732" y="6265036"/>
            <a:ext cx="1891865" cy="323165"/>
          </a:xfrm>
          <a:prstGeom prst="rect">
            <a:avLst/>
          </a:prstGeom>
          <a:noFill/>
        </p:spPr>
        <p:txBody>
          <a:bodyPr wrap="none" rtlCol="0">
            <a:spAutoFit/>
          </a:bodyPr>
          <a:lstStyle/>
          <a:p>
            <a:pPr algn="r" defTabSz="457200"/>
            <a:r>
              <a:rPr lang="en-US" sz="750" b="1" dirty="0" smtClean="0">
                <a:solidFill>
                  <a:prstClr val="black"/>
                </a:solidFill>
                <a:latin typeface="Arial Narrow" pitchFamily="34" charset="0"/>
              </a:rPr>
              <a:t>SBIR = Small Business Innovation Research</a:t>
            </a:r>
          </a:p>
          <a:p>
            <a:pPr algn="r" defTabSz="457200"/>
            <a:r>
              <a:rPr lang="en-US" sz="750" b="1" dirty="0" smtClean="0">
                <a:solidFill>
                  <a:prstClr val="black"/>
                </a:solidFill>
                <a:latin typeface="Arial Narrow" pitchFamily="34" charset="0"/>
              </a:rPr>
              <a:t>STTR = Small Business Technology Transfer</a:t>
            </a:r>
          </a:p>
        </p:txBody>
      </p:sp>
      <p:sp>
        <p:nvSpPr>
          <p:cNvPr id="9" name="Slide Number Placeholder 8"/>
          <p:cNvSpPr>
            <a:spLocks noGrp="1"/>
          </p:cNvSpPr>
          <p:nvPr>
            <p:ph type="sldNum" sz="quarter" idx="10"/>
          </p:nvPr>
        </p:nvSpPr>
        <p:spPr/>
        <p:txBody>
          <a:bodyPr/>
          <a:lstStyle/>
          <a:p>
            <a:pPr>
              <a:defRPr/>
            </a:pPr>
            <a:fld id="{D757FE10-15E1-460C-A482-DCCBDA005350}" type="slidenum">
              <a:rPr lang="en-US" smtClean="0"/>
              <a:pPr>
                <a:defRPr/>
              </a:pPr>
              <a:t>15</a:t>
            </a:fld>
            <a:endParaRPr lang="en-US" dirty="0"/>
          </a:p>
        </p:txBody>
      </p:sp>
    </p:spTree>
    <p:extLst>
      <p:ext uri="{BB962C8B-B14F-4D97-AF65-F5344CB8AC3E}">
        <p14:creationId xmlns:p14="http://schemas.microsoft.com/office/powerpoint/2010/main" xmlns="" val="5860593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59946"/>
            <a:ext cx="8410575" cy="5259388"/>
          </a:xfrm>
        </p:spPr>
        <p:txBody>
          <a:bodyPr/>
          <a:lstStyle/>
          <a:p>
            <a:pPr lvl="0"/>
            <a:r>
              <a:rPr lang="en-US" sz="1800" dirty="0"/>
              <a:t>The FY 2014 </a:t>
            </a:r>
            <a:r>
              <a:rPr lang="en-US" sz="1800" dirty="0" smtClean="0"/>
              <a:t>Request </a:t>
            </a:r>
            <a:r>
              <a:rPr lang="en-US" sz="1800" dirty="0"/>
              <a:t>for </a:t>
            </a:r>
            <a:r>
              <a:rPr lang="en-US" sz="1800" dirty="0" smtClean="0"/>
              <a:t>HEP Research </a:t>
            </a:r>
            <a:r>
              <a:rPr lang="en-US" sz="1800" dirty="0"/>
              <a:t>was $</a:t>
            </a:r>
            <a:r>
              <a:rPr lang="en-US" sz="1800" dirty="0" smtClean="0"/>
              <a:t>384M, about a 6% increase compared to FY </a:t>
            </a:r>
            <a:r>
              <a:rPr lang="en-US" sz="1800" dirty="0"/>
              <a:t>2013, but $26 million of this i</a:t>
            </a:r>
            <a:r>
              <a:rPr lang="en-US" sz="1800" dirty="0" smtClean="0"/>
              <a:t>s </a:t>
            </a:r>
            <a:r>
              <a:rPr lang="en-US" sz="1800" dirty="0"/>
              <a:t>planned to go to </a:t>
            </a:r>
            <a:r>
              <a:rPr lang="en-US" sz="1800" dirty="0" smtClean="0"/>
              <a:t>R&amp;D </a:t>
            </a:r>
            <a:r>
              <a:rPr lang="en-US" sz="1800" dirty="0"/>
              <a:t>for Dark Matter G2, </a:t>
            </a:r>
            <a:r>
              <a:rPr lang="en-US" sz="1800" dirty="0" smtClean="0"/>
              <a:t>MS-DESI</a:t>
            </a:r>
            <a:r>
              <a:rPr lang="en-US" sz="1800" dirty="0"/>
              <a:t>, and LHC upgrades.</a:t>
            </a:r>
          </a:p>
          <a:p>
            <a:pPr lvl="0"/>
            <a:r>
              <a:rPr lang="en-US" sz="1800" dirty="0">
                <a:solidFill>
                  <a:srgbClr val="285C00"/>
                </a:solidFill>
              </a:rPr>
              <a:t>Our current </a:t>
            </a:r>
            <a:r>
              <a:rPr lang="en-US" sz="1800" dirty="0" smtClean="0">
                <a:solidFill>
                  <a:srgbClr val="285C00"/>
                </a:solidFill>
              </a:rPr>
              <a:t>FY 2014 planning </a:t>
            </a:r>
            <a:r>
              <a:rPr lang="en-US" sz="1800" dirty="0">
                <a:solidFill>
                  <a:srgbClr val="285C00"/>
                </a:solidFill>
              </a:rPr>
              <a:t>is </a:t>
            </a:r>
            <a:r>
              <a:rPr lang="en-US" sz="1800" dirty="0" smtClean="0">
                <a:solidFill>
                  <a:srgbClr val="285C00"/>
                </a:solidFill>
              </a:rPr>
              <a:t>based on </a:t>
            </a:r>
            <a:r>
              <a:rPr lang="en-US" sz="1800" dirty="0">
                <a:solidFill>
                  <a:srgbClr val="285C00"/>
                </a:solidFill>
              </a:rPr>
              <a:t>the House markup of the Energy and Water </a:t>
            </a:r>
            <a:r>
              <a:rPr lang="en-US" sz="1800" dirty="0" smtClean="0">
                <a:solidFill>
                  <a:srgbClr val="285C00"/>
                </a:solidFill>
              </a:rPr>
              <a:t>Appropriation</a:t>
            </a:r>
            <a:r>
              <a:rPr lang="en-US" sz="1800" dirty="0">
                <a:solidFill>
                  <a:srgbClr val="285C00"/>
                </a:solidFill>
              </a:rPr>
              <a:t> </a:t>
            </a:r>
            <a:r>
              <a:rPr lang="en-US" sz="1800" dirty="0" smtClean="0">
                <a:solidFill>
                  <a:srgbClr val="285C00"/>
                </a:solidFill>
              </a:rPr>
              <a:t>which is overall slightly below the Request</a:t>
            </a:r>
          </a:p>
          <a:p>
            <a:pPr lvl="1"/>
            <a:r>
              <a:rPr lang="en-US" sz="1600" dirty="0" smtClean="0">
                <a:solidFill>
                  <a:srgbClr val="000099"/>
                </a:solidFill>
              </a:rPr>
              <a:t>The </a:t>
            </a:r>
            <a:r>
              <a:rPr lang="en-US" sz="1600" dirty="0">
                <a:solidFill>
                  <a:srgbClr val="000099"/>
                </a:solidFill>
              </a:rPr>
              <a:t>House mark directed HEP to move $8 million to LBNE PED, $2 million to SURF, and lower the overall HEP budget by $4 million. The choice was made to take all of these reductions from </a:t>
            </a:r>
            <a:r>
              <a:rPr lang="en-US" sz="1600" dirty="0" smtClean="0">
                <a:solidFill>
                  <a:srgbClr val="000099"/>
                </a:solidFill>
              </a:rPr>
              <a:t>Research </a:t>
            </a:r>
            <a:r>
              <a:rPr lang="en-US" sz="1600" dirty="0">
                <a:solidFill>
                  <a:srgbClr val="000099"/>
                </a:solidFill>
              </a:rPr>
              <a:t>due to our priority to increase </a:t>
            </a:r>
            <a:r>
              <a:rPr lang="en-US" sz="1600" dirty="0" smtClean="0">
                <a:solidFill>
                  <a:srgbClr val="000099"/>
                </a:solidFill>
              </a:rPr>
              <a:t>Project </a:t>
            </a:r>
            <a:r>
              <a:rPr lang="en-US" sz="1600" dirty="0">
                <a:solidFill>
                  <a:srgbClr val="000099"/>
                </a:solidFill>
              </a:rPr>
              <a:t>spending.</a:t>
            </a:r>
          </a:p>
          <a:p>
            <a:pPr lvl="0"/>
            <a:r>
              <a:rPr lang="en-US" sz="1800" dirty="0"/>
              <a:t>These two effects reduce </a:t>
            </a:r>
            <a:r>
              <a:rPr lang="en-US" sz="1800" dirty="0" smtClean="0"/>
              <a:t>Research </a:t>
            </a:r>
            <a:r>
              <a:rPr lang="en-US" sz="1800" dirty="0"/>
              <a:t>to $</a:t>
            </a:r>
            <a:r>
              <a:rPr lang="en-US" sz="1800" dirty="0" smtClean="0"/>
              <a:t>343M, about a 5% reduction</a:t>
            </a:r>
            <a:r>
              <a:rPr lang="en-US" sz="1800" dirty="0"/>
              <a:t> </a:t>
            </a:r>
            <a:r>
              <a:rPr lang="en-US" sz="1800" dirty="0" smtClean="0"/>
              <a:t>w.r.t. FY 2013</a:t>
            </a:r>
            <a:endParaRPr lang="en-US" sz="1800" dirty="0"/>
          </a:p>
          <a:p>
            <a:pPr lvl="0"/>
            <a:r>
              <a:rPr lang="en-US" sz="1800" dirty="0">
                <a:solidFill>
                  <a:srgbClr val="285C00"/>
                </a:solidFill>
              </a:rPr>
              <a:t>At the beginning of the year it is necessary to hold back funds for decisions to be made later in the year, such as the Early Career Program and other needs. </a:t>
            </a:r>
            <a:endParaRPr lang="en-US" sz="1800" dirty="0" smtClean="0">
              <a:solidFill>
                <a:srgbClr val="285C00"/>
              </a:solidFill>
            </a:endParaRPr>
          </a:p>
          <a:p>
            <a:pPr lvl="1"/>
            <a:r>
              <a:rPr lang="en-US" sz="1600" dirty="0" smtClean="0">
                <a:solidFill>
                  <a:schemeClr val="accent2">
                    <a:lumMod val="50000"/>
                  </a:schemeClr>
                </a:solidFill>
              </a:rPr>
              <a:t>This </a:t>
            </a:r>
            <a:r>
              <a:rPr lang="en-US" sz="1600" dirty="0">
                <a:solidFill>
                  <a:schemeClr val="accent2">
                    <a:lumMod val="50000"/>
                  </a:schemeClr>
                </a:solidFill>
              </a:rPr>
              <a:t>results in an </a:t>
            </a:r>
            <a:r>
              <a:rPr lang="en-US" sz="1600" dirty="0" smtClean="0">
                <a:solidFill>
                  <a:schemeClr val="accent2">
                    <a:lumMod val="50000"/>
                  </a:schemeClr>
                </a:solidFill>
              </a:rPr>
              <a:t>approximately </a:t>
            </a:r>
            <a:r>
              <a:rPr lang="en-US" sz="1600" dirty="0">
                <a:solidFill>
                  <a:schemeClr val="accent2">
                    <a:lumMod val="50000"/>
                  </a:schemeClr>
                </a:solidFill>
              </a:rPr>
              <a:t>6% reduction relative </a:t>
            </a:r>
            <a:r>
              <a:rPr lang="en-US" sz="1600" dirty="0" smtClean="0">
                <a:solidFill>
                  <a:schemeClr val="accent2">
                    <a:lumMod val="50000"/>
                  </a:schemeClr>
                </a:solidFill>
              </a:rPr>
              <a:t>to FY </a:t>
            </a:r>
            <a:r>
              <a:rPr lang="en-US" sz="1600" dirty="0">
                <a:solidFill>
                  <a:schemeClr val="accent2">
                    <a:lumMod val="50000"/>
                  </a:schemeClr>
                </a:solidFill>
              </a:rPr>
              <a:t>2013 for the initial distribution of funds</a:t>
            </a:r>
            <a:r>
              <a:rPr lang="en-US" sz="1600" dirty="0" smtClean="0">
                <a:solidFill>
                  <a:schemeClr val="accent2">
                    <a:lumMod val="50000"/>
                  </a:schemeClr>
                </a:solidFill>
              </a:rPr>
              <a:t>. </a:t>
            </a:r>
            <a:r>
              <a:rPr lang="en-US" sz="1600" dirty="0">
                <a:solidFill>
                  <a:schemeClr val="accent2">
                    <a:lumMod val="50000"/>
                  </a:schemeClr>
                </a:solidFill>
              </a:rPr>
              <a:t>This </a:t>
            </a:r>
            <a:r>
              <a:rPr lang="en-US" sz="1600" dirty="0" smtClean="0">
                <a:solidFill>
                  <a:schemeClr val="accent2">
                    <a:lumMod val="50000"/>
                  </a:schemeClr>
                </a:solidFill>
              </a:rPr>
              <a:t>is the average </a:t>
            </a:r>
            <a:r>
              <a:rPr lang="en-US" sz="1600" dirty="0">
                <a:solidFill>
                  <a:schemeClr val="accent2">
                    <a:lumMod val="50000"/>
                  </a:schemeClr>
                </a:solidFill>
              </a:rPr>
              <a:t>effect on </a:t>
            </a:r>
            <a:r>
              <a:rPr lang="en-US" sz="1600" dirty="0" smtClean="0">
                <a:solidFill>
                  <a:schemeClr val="accent2">
                    <a:lumMod val="50000"/>
                  </a:schemeClr>
                </a:solidFill>
              </a:rPr>
              <a:t>initial HEP research funding. </a:t>
            </a:r>
            <a:endParaRPr lang="en-US" sz="1600" dirty="0">
              <a:solidFill>
                <a:schemeClr val="accent2">
                  <a:lumMod val="50000"/>
                </a:schemeClr>
              </a:solidFill>
            </a:endParaRPr>
          </a:p>
          <a:p>
            <a:pPr lvl="0"/>
            <a:r>
              <a:rPr lang="en-US" sz="1800" dirty="0" smtClean="0">
                <a:solidFill>
                  <a:srgbClr val="285C00"/>
                </a:solidFill>
              </a:rPr>
              <a:t>There </a:t>
            </a:r>
            <a:r>
              <a:rPr lang="en-US" sz="1800" dirty="0">
                <a:solidFill>
                  <a:srgbClr val="285C00"/>
                </a:solidFill>
              </a:rPr>
              <a:t>is some small variation in the impact to individual HEP subprograms, and program managers have the authority to provide more or less than the average reduction based on program priorities and the results of merit review. </a:t>
            </a:r>
          </a:p>
          <a:p>
            <a:pPr lvl="0"/>
            <a:r>
              <a:rPr lang="en-US" sz="1800" dirty="0" smtClean="0"/>
              <a:t>The House mark is a budget indicator but not the final word on FY 2014. When </a:t>
            </a:r>
            <a:r>
              <a:rPr lang="en-US" sz="1800" dirty="0"/>
              <a:t>Congress passes a budget, there could be either an increase or a decrease in </a:t>
            </a:r>
            <a:r>
              <a:rPr lang="en-US" sz="1800" dirty="0" smtClean="0"/>
              <a:t>HEP research </a:t>
            </a:r>
            <a:r>
              <a:rPr lang="en-US" sz="1800" dirty="0"/>
              <a:t>funding. </a:t>
            </a:r>
          </a:p>
        </p:txBody>
      </p:sp>
      <p:sp>
        <p:nvSpPr>
          <p:cNvPr id="3" name="Title 2"/>
          <p:cNvSpPr>
            <a:spLocks noGrp="1"/>
          </p:cNvSpPr>
          <p:nvPr>
            <p:ph type="title"/>
          </p:nvPr>
        </p:nvSpPr>
        <p:spPr/>
        <p:txBody>
          <a:bodyPr/>
          <a:lstStyle/>
          <a:p>
            <a:r>
              <a:rPr lang="en-US" b="1" dirty="0" smtClean="0">
                <a:latin typeface="Cambria" pitchFamily="18" charset="0"/>
              </a:rPr>
              <a:t>Note on HEP Research Funding</a:t>
            </a:r>
            <a:endParaRPr lang="en-US" b="1" dirty="0">
              <a:latin typeface="Cambria" pitchFamily="18" charset="0"/>
            </a:endParaRPr>
          </a:p>
        </p:txBody>
      </p:sp>
      <p:sp>
        <p:nvSpPr>
          <p:cNvPr id="4" name="Date Placeholder 3"/>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
        <p:nvSpPr>
          <p:cNvPr id="5" name="Slide Number Placeholder 4"/>
          <p:cNvSpPr>
            <a:spLocks noGrp="1"/>
          </p:cNvSpPr>
          <p:nvPr>
            <p:ph type="sldNum" sz="quarter" idx="10"/>
          </p:nvPr>
        </p:nvSpPr>
        <p:spPr/>
        <p:txBody>
          <a:bodyPr/>
          <a:lstStyle/>
          <a:p>
            <a:pPr>
              <a:defRPr/>
            </a:pPr>
            <a:fld id="{D757FE10-15E1-460C-A482-DCCBDA005350}" type="slidenum">
              <a:rPr lang="en-US" smtClean="0"/>
              <a:pPr>
                <a:defRPr/>
              </a:pPr>
              <a:t>16</a:t>
            </a:fld>
            <a:endParaRPr lang="en-US" dirty="0"/>
          </a:p>
        </p:txBody>
      </p:sp>
    </p:spTree>
    <p:extLst>
      <p:ext uri="{BB962C8B-B14F-4D97-AF65-F5344CB8AC3E}">
        <p14:creationId xmlns="" xmlns:p14="http://schemas.microsoft.com/office/powerpoint/2010/main" val="613943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285C00"/>
                </a:solidFill>
                <a:effectLst>
                  <a:outerShdw blurRad="38100" dist="38100" dir="2700000" algn="tl">
                    <a:srgbClr val="000000">
                      <a:alpha val="43137"/>
                    </a:srgbClr>
                  </a:outerShdw>
                </a:effectLst>
                <a:latin typeface="Cambria" pitchFamily="18" charset="0"/>
              </a:rPr>
              <a:t>Major Item of Equipment (MIE) Issues</a:t>
            </a:r>
            <a:endParaRPr lang="en-US" sz="3600" b="1" dirty="0">
              <a:solidFill>
                <a:srgbClr val="285C00"/>
              </a:solidFill>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182880" y="1158240"/>
            <a:ext cx="4091169" cy="5313680"/>
          </a:xfrm>
        </p:spPr>
        <p:txBody>
          <a:bodyPr>
            <a:normAutofit/>
          </a:bodyPr>
          <a:lstStyle/>
          <a:p>
            <a:pPr>
              <a:buFont typeface="Wingdings" pitchFamily="2" charset="2"/>
              <a:buChar char="§"/>
            </a:pPr>
            <a:r>
              <a:rPr lang="en-US" sz="2200" b="1" dirty="0" smtClean="0">
                <a:solidFill>
                  <a:srgbClr val="285C00"/>
                </a:solidFill>
                <a:latin typeface="Calibri" pitchFamily="34" charset="0"/>
                <a:cs typeface="Calibri" pitchFamily="34" charset="0"/>
              </a:rPr>
              <a:t>We were not able to implement [most</a:t>
            </a:r>
            <a:r>
              <a:rPr lang="en-US" sz="2200" b="1" dirty="0">
                <a:solidFill>
                  <a:srgbClr val="285C00"/>
                </a:solidFill>
                <a:latin typeface="Calibri" pitchFamily="34" charset="0"/>
                <a:cs typeface="Calibri" pitchFamily="34" charset="0"/>
              </a:rPr>
              <a:t>]</a:t>
            </a:r>
            <a:r>
              <a:rPr lang="en-US" sz="2200" b="1" dirty="0" smtClean="0">
                <a:solidFill>
                  <a:srgbClr val="285C00"/>
                </a:solidFill>
                <a:latin typeface="Calibri" pitchFamily="34" charset="0"/>
                <a:cs typeface="Calibri" pitchFamily="34" charset="0"/>
              </a:rPr>
              <a:t> new MIE-fabrication starts in the FY14 request</a:t>
            </a:r>
          </a:p>
          <a:p>
            <a:pPr lvl="1" indent="-365760"/>
            <a:r>
              <a:rPr lang="en-US" sz="2000" b="1" dirty="0" err="1" smtClean="0">
                <a:solidFill>
                  <a:schemeClr val="accent2">
                    <a:lumMod val="50000"/>
                  </a:schemeClr>
                </a:solidFill>
                <a:latin typeface="Calibri" pitchFamily="34" charset="0"/>
                <a:cs typeface="Calibri" pitchFamily="34" charset="0"/>
              </a:rPr>
              <a:t>Muon</a:t>
            </a:r>
            <a:r>
              <a:rPr lang="en-US" sz="2000" b="1" dirty="0" smtClean="0">
                <a:solidFill>
                  <a:schemeClr val="accent2">
                    <a:lumMod val="50000"/>
                  </a:schemeClr>
                </a:solidFill>
                <a:latin typeface="Calibri" pitchFamily="34" charset="0"/>
                <a:cs typeface="Calibri" pitchFamily="34" charset="0"/>
              </a:rPr>
              <a:t> g-2 experiment is the </a:t>
            </a:r>
            <a:r>
              <a:rPr lang="en-US" sz="2000" b="1" u="sng" dirty="0" smtClean="0">
                <a:solidFill>
                  <a:schemeClr val="accent2">
                    <a:lumMod val="50000"/>
                  </a:schemeClr>
                </a:solidFill>
                <a:latin typeface="Calibri" pitchFamily="34" charset="0"/>
                <a:cs typeface="Calibri" pitchFamily="34" charset="0"/>
              </a:rPr>
              <a:t>only new start </a:t>
            </a:r>
            <a:r>
              <a:rPr lang="en-US" sz="2000" b="1" dirty="0" smtClean="0">
                <a:solidFill>
                  <a:schemeClr val="accent2">
                    <a:lumMod val="50000"/>
                  </a:schemeClr>
                </a:solidFill>
                <a:latin typeface="Calibri" pitchFamily="34" charset="0"/>
                <a:cs typeface="Calibri" pitchFamily="34" charset="0"/>
              </a:rPr>
              <a:t>in HEP that was not requested in FY13</a:t>
            </a:r>
          </a:p>
          <a:p>
            <a:pPr lvl="1" indent="-365760"/>
            <a:r>
              <a:rPr lang="en-US" sz="2000" b="1" dirty="0" smtClean="0">
                <a:solidFill>
                  <a:srgbClr val="000099"/>
                </a:solidFill>
                <a:latin typeface="Calibri" pitchFamily="34" charset="0"/>
                <a:cs typeface="Calibri" pitchFamily="34" charset="0"/>
              </a:rPr>
              <a:t>LSST-Camera and Belle II, which did not receive approval in FY13, are requested again in FY14</a:t>
            </a:r>
          </a:p>
        </p:txBody>
      </p:sp>
      <p:sp>
        <p:nvSpPr>
          <p:cNvPr id="6" name="Content Placeholder 2"/>
          <p:cNvSpPr txBox="1">
            <a:spLocks/>
          </p:cNvSpPr>
          <p:nvPr/>
        </p:nvSpPr>
        <p:spPr bwMode="auto">
          <a:xfrm>
            <a:off x="113273" y="4419600"/>
            <a:ext cx="5907383" cy="2125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228600" indent="-228600" algn="l" rtl="0" eaLnBrk="0" fontAlgn="base" hangingPunct="0">
              <a:spcBef>
                <a:spcPct val="20000"/>
              </a:spcBef>
              <a:spcAft>
                <a:spcPct val="0"/>
              </a:spcAft>
              <a:buFont typeface="Wingdings" pitchFamily="2" charset="2"/>
              <a:buChar char="§"/>
              <a:defRPr sz="2000" b="1">
                <a:solidFill>
                  <a:schemeClr val="tx1"/>
                </a:solidFill>
                <a:latin typeface="+mn-lt"/>
                <a:ea typeface="+mn-ea"/>
                <a:cs typeface="+mn-cs"/>
              </a:defRPr>
            </a:lvl1pPr>
            <a:lvl2pPr marL="685800" indent="-22860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457200" lvl="1" indent="0">
              <a:buFontTx/>
              <a:buNone/>
            </a:pPr>
            <a:endParaRPr lang="en-US" sz="2400" b="1" kern="0" dirty="0" smtClean="0">
              <a:latin typeface="Calibri" pitchFamily="34" charset="0"/>
              <a:cs typeface="Calibri" pitchFamily="34" charset="0"/>
            </a:endParaRPr>
          </a:p>
          <a:p>
            <a:r>
              <a:rPr lang="en-US" sz="2200" kern="0" dirty="0" smtClean="0">
                <a:solidFill>
                  <a:srgbClr val="285C00"/>
                </a:solidFill>
                <a:latin typeface="Calibri" pitchFamily="34" charset="0"/>
                <a:cs typeface="Calibri" pitchFamily="34" charset="0"/>
              </a:rPr>
              <a:t>This upsets at least 2 major features of our budget strategy:</a:t>
            </a:r>
          </a:p>
          <a:p>
            <a:pPr lvl="1" indent="-365760"/>
            <a:r>
              <a:rPr lang="en-US" sz="2000" b="1" kern="0" dirty="0" smtClean="0">
                <a:latin typeface="Calibri" pitchFamily="34" charset="0"/>
                <a:cs typeface="Calibri" pitchFamily="34" charset="0"/>
              </a:rPr>
              <a:t>Strategic plan: “Trading Research for Projects”</a:t>
            </a:r>
          </a:p>
          <a:p>
            <a:pPr lvl="1" indent="-365760"/>
            <a:r>
              <a:rPr lang="en-US" sz="2000" b="1" kern="0" dirty="0" smtClean="0">
                <a:latin typeface="Calibri" pitchFamily="34" charset="0"/>
                <a:cs typeface="Calibri" pitchFamily="34" charset="0"/>
              </a:rPr>
              <a:t>Implementation of facilities balanced across Frontiers</a:t>
            </a:r>
          </a:p>
        </p:txBody>
      </p:sp>
      <p:sp>
        <p:nvSpPr>
          <p:cNvPr id="15" name="Date Placeholder 14"/>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
        <p:nvSpPr>
          <p:cNvPr id="16" name="Slide Number Placeholder 15"/>
          <p:cNvSpPr>
            <a:spLocks noGrp="1"/>
          </p:cNvSpPr>
          <p:nvPr>
            <p:ph type="sldNum" sz="quarter" idx="10"/>
          </p:nvPr>
        </p:nvSpPr>
        <p:spPr/>
        <p:txBody>
          <a:bodyPr/>
          <a:lstStyle/>
          <a:p>
            <a:pPr>
              <a:defRPr/>
            </a:pPr>
            <a:fld id="{D757FE10-15E1-460C-A482-DCCBDA005350}" type="slidenum">
              <a:rPr lang="en-US" smtClean="0"/>
              <a:pPr>
                <a:defRPr/>
              </a:pPr>
              <a:t>17</a:t>
            </a:fld>
            <a:endParaRPr lang="en-US" dirty="0"/>
          </a:p>
        </p:txBody>
      </p:sp>
      <p:pic>
        <p:nvPicPr>
          <p:cNvPr id="19" name="Picture 18" descr="DSCF0057.jpg"/>
          <p:cNvPicPr>
            <a:picLocks noChangeAspect="1"/>
          </p:cNvPicPr>
          <p:nvPr/>
        </p:nvPicPr>
        <p:blipFill>
          <a:blip r:embed="rId2" cstate="screen"/>
          <a:stretch>
            <a:fillRect/>
          </a:stretch>
        </p:blipFill>
        <p:spPr>
          <a:xfrm>
            <a:off x="5830467" y="4109652"/>
            <a:ext cx="3191840" cy="2393880"/>
          </a:xfrm>
          <a:prstGeom prst="rect">
            <a:avLst/>
          </a:prstGeom>
        </p:spPr>
      </p:pic>
      <p:pic>
        <p:nvPicPr>
          <p:cNvPr id="20" name="Picture 19" descr="g-2_Ring_Move_Tuesday-01.jpg"/>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a:off x="4613097" y="1100472"/>
            <a:ext cx="4392778" cy="2926080"/>
          </a:xfrm>
          <a:prstGeom prst="rect">
            <a:avLst/>
          </a:prstGeom>
        </p:spPr>
      </p:pic>
    </p:spTree>
    <p:extLst>
      <p:ext uri="{BB962C8B-B14F-4D97-AF65-F5344CB8AC3E}">
        <p14:creationId xmlns="" xmlns:p14="http://schemas.microsoft.com/office/powerpoint/2010/main" val="8373096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630"/>
            <a:ext cx="8229600" cy="727685"/>
          </a:xfrm>
        </p:spPr>
        <p:txBody>
          <a:bodyPr/>
          <a:lstStyle/>
          <a:p>
            <a:r>
              <a:rPr lang="en-US" b="1" dirty="0" smtClean="0">
                <a:solidFill>
                  <a:srgbClr val="285C00"/>
                </a:solidFill>
                <a:effectLst>
                  <a:outerShdw blurRad="38100" dist="38100" dir="2700000" algn="tl">
                    <a:srgbClr val="000000">
                      <a:alpha val="43137"/>
                    </a:srgbClr>
                  </a:outerShdw>
                </a:effectLst>
                <a:latin typeface="Cambria" pitchFamily="18" charset="0"/>
              </a:rPr>
              <a:t>Current LBNE Strategy</a:t>
            </a:r>
            <a:endParaRPr lang="en-US" b="1" dirty="0">
              <a:solidFill>
                <a:srgbClr val="285C00"/>
              </a:solidFill>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457200" y="1219200"/>
            <a:ext cx="8153400" cy="5029200"/>
          </a:xfrm>
        </p:spPr>
        <p:txBody>
          <a:bodyPr>
            <a:normAutofit fontScale="92500" lnSpcReduction="20000"/>
          </a:bodyPr>
          <a:lstStyle/>
          <a:p>
            <a:r>
              <a:rPr lang="en-US" sz="2600" b="1" dirty="0" smtClean="0">
                <a:solidFill>
                  <a:srgbClr val="285C00"/>
                </a:solidFill>
                <a:latin typeface="Calibri" pitchFamily="34" charset="0"/>
                <a:cs typeface="Calibri" pitchFamily="34" charset="0"/>
              </a:rPr>
              <a:t>We are trying to follow the reconfiguration [phased</a:t>
            </a:r>
            <a:r>
              <a:rPr lang="en-US" sz="2600" b="1" dirty="0">
                <a:solidFill>
                  <a:srgbClr val="285C00"/>
                </a:solidFill>
                <a:latin typeface="Calibri" pitchFamily="34" charset="0"/>
                <a:cs typeface="Calibri" pitchFamily="34" charset="0"/>
              </a:rPr>
              <a:t>]</a:t>
            </a:r>
            <a:r>
              <a:rPr lang="en-US" sz="2600" b="1" dirty="0" smtClean="0">
                <a:solidFill>
                  <a:srgbClr val="285C00"/>
                </a:solidFill>
                <a:latin typeface="Calibri" pitchFamily="34" charset="0"/>
                <a:cs typeface="Calibri" pitchFamily="34" charset="0"/>
              </a:rPr>
              <a:t> plan for LBNE, though it has hit some snags</a:t>
            </a:r>
          </a:p>
          <a:p>
            <a:pPr marL="741363" lvl="1" indent="-365760">
              <a:buFont typeface="Arial" charset="0"/>
              <a:buChar char="–"/>
            </a:pPr>
            <a:r>
              <a:rPr lang="en-US" sz="2400" b="1" kern="1200" dirty="0" smtClean="0">
                <a:latin typeface="Calibri"/>
                <a:cs typeface="Arial" pitchFamily="34" charset="0"/>
              </a:rPr>
              <a:t>Out-year budgets are challenging</a:t>
            </a:r>
          </a:p>
          <a:p>
            <a:pPr marL="741363" lvl="1" indent="-365760">
              <a:buFont typeface="Arial" charset="0"/>
              <a:buChar char="–"/>
            </a:pPr>
            <a:r>
              <a:rPr lang="en-US" sz="2400" b="1" kern="1200" dirty="0" smtClean="0">
                <a:solidFill>
                  <a:schemeClr val="accent2">
                    <a:lumMod val="50000"/>
                  </a:schemeClr>
                </a:solidFill>
                <a:latin typeface="Calibri"/>
                <a:cs typeface="Arial" pitchFamily="34" charset="0"/>
              </a:rPr>
              <a:t>Some members of the community objected that the phased LBNE was not what the previous P5 (or they) had in mind</a:t>
            </a:r>
            <a:endParaRPr lang="en-US" sz="2400" b="1" dirty="0" smtClean="0">
              <a:solidFill>
                <a:schemeClr val="accent2">
                  <a:lumMod val="50000"/>
                </a:schemeClr>
              </a:solidFill>
              <a:latin typeface="Calibri" pitchFamily="34" charset="0"/>
              <a:cs typeface="Calibri" pitchFamily="34" charset="0"/>
            </a:endParaRPr>
          </a:p>
          <a:p>
            <a:r>
              <a:rPr lang="en-US" sz="2600" b="1" dirty="0" smtClean="0">
                <a:solidFill>
                  <a:srgbClr val="285C00"/>
                </a:solidFill>
                <a:latin typeface="Calibri" pitchFamily="34" charset="0"/>
                <a:cs typeface="Calibri" pitchFamily="34" charset="0"/>
              </a:rPr>
              <a:t>The plan, as it currently stands:</a:t>
            </a:r>
          </a:p>
          <a:p>
            <a:pPr lvl="1" indent="-365760"/>
            <a:r>
              <a:rPr lang="en-US" sz="2400" b="1" dirty="0" smtClean="0">
                <a:latin typeface="Calibri" pitchFamily="34" charset="0"/>
                <a:cs typeface="Calibri" pitchFamily="34" charset="0"/>
              </a:rPr>
              <a:t>Use time before baselining to recruit partners (international and domestic) that expand scope and science reach</a:t>
            </a:r>
          </a:p>
          <a:p>
            <a:pPr indent="-365760"/>
            <a:r>
              <a:rPr lang="en-US" sz="2600" b="1" dirty="0" smtClean="0">
                <a:solidFill>
                  <a:srgbClr val="367317"/>
                </a:solidFill>
                <a:latin typeface="Calibri" pitchFamily="34" charset="0"/>
                <a:cs typeface="Calibri" pitchFamily="34" charset="0"/>
              </a:rPr>
              <a:t>We also take note of the House language on LBNE:</a:t>
            </a:r>
          </a:p>
          <a:p>
            <a:pPr marL="377190" lvl="1" indent="0">
              <a:buNone/>
            </a:pPr>
            <a:r>
              <a:rPr lang="en-US" sz="2000" i="1" dirty="0" smtClean="0">
                <a:latin typeface="Calibri" pitchFamily="34" charset="0"/>
                <a:cs typeface="Calibri" pitchFamily="34" charset="0"/>
              </a:rPr>
              <a:t>“The </a:t>
            </a:r>
            <a:r>
              <a:rPr lang="en-US" sz="2000" i="1" dirty="0">
                <a:latin typeface="Calibri" pitchFamily="34" charset="0"/>
                <a:cs typeface="Calibri" pitchFamily="34" charset="0"/>
              </a:rPr>
              <a:t>Committee recognizes the importance </a:t>
            </a:r>
            <a:r>
              <a:rPr lang="en-US" sz="2000" i="1" dirty="0" smtClean="0">
                <a:latin typeface="Calibri" pitchFamily="34" charset="0"/>
                <a:cs typeface="Calibri" pitchFamily="34" charset="0"/>
              </a:rPr>
              <a:t>of this </a:t>
            </a:r>
            <a:r>
              <a:rPr lang="en-US" sz="2000" i="1" dirty="0">
                <a:latin typeface="Calibri" pitchFamily="34" charset="0"/>
                <a:cs typeface="Calibri" pitchFamily="34" charset="0"/>
              </a:rPr>
              <a:t>project to maintaining American leadership in the </a:t>
            </a:r>
            <a:r>
              <a:rPr lang="en-US" sz="2000" i="1" dirty="0" smtClean="0">
                <a:latin typeface="Calibri" pitchFamily="34" charset="0"/>
                <a:cs typeface="Calibri" pitchFamily="34" charset="0"/>
              </a:rPr>
              <a:t>intensity frontier </a:t>
            </a:r>
            <a:r>
              <a:rPr lang="en-US" sz="2000" i="1" dirty="0">
                <a:latin typeface="Calibri" pitchFamily="34" charset="0"/>
                <a:cs typeface="Calibri" pitchFamily="34" charset="0"/>
              </a:rPr>
              <a:t>and to basic science discovery of neutrino and </a:t>
            </a:r>
            <a:r>
              <a:rPr lang="en-US" sz="2000" i="1" dirty="0" smtClean="0">
                <a:latin typeface="Calibri" pitchFamily="34" charset="0"/>
                <a:cs typeface="Calibri" pitchFamily="34" charset="0"/>
              </a:rPr>
              <a:t>standard model </a:t>
            </a:r>
            <a:r>
              <a:rPr lang="en-US" sz="2000" i="1" dirty="0">
                <a:latin typeface="Calibri" pitchFamily="34" charset="0"/>
                <a:cs typeface="Calibri" pitchFamily="34" charset="0"/>
              </a:rPr>
              <a:t>physics. However, the Committee also recognizes that </a:t>
            </a:r>
            <a:r>
              <a:rPr lang="en-US" sz="2000" i="1" dirty="0" smtClean="0">
                <a:latin typeface="Calibri" pitchFamily="34" charset="0"/>
                <a:cs typeface="Calibri" pitchFamily="34" charset="0"/>
              </a:rPr>
              <a:t>LBNE construction </a:t>
            </a:r>
            <a:r>
              <a:rPr lang="en-US" sz="2000" i="1" dirty="0">
                <a:latin typeface="Calibri" pitchFamily="34" charset="0"/>
                <a:cs typeface="Calibri" pitchFamily="34" charset="0"/>
              </a:rPr>
              <a:t>must be affordable under a flat budget scenario. </a:t>
            </a:r>
            <a:r>
              <a:rPr lang="en-US" sz="2000" i="1" dirty="0" smtClean="0">
                <a:latin typeface="Calibri" pitchFamily="34" charset="0"/>
                <a:cs typeface="Calibri" pitchFamily="34" charset="0"/>
              </a:rPr>
              <a:t>As such</a:t>
            </a:r>
            <a:r>
              <a:rPr lang="en-US" sz="2000" i="1" dirty="0">
                <a:latin typeface="Calibri" pitchFamily="34" charset="0"/>
                <a:cs typeface="Calibri" pitchFamily="34" charset="0"/>
              </a:rPr>
              <a:t>, the Committee supports the Office of Science’s challenge </a:t>
            </a:r>
            <a:r>
              <a:rPr lang="en-US" sz="2000" i="1" dirty="0" smtClean="0">
                <a:latin typeface="Calibri" pitchFamily="34" charset="0"/>
                <a:cs typeface="Calibri" pitchFamily="34" charset="0"/>
              </a:rPr>
              <a:t>to the </a:t>
            </a:r>
            <a:r>
              <a:rPr lang="en-US" sz="2000" i="1" dirty="0">
                <a:latin typeface="Calibri" pitchFamily="34" charset="0"/>
                <a:cs typeface="Calibri" pitchFamily="34" charset="0"/>
              </a:rPr>
              <a:t>High Energy Physics community to identify an LBNE </a:t>
            </a:r>
            <a:r>
              <a:rPr lang="en-US" sz="2000" i="1" dirty="0" smtClean="0">
                <a:latin typeface="Calibri" pitchFamily="34" charset="0"/>
                <a:cs typeface="Calibri" pitchFamily="34" charset="0"/>
              </a:rPr>
              <a:t>construction approach </a:t>
            </a:r>
            <a:r>
              <a:rPr lang="en-US" sz="2000" i="1" dirty="0">
                <a:latin typeface="Calibri" pitchFamily="34" charset="0"/>
                <a:cs typeface="Calibri" pitchFamily="34" charset="0"/>
              </a:rPr>
              <a:t>that avoids large out-year funding spikes or to </a:t>
            </a:r>
            <a:r>
              <a:rPr lang="en-US" sz="2000" i="1" dirty="0" smtClean="0">
                <a:latin typeface="Calibri" pitchFamily="34" charset="0"/>
                <a:cs typeface="Calibri" pitchFamily="34" charset="0"/>
              </a:rPr>
              <a:t>identify viable </a:t>
            </a:r>
            <a:r>
              <a:rPr lang="en-US" sz="2000" i="1" dirty="0">
                <a:latin typeface="Calibri" pitchFamily="34" charset="0"/>
                <a:cs typeface="Calibri" pitchFamily="34" charset="0"/>
              </a:rPr>
              <a:t>alternatives with similar scientific benefits at </a:t>
            </a:r>
            <a:r>
              <a:rPr lang="en-US" sz="2000" i="1" dirty="0" smtClean="0">
                <a:latin typeface="Calibri" pitchFamily="34" charset="0"/>
                <a:cs typeface="Calibri" pitchFamily="34" charset="0"/>
              </a:rPr>
              <a:t>significantly lower </a:t>
            </a:r>
            <a:r>
              <a:rPr lang="en-US" sz="2000" i="1" dirty="0">
                <a:latin typeface="Calibri" pitchFamily="34" charset="0"/>
                <a:cs typeface="Calibri" pitchFamily="34" charset="0"/>
              </a:rPr>
              <a:t>cost</a:t>
            </a:r>
            <a:r>
              <a:rPr lang="en-US" sz="2000" i="1" dirty="0" smtClean="0">
                <a:latin typeface="Calibri" pitchFamily="34" charset="0"/>
                <a:cs typeface="Calibri" pitchFamily="34" charset="0"/>
              </a:rPr>
              <a:t>.”</a:t>
            </a:r>
            <a:endParaRPr lang="en-US" sz="2000" i="1" dirty="0">
              <a:latin typeface="Calibri" pitchFamily="34" charset="0"/>
              <a:cs typeface="Calibri" pitchFamily="34" charset="0"/>
            </a:endParaRPr>
          </a:p>
          <a:p>
            <a:pPr indent="-365760"/>
            <a:endParaRPr lang="en-US" sz="2400" i="1" dirty="0" smtClean="0">
              <a:latin typeface="Calibri" pitchFamily="34" charset="0"/>
              <a:cs typeface="Calibri" pitchFamily="34" charset="0"/>
            </a:endParaRPr>
          </a:p>
          <a:p>
            <a:pPr marL="0" indent="0">
              <a:buNone/>
            </a:pPr>
            <a:endParaRPr lang="en-US" b="1" dirty="0" smtClean="0">
              <a:latin typeface="Calibri" pitchFamily="34" charset="0"/>
              <a:cs typeface="Calibri" pitchFamily="34" charset="0"/>
            </a:endParaRPr>
          </a:p>
          <a:p>
            <a:pPr lvl="2">
              <a:buNone/>
            </a:pPr>
            <a:endParaRPr lang="en-US" b="1" dirty="0" smtClean="0"/>
          </a:p>
        </p:txBody>
      </p:sp>
      <p:sp>
        <p:nvSpPr>
          <p:cNvPr id="5" name="Date Placeholder 4"/>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
        <p:nvSpPr>
          <p:cNvPr id="6" name="Slide Number Placeholder 5"/>
          <p:cNvSpPr>
            <a:spLocks noGrp="1"/>
          </p:cNvSpPr>
          <p:nvPr>
            <p:ph type="sldNum" sz="quarter" idx="10"/>
          </p:nvPr>
        </p:nvSpPr>
        <p:spPr/>
        <p:txBody>
          <a:bodyPr/>
          <a:lstStyle/>
          <a:p>
            <a:pPr>
              <a:defRPr/>
            </a:pPr>
            <a:fld id="{D757FE10-15E1-460C-A482-DCCBDA005350}" type="slidenum">
              <a:rPr lang="en-US" smtClean="0"/>
              <a:pPr>
                <a:defRPr/>
              </a:pPr>
              <a:t>18</a:t>
            </a:fld>
            <a:endParaRPr lang="en-US" dirty="0"/>
          </a:p>
        </p:txBody>
      </p:sp>
    </p:spTree>
    <p:extLst>
      <p:ext uri="{BB962C8B-B14F-4D97-AF65-F5344CB8AC3E}">
        <p14:creationId xmlns="" xmlns:p14="http://schemas.microsoft.com/office/powerpoint/2010/main" val="37987016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14" descr=".pdf fil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81138" y="1223963"/>
            <a:ext cx="152400" cy="152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3" descr=".pdf fil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81138" y="1223963"/>
            <a:ext cx="152400" cy="152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5" name="Picture 12" descr=".pdf fil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81138" y="1223963"/>
            <a:ext cx="152400" cy="152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1" descr=".pdf fil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81138" y="1223963"/>
            <a:ext cx="152400" cy="152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3" name="Picture 9" descr=".pdf fil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81138" y="1223963"/>
            <a:ext cx="152400" cy="152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pdf fil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81138" y="1223963"/>
            <a:ext cx="152400" cy="152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1" name="Picture 7" descr=".pdf fil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81138" y="1223963"/>
            <a:ext cx="152400" cy="152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pdf fil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81138" y="1223963"/>
            <a:ext cx="152400" cy="152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29" name="Picture 5" descr=".pdf fil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81138" y="1223963"/>
            <a:ext cx="152400" cy="152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pdf fil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81138" y="1223963"/>
            <a:ext cx="152400" cy="152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pdf fil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81138" y="1223963"/>
            <a:ext cx="152400" cy="152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pdf fil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81138" y="1223963"/>
            <a:ext cx="152400" cy="152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25" name="Picture 1" descr=".pdf fil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81138" y="1223963"/>
            <a:ext cx="152400" cy="152400"/>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Title 16"/>
          <p:cNvSpPr>
            <a:spLocks noGrp="1"/>
          </p:cNvSpPr>
          <p:nvPr>
            <p:ph type="title"/>
          </p:nvPr>
        </p:nvSpPr>
        <p:spPr>
          <a:xfrm>
            <a:off x="274320" y="62478"/>
            <a:ext cx="8737600" cy="482055"/>
          </a:xfrm>
        </p:spPr>
        <p:txBody>
          <a:bodyPr/>
          <a:lstStyle/>
          <a:p>
            <a:pPr algn="ctr"/>
            <a:r>
              <a:rPr lang="en-US" dirty="0" smtClean="0">
                <a:effectLst>
                  <a:outerShdw blurRad="38100" dist="38100" dir="2700000" algn="tl">
                    <a:srgbClr val="000000">
                      <a:alpha val="43137"/>
                    </a:srgbClr>
                  </a:outerShdw>
                </a:effectLst>
              </a:rPr>
              <a:t>HEP Project Status</a:t>
            </a:r>
            <a:endParaRPr lang="en-US" dirty="0">
              <a:effectLst>
                <a:outerShdw blurRad="38100" dist="38100" dir="2700000" algn="tl">
                  <a:srgbClr val="000000">
                    <a:alpha val="43137"/>
                  </a:srgbClr>
                </a:outerShdw>
              </a:effectLst>
            </a:endParaRPr>
          </a:p>
        </p:txBody>
      </p:sp>
      <p:sp>
        <p:nvSpPr>
          <p:cNvPr id="21" name="Rectangle 8"/>
          <p:cNvSpPr>
            <a:spLocks noChangeArrowheads="1"/>
          </p:cNvSpPr>
          <p:nvPr/>
        </p:nvSpPr>
        <p:spPr bwMode="auto">
          <a:xfrm>
            <a:off x="0" y="622037"/>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solidFill>
                <a:prstClr val="black"/>
              </a:solidFill>
              <a:effectLst>
                <a:outerShdw blurRad="38100" dist="38100" dir="2700000" algn="tl">
                  <a:srgbClr val="FFFFFF"/>
                </a:outerShdw>
              </a:effectLst>
              <a:latin typeface="Book Antiqua" pitchFamily="18" charset="0"/>
            </a:endParaRPr>
          </a:p>
        </p:txBody>
      </p:sp>
      <p:graphicFrame>
        <p:nvGraphicFramePr>
          <p:cNvPr id="22" name="Table 21"/>
          <p:cNvGraphicFramePr>
            <a:graphicFrameLocks noGrp="1"/>
          </p:cNvGraphicFramePr>
          <p:nvPr>
            <p:extLst>
              <p:ext uri="{D42A27DB-BD31-4B8C-83A1-F6EECF244321}">
                <p14:modId xmlns="" xmlns:p14="http://schemas.microsoft.com/office/powerpoint/2010/main" val="1435614845"/>
              </p:ext>
            </p:extLst>
          </p:nvPr>
        </p:nvGraphicFramePr>
        <p:xfrm>
          <a:off x="289562" y="780162"/>
          <a:ext cx="8589195" cy="5699516"/>
        </p:xfrm>
        <a:graphic>
          <a:graphicData uri="http://schemas.openxmlformats.org/drawingml/2006/table">
            <a:tbl>
              <a:tblPr firstRow="1" firstCol="1" bandRow="1"/>
              <a:tblGrid>
                <a:gridCol w="4438436"/>
                <a:gridCol w="954134"/>
                <a:gridCol w="1167463"/>
                <a:gridCol w="2029162"/>
              </a:tblGrid>
              <a:tr h="204248">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gn="ctr">
                        <a:lnSpc>
                          <a:spcPct val="100000"/>
                        </a:lnSpc>
                        <a:spcBef>
                          <a:spcPts val="0"/>
                        </a:spcBef>
                        <a:spcAft>
                          <a:spcPts val="0"/>
                        </a:spcAft>
                      </a:pPr>
                      <a:r>
                        <a:rPr lang="en-US" sz="1800" b="1" u="none" baseline="0" dirty="0" smtClean="0">
                          <a:solidFill>
                            <a:schemeClr val="bg1"/>
                          </a:solidFill>
                          <a:effectLst/>
                          <a:latin typeface="Arial Narrow" pitchFamily="34" charset="0"/>
                        </a:rPr>
                        <a:t>Subprogram</a:t>
                      </a:r>
                      <a:endParaRPr lang="en-US" sz="1800" b="1" u="none" baseline="0" dirty="0">
                        <a:solidFill>
                          <a:schemeClr val="bg1"/>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25400" cmpd="sng">
                      <a:solidFill>
                        <a:srgbClr val="9BBB59"/>
                      </a:solidFill>
                    </a:lnB>
                    <a:lnTlToBr w="12700" cmpd="sng">
                      <a:noFill/>
                      <a:prstDash val="solid"/>
                    </a:lnTlToBr>
                    <a:lnBlToTr w="12700" cmpd="sng">
                      <a:noFill/>
                      <a:prstDash val="solid"/>
                    </a:lnBlToTr>
                    <a:solidFill>
                      <a:srgbClr val="9BBB59">
                        <a:lumMod val="75000"/>
                      </a:srgbClr>
                    </a:solidFill>
                  </a:tcPr>
                </a:tc>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gn="ctr">
                        <a:lnSpc>
                          <a:spcPct val="100000"/>
                        </a:lnSpc>
                        <a:spcBef>
                          <a:spcPts val="0"/>
                        </a:spcBef>
                        <a:spcAft>
                          <a:spcPts val="0"/>
                        </a:spcAft>
                      </a:pPr>
                      <a:r>
                        <a:rPr lang="en-US" sz="1800" b="1" baseline="0" dirty="0" smtClean="0">
                          <a:solidFill>
                            <a:schemeClr val="bg1"/>
                          </a:solidFill>
                          <a:effectLst/>
                          <a:latin typeface="Arial Narrow" pitchFamily="34" charset="0"/>
                        </a:rPr>
                        <a:t>TPC ($M)</a:t>
                      </a:r>
                      <a:endParaRPr lang="en-US" sz="1800" b="1" baseline="0" dirty="0">
                        <a:solidFill>
                          <a:schemeClr val="bg1"/>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25400" cmpd="sng">
                      <a:solidFill>
                        <a:srgbClr val="9BBB59"/>
                      </a:solidFill>
                    </a:lnB>
                    <a:lnTlToBr w="12700" cmpd="sng">
                      <a:noFill/>
                      <a:prstDash val="solid"/>
                    </a:lnTlToBr>
                    <a:lnBlToTr w="12700" cmpd="sng">
                      <a:noFill/>
                      <a:prstDash val="solid"/>
                    </a:lnBlToTr>
                    <a:solidFill>
                      <a:srgbClr val="9BBB59">
                        <a:lumMod val="75000"/>
                      </a:srgbClr>
                    </a:solidFill>
                  </a:tcPr>
                </a:tc>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gn="ctr">
                        <a:lnSpc>
                          <a:spcPct val="100000"/>
                        </a:lnSpc>
                        <a:spcBef>
                          <a:spcPts val="0"/>
                        </a:spcBef>
                        <a:spcAft>
                          <a:spcPts val="0"/>
                        </a:spcAft>
                      </a:pPr>
                      <a:r>
                        <a:rPr lang="en-US" sz="1800" b="1" baseline="0" dirty="0">
                          <a:solidFill>
                            <a:schemeClr val="bg1"/>
                          </a:solidFill>
                          <a:effectLst/>
                          <a:latin typeface="Arial Narrow" pitchFamily="34" charset="0"/>
                        </a:rPr>
                        <a:t>CD </a:t>
                      </a:r>
                      <a:r>
                        <a:rPr lang="en-US" sz="1800" b="1" baseline="0" dirty="0" smtClean="0">
                          <a:solidFill>
                            <a:schemeClr val="bg1"/>
                          </a:solidFill>
                          <a:effectLst/>
                          <a:latin typeface="Arial Narrow" pitchFamily="34" charset="0"/>
                        </a:rPr>
                        <a:t>Status</a:t>
                      </a:r>
                      <a:endParaRPr lang="en-US" sz="1800" b="1" baseline="0" dirty="0">
                        <a:solidFill>
                          <a:schemeClr val="bg1"/>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25400" cmpd="sng">
                      <a:solidFill>
                        <a:srgbClr val="9BBB59"/>
                      </a:solidFill>
                    </a:lnB>
                    <a:lnTlToBr w="12700" cmpd="sng">
                      <a:noFill/>
                      <a:prstDash val="solid"/>
                    </a:lnTlToBr>
                    <a:lnBlToTr w="12700" cmpd="sng">
                      <a:noFill/>
                      <a:prstDash val="solid"/>
                    </a:lnBlToTr>
                    <a:solidFill>
                      <a:srgbClr val="9BBB59">
                        <a:lumMod val="75000"/>
                      </a:srgbClr>
                    </a:solidFill>
                  </a:tcPr>
                </a:tc>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gn="r">
                        <a:lnSpc>
                          <a:spcPct val="100000"/>
                        </a:lnSpc>
                        <a:spcBef>
                          <a:spcPts val="0"/>
                        </a:spcBef>
                        <a:spcAft>
                          <a:spcPts val="0"/>
                        </a:spcAft>
                      </a:pPr>
                      <a:r>
                        <a:rPr lang="en-US" sz="1800" b="1" baseline="0" dirty="0">
                          <a:solidFill>
                            <a:schemeClr val="bg1"/>
                          </a:solidFill>
                          <a:effectLst/>
                          <a:latin typeface="Arial Narrow" pitchFamily="34" charset="0"/>
                        </a:rPr>
                        <a:t>CD Date</a:t>
                      </a:r>
                      <a:endParaRPr lang="en-US" sz="1800" b="1" baseline="0" dirty="0">
                        <a:solidFill>
                          <a:schemeClr val="bg1"/>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25400" cmpd="sng">
                      <a:solidFill>
                        <a:srgbClr val="9BBB59"/>
                      </a:solidFill>
                    </a:lnB>
                    <a:lnTlToBr w="12700" cmpd="sng">
                      <a:noFill/>
                      <a:prstDash val="solid"/>
                    </a:lnTlToBr>
                    <a:lnBlToTr w="12700" cmpd="sng">
                      <a:noFill/>
                      <a:prstDash val="solid"/>
                    </a:lnBlToTr>
                    <a:solidFill>
                      <a:srgbClr val="9BBB59">
                        <a:lumMod val="75000"/>
                      </a:srgbClr>
                    </a:solidFill>
                  </a:tcPr>
                </a:tc>
              </a:tr>
              <a:tr h="187505">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u="none" baseline="0" dirty="0" smtClean="0">
                          <a:solidFill>
                            <a:srgbClr val="FF0000"/>
                          </a:solidFill>
                          <a:effectLst/>
                          <a:latin typeface="Arial Narrow" pitchFamily="34" charset="0"/>
                        </a:rPr>
                        <a:t>INTENSITY FRONTIER</a:t>
                      </a:r>
                      <a:endParaRPr lang="en-US" sz="1400" b="1" u="none" baseline="0" dirty="0" smtClean="0">
                        <a:solidFill>
                          <a:srgbClr val="FF000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254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254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254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nSpc>
                          <a:spcPct val="100000"/>
                        </a:lnSpc>
                        <a:spcBef>
                          <a:spcPts val="0"/>
                        </a:spcBef>
                        <a:spcAft>
                          <a:spcPts val="0"/>
                        </a:spcAft>
                      </a:pP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254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r>
              <a:tr h="187505">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nSpc>
                          <a:spcPct val="100000"/>
                        </a:lnSpc>
                        <a:spcBef>
                          <a:spcPts val="0"/>
                        </a:spcBef>
                        <a:spcAft>
                          <a:spcPts val="0"/>
                        </a:spcAft>
                      </a:pPr>
                      <a:r>
                        <a:rPr lang="en-US" sz="1400" b="1" u="none" strike="noStrike" baseline="0" dirty="0">
                          <a:effectLst/>
                          <a:latin typeface="Arial Narrow" pitchFamily="34" charset="0"/>
                        </a:rPr>
                        <a:t>Long Baseline Neutrino Experiment (LBNE) </a:t>
                      </a:r>
                      <a:endParaRPr lang="en-US" sz="1400" b="1" u="none" baseline="0" dirty="0">
                        <a:solidFill>
                          <a:srgbClr val="00206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TBD</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a:effectLst/>
                          <a:latin typeface="Arial Narrow" pitchFamily="34" charset="0"/>
                        </a:rPr>
                        <a:t>CD-1</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r">
                        <a:lnSpc>
                          <a:spcPct val="100000"/>
                        </a:lnSpc>
                        <a:spcBef>
                          <a:spcPts val="0"/>
                        </a:spcBef>
                        <a:spcAft>
                          <a:spcPts val="0"/>
                        </a:spcAft>
                      </a:pPr>
                      <a:r>
                        <a:rPr lang="en-US" sz="1400" b="1" baseline="0" dirty="0">
                          <a:effectLst/>
                          <a:latin typeface="Arial Narrow" pitchFamily="34" charset="0"/>
                        </a:rPr>
                        <a:t>December 10, 2012</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r>
              <a:tr h="187505">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nSpc>
                          <a:spcPct val="100000"/>
                        </a:lnSpc>
                        <a:spcBef>
                          <a:spcPts val="0"/>
                        </a:spcBef>
                        <a:spcAft>
                          <a:spcPts val="0"/>
                        </a:spcAft>
                      </a:pPr>
                      <a:r>
                        <a:rPr lang="en-US" sz="1400" b="1" u="none" strike="noStrike" baseline="0" dirty="0" err="1">
                          <a:effectLst/>
                          <a:latin typeface="Arial Narrow" pitchFamily="34" charset="0"/>
                        </a:rPr>
                        <a:t>Muon</a:t>
                      </a:r>
                      <a:r>
                        <a:rPr lang="en-US" sz="1400" b="1" u="none" strike="noStrike" baseline="0" dirty="0">
                          <a:effectLst/>
                          <a:latin typeface="Arial Narrow" pitchFamily="34" charset="0"/>
                        </a:rPr>
                        <a:t> </a:t>
                      </a:r>
                      <a:r>
                        <a:rPr lang="en-US" sz="1400" b="1" u="none" strike="noStrike" baseline="0" dirty="0" smtClean="0">
                          <a:effectLst/>
                          <a:latin typeface="Arial Narrow" pitchFamily="34" charset="0"/>
                        </a:rPr>
                        <a:t>g-2</a:t>
                      </a:r>
                      <a:endParaRPr lang="en-US" sz="1400" b="1" u="none" baseline="0" dirty="0">
                        <a:solidFill>
                          <a:srgbClr val="00206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40</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a:effectLst/>
                          <a:latin typeface="Arial Narrow" pitchFamily="34" charset="0"/>
                        </a:rPr>
                        <a:t>CD-0</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r">
                        <a:lnSpc>
                          <a:spcPct val="100000"/>
                        </a:lnSpc>
                        <a:spcBef>
                          <a:spcPts val="0"/>
                        </a:spcBef>
                        <a:spcAft>
                          <a:spcPts val="0"/>
                        </a:spcAft>
                      </a:pPr>
                      <a:r>
                        <a:rPr lang="en-US" sz="1400" b="1" baseline="0" dirty="0">
                          <a:effectLst/>
                          <a:latin typeface="Arial Narrow" pitchFamily="34" charset="0"/>
                        </a:rPr>
                        <a:t>September 18, 2012</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r>
              <a:tr h="195511">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nSpc>
                          <a:spcPct val="100000"/>
                        </a:lnSpc>
                        <a:spcBef>
                          <a:spcPts val="0"/>
                        </a:spcBef>
                        <a:spcAft>
                          <a:spcPts val="0"/>
                        </a:spcAft>
                      </a:pPr>
                      <a:r>
                        <a:rPr lang="en-US" sz="1400" b="1" u="none" strike="noStrike" baseline="0" dirty="0" smtClean="0">
                          <a:effectLst/>
                          <a:latin typeface="Arial Narrow" pitchFamily="34" charset="0"/>
                        </a:rPr>
                        <a:t>Muon to Electron Conversion Experiment (Mu2e)</a:t>
                      </a:r>
                      <a:endParaRPr lang="en-US" sz="1400" b="1" u="none" baseline="0" dirty="0">
                        <a:solidFill>
                          <a:srgbClr val="00206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249</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a:effectLst/>
                          <a:latin typeface="Arial Narrow" pitchFamily="34" charset="0"/>
                        </a:rPr>
                        <a:t>CD-1</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r">
                        <a:lnSpc>
                          <a:spcPct val="100000"/>
                        </a:lnSpc>
                        <a:spcBef>
                          <a:spcPts val="0"/>
                        </a:spcBef>
                        <a:spcAft>
                          <a:spcPts val="0"/>
                        </a:spcAft>
                      </a:pPr>
                      <a:r>
                        <a:rPr lang="en-US" sz="1400" b="1" baseline="0" dirty="0">
                          <a:effectLst/>
                          <a:latin typeface="Arial Narrow" pitchFamily="34" charset="0"/>
                        </a:rPr>
                        <a:t>July 11, 2012</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r>
              <a:tr h="195511">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nSpc>
                          <a:spcPct val="100000"/>
                        </a:lnSpc>
                        <a:spcBef>
                          <a:spcPts val="0"/>
                        </a:spcBef>
                        <a:spcAft>
                          <a:spcPts val="0"/>
                        </a:spcAft>
                      </a:pPr>
                      <a:r>
                        <a:rPr lang="en-US" sz="1400" b="1" u="none" strike="noStrike" baseline="0" dirty="0">
                          <a:effectLst/>
                          <a:latin typeface="Arial Narrow" pitchFamily="34" charset="0"/>
                        </a:rPr>
                        <a:t>Next Generation </a:t>
                      </a:r>
                      <a:r>
                        <a:rPr lang="en-US" sz="1400" b="1" u="none" strike="noStrike" baseline="0" dirty="0" smtClean="0">
                          <a:effectLst/>
                          <a:latin typeface="Arial Narrow" pitchFamily="34" charset="0"/>
                        </a:rPr>
                        <a:t>B-Factory </a:t>
                      </a:r>
                      <a:r>
                        <a:rPr lang="en-US" sz="1400" b="1" u="none" strike="noStrike" baseline="0" dirty="0">
                          <a:effectLst/>
                          <a:latin typeface="Arial Narrow" pitchFamily="34" charset="0"/>
                        </a:rPr>
                        <a:t>Detector Systems (</a:t>
                      </a:r>
                      <a:r>
                        <a:rPr lang="en-US" sz="1400" b="1" u="none" strike="noStrike" baseline="0" dirty="0" smtClean="0">
                          <a:effectLst/>
                          <a:latin typeface="Arial Narrow" pitchFamily="34" charset="0"/>
                        </a:rPr>
                        <a:t>Belle II)</a:t>
                      </a:r>
                      <a:endParaRPr lang="en-US" sz="1400" b="1" u="none" baseline="0" dirty="0">
                        <a:solidFill>
                          <a:srgbClr val="00206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16</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a:effectLst/>
                          <a:latin typeface="Arial Narrow" pitchFamily="34" charset="0"/>
                        </a:rPr>
                        <a:t>CD-3a</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r">
                        <a:lnSpc>
                          <a:spcPct val="100000"/>
                        </a:lnSpc>
                        <a:spcBef>
                          <a:spcPts val="0"/>
                        </a:spcBef>
                        <a:spcAft>
                          <a:spcPts val="0"/>
                        </a:spcAft>
                      </a:pPr>
                      <a:r>
                        <a:rPr lang="en-US" sz="1400" b="1" baseline="0" dirty="0">
                          <a:effectLst/>
                          <a:latin typeface="Arial Narrow" pitchFamily="34" charset="0"/>
                        </a:rPr>
                        <a:t>November 8, 2012</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r>
              <a:tr h="181550">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nSpc>
                          <a:spcPct val="100000"/>
                        </a:lnSpc>
                        <a:spcBef>
                          <a:spcPts val="0"/>
                        </a:spcBef>
                        <a:spcAft>
                          <a:spcPts val="0"/>
                        </a:spcAft>
                      </a:pPr>
                      <a:r>
                        <a:rPr lang="en-US" sz="1400" b="1" u="none" strike="noStrike" baseline="0" dirty="0" err="1">
                          <a:effectLst/>
                          <a:latin typeface="Arial Narrow" pitchFamily="34" charset="0"/>
                        </a:rPr>
                        <a:t>NuMI</a:t>
                      </a:r>
                      <a:r>
                        <a:rPr lang="en-US" sz="1400" b="1" u="none" strike="noStrike" baseline="0" dirty="0">
                          <a:effectLst/>
                          <a:latin typeface="Arial Narrow" pitchFamily="34" charset="0"/>
                        </a:rPr>
                        <a:t> Off-Axis Electron Neutrino Appearance </a:t>
                      </a:r>
                      <a:r>
                        <a:rPr lang="en-US" sz="1400" b="1" u="none" strike="noStrike" baseline="0" dirty="0" err="1" smtClean="0">
                          <a:effectLst/>
                          <a:latin typeface="Arial Narrow" pitchFamily="34" charset="0"/>
                        </a:rPr>
                        <a:t>Exp’t</a:t>
                      </a:r>
                      <a:r>
                        <a:rPr lang="en-US" sz="1400" b="1" u="none" strike="noStrike" baseline="0" dirty="0" smtClean="0">
                          <a:effectLst/>
                          <a:latin typeface="Arial Narrow" pitchFamily="34" charset="0"/>
                        </a:rPr>
                        <a:t> </a:t>
                      </a:r>
                      <a:r>
                        <a:rPr lang="en-US" sz="1400" b="1" u="none" strike="noStrike" baseline="0" dirty="0">
                          <a:effectLst/>
                          <a:latin typeface="Arial Narrow" pitchFamily="34" charset="0"/>
                        </a:rPr>
                        <a:t>(</a:t>
                      </a:r>
                      <a:r>
                        <a:rPr lang="en-US" sz="1400" b="1" u="none" strike="noStrike" baseline="0" dirty="0" err="1" smtClean="0">
                          <a:effectLst/>
                          <a:latin typeface="Arial Narrow" pitchFamily="34" charset="0"/>
                        </a:rPr>
                        <a:t>NO</a:t>
                      </a:r>
                      <a:r>
                        <a:rPr lang="en-US" sz="1400" b="1" u="none" strike="noStrike" baseline="0" dirty="0" err="1" smtClean="0">
                          <a:effectLst/>
                          <a:latin typeface="Symbol" pitchFamily="18" charset="2"/>
                        </a:rPr>
                        <a:t>n</a:t>
                      </a:r>
                      <a:r>
                        <a:rPr lang="en-US" sz="1400" b="1" u="none" strike="noStrike" baseline="0" dirty="0" err="1" smtClean="0">
                          <a:effectLst/>
                          <a:latin typeface="Arial Narrow" pitchFamily="34" charset="0"/>
                        </a:rPr>
                        <a:t>A</a:t>
                      </a:r>
                      <a:r>
                        <a:rPr lang="en-US" sz="1400" b="1" u="none" strike="noStrike" baseline="0" dirty="0" smtClean="0">
                          <a:effectLst/>
                          <a:latin typeface="Arial Narrow" pitchFamily="34" charset="0"/>
                        </a:rPr>
                        <a:t>)</a:t>
                      </a:r>
                      <a:endParaRPr lang="en-US" sz="1400" b="1" u="none" baseline="0" dirty="0">
                        <a:solidFill>
                          <a:srgbClr val="00206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278</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CD-3b</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r">
                        <a:lnSpc>
                          <a:spcPct val="100000"/>
                        </a:lnSpc>
                        <a:spcBef>
                          <a:spcPts val="0"/>
                        </a:spcBef>
                        <a:spcAft>
                          <a:spcPts val="0"/>
                        </a:spcAft>
                      </a:pPr>
                      <a:r>
                        <a:rPr lang="en-US" sz="1400" b="1" baseline="0" dirty="0">
                          <a:effectLst/>
                          <a:latin typeface="Arial Narrow" pitchFamily="34" charset="0"/>
                        </a:rPr>
                        <a:t>October 29, 2009</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r>
              <a:tr h="195511">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nSpc>
                          <a:spcPct val="100000"/>
                        </a:lnSpc>
                        <a:spcBef>
                          <a:spcPts val="0"/>
                        </a:spcBef>
                        <a:spcAft>
                          <a:spcPts val="0"/>
                        </a:spcAft>
                      </a:pPr>
                      <a:r>
                        <a:rPr lang="en-US" sz="1400" b="1" u="none" baseline="0" dirty="0">
                          <a:effectLst/>
                          <a:latin typeface="Arial Narrow" pitchFamily="34" charset="0"/>
                        </a:rPr>
                        <a:t>Micro Booster Neutrino Experiment (</a:t>
                      </a:r>
                      <a:r>
                        <a:rPr lang="en-US" sz="1400" b="1" u="none" strike="noStrike" baseline="0" dirty="0" err="1" smtClean="0">
                          <a:effectLst/>
                          <a:latin typeface="Arial Narrow" pitchFamily="34" charset="0"/>
                        </a:rPr>
                        <a:t>MicroBooNE</a:t>
                      </a:r>
                      <a:r>
                        <a:rPr lang="en-US" sz="1400" b="1" u="none" strike="noStrike" baseline="0" dirty="0" smtClean="0">
                          <a:effectLst/>
                          <a:latin typeface="Arial Narrow" pitchFamily="34" charset="0"/>
                        </a:rPr>
                        <a:t>)</a:t>
                      </a:r>
                      <a:endParaRPr lang="en-US" sz="1400" b="1" u="none" baseline="0" dirty="0">
                        <a:solidFill>
                          <a:srgbClr val="00206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19.9</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CD-3b </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r">
                        <a:lnSpc>
                          <a:spcPct val="100000"/>
                        </a:lnSpc>
                        <a:spcBef>
                          <a:spcPts val="0"/>
                        </a:spcBef>
                        <a:spcAft>
                          <a:spcPts val="0"/>
                        </a:spcAft>
                      </a:pPr>
                      <a:r>
                        <a:rPr lang="en-US" sz="1400" b="1" baseline="0" dirty="0">
                          <a:effectLst/>
                          <a:latin typeface="Arial Narrow" pitchFamily="34" charset="0"/>
                        </a:rPr>
                        <a:t>March 29, 2012</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r>
              <a:tr h="217594">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nSpc>
                          <a:spcPct val="100000"/>
                        </a:lnSpc>
                        <a:spcBef>
                          <a:spcPts val="0"/>
                        </a:spcBef>
                        <a:spcAft>
                          <a:spcPts val="0"/>
                        </a:spcAft>
                      </a:pPr>
                      <a:r>
                        <a:rPr lang="en-US" sz="1400" b="1" u="none" strike="noStrike" baseline="0" dirty="0">
                          <a:effectLst/>
                          <a:latin typeface="Arial Narrow" pitchFamily="34" charset="0"/>
                        </a:rPr>
                        <a:t>Main </a:t>
                      </a:r>
                      <a:r>
                        <a:rPr lang="en-US" sz="1400" b="1" u="none" strike="noStrike" baseline="0" dirty="0" err="1">
                          <a:effectLst/>
                          <a:latin typeface="Arial Narrow" pitchFamily="34" charset="0"/>
                        </a:rPr>
                        <a:t>INjector</a:t>
                      </a:r>
                      <a:r>
                        <a:rPr lang="en-US" sz="1400" b="1" u="none" strike="noStrike" baseline="0" dirty="0">
                          <a:effectLst/>
                          <a:latin typeface="Arial Narrow" pitchFamily="34" charset="0"/>
                        </a:rPr>
                        <a:t> </a:t>
                      </a:r>
                      <a:r>
                        <a:rPr lang="en-US" sz="1400" b="1" u="none" strike="noStrike" baseline="0" dirty="0" err="1">
                          <a:effectLst/>
                          <a:latin typeface="Arial Narrow" pitchFamily="34" charset="0"/>
                        </a:rPr>
                        <a:t>ExpeRiment</a:t>
                      </a:r>
                      <a:r>
                        <a:rPr lang="en-US" sz="1400" b="1" u="none" strike="noStrike" baseline="0" dirty="0">
                          <a:effectLst/>
                          <a:latin typeface="Arial Narrow" pitchFamily="34" charset="0"/>
                        </a:rPr>
                        <a:t> for </a:t>
                      </a:r>
                      <a:r>
                        <a:rPr lang="en-US" sz="1400" b="1" u="none" strike="noStrike" baseline="0" dirty="0" smtClean="0">
                          <a:effectLst/>
                          <a:latin typeface="Symbol" pitchFamily="18" charset="2"/>
                        </a:rPr>
                        <a:t>n</a:t>
                      </a:r>
                      <a:r>
                        <a:rPr lang="en-US" sz="1400" b="1" u="none" strike="noStrike" baseline="0" dirty="0" smtClean="0">
                          <a:effectLst/>
                          <a:latin typeface="Arial Narrow" pitchFamily="34" charset="0"/>
                        </a:rPr>
                        <a:t>-A </a:t>
                      </a:r>
                      <a:r>
                        <a:rPr lang="en-US" sz="1400" b="1" u="none" strike="noStrike" baseline="0" dirty="0">
                          <a:effectLst/>
                          <a:latin typeface="Arial Narrow" pitchFamily="34" charset="0"/>
                        </a:rPr>
                        <a:t>(</a:t>
                      </a:r>
                      <a:r>
                        <a:rPr lang="en-US" sz="1400" b="1" u="none" strike="noStrike" baseline="0" dirty="0" err="1" smtClean="0">
                          <a:effectLst/>
                          <a:latin typeface="Arial Narrow" pitchFamily="34" charset="0"/>
                        </a:rPr>
                        <a:t>MINER</a:t>
                      </a:r>
                      <a:r>
                        <a:rPr lang="en-US" sz="1400" b="1" u="none" strike="noStrike" baseline="0" dirty="0" err="1" smtClean="0">
                          <a:effectLst/>
                          <a:latin typeface="Symbol" pitchFamily="18" charset="2"/>
                        </a:rPr>
                        <a:t>n</a:t>
                      </a:r>
                      <a:r>
                        <a:rPr lang="en-US" sz="1400" b="1" u="none" strike="noStrike" baseline="0" dirty="0" err="1" smtClean="0">
                          <a:effectLst/>
                          <a:latin typeface="Arial Narrow" pitchFamily="34" charset="0"/>
                        </a:rPr>
                        <a:t>A</a:t>
                      </a:r>
                      <a:r>
                        <a:rPr lang="en-US" sz="1400" b="1" u="none" strike="noStrike" baseline="0" dirty="0" smtClean="0">
                          <a:effectLst/>
                          <a:latin typeface="Arial Narrow" pitchFamily="34" charset="0"/>
                        </a:rPr>
                        <a:t>)</a:t>
                      </a:r>
                      <a:endParaRPr lang="en-US" sz="1400" b="1" u="none" baseline="0" dirty="0">
                        <a:solidFill>
                          <a:srgbClr val="00206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16.8</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a:effectLst/>
                          <a:latin typeface="Arial Narrow" pitchFamily="34" charset="0"/>
                        </a:rPr>
                        <a:t>CD-4 </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r">
                        <a:lnSpc>
                          <a:spcPct val="100000"/>
                        </a:lnSpc>
                        <a:spcBef>
                          <a:spcPts val="0"/>
                        </a:spcBef>
                        <a:spcAft>
                          <a:spcPts val="0"/>
                        </a:spcAft>
                      </a:pPr>
                      <a:r>
                        <a:rPr lang="en-US" sz="1400" b="1" baseline="0" dirty="0">
                          <a:effectLst/>
                          <a:latin typeface="Arial Narrow" pitchFamily="34" charset="0"/>
                        </a:rPr>
                        <a:t>June 28, 2010 </a:t>
                      </a:r>
                      <a:r>
                        <a:rPr lang="en-US" sz="1400" b="1" baseline="0" dirty="0" smtClean="0">
                          <a:effectLst/>
                          <a:latin typeface="Arial Narrow" pitchFamily="34" charset="0"/>
                        </a:rPr>
                        <a:t> [Finished]</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r>
              <a:tr h="109815">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nSpc>
                          <a:spcPct val="100000"/>
                        </a:lnSpc>
                        <a:spcBef>
                          <a:spcPts val="0"/>
                        </a:spcBef>
                        <a:spcAft>
                          <a:spcPts val="0"/>
                        </a:spcAft>
                      </a:pPr>
                      <a:r>
                        <a:rPr lang="en-US" sz="1400" b="1" u="none" strike="noStrike" baseline="0" dirty="0" err="1" smtClean="0">
                          <a:effectLst/>
                          <a:latin typeface="Arial Narrow" pitchFamily="34" charset="0"/>
                        </a:rPr>
                        <a:t>Daya</a:t>
                      </a:r>
                      <a:r>
                        <a:rPr lang="en-US" sz="1400" b="1" u="none" strike="noStrike" baseline="0" dirty="0" smtClean="0">
                          <a:effectLst/>
                          <a:latin typeface="Arial Narrow" pitchFamily="34" charset="0"/>
                        </a:rPr>
                        <a:t> </a:t>
                      </a:r>
                      <a:r>
                        <a:rPr lang="en-US" sz="1400" b="1" u="none" strike="noStrike" baseline="0" dirty="0">
                          <a:effectLst/>
                          <a:latin typeface="Arial Narrow" pitchFamily="34" charset="0"/>
                        </a:rPr>
                        <a:t>Bay Reactor Neutrino </a:t>
                      </a:r>
                      <a:r>
                        <a:rPr lang="en-US" sz="1400" b="1" u="none" strike="noStrike" baseline="0" dirty="0" smtClean="0">
                          <a:effectLst/>
                          <a:latin typeface="Arial Narrow" pitchFamily="34" charset="0"/>
                        </a:rPr>
                        <a:t>Experiment</a:t>
                      </a:r>
                      <a:endParaRPr lang="en-US" sz="1400" b="1" u="none" baseline="0" dirty="0">
                        <a:solidFill>
                          <a:srgbClr val="00206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35.5</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CD-4b </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r">
                        <a:lnSpc>
                          <a:spcPct val="100000"/>
                        </a:lnSpc>
                        <a:spcBef>
                          <a:spcPts val="0"/>
                        </a:spcBef>
                        <a:spcAft>
                          <a:spcPts val="0"/>
                        </a:spcAft>
                      </a:pPr>
                      <a:r>
                        <a:rPr lang="en-US" sz="1400" b="1" baseline="0" dirty="0">
                          <a:effectLst/>
                          <a:latin typeface="Arial Narrow" pitchFamily="34" charset="0"/>
                        </a:rPr>
                        <a:t>August 20, </a:t>
                      </a:r>
                      <a:r>
                        <a:rPr lang="en-US" sz="1400" b="1" baseline="0" dirty="0" smtClean="0">
                          <a:effectLst/>
                          <a:latin typeface="Arial Narrow" pitchFamily="34" charset="0"/>
                        </a:rPr>
                        <a:t>2012  [Finished]</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r>
              <a:tr h="204248">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gn="ctr">
                        <a:lnSpc>
                          <a:spcPct val="100000"/>
                        </a:lnSpc>
                        <a:spcBef>
                          <a:spcPts val="0"/>
                        </a:spcBef>
                        <a:spcAft>
                          <a:spcPts val="0"/>
                        </a:spcAft>
                      </a:pPr>
                      <a:r>
                        <a:rPr lang="en-US" sz="1400" b="1" u="none" baseline="0" dirty="0" smtClean="0">
                          <a:solidFill>
                            <a:srgbClr val="FF0000"/>
                          </a:solidFill>
                          <a:effectLst/>
                          <a:latin typeface="Arial Narrow" pitchFamily="34" charset="0"/>
                        </a:rPr>
                        <a:t>ENERGY FRONTIER</a:t>
                      </a:r>
                      <a:endParaRPr lang="en-US" sz="1400" b="1" u="none" baseline="0" dirty="0">
                        <a:solidFill>
                          <a:srgbClr val="FF000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endParaRPr lang="en-US" sz="1400" b="1" baseline="0" dirty="0">
                        <a:solidFill>
                          <a:sysClr val="windowText" lastClr="00000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endParaRPr lang="en-US" sz="1400" b="1" baseline="0" dirty="0">
                        <a:solidFill>
                          <a:sysClr val="windowText" lastClr="00000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r">
                        <a:lnSpc>
                          <a:spcPct val="100000"/>
                        </a:lnSpc>
                        <a:spcBef>
                          <a:spcPts val="0"/>
                        </a:spcBef>
                        <a:spcAft>
                          <a:spcPts val="0"/>
                        </a:spcAft>
                      </a:pPr>
                      <a:endParaRPr lang="en-US" sz="1400" b="1" baseline="0" dirty="0">
                        <a:solidFill>
                          <a:sysClr val="windowText" lastClr="00000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r>
              <a:tr h="195511">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nSpc>
                          <a:spcPct val="100000"/>
                        </a:lnSpc>
                        <a:spcBef>
                          <a:spcPts val="0"/>
                        </a:spcBef>
                        <a:spcAft>
                          <a:spcPts val="0"/>
                        </a:spcAft>
                      </a:pPr>
                      <a:r>
                        <a:rPr lang="en-US" sz="1400" b="1" u="none" strike="noStrike" baseline="0" dirty="0">
                          <a:effectLst/>
                          <a:latin typeface="Arial Narrow" pitchFamily="34" charset="0"/>
                        </a:rPr>
                        <a:t>LHC ATLAS Detector </a:t>
                      </a:r>
                      <a:r>
                        <a:rPr lang="en-US" sz="1400" b="1" u="none" strike="noStrike" baseline="0" dirty="0" smtClean="0">
                          <a:effectLst/>
                          <a:latin typeface="Arial Narrow" pitchFamily="34" charset="0"/>
                        </a:rPr>
                        <a:t>(Phase-1) Upgrade</a:t>
                      </a:r>
                      <a:endParaRPr lang="en-US" sz="1400" b="1" u="none" baseline="0" dirty="0">
                        <a:solidFill>
                          <a:srgbClr val="00206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TBD</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a:effectLst/>
                          <a:latin typeface="Arial Narrow" pitchFamily="34" charset="0"/>
                        </a:rPr>
                        <a:t>CD-0</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r">
                        <a:lnSpc>
                          <a:spcPct val="100000"/>
                        </a:lnSpc>
                        <a:spcBef>
                          <a:spcPts val="0"/>
                        </a:spcBef>
                        <a:spcAft>
                          <a:spcPts val="0"/>
                        </a:spcAft>
                      </a:pPr>
                      <a:r>
                        <a:rPr lang="en-US" sz="1400" b="1" baseline="0" dirty="0">
                          <a:effectLst/>
                          <a:latin typeface="Arial Narrow" pitchFamily="34" charset="0"/>
                        </a:rPr>
                        <a:t>September 18, 2012</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r>
              <a:tr h="195511">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nSpc>
                          <a:spcPct val="100000"/>
                        </a:lnSpc>
                        <a:spcBef>
                          <a:spcPts val="0"/>
                        </a:spcBef>
                        <a:spcAft>
                          <a:spcPts val="0"/>
                        </a:spcAft>
                      </a:pPr>
                      <a:r>
                        <a:rPr lang="en-US" sz="1400" b="1" u="none" strike="noStrike" baseline="0" dirty="0">
                          <a:effectLst/>
                          <a:latin typeface="Arial Narrow" pitchFamily="34" charset="0"/>
                        </a:rPr>
                        <a:t>LHC CMS Detector </a:t>
                      </a:r>
                      <a:r>
                        <a:rPr lang="en-US" sz="1400" b="1" u="none" strike="noStrike" baseline="0" dirty="0" smtClean="0">
                          <a:effectLst/>
                          <a:latin typeface="Arial Narrow" pitchFamily="34" charset="0"/>
                        </a:rPr>
                        <a:t>(Phase-1) Upgrade</a:t>
                      </a:r>
                      <a:endParaRPr lang="en-US" sz="1400" b="1" u="none" baseline="0" dirty="0">
                        <a:solidFill>
                          <a:srgbClr val="00206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TBD</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a:effectLst/>
                          <a:latin typeface="Arial Narrow" pitchFamily="34" charset="0"/>
                        </a:rPr>
                        <a:t>CD-0</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r">
                        <a:lnSpc>
                          <a:spcPct val="100000"/>
                        </a:lnSpc>
                        <a:spcBef>
                          <a:spcPts val="0"/>
                        </a:spcBef>
                        <a:spcAft>
                          <a:spcPts val="0"/>
                        </a:spcAft>
                      </a:pPr>
                      <a:r>
                        <a:rPr lang="en-US" sz="1400" b="1" baseline="0" dirty="0">
                          <a:effectLst/>
                          <a:latin typeface="Arial Narrow" pitchFamily="34" charset="0"/>
                        </a:rPr>
                        <a:t>September 18, 2012</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r>
              <a:tr h="204248">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gn="ctr">
                        <a:lnSpc>
                          <a:spcPct val="100000"/>
                        </a:lnSpc>
                        <a:spcBef>
                          <a:spcPts val="0"/>
                        </a:spcBef>
                        <a:spcAft>
                          <a:spcPts val="0"/>
                        </a:spcAft>
                      </a:pPr>
                      <a:r>
                        <a:rPr lang="en-US" sz="1400" b="1" u="none" baseline="0" dirty="0" smtClean="0">
                          <a:solidFill>
                            <a:srgbClr val="FF0000"/>
                          </a:solidFill>
                          <a:effectLst/>
                          <a:latin typeface="Arial Narrow" pitchFamily="34" charset="0"/>
                        </a:rPr>
                        <a:t>COSMIC FRONTIER</a:t>
                      </a:r>
                      <a:endParaRPr lang="en-US" sz="1400" b="1" u="none" baseline="0" dirty="0">
                        <a:solidFill>
                          <a:srgbClr val="FF000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endParaRPr lang="en-US" sz="1400" b="1" baseline="0" dirty="0">
                        <a:solidFill>
                          <a:sysClr val="windowText" lastClr="00000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endParaRPr lang="en-US" sz="1400" b="1" baseline="0" dirty="0">
                        <a:solidFill>
                          <a:sysClr val="windowText" lastClr="00000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r">
                        <a:lnSpc>
                          <a:spcPct val="100000"/>
                        </a:lnSpc>
                        <a:spcBef>
                          <a:spcPts val="0"/>
                        </a:spcBef>
                        <a:spcAft>
                          <a:spcPts val="0"/>
                        </a:spcAft>
                      </a:pPr>
                      <a:endParaRPr lang="en-US" sz="1400" b="1" baseline="0" dirty="0">
                        <a:solidFill>
                          <a:sysClr val="windowText" lastClr="00000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r>
              <a:tr h="195511">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nSpc>
                          <a:spcPct val="100000"/>
                        </a:lnSpc>
                        <a:spcBef>
                          <a:spcPts val="0"/>
                        </a:spcBef>
                        <a:spcAft>
                          <a:spcPts val="0"/>
                        </a:spcAft>
                      </a:pPr>
                      <a:r>
                        <a:rPr lang="en-US" sz="1400" b="1" u="none" baseline="0" dirty="0">
                          <a:effectLst/>
                          <a:latin typeface="Arial Narrow" pitchFamily="34" charset="0"/>
                        </a:rPr>
                        <a:t>Dark Matter (</a:t>
                      </a:r>
                      <a:r>
                        <a:rPr lang="en-US" sz="1400" b="1" u="none" baseline="0" dirty="0" smtClean="0">
                          <a:effectLst/>
                          <a:latin typeface="Arial Narrow" pitchFamily="34" charset="0"/>
                        </a:rPr>
                        <a:t>DM-G2)</a:t>
                      </a:r>
                      <a:endParaRPr lang="en-US" sz="1400" b="1" u="none" baseline="0" dirty="0">
                        <a:solidFill>
                          <a:srgbClr val="00206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TBD</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a:effectLst/>
                          <a:latin typeface="Arial Narrow" pitchFamily="34" charset="0"/>
                        </a:rPr>
                        <a:t>CD-0</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r">
                        <a:lnSpc>
                          <a:spcPct val="100000"/>
                        </a:lnSpc>
                        <a:spcBef>
                          <a:spcPts val="0"/>
                        </a:spcBef>
                        <a:spcAft>
                          <a:spcPts val="0"/>
                        </a:spcAft>
                      </a:pPr>
                      <a:r>
                        <a:rPr lang="en-US" sz="1400" b="1" baseline="0" dirty="0">
                          <a:effectLst/>
                          <a:latin typeface="Arial Narrow" pitchFamily="34" charset="0"/>
                        </a:rPr>
                        <a:t>September 18, 2012</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r>
              <a:tr h="195511">
                <a:tc>
                  <a:txBody>
                    <a:bodyPr/>
                    <a:lstStyle/>
                    <a:p>
                      <a:pPr marL="0" marR="0">
                        <a:lnSpc>
                          <a:spcPct val="100000"/>
                        </a:lnSpc>
                        <a:spcBef>
                          <a:spcPts val="0"/>
                        </a:spcBef>
                        <a:spcAft>
                          <a:spcPts val="0"/>
                        </a:spcAft>
                      </a:pPr>
                      <a:r>
                        <a:rPr lang="en-US" sz="1400" b="1" u="none" baseline="0" dirty="0" smtClean="0">
                          <a:solidFill>
                            <a:schemeClr val="tx1"/>
                          </a:solidFill>
                          <a:effectLst/>
                          <a:latin typeface="Arial Narrow" pitchFamily="34" charset="0"/>
                          <a:ea typeface="Calibri"/>
                          <a:cs typeface="Arial" pitchFamily="34" charset="0"/>
                        </a:rPr>
                        <a:t>Mid-Scale Dark Energy Spectroscopic Instrument (MS-DESI)</a:t>
                      </a:r>
                      <a:endParaRPr lang="en-US" sz="1400" b="1" u="none" baseline="0" dirty="0">
                        <a:solidFill>
                          <a:schemeClr val="tx1"/>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p>
                      <a:pPr marL="0" marR="0" algn="ctr">
                        <a:lnSpc>
                          <a:spcPct val="100000"/>
                        </a:lnSpc>
                        <a:spcBef>
                          <a:spcPts val="0"/>
                        </a:spcBef>
                        <a:spcAft>
                          <a:spcPts val="0"/>
                        </a:spcAft>
                      </a:pPr>
                      <a:r>
                        <a:rPr lang="en-US" sz="1400" b="1" baseline="0" dirty="0" smtClean="0">
                          <a:solidFill>
                            <a:schemeClr val="tx1"/>
                          </a:solidFill>
                          <a:effectLst/>
                          <a:latin typeface="Arial Narrow" pitchFamily="34" charset="0"/>
                          <a:ea typeface="Calibri"/>
                          <a:cs typeface="Arial" pitchFamily="34" charset="0"/>
                        </a:rPr>
                        <a:t>TBD</a:t>
                      </a:r>
                      <a:endParaRPr lang="en-US" sz="1400" b="1" baseline="0" dirty="0">
                        <a:solidFill>
                          <a:schemeClr val="tx1"/>
                        </a:solidFill>
                        <a:effectLst/>
                        <a:latin typeface="Arial Narrow" pitchFamily="34" charset="0"/>
                        <a:ea typeface="Calibri"/>
                        <a:cs typeface="Arial" pitchFamily="34" charset="0"/>
                      </a:endParaRPr>
                    </a:p>
                  </a:txBody>
                  <a:tcPr marL="21469" marR="21469" marT="21469" marB="21469">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p>
                      <a:pPr marL="0" marR="0" algn="ctr">
                        <a:lnSpc>
                          <a:spcPct val="100000"/>
                        </a:lnSpc>
                        <a:spcBef>
                          <a:spcPts val="0"/>
                        </a:spcBef>
                        <a:spcAft>
                          <a:spcPts val="0"/>
                        </a:spcAft>
                      </a:pPr>
                      <a:r>
                        <a:rPr lang="en-US" sz="1400" b="1" baseline="0" dirty="0" smtClean="0">
                          <a:solidFill>
                            <a:schemeClr val="tx1"/>
                          </a:solidFill>
                          <a:effectLst/>
                          <a:latin typeface="Arial Narrow" pitchFamily="34" charset="0"/>
                          <a:ea typeface="Calibri"/>
                          <a:cs typeface="Arial" pitchFamily="34" charset="0"/>
                        </a:rPr>
                        <a:t>CD-0</a:t>
                      </a:r>
                      <a:endParaRPr lang="en-US" sz="1400" b="1" baseline="0" dirty="0">
                        <a:solidFill>
                          <a:schemeClr val="tx1"/>
                        </a:solidFill>
                        <a:effectLst/>
                        <a:latin typeface="Arial Narrow" pitchFamily="34" charset="0"/>
                        <a:ea typeface="Calibri"/>
                        <a:cs typeface="Arial" pitchFamily="34" charset="0"/>
                      </a:endParaRPr>
                    </a:p>
                  </a:txBody>
                  <a:tcPr marL="21469" marR="21469" marT="21469" marB="21469">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p>
                      <a:pPr marL="0" marR="0" algn="r">
                        <a:lnSpc>
                          <a:spcPct val="100000"/>
                        </a:lnSpc>
                        <a:spcBef>
                          <a:spcPts val="0"/>
                        </a:spcBef>
                        <a:spcAft>
                          <a:spcPts val="0"/>
                        </a:spcAft>
                      </a:pPr>
                      <a:r>
                        <a:rPr lang="en-US" sz="1400" b="1" baseline="0" dirty="0" smtClean="0">
                          <a:solidFill>
                            <a:schemeClr val="tx1"/>
                          </a:solidFill>
                          <a:effectLst/>
                          <a:latin typeface="Arial Narrow" pitchFamily="34" charset="0"/>
                          <a:ea typeface="Calibri"/>
                          <a:cs typeface="Arial" pitchFamily="34" charset="0"/>
                        </a:rPr>
                        <a:t>September 18, 2012</a:t>
                      </a:r>
                      <a:endParaRPr lang="en-US" sz="1400" b="1" baseline="0" dirty="0">
                        <a:solidFill>
                          <a:schemeClr val="tx1"/>
                        </a:solidFill>
                        <a:effectLst/>
                        <a:latin typeface="Arial Narrow" pitchFamily="34" charset="0"/>
                        <a:ea typeface="Calibri"/>
                        <a:cs typeface="Arial" pitchFamily="34" charset="0"/>
                      </a:endParaRPr>
                    </a:p>
                  </a:txBody>
                  <a:tcPr marL="21469" marR="21469" marT="21469" marB="21469">
                    <a:lnL w="12700" cap="flat" cmpd="sng" algn="ctr">
                      <a:solidFill>
                        <a:srgbClr val="9BBB59"/>
                      </a:solidFill>
                      <a:prstDash val="solid"/>
                      <a:round/>
                      <a:headEnd type="none" w="med" len="med"/>
                      <a:tailEnd type="none" w="med" len="med"/>
                    </a:lnL>
                    <a:lnR w="12700" cmpd="sng">
                      <a:solidFill>
                        <a:srgbClr val="9BBB59"/>
                      </a:solidFill>
                    </a:lnR>
                    <a:lnT w="12700" cap="flat" cmpd="sng" algn="ctr">
                      <a:solidFill>
                        <a:srgbClr val="9BBB59"/>
                      </a:solidFill>
                      <a:prstDash val="solid"/>
                      <a:round/>
                      <a:headEnd type="none" w="med" len="med"/>
                      <a:tailEnd type="none" w="med" len="med"/>
                    </a:lnT>
                    <a:lnB w="12700" cmpd="sng">
                      <a:solidFill>
                        <a:srgbClr val="9BBB59"/>
                      </a:solidFill>
                    </a:lnB>
                    <a:lnTlToBr w="12700" cmpd="sng">
                      <a:noFill/>
                      <a:prstDash val="solid"/>
                    </a:lnTlToBr>
                    <a:lnBlToTr w="12700" cmpd="sng">
                      <a:noFill/>
                      <a:prstDash val="solid"/>
                    </a:lnBlToTr>
                    <a:solidFill>
                      <a:srgbClr val="9BBB59">
                        <a:alpha val="20000"/>
                      </a:srgbClr>
                    </a:solidFill>
                  </a:tcPr>
                </a:tc>
              </a:tr>
              <a:tr h="195511">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nSpc>
                          <a:spcPct val="100000"/>
                        </a:lnSpc>
                        <a:spcBef>
                          <a:spcPts val="0"/>
                        </a:spcBef>
                        <a:spcAft>
                          <a:spcPts val="0"/>
                        </a:spcAft>
                      </a:pPr>
                      <a:r>
                        <a:rPr lang="en-US" sz="1400" b="1" u="none" strike="noStrike" baseline="0" dirty="0">
                          <a:effectLst/>
                          <a:latin typeface="Arial Narrow" pitchFamily="34" charset="0"/>
                        </a:rPr>
                        <a:t>Large Synoptic Survey Telescope (LSST) </a:t>
                      </a:r>
                      <a:endParaRPr lang="en-US" sz="1400" b="1" u="none" baseline="0" dirty="0">
                        <a:solidFill>
                          <a:srgbClr val="00206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173</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a:effectLst/>
                          <a:latin typeface="Arial Narrow" pitchFamily="34" charset="0"/>
                        </a:rPr>
                        <a:t>CD-1 </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r">
                        <a:lnSpc>
                          <a:spcPct val="100000"/>
                        </a:lnSpc>
                        <a:spcBef>
                          <a:spcPts val="0"/>
                        </a:spcBef>
                        <a:spcAft>
                          <a:spcPts val="0"/>
                        </a:spcAft>
                      </a:pPr>
                      <a:r>
                        <a:rPr lang="en-US" sz="1400" b="1" baseline="0" dirty="0">
                          <a:effectLst/>
                          <a:latin typeface="Arial Narrow" pitchFamily="34" charset="0"/>
                        </a:rPr>
                        <a:t>April 12, 2012</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r>
              <a:tr h="195511">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nSpc>
                          <a:spcPct val="100000"/>
                        </a:lnSpc>
                        <a:spcBef>
                          <a:spcPts val="0"/>
                        </a:spcBef>
                        <a:spcAft>
                          <a:spcPts val="0"/>
                        </a:spcAft>
                      </a:pPr>
                      <a:r>
                        <a:rPr lang="en-US" sz="1400" b="1" u="none" strike="noStrike" baseline="0" dirty="0">
                          <a:effectLst/>
                          <a:latin typeface="Arial Narrow" pitchFamily="34" charset="0"/>
                        </a:rPr>
                        <a:t>Dark Energy Survey (DES) </a:t>
                      </a:r>
                      <a:endParaRPr lang="en-US" sz="1400" b="1" u="none" baseline="0" dirty="0">
                        <a:solidFill>
                          <a:srgbClr val="00206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35.1</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a:effectLst/>
                          <a:latin typeface="Arial Narrow" pitchFamily="34" charset="0"/>
                        </a:rPr>
                        <a:t>CD-4</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r">
                        <a:lnSpc>
                          <a:spcPct val="100000"/>
                        </a:lnSpc>
                        <a:spcBef>
                          <a:spcPts val="0"/>
                        </a:spcBef>
                        <a:spcAft>
                          <a:spcPts val="0"/>
                        </a:spcAft>
                      </a:pPr>
                      <a:r>
                        <a:rPr lang="en-US" sz="1400" b="1" baseline="0" dirty="0">
                          <a:effectLst/>
                          <a:latin typeface="Arial Narrow" pitchFamily="34" charset="0"/>
                        </a:rPr>
                        <a:t>June 4, 2012 </a:t>
                      </a:r>
                      <a:r>
                        <a:rPr lang="en-US" sz="1400" b="1" baseline="0" dirty="0" smtClean="0">
                          <a:effectLst/>
                          <a:latin typeface="Arial Narrow" pitchFamily="34" charset="0"/>
                        </a:rPr>
                        <a:t> [Finished]</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r>
              <a:tr h="204248">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gn="ctr">
                        <a:lnSpc>
                          <a:spcPct val="100000"/>
                        </a:lnSpc>
                        <a:spcBef>
                          <a:spcPts val="0"/>
                        </a:spcBef>
                        <a:spcAft>
                          <a:spcPts val="0"/>
                        </a:spcAft>
                      </a:pPr>
                      <a:r>
                        <a:rPr lang="en-US" sz="1400" b="1" u="none" baseline="0" dirty="0" smtClean="0">
                          <a:solidFill>
                            <a:srgbClr val="FF0000"/>
                          </a:solidFill>
                          <a:effectLst/>
                          <a:latin typeface="Arial Narrow" pitchFamily="34" charset="0"/>
                        </a:rPr>
                        <a:t>ADVANCED TECHNOLOGY R&amp;D</a:t>
                      </a:r>
                      <a:endParaRPr lang="en-US" sz="1400" b="1" u="none" baseline="0" dirty="0">
                        <a:solidFill>
                          <a:srgbClr val="FF000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endParaRPr lang="en-US" sz="1400" b="1" baseline="0" dirty="0">
                        <a:solidFill>
                          <a:sysClr val="windowText" lastClr="00000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endParaRPr lang="en-US" sz="1400" b="1" baseline="0" dirty="0">
                        <a:solidFill>
                          <a:sysClr val="windowText" lastClr="00000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r">
                        <a:lnSpc>
                          <a:spcPct val="100000"/>
                        </a:lnSpc>
                        <a:spcBef>
                          <a:spcPts val="0"/>
                        </a:spcBef>
                        <a:spcAft>
                          <a:spcPts val="0"/>
                        </a:spcAft>
                      </a:pPr>
                      <a:endParaRPr lang="en-US" sz="1400" b="1" baseline="0" dirty="0">
                        <a:solidFill>
                          <a:sysClr val="windowText" lastClr="00000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r>
              <a:tr h="172376">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nSpc>
                          <a:spcPct val="100000"/>
                        </a:lnSpc>
                        <a:spcBef>
                          <a:spcPts val="0"/>
                        </a:spcBef>
                        <a:spcAft>
                          <a:spcPts val="0"/>
                        </a:spcAft>
                      </a:pPr>
                      <a:r>
                        <a:rPr lang="en-US" sz="1400" b="1" u="none" strike="noStrike" baseline="0" dirty="0">
                          <a:effectLst/>
                          <a:latin typeface="Arial Narrow" pitchFamily="34" charset="0"/>
                        </a:rPr>
                        <a:t>Accelerator Project for the Upgrade of the LHC (APUL</a:t>
                      </a:r>
                      <a:r>
                        <a:rPr lang="en-US" sz="1400" b="1" u="none" strike="noStrike" baseline="0" dirty="0" smtClean="0">
                          <a:effectLst/>
                          <a:latin typeface="Arial Narrow" pitchFamily="34" charset="0"/>
                        </a:rPr>
                        <a:t>)</a:t>
                      </a:r>
                      <a:endParaRPr lang="en-US" sz="1400" b="1" u="none" baseline="0" dirty="0">
                        <a:solidFill>
                          <a:srgbClr val="00206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11.5</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a:effectLst/>
                          <a:latin typeface="Arial Narrow" pitchFamily="34" charset="0"/>
                        </a:rPr>
                        <a:t>CD-2/3</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r">
                        <a:lnSpc>
                          <a:spcPct val="100000"/>
                        </a:lnSpc>
                        <a:spcBef>
                          <a:spcPts val="0"/>
                        </a:spcBef>
                        <a:spcAft>
                          <a:spcPts val="0"/>
                        </a:spcAft>
                      </a:pPr>
                      <a:r>
                        <a:rPr lang="en-US" sz="1400" b="1" baseline="0" dirty="0">
                          <a:effectLst/>
                          <a:latin typeface="Arial Narrow" pitchFamily="34" charset="0"/>
                        </a:rPr>
                        <a:t>July 29, 2011</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r>
              <a:tr h="172376">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nSpc>
                          <a:spcPct val="100000"/>
                        </a:lnSpc>
                        <a:spcBef>
                          <a:spcPts val="0"/>
                        </a:spcBef>
                        <a:spcAft>
                          <a:spcPts val="0"/>
                        </a:spcAft>
                      </a:pPr>
                      <a:r>
                        <a:rPr lang="en-US" sz="1400" b="1" u="none" strike="noStrike" baseline="0" dirty="0" smtClean="0">
                          <a:effectLst/>
                          <a:latin typeface="Arial Narrow" pitchFamily="34" charset="0"/>
                        </a:rPr>
                        <a:t>Berkeley </a:t>
                      </a:r>
                      <a:r>
                        <a:rPr lang="en-US" sz="1400" b="1" u="none" strike="noStrike" baseline="0" dirty="0">
                          <a:effectLst/>
                          <a:latin typeface="Arial Narrow" pitchFamily="34" charset="0"/>
                        </a:rPr>
                        <a:t>Lab Laser </a:t>
                      </a:r>
                      <a:r>
                        <a:rPr lang="en-US" sz="1400" b="1" u="none" strike="noStrike" baseline="0" dirty="0" smtClean="0">
                          <a:effectLst/>
                          <a:latin typeface="Arial Narrow" pitchFamily="34" charset="0"/>
                        </a:rPr>
                        <a:t>Accelerator (</a:t>
                      </a:r>
                      <a:r>
                        <a:rPr lang="en-US" sz="1400" b="1" u="none" strike="noStrike" baseline="0" dirty="0">
                          <a:effectLst/>
                          <a:latin typeface="Arial Narrow" pitchFamily="34" charset="0"/>
                        </a:rPr>
                        <a:t>BELLA</a:t>
                      </a:r>
                      <a:r>
                        <a:rPr lang="en-US" sz="1400" b="1" u="none" strike="noStrike" baseline="0" dirty="0" smtClean="0">
                          <a:effectLst/>
                          <a:latin typeface="Arial Narrow" pitchFamily="34" charset="0"/>
                        </a:rPr>
                        <a:t>)</a:t>
                      </a:r>
                      <a:endParaRPr lang="en-US" sz="1400" b="1" u="none" baseline="0" dirty="0">
                        <a:solidFill>
                          <a:srgbClr val="00206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27.2</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CD-4</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r">
                        <a:lnSpc>
                          <a:spcPct val="100000"/>
                        </a:lnSpc>
                        <a:spcBef>
                          <a:spcPts val="0"/>
                        </a:spcBef>
                        <a:spcAft>
                          <a:spcPts val="0"/>
                        </a:spcAft>
                      </a:pPr>
                      <a:r>
                        <a:rPr lang="en-US" sz="1400" b="1" baseline="0" dirty="0">
                          <a:effectLst/>
                          <a:latin typeface="Arial Narrow" pitchFamily="34" charset="0"/>
                        </a:rPr>
                        <a:t>January 17, </a:t>
                      </a:r>
                      <a:r>
                        <a:rPr lang="en-US" sz="1400" b="1" baseline="0" dirty="0" smtClean="0">
                          <a:effectLst/>
                          <a:latin typeface="Arial Narrow" pitchFamily="34" charset="0"/>
                        </a:rPr>
                        <a:t>2013  [Finished]</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r>
              <a:tr h="153499">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nSpc>
                          <a:spcPct val="100000"/>
                        </a:lnSpc>
                        <a:spcBef>
                          <a:spcPts val="0"/>
                        </a:spcBef>
                        <a:spcAft>
                          <a:spcPts val="0"/>
                        </a:spcAft>
                      </a:pPr>
                      <a:r>
                        <a:rPr lang="en-US" sz="1400" b="1" u="none" strike="noStrike" baseline="0" dirty="0">
                          <a:effectLst/>
                          <a:latin typeface="Arial Narrow" pitchFamily="34" charset="0"/>
                        </a:rPr>
                        <a:t>Facility for Advanced Accelerator Experimental Tests (FACET) </a:t>
                      </a:r>
                      <a:endParaRPr lang="en-US" sz="1400" b="1" u="none" baseline="0" dirty="0">
                        <a:solidFill>
                          <a:srgbClr val="00206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14.5</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a:effectLst/>
                          <a:latin typeface="Arial Narrow" pitchFamily="34" charset="0"/>
                        </a:rPr>
                        <a:t>CD-4</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r">
                        <a:lnSpc>
                          <a:spcPct val="100000"/>
                        </a:lnSpc>
                        <a:spcBef>
                          <a:spcPts val="0"/>
                        </a:spcBef>
                        <a:spcAft>
                          <a:spcPts val="0"/>
                        </a:spcAft>
                      </a:pPr>
                      <a:r>
                        <a:rPr lang="en-US" sz="1400" b="1" baseline="0" dirty="0">
                          <a:effectLst/>
                          <a:latin typeface="Arial Narrow" pitchFamily="34" charset="0"/>
                        </a:rPr>
                        <a:t>January 31, </a:t>
                      </a:r>
                      <a:r>
                        <a:rPr lang="en-US" sz="1400" b="1" baseline="0" dirty="0" smtClean="0">
                          <a:effectLst/>
                          <a:latin typeface="Arial Narrow" pitchFamily="34" charset="0"/>
                        </a:rPr>
                        <a:t>2012  [Finished]</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r>
            </a:tbl>
          </a:graphicData>
        </a:graphic>
      </p:graphicFrame>
      <p:sp>
        <p:nvSpPr>
          <p:cNvPr id="19" name="Date Placeholder 18"/>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
        <p:nvSpPr>
          <p:cNvPr id="20" name="Slide Number Placeholder 19"/>
          <p:cNvSpPr>
            <a:spLocks noGrp="1"/>
          </p:cNvSpPr>
          <p:nvPr>
            <p:ph type="sldNum" sz="quarter" idx="10"/>
          </p:nvPr>
        </p:nvSpPr>
        <p:spPr/>
        <p:txBody>
          <a:bodyPr/>
          <a:lstStyle/>
          <a:p>
            <a:pPr>
              <a:defRPr/>
            </a:pPr>
            <a:fld id="{94F563F1-1FD0-446D-9E06-76D1145772BC}" type="slidenum">
              <a:rPr lang="en-US" smtClean="0">
                <a:solidFill>
                  <a:schemeClr val="tx1">
                    <a:lumMod val="50000"/>
                    <a:lumOff val="50000"/>
                  </a:schemeClr>
                </a:solidFill>
              </a:rPr>
              <a:pPr>
                <a:defRPr/>
              </a:pPr>
              <a:t>19</a:t>
            </a:fld>
            <a:endParaRPr lang="en-US" dirty="0">
              <a:solidFill>
                <a:schemeClr val="tx1">
                  <a:lumMod val="50000"/>
                  <a:lumOff val="50000"/>
                </a:schemeClr>
              </a:solidFill>
            </a:endParaRPr>
          </a:p>
        </p:txBody>
      </p:sp>
    </p:spTree>
    <p:extLst>
      <p:ext uri="{BB962C8B-B14F-4D97-AF65-F5344CB8AC3E}">
        <p14:creationId xmlns="" xmlns:p14="http://schemas.microsoft.com/office/powerpoint/2010/main" val="3194576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ChangeArrowheads="1"/>
          </p:cNvSpPr>
          <p:nvPr/>
        </p:nvSpPr>
        <p:spPr bwMode="auto">
          <a:xfrm>
            <a:off x="0" y="2274226"/>
            <a:ext cx="9144000" cy="2000515"/>
          </a:xfrm>
          <a:prstGeom prst="rect">
            <a:avLst/>
          </a:prstGeom>
          <a:noFill/>
          <a:ln w="9525" algn="ctr">
            <a:noFill/>
            <a:miter lim="800000"/>
            <a:headEnd/>
            <a:tailEnd/>
          </a:ln>
        </p:spPr>
        <p:txBody>
          <a:bodyPr wrap="square" lIns="91407" tIns="45704" rIns="91407" bIns="45704" anchor="ctr">
            <a:spAutoFit/>
          </a:bodyPr>
          <a:lstStyle/>
          <a:p>
            <a:pPr algn="ctr"/>
            <a:r>
              <a:rPr lang="en-US" sz="3600" dirty="0" smtClean="0">
                <a:effectLst>
                  <a:outerShdw blurRad="38100" dist="38100" dir="2700000" algn="tl">
                    <a:srgbClr val="000000">
                      <a:alpha val="43137"/>
                    </a:srgbClr>
                  </a:outerShdw>
                </a:effectLst>
                <a:latin typeface="Tahoma" pitchFamily="34" charset="0"/>
                <a:cs typeface="Tahoma" pitchFamily="34" charset="0"/>
              </a:rPr>
              <a:t>Message from “The Funding Frontier”</a:t>
            </a:r>
          </a:p>
          <a:p>
            <a:pPr algn="ctr"/>
            <a:endParaRPr lang="en-US" sz="2800" dirty="0" smtClean="0">
              <a:solidFill>
                <a:srgbClr val="005C0F"/>
              </a:solidFill>
              <a:effectLst>
                <a:outerShdw blurRad="38100" dist="38100" dir="2700000" algn="tl">
                  <a:srgbClr val="000000">
                    <a:alpha val="43137"/>
                  </a:srgbClr>
                </a:outerShdw>
              </a:effectLst>
              <a:latin typeface="Tahoma" pitchFamily="34" charset="0"/>
              <a:cs typeface="Tahoma" pitchFamily="34" charset="0"/>
            </a:endParaRPr>
          </a:p>
          <a:p>
            <a:pPr algn="ctr"/>
            <a:r>
              <a:rPr lang="en-US" sz="3200" dirty="0" smtClean="0">
                <a:solidFill>
                  <a:srgbClr val="005C0F"/>
                </a:solidFill>
                <a:effectLst>
                  <a:outerShdw blurRad="38100" dist="38100" dir="2700000" algn="tl">
                    <a:srgbClr val="000000">
                      <a:alpha val="43137"/>
                    </a:srgbClr>
                  </a:outerShdw>
                </a:effectLst>
                <a:latin typeface="Tahoma" pitchFamily="34" charset="0"/>
                <a:cs typeface="Tahoma" pitchFamily="34" charset="0"/>
              </a:rPr>
              <a:t>DPF 2013 – UC Santa Cruz</a:t>
            </a:r>
          </a:p>
          <a:p>
            <a:pPr algn="ctr"/>
            <a:r>
              <a:rPr lang="en-US" sz="2800" dirty="0" smtClean="0">
                <a:solidFill>
                  <a:srgbClr val="005C0F"/>
                </a:solidFill>
                <a:effectLst>
                  <a:outerShdw blurRad="38100" dist="38100" dir="2700000" algn="tl">
                    <a:srgbClr val="000000">
                      <a:alpha val="43137"/>
                    </a:srgbClr>
                  </a:outerShdw>
                </a:effectLst>
                <a:latin typeface="Tahoma" pitchFamily="34" charset="0"/>
                <a:cs typeface="Tahoma" pitchFamily="34" charset="0"/>
              </a:rPr>
              <a:t>August 14, 2013</a:t>
            </a:r>
            <a:endParaRPr lang="en-US" sz="2800" dirty="0">
              <a:solidFill>
                <a:srgbClr val="005C0F"/>
              </a:solidFill>
              <a:effectLst>
                <a:outerShdw blurRad="38100" dist="38100" dir="2700000" algn="tl">
                  <a:srgbClr val="000000">
                    <a:alpha val="43137"/>
                  </a:srgbClr>
                </a:outerShdw>
              </a:effectLst>
              <a:latin typeface="Tahoma" pitchFamily="34" charset="0"/>
              <a:cs typeface="Tahoma" pitchFamily="34" charset="0"/>
            </a:endParaRPr>
          </a:p>
        </p:txBody>
      </p:sp>
      <p:sp>
        <p:nvSpPr>
          <p:cNvPr id="21506" name="Rectangle 3"/>
          <p:cNvSpPr>
            <a:spLocks noGrp="1" noChangeArrowheads="1"/>
          </p:cNvSpPr>
          <p:nvPr>
            <p:ph type="subTitle" idx="1"/>
          </p:nvPr>
        </p:nvSpPr>
        <p:spPr>
          <a:xfrm>
            <a:off x="57150" y="4738159"/>
            <a:ext cx="9086850" cy="1683279"/>
          </a:xfrm>
        </p:spPr>
        <p:txBody>
          <a:bodyPr lIns="82039" tIns="41020" rIns="82039" bIns="41020">
            <a:spAutoFit/>
          </a:bodyPr>
          <a:lstStyle/>
          <a:p>
            <a:pPr eaLnBrk="1" hangingPunct="1">
              <a:spcBef>
                <a:spcPct val="0"/>
              </a:spcBef>
            </a:pPr>
            <a:r>
              <a:rPr lang="en-US" sz="2800" dirty="0" smtClean="0">
                <a:latin typeface="Tahoma" pitchFamily="34" charset="0"/>
                <a:cs typeface="Tahoma" pitchFamily="34" charset="0"/>
              </a:rPr>
              <a:t>Alan L. Stone</a:t>
            </a:r>
          </a:p>
          <a:p>
            <a:pPr eaLnBrk="1" hangingPunct="1">
              <a:spcBef>
                <a:spcPct val="0"/>
              </a:spcBef>
            </a:pPr>
            <a:r>
              <a:rPr lang="en-US" dirty="0" smtClean="0">
                <a:latin typeface="Tahoma" pitchFamily="34" charset="0"/>
                <a:cs typeface="Tahoma" pitchFamily="34" charset="0"/>
              </a:rPr>
              <a:t>Program Manager</a:t>
            </a:r>
          </a:p>
          <a:p>
            <a:pPr eaLnBrk="1" hangingPunct="1">
              <a:spcBef>
                <a:spcPct val="0"/>
              </a:spcBef>
            </a:pPr>
            <a:r>
              <a:rPr lang="en-US" dirty="0" smtClean="0">
                <a:latin typeface="Tahoma" pitchFamily="34" charset="0"/>
                <a:cs typeface="Tahoma" pitchFamily="34" charset="0"/>
              </a:rPr>
              <a:t>Office of High Energy Physics</a:t>
            </a:r>
          </a:p>
          <a:p>
            <a:pPr eaLnBrk="1" hangingPunct="1">
              <a:spcBef>
                <a:spcPct val="0"/>
              </a:spcBef>
            </a:pPr>
            <a:r>
              <a:rPr lang="en-US" dirty="0" smtClean="0">
                <a:latin typeface="Tahoma" pitchFamily="34" charset="0"/>
                <a:cs typeface="Tahoma" pitchFamily="34" charset="0"/>
              </a:rPr>
              <a:t>Office of Science, U.S. Department of Energy</a:t>
            </a:r>
          </a:p>
          <a:p>
            <a:pPr eaLnBrk="1" hangingPunct="1">
              <a:spcBef>
                <a:spcPct val="0"/>
              </a:spcBef>
            </a:pPr>
            <a:endParaRPr lang="en-US" sz="1600" dirty="0" smtClean="0">
              <a:latin typeface="Tahoma" pitchFamily="34" charset="0"/>
              <a:cs typeface="Tahoma" pitchFamily="34" charset="0"/>
            </a:endParaRPr>
          </a:p>
        </p:txBody>
      </p:sp>
      <p:pic>
        <p:nvPicPr>
          <p:cNvPr id="6" name="Picture 8" descr="horizontal-logo-green-text.jpg"/>
          <p:cNvPicPr>
            <a:picLocks noChangeAspect="1"/>
          </p:cNvPicPr>
          <p:nvPr/>
        </p:nvPicPr>
        <p:blipFill>
          <a:blip r:embed="rId3" cstate="print"/>
          <a:srcRect/>
          <a:stretch>
            <a:fillRect/>
          </a:stretch>
        </p:blipFill>
        <p:spPr bwMode="auto">
          <a:xfrm>
            <a:off x="41096" y="51370"/>
            <a:ext cx="5334000" cy="892175"/>
          </a:xfrm>
          <a:prstGeom prst="rect">
            <a:avLst/>
          </a:prstGeom>
          <a:noFill/>
          <a:ln w="9525">
            <a:noFill/>
            <a:miter lim="800000"/>
            <a:headEnd/>
            <a:tailEnd/>
          </a:ln>
        </p:spPr>
      </p:pic>
      <p:pic>
        <p:nvPicPr>
          <p:cNvPr id="7" name="Picture 8" descr="HEP logo"/>
          <p:cNvPicPr>
            <a:picLocks noChangeAspect="1" noChangeArrowheads="1"/>
          </p:cNvPicPr>
          <p:nvPr/>
        </p:nvPicPr>
        <p:blipFill>
          <a:blip r:embed="rId4" cstate="print"/>
          <a:srcRect/>
          <a:stretch>
            <a:fillRect/>
          </a:stretch>
        </p:blipFill>
        <p:spPr bwMode="auto">
          <a:xfrm>
            <a:off x="6875976" y="-446064"/>
            <a:ext cx="2362200" cy="1771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10"/>
          <p:cNvSpPr>
            <a:spLocks noGrp="1"/>
          </p:cNvSpPr>
          <p:nvPr>
            <p:ph type="dt" sz="half" idx="2"/>
          </p:nvPr>
        </p:nvSpPr>
        <p:spPr/>
        <p:txBody>
          <a:bodyPr/>
          <a:lstStyle/>
          <a:p>
            <a:r>
              <a:rPr lang="en-US" smtClean="0"/>
              <a:t>14 Aug 2013</a:t>
            </a:r>
            <a:endParaRPr lang="en-US" dirty="0"/>
          </a:p>
        </p:txBody>
      </p:sp>
      <p:sp>
        <p:nvSpPr>
          <p:cNvPr id="2" name="Title 1"/>
          <p:cNvSpPr>
            <a:spLocks noGrp="1"/>
          </p:cNvSpPr>
          <p:nvPr>
            <p:ph type="title"/>
          </p:nvPr>
        </p:nvSpPr>
        <p:spPr/>
        <p:txBody>
          <a:bodyPr/>
          <a:lstStyle/>
          <a:p>
            <a:r>
              <a:rPr lang="en-US" dirty="0" smtClean="0">
                <a:solidFill>
                  <a:srgbClr val="285C00"/>
                </a:solidFill>
                <a:effectLst>
                  <a:outerShdw blurRad="38100" dist="38100" dir="2700000" algn="tl">
                    <a:srgbClr val="000000">
                      <a:alpha val="43137"/>
                    </a:srgbClr>
                  </a:outerShdw>
                </a:effectLst>
                <a:latin typeface="Cambria" pitchFamily="18" charset="0"/>
              </a:rPr>
              <a:t>Strategic Planning</a:t>
            </a:r>
            <a:endParaRPr lang="en-US" dirty="0">
              <a:solidFill>
                <a:srgbClr val="285C00"/>
              </a:solidFill>
              <a:effectLst>
                <a:outerShdw blurRad="38100" dist="38100" dir="2700000" algn="tl">
                  <a:srgbClr val="000000">
                    <a:alpha val="43137"/>
                  </a:srgbClr>
                </a:outerShdw>
              </a:effectLst>
              <a:latin typeface="Cambria" pitchFamily="18" charset="0"/>
            </a:endParaRPr>
          </a:p>
        </p:txBody>
      </p:sp>
      <p:pic>
        <p:nvPicPr>
          <p:cNvPr id="7" name="Picture 2" descr="http://radgeek.com/gt/2006/04/16/NobodyWantsToGoWhereIWantToLeadThem.png"/>
          <p:cNvPicPr>
            <a:picLocks noChangeAspect="1" noChangeArrowheads="1"/>
          </p:cNvPicPr>
          <p:nvPr/>
        </p:nvPicPr>
        <p:blipFill>
          <a:blip r:embed="rId2" cstate="screen"/>
          <a:srcRect/>
          <a:stretch>
            <a:fillRect/>
          </a:stretch>
        </p:blipFill>
        <p:spPr bwMode="auto">
          <a:xfrm>
            <a:off x="333910" y="1559960"/>
            <a:ext cx="8380953" cy="2695873"/>
          </a:xfrm>
          <a:prstGeom prst="rect">
            <a:avLst/>
          </a:prstGeom>
          <a:noFill/>
        </p:spPr>
      </p:pic>
      <p:sp>
        <p:nvSpPr>
          <p:cNvPr id="9" name="Rectangle 8"/>
          <p:cNvSpPr/>
          <p:nvPr/>
        </p:nvSpPr>
        <p:spPr>
          <a:xfrm>
            <a:off x="6964026" y="4323508"/>
            <a:ext cx="1834156" cy="276999"/>
          </a:xfrm>
          <a:prstGeom prst="rect">
            <a:avLst/>
          </a:prstGeom>
        </p:spPr>
        <p:txBody>
          <a:bodyPr wrap="none">
            <a:spAutoFit/>
          </a:bodyPr>
          <a:lstStyle/>
          <a:p>
            <a:r>
              <a:rPr lang="en-US" sz="1200" dirty="0" smtClean="0"/>
              <a:t>Calvin &amp; Hobbes. 1995</a:t>
            </a:r>
            <a:endParaRPr lang="en-US" sz="1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effectLst>
                  <a:outerShdw blurRad="38100" dist="38100" dir="2700000" algn="tl">
                    <a:srgbClr val="000000">
                      <a:alpha val="43137"/>
                    </a:srgbClr>
                  </a:outerShdw>
                </a:effectLst>
              </a:rPr>
              <a:t>Implementation of 2008 Advisory Panel (P5)</a:t>
            </a:r>
            <a:endParaRPr lang="en-US" sz="3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latin typeface="Calibri" pitchFamily="34" charset="0"/>
                <a:cs typeface="Calibri" pitchFamily="34" charset="0"/>
              </a:rPr>
              <a:t>The HEP budget puts in place a comprehensive program across the three frontiers. </a:t>
            </a:r>
          </a:p>
          <a:p>
            <a:pPr lvl="1"/>
            <a:r>
              <a:rPr lang="en-US" b="1" dirty="0" smtClean="0">
                <a:solidFill>
                  <a:srgbClr val="285C00"/>
                </a:solidFill>
                <a:latin typeface="Calibri" pitchFamily="34" charset="0"/>
                <a:cs typeface="Calibri" pitchFamily="34" charset="0"/>
              </a:rPr>
              <a:t>In five years: </a:t>
            </a:r>
          </a:p>
          <a:p>
            <a:pPr lvl="2"/>
            <a:r>
              <a:rPr lang="en-US" sz="2000" b="1" dirty="0" smtClean="0">
                <a:solidFill>
                  <a:schemeClr val="accent2">
                    <a:lumMod val="50000"/>
                  </a:schemeClr>
                </a:solidFill>
                <a:latin typeface="Calibri" pitchFamily="34" charset="0"/>
                <a:cs typeface="Calibri" pitchFamily="34" charset="0"/>
              </a:rPr>
              <a:t>NOvA, Belle II, Muon g-2 will be running on the Intensity Frontier</a:t>
            </a:r>
          </a:p>
          <a:p>
            <a:pPr lvl="2"/>
            <a:r>
              <a:rPr lang="en-US" sz="2000" b="1" dirty="0" smtClean="0">
                <a:solidFill>
                  <a:schemeClr val="accent2">
                    <a:lumMod val="50000"/>
                  </a:schemeClr>
                </a:solidFill>
                <a:latin typeface="Calibri" pitchFamily="34" charset="0"/>
                <a:cs typeface="Calibri" pitchFamily="34" charset="0"/>
              </a:rPr>
              <a:t>Mu2e will be commissioning for first data taking</a:t>
            </a:r>
          </a:p>
          <a:p>
            <a:pPr lvl="2"/>
            <a:r>
              <a:rPr lang="en-US" sz="2000" b="1" dirty="0" smtClean="0">
                <a:solidFill>
                  <a:schemeClr val="tx2">
                    <a:lumMod val="75000"/>
                  </a:schemeClr>
                </a:solidFill>
                <a:latin typeface="Calibri" pitchFamily="34" charset="0"/>
                <a:cs typeface="Calibri" pitchFamily="34" charset="0"/>
              </a:rPr>
              <a:t>The CMS and ATLAS detector upgrades will be installed at CERN</a:t>
            </a:r>
          </a:p>
          <a:p>
            <a:pPr lvl="2"/>
            <a:r>
              <a:rPr lang="en-US" sz="2000" b="1" dirty="0" smtClean="0">
                <a:solidFill>
                  <a:schemeClr val="tx2">
                    <a:lumMod val="75000"/>
                  </a:schemeClr>
                </a:solidFill>
                <a:latin typeface="Calibri" pitchFamily="34" charset="0"/>
                <a:cs typeface="Calibri" pitchFamily="34" charset="0"/>
              </a:rPr>
              <a:t>DES will have completed its science program and new mid-scale spectroscopic instrument and DM-G2 should begin operation</a:t>
            </a:r>
          </a:p>
          <a:p>
            <a:pPr lvl="2"/>
            <a:r>
              <a:rPr lang="en-US" sz="2000" b="1" dirty="0" smtClean="0">
                <a:solidFill>
                  <a:schemeClr val="accent2">
                    <a:lumMod val="50000"/>
                  </a:schemeClr>
                </a:solidFill>
                <a:latin typeface="Calibri" pitchFamily="34" charset="0"/>
                <a:cs typeface="Calibri" pitchFamily="34" charset="0"/>
              </a:rPr>
              <a:t>The two big initiatives, LSST and LBNE, will be well underway</a:t>
            </a:r>
          </a:p>
          <a:p>
            <a:r>
              <a:rPr lang="en-US" dirty="0" smtClean="0">
                <a:cs typeface="Calibri" pitchFamily="34" charset="0"/>
              </a:rPr>
              <a:t>Need to start planning now for what comes next.</a:t>
            </a:r>
          </a:p>
          <a:p>
            <a:pPr lvl="1"/>
            <a:r>
              <a:rPr lang="en-US" dirty="0" smtClean="0">
                <a:solidFill>
                  <a:srgbClr val="285C00"/>
                </a:solidFill>
                <a:cs typeface="Calibri" pitchFamily="34" charset="0"/>
              </a:rPr>
              <a:t>We have been engaging with the DPF community planning process starting at Fermilab in Oct 2012 and culminating in Minneapolis just last week</a:t>
            </a:r>
          </a:p>
          <a:p>
            <a:pPr lvl="1"/>
            <a:r>
              <a:rPr lang="en-US" dirty="0" smtClean="0">
                <a:solidFill>
                  <a:schemeClr val="tx2">
                    <a:lumMod val="50000"/>
                  </a:schemeClr>
                </a:solidFill>
                <a:cs typeface="Calibri" pitchFamily="34" charset="0"/>
              </a:rPr>
              <a:t>Will set up a prioritization process (a new P5) using that input. </a:t>
            </a:r>
          </a:p>
          <a:p>
            <a:pPr>
              <a:buNone/>
            </a:pPr>
            <a:endParaRPr lang="en-US" dirty="0" smtClean="0">
              <a:latin typeface="Calibri" pitchFamily="34" charset="0"/>
              <a:cs typeface="Calibri" pitchFamily="34" charset="0"/>
            </a:endParaRPr>
          </a:p>
          <a:p>
            <a:pPr lvl="1"/>
            <a:endParaRPr lang="en-US" b="1" dirty="0"/>
          </a:p>
        </p:txBody>
      </p:sp>
      <p:sp>
        <p:nvSpPr>
          <p:cNvPr id="5" name="Slide Number Placeholder 4"/>
          <p:cNvSpPr>
            <a:spLocks noGrp="1"/>
          </p:cNvSpPr>
          <p:nvPr>
            <p:ph type="sldNum" sz="quarter" idx="10"/>
          </p:nvPr>
        </p:nvSpPr>
        <p:spPr/>
        <p:txBody>
          <a:bodyPr/>
          <a:lstStyle/>
          <a:p>
            <a:pPr>
              <a:defRPr/>
            </a:pPr>
            <a:fld id="{D757FE10-15E1-460C-A482-DCCBDA005350}" type="slidenum">
              <a:rPr lang="en-US" smtClean="0"/>
              <a:pPr>
                <a:defRPr/>
              </a:pPr>
              <a:t>21</a:t>
            </a:fld>
            <a:endParaRPr lang="en-US" dirty="0"/>
          </a:p>
        </p:txBody>
      </p:sp>
      <p:sp>
        <p:nvSpPr>
          <p:cNvPr id="4" name="Date Placeholder 3"/>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838" y="206314"/>
            <a:ext cx="8868082" cy="723900"/>
          </a:xfrm>
        </p:spPr>
        <p:txBody>
          <a:bodyPr/>
          <a:lstStyle/>
          <a:p>
            <a:r>
              <a:rPr lang="en-US" sz="3800" b="1" dirty="0" smtClean="0">
                <a:effectLst>
                  <a:outerShdw blurRad="38100" dist="38100" dir="2700000" algn="tl">
                    <a:srgbClr val="000000">
                      <a:alpha val="43137"/>
                    </a:srgbClr>
                  </a:outerShdw>
                </a:effectLst>
              </a:rPr>
              <a:t>Customized Implementation Strategies</a:t>
            </a:r>
            <a:endParaRPr lang="en-US" sz="3800" b="1" dirty="0">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182880" y="1055500"/>
            <a:ext cx="8768080" cy="5437768"/>
          </a:xfrm>
        </p:spPr>
        <p:txBody>
          <a:bodyPr/>
          <a:lstStyle/>
          <a:p>
            <a:r>
              <a:rPr lang="en-US" sz="2000" dirty="0" smtClean="0"/>
              <a:t>Energy Frontier</a:t>
            </a:r>
          </a:p>
          <a:p>
            <a:pPr lvl="1"/>
            <a:r>
              <a:rPr lang="en-US" sz="1800" b="1" dirty="0" smtClean="0">
                <a:solidFill>
                  <a:srgbClr val="285C00"/>
                </a:solidFill>
              </a:rPr>
              <a:t>US has a leading role in LHC physics collaborations but does not own the facility</a:t>
            </a:r>
          </a:p>
          <a:p>
            <a:pPr lvl="2"/>
            <a:r>
              <a:rPr lang="en-US" sz="1600" b="1" dirty="0" smtClean="0"/>
              <a:t>The issue is the scope and scale of US involvement. Requires US-CERN negotiation.</a:t>
            </a:r>
          </a:p>
          <a:p>
            <a:pPr lvl="2"/>
            <a:r>
              <a:rPr lang="en-US" sz="1600" b="1" dirty="0" smtClean="0"/>
              <a:t>Could also be true for Japanese-hosted Linear Collider</a:t>
            </a:r>
            <a:endParaRPr lang="en-US" sz="1600" b="1" i="1" dirty="0" smtClean="0"/>
          </a:p>
          <a:p>
            <a:r>
              <a:rPr lang="en-US" sz="2000" dirty="0" smtClean="0"/>
              <a:t>Intensity Frontier</a:t>
            </a:r>
          </a:p>
          <a:p>
            <a:pPr lvl="1"/>
            <a:r>
              <a:rPr lang="en-US" sz="1800" b="1" dirty="0" smtClean="0">
                <a:solidFill>
                  <a:srgbClr val="285C00"/>
                </a:solidFill>
              </a:rPr>
              <a:t>US is the world leader and needs new facilities and/or upgrades of existing facilities to maintain its position</a:t>
            </a:r>
          </a:p>
          <a:p>
            <a:pPr lvl="2"/>
            <a:r>
              <a:rPr lang="en-US" sz="1600" b="1" dirty="0" smtClean="0"/>
              <a:t>Has the potential to attract new partners to US-led projects</a:t>
            </a:r>
          </a:p>
          <a:p>
            <a:pPr lvl="2"/>
            <a:r>
              <a:rPr lang="en-US" sz="1600" b="1" dirty="0" smtClean="0"/>
              <a:t>Portfolio of experiments and science case is diverse. This complicates the case. The scale of the projected investments is a big challenge</a:t>
            </a:r>
          </a:p>
          <a:p>
            <a:r>
              <a:rPr lang="en-US" sz="2000" dirty="0" smtClean="0"/>
              <a:t>Cosmic Frontier</a:t>
            </a:r>
          </a:p>
          <a:p>
            <a:pPr lvl="1"/>
            <a:r>
              <a:rPr lang="en-US" sz="1800" b="1" dirty="0" smtClean="0">
                <a:solidFill>
                  <a:srgbClr val="285C00"/>
                </a:solidFill>
              </a:rPr>
              <a:t>US HEP has a leading role in a competitive, multidisciplinary environment</a:t>
            </a:r>
          </a:p>
          <a:p>
            <a:pPr lvl="2"/>
            <a:r>
              <a:rPr lang="en-US" sz="1600" b="1" dirty="0" smtClean="0"/>
              <a:t>HEP component of the physics case is simple and compelling. Key issues are what levels of precision and sensitivity can be achieved and scientifically justified </a:t>
            </a:r>
          </a:p>
          <a:p>
            <a:pPr lvl="2"/>
            <a:r>
              <a:rPr lang="en-US" sz="1600" b="1" dirty="0" smtClean="0"/>
              <a:t>DOE is a technology enabler, not a facilities provider (see NSF, NASA)</a:t>
            </a:r>
          </a:p>
          <a:p>
            <a:pPr lvl="3"/>
            <a:r>
              <a:rPr lang="en-US" sz="1400" b="1" dirty="0">
                <a:solidFill>
                  <a:schemeClr val="tx2">
                    <a:lumMod val="50000"/>
                  </a:schemeClr>
                </a:solidFill>
              </a:rPr>
              <a:t>A</a:t>
            </a:r>
            <a:r>
              <a:rPr lang="en-US" sz="1400" b="1" dirty="0" smtClean="0">
                <a:solidFill>
                  <a:schemeClr val="tx2">
                    <a:lumMod val="50000"/>
                  </a:schemeClr>
                </a:solidFill>
              </a:rPr>
              <a:t>nalogous to LHC but the HEP physics goals are not those of the facility owners</a:t>
            </a:r>
            <a:r>
              <a:rPr lang="en-US" sz="1400" b="1" dirty="0" smtClean="0"/>
              <a:t> </a:t>
            </a:r>
          </a:p>
          <a:p>
            <a:pPr lvl="2"/>
            <a:r>
              <a:rPr lang="en-US" sz="1600" b="1" dirty="0" smtClean="0"/>
              <a:t>DOE supports particle physics goals and HEP-style collaborations </a:t>
            </a:r>
          </a:p>
          <a:p>
            <a:pPr lvl="3"/>
            <a:r>
              <a:rPr lang="en-US" sz="1400" b="1" dirty="0" smtClean="0">
                <a:solidFill>
                  <a:schemeClr val="tx2">
                    <a:lumMod val="50000"/>
                  </a:schemeClr>
                </a:solidFill>
              </a:rPr>
              <a:t>Astronomy and astrophysics is not in our mission nor our </a:t>
            </a:r>
            <a:r>
              <a:rPr lang="en-US" sz="1400" b="1" i="1" dirty="0" smtClean="0">
                <a:solidFill>
                  <a:schemeClr val="tx2">
                    <a:lumMod val="50000"/>
                  </a:schemeClr>
                </a:solidFill>
              </a:rPr>
              <a:t>modus operandi</a:t>
            </a:r>
            <a:endParaRPr lang="en-US" sz="1400" b="1" i="1" dirty="0">
              <a:solidFill>
                <a:schemeClr val="tx2">
                  <a:lumMod val="50000"/>
                </a:schemeClr>
              </a:solidFill>
            </a:endParaRPr>
          </a:p>
        </p:txBody>
      </p:sp>
      <p:sp>
        <p:nvSpPr>
          <p:cNvPr id="5" name="Slide Number Placeholder 4"/>
          <p:cNvSpPr>
            <a:spLocks noGrp="1"/>
          </p:cNvSpPr>
          <p:nvPr>
            <p:ph type="sldNum" sz="quarter" idx="10"/>
          </p:nvPr>
        </p:nvSpPr>
        <p:spPr/>
        <p:txBody>
          <a:bodyPr/>
          <a:lstStyle/>
          <a:p>
            <a:pPr>
              <a:defRPr/>
            </a:pPr>
            <a:fld id="{D757FE10-15E1-460C-A482-DCCBDA005350}" type="slidenum">
              <a:rPr lang="en-US" smtClean="0"/>
              <a:pPr>
                <a:defRPr/>
              </a:pPr>
              <a:t>22</a:t>
            </a:fld>
            <a:endParaRPr lang="en-US" dirty="0"/>
          </a:p>
        </p:txBody>
      </p:sp>
      <p:sp>
        <p:nvSpPr>
          <p:cNvPr id="4" name="Date Placeholder 3"/>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Tree>
    <p:extLst>
      <p:ext uri="{BB962C8B-B14F-4D97-AF65-F5344CB8AC3E}">
        <p14:creationId xmlns="" xmlns:p14="http://schemas.microsoft.com/office/powerpoint/2010/main" val="37184989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effectLst>
                  <a:outerShdw blurRad="38100" dist="38100" dir="2700000" algn="tl">
                    <a:srgbClr val="000000">
                      <a:alpha val="43137"/>
                    </a:srgbClr>
                  </a:outerShdw>
                </a:effectLst>
                <a:latin typeface="Cambria" pitchFamily="18" charset="0"/>
              </a:rPr>
              <a:t>Snowmass / P5 Interface</a:t>
            </a:r>
            <a:endParaRPr lang="en-US" b="1" dirty="0">
              <a:effectLst>
                <a:outerShdw blurRad="38100" dist="38100" dir="2700000" algn="tl">
                  <a:srgbClr val="000000">
                    <a:alpha val="43137"/>
                  </a:srgbClr>
                </a:outerShdw>
              </a:effectLst>
              <a:latin typeface="Cambria" pitchFamily="18" charset="0"/>
            </a:endParaRPr>
          </a:p>
        </p:txBody>
      </p:sp>
      <p:sp>
        <p:nvSpPr>
          <p:cNvPr id="2" name="Content Placeholder 1"/>
          <p:cNvSpPr>
            <a:spLocks noGrp="1"/>
          </p:cNvSpPr>
          <p:nvPr>
            <p:ph idx="1"/>
          </p:nvPr>
        </p:nvSpPr>
        <p:spPr>
          <a:xfrm>
            <a:off x="226031" y="1119884"/>
            <a:ext cx="8445358" cy="5349180"/>
          </a:xfrm>
        </p:spPr>
        <p:txBody>
          <a:bodyPr/>
          <a:lstStyle/>
          <a:p>
            <a:pPr marL="0" indent="0">
              <a:buNone/>
            </a:pPr>
            <a:r>
              <a:rPr lang="en-US" sz="2200" dirty="0" smtClean="0"/>
              <a:t>Some of what we </a:t>
            </a:r>
            <a:r>
              <a:rPr lang="en-US" dirty="0" smtClean="0"/>
              <a:t>heard at</a:t>
            </a:r>
            <a:r>
              <a:rPr lang="en-US" sz="2200" dirty="0" smtClean="0"/>
              <a:t> Snowmass:</a:t>
            </a:r>
          </a:p>
          <a:p>
            <a:pPr lvl="1"/>
            <a:r>
              <a:rPr lang="en-US" sz="2200" dirty="0" smtClean="0">
                <a:solidFill>
                  <a:schemeClr val="tx2">
                    <a:lumMod val="50000"/>
                  </a:schemeClr>
                </a:solidFill>
              </a:rPr>
              <a:t>What are the most compelling science questions in HEP that can be addressed in the next 10 to 20 years and why</a:t>
            </a:r>
          </a:p>
          <a:p>
            <a:pPr lvl="1"/>
            <a:r>
              <a:rPr lang="en-US" sz="2200" dirty="0" smtClean="0">
                <a:solidFill>
                  <a:schemeClr val="accent3">
                    <a:lumMod val="50000"/>
                  </a:schemeClr>
                </a:solidFill>
              </a:rPr>
              <a:t>What are the primary experimental approaches that can be used to address them? Are they likely to answer the question(s) in a “definitive” manner or will follow-on experiments be needed?</a:t>
            </a:r>
          </a:p>
          <a:p>
            <a:pPr lvl="1"/>
            <a:r>
              <a:rPr lang="en-US" sz="2200" dirty="0" smtClean="0">
                <a:solidFill>
                  <a:schemeClr val="tx2">
                    <a:lumMod val="50000"/>
                  </a:schemeClr>
                </a:solidFill>
              </a:rPr>
              <a:t>What are the “hard questions” (science, technical,…) that a given experiment or facility needs to answer to respond to perceived limitations in its proposal?</a:t>
            </a:r>
          </a:p>
          <a:p>
            <a:pPr marL="0" indent="0">
              <a:buNone/>
            </a:pPr>
            <a:r>
              <a:rPr lang="en-US" sz="2200" dirty="0" smtClean="0"/>
              <a:t>These topics (and more) </a:t>
            </a:r>
            <a:r>
              <a:rPr lang="en-US" dirty="0" smtClean="0"/>
              <a:t>will</a:t>
            </a:r>
            <a:r>
              <a:rPr lang="en-US" sz="2200" dirty="0" smtClean="0"/>
              <a:t> be covered in the Snowmass reports and white papers. P5 will use these reports and white papers as its starting point.</a:t>
            </a:r>
            <a:endParaRPr lang="en-US" sz="2200" dirty="0"/>
          </a:p>
          <a:p>
            <a:pPr lvl="1"/>
            <a:r>
              <a:rPr lang="en-US" sz="2200" dirty="0" smtClean="0">
                <a:solidFill>
                  <a:schemeClr val="accent2">
                    <a:lumMod val="50000"/>
                  </a:schemeClr>
                </a:solidFill>
              </a:rPr>
              <a:t>We expect to have the P5 panel selected and a formal charge issued by the time of the September 5-6 HEPAP meeting at NSF</a:t>
            </a:r>
          </a:p>
        </p:txBody>
      </p:sp>
      <p:sp>
        <p:nvSpPr>
          <p:cNvPr id="5" name="Slide Number Placeholder 4"/>
          <p:cNvSpPr>
            <a:spLocks noGrp="1"/>
          </p:cNvSpPr>
          <p:nvPr>
            <p:ph type="sldNum" sz="quarter" idx="10"/>
          </p:nvPr>
        </p:nvSpPr>
        <p:spPr/>
        <p:txBody>
          <a:bodyPr/>
          <a:lstStyle/>
          <a:p>
            <a:pPr>
              <a:defRPr/>
            </a:pPr>
            <a:fld id="{D757FE10-15E1-460C-A482-DCCBDA005350}" type="slidenum">
              <a:rPr lang="en-US" smtClean="0"/>
              <a:pPr>
                <a:defRPr/>
              </a:pPr>
              <a:t>23</a:t>
            </a:fld>
            <a:endParaRPr lang="en-US" dirty="0"/>
          </a:p>
        </p:txBody>
      </p:sp>
      <p:sp>
        <p:nvSpPr>
          <p:cNvPr id="4" name="Date Placeholder 3"/>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Tree>
    <p:extLst>
      <p:ext uri="{BB962C8B-B14F-4D97-AF65-F5344CB8AC3E}">
        <p14:creationId xmlns="" xmlns:p14="http://schemas.microsoft.com/office/powerpoint/2010/main" val="42205975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effectLst>
                  <a:outerShdw blurRad="38100" dist="38100" dir="2700000" algn="tl">
                    <a:srgbClr val="000000">
                      <a:alpha val="43137"/>
                    </a:srgbClr>
                  </a:outerShdw>
                </a:effectLst>
                <a:latin typeface="Cambria" pitchFamily="18" charset="0"/>
              </a:rPr>
              <a:t>Goals For </a:t>
            </a:r>
            <a:r>
              <a:rPr lang="en-US" dirty="0" smtClean="0">
                <a:effectLst>
                  <a:outerShdw blurRad="38100" dist="38100" dir="2700000" algn="tl">
                    <a:srgbClr val="000000">
                      <a:alpha val="43137"/>
                    </a:srgbClr>
                  </a:outerShdw>
                </a:effectLst>
              </a:rPr>
              <a:t>T</a:t>
            </a:r>
            <a:r>
              <a:rPr lang="en-US" b="1" dirty="0" smtClean="0">
                <a:effectLst>
                  <a:outerShdw blurRad="38100" dist="38100" dir="2700000" algn="tl">
                    <a:srgbClr val="000000">
                      <a:alpha val="43137"/>
                    </a:srgbClr>
                  </a:outerShdw>
                </a:effectLst>
                <a:latin typeface="Cambria" pitchFamily="18" charset="0"/>
              </a:rPr>
              <a:t>he P5 Process</a:t>
            </a:r>
            <a:endParaRPr lang="en-US" b="1" dirty="0">
              <a:effectLst>
                <a:outerShdw blurRad="38100" dist="38100" dir="2700000" algn="tl">
                  <a:srgbClr val="000000">
                    <a:alpha val="43137"/>
                  </a:srgbClr>
                </a:outerShdw>
              </a:effectLst>
              <a:latin typeface="Cambria" pitchFamily="18" charset="0"/>
            </a:endParaRPr>
          </a:p>
        </p:txBody>
      </p:sp>
      <p:sp>
        <p:nvSpPr>
          <p:cNvPr id="2" name="Content Placeholder 1"/>
          <p:cNvSpPr>
            <a:spLocks noGrp="1"/>
          </p:cNvSpPr>
          <p:nvPr>
            <p:ph idx="1"/>
          </p:nvPr>
        </p:nvSpPr>
        <p:spPr>
          <a:xfrm>
            <a:off x="226031" y="1140432"/>
            <a:ext cx="8733034" cy="5404206"/>
          </a:xfrm>
        </p:spPr>
        <p:txBody>
          <a:bodyPr/>
          <a:lstStyle/>
          <a:p>
            <a:pPr marL="0" indent="0">
              <a:buNone/>
            </a:pPr>
            <a:r>
              <a:rPr lang="en-US" dirty="0" smtClean="0">
                <a:solidFill>
                  <a:srgbClr val="367317"/>
                </a:solidFill>
              </a:rPr>
              <a:t>DOE/NSF agree on the goals:</a:t>
            </a:r>
          </a:p>
          <a:p>
            <a:r>
              <a:rPr lang="en-US" sz="2000" dirty="0" smtClean="0"/>
              <a:t>The P5 process will use the science goals of the community to construct a plan that is feasible and executable over a 10-20 year timescale.</a:t>
            </a:r>
          </a:p>
          <a:p>
            <a:r>
              <a:rPr lang="en-US" sz="2000" dirty="0" smtClean="0">
                <a:solidFill>
                  <a:schemeClr val="tx2">
                    <a:lumMod val="50000"/>
                  </a:schemeClr>
                </a:solidFill>
              </a:rPr>
              <a:t>HEP MUST have a planning and prioritization process that the community can stand behind and support once the P5 report is complete.</a:t>
            </a:r>
          </a:p>
          <a:p>
            <a:r>
              <a:rPr lang="en-US" sz="2000" dirty="0" smtClean="0"/>
              <a:t>We also need a process that repeats at more less regular intervals (5 years?)</a:t>
            </a:r>
          </a:p>
          <a:p>
            <a:pPr lvl="1"/>
            <a:r>
              <a:rPr lang="en-US" sz="1800" dirty="0" smtClean="0">
                <a:solidFill>
                  <a:srgbClr val="285C00"/>
                </a:solidFill>
              </a:rPr>
              <a:t>We also want to allow for less comprehensive updates and modest course corrections to the plan along the way (a la P5 updates in 2009, 2010)</a:t>
            </a:r>
          </a:p>
          <a:p>
            <a:r>
              <a:rPr lang="en-US" sz="2000" dirty="0" smtClean="0"/>
              <a:t>Key elements and outcomes envisioned for the P5 process:</a:t>
            </a:r>
          </a:p>
          <a:p>
            <a:pPr lvl="1"/>
            <a:r>
              <a:rPr lang="en-US" sz="1800" dirty="0" smtClean="0">
                <a:solidFill>
                  <a:srgbClr val="285C00"/>
                </a:solidFill>
              </a:rPr>
              <a:t>Revisit the questions we use to describe the field (e.g. </a:t>
            </a:r>
            <a:r>
              <a:rPr lang="en-US" sz="1800" i="1" dirty="0" smtClean="0">
                <a:solidFill>
                  <a:srgbClr val="285C00"/>
                </a:solidFill>
              </a:rPr>
              <a:t>Quantum Universe</a:t>
            </a:r>
            <a:r>
              <a:rPr lang="en-US" sz="1800" dirty="0" smtClean="0">
                <a:solidFill>
                  <a:srgbClr val="285C00"/>
                </a:solidFill>
              </a:rPr>
              <a:t>, updated and corrected)</a:t>
            </a:r>
          </a:p>
          <a:p>
            <a:pPr lvl="1"/>
            <a:r>
              <a:rPr lang="en-US" sz="1800" dirty="0" smtClean="0">
                <a:solidFill>
                  <a:schemeClr val="tx2">
                    <a:lumMod val="50000"/>
                  </a:schemeClr>
                </a:solidFill>
              </a:rPr>
              <a:t>Decide on the science and project priorities within budget guidance (in detail for the next 10 years, in broad outline beyond that)</a:t>
            </a:r>
          </a:p>
          <a:p>
            <a:pPr lvl="1"/>
            <a:r>
              <a:rPr lang="en-US" sz="1800" dirty="0" smtClean="0">
                <a:solidFill>
                  <a:schemeClr val="accent2">
                    <a:lumMod val="50000"/>
                  </a:schemeClr>
                </a:solidFill>
              </a:rPr>
              <a:t>Crisply describe the </a:t>
            </a:r>
            <a:r>
              <a:rPr lang="en-US" sz="1800" i="1" dirty="0" smtClean="0">
                <a:solidFill>
                  <a:schemeClr val="accent2">
                    <a:lumMod val="50000"/>
                  </a:schemeClr>
                </a:solidFill>
              </a:rPr>
              <a:t>impact </a:t>
            </a:r>
            <a:r>
              <a:rPr lang="en-US" sz="1800" dirty="0" smtClean="0">
                <a:solidFill>
                  <a:schemeClr val="accent2">
                    <a:lumMod val="50000"/>
                  </a:schemeClr>
                </a:solidFill>
              </a:rPr>
              <a:t>of HEP research on other sciences and society</a:t>
            </a:r>
          </a:p>
          <a:p>
            <a:pPr lvl="1"/>
            <a:r>
              <a:rPr lang="en-US" sz="1800" dirty="0" smtClean="0">
                <a:solidFill>
                  <a:schemeClr val="tx2">
                    <a:lumMod val="50000"/>
                  </a:schemeClr>
                </a:solidFill>
              </a:rPr>
              <a:t>Build on the investment in Snowmass process and outcomes</a:t>
            </a:r>
          </a:p>
          <a:p>
            <a:pPr lvl="1"/>
            <a:endParaRPr lang="en-US" dirty="0"/>
          </a:p>
        </p:txBody>
      </p:sp>
      <p:sp>
        <p:nvSpPr>
          <p:cNvPr id="5" name="Slide Number Placeholder 4"/>
          <p:cNvSpPr>
            <a:spLocks noGrp="1"/>
          </p:cNvSpPr>
          <p:nvPr>
            <p:ph type="sldNum" sz="quarter" idx="10"/>
          </p:nvPr>
        </p:nvSpPr>
        <p:spPr/>
        <p:txBody>
          <a:bodyPr/>
          <a:lstStyle/>
          <a:p>
            <a:pPr>
              <a:defRPr/>
            </a:pPr>
            <a:fld id="{D757FE10-15E1-460C-A482-DCCBDA005350}" type="slidenum">
              <a:rPr lang="en-US" smtClean="0"/>
              <a:pPr>
                <a:defRPr/>
              </a:pPr>
              <a:t>24</a:t>
            </a:fld>
            <a:endParaRPr lang="en-US" dirty="0"/>
          </a:p>
        </p:txBody>
      </p:sp>
      <p:sp>
        <p:nvSpPr>
          <p:cNvPr id="4" name="Date Placeholder 3"/>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Tree>
    <p:extLst>
      <p:ext uri="{BB962C8B-B14F-4D97-AF65-F5344CB8AC3E}">
        <p14:creationId xmlns="" xmlns:p14="http://schemas.microsoft.com/office/powerpoint/2010/main" val="35203693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effectLst>
                  <a:outerShdw blurRad="38100" dist="38100" dir="2700000" algn="tl">
                    <a:srgbClr val="000000">
                      <a:alpha val="43137"/>
                    </a:srgbClr>
                  </a:outerShdw>
                </a:effectLst>
                <a:latin typeface="Cambria" pitchFamily="18" charset="0"/>
              </a:rPr>
              <a:t>What P5 Is</a:t>
            </a:r>
            <a:endParaRPr lang="en-US" b="1" dirty="0">
              <a:effectLst>
                <a:outerShdw blurRad="38100" dist="38100" dir="2700000" algn="tl">
                  <a:srgbClr val="000000">
                    <a:alpha val="43137"/>
                  </a:srgbClr>
                </a:outerShdw>
              </a:effectLst>
              <a:latin typeface="Cambria" pitchFamily="18" charset="0"/>
            </a:endParaRPr>
          </a:p>
        </p:txBody>
      </p:sp>
      <p:sp>
        <p:nvSpPr>
          <p:cNvPr id="2" name="Content Placeholder 1"/>
          <p:cNvSpPr>
            <a:spLocks noGrp="1"/>
          </p:cNvSpPr>
          <p:nvPr>
            <p:ph idx="1"/>
          </p:nvPr>
        </p:nvSpPr>
        <p:spPr>
          <a:xfrm>
            <a:off x="195207" y="1167260"/>
            <a:ext cx="8661117" cy="5199063"/>
          </a:xfrm>
        </p:spPr>
        <p:txBody>
          <a:bodyPr/>
          <a:lstStyle/>
          <a:p>
            <a:pPr marL="0" lvl="1" indent="0">
              <a:buNone/>
            </a:pPr>
            <a:r>
              <a:rPr lang="en-US" sz="2200" b="1" dirty="0" smtClean="0">
                <a:solidFill>
                  <a:schemeClr val="tx1"/>
                </a:solidFill>
                <a:cs typeface="Calibri" pitchFamily="34" charset="0"/>
              </a:rPr>
              <a:t>P5 will articulate the vision for U.S. particle physics in a global context.</a:t>
            </a:r>
          </a:p>
          <a:p>
            <a:pPr marL="0" indent="0">
              <a:buNone/>
            </a:pPr>
            <a:r>
              <a:rPr lang="en-US" sz="2200" dirty="0" smtClean="0">
                <a:solidFill>
                  <a:schemeClr val="accent2">
                    <a:lumMod val="50000"/>
                  </a:schemeClr>
                </a:solidFill>
              </a:rPr>
              <a:t>It will prioritize HEP projects over a 10-20 year timeframe within reasonable budget assumptions. </a:t>
            </a:r>
          </a:p>
          <a:p>
            <a:pPr marL="742950" lvl="1" indent="-342900">
              <a:buFont typeface="Wingdings" pitchFamily="2" charset="2"/>
              <a:buChar char="§"/>
            </a:pPr>
            <a:r>
              <a:rPr lang="en-US" sz="2000" dirty="0" smtClean="0">
                <a:solidFill>
                  <a:schemeClr val="tx2">
                    <a:lumMod val="50000"/>
                  </a:schemeClr>
                </a:solidFill>
              </a:rPr>
              <a:t>Discussion will include such issues as:  The role of domestic HEP facilities in the context of the worldwide particle physics program; and US leadership roles and their importance.</a:t>
            </a:r>
          </a:p>
          <a:p>
            <a:pPr marL="742950" lvl="1" indent="-342900">
              <a:buFont typeface="Wingdings" pitchFamily="2" charset="2"/>
              <a:buChar char="§"/>
            </a:pPr>
            <a:r>
              <a:rPr lang="en-US" sz="2000" dirty="0" smtClean="0">
                <a:solidFill>
                  <a:schemeClr val="tx2">
                    <a:lumMod val="50000"/>
                  </a:schemeClr>
                </a:solidFill>
              </a:rPr>
              <a:t>Prioritization  will necessarily  involve consideration of technical feasibility as well as plausible timescales and resources for future projects.</a:t>
            </a:r>
          </a:p>
          <a:p>
            <a:pPr marL="0" indent="1588">
              <a:buNone/>
            </a:pPr>
            <a:r>
              <a:rPr lang="en-US" sz="2200" dirty="0" smtClean="0"/>
              <a:t>Fundamental questions for the field and how to unify/connect the Frontiers framework will also be discussed.</a:t>
            </a:r>
          </a:p>
          <a:p>
            <a:pPr lvl="1"/>
            <a:r>
              <a:rPr lang="en-US" sz="2000" dirty="0" smtClean="0">
                <a:solidFill>
                  <a:srgbClr val="285C00"/>
                </a:solidFill>
              </a:rPr>
              <a:t>Input from the Theory community will be especially  important in this area.</a:t>
            </a:r>
          </a:p>
        </p:txBody>
      </p:sp>
      <p:sp>
        <p:nvSpPr>
          <p:cNvPr id="5" name="Slide Number Placeholder 4"/>
          <p:cNvSpPr>
            <a:spLocks noGrp="1"/>
          </p:cNvSpPr>
          <p:nvPr>
            <p:ph type="sldNum" sz="quarter" idx="10"/>
          </p:nvPr>
        </p:nvSpPr>
        <p:spPr/>
        <p:txBody>
          <a:bodyPr/>
          <a:lstStyle/>
          <a:p>
            <a:pPr>
              <a:defRPr/>
            </a:pPr>
            <a:fld id="{D757FE10-15E1-460C-A482-DCCBDA005350}" type="slidenum">
              <a:rPr lang="en-US" smtClean="0"/>
              <a:pPr>
                <a:defRPr/>
              </a:pPr>
              <a:t>25</a:t>
            </a:fld>
            <a:endParaRPr lang="en-US" dirty="0"/>
          </a:p>
        </p:txBody>
      </p:sp>
      <p:sp>
        <p:nvSpPr>
          <p:cNvPr id="4" name="Date Placeholder 3"/>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Tree>
    <p:extLst>
      <p:ext uri="{BB962C8B-B14F-4D97-AF65-F5344CB8AC3E}">
        <p14:creationId xmlns="" xmlns:p14="http://schemas.microsoft.com/office/powerpoint/2010/main" val="39823823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effectLst>
                  <a:outerShdw blurRad="38100" dist="38100" dir="2700000" algn="tl">
                    <a:srgbClr val="000000">
                      <a:alpha val="43137"/>
                    </a:srgbClr>
                  </a:outerShdw>
                </a:effectLst>
                <a:latin typeface="Cambria" pitchFamily="18" charset="0"/>
              </a:rPr>
              <a:t>What P5 Is Not</a:t>
            </a:r>
            <a:endParaRPr lang="en-US" b="1" dirty="0">
              <a:effectLst>
                <a:outerShdw blurRad="38100" dist="38100" dir="2700000" algn="tl">
                  <a:srgbClr val="000000">
                    <a:alpha val="43137"/>
                  </a:srgbClr>
                </a:outerShdw>
              </a:effectLst>
              <a:latin typeface="Cambria" pitchFamily="18" charset="0"/>
            </a:endParaRPr>
          </a:p>
        </p:txBody>
      </p:sp>
      <p:sp>
        <p:nvSpPr>
          <p:cNvPr id="2" name="Content Placeholder 1"/>
          <p:cNvSpPr>
            <a:spLocks noGrp="1"/>
          </p:cNvSpPr>
          <p:nvPr>
            <p:ph idx="1"/>
          </p:nvPr>
        </p:nvSpPr>
        <p:spPr/>
        <p:txBody>
          <a:bodyPr/>
          <a:lstStyle/>
          <a:p>
            <a:pPr marL="0" indent="1588">
              <a:buNone/>
            </a:pPr>
            <a:r>
              <a:rPr lang="en-US" sz="2200" dirty="0" smtClean="0"/>
              <a:t>Technology support will NOT be a main focus of P5, but the panel will benefit from wisdom in the community in this area. </a:t>
            </a:r>
          </a:p>
          <a:p>
            <a:pPr lvl="1">
              <a:buFont typeface="Wingdings" pitchFamily="2" charset="2"/>
              <a:buChar char="§"/>
            </a:pPr>
            <a:r>
              <a:rPr lang="en-US" sz="2000" dirty="0" smtClean="0">
                <a:solidFill>
                  <a:schemeClr val="tx2">
                    <a:lumMod val="50000"/>
                  </a:schemeClr>
                </a:solidFill>
              </a:rPr>
              <a:t>E.g., Do we have a coherent technology R&amp;D plan that dovetails with the science opportunities? If not, how do we get there?</a:t>
            </a:r>
          </a:p>
          <a:p>
            <a:pPr lvl="1">
              <a:buFont typeface="Wingdings" pitchFamily="2" charset="2"/>
              <a:buChar char="§"/>
            </a:pPr>
            <a:r>
              <a:rPr lang="en-US" sz="2000" dirty="0" smtClean="0">
                <a:solidFill>
                  <a:schemeClr val="tx2">
                    <a:lumMod val="50000"/>
                  </a:schemeClr>
                </a:solidFill>
              </a:rPr>
              <a:t>Note that ‘Accelerator Stewardship’ is an Office of Science wide initiative managed by the HEP office, so should be discussed for information, but will not be modified by P5.</a:t>
            </a:r>
          </a:p>
          <a:p>
            <a:pPr marL="0" indent="0">
              <a:buNone/>
            </a:pPr>
            <a:r>
              <a:rPr lang="en-US" sz="2200" dirty="0" smtClean="0"/>
              <a:t>Other issues will be addressed by HEPAP in the future, such as:</a:t>
            </a:r>
          </a:p>
          <a:p>
            <a:pPr marL="742950" lvl="1" indent="-342900">
              <a:buFont typeface="Wingdings" pitchFamily="2" charset="2"/>
              <a:buChar char="§"/>
            </a:pPr>
            <a:r>
              <a:rPr lang="en-US" sz="2000" dirty="0" smtClean="0">
                <a:solidFill>
                  <a:srgbClr val="285C00"/>
                </a:solidFill>
              </a:rPr>
              <a:t>Agency review processes</a:t>
            </a:r>
          </a:p>
          <a:p>
            <a:pPr marL="742950" lvl="1" indent="-342900">
              <a:buFont typeface="Wingdings" pitchFamily="2" charset="2"/>
              <a:buChar char="§"/>
            </a:pPr>
            <a:r>
              <a:rPr lang="en-US" sz="2000" dirty="0" smtClean="0">
                <a:solidFill>
                  <a:srgbClr val="285C00"/>
                </a:solidFill>
              </a:rPr>
              <a:t>Roles, responsibilities and funding of labs versus universities</a:t>
            </a:r>
          </a:p>
          <a:p>
            <a:pPr marL="0" indent="0">
              <a:buNone/>
            </a:pPr>
            <a:r>
              <a:rPr lang="en-US" sz="2200" dirty="0" smtClean="0"/>
              <a:t>Working with HEPAP Chair to identify the key topics to review</a:t>
            </a:r>
          </a:p>
          <a:p>
            <a:pPr marL="685800" lvl="1" indent="-285750">
              <a:buFont typeface="Wingdings" pitchFamily="2" charset="2"/>
              <a:buChar char="§"/>
            </a:pPr>
            <a:r>
              <a:rPr lang="en-US" sz="2000" dirty="0" smtClean="0">
                <a:solidFill>
                  <a:srgbClr val="285C00"/>
                </a:solidFill>
              </a:rPr>
              <a:t>We welcome input and discussion on what you think are the pressing structural issues for HEP </a:t>
            </a:r>
          </a:p>
        </p:txBody>
      </p:sp>
      <p:sp>
        <p:nvSpPr>
          <p:cNvPr id="5" name="Slide Number Placeholder 4"/>
          <p:cNvSpPr>
            <a:spLocks noGrp="1"/>
          </p:cNvSpPr>
          <p:nvPr>
            <p:ph type="sldNum" sz="quarter" idx="10"/>
          </p:nvPr>
        </p:nvSpPr>
        <p:spPr/>
        <p:txBody>
          <a:bodyPr/>
          <a:lstStyle/>
          <a:p>
            <a:pPr>
              <a:defRPr/>
            </a:pPr>
            <a:fld id="{D757FE10-15E1-460C-A482-DCCBDA005350}" type="slidenum">
              <a:rPr lang="en-US" smtClean="0"/>
              <a:pPr>
                <a:defRPr/>
              </a:pPr>
              <a:t>26</a:t>
            </a:fld>
            <a:endParaRPr lang="en-US" dirty="0"/>
          </a:p>
        </p:txBody>
      </p:sp>
      <p:sp>
        <p:nvSpPr>
          <p:cNvPr id="4" name="Date Placeholder 3"/>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Tree>
    <p:extLst>
      <p:ext uri="{BB962C8B-B14F-4D97-AF65-F5344CB8AC3E}">
        <p14:creationId xmlns="" xmlns:p14="http://schemas.microsoft.com/office/powerpoint/2010/main" val="39823823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646" y="196040"/>
            <a:ext cx="9000162" cy="723900"/>
          </a:xfrm>
        </p:spPr>
        <p:txBody>
          <a:bodyPr/>
          <a:lstStyle/>
          <a:p>
            <a:r>
              <a:rPr lang="en-US" sz="4000" b="1" dirty="0" smtClean="0">
                <a:effectLst>
                  <a:outerShdw blurRad="38100" dist="38100" dir="2700000" algn="tl">
                    <a:srgbClr val="000000">
                      <a:alpha val="43137"/>
                    </a:srgbClr>
                  </a:outerShdw>
                </a:effectLst>
                <a:latin typeface="Cambria" pitchFamily="18" charset="0"/>
              </a:rPr>
              <a:t>Moving Forward </a:t>
            </a:r>
            <a:r>
              <a:rPr lang="en-US" sz="4000" dirty="0" smtClean="0">
                <a:effectLst>
                  <a:outerShdw blurRad="38100" dist="38100" dir="2700000" algn="tl">
                    <a:srgbClr val="000000">
                      <a:alpha val="43137"/>
                    </a:srgbClr>
                  </a:outerShdw>
                </a:effectLst>
              </a:rPr>
              <a:t>W</a:t>
            </a:r>
            <a:r>
              <a:rPr lang="en-US" sz="4000" b="1" dirty="0" smtClean="0">
                <a:effectLst>
                  <a:outerShdw blurRad="38100" dist="38100" dir="2700000" algn="tl">
                    <a:srgbClr val="000000">
                      <a:alpha val="43137"/>
                    </a:srgbClr>
                  </a:outerShdw>
                </a:effectLst>
                <a:latin typeface="Cambria" pitchFamily="18" charset="0"/>
              </a:rPr>
              <a:t>ith </a:t>
            </a:r>
            <a:r>
              <a:rPr lang="en-US" sz="4000" dirty="0" smtClean="0">
                <a:effectLst>
                  <a:outerShdw blurRad="38100" dist="38100" dir="2700000" algn="tl">
                    <a:srgbClr val="000000">
                      <a:alpha val="43137"/>
                    </a:srgbClr>
                  </a:outerShdw>
                </a:effectLst>
              </a:rPr>
              <a:t>T</a:t>
            </a:r>
            <a:r>
              <a:rPr lang="en-US" sz="4000" b="1" dirty="0" smtClean="0">
                <a:effectLst>
                  <a:outerShdw blurRad="38100" dist="38100" dir="2700000" algn="tl">
                    <a:srgbClr val="000000">
                      <a:alpha val="43137"/>
                    </a:srgbClr>
                  </a:outerShdw>
                </a:effectLst>
                <a:latin typeface="Cambria" pitchFamily="18" charset="0"/>
              </a:rPr>
              <a:t>he P5 Process</a:t>
            </a:r>
            <a:endParaRPr lang="en-US" sz="4000" b="1" dirty="0">
              <a:effectLst>
                <a:outerShdw blurRad="38100" dist="38100" dir="2700000" algn="tl">
                  <a:srgbClr val="000000">
                    <a:alpha val="43137"/>
                  </a:srgbClr>
                </a:outerShdw>
              </a:effectLst>
              <a:latin typeface="Cambria" pitchFamily="18" charset="0"/>
            </a:endParaRPr>
          </a:p>
        </p:txBody>
      </p:sp>
      <p:sp>
        <p:nvSpPr>
          <p:cNvPr id="2" name="Content Placeholder 1"/>
          <p:cNvSpPr>
            <a:spLocks noGrp="1"/>
          </p:cNvSpPr>
          <p:nvPr>
            <p:ph idx="1"/>
          </p:nvPr>
        </p:nvSpPr>
        <p:spPr>
          <a:xfrm>
            <a:off x="236306" y="1191802"/>
            <a:ext cx="8450494" cy="5277261"/>
          </a:xfrm>
        </p:spPr>
        <p:txBody>
          <a:bodyPr/>
          <a:lstStyle/>
          <a:p>
            <a:pPr marL="0" indent="0">
              <a:buNone/>
            </a:pPr>
            <a:r>
              <a:rPr lang="en-US" dirty="0" smtClean="0"/>
              <a:t>P5 composition:</a:t>
            </a:r>
          </a:p>
          <a:p>
            <a:pPr marL="742950" lvl="1" indent="-342900">
              <a:buFont typeface="Wingdings" pitchFamily="2" charset="2"/>
              <a:buChar char="§"/>
            </a:pPr>
            <a:r>
              <a:rPr lang="en-US" sz="2000" dirty="0" smtClean="0">
                <a:solidFill>
                  <a:schemeClr val="tx2">
                    <a:lumMod val="50000"/>
                  </a:schemeClr>
                </a:solidFill>
              </a:rPr>
              <a:t>P5 will be chaired by Steve Ritz </a:t>
            </a:r>
            <a:r>
              <a:rPr lang="en-US" sz="1800" dirty="0" smtClean="0">
                <a:solidFill>
                  <a:schemeClr val="tx2">
                    <a:lumMod val="50000"/>
                  </a:schemeClr>
                </a:solidFill>
              </a:rPr>
              <a:t>(UC Santa Cruz).</a:t>
            </a:r>
            <a:endParaRPr lang="en-US" sz="2000" dirty="0" smtClean="0">
              <a:solidFill>
                <a:schemeClr val="tx2">
                  <a:lumMod val="50000"/>
                </a:schemeClr>
              </a:solidFill>
            </a:endParaRPr>
          </a:p>
          <a:p>
            <a:pPr marL="742950" lvl="1" indent="-342900">
              <a:buFont typeface="Wingdings" pitchFamily="2" charset="2"/>
              <a:buChar char="§"/>
            </a:pPr>
            <a:r>
              <a:rPr lang="en-US" sz="2000" dirty="0" smtClean="0">
                <a:solidFill>
                  <a:schemeClr val="accent2">
                    <a:lumMod val="50000"/>
                  </a:schemeClr>
                </a:solidFill>
                <a:cs typeface="Calibri" pitchFamily="34" charset="0"/>
              </a:rPr>
              <a:t>The target size for P5 will be approximately same as in past, </a:t>
            </a:r>
            <a:r>
              <a:rPr lang="en-US" sz="2000" i="1" dirty="0" smtClean="0">
                <a:solidFill>
                  <a:schemeClr val="accent2">
                    <a:lumMod val="50000"/>
                  </a:schemeClr>
                </a:solidFill>
                <a:cs typeface="Calibri" pitchFamily="34" charset="0"/>
              </a:rPr>
              <a:t>i.e.</a:t>
            </a:r>
            <a:r>
              <a:rPr lang="en-US" sz="2000" dirty="0" smtClean="0">
                <a:solidFill>
                  <a:schemeClr val="accent2">
                    <a:lumMod val="50000"/>
                  </a:schemeClr>
                </a:solidFill>
                <a:cs typeface="Calibri" pitchFamily="34" charset="0"/>
              </a:rPr>
              <a:t> ~20+</a:t>
            </a:r>
          </a:p>
          <a:p>
            <a:pPr marL="1143000" lvl="2" indent="-342900">
              <a:buFont typeface="Wingdings" pitchFamily="2" charset="2"/>
              <a:buChar char="§"/>
            </a:pPr>
            <a:r>
              <a:rPr lang="en-US" sz="1800" dirty="0" smtClean="0">
                <a:solidFill>
                  <a:srgbClr val="285C00"/>
                </a:solidFill>
              </a:rPr>
              <a:t>Chosen after considerable input and discussion</a:t>
            </a:r>
          </a:p>
          <a:p>
            <a:pPr lvl="1">
              <a:buFont typeface="Wingdings" pitchFamily="2" charset="2"/>
              <a:buChar char="§"/>
            </a:pPr>
            <a:r>
              <a:rPr lang="en-US" sz="2000" dirty="0" smtClean="0"/>
              <a:t>Nominations have been sought from HEP and related communities through a “Dear Colleague” letter.</a:t>
            </a:r>
          </a:p>
          <a:p>
            <a:pPr marL="342900" indent="-342900">
              <a:buNone/>
            </a:pPr>
            <a:r>
              <a:rPr lang="en-US" dirty="0" smtClean="0"/>
              <a:t>Community input:</a:t>
            </a:r>
          </a:p>
          <a:p>
            <a:pPr marL="685800" lvl="2" indent="-228600">
              <a:spcBef>
                <a:spcPts val="200"/>
              </a:spcBef>
              <a:defRPr/>
            </a:pPr>
            <a:r>
              <a:rPr lang="en-US" dirty="0" smtClean="0">
                <a:solidFill>
                  <a:schemeClr val="tx2">
                    <a:lumMod val="50000"/>
                  </a:schemeClr>
                </a:solidFill>
                <a:cs typeface="Calibri" pitchFamily="34" charset="0"/>
              </a:rPr>
              <a:t>P5 will build on the investment in the Snowmass process and output,</a:t>
            </a:r>
          </a:p>
          <a:p>
            <a:pPr marL="1143000" lvl="3" indent="-228600">
              <a:spcBef>
                <a:spcPts val="200"/>
              </a:spcBef>
              <a:defRPr/>
            </a:pPr>
            <a:r>
              <a:rPr lang="en-US" sz="1800" dirty="0" smtClean="0">
                <a:solidFill>
                  <a:srgbClr val="285C00"/>
                </a:solidFill>
                <a:cs typeface="Calibri" pitchFamily="34" charset="0"/>
              </a:rPr>
              <a:t>But P5 may solicit additional material as needed.</a:t>
            </a:r>
          </a:p>
          <a:p>
            <a:pPr marL="685800" lvl="2" indent="-228600">
              <a:spcBef>
                <a:spcPts val="200"/>
              </a:spcBef>
              <a:defRPr/>
            </a:pPr>
            <a:r>
              <a:rPr lang="en-US" dirty="0" smtClean="0">
                <a:solidFill>
                  <a:schemeClr val="tx2">
                    <a:lumMod val="50000"/>
                  </a:schemeClr>
                </a:solidFill>
                <a:cs typeface="Calibri" pitchFamily="34" charset="0"/>
              </a:rPr>
              <a:t>Community input and interaction will not stop with Snowmass.</a:t>
            </a:r>
          </a:p>
          <a:p>
            <a:pPr marL="685800" lvl="2" indent="-228600">
              <a:spcBef>
                <a:spcPts val="200"/>
              </a:spcBef>
              <a:defRPr/>
            </a:pPr>
            <a:r>
              <a:rPr lang="en-US" dirty="0" smtClean="0">
                <a:solidFill>
                  <a:schemeClr val="tx2">
                    <a:lumMod val="50000"/>
                  </a:schemeClr>
                </a:solidFill>
                <a:cs typeface="Calibri" pitchFamily="34" charset="0"/>
              </a:rPr>
              <a:t>Process will include public presentations and town hall meetings.</a:t>
            </a:r>
          </a:p>
          <a:p>
            <a:pPr marL="1143000" lvl="2" indent="-342900">
              <a:buFont typeface="Wingdings" pitchFamily="2" charset="2"/>
              <a:buChar char="§"/>
            </a:pPr>
            <a:r>
              <a:rPr lang="en-US" sz="1800" dirty="0" smtClean="0">
                <a:solidFill>
                  <a:srgbClr val="285C00"/>
                </a:solidFill>
              </a:rPr>
              <a:t>Including inputs on prioritization criteria and other issues</a:t>
            </a:r>
          </a:p>
          <a:p>
            <a:pPr marL="1143000" lvl="2" indent="-342900">
              <a:buFont typeface="Wingdings" pitchFamily="2" charset="2"/>
              <a:buChar char="§"/>
            </a:pPr>
            <a:r>
              <a:rPr lang="en-US" sz="1800" dirty="0" smtClean="0"/>
              <a:t>Including open discussion of issues so the community can better understand the consideration and constraints, and hopefully reach broader agreement.</a:t>
            </a:r>
          </a:p>
          <a:p>
            <a:pPr marL="742950" lvl="1" indent="-342900">
              <a:buFont typeface="Wingdings" pitchFamily="2" charset="2"/>
              <a:buChar char="§"/>
            </a:pPr>
            <a:r>
              <a:rPr lang="en-US" sz="2000" dirty="0" smtClean="0">
                <a:solidFill>
                  <a:srgbClr val="C00000"/>
                </a:solidFill>
                <a:cs typeface="Calibri" pitchFamily="34" charset="0"/>
              </a:rPr>
              <a:t>Send input by email to </a:t>
            </a:r>
            <a:r>
              <a:rPr lang="en-US" sz="2000" dirty="0" smtClean="0">
                <a:solidFill>
                  <a:srgbClr val="C00000"/>
                </a:solidFill>
                <a:cs typeface="Calibri" pitchFamily="34" charset="0"/>
                <a:hlinkClick r:id="rId2"/>
              </a:rPr>
              <a:t>sritz@ucsc.edu</a:t>
            </a:r>
            <a:r>
              <a:rPr lang="en-US" sz="2000" dirty="0" smtClean="0">
                <a:solidFill>
                  <a:srgbClr val="C00000"/>
                </a:solidFill>
                <a:cs typeface="Calibri" pitchFamily="34" charset="0"/>
              </a:rPr>
              <a:t>  &amp;  </a:t>
            </a:r>
            <a:r>
              <a:rPr lang="en-US" sz="2000" dirty="0" smtClean="0">
                <a:solidFill>
                  <a:srgbClr val="C00000"/>
                </a:solidFill>
                <a:cs typeface="Calibri" pitchFamily="34" charset="0"/>
                <a:hlinkClick r:id="rId3"/>
              </a:rPr>
              <a:t>andrew.lankford@uci.edu</a:t>
            </a:r>
            <a:r>
              <a:rPr lang="en-US" sz="2000" dirty="0" smtClean="0">
                <a:solidFill>
                  <a:srgbClr val="C00000"/>
                </a:solidFill>
                <a:cs typeface="Calibri" pitchFamily="34" charset="0"/>
              </a:rPr>
              <a:t> </a:t>
            </a:r>
          </a:p>
          <a:p>
            <a:pPr marL="1143000" lvl="2" indent="-342900">
              <a:buFont typeface="Wingdings" pitchFamily="2" charset="2"/>
              <a:buChar char="§"/>
            </a:pPr>
            <a:endParaRPr lang="en-US" dirty="0" smtClean="0"/>
          </a:p>
        </p:txBody>
      </p:sp>
      <p:sp>
        <p:nvSpPr>
          <p:cNvPr id="5" name="Slide Number Placeholder 4"/>
          <p:cNvSpPr>
            <a:spLocks noGrp="1"/>
          </p:cNvSpPr>
          <p:nvPr>
            <p:ph type="sldNum" sz="quarter" idx="10"/>
          </p:nvPr>
        </p:nvSpPr>
        <p:spPr/>
        <p:txBody>
          <a:bodyPr/>
          <a:lstStyle/>
          <a:p>
            <a:pPr>
              <a:defRPr/>
            </a:pPr>
            <a:fld id="{D757FE10-15E1-460C-A482-DCCBDA005350}" type="slidenum">
              <a:rPr lang="en-US" smtClean="0"/>
              <a:pPr>
                <a:defRPr/>
              </a:pPr>
              <a:t>27</a:t>
            </a:fld>
            <a:endParaRPr lang="en-US" dirty="0"/>
          </a:p>
        </p:txBody>
      </p:sp>
      <p:sp>
        <p:nvSpPr>
          <p:cNvPr id="4" name="Date Placeholder 3"/>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Tree>
    <p:extLst>
      <p:ext uri="{BB962C8B-B14F-4D97-AF65-F5344CB8AC3E}">
        <p14:creationId xmlns="" xmlns:p14="http://schemas.microsoft.com/office/powerpoint/2010/main" val="844692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effectLst>
                  <a:outerShdw blurRad="38100" dist="38100" dir="2700000" algn="tl">
                    <a:srgbClr val="000000">
                      <a:alpha val="43137"/>
                    </a:srgbClr>
                  </a:outerShdw>
                </a:effectLst>
              </a:rPr>
              <a:t>More About The P5 Process</a:t>
            </a:r>
            <a:endParaRPr lang="en-US" dirty="0">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133565" y="1160980"/>
            <a:ext cx="8876872" cy="5308083"/>
          </a:xfrm>
        </p:spPr>
        <p:txBody>
          <a:bodyPr/>
          <a:lstStyle/>
          <a:p>
            <a:r>
              <a:rPr lang="en-US" sz="2400" dirty="0" smtClean="0"/>
              <a:t>Publicizing and explaining the outcome is an important function.</a:t>
            </a:r>
          </a:p>
          <a:p>
            <a:r>
              <a:rPr lang="en-US" sz="2400" dirty="0" smtClean="0"/>
              <a:t>We are considering breaking out important “supporting” work:</a:t>
            </a:r>
          </a:p>
          <a:p>
            <a:pPr lvl="1"/>
            <a:r>
              <a:rPr lang="en-US" sz="2000" dirty="0" smtClean="0"/>
              <a:t>Two separate (non-P5) working groups: </a:t>
            </a:r>
          </a:p>
          <a:p>
            <a:pPr lvl="2"/>
            <a:r>
              <a:rPr lang="en-US" sz="2000" dirty="0" smtClean="0">
                <a:solidFill>
                  <a:schemeClr val="tx2">
                    <a:lumMod val="50000"/>
                  </a:schemeClr>
                </a:solidFill>
              </a:rPr>
              <a:t>Science Connections, highlighting the scientific areas where HEP advances, informs, and benefits from other DOE/SC programs.  See e.g., 1998 National Academy EPP Decadal Survey (</a:t>
            </a:r>
            <a:r>
              <a:rPr lang="en-US" sz="2000" dirty="0" err="1" smtClean="0">
                <a:solidFill>
                  <a:schemeClr val="tx2">
                    <a:lumMod val="50000"/>
                  </a:schemeClr>
                </a:solidFill>
              </a:rPr>
              <a:t>Winstein</a:t>
            </a:r>
            <a:r>
              <a:rPr lang="en-US" sz="2000" dirty="0" smtClean="0">
                <a:solidFill>
                  <a:schemeClr val="tx2">
                    <a:lumMod val="50000"/>
                  </a:schemeClr>
                </a:solidFill>
              </a:rPr>
              <a:t>)</a:t>
            </a:r>
          </a:p>
          <a:p>
            <a:pPr lvl="3"/>
            <a:r>
              <a:rPr lang="en-US" sz="2000" dirty="0" smtClean="0">
                <a:solidFill>
                  <a:srgbClr val="285C00"/>
                </a:solidFill>
              </a:rPr>
              <a:t>Co-chairs </a:t>
            </a:r>
            <a:r>
              <a:rPr lang="en-US" sz="2000" dirty="0" err="1" smtClean="0">
                <a:solidFill>
                  <a:srgbClr val="285C00"/>
                </a:solidFill>
              </a:rPr>
              <a:t>Shamit</a:t>
            </a:r>
            <a:r>
              <a:rPr lang="en-US" sz="2000" dirty="0" smtClean="0">
                <a:solidFill>
                  <a:srgbClr val="285C00"/>
                </a:solidFill>
              </a:rPr>
              <a:t> </a:t>
            </a:r>
            <a:r>
              <a:rPr lang="en-US" sz="2000" dirty="0" err="1" smtClean="0">
                <a:solidFill>
                  <a:srgbClr val="285C00"/>
                </a:solidFill>
              </a:rPr>
              <a:t>Kachru</a:t>
            </a:r>
            <a:r>
              <a:rPr lang="en-US" sz="2000" dirty="0" smtClean="0">
                <a:solidFill>
                  <a:srgbClr val="285C00"/>
                </a:solidFill>
              </a:rPr>
              <a:t> (Stanford/SLAC) &amp; Curt </a:t>
            </a:r>
            <a:r>
              <a:rPr lang="en-US" sz="2000" dirty="0" err="1" smtClean="0">
                <a:solidFill>
                  <a:srgbClr val="285C00"/>
                </a:solidFill>
              </a:rPr>
              <a:t>Callan</a:t>
            </a:r>
            <a:r>
              <a:rPr lang="en-US" sz="2000" dirty="0" smtClean="0">
                <a:solidFill>
                  <a:srgbClr val="285C00"/>
                </a:solidFill>
              </a:rPr>
              <a:t> (Princeton)</a:t>
            </a:r>
          </a:p>
          <a:p>
            <a:pPr lvl="2"/>
            <a:r>
              <a:rPr lang="en-US" sz="2000" dirty="0" smtClean="0">
                <a:solidFill>
                  <a:schemeClr val="tx2">
                    <a:lumMod val="50000"/>
                  </a:schemeClr>
                </a:solidFill>
              </a:rPr>
              <a:t>HEP Impact, developing a potential list of messages for the U.S. HEP community to use in communicating the broad impact of HEP in technology, workforce development, and other societal benefits </a:t>
            </a:r>
          </a:p>
          <a:p>
            <a:pPr lvl="3"/>
            <a:r>
              <a:rPr lang="en-US" sz="2000" dirty="0" smtClean="0">
                <a:solidFill>
                  <a:srgbClr val="285C00"/>
                </a:solidFill>
              </a:rPr>
              <a:t>Interested parties are strongly encouraged to engage with the Education and Outreach group at Snowmass</a:t>
            </a:r>
          </a:p>
          <a:p>
            <a:pPr lvl="2"/>
            <a:r>
              <a:rPr lang="en-US" sz="2000" dirty="0" smtClean="0">
                <a:solidFill>
                  <a:schemeClr val="tx2">
                    <a:lumMod val="50000"/>
                  </a:schemeClr>
                </a:solidFill>
              </a:rPr>
              <a:t>These groups would produce short reports to HEPAP/P5 by the end of the calendar year in order to provide timely input that can be integrated by P5</a:t>
            </a:r>
          </a:p>
          <a:p>
            <a:pPr lvl="2"/>
            <a:endParaRPr lang="en-US" dirty="0"/>
          </a:p>
        </p:txBody>
      </p:sp>
      <p:sp>
        <p:nvSpPr>
          <p:cNvPr id="7" name="Slide Number Placeholder 6"/>
          <p:cNvSpPr>
            <a:spLocks noGrp="1"/>
          </p:cNvSpPr>
          <p:nvPr>
            <p:ph type="sldNum" sz="quarter" idx="10"/>
          </p:nvPr>
        </p:nvSpPr>
        <p:spPr/>
        <p:txBody>
          <a:bodyPr/>
          <a:lstStyle/>
          <a:p>
            <a:pPr>
              <a:defRPr/>
            </a:pPr>
            <a:fld id="{D757FE10-15E1-460C-A482-DCCBDA005350}" type="slidenum">
              <a:rPr lang="en-US" smtClean="0"/>
              <a:pPr>
                <a:defRPr/>
              </a:pPr>
              <a:t>28</a:t>
            </a:fld>
            <a:endParaRPr lang="en-US" dirty="0"/>
          </a:p>
        </p:txBody>
      </p:sp>
      <p:sp>
        <p:nvSpPr>
          <p:cNvPr id="6" name="Date Placeholder 5"/>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Tree>
    <p:extLst>
      <p:ext uri="{BB962C8B-B14F-4D97-AF65-F5344CB8AC3E}">
        <p14:creationId xmlns="" xmlns:p14="http://schemas.microsoft.com/office/powerpoint/2010/main" val="23816784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effectLst>
                  <a:outerShdw blurRad="38100" dist="38100" dir="2700000" algn="tl">
                    <a:srgbClr val="000000">
                      <a:alpha val="43137"/>
                    </a:srgbClr>
                  </a:outerShdw>
                </a:effectLst>
              </a:rPr>
              <a:t>Evolving </a:t>
            </a:r>
            <a:r>
              <a:rPr lang="en-US" b="1" dirty="0" smtClean="0">
                <a:effectLst>
                  <a:outerShdw blurRad="38100" dist="38100" dir="2700000" algn="tl">
                    <a:srgbClr val="000000">
                      <a:alpha val="43137"/>
                    </a:srgbClr>
                  </a:outerShdw>
                </a:effectLst>
                <a:latin typeface="Cambria" pitchFamily="18" charset="0"/>
              </a:rPr>
              <a:t>P5 Timeline</a:t>
            </a:r>
            <a:endParaRPr lang="en-US" b="1" dirty="0">
              <a:effectLst>
                <a:outerShdw blurRad="38100" dist="38100" dir="2700000" algn="tl">
                  <a:srgbClr val="000000">
                    <a:alpha val="43137"/>
                  </a:srgbClr>
                </a:outerShdw>
              </a:effectLst>
              <a:latin typeface="Cambria" pitchFamily="18" charset="0"/>
            </a:endParaRPr>
          </a:p>
        </p:txBody>
      </p:sp>
      <p:sp>
        <p:nvSpPr>
          <p:cNvPr id="2" name="Content Placeholder 1"/>
          <p:cNvSpPr>
            <a:spLocks noGrp="1"/>
          </p:cNvSpPr>
          <p:nvPr>
            <p:ph idx="1"/>
          </p:nvPr>
        </p:nvSpPr>
        <p:spPr>
          <a:xfrm>
            <a:off x="226031" y="1181528"/>
            <a:ext cx="8743308" cy="5287535"/>
          </a:xfrm>
        </p:spPr>
        <p:txBody>
          <a:bodyPr/>
          <a:lstStyle/>
          <a:p>
            <a:pPr marL="0" indent="0">
              <a:spcBef>
                <a:spcPts val="0"/>
              </a:spcBef>
              <a:buFont typeface="Wingdings" pitchFamily="2" charset="2"/>
              <a:buChar char="ü"/>
            </a:pPr>
            <a:r>
              <a:rPr lang="en-US" sz="2200" dirty="0" smtClean="0">
                <a:solidFill>
                  <a:srgbClr val="367317"/>
                </a:solidFill>
                <a:latin typeface="Calibri" pitchFamily="34" charset="0"/>
              </a:rPr>
              <a:t>May 2013:</a:t>
            </a:r>
            <a:r>
              <a:rPr lang="en-US" sz="2200" dirty="0" smtClean="0">
                <a:latin typeface="Calibri" pitchFamily="34" charset="0"/>
              </a:rPr>
              <a:t> DOE and NSF agree on outlines of P5 process and inform community via presentations and “Dear Colleague” letter</a:t>
            </a:r>
          </a:p>
          <a:p>
            <a:pPr marL="0" indent="0">
              <a:spcBef>
                <a:spcPts val="0"/>
              </a:spcBef>
              <a:buFont typeface="Wingdings" pitchFamily="2" charset="2"/>
              <a:buChar char="ü"/>
            </a:pPr>
            <a:r>
              <a:rPr lang="en-US" sz="2200" dirty="0" smtClean="0">
                <a:solidFill>
                  <a:srgbClr val="367317"/>
                </a:solidFill>
                <a:latin typeface="Calibri" pitchFamily="34" charset="0"/>
              </a:rPr>
              <a:t>Jun 2013: </a:t>
            </a:r>
            <a:r>
              <a:rPr lang="en-US" sz="2200" dirty="0" smtClean="0">
                <a:latin typeface="Calibri" pitchFamily="34" charset="0"/>
              </a:rPr>
              <a:t>Call for nominations to P5</a:t>
            </a:r>
          </a:p>
          <a:p>
            <a:pPr marL="0" indent="0">
              <a:spcBef>
                <a:spcPts val="0"/>
              </a:spcBef>
              <a:buFont typeface="Wingdings" pitchFamily="2" charset="2"/>
              <a:buChar char="ü"/>
            </a:pPr>
            <a:r>
              <a:rPr lang="en-US" sz="2200" dirty="0" smtClean="0">
                <a:solidFill>
                  <a:srgbClr val="367317"/>
                </a:solidFill>
                <a:latin typeface="Calibri" pitchFamily="34" charset="0"/>
              </a:rPr>
              <a:t>Jul 2013:  </a:t>
            </a:r>
            <a:r>
              <a:rPr lang="en-US" sz="2200" dirty="0" smtClean="0">
                <a:latin typeface="Calibri" pitchFamily="34" charset="0"/>
              </a:rPr>
              <a:t>Agencies draft P5 charge. HEPAP Chair reviews P5 nominations and begins selection process</a:t>
            </a:r>
          </a:p>
          <a:p>
            <a:pPr marL="0" indent="0">
              <a:spcBef>
                <a:spcPts val="0"/>
              </a:spcBef>
              <a:buFont typeface="Wingdings" pitchFamily="2" charset="2"/>
              <a:buChar char="ü"/>
            </a:pPr>
            <a:r>
              <a:rPr lang="en-US" sz="2200" dirty="0" smtClean="0">
                <a:solidFill>
                  <a:srgbClr val="367317"/>
                </a:solidFill>
                <a:latin typeface="Calibri" pitchFamily="34" charset="0"/>
              </a:rPr>
              <a:t>Aug 2013: </a:t>
            </a:r>
            <a:r>
              <a:rPr lang="en-US" sz="2200" dirty="0" smtClean="0">
                <a:latin typeface="Calibri" pitchFamily="34" charset="0"/>
              </a:rPr>
              <a:t>Snowmass meeting. P5 charge sent to HEPAP Chair.  (The budget guidance to P5 will be public as part of its charge.)</a:t>
            </a:r>
          </a:p>
          <a:p>
            <a:pPr marL="0" indent="0">
              <a:spcBef>
                <a:spcPts val="0"/>
              </a:spcBef>
              <a:buFont typeface="Wingdings" pitchFamily="2" charset="2"/>
              <a:buChar char="v"/>
            </a:pPr>
            <a:r>
              <a:rPr lang="en-US" sz="2200" dirty="0" smtClean="0">
                <a:solidFill>
                  <a:schemeClr val="tx2">
                    <a:lumMod val="50000"/>
                  </a:schemeClr>
                </a:solidFill>
                <a:latin typeface="Calibri" pitchFamily="34" charset="0"/>
              </a:rPr>
              <a:t>Sep 2013: </a:t>
            </a:r>
            <a:r>
              <a:rPr lang="en-US" sz="2200" dirty="0" smtClean="0">
                <a:solidFill>
                  <a:schemeClr val="accent2">
                    <a:lumMod val="50000"/>
                  </a:schemeClr>
                </a:solidFill>
                <a:latin typeface="Calibri" pitchFamily="34" charset="0"/>
              </a:rPr>
              <a:t>HEPAP Meeting (Sep 5-6 at NSF). </a:t>
            </a:r>
            <a:r>
              <a:rPr lang="en-US" sz="2200" dirty="0" smtClean="0">
                <a:latin typeface="Calibri" pitchFamily="34" charset="0"/>
              </a:rPr>
              <a:t>Snowmass reports issued. P5 charge and membership formally announced.  Timeline for P5 meetings announced.</a:t>
            </a:r>
          </a:p>
          <a:p>
            <a:pPr marL="0" indent="0">
              <a:spcBef>
                <a:spcPts val="0"/>
              </a:spcBef>
              <a:buFont typeface="Wingdings" pitchFamily="2" charset="2"/>
              <a:buChar char="v"/>
            </a:pPr>
            <a:r>
              <a:rPr lang="en-US" sz="2200" dirty="0" smtClean="0">
                <a:solidFill>
                  <a:schemeClr val="tx2">
                    <a:lumMod val="50000"/>
                  </a:schemeClr>
                </a:solidFill>
                <a:latin typeface="Calibri" pitchFamily="34" charset="0"/>
              </a:rPr>
              <a:t>Fall 2013:</a:t>
            </a:r>
            <a:r>
              <a:rPr lang="en-US" sz="2200" dirty="0" smtClean="0">
                <a:latin typeface="Calibri" pitchFamily="34" charset="0"/>
              </a:rPr>
              <a:t> Public Meetings (number, venues and topics TBD)</a:t>
            </a:r>
          </a:p>
          <a:p>
            <a:pPr marL="400050" lvl="1" indent="0">
              <a:spcBef>
                <a:spcPts val="0"/>
              </a:spcBef>
              <a:buFont typeface="Wingdings" pitchFamily="2" charset="2"/>
              <a:buChar char="v"/>
            </a:pPr>
            <a:r>
              <a:rPr lang="en-US" sz="2200" b="1" dirty="0" smtClean="0">
                <a:solidFill>
                  <a:schemeClr val="accent2">
                    <a:lumMod val="50000"/>
                  </a:schemeClr>
                </a:solidFill>
                <a:latin typeface="Calibri" pitchFamily="34" charset="0"/>
              </a:rPr>
              <a:t>Planning of meetings to derive from the charge </a:t>
            </a:r>
          </a:p>
          <a:p>
            <a:pPr marL="0" indent="0">
              <a:spcBef>
                <a:spcPts val="0"/>
              </a:spcBef>
              <a:buFont typeface="Wingdings" pitchFamily="2" charset="2"/>
              <a:buChar char="v"/>
            </a:pPr>
            <a:r>
              <a:rPr lang="en-US" sz="2200" dirty="0" smtClean="0">
                <a:solidFill>
                  <a:schemeClr val="tx2">
                    <a:lumMod val="50000"/>
                  </a:schemeClr>
                </a:solidFill>
                <a:latin typeface="Calibri" pitchFamily="34" charset="0"/>
              </a:rPr>
              <a:t>Fall 2013 to Spring 2014: </a:t>
            </a:r>
            <a:r>
              <a:rPr lang="en-US" sz="2200" dirty="0" smtClean="0">
                <a:latin typeface="Calibri" pitchFamily="34" charset="0"/>
              </a:rPr>
              <a:t>P5 meetings (phone in and face to face)</a:t>
            </a:r>
          </a:p>
          <a:p>
            <a:pPr marL="0" indent="0">
              <a:spcBef>
                <a:spcPts val="0"/>
              </a:spcBef>
              <a:buFont typeface="Wingdings" pitchFamily="2" charset="2"/>
              <a:buChar char="v"/>
            </a:pPr>
            <a:r>
              <a:rPr lang="en-US" sz="2200" dirty="0" smtClean="0">
                <a:solidFill>
                  <a:schemeClr val="tx2">
                    <a:lumMod val="50000"/>
                  </a:schemeClr>
                </a:solidFill>
                <a:latin typeface="Calibri" pitchFamily="34" charset="0"/>
              </a:rPr>
              <a:t>Spring/Summer 2014: </a:t>
            </a:r>
            <a:r>
              <a:rPr lang="en-US" sz="2200" dirty="0" smtClean="0">
                <a:latin typeface="Calibri" pitchFamily="34" charset="0"/>
              </a:rPr>
              <a:t>P5 report(s) due. Exact dates and deliverables to be spelled out in P5 charge.</a:t>
            </a:r>
          </a:p>
          <a:p>
            <a:pPr marL="0" indent="0">
              <a:buNone/>
            </a:pPr>
            <a:r>
              <a:rPr lang="en-US" b="0" dirty="0" smtClean="0"/>
              <a:t> </a:t>
            </a:r>
          </a:p>
        </p:txBody>
      </p:sp>
      <p:sp>
        <p:nvSpPr>
          <p:cNvPr id="7" name="Slide Number Placeholder 6"/>
          <p:cNvSpPr>
            <a:spLocks noGrp="1"/>
          </p:cNvSpPr>
          <p:nvPr>
            <p:ph type="sldNum" sz="quarter" idx="10"/>
          </p:nvPr>
        </p:nvSpPr>
        <p:spPr/>
        <p:txBody>
          <a:bodyPr/>
          <a:lstStyle/>
          <a:p>
            <a:pPr>
              <a:defRPr/>
            </a:pPr>
            <a:fld id="{D757FE10-15E1-460C-A482-DCCBDA005350}" type="slidenum">
              <a:rPr lang="en-US" smtClean="0"/>
              <a:pPr>
                <a:defRPr/>
              </a:pPr>
              <a:t>29</a:t>
            </a:fld>
            <a:endParaRPr lang="en-US" dirty="0"/>
          </a:p>
        </p:txBody>
      </p:sp>
      <p:sp>
        <p:nvSpPr>
          <p:cNvPr id="6" name="Date Placeholder 5"/>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Tree>
    <p:extLst>
      <p:ext uri="{BB962C8B-B14F-4D97-AF65-F5344CB8AC3E}">
        <p14:creationId xmlns="" xmlns:p14="http://schemas.microsoft.com/office/powerpoint/2010/main" val="895469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Outline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33855" y="1725561"/>
            <a:ext cx="7549745" cy="4110159"/>
          </a:xfrm>
        </p:spPr>
        <p:txBody>
          <a:bodyPr/>
          <a:lstStyle/>
          <a:p>
            <a:pPr marL="0" indent="0">
              <a:buNone/>
            </a:pPr>
            <a:r>
              <a:rPr lang="en-US" sz="4000" dirty="0" smtClean="0">
                <a:effectLst>
                  <a:outerShdw blurRad="38100" dist="38100" dir="2700000" algn="tl">
                    <a:srgbClr val="000000">
                      <a:alpha val="43137"/>
                    </a:srgbClr>
                  </a:outerShdw>
                </a:effectLst>
                <a:latin typeface="Calibri" pitchFamily="34" charset="0"/>
                <a:cs typeface="Calibri" pitchFamily="34" charset="0"/>
              </a:rPr>
              <a:t>Program Overview</a:t>
            </a:r>
          </a:p>
          <a:p>
            <a:pPr marL="0" indent="0">
              <a:buNone/>
            </a:pPr>
            <a:r>
              <a:rPr lang="en-US" sz="4000" dirty="0" smtClean="0">
                <a:effectLst>
                  <a:outerShdw blurRad="38100" dist="38100" dir="2700000" algn="tl">
                    <a:srgbClr val="000000">
                      <a:alpha val="43137"/>
                    </a:srgbClr>
                  </a:outerShdw>
                </a:effectLst>
                <a:latin typeface="Calibri" pitchFamily="34" charset="0"/>
                <a:cs typeface="Calibri" pitchFamily="34" charset="0"/>
              </a:rPr>
              <a:t>Snowmass</a:t>
            </a:r>
          </a:p>
          <a:p>
            <a:pPr marL="0" indent="0">
              <a:buNone/>
            </a:pPr>
            <a:r>
              <a:rPr lang="en-US" sz="4000" dirty="0" smtClean="0">
                <a:effectLst>
                  <a:outerShdw blurRad="38100" dist="38100" dir="2700000" algn="tl">
                    <a:srgbClr val="000000">
                      <a:alpha val="43137"/>
                    </a:srgbClr>
                  </a:outerShdw>
                </a:effectLst>
                <a:latin typeface="Calibri" pitchFamily="34" charset="0"/>
                <a:cs typeface="Calibri" pitchFamily="34" charset="0"/>
              </a:rPr>
              <a:t>Budget</a:t>
            </a:r>
          </a:p>
          <a:p>
            <a:pPr marL="0" indent="0">
              <a:buNone/>
            </a:pPr>
            <a:r>
              <a:rPr lang="en-US" sz="4000" dirty="0" smtClean="0">
                <a:effectLst>
                  <a:outerShdw blurRad="38100" dist="38100" dir="2700000" algn="tl">
                    <a:srgbClr val="000000">
                      <a:alpha val="43137"/>
                    </a:srgbClr>
                  </a:outerShdw>
                </a:effectLst>
                <a:latin typeface="Calibri" pitchFamily="34" charset="0"/>
                <a:cs typeface="Calibri" pitchFamily="34" charset="0"/>
              </a:rPr>
              <a:t>Strategic Planning</a:t>
            </a:r>
          </a:p>
          <a:p>
            <a:pPr marL="0" indent="0">
              <a:buNone/>
            </a:pPr>
            <a:r>
              <a:rPr lang="en-US" sz="4000" dirty="0" smtClean="0">
                <a:effectLst>
                  <a:outerShdw blurRad="38100" dist="38100" dir="2700000" algn="tl">
                    <a:srgbClr val="000000">
                      <a:alpha val="43137"/>
                    </a:srgbClr>
                  </a:outerShdw>
                </a:effectLst>
                <a:latin typeface="Calibri" pitchFamily="34" charset="0"/>
                <a:cs typeface="Calibri" pitchFamily="34" charset="0"/>
              </a:rPr>
              <a:t>Summary</a:t>
            </a:r>
          </a:p>
          <a:p>
            <a:pPr>
              <a:buNone/>
            </a:pPr>
            <a:endParaRPr lang="en-US" sz="2800" dirty="0" smtClean="0"/>
          </a:p>
        </p:txBody>
      </p:sp>
      <p:sp>
        <p:nvSpPr>
          <p:cNvPr id="6" name="Slide Number Placeholder 5"/>
          <p:cNvSpPr>
            <a:spLocks noGrp="1"/>
          </p:cNvSpPr>
          <p:nvPr>
            <p:ph type="sldNum" sz="quarter" idx="10"/>
          </p:nvPr>
        </p:nvSpPr>
        <p:spPr/>
        <p:txBody>
          <a:bodyPr/>
          <a:lstStyle/>
          <a:p>
            <a:pPr>
              <a:defRPr/>
            </a:pPr>
            <a:fld id="{D757FE10-15E1-460C-A482-DCCBDA005350}" type="slidenum">
              <a:rPr lang="en-US" smtClean="0"/>
              <a:pPr>
                <a:defRPr/>
              </a:pPr>
              <a:t>3</a:t>
            </a:fld>
            <a:endParaRPr lang="en-US" dirty="0"/>
          </a:p>
        </p:txBody>
      </p:sp>
      <p:sp>
        <p:nvSpPr>
          <p:cNvPr id="8" name="Date Placeholder 7"/>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6FC04325-C40C-4756-B5A8-A0527370F3B8}" type="slidenum">
              <a:rPr lang="en-US" smtClean="0">
                <a:solidFill>
                  <a:schemeClr val="tx1">
                    <a:lumMod val="50000"/>
                    <a:lumOff val="50000"/>
                  </a:schemeClr>
                </a:solidFill>
              </a:rPr>
              <a:pPr/>
              <a:t>30</a:t>
            </a:fld>
            <a:endParaRPr lang="en-US" dirty="0">
              <a:solidFill>
                <a:schemeClr val="tx1">
                  <a:lumMod val="50000"/>
                  <a:lumOff val="50000"/>
                </a:schemeClr>
              </a:solidFill>
            </a:endParaRPr>
          </a:p>
        </p:txBody>
      </p:sp>
      <p:sp>
        <p:nvSpPr>
          <p:cNvPr id="6" name="Date Placeholder 5"/>
          <p:cNvSpPr>
            <a:spLocks noGrp="1"/>
          </p:cNvSpPr>
          <p:nvPr>
            <p:ph type="dt" sz="half" idx="2"/>
          </p:nvPr>
        </p:nvSpPr>
        <p:spPr/>
        <p:txBody>
          <a:bodyPr/>
          <a:lstStyle/>
          <a:p>
            <a:r>
              <a:rPr lang="en-US" smtClean="0"/>
              <a:t>14 Aug 2013</a:t>
            </a:r>
            <a:endParaRPr lang="en-US" dirty="0"/>
          </a:p>
        </p:txBody>
      </p:sp>
      <p:sp>
        <p:nvSpPr>
          <p:cNvPr id="4" name="Title 3"/>
          <p:cNvSpPr>
            <a:spLocks noGrp="1"/>
          </p:cNvSpPr>
          <p:nvPr>
            <p:ph type="title"/>
          </p:nvPr>
        </p:nvSpPr>
        <p:spPr>
          <a:xfrm>
            <a:off x="359596" y="5326041"/>
            <a:ext cx="8501294" cy="723900"/>
          </a:xfrm>
        </p:spPr>
        <p:txBody>
          <a:bodyPr/>
          <a:lstStyle/>
          <a:p>
            <a:r>
              <a:rPr lang="en-US" dirty="0" smtClean="0">
                <a:effectLst>
                  <a:outerShdw blurRad="38100" dist="38100" dir="2700000" algn="tl">
                    <a:srgbClr val="000000">
                      <a:alpha val="43137"/>
                    </a:srgbClr>
                  </a:outerShdw>
                </a:effectLst>
              </a:rPr>
              <a:t>SUMMARY</a:t>
            </a:r>
            <a:endParaRPr lang="en-US" dirty="0">
              <a:solidFill>
                <a:srgbClr val="285C00"/>
              </a:solidFill>
              <a:effectLst>
                <a:outerShdw blurRad="38100" dist="38100" dir="2700000" algn="tl">
                  <a:srgbClr val="000000">
                    <a:alpha val="43137"/>
                  </a:srgbClr>
                </a:outerShdw>
              </a:effectLst>
              <a:latin typeface="Cambria" pitchFamily="18" charset="0"/>
            </a:endParaRPr>
          </a:p>
        </p:txBody>
      </p:sp>
      <p:pic>
        <p:nvPicPr>
          <p:cNvPr id="9" name="Picture 8" descr="2008-09-12-higgs.gif"/>
          <p:cNvPicPr>
            <a:picLocks noChangeAspect="1"/>
          </p:cNvPicPr>
          <p:nvPr/>
        </p:nvPicPr>
        <p:blipFill>
          <a:blip r:embed="rId2" cstate="screen"/>
          <a:stretch>
            <a:fillRect/>
          </a:stretch>
        </p:blipFill>
        <p:spPr>
          <a:xfrm>
            <a:off x="1601484" y="574443"/>
            <a:ext cx="5715000" cy="4352925"/>
          </a:xfrm>
          <a:prstGeom prst="rect">
            <a:avLst/>
          </a:prstGeom>
        </p:spPr>
      </p:pic>
      <p:sp>
        <p:nvSpPr>
          <p:cNvPr id="10" name="Rectangle 9"/>
          <p:cNvSpPr/>
          <p:nvPr/>
        </p:nvSpPr>
        <p:spPr>
          <a:xfrm>
            <a:off x="5895514" y="5042699"/>
            <a:ext cx="1611339" cy="276999"/>
          </a:xfrm>
          <a:prstGeom prst="rect">
            <a:avLst/>
          </a:prstGeom>
        </p:spPr>
        <p:txBody>
          <a:bodyPr wrap="none">
            <a:spAutoFit/>
          </a:bodyPr>
          <a:lstStyle/>
          <a:p>
            <a:r>
              <a:rPr lang="en-US" sz="1200" dirty="0" smtClean="0"/>
              <a:t>Lukesurl.com. 2008</a:t>
            </a:r>
            <a:endParaRPr lang="en-US" sz="1200" dirty="0"/>
          </a:p>
        </p:txBody>
      </p:sp>
    </p:spTree>
    <p:extLst>
      <p:ext uri="{BB962C8B-B14F-4D97-AF65-F5344CB8AC3E}">
        <p14:creationId xmlns="" xmlns:p14="http://schemas.microsoft.com/office/powerpoint/2010/main" val="4782250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effectLst>
                  <a:outerShdw blurRad="38100" dist="38100" dir="2700000" algn="tl">
                    <a:srgbClr val="000000">
                      <a:alpha val="43137"/>
                    </a:srgbClr>
                  </a:outerShdw>
                </a:effectLst>
              </a:rPr>
              <a:t>Take-Away Messages </a:t>
            </a:r>
            <a:endParaRPr lang="en-US" b="1" dirty="0">
              <a:effectLst>
                <a:outerShdw blurRad="38100" dist="38100" dir="2700000" algn="tl">
                  <a:srgbClr val="000000">
                    <a:alpha val="43137"/>
                  </a:srgbClr>
                </a:outerShdw>
              </a:effectLst>
            </a:endParaRPr>
          </a:p>
        </p:txBody>
      </p:sp>
      <p:sp>
        <p:nvSpPr>
          <p:cNvPr id="7" name="Content Placeholder 6"/>
          <p:cNvSpPr>
            <a:spLocks noGrp="1"/>
          </p:cNvSpPr>
          <p:nvPr>
            <p:ph idx="1"/>
          </p:nvPr>
        </p:nvSpPr>
        <p:spPr>
          <a:xfrm>
            <a:off x="251670" y="1182848"/>
            <a:ext cx="8573548" cy="5385732"/>
          </a:xfrm>
        </p:spPr>
        <p:txBody>
          <a:bodyPr>
            <a:normAutofit fontScale="92500" lnSpcReduction="10000"/>
          </a:bodyPr>
          <a:lstStyle/>
          <a:p>
            <a:r>
              <a:rPr lang="en-US" dirty="0" smtClean="0">
                <a:latin typeface="Calibri" pitchFamily="34" charset="0"/>
              </a:rPr>
              <a:t>The U.S. HEP program is following the strategic plan laid out by the previous HEPAP/P5 studies</a:t>
            </a:r>
          </a:p>
          <a:p>
            <a:r>
              <a:rPr lang="en-US" dirty="0" smtClean="0">
                <a:latin typeface="Calibri" pitchFamily="34" charset="0"/>
              </a:rPr>
              <a:t>Though some of the boundary conditions have changed, we are still trying to implement that plan within the current constraints</a:t>
            </a:r>
          </a:p>
          <a:p>
            <a:pPr lvl="1"/>
            <a:r>
              <a:rPr lang="en-US" b="1" dirty="0" smtClean="0">
                <a:solidFill>
                  <a:srgbClr val="285C00"/>
                </a:solidFill>
                <a:latin typeface="Calibri" pitchFamily="34" charset="0"/>
              </a:rPr>
              <a:t>FY2014 request generally supports this, though funding constraints have led to delays in some key projects</a:t>
            </a:r>
          </a:p>
          <a:p>
            <a:pPr lvl="1"/>
            <a:r>
              <a:rPr lang="en-US" b="1" dirty="0" smtClean="0">
                <a:solidFill>
                  <a:srgbClr val="285C00"/>
                </a:solidFill>
                <a:latin typeface="Calibri" pitchFamily="34" charset="0"/>
              </a:rPr>
              <a:t>Need to maintain progress with projects currently “on the books”</a:t>
            </a:r>
          </a:p>
          <a:p>
            <a:pPr lvl="1"/>
            <a:r>
              <a:rPr lang="en-US" b="1" dirty="0" smtClean="0">
                <a:solidFill>
                  <a:schemeClr val="accent2">
                    <a:lumMod val="50000"/>
                  </a:schemeClr>
                </a:solidFill>
                <a:latin typeface="Calibri" pitchFamily="34" charset="0"/>
              </a:rPr>
              <a:t>Working to attract partnerships that will extend the science impact</a:t>
            </a:r>
          </a:p>
          <a:p>
            <a:r>
              <a:rPr lang="en-US" dirty="0" smtClean="0">
                <a:latin typeface="Calibri" pitchFamily="34" charset="0"/>
              </a:rPr>
              <a:t>Actively engaged with community in developing new strategic plan </a:t>
            </a:r>
          </a:p>
          <a:p>
            <a:r>
              <a:rPr lang="en-US" dirty="0" smtClean="0">
                <a:latin typeface="Calibri" pitchFamily="34" charset="0"/>
              </a:rPr>
              <a:t>Increased emphasis on broader impacts via accelerator stewardship  </a:t>
            </a:r>
          </a:p>
          <a:p>
            <a:r>
              <a:rPr lang="en-US" dirty="0" smtClean="0"/>
              <a:t>L</a:t>
            </a:r>
            <a:r>
              <a:rPr lang="en-US" dirty="0" smtClean="0">
                <a:latin typeface="Calibri" pitchFamily="34" charset="0"/>
              </a:rPr>
              <a:t>eadership in the long-term wil</a:t>
            </a:r>
            <a:r>
              <a:rPr lang="en-US" dirty="0" smtClean="0"/>
              <a:t>l be through excellence in </a:t>
            </a:r>
            <a:r>
              <a:rPr lang="en-US" dirty="0" smtClean="0">
                <a:latin typeface="Calibri" pitchFamily="34" charset="0"/>
              </a:rPr>
              <a:t>innovation and  unique capabilities</a:t>
            </a:r>
          </a:p>
          <a:p>
            <a:pPr lvl="1"/>
            <a:r>
              <a:rPr lang="en-US" b="1" dirty="0" smtClean="0">
                <a:solidFill>
                  <a:schemeClr val="accent2">
                    <a:lumMod val="50000"/>
                  </a:schemeClr>
                </a:solidFill>
                <a:latin typeface="Calibri" pitchFamily="34" charset="0"/>
              </a:rPr>
              <a:t>Focus on areas where </a:t>
            </a:r>
            <a:r>
              <a:rPr lang="en-US" b="1" u="sng" dirty="0" smtClean="0">
                <a:solidFill>
                  <a:schemeClr val="accent2">
                    <a:lumMod val="50000"/>
                  </a:schemeClr>
                </a:solidFill>
                <a:latin typeface="Calibri" pitchFamily="34" charset="0"/>
              </a:rPr>
              <a:t>U.S. can have leadership</a:t>
            </a:r>
          </a:p>
          <a:p>
            <a:pPr lvl="1"/>
            <a:r>
              <a:rPr lang="en-US" b="1" dirty="0" smtClean="0">
                <a:solidFill>
                  <a:srgbClr val="285C00"/>
                </a:solidFill>
                <a:latin typeface="Calibri" pitchFamily="34" charset="0"/>
              </a:rPr>
              <a:t>“High-risk, high-impact” as opposed to incremental advances</a:t>
            </a:r>
          </a:p>
          <a:p>
            <a:pPr lvl="1"/>
            <a:r>
              <a:rPr lang="en-US" b="1" dirty="0" smtClean="0">
                <a:solidFill>
                  <a:srgbClr val="285C00"/>
                </a:solidFill>
                <a:latin typeface="Calibri" pitchFamily="34" charset="0"/>
              </a:rPr>
              <a:t>Note this is not an </a:t>
            </a:r>
            <a:r>
              <a:rPr lang="en-US" b="1" u="sng" dirty="0" smtClean="0">
                <a:solidFill>
                  <a:srgbClr val="285C00"/>
                </a:solidFill>
                <a:latin typeface="Calibri" pitchFamily="34" charset="0"/>
              </a:rPr>
              <a:t>either/or</a:t>
            </a:r>
            <a:r>
              <a:rPr lang="en-US" b="1" dirty="0" smtClean="0">
                <a:solidFill>
                  <a:srgbClr val="285C00"/>
                </a:solidFill>
                <a:latin typeface="Calibri" pitchFamily="34" charset="0"/>
              </a:rPr>
              <a:t> proposition, we need both with appropriate balance</a:t>
            </a:r>
            <a:endParaRPr lang="en-US" b="1" dirty="0">
              <a:solidFill>
                <a:srgbClr val="285C00"/>
              </a:solidFill>
              <a:latin typeface="Calibri" pitchFamily="34" charset="0"/>
            </a:endParaRPr>
          </a:p>
        </p:txBody>
      </p:sp>
      <p:sp>
        <p:nvSpPr>
          <p:cNvPr id="8" name="Slide Number Placeholder 7"/>
          <p:cNvSpPr>
            <a:spLocks noGrp="1"/>
          </p:cNvSpPr>
          <p:nvPr>
            <p:ph type="sldNum" sz="quarter" idx="10"/>
          </p:nvPr>
        </p:nvSpPr>
        <p:spPr/>
        <p:txBody>
          <a:bodyPr/>
          <a:lstStyle/>
          <a:p>
            <a:pPr>
              <a:defRPr/>
            </a:pPr>
            <a:fld id="{D757FE10-15E1-460C-A482-DCCBDA005350}" type="slidenum">
              <a:rPr lang="en-US" smtClean="0"/>
              <a:pPr>
                <a:defRPr/>
              </a:pPr>
              <a:t>31</a:t>
            </a:fld>
            <a:endParaRPr lang="en-US" dirty="0"/>
          </a:p>
        </p:txBody>
      </p:sp>
      <p:sp>
        <p:nvSpPr>
          <p:cNvPr id="10" name="Date Placeholder 9"/>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
        <p:nvSpPr>
          <p:cNvPr id="4" name="Title 3"/>
          <p:cNvSpPr>
            <a:spLocks noGrp="1"/>
          </p:cNvSpPr>
          <p:nvPr>
            <p:ph type="title"/>
          </p:nvPr>
        </p:nvSpPr>
        <p:spPr>
          <a:xfrm>
            <a:off x="152400" y="287679"/>
            <a:ext cx="8868310" cy="1858085"/>
          </a:xfrm>
        </p:spPr>
        <p:txBody>
          <a:bodyPr/>
          <a:lstStyle/>
          <a:p>
            <a:r>
              <a:rPr lang="en-US" dirty="0" smtClean="0"/>
              <a:t>Thank you.</a:t>
            </a:r>
            <a:br>
              <a:rPr lang="en-US" dirty="0" smtClean="0"/>
            </a:br>
            <a:r>
              <a:rPr lang="en-US" dirty="0" smtClean="0"/>
              <a:t>		     </a:t>
            </a:r>
            <a:r>
              <a:rPr lang="en-US" dirty="0" smtClean="0">
                <a:solidFill>
                  <a:schemeClr val="tx1"/>
                </a:solidFill>
              </a:rPr>
              <a:t>Questions?</a:t>
            </a:r>
            <a:r>
              <a:rPr lang="en-US" dirty="0" smtClean="0"/>
              <a:t/>
            </a:r>
            <a:br>
              <a:rPr lang="en-US" dirty="0" smtClean="0"/>
            </a:br>
            <a:r>
              <a:rPr lang="en-US" dirty="0" smtClean="0"/>
              <a:t>				      </a:t>
            </a:r>
            <a:r>
              <a:rPr lang="en-US" dirty="0" smtClean="0">
                <a:solidFill>
                  <a:schemeClr val="tx2">
                    <a:lumMod val="50000"/>
                  </a:schemeClr>
                </a:solidFill>
              </a:rPr>
              <a:t>Food and Drink!</a:t>
            </a:r>
            <a:endParaRPr lang="en-US" dirty="0">
              <a:solidFill>
                <a:schemeClr val="tx2">
                  <a:lumMod val="50000"/>
                </a:schemeClr>
              </a:solidFill>
            </a:endParaRPr>
          </a:p>
        </p:txBody>
      </p:sp>
      <p:pic>
        <p:nvPicPr>
          <p:cNvPr id="2050" name="Picture 2" descr="Designated Drivers"/>
          <p:cNvPicPr>
            <a:picLocks noChangeAspect="1" noChangeArrowheads="1"/>
          </p:cNvPicPr>
          <p:nvPr/>
        </p:nvPicPr>
        <p:blipFill>
          <a:blip r:embed="rId2" cstate="print"/>
          <a:srcRect/>
          <a:stretch>
            <a:fillRect/>
          </a:stretch>
        </p:blipFill>
        <p:spPr bwMode="auto">
          <a:xfrm>
            <a:off x="340508" y="2728675"/>
            <a:ext cx="8013370" cy="2761364"/>
          </a:xfrm>
          <a:prstGeom prst="rect">
            <a:avLst/>
          </a:prstGeom>
          <a:noFill/>
        </p:spPr>
      </p:pic>
      <p:sp>
        <p:nvSpPr>
          <p:cNvPr id="7" name="Rectangle 6"/>
          <p:cNvSpPr/>
          <p:nvPr/>
        </p:nvSpPr>
        <p:spPr>
          <a:xfrm>
            <a:off x="7118138" y="5505035"/>
            <a:ext cx="1234633" cy="276999"/>
          </a:xfrm>
          <a:prstGeom prst="rect">
            <a:avLst/>
          </a:prstGeom>
        </p:spPr>
        <p:txBody>
          <a:bodyPr wrap="none">
            <a:spAutoFit/>
          </a:bodyPr>
          <a:lstStyle/>
          <a:p>
            <a:r>
              <a:rPr lang="en-US" sz="1200" dirty="0" smtClean="0"/>
              <a:t>xkcd.com/589/</a:t>
            </a:r>
            <a:endParaRPr lang="en-US" sz="1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6FC04325-C40C-4756-B5A8-A0527370F3B8}" type="slidenum">
              <a:rPr lang="en-US" smtClean="0">
                <a:solidFill>
                  <a:schemeClr val="tx1">
                    <a:lumMod val="50000"/>
                    <a:lumOff val="50000"/>
                  </a:schemeClr>
                </a:solidFill>
              </a:rPr>
              <a:pPr/>
              <a:t>33</a:t>
            </a:fld>
            <a:endParaRPr lang="en-US" dirty="0">
              <a:solidFill>
                <a:schemeClr val="tx1">
                  <a:lumMod val="50000"/>
                  <a:lumOff val="50000"/>
                </a:schemeClr>
              </a:solidFill>
            </a:endParaRPr>
          </a:p>
        </p:txBody>
      </p:sp>
      <p:sp>
        <p:nvSpPr>
          <p:cNvPr id="6" name="Date Placeholder 5"/>
          <p:cNvSpPr>
            <a:spLocks noGrp="1"/>
          </p:cNvSpPr>
          <p:nvPr>
            <p:ph type="dt" sz="half" idx="2"/>
          </p:nvPr>
        </p:nvSpPr>
        <p:spPr/>
        <p:txBody>
          <a:bodyPr/>
          <a:lstStyle/>
          <a:p>
            <a:r>
              <a:rPr lang="en-US" smtClean="0"/>
              <a:t>14 Aug 2013</a:t>
            </a:r>
            <a:endParaRPr lang="en-US" dirty="0"/>
          </a:p>
        </p:txBody>
      </p:sp>
      <p:sp>
        <p:nvSpPr>
          <p:cNvPr id="4" name="Title 3"/>
          <p:cNvSpPr>
            <a:spLocks noGrp="1"/>
          </p:cNvSpPr>
          <p:nvPr>
            <p:ph type="title"/>
          </p:nvPr>
        </p:nvSpPr>
        <p:spPr>
          <a:xfrm>
            <a:off x="359596" y="5326041"/>
            <a:ext cx="8501294" cy="723900"/>
          </a:xfrm>
        </p:spPr>
        <p:txBody>
          <a:bodyPr/>
          <a:lstStyle/>
          <a:p>
            <a:r>
              <a:rPr lang="en-US" dirty="0" smtClean="0">
                <a:solidFill>
                  <a:srgbClr val="285C00"/>
                </a:solidFill>
                <a:effectLst>
                  <a:outerShdw blurRad="38100" dist="38100" dir="2700000" algn="tl">
                    <a:srgbClr val="000000">
                      <a:alpha val="43137"/>
                    </a:srgbClr>
                  </a:outerShdw>
                </a:effectLst>
                <a:latin typeface="Cambria" pitchFamily="18" charset="0"/>
              </a:rPr>
              <a:t>BACKUP</a:t>
            </a:r>
            <a:endParaRPr lang="en-US" dirty="0">
              <a:solidFill>
                <a:srgbClr val="285C00"/>
              </a:solidFill>
              <a:effectLst>
                <a:outerShdw blurRad="38100" dist="38100" dir="2700000" algn="tl">
                  <a:srgbClr val="000000">
                    <a:alpha val="43137"/>
                  </a:srgbClr>
                </a:outerShdw>
              </a:effectLst>
              <a:latin typeface="Cambria" pitchFamily="18" charset="0"/>
            </a:endParaRPr>
          </a:p>
        </p:txBody>
      </p:sp>
      <p:sp>
        <p:nvSpPr>
          <p:cNvPr id="10" name="Rectangle 9"/>
          <p:cNvSpPr/>
          <p:nvPr/>
        </p:nvSpPr>
        <p:spPr>
          <a:xfrm>
            <a:off x="5895514" y="5042699"/>
            <a:ext cx="1611339" cy="276999"/>
          </a:xfrm>
          <a:prstGeom prst="rect">
            <a:avLst/>
          </a:prstGeom>
        </p:spPr>
        <p:txBody>
          <a:bodyPr wrap="none">
            <a:spAutoFit/>
          </a:bodyPr>
          <a:lstStyle/>
          <a:p>
            <a:r>
              <a:rPr lang="en-US" sz="1200" dirty="0" smtClean="0"/>
              <a:t>Lukesurl.com. 2010</a:t>
            </a:r>
            <a:endParaRPr lang="en-US" sz="1200" dirty="0"/>
          </a:p>
        </p:txBody>
      </p:sp>
      <p:pic>
        <p:nvPicPr>
          <p:cNvPr id="7" name="Picture 6" descr="2010-08-18-zombiestring.png"/>
          <p:cNvPicPr>
            <a:picLocks noChangeAspect="1"/>
          </p:cNvPicPr>
          <p:nvPr/>
        </p:nvPicPr>
        <p:blipFill>
          <a:blip r:embed="rId2" cstate="screen"/>
          <a:stretch>
            <a:fillRect/>
          </a:stretch>
        </p:blipFill>
        <p:spPr>
          <a:xfrm>
            <a:off x="1629914" y="417956"/>
            <a:ext cx="5779162" cy="4607022"/>
          </a:xfrm>
          <a:prstGeom prst="rect">
            <a:avLst/>
          </a:prstGeom>
        </p:spPr>
      </p:pic>
    </p:spTree>
    <p:extLst>
      <p:ext uri="{BB962C8B-B14F-4D97-AF65-F5344CB8AC3E}">
        <p14:creationId xmlns="" xmlns:p14="http://schemas.microsoft.com/office/powerpoint/2010/main" val="4782250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8" descr="OT0033H"/>
          <p:cNvPicPr>
            <a:picLocks noChangeAspect="1" noChangeArrowheads="1"/>
          </p:cNvPicPr>
          <p:nvPr/>
        </p:nvPicPr>
        <p:blipFill>
          <a:blip r:embed="rId2" cstate="screen">
            <a:lum bright="55000" contrast="-78000"/>
          </a:blip>
          <a:srcRect/>
          <a:stretch>
            <a:fillRect/>
          </a:stretch>
        </p:blipFill>
        <p:spPr bwMode="auto">
          <a:xfrm>
            <a:off x="457200" y="228600"/>
            <a:ext cx="8481536" cy="6379670"/>
          </a:xfrm>
          <a:prstGeom prst="rect">
            <a:avLst/>
          </a:prstGeom>
          <a:noFill/>
          <a:scene3d>
            <a:camera prst="orthographicFront"/>
            <a:lightRig rig="threePt" dir="t"/>
          </a:scene3d>
          <a:sp3d>
            <a:bevelT w="152400" h="50800" prst="softRound"/>
          </a:sp3d>
        </p:spPr>
      </p:pic>
      <p:sp>
        <p:nvSpPr>
          <p:cNvPr id="4" name="TextBox 3"/>
          <p:cNvSpPr txBox="1"/>
          <p:nvPr/>
        </p:nvSpPr>
        <p:spPr>
          <a:xfrm>
            <a:off x="228600" y="152400"/>
            <a:ext cx="3124200" cy="4924425"/>
          </a:xfrm>
          <a:prstGeom prst="rect">
            <a:avLst/>
          </a:prstGeom>
          <a:noFill/>
          <a:ln>
            <a:solidFill>
              <a:schemeClr val="tx1"/>
            </a:solidFill>
          </a:ln>
        </p:spPr>
        <p:txBody>
          <a:bodyPr wrap="square" rtlCol="0">
            <a:spAutoFit/>
          </a:bodyPr>
          <a:lstStyle/>
          <a:p>
            <a:pPr fontAlgn="auto">
              <a:spcBef>
                <a:spcPts val="0"/>
              </a:spcBef>
              <a:spcAft>
                <a:spcPts val="0"/>
              </a:spcAft>
            </a:pPr>
            <a:r>
              <a:rPr lang="en-US" sz="2400" dirty="0" smtClean="0">
                <a:solidFill>
                  <a:srgbClr val="FF0000"/>
                </a:solidFill>
                <a:latin typeface="Constantia"/>
              </a:rPr>
              <a:t>Office of </a:t>
            </a:r>
            <a:endParaRPr lang="en-US" sz="3200" dirty="0" smtClean="0">
              <a:solidFill>
                <a:srgbClr val="FF0000"/>
              </a:solidFill>
              <a:latin typeface="Constantia"/>
            </a:endParaRPr>
          </a:p>
          <a:p>
            <a:pPr fontAlgn="auto">
              <a:spcBef>
                <a:spcPts val="0"/>
              </a:spcBef>
              <a:spcAft>
                <a:spcPts val="0"/>
              </a:spcAft>
            </a:pPr>
            <a:r>
              <a:rPr lang="en-US" sz="4000" dirty="0" smtClean="0">
                <a:solidFill>
                  <a:prstClr val="black"/>
                </a:solidFill>
                <a:latin typeface="Constantia"/>
              </a:rPr>
              <a:t>High Energy Physics</a:t>
            </a:r>
          </a:p>
          <a:p>
            <a:pPr fontAlgn="auto">
              <a:spcBef>
                <a:spcPts val="0"/>
              </a:spcBef>
              <a:spcAft>
                <a:spcPts val="0"/>
              </a:spcAft>
            </a:pPr>
            <a:r>
              <a:rPr lang="en-US" sz="3200" dirty="0" smtClean="0">
                <a:solidFill>
                  <a:srgbClr val="FF0000"/>
                </a:solidFill>
                <a:latin typeface="Constantia"/>
              </a:rPr>
              <a:t/>
            </a:r>
            <a:br>
              <a:rPr lang="en-US" sz="3200" dirty="0" smtClean="0">
                <a:solidFill>
                  <a:srgbClr val="FF0000"/>
                </a:solidFill>
                <a:latin typeface="Constantia"/>
              </a:rPr>
            </a:br>
            <a:r>
              <a:rPr lang="en-US" sz="2000" i="1" dirty="0" smtClean="0">
                <a:solidFill>
                  <a:srgbClr val="0070C0"/>
                </a:solidFill>
                <a:latin typeface="Constantia"/>
              </a:rPr>
              <a:t>Fundamental </a:t>
            </a:r>
          </a:p>
          <a:p>
            <a:pPr fontAlgn="auto">
              <a:spcBef>
                <a:spcPts val="0"/>
              </a:spcBef>
              <a:spcAft>
                <a:spcPts val="0"/>
              </a:spcAft>
            </a:pPr>
            <a:endParaRPr lang="en-US" dirty="0" smtClean="0">
              <a:solidFill>
                <a:srgbClr val="0070C0"/>
              </a:solidFill>
              <a:latin typeface="Constantia"/>
            </a:endParaRPr>
          </a:p>
          <a:p>
            <a:pPr fontAlgn="auto">
              <a:spcBef>
                <a:spcPts val="0"/>
              </a:spcBef>
              <a:spcAft>
                <a:spcPts val="0"/>
              </a:spcAft>
            </a:pPr>
            <a:r>
              <a:rPr lang="en-US" sz="2000" dirty="0" smtClean="0">
                <a:solidFill>
                  <a:srgbClr val="0070C0"/>
                </a:solidFill>
                <a:latin typeface="Constantia"/>
              </a:rPr>
              <a:t>to the </a:t>
            </a:r>
          </a:p>
          <a:p>
            <a:pPr fontAlgn="auto">
              <a:spcBef>
                <a:spcPts val="0"/>
              </a:spcBef>
              <a:spcAft>
                <a:spcPts val="0"/>
              </a:spcAft>
            </a:pPr>
            <a:endParaRPr lang="en-US" sz="2000" dirty="0" smtClean="0">
              <a:solidFill>
                <a:srgbClr val="0070C0"/>
              </a:solidFill>
              <a:latin typeface="Constantia"/>
            </a:endParaRPr>
          </a:p>
          <a:p>
            <a:pPr fontAlgn="auto">
              <a:spcBef>
                <a:spcPts val="0"/>
              </a:spcBef>
              <a:spcAft>
                <a:spcPts val="0"/>
              </a:spcAft>
            </a:pPr>
            <a:r>
              <a:rPr lang="en-US" sz="2000" dirty="0" smtClean="0">
                <a:solidFill>
                  <a:srgbClr val="0070C0"/>
                </a:solidFill>
                <a:latin typeface="Constantia"/>
              </a:rPr>
              <a:t>Frontiers of </a:t>
            </a:r>
          </a:p>
          <a:p>
            <a:pPr fontAlgn="auto">
              <a:spcBef>
                <a:spcPts val="0"/>
              </a:spcBef>
              <a:spcAft>
                <a:spcPts val="0"/>
              </a:spcAft>
            </a:pPr>
            <a:endParaRPr lang="en-US" sz="2000" dirty="0" smtClean="0">
              <a:solidFill>
                <a:srgbClr val="0070C0"/>
              </a:solidFill>
              <a:latin typeface="Constantia"/>
            </a:endParaRPr>
          </a:p>
          <a:p>
            <a:pPr fontAlgn="auto">
              <a:spcBef>
                <a:spcPts val="0"/>
              </a:spcBef>
              <a:spcAft>
                <a:spcPts val="0"/>
              </a:spcAft>
            </a:pPr>
            <a:r>
              <a:rPr lang="en-US" sz="2000" dirty="0" smtClean="0">
                <a:solidFill>
                  <a:srgbClr val="0070C0"/>
                </a:solidFill>
                <a:latin typeface="Constantia"/>
              </a:rPr>
              <a:t>Discovery</a:t>
            </a:r>
            <a:endParaRPr lang="en-US" sz="2000" dirty="0">
              <a:solidFill>
                <a:srgbClr val="0070C0"/>
              </a:solidFill>
              <a:latin typeface="Constantia"/>
            </a:endParaRPr>
          </a:p>
        </p:txBody>
      </p:sp>
      <p:sp>
        <p:nvSpPr>
          <p:cNvPr id="5" name="TextBox 4"/>
          <p:cNvSpPr txBox="1"/>
          <p:nvPr/>
        </p:nvSpPr>
        <p:spPr>
          <a:xfrm>
            <a:off x="3581400" y="533400"/>
            <a:ext cx="5029200" cy="1969770"/>
          </a:xfrm>
          <a:prstGeom prst="rect">
            <a:avLst/>
          </a:prstGeom>
          <a:noFill/>
          <a:ln>
            <a:noFill/>
          </a:ln>
        </p:spPr>
        <p:txBody>
          <a:bodyPr wrap="square" rtlCol="0">
            <a:spAutoFit/>
          </a:bodyPr>
          <a:lstStyle/>
          <a:p>
            <a:pPr fontAlgn="auto">
              <a:spcBef>
                <a:spcPts val="0"/>
              </a:spcBef>
              <a:spcAft>
                <a:spcPts val="0"/>
              </a:spcAft>
            </a:pPr>
            <a:r>
              <a:rPr lang="en-US" sz="3200" dirty="0" smtClean="0">
                <a:solidFill>
                  <a:prstClr val="black"/>
                </a:solidFill>
                <a:latin typeface="Constantia"/>
              </a:rPr>
              <a:t>HEP’s Mission:  </a:t>
            </a:r>
            <a:r>
              <a:rPr lang="en-US" dirty="0" smtClean="0">
                <a:solidFill>
                  <a:srgbClr val="C00000"/>
                </a:solidFill>
                <a:latin typeface="Constantia"/>
              </a:rPr>
              <a:t>To explore the most fundamental questions about the nature of the universe at the Cosmic, Intensity, and Energy Frontiers of scientific discovery, and to develop the tools  and instrumentation that expand that research.</a:t>
            </a:r>
          </a:p>
        </p:txBody>
      </p:sp>
      <p:sp>
        <p:nvSpPr>
          <p:cNvPr id="6" name="TextBox 5"/>
          <p:cNvSpPr txBox="1"/>
          <p:nvPr/>
        </p:nvSpPr>
        <p:spPr>
          <a:xfrm>
            <a:off x="3657600" y="2667000"/>
            <a:ext cx="5181600" cy="2616101"/>
          </a:xfrm>
          <a:prstGeom prst="rect">
            <a:avLst/>
          </a:prstGeom>
          <a:noFill/>
        </p:spPr>
        <p:txBody>
          <a:bodyPr wrap="square" rtlCol="0">
            <a:spAutoFit/>
          </a:bodyPr>
          <a:lstStyle/>
          <a:p>
            <a:pPr fontAlgn="auto">
              <a:spcBef>
                <a:spcPts val="0"/>
              </a:spcBef>
              <a:spcAft>
                <a:spcPts val="0"/>
              </a:spcAft>
            </a:pPr>
            <a:r>
              <a:rPr lang="en-US" sz="2800" dirty="0" smtClean="0">
                <a:solidFill>
                  <a:prstClr val="black"/>
                </a:solidFill>
                <a:latin typeface="Constantia"/>
              </a:rPr>
              <a:t>HEP seeks answers to Big Questions:</a:t>
            </a:r>
            <a:endParaRPr lang="en-US" dirty="0" smtClean="0">
              <a:solidFill>
                <a:prstClr val="black"/>
              </a:solidFill>
              <a:latin typeface="Constantia"/>
            </a:endParaRPr>
          </a:p>
          <a:p>
            <a:pPr fontAlgn="auto">
              <a:spcBef>
                <a:spcPts val="0"/>
              </a:spcBef>
              <a:spcAft>
                <a:spcPts val="0"/>
              </a:spcAft>
            </a:pPr>
            <a:r>
              <a:rPr lang="en-US" dirty="0" smtClean="0">
                <a:solidFill>
                  <a:srgbClr val="C00000"/>
                </a:solidFill>
                <a:latin typeface="Constantia"/>
              </a:rPr>
              <a:t>How does mass originate?</a:t>
            </a:r>
          </a:p>
          <a:p>
            <a:pPr fontAlgn="auto">
              <a:spcBef>
                <a:spcPts val="0"/>
              </a:spcBef>
              <a:spcAft>
                <a:spcPts val="0"/>
              </a:spcAft>
            </a:pPr>
            <a:r>
              <a:rPr lang="en-US" dirty="0" smtClean="0">
                <a:solidFill>
                  <a:srgbClr val="C00000"/>
                </a:solidFill>
                <a:latin typeface="Constantia"/>
              </a:rPr>
              <a:t>Why is the world matter and not anti-matter?</a:t>
            </a:r>
          </a:p>
          <a:p>
            <a:pPr fontAlgn="auto">
              <a:spcBef>
                <a:spcPts val="0"/>
              </a:spcBef>
              <a:spcAft>
                <a:spcPts val="0"/>
              </a:spcAft>
            </a:pPr>
            <a:r>
              <a:rPr lang="en-US" dirty="0" smtClean="0">
                <a:solidFill>
                  <a:srgbClr val="C00000"/>
                </a:solidFill>
                <a:latin typeface="Constantia"/>
              </a:rPr>
              <a:t>What is dark energy? Dark matter?</a:t>
            </a:r>
          </a:p>
          <a:p>
            <a:pPr fontAlgn="auto">
              <a:spcBef>
                <a:spcPts val="0"/>
              </a:spcBef>
              <a:spcAft>
                <a:spcPts val="0"/>
              </a:spcAft>
            </a:pPr>
            <a:r>
              <a:rPr lang="en-US" dirty="0" smtClean="0">
                <a:solidFill>
                  <a:srgbClr val="C00000"/>
                </a:solidFill>
                <a:latin typeface="Constantia"/>
              </a:rPr>
              <a:t>Do all the forces become one and on what scale?</a:t>
            </a:r>
          </a:p>
          <a:p>
            <a:pPr fontAlgn="auto">
              <a:spcBef>
                <a:spcPts val="0"/>
              </a:spcBef>
              <a:spcAft>
                <a:spcPts val="0"/>
              </a:spcAft>
            </a:pPr>
            <a:r>
              <a:rPr lang="en-US" dirty="0" smtClean="0">
                <a:solidFill>
                  <a:srgbClr val="C00000"/>
                </a:solidFill>
                <a:latin typeface="Constantia"/>
              </a:rPr>
              <a:t>What are the origins of the Universe?</a:t>
            </a:r>
          </a:p>
        </p:txBody>
      </p:sp>
      <p:sp>
        <p:nvSpPr>
          <p:cNvPr id="7" name="TextBox 6"/>
          <p:cNvSpPr txBox="1"/>
          <p:nvPr/>
        </p:nvSpPr>
        <p:spPr>
          <a:xfrm>
            <a:off x="304800" y="5334000"/>
            <a:ext cx="8610600" cy="1200329"/>
          </a:xfrm>
          <a:prstGeom prst="rect">
            <a:avLst/>
          </a:prstGeom>
          <a:noFill/>
        </p:spPr>
        <p:txBody>
          <a:bodyPr wrap="square" rtlCol="0">
            <a:spAutoFit/>
          </a:bodyPr>
          <a:lstStyle/>
          <a:p>
            <a:pPr algn="ctr" fontAlgn="auto">
              <a:spcBef>
                <a:spcPts val="0"/>
              </a:spcBef>
              <a:spcAft>
                <a:spcPts val="0"/>
              </a:spcAft>
            </a:pPr>
            <a:r>
              <a:rPr lang="en-US" dirty="0" smtClean="0">
                <a:solidFill>
                  <a:srgbClr val="002060"/>
                </a:solidFill>
                <a:latin typeface="Constantia"/>
              </a:rPr>
              <a:t>HEP offers high-impact research opportunities for  small-scale collaborations at the Cosmic and Intensity Frontiers to full-blown international collaborations at the Energy Frontier. More than 20 physicists supported by the Office of High Energy Physics have received the Nobel Prize.</a:t>
            </a:r>
            <a:endParaRPr lang="en-US" dirty="0">
              <a:solidFill>
                <a:srgbClr val="002060"/>
              </a:solidFill>
              <a:latin typeface="Constantia"/>
            </a:endParaRPr>
          </a:p>
        </p:txBody>
      </p:sp>
      <p:sp>
        <p:nvSpPr>
          <p:cNvPr id="9" name="Slide Number Placeholder 8"/>
          <p:cNvSpPr>
            <a:spLocks noGrp="1"/>
          </p:cNvSpPr>
          <p:nvPr>
            <p:ph type="sldNum" sz="quarter" idx="10"/>
          </p:nvPr>
        </p:nvSpPr>
        <p:spPr/>
        <p:txBody>
          <a:bodyPr/>
          <a:lstStyle/>
          <a:p>
            <a:pPr>
              <a:defRPr/>
            </a:pPr>
            <a:fld id="{94F563F1-1FD0-446D-9E06-76D1145772BC}" type="slidenum">
              <a:rPr lang="en-US" smtClean="0">
                <a:solidFill>
                  <a:schemeClr val="tx1">
                    <a:lumMod val="50000"/>
                    <a:lumOff val="50000"/>
                  </a:schemeClr>
                </a:solidFill>
              </a:rPr>
              <a:pPr>
                <a:defRPr/>
              </a:pPr>
              <a:t>34</a:t>
            </a:fld>
            <a:endParaRPr lang="en-US" dirty="0">
              <a:solidFill>
                <a:schemeClr val="tx1">
                  <a:lumMod val="50000"/>
                  <a:lumOff val="50000"/>
                </a:schemeClr>
              </a:solidFill>
            </a:endParaRPr>
          </a:p>
        </p:txBody>
      </p:sp>
      <p:sp>
        <p:nvSpPr>
          <p:cNvPr id="8" name="Date Placeholder 7"/>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
          <p:cNvGrpSpPr/>
          <p:nvPr/>
        </p:nvGrpSpPr>
        <p:grpSpPr>
          <a:xfrm>
            <a:off x="685800" y="3578828"/>
            <a:ext cx="1682333" cy="1702547"/>
            <a:chOff x="1562096" y="83831"/>
            <a:chExt cx="3364666" cy="3405094"/>
          </a:xfrm>
        </p:grpSpPr>
        <p:sp>
          <p:nvSpPr>
            <p:cNvPr id="35" name="Oval 34"/>
            <p:cNvSpPr/>
            <p:nvPr/>
          </p:nvSpPr>
          <p:spPr>
            <a:xfrm>
              <a:off x="1562096" y="83831"/>
              <a:ext cx="3364666" cy="3405094"/>
            </a:xfrm>
            <a:prstGeom prst="ellipse">
              <a:avLst/>
            </a:prstGeom>
            <a:solidFill>
              <a:srgbClr val="0070C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36" name="Oval 4"/>
            <p:cNvSpPr/>
            <p:nvPr/>
          </p:nvSpPr>
          <p:spPr>
            <a:xfrm>
              <a:off x="2010718" y="679722"/>
              <a:ext cx="2467421" cy="153229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800100" eaLnBrk="0" hangingPunct="0">
                <a:lnSpc>
                  <a:spcPct val="90000"/>
                </a:lnSpc>
                <a:spcAft>
                  <a:spcPct val="35000"/>
                </a:spcAft>
              </a:pPr>
              <a:endParaRPr lang="en-US" sz="900" b="1" dirty="0">
                <a:solidFill>
                  <a:prstClr val="black"/>
                </a:solidFill>
              </a:endParaRPr>
            </a:p>
            <a:p>
              <a:pPr algn="ctr" defTabSz="800100" eaLnBrk="0" hangingPunct="0">
                <a:lnSpc>
                  <a:spcPct val="90000"/>
                </a:lnSpc>
                <a:spcAft>
                  <a:spcPct val="35000"/>
                </a:spcAft>
              </a:pPr>
              <a:endParaRPr lang="en-US" sz="1100" b="1" dirty="0">
                <a:solidFill>
                  <a:prstClr val="black"/>
                </a:solidFill>
              </a:endParaRPr>
            </a:p>
            <a:p>
              <a:pPr algn="ctr" defTabSz="800100" eaLnBrk="0" hangingPunct="0">
                <a:lnSpc>
                  <a:spcPct val="90000"/>
                </a:lnSpc>
                <a:spcAft>
                  <a:spcPct val="35000"/>
                </a:spcAft>
              </a:pPr>
              <a:endParaRPr lang="en-US" sz="1100" b="1" dirty="0">
                <a:solidFill>
                  <a:prstClr val="black"/>
                </a:solidFill>
              </a:endParaRPr>
            </a:p>
            <a:p>
              <a:pPr algn="ctr" defTabSz="800100" eaLnBrk="0" hangingPunct="0">
                <a:lnSpc>
                  <a:spcPct val="90000"/>
                </a:lnSpc>
                <a:spcAft>
                  <a:spcPct val="35000"/>
                </a:spcAft>
              </a:pPr>
              <a:r>
                <a:rPr lang="en-US" sz="1400" b="1" dirty="0" smtClean="0">
                  <a:solidFill>
                    <a:prstClr val="black"/>
                  </a:solidFill>
                </a:rPr>
                <a:t>Accelerators</a:t>
              </a:r>
              <a:endParaRPr lang="en-US" sz="1400" b="1" dirty="0">
                <a:solidFill>
                  <a:prstClr val="black"/>
                </a:solidFill>
              </a:endParaRPr>
            </a:p>
            <a:p>
              <a:pPr algn="ctr" defTabSz="800100" eaLnBrk="0" hangingPunct="0">
                <a:lnSpc>
                  <a:spcPct val="90000"/>
                </a:lnSpc>
                <a:spcAft>
                  <a:spcPct val="35000"/>
                </a:spcAft>
              </a:pPr>
              <a:endParaRPr lang="en-US" sz="900" b="1" dirty="0">
                <a:solidFill>
                  <a:prstClr val="black"/>
                </a:solidFill>
              </a:endParaRPr>
            </a:p>
            <a:p>
              <a:pPr algn="ctr" defTabSz="800100" eaLnBrk="0" hangingPunct="0">
                <a:lnSpc>
                  <a:spcPct val="90000"/>
                </a:lnSpc>
                <a:spcAft>
                  <a:spcPct val="35000"/>
                </a:spcAft>
              </a:pPr>
              <a:endParaRPr lang="en-US" sz="900" b="1" dirty="0">
                <a:solidFill>
                  <a:prstClr val="black"/>
                </a:solidFill>
              </a:endParaRPr>
            </a:p>
            <a:p>
              <a:pPr algn="ctr" defTabSz="800100" eaLnBrk="0" hangingPunct="0">
                <a:lnSpc>
                  <a:spcPct val="90000"/>
                </a:lnSpc>
                <a:spcAft>
                  <a:spcPct val="35000"/>
                </a:spcAft>
              </a:pPr>
              <a:endParaRPr lang="en-US" sz="900" b="1" dirty="0">
                <a:solidFill>
                  <a:prstClr val="black"/>
                </a:solidFill>
              </a:endParaRPr>
            </a:p>
            <a:p>
              <a:pPr algn="ctr" defTabSz="800100" eaLnBrk="0" hangingPunct="0">
                <a:lnSpc>
                  <a:spcPct val="90000"/>
                </a:lnSpc>
                <a:spcAft>
                  <a:spcPct val="35000"/>
                </a:spcAft>
              </a:pPr>
              <a:endParaRPr lang="en-US" sz="900" b="1" dirty="0">
                <a:solidFill>
                  <a:prstClr val="black"/>
                </a:solidFill>
              </a:endParaRPr>
            </a:p>
            <a:p>
              <a:pPr algn="ctr" defTabSz="800100" eaLnBrk="0" hangingPunct="0">
                <a:lnSpc>
                  <a:spcPct val="90000"/>
                </a:lnSpc>
                <a:spcAft>
                  <a:spcPct val="35000"/>
                </a:spcAft>
              </a:pPr>
              <a:endParaRPr lang="en-US" sz="900" b="1" dirty="0">
                <a:solidFill>
                  <a:prstClr val="black"/>
                </a:solidFill>
              </a:endParaRPr>
            </a:p>
            <a:p>
              <a:pPr algn="ctr" defTabSz="800100" eaLnBrk="0" hangingPunct="0">
                <a:lnSpc>
                  <a:spcPct val="90000"/>
                </a:lnSpc>
                <a:spcAft>
                  <a:spcPct val="35000"/>
                </a:spcAft>
              </a:pPr>
              <a:endParaRPr lang="en-US" sz="900" b="1" dirty="0">
                <a:solidFill>
                  <a:prstClr val="black"/>
                </a:solidFill>
              </a:endParaRPr>
            </a:p>
          </p:txBody>
        </p:sp>
      </p:grpSp>
      <p:grpSp>
        <p:nvGrpSpPr>
          <p:cNvPr id="3" name="Group 19"/>
          <p:cNvGrpSpPr/>
          <p:nvPr/>
        </p:nvGrpSpPr>
        <p:grpSpPr>
          <a:xfrm>
            <a:off x="4572000" y="1064228"/>
            <a:ext cx="3364666" cy="3405094"/>
            <a:chOff x="1562096" y="83831"/>
            <a:chExt cx="3364666" cy="3405094"/>
          </a:xfrm>
        </p:grpSpPr>
        <p:sp>
          <p:nvSpPr>
            <p:cNvPr id="21" name="Oval 20"/>
            <p:cNvSpPr/>
            <p:nvPr/>
          </p:nvSpPr>
          <p:spPr>
            <a:xfrm>
              <a:off x="1562096" y="83831"/>
              <a:ext cx="3364666" cy="3405094"/>
            </a:xfrm>
            <a:prstGeom prst="ellipse">
              <a:avLst/>
            </a:prstGeom>
            <a:solidFill>
              <a:srgbClr val="0070C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22" name="Oval 4"/>
            <p:cNvSpPr/>
            <p:nvPr/>
          </p:nvSpPr>
          <p:spPr>
            <a:xfrm>
              <a:off x="2010718" y="679722"/>
              <a:ext cx="2467421" cy="153229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800100" eaLnBrk="0" hangingPunct="0">
                <a:lnSpc>
                  <a:spcPct val="90000"/>
                </a:lnSpc>
                <a:spcAft>
                  <a:spcPct val="35000"/>
                </a:spcAft>
              </a:pPr>
              <a:r>
                <a:rPr lang="en-US" b="1" dirty="0">
                  <a:solidFill>
                    <a:prstClr val="black"/>
                  </a:solidFill>
                </a:rPr>
                <a:t>The Energy Frontier</a:t>
              </a:r>
            </a:p>
            <a:p>
              <a:pPr algn="ctr" defTabSz="800100" eaLnBrk="0" hangingPunct="0">
                <a:lnSpc>
                  <a:spcPct val="90000"/>
                </a:lnSpc>
                <a:spcAft>
                  <a:spcPct val="35000"/>
                </a:spcAft>
              </a:pPr>
              <a:endParaRPr lang="en-US" sz="900" b="1" dirty="0">
                <a:solidFill>
                  <a:prstClr val="black"/>
                </a:solidFill>
              </a:endParaRPr>
            </a:p>
            <a:p>
              <a:pPr algn="ctr" defTabSz="800100" eaLnBrk="0" hangingPunct="0">
                <a:lnSpc>
                  <a:spcPct val="90000"/>
                </a:lnSpc>
                <a:spcAft>
                  <a:spcPct val="35000"/>
                </a:spcAft>
              </a:pPr>
              <a:r>
                <a:rPr lang="en-US" sz="1100" b="1" dirty="0">
                  <a:solidFill>
                    <a:prstClr val="black"/>
                  </a:solidFill>
                </a:rPr>
                <a:t>Origins of Mass</a:t>
              </a:r>
            </a:p>
            <a:p>
              <a:pPr algn="ctr" defTabSz="800100" eaLnBrk="0" hangingPunct="0">
                <a:lnSpc>
                  <a:spcPct val="90000"/>
                </a:lnSpc>
                <a:spcAft>
                  <a:spcPct val="35000"/>
                </a:spcAft>
              </a:pPr>
              <a:endParaRPr lang="en-US" sz="900" b="1" dirty="0">
                <a:solidFill>
                  <a:prstClr val="black"/>
                </a:solidFill>
              </a:endParaRPr>
            </a:p>
            <a:p>
              <a:pPr algn="ctr" defTabSz="800100" eaLnBrk="0" hangingPunct="0">
                <a:lnSpc>
                  <a:spcPct val="90000"/>
                </a:lnSpc>
                <a:spcAft>
                  <a:spcPct val="35000"/>
                </a:spcAft>
              </a:pPr>
              <a:endParaRPr lang="en-US" sz="900" b="1" dirty="0">
                <a:solidFill>
                  <a:prstClr val="black"/>
                </a:solidFill>
              </a:endParaRPr>
            </a:p>
            <a:p>
              <a:pPr algn="ctr" defTabSz="800100" eaLnBrk="0" hangingPunct="0">
                <a:lnSpc>
                  <a:spcPct val="90000"/>
                </a:lnSpc>
                <a:spcAft>
                  <a:spcPct val="35000"/>
                </a:spcAft>
              </a:pPr>
              <a:endParaRPr lang="en-US" sz="900" b="1" dirty="0">
                <a:solidFill>
                  <a:prstClr val="black"/>
                </a:solidFill>
              </a:endParaRPr>
            </a:p>
            <a:p>
              <a:pPr algn="ctr" defTabSz="800100" eaLnBrk="0" hangingPunct="0">
                <a:lnSpc>
                  <a:spcPct val="90000"/>
                </a:lnSpc>
                <a:spcAft>
                  <a:spcPct val="35000"/>
                </a:spcAft>
              </a:pPr>
              <a:endParaRPr lang="en-US" sz="900" b="1" dirty="0">
                <a:solidFill>
                  <a:prstClr val="black"/>
                </a:solidFill>
              </a:endParaRPr>
            </a:p>
            <a:p>
              <a:pPr algn="ctr" defTabSz="800100" eaLnBrk="0" hangingPunct="0">
                <a:lnSpc>
                  <a:spcPct val="90000"/>
                </a:lnSpc>
                <a:spcAft>
                  <a:spcPct val="35000"/>
                </a:spcAft>
              </a:pPr>
              <a:endParaRPr lang="en-US" sz="900" b="1" dirty="0">
                <a:solidFill>
                  <a:prstClr val="black"/>
                </a:solidFill>
              </a:endParaRPr>
            </a:p>
            <a:p>
              <a:pPr algn="ctr" defTabSz="800100" eaLnBrk="0" hangingPunct="0">
                <a:lnSpc>
                  <a:spcPct val="90000"/>
                </a:lnSpc>
                <a:spcAft>
                  <a:spcPct val="35000"/>
                </a:spcAft>
              </a:pPr>
              <a:endParaRPr lang="en-US" sz="900" b="1" dirty="0">
                <a:solidFill>
                  <a:prstClr val="black"/>
                </a:solidFill>
              </a:endParaRPr>
            </a:p>
          </p:txBody>
        </p:sp>
      </p:grpSp>
      <p:grpSp>
        <p:nvGrpSpPr>
          <p:cNvPr id="4" name="Group 13"/>
          <p:cNvGrpSpPr/>
          <p:nvPr/>
        </p:nvGrpSpPr>
        <p:grpSpPr>
          <a:xfrm>
            <a:off x="5486400" y="2435828"/>
            <a:ext cx="3352799" cy="3505200"/>
            <a:chOff x="723900" y="0"/>
            <a:chExt cx="5029199" cy="5029199"/>
          </a:xfrm>
        </p:grpSpPr>
        <p:sp>
          <p:nvSpPr>
            <p:cNvPr id="15" name="Oval 14"/>
            <p:cNvSpPr/>
            <p:nvPr/>
          </p:nvSpPr>
          <p:spPr>
            <a:xfrm>
              <a:off x="723900" y="0"/>
              <a:ext cx="5029199" cy="5029199"/>
            </a:xfrm>
            <a:prstGeom prst="ellipse">
              <a:avLst/>
            </a:prstGeom>
            <a:solidFill>
              <a:srgbClr val="C00000">
                <a:alpha val="49804"/>
              </a:srgbClr>
            </a:solidFill>
            <a:ln w="0">
              <a:solidFill>
                <a:schemeClr val="accent1"/>
              </a:solidFill>
            </a:ln>
            <a:effectLst/>
          </p:spPr>
          <p:style>
            <a:lnRef idx="2">
              <a:scrgbClr r="0" g="0" b="0"/>
            </a:lnRef>
            <a:fillRef idx="1">
              <a:scrgbClr r="0" g="0" b="0"/>
            </a:fillRef>
            <a:effectRef idx="0">
              <a:scrgbClr r="0" g="0" b="0"/>
            </a:effectRef>
            <a:fontRef idx="minor">
              <a:schemeClr val="tx1"/>
            </a:fontRef>
          </p:style>
        </p:sp>
        <p:sp>
          <p:nvSpPr>
            <p:cNvPr id="16" name="Oval 4"/>
            <p:cNvSpPr/>
            <p:nvPr/>
          </p:nvSpPr>
          <p:spPr>
            <a:xfrm>
              <a:off x="1752600" y="765313"/>
              <a:ext cx="3556179" cy="355618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488950" eaLnBrk="0" hangingPunct="0">
                <a:lnSpc>
                  <a:spcPct val="90000"/>
                </a:lnSpc>
                <a:spcAft>
                  <a:spcPct val="35000"/>
                </a:spcAft>
              </a:pPr>
              <a:r>
                <a:rPr lang="en-US" sz="1100" b="1" dirty="0">
                  <a:solidFill>
                    <a:prstClr val="black"/>
                  </a:solidFill>
                </a:rPr>
                <a:t>	</a:t>
              </a:r>
            </a:p>
            <a:p>
              <a:pPr algn="ctr" defTabSz="488950" eaLnBrk="0" hangingPunct="0">
                <a:lnSpc>
                  <a:spcPct val="90000"/>
                </a:lnSpc>
                <a:spcAft>
                  <a:spcPct val="35000"/>
                </a:spcAft>
              </a:pPr>
              <a:endParaRPr lang="en-US" sz="1100" b="1" dirty="0">
                <a:solidFill>
                  <a:prstClr val="black"/>
                </a:solidFill>
              </a:endParaRPr>
            </a:p>
            <a:p>
              <a:pPr algn="r" defTabSz="488950" eaLnBrk="0" hangingPunct="0">
                <a:lnSpc>
                  <a:spcPct val="90000"/>
                </a:lnSpc>
                <a:spcAft>
                  <a:spcPct val="35000"/>
                </a:spcAft>
              </a:pPr>
              <a:r>
                <a:rPr lang="en-US" sz="1100" b="1" dirty="0">
                  <a:solidFill>
                    <a:prstClr val="black"/>
                  </a:solidFill>
                </a:rPr>
                <a:t>		Dark energy</a:t>
              </a:r>
            </a:p>
            <a:p>
              <a:pPr algn="r" defTabSz="488950" eaLnBrk="0" hangingPunct="0">
                <a:lnSpc>
                  <a:spcPct val="90000"/>
                </a:lnSpc>
                <a:spcAft>
                  <a:spcPct val="35000"/>
                </a:spcAft>
              </a:pPr>
              <a:endParaRPr lang="en-US" sz="1100" b="1" dirty="0">
                <a:solidFill>
                  <a:prstClr val="black"/>
                </a:solidFill>
              </a:endParaRPr>
            </a:p>
            <a:p>
              <a:pPr algn="r" defTabSz="488950" eaLnBrk="0" hangingPunct="0">
                <a:lnSpc>
                  <a:spcPct val="90000"/>
                </a:lnSpc>
                <a:spcAft>
                  <a:spcPct val="35000"/>
                </a:spcAft>
              </a:pPr>
              <a:r>
                <a:rPr lang="en-US" sz="1100" b="1" dirty="0">
                  <a:solidFill>
                    <a:prstClr val="black"/>
                  </a:solidFill>
                </a:rPr>
                <a:t>	Cosmic Particles</a:t>
              </a:r>
            </a:p>
            <a:p>
              <a:pPr algn="r" defTabSz="488950" eaLnBrk="0" hangingPunct="0">
                <a:lnSpc>
                  <a:spcPct val="90000"/>
                </a:lnSpc>
                <a:spcAft>
                  <a:spcPct val="35000"/>
                </a:spcAft>
              </a:pPr>
              <a:endParaRPr lang="en-US" sz="1100" b="1" dirty="0">
                <a:solidFill>
                  <a:prstClr val="black"/>
                </a:solidFill>
              </a:endParaRPr>
            </a:p>
            <a:p>
              <a:pPr algn="r" defTabSz="488950" eaLnBrk="0" hangingPunct="0">
                <a:lnSpc>
                  <a:spcPct val="90000"/>
                </a:lnSpc>
                <a:spcAft>
                  <a:spcPct val="35000"/>
                </a:spcAft>
              </a:pPr>
              <a:r>
                <a:rPr lang="en-US" b="1" dirty="0">
                  <a:solidFill>
                    <a:prstClr val="black"/>
                  </a:solidFill>
                </a:rPr>
                <a:t>	The Cosmic </a:t>
              </a:r>
            </a:p>
            <a:p>
              <a:pPr algn="r" defTabSz="488950" eaLnBrk="0" hangingPunct="0">
                <a:lnSpc>
                  <a:spcPct val="90000"/>
                </a:lnSpc>
                <a:spcAft>
                  <a:spcPct val="35000"/>
                </a:spcAft>
              </a:pPr>
              <a:r>
                <a:rPr lang="en-US" b="1" dirty="0">
                  <a:solidFill>
                    <a:prstClr val="black"/>
                  </a:solidFill>
                </a:rPr>
                <a:t>		Frontier</a:t>
              </a:r>
            </a:p>
          </p:txBody>
        </p:sp>
      </p:grpSp>
      <p:grpSp>
        <p:nvGrpSpPr>
          <p:cNvPr id="5" name="Group 16"/>
          <p:cNvGrpSpPr/>
          <p:nvPr/>
        </p:nvGrpSpPr>
        <p:grpSpPr>
          <a:xfrm>
            <a:off x="3809999" y="2435828"/>
            <a:ext cx="3352799" cy="3505200"/>
            <a:chOff x="2814678" y="717232"/>
            <a:chExt cx="3516589" cy="3594734"/>
          </a:xfrm>
        </p:grpSpPr>
        <p:sp>
          <p:nvSpPr>
            <p:cNvPr id="18" name="Oval 17"/>
            <p:cNvSpPr/>
            <p:nvPr/>
          </p:nvSpPr>
          <p:spPr>
            <a:xfrm>
              <a:off x="2814678" y="717232"/>
              <a:ext cx="3516589" cy="3594734"/>
            </a:xfrm>
            <a:prstGeom prst="ellipse">
              <a:avLst/>
            </a:prstGeom>
            <a:solidFill>
              <a:srgbClr val="15A715">
                <a:alpha val="49804"/>
              </a:srgbClr>
            </a:solidFill>
            <a:ln w="0">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19" name="Oval 4"/>
            <p:cNvSpPr/>
            <p:nvPr/>
          </p:nvSpPr>
          <p:spPr>
            <a:xfrm>
              <a:off x="3134369" y="1186110"/>
              <a:ext cx="2072640" cy="274694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fontAlgn="auto">
                <a:spcAft>
                  <a:spcPts val="0"/>
                </a:spcAft>
                <a:defRPr/>
              </a:pPr>
              <a:endParaRPr lang="en-US" sz="1100" b="1" dirty="0">
                <a:solidFill>
                  <a:prstClr val="black"/>
                </a:solidFill>
              </a:endParaRPr>
            </a:p>
            <a:p>
              <a:pPr algn="ctr" fontAlgn="auto">
                <a:spcAft>
                  <a:spcPts val="0"/>
                </a:spcAft>
                <a:defRPr/>
              </a:pPr>
              <a:endParaRPr lang="en-US" sz="1100" b="1" dirty="0">
                <a:solidFill>
                  <a:prstClr val="black"/>
                </a:solidFill>
              </a:endParaRPr>
            </a:p>
            <a:p>
              <a:pPr algn="ctr" fontAlgn="auto">
                <a:spcAft>
                  <a:spcPts val="0"/>
                </a:spcAft>
                <a:defRPr/>
              </a:pPr>
              <a:endParaRPr lang="en-US" sz="1100" b="1" dirty="0">
                <a:solidFill>
                  <a:prstClr val="black"/>
                </a:solidFill>
              </a:endParaRPr>
            </a:p>
            <a:p>
              <a:pPr fontAlgn="auto">
                <a:spcAft>
                  <a:spcPts val="0"/>
                </a:spcAft>
                <a:defRPr/>
              </a:pPr>
              <a:r>
                <a:rPr lang="en-US" sz="1100" b="1" dirty="0">
                  <a:solidFill>
                    <a:prstClr val="black"/>
                  </a:solidFill>
                </a:rPr>
                <a:t>Neutrino Physics	</a:t>
              </a:r>
              <a:br>
                <a:rPr lang="en-US" sz="1100" b="1" dirty="0">
                  <a:solidFill>
                    <a:prstClr val="black"/>
                  </a:solidFill>
                </a:rPr>
              </a:br>
              <a:r>
                <a:rPr lang="en-US" sz="1100" b="1" dirty="0">
                  <a:solidFill>
                    <a:prstClr val="black"/>
                  </a:solidFill>
                </a:rPr>
                <a:t/>
              </a:r>
              <a:br>
                <a:rPr lang="en-US" sz="1100" b="1" dirty="0">
                  <a:solidFill>
                    <a:prstClr val="black"/>
                  </a:solidFill>
                </a:rPr>
              </a:br>
              <a:r>
                <a:rPr lang="en-US" sz="1100" b="1" dirty="0">
                  <a:solidFill>
                    <a:prstClr val="black"/>
                  </a:solidFill>
                </a:rPr>
                <a:t>Proton Decay</a:t>
              </a:r>
              <a:r>
                <a:rPr lang="en-US" sz="1400" b="1" dirty="0">
                  <a:solidFill>
                    <a:prstClr val="black"/>
                  </a:solidFill>
                </a:rPr>
                <a:t/>
              </a:r>
              <a:br>
                <a:rPr lang="en-US" sz="1400" b="1" dirty="0">
                  <a:solidFill>
                    <a:prstClr val="black"/>
                  </a:solidFill>
                </a:rPr>
              </a:br>
              <a:endParaRPr lang="en-US" sz="1400" b="1" dirty="0">
                <a:solidFill>
                  <a:prstClr val="black"/>
                </a:solidFill>
              </a:endParaRPr>
            </a:p>
            <a:p>
              <a:pPr fontAlgn="auto">
                <a:spcAft>
                  <a:spcPts val="0"/>
                </a:spcAft>
                <a:defRPr/>
              </a:pPr>
              <a:r>
                <a:rPr lang="en-US" b="1" dirty="0">
                  <a:solidFill>
                    <a:prstClr val="black"/>
                  </a:solidFill>
                </a:rPr>
                <a:t>The Intensity	</a:t>
              </a:r>
            </a:p>
            <a:p>
              <a:pPr fontAlgn="auto">
                <a:spcAft>
                  <a:spcPts val="0"/>
                </a:spcAft>
                <a:defRPr/>
              </a:pPr>
              <a:r>
                <a:rPr lang="en-US" b="1" dirty="0">
                  <a:solidFill>
                    <a:prstClr val="black"/>
                  </a:solidFill>
                </a:rPr>
                <a:t>Frontier          	</a:t>
              </a:r>
            </a:p>
          </p:txBody>
        </p:sp>
      </p:grpSp>
      <p:sp>
        <p:nvSpPr>
          <p:cNvPr id="28675" name="Rectangle 2"/>
          <p:cNvSpPr>
            <a:spLocks noGrp="1" noChangeArrowheads="1"/>
          </p:cNvSpPr>
          <p:nvPr>
            <p:ph type="title"/>
          </p:nvPr>
        </p:nvSpPr>
        <p:spPr>
          <a:xfrm>
            <a:off x="441790" y="206314"/>
            <a:ext cx="8424808" cy="723900"/>
          </a:xfrm>
        </p:spPr>
        <p:txBody>
          <a:bodyPr>
            <a:noAutofit/>
          </a:bodyPr>
          <a:lstStyle/>
          <a:p>
            <a:pPr eaLnBrk="1" hangingPunct="1"/>
            <a:r>
              <a:rPr lang="en-US" sz="4400" dirty="0" smtClean="0">
                <a:solidFill>
                  <a:srgbClr val="006600"/>
                </a:solidFill>
                <a:effectLst>
                  <a:outerShdw blurRad="38100" dist="38100" dir="2700000" algn="tl">
                    <a:srgbClr val="000000">
                      <a:alpha val="43137"/>
                    </a:srgbClr>
                  </a:outerShdw>
                </a:effectLst>
                <a:cs typeface="Tahoma" pitchFamily="34" charset="0"/>
              </a:rPr>
              <a:t>HEP Physics and Technology</a:t>
            </a:r>
          </a:p>
        </p:txBody>
      </p:sp>
      <p:sp>
        <p:nvSpPr>
          <p:cNvPr id="45" name="Slide Number Placeholder 44"/>
          <p:cNvSpPr>
            <a:spLocks noGrp="1"/>
          </p:cNvSpPr>
          <p:nvPr>
            <p:ph type="sldNum" sz="quarter" idx="10"/>
          </p:nvPr>
        </p:nvSpPr>
        <p:spPr/>
        <p:txBody>
          <a:bodyPr/>
          <a:lstStyle/>
          <a:p>
            <a:pPr>
              <a:defRPr/>
            </a:pPr>
            <a:fld id="{D757FE10-15E1-460C-A482-DCCBDA005350}" type="slidenum">
              <a:rPr lang="en-US" smtClean="0"/>
              <a:pPr>
                <a:defRPr/>
              </a:pPr>
              <a:t>35</a:t>
            </a:fld>
            <a:endParaRPr lang="en-US" dirty="0"/>
          </a:p>
        </p:txBody>
      </p:sp>
      <p:sp>
        <p:nvSpPr>
          <p:cNvPr id="37" name="Date Placeholder 36"/>
          <p:cNvSpPr>
            <a:spLocks noGrp="1"/>
          </p:cNvSpPr>
          <p:nvPr>
            <p:ph type="dt" sz="half" idx="2"/>
          </p:nvPr>
        </p:nvSpPr>
        <p:spPr>
          <a:xfrm>
            <a:off x="0" y="6583680"/>
            <a:ext cx="1273996" cy="274320"/>
          </a:xfrm>
        </p:spPr>
        <p:txBody>
          <a:bodyPr/>
          <a:lstStyle/>
          <a:p>
            <a:r>
              <a:rPr lang="en-US" sz="1000" smtClean="0"/>
              <a:t>14 Aug 2013</a:t>
            </a:r>
            <a:endParaRPr lang="en-US" sz="1000" dirty="0"/>
          </a:p>
        </p:txBody>
      </p:sp>
      <p:sp>
        <p:nvSpPr>
          <p:cNvPr id="6" name="TextBox 5"/>
          <p:cNvSpPr txBox="1"/>
          <p:nvPr/>
        </p:nvSpPr>
        <p:spPr>
          <a:xfrm>
            <a:off x="4953000" y="5905924"/>
            <a:ext cx="3048000" cy="461665"/>
          </a:xfrm>
          <a:prstGeom prst="rect">
            <a:avLst/>
          </a:prstGeom>
          <a:noFill/>
        </p:spPr>
        <p:txBody>
          <a:bodyPr wrap="square" rtlCol="0">
            <a:spAutoFit/>
          </a:bodyPr>
          <a:lstStyle/>
          <a:p>
            <a:pPr algn="ctr" eaLnBrk="0" hangingPunct="0"/>
            <a:r>
              <a:rPr lang="en-US" sz="2400" b="1" dirty="0">
                <a:solidFill>
                  <a:prstClr val="black"/>
                </a:solidFill>
                <a:latin typeface="Calibri"/>
                <a:cs typeface="Arial" pitchFamily="34" charset="0"/>
              </a:rPr>
              <a:t>Physics Frontiers</a:t>
            </a:r>
          </a:p>
        </p:txBody>
      </p:sp>
      <p:sp>
        <p:nvSpPr>
          <p:cNvPr id="11" name="TextBox 10"/>
          <p:cNvSpPr txBox="1"/>
          <p:nvPr/>
        </p:nvSpPr>
        <p:spPr>
          <a:xfrm>
            <a:off x="6934200" y="2740628"/>
            <a:ext cx="894797" cy="261610"/>
          </a:xfrm>
          <a:prstGeom prst="rect">
            <a:avLst/>
          </a:prstGeom>
          <a:noFill/>
        </p:spPr>
        <p:txBody>
          <a:bodyPr wrap="none" rtlCol="0">
            <a:spAutoFit/>
          </a:bodyPr>
          <a:lstStyle/>
          <a:p>
            <a:pPr eaLnBrk="0" hangingPunct="0"/>
            <a:r>
              <a:rPr lang="en-US" sz="1100" b="1" dirty="0">
                <a:solidFill>
                  <a:prstClr val="black"/>
                </a:solidFill>
                <a:latin typeface="Calibri"/>
              </a:rPr>
              <a:t>Dark matter</a:t>
            </a:r>
          </a:p>
        </p:txBody>
      </p:sp>
      <p:sp>
        <p:nvSpPr>
          <p:cNvPr id="12" name="TextBox 11"/>
          <p:cNvSpPr txBox="1"/>
          <p:nvPr/>
        </p:nvSpPr>
        <p:spPr>
          <a:xfrm>
            <a:off x="4724400" y="2664428"/>
            <a:ext cx="1350050" cy="430887"/>
          </a:xfrm>
          <a:prstGeom prst="rect">
            <a:avLst/>
          </a:prstGeom>
          <a:noFill/>
        </p:spPr>
        <p:txBody>
          <a:bodyPr wrap="none" rtlCol="0">
            <a:spAutoFit/>
          </a:bodyPr>
          <a:lstStyle/>
          <a:p>
            <a:pPr algn="ctr" eaLnBrk="0" hangingPunct="0"/>
            <a:r>
              <a:rPr lang="en-US" sz="1100" b="1" dirty="0">
                <a:solidFill>
                  <a:prstClr val="black"/>
                </a:solidFill>
                <a:latin typeface="Calibri"/>
              </a:rPr>
              <a:t>Matter/Anti-matter</a:t>
            </a:r>
          </a:p>
          <a:p>
            <a:pPr algn="ctr" eaLnBrk="0" hangingPunct="0"/>
            <a:r>
              <a:rPr lang="en-US" sz="1100" b="1" dirty="0">
                <a:solidFill>
                  <a:prstClr val="black"/>
                </a:solidFill>
                <a:latin typeface="Calibri"/>
              </a:rPr>
              <a:t>Asymmetry</a:t>
            </a:r>
          </a:p>
        </p:txBody>
      </p:sp>
      <p:sp>
        <p:nvSpPr>
          <p:cNvPr id="13" name="TextBox 12"/>
          <p:cNvSpPr txBox="1"/>
          <p:nvPr/>
        </p:nvSpPr>
        <p:spPr>
          <a:xfrm>
            <a:off x="5410200" y="3121628"/>
            <a:ext cx="1829347" cy="1107996"/>
          </a:xfrm>
          <a:prstGeom prst="rect">
            <a:avLst/>
          </a:prstGeom>
          <a:noFill/>
        </p:spPr>
        <p:txBody>
          <a:bodyPr wrap="none" rtlCol="0">
            <a:spAutoFit/>
          </a:bodyPr>
          <a:lstStyle/>
          <a:p>
            <a:pPr algn="ctr" eaLnBrk="0" hangingPunct="0"/>
            <a:r>
              <a:rPr lang="en-US" sz="1100" b="1" dirty="0">
                <a:solidFill>
                  <a:prstClr val="black"/>
                </a:solidFill>
                <a:latin typeface="Calibri"/>
              </a:rPr>
              <a:t>Origin of Universe</a:t>
            </a:r>
          </a:p>
          <a:p>
            <a:pPr algn="ctr" eaLnBrk="0" hangingPunct="0"/>
            <a:r>
              <a:rPr lang="en-US" sz="1100" b="1" dirty="0">
                <a:solidFill>
                  <a:prstClr val="black"/>
                </a:solidFill>
                <a:latin typeface="Calibri"/>
              </a:rPr>
              <a:t/>
            </a:r>
            <a:br>
              <a:rPr lang="en-US" sz="1100" b="1" dirty="0">
                <a:solidFill>
                  <a:prstClr val="black"/>
                </a:solidFill>
                <a:latin typeface="Calibri"/>
              </a:rPr>
            </a:br>
            <a:r>
              <a:rPr lang="en-US" sz="1100" b="1" dirty="0">
                <a:solidFill>
                  <a:prstClr val="black"/>
                </a:solidFill>
                <a:latin typeface="Calibri"/>
              </a:rPr>
              <a:t>Unification of Forces</a:t>
            </a:r>
          </a:p>
          <a:p>
            <a:pPr algn="ctr" eaLnBrk="0" hangingPunct="0"/>
            <a:endParaRPr lang="en-US" sz="1100" b="1" dirty="0">
              <a:solidFill>
                <a:prstClr val="black"/>
              </a:solidFill>
              <a:latin typeface="Calibri"/>
            </a:endParaRPr>
          </a:p>
          <a:p>
            <a:pPr algn="ctr" eaLnBrk="0" hangingPunct="0"/>
            <a:r>
              <a:rPr lang="en-US" sz="1100" b="1" dirty="0">
                <a:solidFill>
                  <a:prstClr val="black"/>
                </a:solidFill>
                <a:latin typeface="Calibri"/>
              </a:rPr>
              <a:t>New Physics</a:t>
            </a:r>
          </a:p>
          <a:p>
            <a:pPr algn="ctr" eaLnBrk="0" hangingPunct="0"/>
            <a:r>
              <a:rPr lang="en-US" sz="1100" b="1" dirty="0">
                <a:solidFill>
                  <a:prstClr val="black"/>
                </a:solidFill>
                <a:latin typeface="Calibri"/>
              </a:rPr>
              <a:t>Beyond the Standard Model</a:t>
            </a:r>
          </a:p>
        </p:txBody>
      </p:sp>
      <p:grpSp>
        <p:nvGrpSpPr>
          <p:cNvPr id="7" name="Group 22"/>
          <p:cNvGrpSpPr/>
          <p:nvPr/>
        </p:nvGrpSpPr>
        <p:grpSpPr>
          <a:xfrm>
            <a:off x="685800" y="1064228"/>
            <a:ext cx="1682333" cy="1702547"/>
            <a:chOff x="1562096" y="83831"/>
            <a:chExt cx="3364666" cy="3405094"/>
          </a:xfrm>
        </p:grpSpPr>
        <p:sp>
          <p:nvSpPr>
            <p:cNvPr id="24" name="Oval 23"/>
            <p:cNvSpPr/>
            <p:nvPr/>
          </p:nvSpPr>
          <p:spPr>
            <a:xfrm>
              <a:off x="1562096" y="83831"/>
              <a:ext cx="3364666" cy="3405094"/>
            </a:xfrm>
            <a:prstGeom prst="ellipse">
              <a:avLst/>
            </a:prstGeom>
            <a:solidFill>
              <a:srgbClr val="0070C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25" name="Oval 4"/>
            <p:cNvSpPr/>
            <p:nvPr/>
          </p:nvSpPr>
          <p:spPr>
            <a:xfrm>
              <a:off x="2010718" y="83831"/>
              <a:ext cx="2467422" cy="212818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800100" eaLnBrk="0" hangingPunct="0">
                <a:lnSpc>
                  <a:spcPct val="90000"/>
                </a:lnSpc>
                <a:spcAft>
                  <a:spcPct val="35000"/>
                </a:spcAft>
              </a:pPr>
              <a:endParaRPr lang="en-US" sz="900" b="1" dirty="0">
                <a:solidFill>
                  <a:prstClr val="black"/>
                </a:solidFill>
              </a:endParaRPr>
            </a:p>
            <a:p>
              <a:pPr algn="ctr" defTabSz="800100" eaLnBrk="0" hangingPunct="0">
                <a:lnSpc>
                  <a:spcPct val="90000"/>
                </a:lnSpc>
                <a:spcAft>
                  <a:spcPct val="35000"/>
                </a:spcAft>
              </a:pPr>
              <a:endParaRPr lang="en-US" sz="1100" b="1" dirty="0">
                <a:solidFill>
                  <a:prstClr val="black"/>
                </a:solidFill>
              </a:endParaRPr>
            </a:p>
            <a:p>
              <a:pPr algn="ctr" defTabSz="800100" eaLnBrk="0" hangingPunct="0">
                <a:lnSpc>
                  <a:spcPct val="90000"/>
                </a:lnSpc>
                <a:spcAft>
                  <a:spcPct val="35000"/>
                </a:spcAft>
              </a:pPr>
              <a:endParaRPr lang="en-US" sz="1100" b="1" dirty="0">
                <a:solidFill>
                  <a:prstClr val="black"/>
                </a:solidFill>
              </a:endParaRPr>
            </a:p>
            <a:p>
              <a:pPr algn="ctr" defTabSz="800100" eaLnBrk="0" hangingPunct="0">
                <a:lnSpc>
                  <a:spcPct val="90000"/>
                </a:lnSpc>
                <a:spcAft>
                  <a:spcPct val="35000"/>
                </a:spcAft>
              </a:pPr>
              <a:r>
                <a:rPr lang="en-US" sz="1400" b="1" dirty="0">
                  <a:solidFill>
                    <a:prstClr val="black"/>
                  </a:solidFill>
                </a:rPr>
                <a:t>Experimental</a:t>
              </a:r>
            </a:p>
            <a:p>
              <a:pPr algn="ctr" defTabSz="800100" eaLnBrk="0" hangingPunct="0">
                <a:lnSpc>
                  <a:spcPct val="90000"/>
                </a:lnSpc>
                <a:spcAft>
                  <a:spcPct val="35000"/>
                </a:spcAft>
              </a:pPr>
              <a:endParaRPr lang="en-US" sz="900" b="1" dirty="0">
                <a:solidFill>
                  <a:prstClr val="black"/>
                </a:solidFill>
              </a:endParaRPr>
            </a:p>
            <a:p>
              <a:pPr algn="ctr" defTabSz="800100" eaLnBrk="0" hangingPunct="0">
                <a:lnSpc>
                  <a:spcPct val="90000"/>
                </a:lnSpc>
                <a:spcAft>
                  <a:spcPct val="35000"/>
                </a:spcAft>
              </a:pPr>
              <a:endParaRPr lang="en-US" sz="900" b="1" dirty="0">
                <a:solidFill>
                  <a:prstClr val="black"/>
                </a:solidFill>
              </a:endParaRPr>
            </a:p>
            <a:p>
              <a:pPr algn="ctr" defTabSz="800100" eaLnBrk="0" hangingPunct="0">
                <a:lnSpc>
                  <a:spcPct val="90000"/>
                </a:lnSpc>
                <a:spcAft>
                  <a:spcPct val="35000"/>
                </a:spcAft>
              </a:pPr>
              <a:endParaRPr lang="en-US" sz="900" b="1" dirty="0">
                <a:solidFill>
                  <a:prstClr val="black"/>
                </a:solidFill>
              </a:endParaRPr>
            </a:p>
            <a:p>
              <a:pPr algn="ctr" defTabSz="800100" eaLnBrk="0" hangingPunct="0">
                <a:lnSpc>
                  <a:spcPct val="90000"/>
                </a:lnSpc>
                <a:spcAft>
                  <a:spcPct val="35000"/>
                </a:spcAft>
              </a:pPr>
              <a:endParaRPr lang="en-US" sz="900" b="1" dirty="0">
                <a:solidFill>
                  <a:prstClr val="black"/>
                </a:solidFill>
              </a:endParaRPr>
            </a:p>
            <a:p>
              <a:pPr algn="ctr" defTabSz="800100" eaLnBrk="0" hangingPunct="0">
                <a:lnSpc>
                  <a:spcPct val="90000"/>
                </a:lnSpc>
                <a:spcAft>
                  <a:spcPct val="35000"/>
                </a:spcAft>
              </a:pPr>
              <a:endParaRPr lang="en-US" sz="900" b="1" dirty="0">
                <a:solidFill>
                  <a:prstClr val="black"/>
                </a:solidFill>
              </a:endParaRPr>
            </a:p>
            <a:p>
              <a:pPr algn="ctr" defTabSz="800100" eaLnBrk="0" hangingPunct="0">
                <a:lnSpc>
                  <a:spcPct val="90000"/>
                </a:lnSpc>
                <a:spcAft>
                  <a:spcPct val="35000"/>
                </a:spcAft>
              </a:pPr>
              <a:endParaRPr lang="en-US" sz="900" b="1" dirty="0">
                <a:solidFill>
                  <a:prstClr val="black"/>
                </a:solidFill>
              </a:endParaRPr>
            </a:p>
          </p:txBody>
        </p:sp>
      </p:grpSp>
      <p:grpSp>
        <p:nvGrpSpPr>
          <p:cNvPr id="8" name="Group 25"/>
          <p:cNvGrpSpPr/>
          <p:nvPr/>
        </p:nvGrpSpPr>
        <p:grpSpPr>
          <a:xfrm>
            <a:off x="152400" y="4178154"/>
            <a:ext cx="1676400" cy="1752600"/>
            <a:chOff x="2814678" y="717232"/>
            <a:chExt cx="3516589" cy="3594734"/>
          </a:xfrm>
        </p:grpSpPr>
        <p:sp>
          <p:nvSpPr>
            <p:cNvPr id="27" name="Oval 26"/>
            <p:cNvSpPr/>
            <p:nvPr/>
          </p:nvSpPr>
          <p:spPr>
            <a:xfrm>
              <a:off x="2814678" y="717232"/>
              <a:ext cx="3516589" cy="3594734"/>
            </a:xfrm>
            <a:prstGeom prst="ellipse">
              <a:avLst/>
            </a:prstGeom>
            <a:solidFill>
              <a:srgbClr val="15A715">
                <a:alpha val="49804"/>
              </a:srgbClr>
            </a:solidFill>
            <a:ln w="0">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28" name="Oval 4"/>
            <p:cNvSpPr/>
            <p:nvPr/>
          </p:nvSpPr>
          <p:spPr>
            <a:xfrm>
              <a:off x="3134369" y="1186110"/>
              <a:ext cx="2072640" cy="274694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fontAlgn="auto">
                <a:spcAft>
                  <a:spcPts val="0"/>
                </a:spcAft>
                <a:defRPr/>
              </a:pPr>
              <a:endParaRPr lang="en-US" sz="1100" b="1" dirty="0">
                <a:solidFill>
                  <a:prstClr val="black"/>
                </a:solidFill>
              </a:endParaRPr>
            </a:p>
            <a:p>
              <a:pPr algn="ctr" fontAlgn="auto">
                <a:spcAft>
                  <a:spcPts val="0"/>
                </a:spcAft>
                <a:defRPr/>
              </a:pPr>
              <a:endParaRPr lang="en-US" sz="1100" b="1" dirty="0">
                <a:solidFill>
                  <a:prstClr val="black"/>
                </a:solidFill>
              </a:endParaRPr>
            </a:p>
            <a:p>
              <a:pPr fontAlgn="auto">
                <a:spcAft>
                  <a:spcPts val="0"/>
                </a:spcAft>
                <a:defRPr/>
              </a:pPr>
              <a:r>
                <a:rPr lang="en-US" sz="1400" b="1" dirty="0">
                  <a:solidFill>
                    <a:prstClr val="black"/>
                  </a:solidFill>
                </a:rPr>
                <a:t/>
              </a:r>
              <a:br>
                <a:rPr lang="en-US" sz="1400" b="1" dirty="0">
                  <a:solidFill>
                    <a:prstClr val="black"/>
                  </a:solidFill>
                </a:rPr>
              </a:br>
              <a:endParaRPr lang="en-US" sz="1400" b="1" dirty="0">
                <a:solidFill>
                  <a:prstClr val="black"/>
                </a:solidFill>
              </a:endParaRPr>
            </a:p>
            <a:p>
              <a:pPr fontAlgn="auto">
                <a:spcAft>
                  <a:spcPts val="0"/>
                </a:spcAft>
                <a:defRPr/>
              </a:pPr>
              <a:r>
                <a:rPr lang="en-US" sz="1400" b="1" dirty="0" smtClean="0">
                  <a:solidFill>
                    <a:prstClr val="black"/>
                  </a:solidFill>
                </a:rPr>
                <a:t>Detectors</a:t>
              </a:r>
              <a:r>
                <a:rPr lang="en-US" b="1" dirty="0" smtClean="0">
                  <a:solidFill>
                    <a:prstClr val="black"/>
                  </a:solidFill>
                </a:rPr>
                <a:t>        </a:t>
              </a:r>
              <a:r>
                <a:rPr lang="en-US" b="1" dirty="0">
                  <a:solidFill>
                    <a:prstClr val="black"/>
                  </a:solidFill>
                </a:rPr>
                <a:t>	</a:t>
              </a:r>
            </a:p>
          </p:txBody>
        </p:sp>
      </p:grpSp>
      <p:grpSp>
        <p:nvGrpSpPr>
          <p:cNvPr id="9" name="Group 28"/>
          <p:cNvGrpSpPr/>
          <p:nvPr/>
        </p:nvGrpSpPr>
        <p:grpSpPr>
          <a:xfrm>
            <a:off x="1295400" y="1521428"/>
            <a:ext cx="1676400" cy="1752600"/>
            <a:chOff x="723900" y="0"/>
            <a:chExt cx="5029199" cy="5029199"/>
          </a:xfrm>
        </p:grpSpPr>
        <p:sp>
          <p:nvSpPr>
            <p:cNvPr id="30" name="Oval 29"/>
            <p:cNvSpPr/>
            <p:nvPr/>
          </p:nvSpPr>
          <p:spPr>
            <a:xfrm>
              <a:off x="723900" y="0"/>
              <a:ext cx="5029199" cy="5029199"/>
            </a:xfrm>
            <a:prstGeom prst="ellipse">
              <a:avLst/>
            </a:prstGeom>
            <a:solidFill>
              <a:srgbClr val="C00000">
                <a:alpha val="49804"/>
              </a:srgbClr>
            </a:solidFill>
            <a:ln w="0">
              <a:solidFill>
                <a:schemeClr val="accent1"/>
              </a:solidFill>
            </a:ln>
            <a:effectLst/>
          </p:spPr>
          <p:style>
            <a:lnRef idx="2">
              <a:scrgbClr r="0" g="0" b="0"/>
            </a:lnRef>
            <a:fillRef idx="1">
              <a:scrgbClr r="0" g="0" b="0"/>
            </a:fillRef>
            <a:effectRef idx="0">
              <a:scrgbClr r="0" g="0" b="0"/>
            </a:effectRef>
            <a:fontRef idx="minor">
              <a:schemeClr val="tx1"/>
            </a:fontRef>
          </p:style>
        </p:sp>
        <p:sp>
          <p:nvSpPr>
            <p:cNvPr id="31" name="Oval 4"/>
            <p:cNvSpPr/>
            <p:nvPr/>
          </p:nvSpPr>
          <p:spPr>
            <a:xfrm>
              <a:off x="1752600" y="765313"/>
              <a:ext cx="3556179" cy="355618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r" defTabSz="488950" eaLnBrk="0" hangingPunct="0">
                <a:lnSpc>
                  <a:spcPct val="90000"/>
                </a:lnSpc>
                <a:spcAft>
                  <a:spcPct val="35000"/>
                </a:spcAft>
              </a:pPr>
              <a:endParaRPr lang="en-US" sz="1400" b="1" dirty="0">
                <a:solidFill>
                  <a:prstClr val="black"/>
                </a:solidFill>
              </a:endParaRPr>
            </a:p>
            <a:p>
              <a:pPr algn="r" defTabSz="488950" eaLnBrk="0" hangingPunct="0">
                <a:lnSpc>
                  <a:spcPct val="90000"/>
                </a:lnSpc>
                <a:spcAft>
                  <a:spcPct val="35000"/>
                </a:spcAft>
              </a:pPr>
              <a:endParaRPr lang="en-US" sz="1400" b="1" dirty="0">
                <a:solidFill>
                  <a:prstClr val="black"/>
                </a:solidFill>
              </a:endParaRPr>
            </a:p>
            <a:p>
              <a:pPr algn="r" defTabSz="488950" eaLnBrk="0" hangingPunct="0">
                <a:lnSpc>
                  <a:spcPct val="90000"/>
                </a:lnSpc>
                <a:spcAft>
                  <a:spcPct val="35000"/>
                </a:spcAft>
              </a:pPr>
              <a:r>
                <a:rPr lang="en-US" sz="1400" b="1" dirty="0" smtClean="0">
                  <a:solidFill>
                    <a:prstClr val="black"/>
                  </a:solidFill>
                </a:rPr>
                <a:t>Simulation</a:t>
              </a:r>
              <a:endParaRPr lang="en-US" sz="1400" b="1" dirty="0">
                <a:solidFill>
                  <a:prstClr val="black"/>
                </a:solidFill>
              </a:endParaRPr>
            </a:p>
          </p:txBody>
        </p:sp>
      </p:grpSp>
      <p:sp>
        <p:nvSpPr>
          <p:cNvPr id="33" name="TextBox 32"/>
          <p:cNvSpPr txBox="1"/>
          <p:nvPr/>
        </p:nvSpPr>
        <p:spPr>
          <a:xfrm>
            <a:off x="609600" y="3274028"/>
            <a:ext cx="1726498" cy="338554"/>
          </a:xfrm>
          <a:prstGeom prst="rect">
            <a:avLst/>
          </a:prstGeom>
          <a:noFill/>
        </p:spPr>
        <p:txBody>
          <a:bodyPr wrap="none" rtlCol="0">
            <a:spAutoFit/>
          </a:bodyPr>
          <a:lstStyle/>
          <a:p>
            <a:pPr eaLnBrk="0" hangingPunct="0"/>
            <a:r>
              <a:rPr lang="en-US" sz="1600" b="1" dirty="0">
                <a:solidFill>
                  <a:prstClr val="black"/>
                </a:solidFill>
                <a:cs typeface="Tahoma" pitchFamily="34" charset="0"/>
              </a:rPr>
              <a:t>Along Three Paths</a:t>
            </a:r>
            <a:endParaRPr lang="en-US" sz="1600" b="1" dirty="0">
              <a:solidFill>
                <a:prstClr val="black"/>
              </a:solidFill>
            </a:endParaRPr>
          </a:p>
        </p:txBody>
      </p:sp>
      <p:grpSp>
        <p:nvGrpSpPr>
          <p:cNvPr id="10" name="Group 36"/>
          <p:cNvGrpSpPr/>
          <p:nvPr/>
        </p:nvGrpSpPr>
        <p:grpSpPr>
          <a:xfrm>
            <a:off x="304800" y="1521428"/>
            <a:ext cx="1676400" cy="1752600"/>
            <a:chOff x="2814678" y="717232"/>
            <a:chExt cx="3516589" cy="3594734"/>
          </a:xfrm>
        </p:grpSpPr>
        <p:sp>
          <p:nvSpPr>
            <p:cNvPr id="38" name="Oval 37"/>
            <p:cNvSpPr/>
            <p:nvPr/>
          </p:nvSpPr>
          <p:spPr>
            <a:xfrm>
              <a:off x="2814678" y="717232"/>
              <a:ext cx="3516589" cy="3594734"/>
            </a:xfrm>
            <a:prstGeom prst="ellipse">
              <a:avLst/>
            </a:prstGeom>
            <a:solidFill>
              <a:srgbClr val="15A715">
                <a:alpha val="49804"/>
              </a:srgbClr>
            </a:solidFill>
            <a:ln w="0">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39" name="Oval 4"/>
            <p:cNvSpPr/>
            <p:nvPr/>
          </p:nvSpPr>
          <p:spPr>
            <a:xfrm>
              <a:off x="3134369" y="1186110"/>
              <a:ext cx="2072640" cy="274694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fontAlgn="auto">
                <a:spcAft>
                  <a:spcPts val="0"/>
                </a:spcAft>
                <a:defRPr/>
              </a:pPr>
              <a:endParaRPr lang="en-US" sz="1100" b="1" dirty="0">
                <a:solidFill>
                  <a:prstClr val="black"/>
                </a:solidFill>
              </a:endParaRPr>
            </a:p>
            <a:p>
              <a:pPr algn="ctr" fontAlgn="auto">
                <a:spcAft>
                  <a:spcPts val="0"/>
                </a:spcAft>
                <a:defRPr/>
              </a:pPr>
              <a:endParaRPr lang="en-US" sz="1100" b="1" dirty="0">
                <a:solidFill>
                  <a:prstClr val="black"/>
                </a:solidFill>
              </a:endParaRPr>
            </a:p>
            <a:p>
              <a:pPr fontAlgn="auto">
                <a:spcAft>
                  <a:spcPts val="0"/>
                </a:spcAft>
                <a:defRPr/>
              </a:pPr>
              <a:r>
                <a:rPr lang="en-US" sz="1400" b="1" dirty="0">
                  <a:solidFill>
                    <a:prstClr val="black"/>
                  </a:solidFill>
                </a:rPr>
                <a:t/>
              </a:r>
              <a:br>
                <a:rPr lang="en-US" sz="1400" b="1" dirty="0">
                  <a:solidFill>
                    <a:prstClr val="black"/>
                  </a:solidFill>
                </a:rPr>
              </a:br>
              <a:endParaRPr lang="en-US" sz="1400" b="1" dirty="0">
                <a:solidFill>
                  <a:prstClr val="black"/>
                </a:solidFill>
              </a:endParaRPr>
            </a:p>
            <a:p>
              <a:pPr fontAlgn="auto">
                <a:spcAft>
                  <a:spcPts val="0"/>
                </a:spcAft>
                <a:defRPr/>
              </a:pPr>
              <a:r>
                <a:rPr lang="en-US" sz="1400" b="1" dirty="0">
                  <a:solidFill>
                    <a:prstClr val="black"/>
                  </a:solidFill>
                </a:rPr>
                <a:t>Theory</a:t>
              </a:r>
              <a:r>
                <a:rPr lang="en-US" b="1" dirty="0">
                  <a:solidFill>
                    <a:prstClr val="black"/>
                  </a:solidFill>
                </a:rPr>
                <a:t>        	</a:t>
              </a:r>
            </a:p>
          </p:txBody>
        </p:sp>
      </p:grpSp>
      <p:grpSp>
        <p:nvGrpSpPr>
          <p:cNvPr id="14" name="Group 39"/>
          <p:cNvGrpSpPr/>
          <p:nvPr/>
        </p:nvGrpSpPr>
        <p:grpSpPr>
          <a:xfrm>
            <a:off x="1219200" y="4188428"/>
            <a:ext cx="1676400" cy="1752600"/>
            <a:chOff x="723900" y="0"/>
            <a:chExt cx="5029199" cy="5029199"/>
          </a:xfrm>
        </p:grpSpPr>
        <p:sp>
          <p:nvSpPr>
            <p:cNvPr id="41" name="Oval 40"/>
            <p:cNvSpPr/>
            <p:nvPr/>
          </p:nvSpPr>
          <p:spPr>
            <a:xfrm>
              <a:off x="723900" y="0"/>
              <a:ext cx="5029199" cy="5029199"/>
            </a:xfrm>
            <a:prstGeom prst="ellipse">
              <a:avLst/>
            </a:prstGeom>
            <a:solidFill>
              <a:srgbClr val="C00000">
                <a:alpha val="49804"/>
              </a:srgbClr>
            </a:solidFill>
            <a:ln w="0">
              <a:solidFill>
                <a:schemeClr val="accent1"/>
              </a:solidFill>
            </a:ln>
            <a:effectLst/>
          </p:spPr>
          <p:style>
            <a:lnRef idx="2">
              <a:scrgbClr r="0" g="0" b="0"/>
            </a:lnRef>
            <a:fillRef idx="1">
              <a:scrgbClr r="0" g="0" b="0"/>
            </a:fillRef>
            <a:effectRef idx="0">
              <a:scrgbClr r="0" g="0" b="0"/>
            </a:effectRef>
            <a:fontRef idx="minor">
              <a:schemeClr val="tx1"/>
            </a:fontRef>
          </p:style>
        </p:sp>
        <p:sp>
          <p:nvSpPr>
            <p:cNvPr id="42" name="Oval 4"/>
            <p:cNvSpPr/>
            <p:nvPr/>
          </p:nvSpPr>
          <p:spPr>
            <a:xfrm>
              <a:off x="1752600" y="765313"/>
              <a:ext cx="3771899" cy="355618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r" defTabSz="488950" eaLnBrk="0" hangingPunct="0">
                <a:lnSpc>
                  <a:spcPct val="90000"/>
                </a:lnSpc>
                <a:spcAft>
                  <a:spcPct val="35000"/>
                </a:spcAft>
              </a:pPr>
              <a:endParaRPr lang="en-US" sz="1400" b="1" dirty="0">
                <a:solidFill>
                  <a:prstClr val="black"/>
                </a:solidFill>
              </a:endParaRPr>
            </a:p>
            <a:p>
              <a:pPr algn="r" defTabSz="488950" eaLnBrk="0" hangingPunct="0">
                <a:lnSpc>
                  <a:spcPct val="90000"/>
                </a:lnSpc>
                <a:spcAft>
                  <a:spcPct val="35000"/>
                </a:spcAft>
              </a:pPr>
              <a:endParaRPr lang="en-US" sz="1400" b="1" dirty="0">
                <a:solidFill>
                  <a:prstClr val="black"/>
                </a:solidFill>
              </a:endParaRPr>
            </a:p>
            <a:p>
              <a:pPr algn="r" defTabSz="488950" eaLnBrk="0" hangingPunct="0">
                <a:lnSpc>
                  <a:spcPct val="90000"/>
                </a:lnSpc>
                <a:spcAft>
                  <a:spcPct val="35000"/>
                </a:spcAft>
              </a:pPr>
              <a:r>
                <a:rPr lang="en-US" sz="1400" b="1" dirty="0">
                  <a:solidFill>
                    <a:prstClr val="black"/>
                  </a:solidFill>
                </a:rPr>
                <a:t>  </a:t>
              </a:r>
              <a:r>
                <a:rPr lang="en-US" sz="1400" b="1" dirty="0" smtClean="0">
                  <a:solidFill>
                    <a:prstClr val="black"/>
                  </a:solidFill>
                </a:rPr>
                <a:t>Computing</a:t>
              </a:r>
              <a:endParaRPr lang="en-US" sz="1400" b="1" dirty="0">
                <a:solidFill>
                  <a:prstClr val="black"/>
                </a:solidFill>
              </a:endParaRPr>
            </a:p>
          </p:txBody>
        </p:sp>
      </p:grpSp>
      <p:sp>
        <p:nvSpPr>
          <p:cNvPr id="44" name="TextBox 43"/>
          <p:cNvSpPr txBox="1"/>
          <p:nvPr/>
        </p:nvSpPr>
        <p:spPr>
          <a:xfrm>
            <a:off x="0" y="5951302"/>
            <a:ext cx="3004332" cy="548868"/>
          </a:xfrm>
          <a:prstGeom prst="rect">
            <a:avLst/>
          </a:prstGeom>
          <a:noFill/>
        </p:spPr>
        <p:txBody>
          <a:bodyPr wrap="square" rtlCol="0">
            <a:spAutoFit/>
          </a:bodyPr>
          <a:lstStyle/>
          <a:p>
            <a:pPr marL="406400" lvl="1" algn="ctr">
              <a:spcBef>
                <a:spcPts val="200"/>
              </a:spcBef>
            </a:pPr>
            <a:r>
              <a:rPr lang="en-US" sz="1400" b="1" dirty="0">
                <a:solidFill>
                  <a:prstClr val="black"/>
                </a:solidFill>
                <a:cs typeface="Tahoma" pitchFamily="34" charset="0"/>
              </a:rPr>
              <a:t>Enabled by </a:t>
            </a:r>
          </a:p>
          <a:p>
            <a:pPr marL="406400" lvl="1" algn="ctr">
              <a:spcBef>
                <a:spcPts val="200"/>
              </a:spcBef>
            </a:pPr>
            <a:r>
              <a:rPr lang="en-US" sz="1400" b="1" dirty="0">
                <a:solidFill>
                  <a:prstClr val="black"/>
                </a:solidFill>
                <a:cs typeface="Tahoma" pitchFamily="34" charset="0"/>
              </a:rPr>
              <a:t>Advanced Technologies in: </a:t>
            </a:r>
          </a:p>
        </p:txBody>
      </p:sp>
      <p:sp>
        <p:nvSpPr>
          <p:cNvPr id="47" name="Line Callout 2 46"/>
          <p:cNvSpPr/>
          <p:nvPr/>
        </p:nvSpPr>
        <p:spPr bwMode="auto">
          <a:xfrm>
            <a:off x="3719244" y="5887092"/>
            <a:ext cx="934949" cy="328774"/>
          </a:xfrm>
          <a:prstGeom prst="borderCallout2">
            <a:avLst>
              <a:gd name="adj1" fmla="val 14904"/>
              <a:gd name="adj2" fmla="val 101191"/>
              <a:gd name="adj3" fmla="val -61244"/>
              <a:gd name="adj4" fmla="val 159523"/>
              <a:gd name="adj5" fmla="val -169343"/>
              <a:gd name="adj6" fmla="val 239719"/>
            </a:avLst>
          </a:prstGeom>
          <a:solidFill>
            <a:schemeClr val="bg2">
              <a:lumMod val="90000"/>
            </a:schemeClr>
          </a:solidFill>
          <a:ln w="158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dirty="0" smtClean="0">
                <a:ln>
                  <a:noFill/>
                </a:ln>
                <a:solidFill>
                  <a:schemeClr val="tx1"/>
                </a:solidFill>
                <a:effectLst/>
                <a:latin typeface="Arial" charset="0"/>
              </a:rPr>
              <a:t>Update?</a:t>
            </a:r>
          </a:p>
        </p:txBody>
      </p:sp>
      <p:sp>
        <p:nvSpPr>
          <p:cNvPr id="48" name="Oval 47"/>
          <p:cNvSpPr/>
          <p:nvPr/>
        </p:nvSpPr>
        <p:spPr bwMode="auto">
          <a:xfrm>
            <a:off x="5743252" y="4428161"/>
            <a:ext cx="1017142" cy="1006868"/>
          </a:xfrm>
          <a:prstGeom prst="ellipse">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9" name="Right Arrow 48"/>
          <p:cNvSpPr>
            <a:spLocks noChangeAspect="1"/>
          </p:cNvSpPr>
          <p:nvPr/>
        </p:nvSpPr>
        <p:spPr bwMode="auto">
          <a:xfrm rot="1940147">
            <a:off x="4883069" y="4078532"/>
            <a:ext cx="390074" cy="193215"/>
          </a:xfrm>
          <a:prstGeom prs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0" name="Right Arrow 49"/>
          <p:cNvSpPr>
            <a:spLocks noChangeAspect="1"/>
          </p:cNvSpPr>
          <p:nvPr/>
        </p:nvSpPr>
        <p:spPr bwMode="auto">
          <a:xfrm rot="8217922">
            <a:off x="6905365" y="3008306"/>
            <a:ext cx="390074" cy="193215"/>
          </a:xfrm>
          <a:prstGeom prs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par>
                          <p:cTn id="31" fill="hold">
                            <p:stCondLst>
                              <p:cond delay="3000"/>
                            </p:stCondLst>
                            <p:childTnLst>
                              <p:par>
                                <p:cTn id="32" presetID="22" presetClass="entr" presetSubtype="4"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down)">
                                      <p:cBhvr>
                                        <p:cTn id="39" dur="500"/>
                                        <p:tgtEl>
                                          <p:spTgt spid="33"/>
                                        </p:tgtEl>
                                      </p:cBhvr>
                                    </p:animEffect>
                                  </p:childTnLst>
                                </p:cTn>
                              </p:par>
                            </p:childTnLst>
                          </p:cTn>
                        </p:par>
                        <p:par>
                          <p:cTn id="40" fill="hold">
                            <p:stCondLst>
                              <p:cond delay="500"/>
                            </p:stCondLst>
                            <p:childTnLst>
                              <p:par>
                                <p:cTn id="41" presetID="2" presetClass="entr" presetSubtype="4"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1000"/>
                            </p:stCondLst>
                            <p:childTnLst>
                              <p:par>
                                <p:cTn id="46" presetID="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1500"/>
                            </p:stCondLst>
                            <p:childTnLst>
                              <p:par>
                                <p:cTn id="51" presetID="2" presetClass="entr" presetSubtype="1" fill="hold"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down)">
                                      <p:cBhvr>
                                        <p:cTn id="59" dur="500"/>
                                        <p:tgtEl>
                                          <p:spTgt spid="44"/>
                                        </p:tgtEl>
                                      </p:cBhvr>
                                    </p:animEffect>
                                  </p:childTnLst>
                                </p:cTn>
                              </p:par>
                            </p:childTnLst>
                          </p:cTn>
                        </p:par>
                        <p:par>
                          <p:cTn id="60" fill="hold">
                            <p:stCondLst>
                              <p:cond delay="500"/>
                            </p:stCondLst>
                            <p:childTnLst>
                              <p:par>
                                <p:cTn id="61" presetID="2" presetClass="entr" presetSubtype="4"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childTnLst>
                          </p:cTn>
                        </p:par>
                        <p:par>
                          <p:cTn id="65" fill="hold">
                            <p:stCondLst>
                              <p:cond delay="1000"/>
                            </p:stCondLst>
                            <p:childTnLst>
                              <p:par>
                                <p:cTn id="66" presetID="2" presetClass="entr" presetSubtype="12" fill="hold"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additive="base">
                                        <p:cTn id="68" dur="500" fill="hold"/>
                                        <p:tgtEl>
                                          <p:spTgt spid="8"/>
                                        </p:tgtEl>
                                        <p:attrNameLst>
                                          <p:attrName>ppt_x</p:attrName>
                                        </p:attrNameLst>
                                      </p:cBhvr>
                                      <p:tavLst>
                                        <p:tav tm="0">
                                          <p:val>
                                            <p:strVal val="0-#ppt_w/2"/>
                                          </p:val>
                                        </p:tav>
                                        <p:tav tm="100000">
                                          <p:val>
                                            <p:strVal val="#ppt_x"/>
                                          </p:val>
                                        </p:tav>
                                      </p:tavLst>
                                    </p:anim>
                                    <p:anim calcmode="lin" valueType="num">
                                      <p:cBhvr additive="base">
                                        <p:cTn id="69" dur="500" fill="hold"/>
                                        <p:tgtEl>
                                          <p:spTgt spid="8"/>
                                        </p:tgtEl>
                                        <p:attrNameLst>
                                          <p:attrName>ppt_y</p:attrName>
                                        </p:attrNameLst>
                                      </p:cBhvr>
                                      <p:tavLst>
                                        <p:tav tm="0">
                                          <p:val>
                                            <p:strVal val="1+#ppt_h/2"/>
                                          </p:val>
                                        </p:tav>
                                        <p:tav tm="100000">
                                          <p:val>
                                            <p:strVal val="#ppt_y"/>
                                          </p:val>
                                        </p:tav>
                                      </p:tavLst>
                                    </p:anim>
                                  </p:childTnLst>
                                </p:cTn>
                              </p:par>
                            </p:childTnLst>
                          </p:cTn>
                        </p:par>
                        <p:par>
                          <p:cTn id="70" fill="hold">
                            <p:stCondLst>
                              <p:cond delay="1500"/>
                            </p:stCondLst>
                            <p:childTnLst>
                              <p:par>
                                <p:cTn id="71" presetID="2" presetClass="entr" presetSubtype="8" fill="hold" nodeType="afterEffect">
                                  <p:stCondLst>
                                    <p:cond delay="0"/>
                                  </p:stCondLst>
                                  <p:childTnLst>
                                    <p:set>
                                      <p:cBhvr>
                                        <p:cTn id="72" dur="1" fill="hold">
                                          <p:stCondLst>
                                            <p:cond delay="0"/>
                                          </p:stCondLst>
                                        </p:cTn>
                                        <p:tgtEl>
                                          <p:spTgt spid="2"/>
                                        </p:tgtEl>
                                        <p:attrNameLst>
                                          <p:attrName>style.visibility</p:attrName>
                                        </p:attrNameLst>
                                      </p:cBhvr>
                                      <p:to>
                                        <p:strVal val="visible"/>
                                      </p:to>
                                    </p:set>
                                    <p:anim calcmode="lin" valueType="num">
                                      <p:cBhvr additive="base">
                                        <p:cTn id="73" dur="500" fill="hold"/>
                                        <p:tgtEl>
                                          <p:spTgt spid="2"/>
                                        </p:tgtEl>
                                        <p:attrNameLst>
                                          <p:attrName>ppt_x</p:attrName>
                                        </p:attrNameLst>
                                      </p:cBhvr>
                                      <p:tavLst>
                                        <p:tav tm="0">
                                          <p:val>
                                            <p:strVal val="0-#ppt_w/2"/>
                                          </p:val>
                                        </p:tav>
                                        <p:tav tm="100000">
                                          <p:val>
                                            <p:strVal val="#ppt_x"/>
                                          </p:val>
                                        </p:tav>
                                      </p:tavLst>
                                    </p:anim>
                                    <p:anim calcmode="lin" valueType="num">
                                      <p:cBhvr additive="base">
                                        <p:cTn id="7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3" grpId="0"/>
      <p:bldP spid="3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Issues and Questions</a:t>
            </a:r>
          </a:p>
        </p:txBody>
      </p:sp>
      <p:sp>
        <p:nvSpPr>
          <p:cNvPr id="10242" name="Content Placeholder 2"/>
          <p:cNvSpPr>
            <a:spLocks noGrp="1"/>
          </p:cNvSpPr>
          <p:nvPr>
            <p:ph idx="1"/>
          </p:nvPr>
        </p:nvSpPr>
        <p:spPr/>
        <p:txBody>
          <a:bodyPr/>
          <a:lstStyle/>
          <a:p>
            <a:pPr marL="457200" indent="-457200">
              <a:spcBef>
                <a:spcPct val="0"/>
              </a:spcBef>
              <a:buFont typeface="Arial" charset="0"/>
              <a:buNone/>
            </a:pPr>
            <a:r>
              <a:rPr lang="en-US" sz="1800" dirty="0" smtClean="0">
                <a:solidFill>
                  <a:srgbClr val="135C00"/>
                </a:solidFill>
                <a:latin typeface="Arial" charset="0"/>
                <a:cs typeface="Arial" charset="0"/>
              </a:rPr>
              <a:t>Issues and questions we need to deal with when laying out longer term plan – </a:t>
            </a:r>
          </a:p>
          <a:p>
            <a:pPr marL="457200" indent="-457200">
              <a:spcBef>
                <a:spcPct val="0"/>
              </a:spcBef>
              <a:buFont typeface="Arial" charset="0"/>
              <a:buNone/>
            </a:pPr>
            <a:r>
              <a:rPr lang="en-US" sz="1800" dirty="0" smtClean="0">
                <a:solidFill>
                  <a:srgbClr val="135C00"/>
                </a:solidFill>
                <a:latin typeface="Arial" charset="0"/>
                <a:cs typeface="Arial" charset="0"/>
              </a:rPr>
              <a:t>and to be able to execute &amp; defend the program</a:t>
            </a:r>
          </a:p>
          <a:p>
            <a:pPr marL="457200" indent="-457200">
              <a:spcBef>
                <a:spcPct val="0"/>
              </a:spcBef>
              <a:buFont typeface="Arial" charset="0"/>
              <a:buNone/>
            </a:pPr>
            <a:endParaRPr lang="en-US" sz="1200" dirty="0" smtClean="0">
              <a:solidFill>
                <a:srgbClr val="135C00"/>
              </a:solidFill>
              <a:latin typeface="Arial" charset="0"/>
              <a:cs typeface="Arial" charset="0"/>
            </a:endParaRPr>
          </a:p>
          <a:p>
            <a:pPr marL="457200" indent="-457200">
              <a:spcBef>
                <a:spcPct val="0"/>
              </a:spcBef>
            </a:pPr>
            <a:r>
              <a:rPr lang="en-US" sz="1800" dirty="0" smtClean="0">
                <a:solidFill>
                  <a:schemeClr val="tx2">
                    <a:lumMod val="75000"/>
                  </a:schemeClr>
                </a:solidFill>
                <a:latin typeface="Arial" charset="0"/>
                <a:cs typeface="Arial" charset="0"/>
                <a:sym typeface="Wingdings" pitchFamily="2" charset="2"/>
              </a:rPr>
              <a:t>Which are the most important science areas &amp;/or projects that need to be emphasized to make significant advances towards HEP goals?  Which areas of phase space do we emphasize?  Are there efforts that need to be ramped down or terminated?</a:t>
            </a:r>
          </a:p>
          <a:p>
            <a:pPr marL="457200" indent="-457200">
              <a:spcBef>
                <a:spcPct val="0"/>
              </a:spcBef>
            </a:pPr>
            <a:endParaRPr lang="en-US" sz="1200" dirty="0" smtClean="0">
              <a:solidFill>
                <a:schemeClr val="tx1"/>
              </a:solidFill>
              <a:latin typeface="Arial" charset="0"/>
              <a:cs typeface="Arial" charset="0"/>
              <a:sym typeface="Wingdings" pitchFamily="2" charset="2"/>
            </a:endParaRPr>
          </a:p>
          <a:p>
            <a:pPr marL="457200" indent="-457200">
              <a:spcBef>
                <a:spcPct val="0"/>
              </a:spcBef>
            </a:pPr>
            <a:r>
              <a:rPr lang="en-US" sz="1800" dirty="0" smtClean="0">
                <a:solidFill>
                  <a:schemeClr val="accent2">
                    <a:lumMod val="50000"/>
                  </a:schemeClr>
                </a:solidFill>
                <a:latin typeface="Arial" charset="0"/>
                <a:cs typeface="Arial" charset="0"/>
                <a:sym typeface="Wingdings" pitchFamily="2" charset="2"/>
              </a:rPr>
              <a:t>In addition to looking for next steps following current program, are there gaps in the current program or other projects that need to be done in the future to fully exploit our program?</a:t>
            </a:r>
          </a:p>
          <a:p>
            <a:pPr marL="457200" indent="-457200">
              <a:spcBef>
                <a:spcPct val="0"/>
              </a:spcBef>
            </a:pPr>
            <a:endParaRPr lang="en-US" sz="1200" dirty="0" smtClean="0">
              <a:solidFill>
                <a:schemeClr val="tx1"/>
              </a:solidFill>
              <a:latin typeface="Arial" charset="0"/>
              <a:cs typeface="Arial" charset="0"/>
              <a:sym typeface="Wingdings" pitchFamily="2" charset="2"/>
            </a:endParaRPr>
          </a:p>
          <a:p>
            <a:pPr marL="457200" indent="-457200">
              <a:spcBef>
                <a:spcPct val="0"/>
              </a:spcBef>
            </a:pPr>
            <a:r>
              <a:rPr lang="en-US" sz="1800" dirty="0" smtClean="0">
                <a:solidFill>
                  <a:schemeClr val="tx1"/>
                </a:solidFill>
                <a:latin typeface="Arial" charset="0"/>
                <a:cs typeface="Arial" charset="0"/>
                <a:sym typeface="Wingdings" pitchFamily="2" charset="2"/>
              </a:rPr>
              <a:t>Are there branch points where we choose a certain direction?  </a:t>
            </a:r>
          </a:p>
          <a:p>
            <a:pPr marL="457200" indent="-457200">
              <a:spcBef>
                <a:spcPct val="0"/>
              </a:spcBef>
            </a:pPr>
            <a:endParaRPr lang="en-US" sz="1200" dirty="0" smtClean="0">
              <a:solidFill>
                <a:schemeClr val="tx1"/>
              </a:solidFill>
              <a:latin typeface="Arial" charset="0"/>
              <a:cs typeface="Arial" charset="0"/>
            </a:endParaRPr>
          </a:p>
          <a:p>
            <a:pPr marL="457200" indent="-457200">
              <a:spcBef>
                <a:spcPct val="0"/>
              </a:spcBef>
            </a:pPr>
            <a:r>
              <a:rPr lang="en-US" sz="1800" dirty="0" smtClean="0">
                <a:solidFill>
                  <a:schemeClr val="accent1">
                    <a:lumMod val="50000"/>
                  </a:schemeClr>
                </a:solidFill>
                <a:latin typeface="Arial" charset="0"/>
                <a:cs typeface="Arial" charset="0"/>
              </a:rPr>
              <a:t>How far do we need to go in precision </a:t>
            </a:r>
            <a:r>
              <a:rPr lang="en-US" sz="1800" dirty="0" smtClean="0">
                <a:solidFill>
                  <a:schemeClr val="accent1">
                    <a:lumMod val="50000"/>
                  </a:schemeClr>
                </a:solidFill>
                <a:latin typeface="Arial" charset="0"/>
                <a:cs typeface="Arial" charset="0"/>
                <a:sym typeface="Wingdings" pitchFamily="2" charset="2"/>
              </a:rPr>
              <a:t>&amp;/or</a:t>
            </a:r>
            <a:r>
              <a:rPr lang="en-US" sz="1800" dirty="0" smtClean="0">
                <a:solidFill>
                  <a:schemeClr val="accent1">
                    <a:lumMod val="50000"/>
                  </a:schemeClr>
                </a:solidFill>
                <a:latin typeface="Arial" charset="0"/>
                <a:cs typeface="Arial" charset="0"/>
              </a:rPr>
              <a:t> setting limits in each area,</a:t>
            </a:r>
            <a:r>
              <a:rPr lang="en-US" sz="1800" dirty="0" smtClean="0">
                <a:solidFill>
                  <a:schemeClr val="accent1">
                    <a:lumMod val="50000"/>
                  </a:schemeClr>
                </a:solidFill>
                <a:latin typeface="Arial" charset="0"/>
                <a:cs typeface="Arial" charset="0"/>
                <a:sym typeface="Wingdings" pitchFamily="2" charset="2"/>
              </a:rPr>
              <a:t> i.e. when do we stop going in a certain direction?  </a:t>
            </a:r>
          </a:p>
          <a:p>
            <a:pPr marL="457200" indent="-457200">
              <a:spcBef>
                <a:spcPct val="0"/>
              </a:spcBef>
            </a:pPr>
            <a:endParaRPr lang="en-US" sz="1200" dirty="0" smtClean="0">
              <a:solidFill>
                <a:srgbClr val="285C00"/>
              </a:solidFill>
              <a:latin typeface="Arial" charset="0"/>
              <a:cs typeface="Arial" charset="0"/>
              <a:sym typeface="Wingdings" pitchFamily="2" charset="2"/>
            </a:endParaRPr>
          </a:p>
          <a:p>
            <a:pPr marL="457200" indent="-457200">
              <a:spcBef>
                <a:spcPct val="0"/>
              </a:spcBef>
            </a:pPr>
            <a:r>
              <a:rPr lang="en-US" sz="1800" dirty="0" smtClean="0">
                <a:solidFill>
                  <a:srgbClr val="285C00"/>
                </a:solidFill>
                <a:latin typeface="Arial" charset="0"/>
                <a:cs typeface="Arial" charset="0"/>
                <a:sym typeface="Wingdings" pitchFamily="2" charset="2"/>
              </a:rPr>
              <a:t>What are other theory, computational resources and simulations needed?</a:t>
            </a:r>
          </a:p>
          <a:p>
            <a:pPr marL="457200" indent="-457200">
              <a:spcBef>
                <a:spcPct val="0"/>
              </a:spcBef>
              <a:buFont typeface="Arial" charset="0"/>
              <a:buNone/>
            </a:pPr>
            <a:endParaRPr lang="en-US" sz="1200" dirty="0" smtClean="0">
              <a:solidFill>
                <a:schemeClr val="tx1"/>
              </a:solidFill>
              <a:latin typeface="Arial" charset="0"/>
              <a:cs typeface="Arial" charset="0"/>
            </a:endParaRPr>
          </a:p>
          <a:p>
            <a:pPr marL="457200" indent="-457200">
              <a:spcBef>
                <a:spcPct val="0"/>
              </a:spcBef>
            </a:pPr>
            <a:r>
              <a:rPr lang="en-US" sz="1800" dirty="0" smtClean="0">
                <a:solidFill>
                  <a:srgbClr val="C00000"/>
                </a:solidFill>
                <a:latin typeface="Arial" charset="0"/>
                <a:cs typeface="Arial" charset="0"/>
                <a:sym typeface="Wingdings" pitchFamily="2" charset="2"/>
              </a:rPr>
              <a:t>Need to build case with other Frontiers for the importance and priority of funding</a:t>
            </a:r>
          </a:p>
        </p:txBody>
      </p:sp>
      <p:sp>
        <p:nvSpPr>
          <p:cNvPr id="7" name="Slide Number Placeholder 6"/>
          <p:cNvSpPr>
            <a:spLocks noGrp="1"/>
          </p:cNvSpPr>
          <p:nvPr>
            <p:ph type="sldNum" sz="quarter" idx="10"/>
          </p:nvPr>
        </p:nvSpPr>
        <p:spPr/>
        <p:txBody>
          <a:bodyPr/>
          <a:lstStyle/>
          <a:p>
            <a:pPr>
              <a:defRPr/>
            </a:pPr>
            <a:fld id="{3C702BBD-2EB0-4C44-92BD-C12C7EDA54A5}" type="slidenum">
              <a:rPr lang="en-US" smtClean="0">
                <a:solidFill>
                  <a:schemeClr val="bg1">
                    <a:lumMod val="50000"/>
                  </a:schemeClr>
                </a:solidFill>
              </a:rPr>
              <a:pPr>
                <a:defRPr/>
              </a:pPr>
              <a:t>36</a:t>
            </a:fld>
            <a:endParaRPr lang="en-US" dirty="0">
              <a:solidFill>
                <a:schemeClr val="bg1">
                  <a:lumMod val="50000"/>
                </a:schemeClr>
              </a:solidFill>
            </a:endParaRPr>
          </a:p>
        </p:txBody>
      </p:sp>
      <p:sp>
        <p:nvSpPr>
          <p:cNvPr id="6" name="Date Placeholder 5"/>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96" y="206314"/>
            <a:ext cx="9011920" cy="723900"/>
          </a:xfrm>
        </p:spPr>
        <p:txBody>
          <a:bodyPr>
            <a:noAutofit/>
          </a:bodyPr>
          <a:lstStyle/>
          <a:p>
            <a:r>
              <a:rPr lang="en-US" b="1" dirty="0" smtClean="0">
                <a:solidFill>
                  <a:srgbClr val="285C00"/>
                </a:solidFill>
                <a:effectLst>
                  <a:outerShdw blurRad="38100" dist="38100" dir="2700000" algn="tl">
                    <a:srgbClr val="000000">
                      <a:alpha val="43137"/>
                    </a:srgbClr>
                  </a:outerShdw>
                </a:effectLst>
                <a:latin typeface="Cambria" pitchFamily="18" charset="0"/>
                <a:cs typeface="Helvetica" pitchFamily="34" charset="0"/>
              </a:rPr>
              <a:t>HEP Energy Frontier Experiments</a:t>
            </a:r>
            <a:endParaRPr lang="en-US" b="1" dirty="0">
              <a:solidFill>
                <a:srgbClr val="285C00"/>
              </a:solidFill>
              <a:effectLst>
                <a:outerShdw blurRad="38100" dist="38100" dir="2700000" algn="tl">
                  <a:srgbClr val="000000">
                    <a:alpha val="43137"/>
                  </a:srgbClr>
                </a:outerShdw>
              </a:effectLst>
              <a:latin typeface="Cambria" pitchFamily="18" charset="0"/>
              <a:cs typeface="Helvetica"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108155113"/>
              </p:ext>
            </p:extLst>
          </p:nvPr>
        </p:nvGraphicFramePr>
        <p:xfrm>
          <a:off x="436652" y="1208356"/>
          <a:ext cx="8229598" cy="3870960"/>
        </p:xfrm>
        <a:graphic>
          <a:graphicData uri="http://schemas.openxmlformats.org/drawingml/2006/table">
            <a:tbl>
              <a:tblPr firstRow="1" bandRow="1">
                <a:tableStyleId>{5C22544A-7EE6-4342-B048-85BDC9FD1C3A}</a:tableStyleId>
              </a:tblPr>
              <a:tblGrid>
                <a:gridCol w="904228"/>
                <a:gridCol w="1489841"/>
                <a:gridCol w="1702676"/>
                <a:gridCol w="1631731"/>
                <a:gridCol w="1064172"/>
                <a:gridCol w="993228"/>
                <a:gridCol w="443722"/>
              </a:tblGrid>
              <a:tr h="225818">
                <a:tc>
                  <a:txBody>
                    <a:bodyPr/>
                    <a:lstStyle/>
                    <a:p>
                      <a:r>
                        <a:rPr lang="en-US" sz="1400" dirty="0" smtClean="0">
                          <a:latin typeface="Arial Narrow" pitchFamily="34" charset="0"/>
                        </a:rPr>
                        <a:t>Experiment</a:t>
                      </a:r>
                      <a:endParaRPr lang="en-US" sz="1400" dirty="0">
                        <a:latin typeface="Arial Narrow" pitchFamily="34" charset="0"/>
                      </a:endParaRPr>
                    </a:p>
                  </a:txBody>
                  <a:tcPr marL="42567" marR="42567">
                    <a:lnR w="28575" cap="flat" cmpd="sng" algn="ctr">
                      <a:solidFill>
                        <a:schemeClr val="bg1"/>
                      </a:solidFill>
                      <a:prstDash val="solid"/>
                      <a:round/>
                      <a:headEnd type="none" w="med" len="med"/>
                      <a:tailEnd type="none" w="med" len="med"/>
                    </a:lnR>
                  </a:tcPr>
                </a:tc>
                <a:tc>
                  <a:txBody>
                    <a:bodyPr/>
                    <a:lstStyle/>
                    <a:p>
                      <a:r>
                        <a:rPr lang="en-US" sz="1400" dirty="0" smtClean="0">
                          <a:latin typeface="Arial Narrow" pitchFamily="34" charset="0"/>
                        </a:rPr>
                        <a:t>Location</a:t>
                      </a:r>
                      <a:endParaRPr lang="en-US" sz="1400" dirty="0">
                        <a:latin typeface="Arial Narrow" pitchFamily="34" charset="0"/>
                      </a:endParaRPr>
                    </a:p>
                  </a:txBody>
                  <a:tcPr marL="42567" marR="42567">
                    <a:lnL w="28575" cap="flat" cmpd="sng" algn="ctr">
                      <a:solidFill>
                        <a:schemeClr val="bg1"/>
                      </a:solidFill>
                      <a:prstDash val="solid"/>
                      <a:round/>
                      <a:headEnd type="none" w="med" len="med"/>
                      <a:tailEnd type="none" w="med" len="med"/>
                    </a:lnL>
                  </a:tcPr>
                </a:tc>
                <a:tc>
                  <a:txBody>
                    <a:bodyPr/>
                    <a:lstStyle/>
                    <a:p>
                      <a:r>
                        <a:rPr lang="en-US" sz="1400" dirty="0" smtClean="0">
                          <a:latin typeface="Arial Narrow" pitchFamily="34" charset="0"/>
                        </a:rPr>
                        <a:t>CM Energy;</a:t>
                      </a:r>
                    </a:p>
                    <a:p>
                      <a:r>
                        <a:rPr lang="en-US" sz="1400" dirty="0" smtClean="0">
                          <a:latin typeface="Arial Narrow" pitchFamily="34" charset="0"/>
                        </a:rPr>
                        <a:t>Status</a:t>
                      </a:r>
                      <a:endParaRPr lang="en-US" sz="1400" dirty="0">
                        <a:latin typeface="Arial Narrow" pitchFamily="34" charset="0"/>
                      </a:endParaRPr>
                    </a:p>
                  </a:txBody>
                  <a:tcPr marL="42567" marR="42567"/>
                </a:tc>
                <a:tc>
                  <a:txBody>
                    <a:bodyPr/>
                    <a:lstStyle/>
                    <a:p>
                      <a:r>
                        <a:rPr lang="en-US" sz="1400" dirty="0" smtClean="0">
                          <a:latin typeface="Arial Narrow" pitchFamily="34" charset="0"/>
                        </a:rPr>
                        <a:t>Description</a:t>
                      </a:r>
                      <a:endParaRPr lang="en-US" sz="1400" dirty="0">
                        <a:latin typeface="Arial Narrow" pitchFamily="34" charset="0"/>
                      </a:endParaRPr>
                    </a:p>
                  </a:txBody>
                  <a:tcPr marL="42567" marR="42567"/>
                </a:tc>
                <a:tc>
                  <a:txBody>
                    <a:bodyPr/>
                    <a:lstStyle/>
                    <a:p>
                      <a:r>
                        <a:rPr lang="en-US" sz="1400" baseline="0" dirty="0" smtClean="0">
                          <a:latin typeface="Arial Narrow" pitchFamily="34" charset="0"/>
                        </a:rPr>
                        <a:t># Institutions;</a:t>
                      </a:r>
                    </a:p>
                    <a:p>
                      <a:r>
                        <a:rPr lang="en-US" sz="1400" baseline="0" dirty="0" smtClean="0">
                          <a:latin typeface="Arial Narrow" pitchFamily="34" charset="0"/>
                        </a:rPr>
                        <a:t># Countries</a:t>
                      </a:r>
                      <a:endParaRPr lang="en-US" sz="1400" dirty="0">
                        <a:latin typeface="Arial Narrow" pitchFamily="34" charset="0"/>
                      </a:endParaRPr>
                    </a:p>
                  </a:txBody>
                  <a:tcPr marL="42567" marR="42567"/>
                </a:tc>
                <a:tc>
                  <a:txBody>
                    <a:bodyPr/>
                    <a:lstStyle/>
                    <a:p>
                      <a:r>
                        <a:rPr lang="en-US" sz="1400" dirty="0" smtClean="0">
                          <a:latin typeface="Arial Narrow" pitchFamily="34" charset="0"/>
                        </a:rPr>
                        <a:t>#US Institutions</a:t>
                      </a:r>
                      <a:endParaRPr lang="en-US" sz="1400" dirty="0">
                        <a:latin typeface="Arial Narrow" pitchFamily="34" charset="0"/>
                      </a:endParaRPr>
                    </a:p>
                  </a:txBody>
                  <a:tcPr marL="42567" marR="42567"/>
                </a:tc>
                <a:tc>
                  <a:txBody>
                    <a:bodyPr/>
                    <a:lstStyle/>
                    <a:p>
                      <a:r>
                        <a:rPr lang="en-US" sz="1400" dirty="0" smtClean="0">
                          <a:latin typeface="Arial Narrow" pitchFamily="34" charset="0"/>
                        </a:rPr>
                        <a:t>#US Coll.</a:t>
                      </a:r>
                      <a:endParaRPr lang="en-US" sz="1400" dirty="0">
                        <a:latin typeface="Arial Narrow" pitchFamily="34" charset="0"/>
                      </a:endParaRPr>
                    </a:p>
                  </a:txBody>
                  <a:tcPr marL="42567" marR="42567"/>
                </a:tc>
              </a:tr>
              <a:tr h="252262">
                <a:tc>
                  <a:txBody>
                    <a:bodyPr/>
                    <a:lstStyle/>
                    <a:p>
                      <a:r>
                        <a:rPr lang="en-US" sz="1200" b="1" dirty="0" err="1" smtClean="0">
                          <a:effectLst/>
                          <a:latin typeface="Arial Narrow" pitchFamily="34" charset="0"/>
                        </a:rPr>
                        <a:t>DZero</a:t>
                      </a:r>
                      <a:endParaRPr lang="en-US" sz="1200" b="1" dirty="0">
                        <a:effectLst/>
                        <a:latin typeface="Arial Narrow" pitchFamily="34" charset="0"/>
                      </a:endParaRPr>
                    </a:p>
                  </a:txBody>
                  <a:tcPr marL="42567" marR="42567">
                    <a:lnR w="28575" cap="flat" cmpd="sng" algn="ctr">
                      <a:solidFill>
                        <a:schemeClr val="bg1"/>
                      </a:solidFill>
                      <a:prstDash val="solid"/>
                      <a:round/>
                      <a:headEnd type="none" w="med" len="med"/>
                      <a:tailEnd type="none" w="med" len="med"/>
                    </a:lnR>
                  </a:tcPr>
                </a:tc>
                <a:tc>
                  <a:txBody>
                    <a:bodyPr/>
                    <a:lstStyle/>
                    <a:p>
                      <a:r>
                        <a:rPr lang="en-US" sz="1200" b="1" dirty="0" smtClean="0">
                          <a:latin typeface="Arial Narrow" pitchFamily="34" charset="0"/>
                        </a:rPr>
                        <a:t>Fermilab</a:t>
                      </a:r>
                      <a:br>
                        <a:rPr lang="en-US" sz="1200" b="1" dirty="0" smtClean="0">
                          <a:latin typeface="Arial Narrow" pitchFamily="34" charset="0"/>
                        </a:rPr>
                      </a:br>
                      <a:r>
                        <a:rPr lang="en-US" sz="1200" b="1" dirty="0" smtClean="0">
                          <a:latin typeface="Arial Narrow" pitchFamily="34" charset="0"/>
                        </a:rPr>
                        <a:t>Tevatron Collider </a:t>
                      </a:r>
                      <a:br>
                        <a:rPr lang="en-US" sz="1200" b="1" dirty="0" smtClean="0">
                          <a:latin typeface="Arial Narrow" pitchFamily="34" charset="0"/>
                        </a:rPr>
                      </a:br>
                      <a:r>
                        <a:rPr lang="en-US" sz="1000" b="1" dirty="0" smtClean="0">
                          <a:latin typeface="Arial Narrow" pitchFamily="34" charset="0"/>
                        </a:rPr>
                        <a:t>[Batavia, Illinois, USA]</a:t>
                      </a:r>
                      <a:endParaRPr lang="en-US" sz="1000" b="1" dirty="0">
                        <a:latin typeface="Arial Narrow" pitchFamily="34" charset="0"/>
                      </a:endParaRPr>
                    </a:p>
                  </a:txBody>
                  <a:tcPr marL="42567" marR="42567">
                    <a:lnL w="28575" cap="flat" cmpd="sng" algn="ctr">
                      <a:solidFill>
                        <a:schemeClr val="bg1"/>
                      </a:solidFill>
                      <a:prstDash val="solid"/>
                      <a:round/>
                      <a:headEnd type="none" w="med" len="med"/>
                      <a:tailEnd type="none" w="med" len="med"/>
                    </a:lnL>
                  </a:tcPr>
                </a:tc>
                <a:tc>
                  <a:txBody>
                    <a:bodyPr/>
                    <a:lstStyle/>
                    <a:p>
                      <a:r>
                        <a:rPr lang="en-US" sz="1200" b="1" dirty="0" smtClean="0">
                          <a:latin typeface="Arial Narrow" pitchFamily="34" charset="0"/>
                        </a:rPr>
                        <a:t>1.96 </a:t>
                      </a:r>
                      <a:r>
                        <a:rPr lang="en-US" sz="1200" b="1" dirty="0" err="1" smtClean="0">
                          <a:latin typeface="Arial Narrow" pitchFamily="34" charset="0"/>
                        </a:rPr>
                        <a:t>TeV</a:t>
                      </a:r>
                      <a:r>
                        <a:rPr lang="en-US" sz="1200" b="1" dirty="0" smtClean="0">
                          <a:latin typeface="Arial Narrow" pitchFamily="34" charset="0"/>
                        </a:rPr>
                        <a:t>;</a:t>
                      </a:r>
                    </a:p>
                    <a:p>
                      <a:r>
                        <a:rPr lang="en-US" sz="1200" b="1" dirty="0" smtClean="0">
                          <a:latin typeface="Arial Narrow" pitchFamily="34" charset="0"/>
                        </a:rPr>
                        <a:t>Operations ended: </a:t>
                      </a:r>
                      <a:br>
                        <a:rPr lang="en-US" sz="1200" b="1" dirty="0" smtClean="0">
                          <a:latin typeface="Arial Narrow" pitchFamily="34" charset="0"/>
                        </a:rPr>
                      </a:br>
                      <a:r>
                        <a:rPr lang="en-US" sz="1200" b="1" dirty="0" smtClean="0">
                          <a:latin typeface="Arial Narrow" pitchFamily="34" charset="0"/>
                        </a:rPr>
                        <a:t>Sept. 30,</a:t>
                      </a:r>
                      <a:r>
                        <a:rPr lang="en-US" sz="1200" b="1" baseline="0" dirty="0" smtClean="0">
                          <a:latin typeface="Arial Narrow" pitchFamily="34" charset="0"/>
                        </a:rPr>
                        <a:t> 2011</a:t>
                      </a:r>
                      <a:endParaRPr lang="en-US" sz="1200" b="1" dirty="0">
                        <a:latin typeface="Arial Narrow" pitchFamily="34" charset="0"/>
                      </a:endParaRPr>
                    </a:p>
                  </a:txBody>
                  <a:tcPr marL="42567" marR="4256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Narrow" pitchFamily="34" charset="0"/>
                        </a:rPr>
                        <a:t>Higgs, Top, Electroweak, SUSY, New Physics, QCD, B-physics</a:t>
                      </a:r>
                    </a:p>
                  </a:txBody>
                  <a:tcPr marL="42567" marR="4256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Narrow" pitchFamily="34" charset="0"/>
                        </a:rPr>
                        <a:t>74</a:t>
                      </a:r>
                      <a:r>
                        <a:rPr lang="en-US" sz="1200" b="1" baseline="0" dirty="0" smtClean="0">
                          <a:latin typeface="Arial Narrow" pitchFamily="34" charset="0"/>
                        </a:rPr>
                        <a:t> Institutions;</a:t>
                      </a:r>
                      <a:endParaRPr lang="en-US" sz="1200" b="1" dirty="0" smtClean="0">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Narrow" pitchFamily="34" charset="0"/>
                        </a:rPr>
                        <a:t>18 Countries</a:t>
                      </a:r>
                    </a:p>
                  </a:txBody>
                  <a:tcPr marL="42567" marR="42567"/>
                </a:tc>
                <a:tc>
                  <a:txBody>
                    <a:bodyPr/>
                    <a:lstStyle/>
                    <a:p>
                      <a:r>
                        <a:rPr lang="en-US" sz="1200" b="1" baseline="0" dirty="0" smtClean="0">
                          <a:latin typeface="Arial Narrow" pitchFamily="34" charset="0"/>
                        </a:rPr>
                        <a:t>33 Univ., </a:t>
                      </a:r>
                      <a:br>
                        <a:rPr lang="en-US" sz="1200" b="1" baseline="0" dirty="0" smtClean="0">
                          <a:latin typeface="Arial Narrow" pitchFamily="34" charset="0"/>
                        </a:rPr>
                      </a:br>
                      <a:r>
                        <a:rPr lang="en-US" sz="1200" b="1" baseline="0" dirty="0" smtClean="0">
                          <a:latin typeface="Arial Narrow" pitchFamily="34" charset="0"/>
                        </a:rPr>
                        <a:t>1 National Lab</a:t>
                      </a:r>
                      <a:endParaRPr lang="en-US" sz="1200" b="1" dirty="0">
                        <a:latin typeface="Arial Narrow" pitchFamily="34" charset="0"/>
                      </a:endParaRPr>
                    </a:p>
                  </a:txBody>
                  <a:tcPr marL="42567" marR="42567"/>
                </a:tc>
                <a:tc>
                  <a:txBody>
                    <a:bodyPr/>
                    <a:lstStyle/>
                    <a:p>
                      <a:r>
                        <a:rPr lang="en-US" sz="1200" b="1" dirty="0" smtClean="0">
                          <a:latin typeface="Arial Narrow" pitchFamily="34" charset="0"/>
                        </a:rPr>
                        <a:t>192</a:t>
                      </a:r>
                      <a:endParaRPr lang="en-US" sz="1200" b="1" dirty="0">
                        <a:latin typeface="Arial Narrow" pitchFamily="34" charset="0"/>
                      </a:endParaRPr>
                    </a:p>
                  </a:txBody>
                  <a:tcPr marL="42567" marR="42567"/>
                </a:tc>
              </a:tr>
              <a:tr h="331199">
                <a:tc>
                  <a:txBody>
                    <a:bodyPr/>
                    <a:lstStyle/>
                    <a:p>
                      <a:r>
                        <a:rPr lang="en-US" sz="1200" b="1" dirty="0" smtClean="0">
                          <a:effectLst/>
                          <a:latin typeface="Arial Narrow" pitchFamily="34" charset="0"/>
                        </a:rPr>
                        <a:t>CDF</a:t>
                      </a:r>
                    </a:p>
                    <a:p>
                      <a:r>
                        <a:rPr lang="en-US" sz="1000" b="1" dirty="0" smtClean="0">
                          <a:effectLst/>
                          <a:latin typeface="Arial Narrow" pitchFamily="34" charset="0"/>
                        </a:rPr>
                        <a:t>(Collider</a:t>
                      </a:r>
                      <a:r>
                        <a:rPr lang="en-US" sz="1000" b="1" baseline="0" dirty="0" smtClean="0">
                          <a:effectLst/>
                          <a:latin typeface="Arial Narrow" pitchFamily="34" charset="0"/>
                        </a:rPr>
                        <a:t> Detector at Fermilab)</a:t>
                      </a:r>
                      <a:endParaRPr lang="en-US" sz="1000" b="1" dirty="0">
                        <a:effectLst/>
                        <a:latin typeface="Arial Narrow" pitchFamily="34" charset="0"/>
                      </a:endParaRPr>
                    </a:p>
                  </a:txBody>
                  <a:tcPr marL="42567" marR="42567">
                    <a:lnR w="28575" cap="flat" cmpd="sng" algn="ctr">
                      <a:solidFill>
                        <a:schemeClr val="bg1"/>
                      </a:solidFill>
                      <a:prstDash val="solid"/>
                      <a:round/>
                      <a:headEnd type="none" w="med" len="med"/>
                      <a:tailEnd type="none" w="med" len="med"/>
                    </a:lnR>
                  </a:tcPr>
                </a:tc>
                <a:tc>
                  <a:txBody>
                    <a:bodyPr/>
                    <a:lstStyle/>
                    <a:p>
                      <a:r>
                        <a:rPr lang="en-US" sz="1200" b="1" dirty="0" smtClean="0">
                          <a:latin typeface="Arial Narrow" pitchFamily="34" charset="0"/>
                        </a:rPr>
                        <a:t>Fermilab </a:t>
                      </a:r>
                      <a:br>
                        <a:rPr lang="en-US" sz="1200" b="1" dirty="0" smtClean="0">
                          <a:latin typeface="Arial Narrow" pitchFamily="34" charset="0"/>
                        </a:rPr>
                      </a:br>
                      <a:r>
                        <a:rPr lang="en-US" sz="1200" b="1" dirty="0" smtClean="0">
                          <a:latin typeface="Arial Narrow" pitchFamily="34" charset="0"/>
                        </a:rPr>
                        <a:t>Tevatron Collider </a:t>
                      </a:r>
                      <a:br>
                        <a:rPr lang="en-US" sz="1200" b="1" dirty="0" smtClean="0">
                          <a:latin typeface="Arial Narrow" pitchFamily="34" charset="0"/>
                        </a:rPr>
                      </a:br>
                      <a:r>
                        <a:rPr lang="en-US" sz="1000" b="1" dirty="0" smtClean="0">
                          <a:latin typeface="Arial Narrow" pitchFamily="34" charset="0"/>
                        </a:rPr>
                        <a:t>[Batavia, Illinois, USA]</a:t>
                      </a:r>
                      <a:endParaRPr lang="en-US" sz="1000" b="1" dirty="0">
                        <a:latin typeface="Arial Narrow" pitchFamily="34" charset="0"/>
                      </a:endParaRPr>
                    </a:p>
                  </a:txBody>
                  <a:tcPr marL="42567" marR="42567">
                    <a:lnL w="28575" cap="flat" cmpd="sng" algn="ctr">
                      <a:solidFill>
                        <a:schemeClr val="bg1"/>
                      </a:solidFill>
                      <a:prstDash val="solid"/>
                      <a:round/>
                      <a:headEnd type="none" w="med" len="med"/>
                      <a:tailEnd type="none" w="med" len="med"/>
                    </a:lnL>
                  </a:tcPr>
                </a:tc>
                <a:tc>
                  <a:txBody>
                    <a:bodyPr/>
                    <a:lstStyle/>
                    <a:p>
                      <a:r>
                        <a:rPr lang="en-US" sz="1200" b="1" dirty="0" smtClean="0">
                          <a:latin typeface="Arial Narrow" pitchFamily="34" charset="0"/>
                        </a:rPr>
                        <a:t>1.96 </a:t>
                      </a:r>
                      <a:r>
                        <a:rPr lang="en-US" sz="1200" b="1" dirty="0" err="1" smtClean="0">
                          <a:latin typeface="Arial Narrow" pitchFamily="34" charset="0"/>
                        </a:rPr>
                        <a:t>TeV</a:t>
                      </a:r>
                      <a:r>
                        <a:rPr lang="en-US" sz="1200" b="1" dirty="0" smtClean="0">
                          <a:latin typeface="Arial Narrow" pitchFamily="34" charset="0"/>
                        </a:rPr>
                        <a:t>;</a:t>
                      </a:r>
                    </a:p>
                    <a:p>
                      <a:r>
                        <a:rPr lang="en-US" sz="1200" b="1" dirty="0" smtClean="0">
                          <a:latin typeface="Arial Narrow" pitchFamily="34" charset="0"/>
                        </a:rPr>
                        <a:t>Operations ended: </a:t>
                      </a:r>
                      <a:br>
                        <a:rPr lang="en-US" sz="1200" b="1" dirty="0" smtClean="0">
                          <a:latin typeface="Arial Narrow" pitchFamily="34" charset="0"/>
                        </a:rPr>
                      </a:br>
                      <a:r>
                        <a:rPr lang="en-US" sz="1200" b="1" dirty="0" smtClean="0">
                          <a:latin typeface="Arial Narrow" pitchFamily="34" charset="0"/>
                        </a:rPr>
                        <a:t>Sept. 30,</a:t>
                      </a:r>
                      <a:r>
                        <a:rPr lang="en-US" sz="1200" b="1" baseline="0" dirty="0" smtClean="0">
                          <a:latin typeface="Arial Narrow" pitchFamily="34" charset="0"/>
                        </a:rPr>
                        <a:t> 2011</a:t>
                      </a:r>
                      <a:endParaRPr lang="en-US" sz="1200" b="1" dirty="0">
                        <a:latin typeface="Arial Narrow" pitchFamily="34" charset="0"/>
                      </a:endParaRPr>
                    </a:p>
                  </a:txBody>
                  <a:tcPr marL="42567" marR="4256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Narrow" pitchFamily="34" charset="0"/>
                        </a:rPr>
                        <a:t>Higgs, Top, Electroweak, SUSY, New Physics, QCD, B-physics</a:t>
                      </a:r>
                    </a:p>
                    <a:p>
                      <a:endParaRPr lang="en-US" sz="1200" b="1" dirty="0" smtClean="0">
                        <a:latin typeface="Arial Narrow" pitchFamily="34" charset="0"/>
                      </a:endParaRPr>
                    </a:p>
                  </a:txBody>
                  <a:tcPr marL="42567" marR="42567"/>
                </a:tc>
                <a:tc>
                  <a:txBody>
                    <a:bodyPr/>
                    <a:lstStyle/>
                    <a:p>
                      <a:r>
                        <a:rPr lang="en-US" sz="1200" b="1" dirty="0" smtClean="0">
                          <a:latin typeface="Arial Narrow" pitchFamily="34" charset="0"/>
                        </a:rPr>
                        <a:t>55 Institutions;</a:t>
                      </a:r>
                    </a:p>
                    <a:p>
                      <a:r>
                        <a:rPr lang="en-US" sz="1200" b="1" dirty="0" smtClean="0">
                          <a:latin typeface="Arial Narrow" pitchFamily="34" charset="0"/>
                        </a:rPr>
                        <a:t>14 Countries</a:t>
                      </a:r>
                    </a:p>
                  </a:txBody>
                  <a:tcPr marL="42567" marR="42567"/>
                </a:tc>
                <a:tc>
                  <a:txBody>
                    <a:bodyPr/>
                    <a:lstStyle/>
                    <a:p>
                      <a:r>
                        <a:rPr lang="en-US" sz="1200" b="1" dirty="0" smtClean="0">
                          <a:latin typeface="Arial Narrow" pitchFamily="34" charset="0"/>
                        </a:rPr>
                        <a:t>26 Univ., </a:t>
                      </a:r>
                      <a:br>
                        <a:rPr lang="en-US" sz="1200" b="1" dirty="0" smtClean="0">
                          <a:latin typeface="Arial Narrow" pitchFamily="34" charset="0"/>
                        </a:rPr>
                      </a:br>
                      <a:r>
                        <a:rPr lang="en-US" sz="1200" b="1" dirty="0" smtClean="0">
                          <a:latin typeface="Arial Narrow" pitchFamily="34" charset="0"/>
                        </a:rPr>
                        <a:t>1 National Lab</a:t>
                      </a:r>
                      <a:endParaRPr lang="en-US" sz="1200" b="1" dirty="0">
                        <a:latin typeface="Arial Narrow" pitchFamily="34" charset="0"/>
                      </a:endParaRPr>
                    </a:p>
                  </a:txBody>
                  <a:tcPr marL="42567" marR="42567"/>
                </a:tc>
                <a:tc>
                  <a:txBody>
                    <a:bodyPr/>
                    <a:lstStyle/>
                    <a:p>
                      <a:r>
                        <a:rPr lang="en-US" sz="1200" b="1" dirty="0" smtClean="0">
                          <a:latin typeface="Arial Narrow" pitchFamily="34" charset="0"/>
                        </a:rPr>
                        <a:t>224</a:t>
                      </a:r>
                      <a:endParaRPr lang="en-US" sz="1200" b="1" dirty="0">
                        <a:latin typeface="Arial Narrow" pitchFamily="34" charset="0"/>
                      </a:endParaRPr>
                    </a:p>
                  </a:txBody>
                  <a:tcPr marL="42567" marR="42567"/>
                </a:tc>
              </a:tr>
              <a:tr h="252262">
                <a:tc>
                  <a:txBody>
                    <a:bodyPr/>
                    <a:lstStyle/>
                    <a:p>
                      <a:r>
                        <a:rPr lang="en-US" sz="1200" b="1" dirty="0" smtClean="0">
                          <a:effectLst/>
                          <a:latin typeface="Arial Narrow" pitchFamily="34" charset="0"/>
                        </a:rPr>
                        <a:t>ATLAS</a:t>
                      </a:r>
                    </a:p>
                    <a:p>
                      <a:r>
                        <a:rPr lang="en-US" sz="1000" b="1" dirty="0" smtClean="0">
                          <a:effectLst/>
                          <a:latin typeface="Arial Narrow" pitchFamily="34" charset="0"/>
                        </a:rPr>
                        <a:t>(A </a:t>
                      </a:r>
                      <a:r>
                        <a:rPr lang="en-US" sz="1000" b="1" dirty="0" err="1" smtClean="0">
                          <a:effectLst/>
                          <a:latin typeface="Arial Narrow" pitchFamily="34" charset="0"/>
                        </a:rPr>
                        <a:t>Toroidal</a:t>
                      </a:r>
                      <a:r>
                        <a:rPr lang="en-US" sz="1000" b="1" dirty="0" smtClean="0">
                          <a:effectLst/>
                          <a:latin typeface="Arial Narrow" pitchFamily="34" charset="0"/>
                        </a:rPr>
                        <a:t> LHC </a:t>
                      </a:r>
                      <a:r>
                        <a:rPr lang="en-US" sz="1000" b="1" dirty="0" err="1" smtClean="0">
                          <a:effectLst/>
                          <a:latin typeface="Arial Narrow" pitchFamily="34" charset="0"/>
                        </a:rPr>
                        <a:t>ApparatuS</a:t>
                      </a:r>
                      <a:r>
                        <a:rPr lang="en-US" sz="1000" b="1" dirty="0" smtClean="0">
                          <a:effectLst/>
                          <a:latin typeface="Arial Narrow" pitchFamily="34" charset="0"/>
                        </a:rPr>
                        <a:t>)</a:t>
                      </a:r>
                      <a:endParaRPr lang="en-US" sz="1000" b="1" dirty="0">
                        <a:effectLst/>
                        <a:latin typeface="Arial Narrow" pitchFamily="34" charset="0"/>
                      </a:endParaRPr>
                    </a:p>
                  </a:txBody>
                  <a:tcPr marL="42567" marR="42567">
                    <a:lnR w="28575" cap="flat" cmpd="sng" algn="ctr">
                      <a:solidFill>
                        <a:schemeClr val="bg1"/>
                      </a:solidFill>
                      <a:prstDash val="solid"/>
                      <a:round/>
                      <a:headEnd type="none" w="med" len="med"/>
                      <a:tailEnd type="none" w="med" len="med"/>
                    </a:lnR>
                  </a:tcPr>
                </a:tc>
                <a:tc>
                  <a:txBody>
                    <a:bodyPr/>
                    <a:lstStyle/>
                    <a:p>
                      <a:r>
                        <a:rPr lang="en-US" sz="1200" b="1" dirty="0" smtClean="0">
                          <a:latin typeface="Arial Narrow" pitchFamily="34" charset="0"/>
                        </a:rPr>
                        <a:t>CERN,</a:t>
                      </a:r>
                      <a:r>
                        <a:rPr lang="en-US" sz="1200" b="1" baseline="0" dirty="0" smtClean="0">
                          <a:latin typeface="Arial Narrow" pitchFamily="34" charset="0"/>
                        </a:rPr>
                        <a:t> </a:t>
                      </a:r>
                      <a:br>
                        <a:rPr lang="en-US" sz="1200" b="1" baseline="0" dirty="0" smtClean="0">
                          <a:latin typeface="Arial Narrow" pitchFamily="34" charset="0"/>
                        </a:rPr>
                      </a:br>
                      <a:r>
                        <a:rPr lang="en-US" sz="1200" b="1" dirty="0" smtClean="0">
                          <a:latin typeface="Arial Narrow" pitchFamily="34" charset="0"/>
                        </a:rPr>
                        <a:t>Large</a:t>
                      </a:r>
                      <a:r>
                        <a:rPr lang="en-US" sz="1200" b="1" baseline="0" dirty="0" smtClean="0">
                          <a:latin typeface="Arial Narrow" pitchFamily="34" charset="0"/>
                        </a:rPr>
                        <a:t> Hadron </a:t>
                      </a:r>
                      <a:r>
                        <a:rPr lang="en-US" sz="1200" b="1" dirty="0" smtClean="0">
                          <a:latin typeface="Arial Narrow" pitchFamily="34" charset="0"/>
                        </a:rPr>
                        <a:t>Collider </a:t>
                      </a:r>
                    </a:p>
                    <a:p>
                      <a:r>
                        <a:rPr lang="en-US" sz="1000" b="1" dirty="0" smtClean="0">
                          <a:latin typeface="Arial Narrow" pitchFamily="34" charset="0"/>
                        </a:rPr>
                        <a:t>[Geneva, Switzerland / </a:t>
                      </a:r>
                    </a:p>
                    <a:p>
                      <a:r>
                        <a:rPr lang="en-US" sz="1000" b="1" dirty="0" err="1" smtClean="0">
                          <a:latin typeface="Arial Narrow" pitchFamily="34" charset="0"/>
                        </a:rPr>
                        <a:t>Meyrin</a:t>
                      </a:r>
                      <a:r>
                        <a:rPr lang="en-US" sz="1000" b="1" dirty="0" smtClean="0">
                          <a:latin typeface="Arial Narrow" pitchFamily="34" charset="0"/>
                        </a:rPr>
                        <a:t>, Switzerland]</a:t>
                      </a:r>
                      <a:endParaRPr lang="en-US" sz="1000" b="1" dirty="0">
                        <a:latin typeface="Arial Narrow" pitchFamily="34" charset="0"/>
                      </a:endParaRPr>
                    </a:p>
                  </a:txBody>
                  <a:tcPr marL="42567" marR="42567">
                    <a:lnL w="28575" cap="flat" cmpd="sng" algn="ctr">
                      <a:solidFill>
                        <a:schemeClr val="bg1"/>
                      </a:solidFill>
                      <a:prstDash val="solid"/>
                      <a:round/>
                      <a:headEnd type="none" w="med" len="med"/>
                      <a:tailEnd type="none" w="med" len="med"/>
                    </a:lnL>
                  </a:tcPr>
                </a:tc>
                <a:tc>
                  <a:txBody>
                    <a:bodyPr/>
                    <a:lstStyle/>
                    <a:p>
                      <a:r>
                        <a:rPr lang="en-US" sz="1200" b="1" dirty="0" smtClean="0">
                          <a:latin typeface="Arial Narrow" pitchFamily="34" charset="0"/>
                        </a:rPr>
                        <a:t>7-8 </a:t>
                      </a:r>
                      <a:r>
                        <a:rPr lang="en-US" sz="1200" b="1" dirty="0" err="1" smtClean="0">
                          <a:latin typeface="Arial Narrow" pitchFamily="34" charset="0"/>
                        </a:rPr>
                        <a:t>TeV</a:t>
                      </a:r>
                      <a:r>
                        <a:rPr lang="en-US" sz="1200" b="1" dirty="0" smtClean="0">
                          <a:latin typeface="Arial Narrow" pitchFamily="34" charset="0"/>
                        </a:rPr>
                        <a:t>;</a:t>
                      </a:r>
                      <a:r>
                        <a:rPr lang="en-US" sz="1200" b="1" baseline="0" dirty="0" smtClean="0">
                          <a:latin typeface="Arial Narrow" pitchFamily="34" charset="0"/>
                        </a:rPr>
                        <a:t>  13-14 </a:t>
                      </a:r>
                      <a:r>
                        <a:rPr lang="en-US" sz="1200" b="1" baseline="0" dirty="0" err="1" smtClean="0">
                          <a:latin typeface="Arial Narrow" pitchFamily="34" charset="0"/>
                        </a:rPr>
                        <a:t>TeV</a:t>
                      </a:r>
                      <a:endParaRPr lang="en-US" sz="1200" b="1" baseline="0" dirty="0" smtClean="0">
                        <a:latin typeface="Arial Narrow" pitchFamily="34" charset="0"/>
                      </a:endParaRPr>
                    </a:p>
                    <a:p>
                      <a:r>
                        <a:rPr lang="en-US" sz="1200" b="1" dirty="0" smtClean="0">
                          <a:latin typeface="Arial Narrow" pitchFamily="34" charset="0"/>
                        </a:rPr>
                        <a:t>Run 1</a:t>
                      </a:r>
                      <a:r>
                        <a:rPr lang="en-US" sz="1200" b="1" baseline="0" dirty="0" smtClean="0">
                          <a:latin typeface="Arial Narrow" pitchFamily="34" charset="0"/>
                        </a:rPr>
                        <a:t> ended:  Dec. 2012</a:t>
                      </a:r>
                    </a:p>
                    <a:p>
                      <a:r>
                        <a:rPr lang="en-US" sz="1200" b="1" baseline="0" dirty="0" smtClean="0">
                          <a:latin typeface="Arial Narrow" pitchFamily="34" charset="0"/>
                        </a:rPr>
                        <a:t>Run 2 start:  2015</a:t>
                      </a:r>
                      <a:endParaRPr lang="en-US" sz="1200" b="1" dirty="0">
                        <a:latin typeface="Arial Narrow" pitchFamily="34" charset="0"/>
                      </a:endParaRPr>
                    </a:p>
                  </a:txBody>
                  <a:tcPr marL="42567" marR="4256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Narrow" pitchFamily="34" charset="0"/>
                        </a:rPr>
                        <a:t>Higgs, Top, Electroweak, SUSY, New Physics, QCD, B-physics, and Heavy-Ion</a:t>
                      </a:r>
                    </a:p>
                    <a:p>
                      <a:endParaRPr lang="en-US" sz="1200" b="1" baseline="-25000" dirty="0">
                        <a:latin typeface="Arial Narrow" pitchFamily="34" charset="0"/>
                      </a:endParaRPr>
                    </a:p>
                  </a:txBody>
                  <a:tcPr marL="42567" marR="42567"/>
                </a:tc>
                <a:tc>
                  <a:txBody>
                    <a:bodyPr/>
                    <a:lstStyle/>
                    <a:p>
                      <a:r>
                        <a:rPr lang="en-US" sz="1200" b="1" baseline="0" dirty="0" smtClean="0">
                          <a:latin typeface="Arial Narrow" pitchFamily="34" charset="0"/>
                        </a:rPr>
                        <a:t>174 Institutions;</a:t>
                      </a:r>
                    </a:p>
                    <a:p>
                      <a:r>
                        <a:rPr lang="en-US" sz="1200" b="1" baseline="0" dirty="0" smtClean="0">
                          <a:latin typeface="Arial Narrow" pitchFamily="34" charset="0"/>
                        </a:rPr>
                        <a:t>38 Countries</a:t>
                      </a:r>
                      <a:endParaRPr lang="en-US" sz="1200" b="1" baseline="-25000" dirty="0">
                        <a:latin typeface="Arial Narrow" pitchFamily="34" charset="0"/>
                      </a:endParaRPr>
                    </a:p>
                  </a:txBody>
                  <a:tcPr marL="42567" marR="42567"/>
                </a:tc>
                <a:tc>
                  <a:txBody>
                    <a:bodyPr/>
                    <a:lstStyle/>
                    <a:p>
                      <a:r>
                        <a:rPr lang="en-US" sz="1200" b="1" dirty="0" smtClean="0">
                          <a:latin typeface="Arial Narrow" pitchFamily="34" charset="0"/>
                        </a:rPr>
                        <a:t>40 Univ.,</a:t>
                      </a:r>
                      <a:r>
                        <a:rPr lang="en-US" sz="1200" b="1" baseline="0" dirty="0" smtClean="0">
                          <a:latin typeface="Arial Narrow" pitchFamily="34" charset="0"/>
                        </a:rPr>
                        <a:t> </a:t>
                      </a:r>
                      <a:br>
                        <a:rPr lang="en-US" sz="1200" b="1" baseline="0" dirty="0" smtClean="0">
                          <a:latin typeface="Arial Narrow" pitchFamily="34" charset="0"/>
                        </a:rPr>
                      </a:br>
                      <a:r>
                        <a:rPr lang="en-US" sz="1200" b="1" baseline="0" dirty="0" smtClean="0">
                          <a:latin typeface="Arial Narrow" pitchFamily="34" charset="0"/>
                        </a:rPr>
                        <a:t>4 National Labs</a:t>
                      </a:r>
                      <a:endParaRPr lang="en-US" sz="1200" b="1" dirty="0">
                        <a:latin typeface="Arial Narrow" pitchFamily="34" charset="0"/>
                      </a:endParaRPr>
                    </a:p>
                  </a:txBody>
                  <a:tcPr marL="42567" marR="42567"/>
                </a:tc>
                <a:tc>
                  <a:txBody>
                    <a:bodyPr/>
                    <a:lstStyle/>
                    <a:p>
                      <a:r>
                        <a:rPr lang="en-US" sz="1200" b="1" dirty="0" smtClean="0">
                          <a:latin typeface="Arial Narrow" pitchFamily="34" charset="0"/>
                        </a:rPr>
                        <a:t>556</a:t>
                      </a:r>
                      <a:endParaRPr lang="en-US" sz="1200" b="1" dirty="0">
                        <a:latin typeface="Arial Narrow" pitchFamily="34" charset="0"/>
                      </a:endParaRPr>
                    </a:p>
                  </a:txBody>
                  <a:tcPr marL="42567" marR="42567"/>
                </a:tc>
              </a:tr>
              <a:tr h="252262">
                <a:tc>
                  <a:txBody>
                    <a:bodyPr/>
                    <a:lstStyle/>
                    <a:p>
                      <a:r>
                        <a:rPr lang="en-US" sz="1200" b="1" dirty="0" smtClean="0">
                          <a:effectLst/>
                          <a:latin typeface="Arial Narrow" pitchFamily="34" charset="0"/>
                        </a:rPr>
                        <a:t>CMS</a:t>
                      </a:r>
                    </a:p>
                    <a:p>
                      <a:r>
                        <a:rPr lang="en-US" sz="1000" b="1" dirty="0" smtClean="0">
                          <a:effectLst/>
                          <a:latin typeface="Arial Narrow" pitchFamily="34" charset="0"/>
                        </a:rPr>
                        <a:t>(Compact </a:t>
                      </a:r>
                      <a:r>
                        <a:rPr lang="en-US" sz="1000" b="1" dirty="0" err="1" smtClean="0">
                          <a:effectLst/>
                          <a:latin typeface="Arial Narrow" pitchFamily="34" charset="0"/>
                        </a:rPr>
                        <a:t>Muon</a:t>
                      </a:r>
                      <a:r>
                        <a:rPr lang="en-US" sz="1000" b="1" dirty="0" smtClean="0">
                          <a:effectLst/>
                          <a:latin typeface="Arial Narrow" pitchFamily="34" charset="0"/>
                        </a:rPr>
                        <a:t> Solenoid)</a:t>
                      </a:r>
                      <a:endParaRPr lang="en-US" sz="1000" b="1" dirty="0">
                        <a:effectLst/>
                        <a:latin typeface="Arial Narrow" pitchFamily="34" charset="0"/>
                      </a:endParaRPr>
                    </a:p>
                  </a:txBody>
                  <a:tcPr marL="42567" marR="42567">
                    <a:lnR w="28575" cap="flat" cmpd="sng" algn="ctr">
                      <a:solidFill>
                        <a:schemeClr val="bg1"/>
                      </a:solidFill>
                      <a:prstDash val="solid"/>
                      <a:round/>
                      <a:headEnd type="none" w="med" len="med"/>
                      <a:tailEnd type="none" w="med" len="med"/>
                    </a:lnR>
                  </a:tcPr>
                </a:tc>
                <a:tc>
                  <a:txBody>
                    <a:bodyPr/>
                    <a:lstStyle/>
                    <a:p>
                      <a:r>
                        <a:rPr lang="en-US" sz="1200" b="1" dirty="0" smtClean="0">
                          <a:latin typeface="Arial Narrow" pitchFamily="34" charset="0"/>
                        </a:rPr>
                        <a:t>CERN, </a:t>
                      </a:r>
                    </a:p>
                    <a:p>
                      <a:r>
                        <a:rPr lang="en-US" sz="1200" b="1" dirty="0" smtClean="0">
                          <a:latin typeface="Arial Narrow" pitchFamily="34" charset="0"/>
                        </a:rPr>
                        <a:t>Large</a:t>
                      </a:r>
                      <a:r>
                        <a:rPr lang="en-US" sz="1200" b="1" baseline="0" dirty="0" smtClean="0">
                          <a:latin typeface="Arial Narrow" pitchFamily="34" charset="0"/>
                        </a:rPr>
                        <a:t> Hadron Collider</a:t>
                      </a:r>
                      <a:r>
                        <a:rPr lang="en-US" sz="1200" b="1" dirty="0" smtClean="0">
                          <a:latin typeface="Arial Narrow" pitchFamily="34" charset="0"/>
                        </a:rPr>
                        <a:t> </a:t>
                      </a:r>
                    </a:p>
                    <a:p>
                      <a:r>
                        <a:rPr lang="en-US" sz="1000" b="1" dirty="0" smtClean="0">
                          <a:latin typeface="Arial Narrow" pitchFamily="34" charset="0"/>
                        </a:rPr>
                        <a:t>[Geneva, Switzerland / </a:t>
                      </a:r>
                    </a:p>
                    <a:p>
                      <a:r>
                        <a:rPr lang="en-US" sz="1000" b="1" dirty="0" err="1" smtClean="0">
                          <a:latin typeface="Arial Narrow" pitchFamily="34" charset="0"/>
                        </a:rPr>
                        <a:t>Cessy</a:t>
                      </a:r>
                      <a:r>
                        <a:rPr lang="en-US" sz="1000" b="1" dirty="0" smtClean="0">
                          <a:latin typeface="Arial Narrow" pitchFamily="34" charset="0"/>
                        </a:rPr>
                        <a:t>, France]</a:t>
                      </a:r>
                      <a:endParaRPr lang="en-US" sz="1000" b="1" dirty="0">
                        <a:latin typeface="Arial Narrow" pitchFamily="34" charset="0"/>
                      </a:endParaRPr>
                    </a:p>
                  </a:txBody>
                  <a:tcPr marL="42567" marR="42567">
                    <a:lnL w="28575" cap="flat" cmpd="sng" algn="ctr">
                      <a:solidFill>
                        <a:schemeClr val="bg1"/>
                      </a:solidFill>
                      <a:prstDash val="solid"/>
                      <a:round/>
                      <a:headEnd type="none" w="med" len="med"/>
                      <a:tailEnd type="none" w="med" len="med"/>
                    </a:lnL>
                  </a:tcPr>
                </a:tc>
                <a:tc>
                  <a:txBody>
                    <a:bodyPr/>
                    <a:lstStyle/>
                    <a:p>
                      <a:r>
                        <a:rPr lang="en-US" sz="1200" b="1" dirty="0" smtClean="0">
                          <a:latin typeface="Arial Narrow" pitchFamily="34" charset="0"/>
                        </a:rPr>
                        <a:t>7-8 </a:t>
                      </a:r>
                      <a:r>
                        <a:rPr lang="en-US" sz="1200" b="1" dirty="0" err="1" smtClean="0">
                          <a:latin typeface="Arial Narrow" pitchFamily="34" charset="0"/>
                        </a:rPr>
                        <a:t>TeV</a:t>
                      </a:r>
                      <a:r>
                        <a:rPr lang="en-US" sz="1200" b="1" dirty="0" smtClean="0">
                          <a:latin typeface="Arial Narrow" pitchFamily="34" charset="0"/>
                        </a:rPr>
                        <a:t>;</a:t>
                      </a:r>
                      <a:r>
                        <a:rPr lang="en-US" sz="1200" b="1" baseline="0" dirty="0" smtClean="0">
                          <a:latin typeface="Arial Narrow" pitchFamily="34" charset="0"/>
                        </a:rPr>
                        <a:t>  13-14 </a:t>
                      </a:r>
                      <a:r>
                        <a:rPr lang="en-US" sz="1200" b="1" baseline="0" dirty="0" err="1" smtClean="0">
                          <a:latin typeface="Arial Narrow" pitchFamily="34" charset="0"/>
                        </a:rPr>
                        <a:t>TeV</a:t>
                      </a:r>
                      <a:endParaRPr lang="en-US" sz="1200" b="1" baseline="0" dirty="0" smtClean="0">
                        <a:latin typeface="Arial Narrow" pitchFamily="34" charset="0"/>
                      </a:endParaRPr>
                    </a:p>
                    <a:p>
                      <a:r>
                        <a:rPr lang="en-US" sz="1200" b="1" dirty="0" smtClean="0">
                          <a:latin typeface="Arial Narrow" pitchFamily="34" charset="0"/>
                        </a:rPr>
                        <a:t>Run 1</a:t>
                      </a:r>
                      <a:r>
                        <a:rPr lang="en-US" sz="1200" b="1" baseline="0" dirty="0" smtClean="0">
                          <a:latin typeface="Arial Narrow" pitchFamily="34" charset="0"/>
                        </a:rPr>
                        <a:t> ended:  Dec. 2012</a:t>
                      </a:r>
                    </a:p>
                    <a:p>
                      <a:r>
                        <a:rPr lang="en-US" sz="1200" b="1" baseline="0" dirty="0" smtClean="0">
                          <a:latin typeface="Arial Narrow" pitchFamily="34" charset="0"/>
                        </a:rPr>
                        <a:t>Run 2 start:  2015</a:t>
                      </a:r>
                      <a:endParaRPr lang="en-US" sz="1200" b="1" dirty="0" smtClean="0">
                        <a:latin typeface="Arial Narrow" pitchFamily="34" charset="0"/>
                      </a:endParaRPr>
                    </a:p>
                    <a:p>
                      <a:endParaRPr lang="en-US" sz="1200" b="1" dirty="0">
                        <a:latin typeface="Arial Narrow" pitchFamily="34" charset="0"/>
                      </a:endParaRPr>
                    </a:p>
                  </a:txBody>
                  <a:tcPr marL="42567" marR="42567"/>
                </a:tc>
                <a:tc>
                  <a:txBody>
                    <a:bodyPr/>
                    <a:lstStyle/>
                    <a:p>
                      <a:r>
                        <a:rPr lang="en-US" sz="1200" b="1" dirty="0" smtClean="0">
                          <a:latin typeface="Arial Narrow" pitchFamily="34" charset="0"/>
                        </a:rPr>
                        <a:t>Higgs, Top, Electroweak, SUSY, New Physics, QCD, B-physics, and Heavy-Ion</a:t>
                      </a:r>
                    </a:p>
                    <a:p>
                      <a:endParaRPr lang="en-US" sz="1200" b="1" baseline="-25000" dirty="0">
                        <a:latin typeface="Arial Narrow" pitchFamily="34" charset="0"/>
                      </a:endParaRPr>
                    </a:p>
                  </a:txBody>
                  <a:tcPr marL="42567" marR="42567"/>
                </a:tc>
                <a:tc>
                  <a:txBody>
                    <a:bodyPr/>
                    <a:lstStyle/>
                    <a:p>
                      <a:r>
                        <a:rPr lang="en-US" sz="1200" b="1" baseline="0" dirty="0" smtClean="0">
                          <a:latin typeface="Arial Narrow" pitchFamily="34" charset="0"/>
                        </a:rPr>
                        <a:t>179 Institutions;</a:t>
                      </a:r>
                    </a:p>
                    <a:p>
                      <a:r>
                        <a:rPr lang="en-US" sz="1200" b="1" baseline="0" dirty="0" smtClean="0">
                          <a:latin typeface="Arial Narrow" pitchFamily="34" charset="0"/>
                        </a:rPr>
                        <a:t>41 Countries</a:t>
                      </a:r>
                      <a:endParaRPr lang="en-US" sz="1200" b="1" baseline="-25000" dirty="0" smtClean="0">
                        <a:latin typeface="Arial Narrow" pitchFamily="34" charset="0"/>
                      </a:endParaRPr>
                    </a:p>
                    <a:p>
                      <a:endParaRPr lang="en-US" sz="1200" b="1" baseline="-25000" dirty="0">
                        <a:latin typeface="Arial Narrow" pitchFamily="34" charset="0"/>
                      </a:endParaRPr>
                    </a:p>
                  </a:txBody>
                  <a:tcPr marL="42567" marR="42567"/>
                </a:tc>
                <a:tc>
                  <a:txBody>
                    <a:bodyPr/>
                    <a:lstStyle/>
                    <a:p>
                      <a:r>
                        <a:rPr lang="en-US" sz="1200" b="1" dirty="0" smtClean="0">
                          <a:latin typeface="Arial Narrow" pitchFamily="34" charset="0"/>
                        </a:rPr>
                        <a:t>46 Univ., </a:t>
                      </a:r>
                      <a:br>
                        <a:rPr lang="en-US" sz="1200" b="1" dirty="0" smtClean="0">
                          <a:latin typeface="Arial Narrow" pitchFamily="34" charset="0"/>
                        </a:rPr>
                      </a:br>
                      <a:r>
                        <a:rPr lang="en-US" sz="1200" b="1" dirty="0" smtClean="0">
                          <a:latin typeface="Arial Narrow" pitchFamily="34" charset="0"/>
                        </a:rPr>
                        <a:t>1 National Lab</a:t>
                      </a:r>
                      <a:endParaRPr lang="en-US" sz="1200" b="1" dirty="0">
                        <a:latin typeface="Arial Narrow" pitchFamily="34" charset="0"/>
                      </a:endParaRPr>
                    </a:p>
                  </a:txBody>
                  <a:tcPr marL="42567" marR="4256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Narrow" pitchFamily="34" charset="0"/>
                          <a:cs typeface="Arial" pitchFamily="34" charset="0"/>
                        </a:rPr>
                        <a:t>676</a:t>
                      </a:r>
                      <a:endParaRPr lang="en-US" sz="1200" b="1" dirty="0" smtClean="0">
                        <a:latin typeface="Arial Narrow" pitchFamily="34" charset="0"/>
                      </a:endParaRPr>
                    </a:p>
                    <a:p>
                      <a:endParaRPr lang="en-US" sz="1200" b="1" dirty="0">
                        <a:latin typeface="Arial Narrow" pitchFamily="34" charset="0"/>
                      </a:endParaRPr>
                    </a:p>
                  </a:txBody>
                  <a:tcPr marL="42567" marR="42567"/>
                </a:tc>
              </a:tr>
            </a:tbl>
          </a:graphicData>
        </a:graphic>
      </p:graphicFrame>
      <p:sp>
        <p:nvSpPr>
          <p:cNvPr id="10" name="Slide Number Placeholder 9"/>
          <p:cNvSpPr>
            <a:spLocks noGrp="1"/>
          </p:cNvSpPr>
          <p:nvPr>
            <p:ph type="sldNum" sz="quarter" idx="10"/>
          </p:nvPr>
        </p:nvSpPr>
        <p:spPr/>
        <p:txBody>
          <a:bodyPr/>
          <a:lstStyle/>
          <a:p>
            <a:pPr>
              <a:defRPr/>
            </a:pPr>
            <a:fld id="{D757FE10-15E1-460C-A482-DCCBDA005350}" type="slidenum">
              <a:rPr lang="en-US" smtClean="0"/>
              <a:pPr>
                <a:defRPr/>
              </a:pPr>
              <a:t>37</a:t>
            </a:fld>
            <a:endParaRPr lang="en-US" dirty="0"/>
          </a:p>
        </p:txBody>
      </p:sp>
      <p:sp>
        <p:nvSpPr>
          <p:cNvPr id="9" name="Date Placeholder 8"/>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
        <p:nvSpPr>
          <p:cNvPr id="8" name="Content Placeholder 6"/>
          <p:cNvSpPr txBox="1">
            <a:spLocks/>
          </p:cNvSpPr>
          <p:nvPr/>
        </p:nvSpPr>
        <p:spPr>
          <a:xfrm>
            <a:off x="189452" y="5302842"/>
            <a:ext cx="8573548" cy="990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pPr>
            <a:r>
              <a:rPr lang="en-US" sz="2000" b="1" dirty="0" smtClean="0">
                <a:latin typeface="Calibri" pitchFamily="34" charset="0"/>
              </a:rPr>
              <a:t>US-ATLAS comprises </a:t>
            </a:r>
            <a:r>
              <a:rPr lang="en-US" sz="2000" b="1" dirty="0" smtClean="0">
                <a:latin typeface="Arial" pitchFamily="34" charset="0"/>
                <a:cs typeface="Arial" pitchFamily="34" charset="0"/>
              </a:rPr>
              <a:t>~</a:t>
            </a:r>
            <a:r>
              <a:rPr lang="en-US" sz="2000" b="1" dirty="0" smtClean="0">
                <a:latin typeface="Calibri" pitchFamily="34" charset="0"/>
              </a:rPr>
              <a:t>21% of the international ATLAS Collaboration</a:t>
            </a:r>
          </a:p>
          <a:p>
            <a:pPr>
              <a:buFont typeface="Wingdings" pitchFamily="2" charset="2"/>
              <a:buChar char="§"/>
            </a:pPr>
            <a:r>
              <a:rPr lang="en-US" sz="2000" b="1" dirty="0" smtClean="0">
                <a:latin typeface="Calibri" pitchFamily="34" charset="0"/>
              </a:rPr>
              <a:t>US-CMS comprises </a:t>
            </a:r>
            <a:r>
              <a:rPr lang="en-US" sz="2000" b="1" dirty="0" smtClean="0">
                <a:latin typeface="Arial" pitchFamily="34" charset="0"/>
                <a:cs typeface="Arial" pitchFamily="34" charset="0"/>
              </a:rPr>
              <a:t>~</a:t>
            </a:r>
            <a:r>
              <a:rPr lang="en-US" sz="2000" b="1" dirty="0" smtClean="0">
                <a:latin typeface="Calibri" pitchFamily="34" charset="0"/>
              </a:rPr>
              <a:t>33% of the international CMS Collaboration</a:t>
            </a:r>
            <a:endParaRPr lang="en-US" sz="2000" b="1" dirty="0">
              <a:latin typeface="Calibri" pitchFamily="34" charset="0"/>
            </a:endParaRPr>
          </a:p>
        </p:txBody>
      </p:sp>
      <p:sp>
        <p:nvSpPr>
          <p:cNvPr id="3" name="TextBox 2"/>
          <p:cNvSpPr txBox="1"/>
          <p:nvPr/>
        </p:nvSpPr>
        <p:spPr>
          <a:xfrm>
            <a:off x="7155796" y="5068716"/>
            <a:ext cx="1896673" cy="246221"/>
          </a:xfrm>
          <a:prstGeom prst="rect">
            <a:avLst/>
          </a:prstGeom>
          <a:noFill/>
        </p:spPr>
        <p:txBody>
          <a:bodyPr wrap="none" rtlCol="0">
            <a:spAutoFit/>
          </a:bodyPr>
          <a:lstStyle/>
          <a:p>
            <a:r>
              <a:rPr lang="en-US" sz="1000" i="1" dirty="0" smtClean="0">
                <a:solidFill>
                  <a:schemeClr val="tx1">
                    <a:lumMod val="75000"/>
                    <a:lumOff val="25000"/>
                  </a:schemeClr>
                </a:solidFill>
                <a:latin typeface="+mn-lt"/>
              </a:rPr>
              <a:t>Collaboration data as of May 2013.</a:t>
            </a:r>
            <a:endParaRPr lang="en-US" sz="1000" i="1" dirty="0">
              <a:solidFill>
                <a:schemeClr val="tx1">
                  <a:lumMod val="75000"/>
                  <a:lumOff val="25000"/>
                </a:schemeClr>
              </a:solidFill>
              <a:latin typeface="+mn-lt"/>
            </a:endParaRPr>
          </a:p>
        </p:txBody>
      </p:sp>
    </p:spTree>
    <p:extLst>
      <p:ext uri="{BB962C8B-B14F-4D97-AF65-F5344CB8AC3E}">
        <p14:creationId xmlns:p14="http://schemas.microsoft.com/office/powerpoint/2010/main" xmlns="" val="24522766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rgbClr val="285C00"/>
                </a:solidFill>
                <a:effectLst>
                  <a:outerShdw blurRad="38100" dist="38100" dir="2700000" algn="tl">
                    <a:srgbClr val="000000">
                      <a:alpha val="43137"/>
                    </a:srgbClr>
                  </a:outerShdw>
                </a:effectLst>
                <a:latin typeface="Cambria" pitchFamily="18" charset="0"/>
              </a:rPr>
              <a:t>Energy Frontier Issues</a:t>
            </a:r>
            <a:endParaRPr lang="en-US" b="1" dirty="0">
              <a:solidFill>
                <a:srgbClr val="285C00"/>
              </a:solidFill>
              <a:effectLst>
                <a:outerShdw blurRad="38100" dist="38100" dir="2700000" algn="tl">
                  <a:srgbClr val="000000">
                    <a:alpha val="43137"/>
                  </a:srgbClr>
                </a:outerShdw>
              </a:effectLst>
              <a:latin typeface="Cambria" pitchFamily="18" charset="0"/>
            </a:endParaRPr>
          </a:p>
        </p:txBody>
      </p:sp>
      <p:sp>
        <p:nvSpPr>
          <p:cNvPr id="2" name="Content Placeholder 1"/>
          <p:cNvSpPr>
            <a:spLocks noGrp="1"/>
          </p:cNvSpPr>
          <p:nvPr>
            <p:ph idx="1"/>
          </p:nvPr>
        </p:nvSpPr>
        <p:spPr>
          <a:xfrm>
            <a:off x="215757" y="1187806"/>
            <a:ext cx="8804953" cy="5199063"/>
          </a:xfrm>
        </p:spPr>
        <p:txBody>
          <a:bodyPr>
            <a:noAutofit/>
          </a:bodyPr>
          <a:lstStyle/>
          <a:p>
            <a:pPr>
              <a:buFont typeface="Wingdings" pitchFamily="2" charset="2"/>
              <a:buChar char="§"/>
            </a:pPr>
            <a:r>
              <a:rPr lang="en-US" sz="1900" b="1" dirty="0" smtClean="0">
                <a:latin typeface="Calibri" pitchFamily="34" charset="0"/>
                <a:cs typeface="Calibri" pitchFamily="34" charset="0"/>
              </a:rPr>
              <a:t>Discussions with CERN about follow-on to LHC Agreement proceeding</a:t>
            </a:r>
          </a:p>
          <a:p>
            <a:pPr lvl="1"/>
            <a:r>
              <a:rPr lang="en-US" sz="1700" b="1" dirty="0" smtClean="0">
                <a:solidFill>
                  <a:srgbClr val="285C00"/>
                </a:solidFill>
                <a:latin typeface="Calibri" pitchFamily="34" charset="0"/>
                <a:cs typeface="Calibri" pitchFamily="34" charset="0"/>
              </a:rPr>
              <a:t>Necessary precursor to planning for “Phase-II” upgrades;  US scope for “Phase-II” TBD</a:t>
            </a:r>
          </a:p>
          <a:p>
            <a:pPr>
              <a:buFont typeface="Wingdings" pitchFamily="2" charset="2"/>
              <a:buChar char="§"/>
            </a:pPr>
            <a:r>
              <a:rPr lang="en-US" sz="1900" b="1" dirty="0" smtClean="0">
                <a:latin typeface="Calibri" pitchFamily="34" charset="0"/>
                <a:cs typeface="Calibri" pitchFamily="34" charset="0"/>
              </a:rPr>
              <a:t>Energy Frontier science plan will require high-energy, high-luminosity LHC running </a:t>
            </a:r>
          </a:p>
          <a:p>
            <a:pPr lvl="1"/>
            <a:r>
              <a:rPr lang="en-US" sz="1700" b="1" dirty="0" smtClean="0">
                <a:solidFill>
                  <a:srgbClr val="285C00"/>
                </a:solidFill>
                <a:latin typeface="Calibri" pitchFamily="34" charset="0"/>
                <a:cs typeface="Calibri" pitchFamily="34" charset="0"/>
              </a:rPr>
              <a:t>What is the real physics of the </a:t>
            </a:r>
            <a:r>
              <a:rPr lang="en-US" sz="1700" b="1" dirty="0" err="1" smtClean="0">
                <a:solidFill>
                  <a:srgbClr val="285C00"/>
                </a:solidFill>
                <a:latin typeface="Calibri" pitchFamily="34" charset="0"/>
                <a:cs typeface="Calibri" pitchFamily="34" charset="0"/>
              </a:rPr>
              <a:t>TeV</a:t>
            </a:r>
            <a:r>
              <a:rPr lang="en-US" sz="1700" b="1" dirty="0" smtClean="0">
                <a:solidFill>
                  <a:srgbClr val="285C00"/>
                </a:solidFill>
                <a:latin typeface="Calibri" pitchFamily="34" charset="0"/>
                <a:cs typeface="Calibri" pitchFamily="34" charset="0"/>
              </a:rPr>
              <a:t> scale?</a:t>
            </a:r>
          </a:p>
          <a:p>
            <a:pPr lvl="2"/>
            <a:r>
              <a:rPr lang="en-US" sz="1700" b="1" dirty="0">
                <a:solidFill>
                  <a:schemeClr val="accent2">
                    <a:lumMod val="50000"/>
                  </a:schemeClr>
                </a:solidFill>
                <a:latin typeface="Calibri" pitchFamily="34" charset="0"/>
                <a:cs typeface="Calibri" pitchFamily="34" charset="0"/>
              </a:rPr>
              <a:t>T</a:t>
            </a:r>
            <a:r>
              <a:rPr lang="en-US" sz="1700" b="1" dirty="0" smtClean="0">
                <a:solidFill>
                  <a:schemeClr val="accent2">
                    <a:lumMod val="50000"/>
                  </a:schemeClr>
                </a:solidFill>
                <a:latin typeface="Calibri" pitchFamily="34" charset="0"/>
                <a:cs typeface="Calibri" pitchFamily="34" charset="0"/>
              </a:rPr>
              <a:t>his will likely take a few years to sort itself out</a:t>
            </a:r>
          </a:p>
          <a:p>
            <a:pPr lvl="1"/>
            <a:r>
              <a:rPr lang="en-US" sz="1700" b="1" dirty="0" smtClean="0">
                <a:solidFill>
                  <a:srgbClr val="285C00"/>
                </a:solidFill>
                <a:latin typeface="Calibri" pitchFamily="34" charset="0"/>
                <a:cs typeface="Calibri" pitchFamily="34" charset="0"/>
              </a:rPr>
              <a:t>US Snowmass/P5 process is an important element, along with European and </a:t>
            </a:r>
            <a:br>
              <a:rPr lang="en-US" sz="1700" b="1" dirty="0" smtClean="0">
                <a:solidFill>
                  <a:srgbClr val="285C00"/>
                </a:solidFill>
                <a:latin typeface="Calibri" pitchFamily="34" charset="0"/>
                <a:cs typeface="Calibri" pitchFamily="34" charset="0"/>
              </a:rPr>
            </a:br>
            <a:r>
              <a:rPr lang="en-US" sz="1700" b="1" dirty="0" smtClean="0">
                <a:solidFill>
                  <a:srgbClr val="285C00"/>
                </a:solidFill>
                <a:latin typeface="Calibri" pitchFamily="34" charset="0"/>
                <a:cs typeface="Calibri" pitchFamily="34" charset="0"/>
              </a:rPr>
              <a:t>Asian HEP strategies</a:t>
            </a:r>
            <a:endParaRPr lang="en-US" sz="800" b="1" dirty="0" smtClean="0">
              <a:solidFill>
                <a:srgbClr val="285C00"/>
              </a:solidFill>
              <a:latin typeface="Calibri" pitchFamily="34" charset="0"/>
              <a:cs typeface="Calibri" pitchFamily="34" charset="0"/>
            </a:endParaRPr>
          </a:p>
          <a:p>
            <a:pPr>
              <a:buFont typeface="Wingdings" pitchFamily="2" charset="2"/>
              <a:buChar char="§"/>
            </a:pPr>
            <a:r>
              <a:rPr lang="en-US" sz="1900" b="1" dirty="0" smtClean="0">
                <a:latin typeface="Calibri" pitchFamily="34" charset="0"/>
                <a:cs typeface="Calibri" pitchFamily="34" charset="0"/>
              </a:rPr>
              <a:t>Significant collaborations with other regions on future colliders will require a </a:t>
            </a:r>
            <a:br>
              <a:rPr lang="en-US" sz="1900" b="1" dirty="0" smtClean="0">
                <a:latin typeface="Calibri" pitchFamily="34" charset="0"/>
                <a:cs typeface="Calibri" pitchFamily="34" charset="0"/>
              </a:rPr>
            </a:br>
            <a:r>
              <a:rPr lang="en-US" sz="1900" b="1" dirty="0" smtClean="0">
                <a:latin typeface="Calibri" pitchFamily="34" charset="0"/>
                <a:cs typeface="Calibri" pitchFamily="34" charset="0"/>
              </a:rPr>
              <a:t>high-level approach between governments</a:t>
            </a:r>
          </a:p>
          <a:p>
            <a:pPr lvl="1"/>
            <a:r>
              <a:rPr lang="en-US" sz="1700" b="1" dirty="0" smtClean="0">
                <a:solidFill>
                  <a:srgbClr val="285C00"/>
                </a:solidFill>
                <a:latin typeface="Calibri" pitchFamily="34" charset="0"/>
                <a:cs typeface="Calibri" pitchFamily="34" charset="0"/>
              </a:rPr>
              <a:t>Modest ground-level R&amp;D efforts can continue as funding allows</a:t>
            </a:r>
          </a:p>
          <a:p>
            <a:pPr lvl="1"/>
            <a:r>
              <a:rPr lang="en-US" sz="1700" b="1" dirty="0" smtClean="0">
                <a:solidFill>
                  <a:schemeClr val="accent1">
                    <a:lumMod val="50000"/>
                  </a:schemeClr>
                </a:solidFill>
                <a:latin typeface="Calibri" pitchFamily="34" charset="0"/>
                <a:cs typeface="Calibri" pitchFamily="34" charset="0"/>
              </a:rPr>
              <a:t>We support an international process to discuss future HEP facilities that respects the interests of major national and regional partners as well as realistic schedule </a:t>
            </a:r>
            <a:br>
              <a:rPr lang="en-US" sz="1700" b="1" dirty="0" smtClean="0">
                <a:solidFill>
                  <a:schemeClr val="accent1">
                    <a:lumMod val="50000"/>
                  </a:schemeClr>
                </a:solidFill>
                <a:latin typeface="Calibri" pitchFamily="34" charset="0"/>
                <a:cs typeface="Calibri" pitchFamily="34" charset="0"/>
              </a:rPr>
            </a:br>
            <a:r>
              <a:rPr lang="en-US" sz="1700" b="1" dirty="0" smtClean="0">
                <a:solidFill>
                  <a:schemeClr val="accent1">
                    <a:lumMod val="50000"/>
                  </a:schemeClr>
                </a:solidFill>
                <a:latin typeface="Calibri" pitchFamily="34" charset="0"/>
                <a:cs typeface="Calibri" pitchFamily="34" charset="0"/>
              </a:rPr>
              <a:t>and fiscal constraints</a:t>
            </a:r>
          </a:p>
          <a:p>
            <a:pPr lvl="1"/>
            <a:r>
              <a:rPr lang="en-US" sz="1700" b="1" dirty="0" smtClean="0">
                <a:solidFill>
                  <a:srgbClr val="285C00"/>
                </a:solidFill>
                <a:latin typeface="Calibri" pitchFamily="34" charset="0"/>
                <a:cs typeface="Calibri" pitchFamily="34" charset="0"/>
              </a:rPr>
              <a:t>Once Snowmass/P5 studies and the community input are complete, we will be in a better position to evaluate future US priorities for the HEP program in detail </a:t>
            </a:r>
          </a:p>
          <a:p>
            <a:pPr lvl="1"/>
            <a:r>
              <a:rPr lang="en-US" sz="1700" b="1" dirty="0" smtClean="0">
                <a:solidFill>
                  <a:schemeClr val="accent2">
                    <a:lumMod val="50000"/>
                  </a:schemeClr>
                </a:solidFill>
                <a:latin typeface="Calibri" pitchFamily="34" charset="0"/>
                <a:cs typeface="Calibri" pitchFamily="34" charset="0"/>
              </a:rPr>
              <a:t>We encourage active engagement by all interested parties</a:t>
            </a:r>
          </a:p>
          <a:p>
            <a:pPr lvl="1"/>
            <a:endParaRPr lang="en-US" b="1" dirty="0">
              <a:solidFill>
                <a:schemeClr val="accent3">
                  <a:lumMod val="50000"/>
                </a:schemeClr>
              </a:solidFill>
              <a:latin typeface="Calibri" pitchFamily="34" charset="0"/>
              <a:cs typeface="Calibri" pitchFamily="34" charset="0"/>
            </a:endParaRPr>
          </a:p>
        </p:txBody>
      </p:sp>
      <p:sp>
        <p:nvSpPr>
          <p:cNvPr id="9" name="Slide Number Placeholder 8"/>
          <p:cNvSpPr>
            <a:spLocks noGrp="1"/>
          </p:cNvSpPr>
          <p:nvPr>
            <p:ph type="sldNum" sz="quarter" idx="10"/>
          </p:nvPr>
        </p:nvSpPr>
        <p:spPr>
          <a:xfrm>
            <a:off x="8755895" y="6619875"/>
            <a:ext cx="377825" cy="238125"/>
          </a:xfrm>
        </p:spPr>
        <p:txBody>
          <a:bodyPr/>
          <a:lstStyle/>
          <a:p>
            <a:pPr>
              <a:defRPr/>
            </a:pPr>
            <a:fld id="{D757FE10-15E1-460C-A482-DCCBDA005350}" type="slidenum">
              <a:rPr lang="en-US" smtClean="0"/>
              <a:pPr>
                <a:defRPr/>
              </a:pPr>
              <a:t>38</a:t>
            </a:fld>
            <a:endParaRPr lang="en-US" dirty="0"/>
          </a:p>
        </p:txBody>
      </p:sp>
      <p:sp>
        <p:nvSpPr>
          <p:cNvPr id="8" name="Date Placeholder 7"/>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Tree>
    <p:extLst>
      <p:ext uri="{BB962C8B-B14F-4D97-AF65-F5344CB8AC3E}">
        <p14:creationId xmlns:p14="http://schemas.microsoft.com/office/powerpoint/2010/main" xmlns="" val="21127963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70" y="206314"/>
            <a:ext cx="9011920" cy="723900"/>
          </a:xfrm>
        </p:spPr>
        <p:txBody>
          <a:bodyPr/>
          <a:lstStyle/>
          <a:p>
            <a:r>
              <a:rPr lang="en-US" dirty="0" smtClean="0"/>
              <a:t>HEP Cosmic Frontier Experiments</a:t>
            </a:r>
            <a:endParaRPr lang="en-US" dirty="0"/>
          </a:p>
        </p:txBody>
      </p:sp>
      <p:sp>
        <p:nvSpPr>
          <p:cNvPr id="19" name="Slide Number Placeholder 18"/>
          <p:cNvSpPr>
            <a:spLocks noGrp="1"/>
          </p:cNvSpPr>
          <p:nvPr>
            <p:ph type="sldNum" sz="quarter" idx="10"/>
          </p:nvPr>
        </p:nvSpPr>
        <p:spPr/>
        <p:txBody>
          <a:bodyPr/>
          <a:lstStyle/>
          <a:p>
            <a:pPr>
              <a:defRPr/>
            </a:pPr>
            <a:fld id="{D757FE10-15E1-460C-A482-DCCBDA005350}" type="slidenum">
              <a:rPr lang="en-US" smtClean="0"/>
              <a:pPr>
                <a:defRPr/>
              </a:pPr>
              <a:t>39</a:t>
            </a:fld>
            <a:endParaRPr lang="en-US" dirty="0"/>
          </a:p>
        </p:txBody>
      </p:sp>
      <p:sp>
        <p:nvSpPr>
          <p:cNvPr id="18" name="Date Placeholder 17"/>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pic>
        <p:nvPicPr>
          <p:cNvPr id="40966" name="Picture 4" descr="fornax_mosaic.jpg"/>
          <p:cNvPicPr>
            <a:picLocks noChangeAspect="1"/>
          </p:cNvPicPr>
          <p:nvPr/>
        </p:nvPicPr>
        <p:blipFill>
          <a:blip r:embed="rId2" cstate="screen"/>
          <a:srcRect/>
          <a:stretch>
            <a:fillRect/>
          </a:stretch>
        </p:blipFill>
        <p:spPr bwMode="auto">
          <a:xfrm>
            <a:off x="6499583" y="1141983"/>
            <a:ext cx="2562225" cy="2978150"/>
          </a:xfrm>
          <a:prstGeom prst="rect">
            <a:avLst/>
          </a:prstGeom>
          <a:noFill/>
          <a:ln w="9525">
            <a:noFill/>
            <a:miter lim="800000"/>
            <a:headEnd/>
            <a:tailEnd/>
          </a:ln>
        </p:spPr>
      </p:pic>
      <p:pic>
        <p:nvPicPr>
          <p:cNvPr id="40968" name="Picture 3" descr="all_exp_fraction-2(correction).png"/>
          <p:cNvPicPr>
            <a:picLocks noChangeAspect="1"/>
          </p:cNvPicPr>
          <p:nvPr/>
        </p:nvPicPr>
        <p:blipFill>
          <a:blip r:embed="rId3" cstate="screen"/>
          <a:srcRect/>
          <a:stretch>
            <a:fillRect/>
          </a:stretch>
        </p:blipFill>
        <p:spPr bwMode="auto">
          <a:xfrm>
            <a:off x="6155046" y="4375631"/>
            <a:ext cx="2937583" cy="2255043"/>
          </a:xfrm>
          <a:prstGeom prst="rect">
            <a:avLst/>
          </a:prstGeom>
          <a:noFill/>
          <a:ln w="9525">
            <a:noFill/>
            <a:miter lim="800000"/>
            <a:headEnd/>
            <a:tailEnd/>
          </a:ln>
        </p:spPr>
      </p:pic>
      <p:sp>
        <p:nvSpPr>
          <p:cNvPr id="40969" name="Text Box 11"/>
          <p:cNvSpPr txBox="1">
            <a:spLocks noChangeArrowheads="1"/>
          </p:cNvSpPr>
          <p:nvPr/>
        </p:nvSpPr>
        <p:spPr bwMode="auto">
          <a:xfrm>
            <a:off x="6570307" y="3992563"/>
            <a:ext cx="2209800" cy="369887"/>
          </a:xfrm>
          <a:prstGeom prst="rect">
            <a:avLst/>
          </a:prstGeom>
          <a:noFill/>
          <a:ln w="9525">
            <a:noFill/>
            <a:miter lim="800000"/>
            <a:headEnd/>
            <a:tailEnd/>
          </a:ln>
        </p:spPr>
        <p:txBody>
          <a:bodyPr>
            <a:spAutoFit/>
          </a:bodyPr>
          <a:lstStyle/>
          <a:p>
            <a:pPr>
              <a:spcBef>
                <a:spcPct val="50000"/>
              </a:spcBef>
            </a:pPr>
            <a:r>
              <a:rPr lang="en-US" b="1" dirty="0">
                <a:solidFill>
                  <a:srgbClr val="1F497D"/>
                </a:solidFill>
              </a:rPr>
              <a:t>AMS First Results</a:t>
            </a:r>
          </a:p>
        </p:txBody>
      </p:sp>
      <p:sp>
        <p:nvSpPr>
          <p:cNvPr id="17" name="Content Placeholder 12"/>
          <p:cNvSpPr txBox="1">
            <a:spLocks/>
          </p:cNvSpPr>
          <p:nvPr/>
        </p:nvSpPr>
        <p:spPr bwMode="auto">
          <a:xfrm>
            <a:off x="-2" y="986325"/>
            <a:ext cx="7202186" cy="53183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l" defTabSz="914400" rtl="0" eaLnBrk="0" fontAlgn="base" latinLnBrk="0" hangingPunct="0">
              <a:lnSpc>
                <a:spcPct val="100000"/>
              </a:lnSpc>
              <a:spcBef>
                <a:spcPct val="20000"/>
              </a:spcBef>
              <a:spcAft>
                <a:spcPct val="0"/>
              </a:spcAft>
              <a:buClrTx/>
              <a:buSzTx/>
              <a:buFont typeface="Wingdings" pitchFamily="2" charset="2"/>
              <a:buNone/>
              <a:tabLst/>
              <a:defRPr/>
            </a:pPr>
            <a:r>
              <a:rPr kumimoji="0" lang="en-US" sz="1600" b="1" i="0" u="none" strike="noStrike" kern="0" cap="none" spc="0" normalizeH="0" baseline="0" noProof="0" dirty="0" smtClean="0">
                <a:ln>
                  <a:noFill/>
                </a:ln>
                <a:solidFill>
                  <a:schemeClr val="tx2">
                    <a:lumMod val="50000"/>
                  </a:schemeClr>
                </a:solidFill>
                <a:effectLst/>
                <a:uLnTx/>
                <a:uFillTx/>
                <a:latin typeface="+mn-lt"/>
                <a:ea typeface="+mn-ea"/>
                <a:cs typeface="+mn-cs"/>
              </a:rPr>
              <a:t>Current program </a:t>
            </a:r>
          </a:p>
          <a:p>
            <a:pPr marL="228600" marR="0" lvl="0" indent="-228600" algn="l" defTabSz="914400" rtl="0" eaLnBrk="0" fontAlgn="base" latinLnBrk="0" hangingPunct="0">
              <a:lnSpc>
                <a:spcPct val="100000"/>
              </a:lnSpc>
              <a:spcBef>
                <a:spcPct val="20000"/>
              </a:spcBef>
              <a:spcAft>
                <a:spcPct val="0"/>
              </a:spcAft>
              <a:buClrTx/>
              <a:buSzTx/>
              <a:buFont typeface="Wingdings" pitchFamily="2" charset="2"/>
              <a:buChar char="§"/>
              <a:tabLst/>
              <a:defRPr/>
            </a:pPr>
            <a:r>
              <a:rPr kumimoji="0" lang="en-US" sz="1400" b="1" i="0" u="none" strike="noStrike" kern="0" cap="none" spc="0" normalizeH="0" baseline="0" noProof="0" dirty="0" smtClean="0">
                <a:ln>
                  <a:noFill/>
                </a:ln>
                <a:solidFill>
                  <a:srgbClr val="285C00"/>
                </a:solidFill>
                <a:effectLst/>
                <a:uLnTx/>
                <a:uFillTx/>
                <a:latin typeface="+mn-lt"/>
                <a:ea typeface="+mn-ea"/>
                <a:cs typeface="+mn-cs"/>
              </a:rPr>
              <a:t>Several operating experiments studying high-energy cosmic &amp; gamma rays: </a:t>
            </a:r>
          </a:p>
          <a:p>
            <a:pPr marL="685800" marR="0" lvl="1" indent="-228600" algn="l" defTabSz="914400" rtl="0" eaLnBrk="0" fontAlgn="base" latinLnBrk="0" hangingPunct="0">
              <a:lnSpc>
                <a:spcPct val="100000"/>
              </a:lnSpc>
              <a:spcBef>
                <a:spcPct val="20000"/>
              </a:spcBef>
              <a:spcAft>
                <a:spcPct val="0"/>
              </a:spcAft>
              <a:buClrTx/>
              <a:buSzTx/>
              <a:buFontTx/>
              <a:buChar char="–"/>
              <a:tabLst/>
              <a:defRPr/>
            </a:pPr>
            <a:r>
              <a:rPr kumimoji="0" lang="en-US" sz="1200" b="1" i="0" u="none" strike="noStrike" kern="0" cap="none" spc="0" normalizeH="0" baseline="0" noProof="0" dirty="0" smtClean="0">
                <a:ln>
                  <a:noFill/>
                </a:ln>
                <a:solidFill>
                  <a:schemeClr val="tx1"/>
                </a:solidFill>
                <a:effectLst/>
                <a:uLnTx/>
                <a:uFillTx/>
                <a:latin typeface="+mn-lt"/>
              </a:rPr>
              <a:t>Fermi/GLAST, VERITAS, Auger, AMS</a:t>
            </a:r>
          </a:p>
          <a:p>
            <a:pPr marL="228600" marR="0" lvl="0" indent="-228600" algn="l" defTabSz="914400" rtl="0" eaLnBrk="0" fontAlgn="base" latinLnBrk="0" hangingPunct="0">
              <a:lnSpc>
                <a:spcPct val="100000"/>
              </a:lnSpc>
              <a:spcBef>
                <a:spcPct val="20000"/>
              </a:spcBef>
              <a:spcAft>
                <a:spcPct val="0"/>
              </a:spcAft>
              <a:buClrTx/>
              <a:buSzTx/>
              <a:buFont typeface="Wingdings" pitchFamily="2" charset="2"/>
              <a:buChar char="§"/>
              <a:tabLst/>
              <a:defRPr/>
            </a:pPr>
            <a:r>
              <a:rPr kumimoji="0" lang="en-US" sz="1400" b="1" i="0" u="none" strike="noStrike" kern="0" cap="none" spc="0" normalizeH="0" baseline="0" noProof="0" dirty="0" smtClean="0">
                <a:ln>
                  <a:noFill/>
                </a:ln>
                <a:solidFill>
                  <a:srgbClr val="285C00"/>
                </a:solidFill>
                <a:effectLst/>
                <a:uLnTx/>
                <a:uFillTx/>
                <a:latin typeface="+mn-lt"/>
                <a:ea typeface="+mn-ea"/>
                <a:cs typeface="+mn-cs"/>
              </a:rPr>
              <a:t>Several 1st generation (G1) dark matter direct detection experiments operating: </a:t>
            </a:r>
          </a:p>
          <a:p>
            <a:pPr marL="685800" marR="0" lvl="1" indent="-228600" algn="l" defTabSz="914400" rtl="0" eaLnBrk="0" fontAlgn="base" latinLnBrk="0" hangingPunct="0">
              <a:lnSpc>
                <a:spcPct val="100000"/>
              </a:lnSpc>
              <a:spcBef>
                <a:spcPct val="20000"/>
              </a:spcBef>
              <a:spcAft>
                <a:spcPct val="0"/>
              </a:spcAft>
              <a:buClrTx/>
              <a:buSzTx/>
              <a:buFontTx/>
              <a:buChar char="–"/>
              <a:tabLst/>
              <a:defRPr/>
            </a:pPr>
            <a:r>
              <a:rPr kumimoji="0" lang="en-US" sz="1200" b="1" i="0" u="none" strike="noStrike" kern="0" cap="none" spc="0" normalizeH="0" baseline="0" noProof="0" dirty="0" smtClean="0">
                <a:ln>
                  <a:noFill/>
                </a:ln>
                <a:solidFill>
                  <a:schemeClr val="tx1"/>
                </a:solidFill>
                <a:effectLst/>
                <a:uLnTx/>
                <a:uFillTx/>
                <a:latin typeface="+mn-lt"/>
              </a:rPr>
              <a:t>ADMX, LUX, CDMS-Soudan, </a:t>
            </a:r>
            <a:r>
              <a:rPr kumimoji="0" lang="en-US" sz="1200" b="1" i="0" u="none" strike="noStrike" kern="0" cap="none" spc="0" normalizeH="0" baseline="0" noProof="0" dirty="0" err="1" smtClean="0">
                <a:ln>
                  <a:noFill/>
                </a:ln>
                <a:solidFill>
                  <a:schemeClr val="tx1"/>
                </a:solidFill>
                <a:effectLst/>
                <a:uLnTx/>
                <a:uFillTx/>
                <a:latin typeface="+mn-lt"/>
              </a:rPr>
              <a:t>DarkSide</a:t>
            </a:r>
            <a:endParaRPr kumimoji="0" lang="en-US" sz="1200" b="1" i="0" u="none" strike="noStrike" kern="0" cap="none" spc="0" normalizeH="0" baseline="0" noProof="0" dirty="0" smtClean="0">
              <a:ln>
                <a:noFill/>
              </a:ln>
              <a:solidFill>
                <a:schemeClr val="tx1"/>
              </a:solidFill>
              <a:effectLst/>
              <a:uLnTx/>
              <a:uFillTx/>
              <a:latin typeface="+mn-lt"/>
            </a:endParaRPr>
          </a:p>
          <a:p>
            <a:pPr marL="685800" marR="0" lvl="1" indent="-228600" algn="l" defTabSz="914400" rtl="0" eaLnBrk="0" fontAlgn="base" latinLnBrk="0" hangingPunct="0">
              <a:lnSpc>
                <a:spcPct val="100000"/>
              </a:lnSpc>
              <a:spcBef>
                <a:spcPct val="20000"/>
              </a:spcBef>
              <a:spcAft>
                <a:spcPct val="0"/>
              </a:spcAft>
              <a:buClrTx/>
              <a:buSzTx/>
              <a:buFontTx/>
              <a:buChar char="–"/>
              <a:tabLst/>
              <a:defRPr/>
            </a:pPr>
            <a:r>
              <a:rPr kumimoji="0" lang="en-US" sz="1200" b="1" i="0" u="none" strike="noStrike" kern="0" cap="none" spc="0" normalizeH="0" baseline="0" noProof="0" dirty="0" smtClean="0">
                <a:ln>
                  <a:noFill/>
                </a:ln>
                <a:solidFill>
                  <a:schemeClr val="tx1"/>
                </a:solidFill>
                <a:effectLst/>
                <a:uLnTx/>
                <a:uFillTx/>
                <a:latin typeface="+mn-lt"/>
              </a:rPr>
              <a:t>High Altitude Water Cherenkov (HAWC) starts operations in 2014</a:t>
            </a:r>
          </a:p>
          <a:p>
            <a:pPr marL="228600" marR="0" lvl="0" indent="-228600" algn="l" defTabSz="914400" rtl="0" eaLnBrk="0" fontAlgn="base" latinLnBrk="0" hangingPunct="0">
              <a:lnSpc>
                <a:spcPct val="100000"/>
              </a:lnSpc>
              <a:spcBef>
                <a:spcPct val="20000"/>
              </a:spcBef>
              <a:spcAft>
                <a:spcPct val="0"/>
              </a:spcAft>
              <a:buClrTx/>
              <a:buSzTx/>
              <a:buFont typeface="Wingdings" pitchFamily="2" charset="2"/>
              <a:buChar char="§"/>
              <a:tabLst/>
              <a:defRPr/>
            </a:pPr>
            <a:r>
              <a:rPr kumimoji="0" lang="en-US" sz="1400" b="1" i="0" u="none" strike="noStrike" kern="0" cap="none" spc="0" normalizeH="0" baseline="0" noProof="0" dirty="0" smtClean="0">
                <a:ln>
                  <a:noFill/>
                </a:ln>
                <a:solidFill>
                  <a:srgbClr val="285C00"/>
                </a:solidFill>
                <a:effectLst/>
                <a:uLnTx/>
                <a:uFillTx/>
                <a:latin typeface="+mn-lt"/>
                <a:ea typeface="+mn-ea"/>
                <a:cs typeface="+mn-cs"/>
              </a:rPr>
              <a:t>Several dark energy experiments are operating: </a:t>
            </a:r>
          </a:p>
          <a:p>
            <a:pPr marL="685800" marR="0" lvl="1" indent="-228600" algn="l" defTabSz="914400" rtl="0" eaLnBrk="0" fontAlgn="base" latinLnBrk="0" hangingPunct="0">
              <a:lnSpc>
                <a:spcPct val="100000"/>
              </a:lnSpc>
              <a:spcBef>
                <a:spcPct val="20000"/>
              </a:spcBef>
              <a:spcAft>
                <a:spcPct val="0"/>
              </a:spcAft>
              <a:buClrTx/>
              <a:buSzTx/>
              <a:buFontTx/>
              <a:buChar char="–"/>
              <a:tabLst/>
              <a:defRPr/>
            </a:pPr>
            <a:r>
              <a:rPr kumimoji="0" lang="en-US" sz="1200" b="1" i="0" u="none" strike="noStrike" kern="0" cap="none" spc="0" normalizeH="0" baseline="0" noProof="0" dirty="0" smtClean="0">
                <a:ln>
                  <a:noFill/>
                </a:ln>
                <a:solidFill>
                  <a:schemeClr val="tx1"/>
                </a:solidFill>
                <a:effectLst/>
                <a:uLnTx/>
                <a:uFillTx/>
                <a:latin typeface="+mn-lt"/>
              </a:rPr>
              <a:t>BOSS, Supernova surveys; Dark Energy Survey (DES) is starting 5-year survey in Sept. 2013</a:t>
            </a:r>
          </a:p>
          <a:p>
            <a:pPr marL="228600" marR="0" lvl="0" indent="-228600" algn="l" defTabSz="914400" rtl="0" eaLnBrk="0" fontAlgn="base" latinLnBrk="0" hangingPunct="0">
              <a:lnSpc>
                <a:spcPct val="100000"/>
              </a:lnSpc>
              <a:spcBef>
                <a:spcPct val="20000"/>
              </a:spcBef>
              <a:spcAft>
                <a:spcPct val="0"/>
              </a:spcAft>
              <a:buClrTx/>
              <a:buSzTx/>
              <a:buFont typeface="Wingdings" pitchFamily="2" charset="2"/>
              <a:buChar char="§"/>
              <a:tabLst/>
              <a:defRPr/>
            </a:pPr>
            <a:r>
              <a:rPr kumimoji="0" lang="en-US" sz="1400" b="1" i="0" u="none" strike="noStrike" kern="0" cap="none" spc="0" normalizeH="0" baseline="0" noProof="0" dirty="0" smtClean="0">
                <a:ln>
                  <a:noFill/>
                </a:ln>
                <a:solidFill>
                  <a:srgbClr val="285C00"/>
                </a:solidFill>
                <a:effectLst/>
                <a:uLnTx/>
                <a:uFillTx/>
                <a:latin typeface="+mn-lt"/>
                <a:ea typeface="+mn-ea"/>
                <a:cs typeface="+mn-cs"/>
              </a:rPr>
              <a:t>Other areas:  </a:t>
            </a:r>
            <a:r>
              <a:rPr kumimoji="0" lang="en-US" sz="1400" b="1" i="0" u="none" strike="noStrike" kern="0" cap="none" spc="0" normalizeH="0" baseline="0" noProof="0" dirty="0" err="1" smtClean="0">
                <a:ln>
                  <a:noFill/>
                </a:ln>
                <a:solidFill>
                  <a:srgbClr val="285C00"/>
                </a:solidFill>
                <a:effectLst/>
                <a:uLnTx/>
                <a:uFillTx/>
                <a:latin typeface="+mn-lt"/>
                <a:ea typeface="+mn-ea"/>
                <a:cs typeface="+mn-cs"/>
              </a:rPr>
              <a:t>SPTpol</a:t>
            </a:r>
            <a:r>
              <a:rPr kumimoji="0" lang="en-US" sz="1400" b="1" i="0" u="none" strike="noStrike" kern="0" cap="none" spc="0" normalizeH="0" baseline="0" noProof="0" dirty="0" smtClean="0">
                <a:ln>
                  <a:noFill/>
                </a:ln>
                <a:solidFill>
                  <a:srgbClr val="285C00"/>
                </a:solidFill>
                <a:effectLst/>
                <a:uLnTx/>
                <a:uFillTx/>
                <a:latin typeface="+mn-lt"/>
                <a:ea typeface="+mn-ea"/>
                <a:cs typeface="+mn-cs"/>
              </a:rPr>
              <a:t> (CMB), </a:t>
            </a:r>
            <a:r>
              <a:rPr kumimoji="0" lang="en-US" sz="1400" b="1" i="0" u="none" strike="noStrike" kern="0" cap="none" spc="0" normalizeH="0" baseline="0" noProof="0" dirty="0" err="1" smtClean="0">
                <a:ln>
                  <a:noFill/>
                </a:ln>
                <a:solidFill>
                  <a:srgbClr val="285C00"/>
                </a:solidFill>
                <a:effectLst/>
                <a:uLnTx/>
                <a:uFillTx/>
                <a:latin typeface="+mn-lt"/>
                <a:ea typeface="+mn-ea"/>
                <a:cs typeface="+mn-cs"/>
              </a:rPr>
              <a:t>Holometer</a:t>
            </a:r>
            <a:endParaRPr kumimoji="0" lang="en-US" sz="1400" b="1" i="0" u="none" strike="noStrike" kern="0" cap="none" spc="0" normalizeH="0" baseline="0" noProof="0" dirty="0" smtClean="0">
              <a:ln>
                <a:noFill/>
              </a:ln>
              <a:solidFill>
                <a:srgbClr val="285C00"/>
              </a:solidFill>
              <a:effectLst/>
              <a:uLnTx/>
              <a:uFillTx/>
              <a:latin typeface="+mn-lt"/>
              <a:ea typeface="+mn-ea"/>
              <a:cs typeface="+mn-cs"/>
            </a:endParaRPr>
          </a:p>
          <a:p>
            <a:pPr marL="228600" marR="0" lvl="0" indent="-228600" algn="l" defTabSz="914400" rtl="0" eaLnBrk="0" fontAlgn="base" latinLnBrk="0" hangingPunct="0">
              <a:lnSpc>
                <a:spcPct val="100000"/>
              </a:lnSpc>
              <a:spcBef>
                <a:spcPct val="20000"/>
              </a:spcBef>
              <a:spcAft>
                <a:spcPct val="0"/>
              </a:spcAft>
              <a:buClrTx/>
              <a:buSzTx/>
              <a:buFont typeface="Wingdings" pitchFamily="2" charset="2"/>
              <a:buNone/>
              <a:tabLst/>
              <a:defRPr/>
            </a:pPr>
            <a:r>
              <a:rPr kumimoji="0" lang="en-US" sz="1600" b="1" i="0" u="none" strike="noStrike" kern="0" cap="none" spc="0" normalizeH="0" baseline="0" noProof="0" dirty="0" smtClean="0">
                <a:ln>
                  <a:noFill/>
                </a:ln>
                <a:solidFill>
                  <a:schemeClr val="tx2">
                    <a:lumMod val="50000"/>
                  </a:schemeClr>
                </a:solidFill>
                <a:effectLst/>
                <a:uLnTx/>
                <a:uFillTx/>
                <a:latin typeface="+mn-lt"/>
                <a:ea typeface="+mn-ea"/>
                <a:cs typeface="+mn-cs"/>
              </a:rPr>
              <a:t>Planned program</a:t>
            </a:r>
          </a:p>
          <a:p>
            <a:pPr marL="228600" marR="0" lvl="0" indent="-228600" algn="l" defTabSz="914400" rtl="0" eaLnBrk="0" fontAlgn="base" latinLnBrk="0" hangingPunct="0">
              <a:lnSpc>
                <a:spcPct val="100000"/>
              </a:lnSpc>
              <a:spcBef>
                <a:spcPct val="20000"/>
              </a:spcBef>
              <a:spcAft>
                <a:spcPct val="0"/>
              </a:spcAft>
              <a:buClrTx/>
              <a:buSzTx/>
              <a:buFont typeface="Wingdings" pitchFamily="2" charset="2"/>
              <a:buChar char="§"/>
              <a:tabLst/>
              <a:defRPr/>
            </a:pPr>
            <a:r>
              <a:rPr kumimoji="0" lang="en-US" sz="1300" b="1" i="0" u="none" strike="noStrike" kern="0" cap="none" spc="0" normalizeH="0" baseline="0" noProof="0" dirty="0" smtClean="0">
                <a:ln>
                  <a:noFill/>
                </a:ln>
                <a:solidFill>
                  <a:srgbClr val="285C00"/>
                </a:solidFill>
                <a:effectLst/>
                <a:uLnTx/>
                <a:uFillTx/>
                <a:latin typeface="+mn-lt"/>
                <a:ea typeface="+mn-ea"/>
                <a:cs typeface="+mn-cs"/>
              </a:rPr>
              <a:t>Large Synoptic Survey Telescope will make definitive ground-based  Stage IV DE measurements</a:t>
            </a:r>
          </a:p>
          <a:p>
            <a:pPr marL="685800" marR="0" lvl="1" indent="-228600" algn="l" defTabSz="914400" rtl="0" eaLnBrk="0" fontAlgn="base" latinLnBrk="0" hangingPunct="0">
              <a:lnSpc>
                <a:spcPct val="100000"/>
              </a:lnSpc>
              <a:spcBef>
                <a:spcPct val="20000"/>
              </a:spcBef>
              <a:spcAft>
                <a:spcPct val="0"/>
              </a:spcAft>
              <a:buClrTx/>
              <a:buSzTx/>
              <a:buFontTx/>
              <a:buChar char="–"/>
              <a:tabLst/>
              <a:defRPr/>
            </a:pPr>
            <a:r>
              <a:rPr kumimoji="0" lang="en-US" sz="1200" b="1" i="0" u="none" strike="noStrike" kern="0" cap="none" spc="0" normalizeH="0" baseline="0" noProof="0" dirty="0" smtClean="0">
                <a:ln>
                  <a:noFill/>
                </a:ln>
                <a:solidFill>
                  <a:schemeClr val="tx1"/>
                </a:solidFill>
                <a:effectLst/>
                <a:uLnTx/>
                <a:uFillTx/>
                <a:latin typeface="+mn-lt"/>
              </a:rPr>
              <a:t>CD-1 for LSST-camera approved in April 2012</a:t>
            </a:r>
          </a:p>
          <a:p>
            <a:pPr marL="685800" marR="0" lvl="1" indent="-228600" algn="l" defTabSz="914400" rtl="0" eaLnBrk="0" fontAlgn="base" latinLnBrk="0" hangingPunct="0">
              <a:lnSpc>
                <a:spcPct val="100000"/>
              </a:lnSpc>
              <a:spcBef>
                <a:spcPct val="20000"/>
              </a:spcBef>
              <a:spcAft>
                <a:spcPct val="0"/>
              </a:spcAft>
              <a:buClrTx/>
              <a:buSzTx/>
              <a:buFontTx/>
              <a:buChar char="–"/>
              <a:tabLst/>
              <a:defRPr/>
            </a:pPr>
            <a:r>
              <a:rPr kumimoji="0" lang="en-US" sz="1200" b="1" i="0" u="none" strike="noStrike" kern="0" cap="none" spc="0" normalizeH="0" baseline="0" noProof="0" dirty="0" smtClean="0">
                <a:ln>
                  <a:noFill/>
                </a:ln>
                <a:solidFill>
                  <a:schemeClr val="tx1"/>
                </a:solidFill>
                <a:effectLst/>
                <a:uLnTx/>
                <a:uFillTx/>
                <a:latin typeface="+mn-lt"/>
              </a:rPr>
              <a:t>HEP requested an MIE fabrication start for LSST-camera in FY2014 President’s Request budget</a:t>
            </a:r>
          </a:p>
          <a:p>
            <a:pPr marL="228600" marR="0" lvl="0" indent="-228600" algn="l" defTabSz="914400" rtl="0" eaLnBrk="0" fontAlgn="base" latinLnBrk="0" hangingPunct="0">
              <a:lnSpc>
                <a:spcPct val="100000"/>
              </a:lnSpc>
              <a:spcBef>
                <a:spcPct val="20000"/>
              </a:spcBef>
              <a:spcAft>
                <a:spcPct val="0"/>
              </a:spcAft>
              <a:buClrTx/>
              <a:buSzTx/>
              <a:buFont typeface="Wingdings" pitchFamily="2" charset="2"/>
              <a:buChar char="§"/>
              <a:tabLst/>
              <a:defRPr/>
            </a:pPr>
            <a:r>
              <a:rPr kumimoji="0" lang="en-US" sz="1300" b="1" i="0" u="none" strike="noStrike" kern="0" cap="none" spc="0" normalizeH="0" baseline="0" noProof="0" dirty="0" smtClean="0">
                <a:ln>
                  <a:noFill/>
                </a:ln>
                <a:solidFill>
                  <a:srgbClr val="285C00"/>
                </a:solidFill>
                <a:effectLst/>
                <a:uLnTx/>
                <a:uFillTx/>
                <a:latin typeface="+mn-lt"/>
                <a:ea typeface="+mn-ea"/>
                <a:cs typeface="+mn-cs"/>
              </a:rPr>
              <a:t>Dark Matter 2nd-Generation (DM-G2) experiments to probe most of preferred phase space </a:t>
            </a:r>
          </a:p>
          <a:p>
            <a:pPr marL="685800" marR="0" lvl="1" indent="-228600" algn="l" defTabSz="914400" rtl="0" eaLnBrk="0" fontAlgn="base" latinLnBrk="0" hangingPunct="0">
              <a:lnSpc>
                <a:spcPct val="100000"/>
              </a:lnSpc>
              <a:spcBef>
                <a:spcPct val="20000"/>
              </a:spcBef>
              <a:spcAft>
                <a:spcPct val="0"/>
              </a:spcAft>
              <a:buClrTx/>
              <a:buSzTx/>
              <a:buFontTx/>
              <a:buChar char="–"/>
              <a:tabLst/>
              <a:defRPr/>
            </a:pPr>
            <a:r>
              <a:rPr kumimoji="0" lang="en-US" sz="1200" b="1" i="0" u="none" strike="noStrike" kern="0" cap="none" spc="0" normalizeH="0" baseline="0" noProof="0" dirty="0" smtClean="0">
                <a:ln>
                  <a:noFill/>
                </a:ln>
                <a:solidFill>
                  <a:schemeClr val="tx1"/>
                </a:solidFill>
                <a:effectLst/>
                <a:uLnTx/>
                <a:uFillTx/>
                <a:latin typeface="+mn-lt"/>
              </a:rPr>
              <a:t>CD-0 approved in September 2012</a:t>
            </a:r>
          </a:p>
          <a:p>
            <a:pPr marL="685800" marR="0" lvl="1" indent="-228600" algn="l" defTabSz="914400" rtl="0" eaLnBrk="0" fontAlgn="base" latinLnBrk="0" hangingPunct="0">
              <a:lnSpc>
                <a:spcPct val="100000"/>
              </a:lnSpc>
              <a:spcBef>
                <a:spcPct val="20000"/>
              </a:spcBef>
              <a:spcAft>
                <a:spcPct val="0"/>
              </a:spcAft>
              <a:buClrTx/>
              <a:buSzTx/>
              <a:buFontTx/>
              <a:buChar char="–"/>
              <a:tabLst/>
              <a:defRPr/>
            </a:pPr>
            <a:r>
              <a:rPr kumimoji="0" lang="en-US" sz="1200" b="1" i="0" u="none" strike="noStrike" kern="0" cap="none" spc="0" normalizeH="0" baseline="0" noProof="0" dirty="0" smtClean="0">
                <a:ln>
                  <a:noFill/>
                </a:ln>
                <a:solidFill>
                  <a:schemeClr val="tx1"/>
                </a:solidFill>
                <a:effectLst/>
                <a:uLnTx/>
                <a:uFillTx/>
                <a:latin typeface="+mn-lt"/>
              </a:rPr>
              <a:t>FY13 R&amp;D awards announced at March HEPAP meeting:  </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US" sz="1200" b="1" i="0" u="none" strike="noStrike" kern="0" cap="none" spc="0" normalizeH="0" baseline="0" noProof="0" dirty="0" smtClean="0">
                <a:ln>
                  <a:noFill/>
                </a:ln>
                <a:solidFill>
                  <a:schemeClr val="tx1"/>
                </a:solidFill>
                <a:effectLst/>
                <a:uLnTx/>
                <a:uFillTx/>
                <a:latin typeface="+mn-lt"/>
              </a:rPr>
              <a:t>ADMX-Gen2, LZ, </a:t>
            </a:r>
            <a:r>
              <a:rPr kumimoji="0" lang="en-US" sz="1200" b="1" i="0" u="none" strike="noStrike" kern="0" cap="none" spc="0" normalizeH="0" baseline="0" noProof="0" dirty="0" err="1" smtClean="0">
                <a:ln>
                  <a:noFill/>
                </a:ln>
                <a:solidFill>
                  <a:schemeClr val="tx1"/>
                </a:solidFill>
                <a:effectLst/>
                <a:uLnTx/>
                <a:uFillTx/>
                <a:latin typeface="+mn-lt"/>
              </a:rPr>
              <a:t>SuperCDMS-SNOLab</a:t>
            </a:r>
            <a:r>
              <a:rPr kumimoji="0" lang="en-US" sz="1200" b="1" i="0" u="none" strike="noStrike" kern="0" cap="none" spc="0" normalizeH="0" baseline="0" noProof="0" dirty="0" smtClean="0">
                <a:ln>
                  <a:noFill/>
                </a:ln>
                <a:solidFill>
                  <a:schemeClr val="tx1"/>
                </a:solidFill>
                <a:effectLst/>
                <a:uLnTx/>
                <a:uFillTx/>
                <a:latin typeface="+mn-lt"/>
              </a:rPr>
              <a:t>, DarkSide-G2, COUPP-500</a:t>
            </a:r>
          </a:p>
          <a:p>
            <a:pPr marL="685800" marR="0" lvl="1" indent="-228600" algn="l" defTabSz="914400" rtl="0" eaLnBrk="0" fontAlgn="base" latinLnBrk="0" hangingPunct="0">
              <a:lnSpc>
                <a:spcPct val="100000"/>
              </a:lnSpc>
              <a:spcBef>
                <a:spcPct val="20000"/>
              </a:spcBef>
              <a:spcAft>
                <a:spcPct val="0"/>
              </a:spcAft>
              <a:buClrTx/>
              <a:buSzTx/>
              <a:buFontTx/>
              <a:buChar char="–"/>
              <a:tabLst/>
              <a:defRPr/>
            </a:pPr>
            <a:r>
              <a:rPr kumimoji="0" lang="en-US" sz="1200" b="1" i="0" u="none" strike="noStrike" kern="0" cap="none" spc="0" normalizeH="0" baseline="0" noProof="0" dirty="0" smtClean="0">
                <a:ln>
                  <a:noFill/>
                </a:ln>
                <a:solidFill>
                  <a:schemeClr val="tx1"/>
                </a:solidFill>
                <a:effectLst/>
                <a:uLnTx/>
                <a:uFillTx/>
                <a:latin typeface="+mn-lt"/>
              </a:rPr>
              <a:t>Down-selection for </a:t>
            </a:r>
            <a:r>
              <a:rPr kumimoji="0" lang="en-US" sz="1200" b="1" i="0" u="none" strike="noStrike" kern="0" cap="none" spc="0" normalizeH="0" baseline="0" noProof="0" dirty="0" err="1" smtClean="0">
                <a:ln>
                  <a:noFill/>
                </a:ln>
                <a:solidFill>
                  <a:schemeClr val="tx1"/>
                </a:solidFill>
                <a:effectLst/>
                <a:uLnTx/>
                <a:uFillTx/>
                <a:latin typeface="+mn-lt"/>
              </a:rPr>
              <a:t>expt’s</a:t>
            </a:r>
            <a:r>
              <a:rPr kumimoji="0" lang="en-US" sz="1200" b="1" i="0" u="none" strike="noStrike" kern="0" cap="none" spc="0" normalizeH="0" baseline="0" noProof="0" dirty="0" smtClean="0">
                <a:ln>
                  <a:noFill/>
                </a:ln>
                <a:solidFill>
                  <a:schemeClr val="tx1"/>
                </a:solidFill>
                <a:effectLst/>
                <a:uLnTx/>
                <a:uFillTx/>
                <a:latin typeface="+mn-lt"/>
              </a:rPr>
              <a:t> to move into fabrication phase expected to occur in late 2013</a:t>
            </a:r>
          </a:p>
          <a:p>
            <a:pPr marL="685800" marR="0" lvl="1" indent="-228600" algn="l" defTabSz="914400" rtl="0" eaLnBrk="0" fontAlgn="base" latinLnBrk="0" hangingPunct="0">
              <a:lnSpc>
                <a:spcPct val="100000"/>
              </a:lnSpc>
              <a:spcBef>
                <a:spcPct val="20000"/>
              </a:spcBef>
              <a:spcAft>
                <a:spcPct val="0"/>
              </a:spcAft>
              <a:buClrTx/>
              <a:buSzTx/>
              <a:buFontTx/>
              <a:buChar char="–"/>
              <a:tabLst/>
              <a:defRPr/>
            </a:pPr>
            <a:r>
              <a:rPr kumimoji="0" lang="en-US" sz="1400" b="1" i="0" u="none" strike="noStrike" kern="0" cap="none" spc="0" normalizeH="0" baseline="0" noProof="0" dirty="0" smtClean="0">
                <a:ln>
                  <a:noFill/>
                </a:ln>
                <a:solidFill>
                  <a:schemeClr val="tx1"/>
                </a:solidFill>
                <a:effectLst/>
                <a:uLnTx/>
                <a:uFillTx/>
                <a:latin typeface="+mn-lt"/>
              </a:rPr>
              <a:t>FY14 President’s Request - R&amp;D continues; planning to request an FY15 start</a:t>
            </a:r>
          </a:p>
          <a:p>
            <a:pPr marL="228600" marR="0" lvl="0" indent="-228600" algn="l" defTabSz="914400" rtl="0" eaLnBrk="0" fontAlgn="base" latinLnBrk="0" hangingPunct="0">
              <a:lnSpc>
                <a:spcPct val="100000"/>
              </a:lnSpc>
              <a:spcBef>
                <a:spcPct val="20000"/>
              </a:spcBef>
              <a:spcAft>
                <a:spcPct val="0"/>
              </a:spcAft>
              <a:buClrTx/>
              <a:buSzTx/>
              <a:buFont typeface="Wingdings" pitchFamily="2" charset="2"/>
              <a:buChar char="§"/>
              <a:tabLst/>
              <a:defRPr/>
            </a:pPr>
            <a:r>
              <a:rPr kumimoji="0" lang="en-US" sz="1400" b="1" i="0" u="none" strike="noStrike" kern="0" cap="none" spc="0" normalizeH="0" baseline="0" noProof="0" dirty="0" smtClean="0">
                <a:ln>
                  <a:noFill/>
                </a:ln>
                <a:solidFill>
                  <a:srgbClr val="285C00"/>
                </a:solidFill>
                <a:effectLst/>
                <a:uLnTx/>
                <a:uFillTx/>
                <a:latin typeface="+mn-lt"/>
                <a:ea typeface="+mn-ea"/>
                <a:cs typeface="+mn-cs"/>
              </a:rPr>
              <a:t>Mid-scale Dark Energy Spectroscopic instrument to complement DES/LSST </a:t>
            </a:r>
          </a:p>
          <a:p>
            <a:pPr marL="685800" marR="0" lvl="1" indent="-228600" algn="l" defTabSz="914400" rtl="0" eaLnBrk="0" fontAlgn="base" latinLnBrk="0" hangingPunct="0">
              <a:lnSpc>
                <a:spcPct val="100000"/>
              </a:lnSpc>
              <a:spcBef>
                <a:spcPct val="20000"/>
              </a:spcBef>
              <a:spcAft>
                <a:spcPct val="0"/>
              </a:spcAft>
              <a:buClrTx/>
              <a:buSzTx/>
              <a:buFontTx/>
              <a:buChar char="–"/>
              <a:tabLst/>
              <a:defRPr/>
            </a:pPr>
            <a:r>
              <a:rPr kumimoji="0" lang="en-US" sz="1200" b="1" i="0" u="none" strike="noStrike" kern="0" cap="none" spc="0" normalizeH="0" baseline="0" noProof="0" dirty="0" smtClean="0">
                <a:ln>
                  <a:noFill/>
                </a:ln>
                <a:solidFill>
                  <a:schemeClr val="tx1"/>
                </a:solidFill>
                <a:effectLst/>
                <a:uLnTx/>
                <a:uFillTx/>
                <a:latin typeface="+mn-lt"/>
              </a:rPr>
              <a:t>CD-0 approved in September 2012</a:t>
            </a:r>
          </a:p>
          <a:p>
            <a:pPr marL="685800" marR="0" lvl="1" indent="-228600" algn="l" defTabSz="914400" rtl="0" eaLnBrk="0" fontAlgn="base" latinLnBrk="0" hangingPunct="0">
              <a:lnSpc>
                <a:spcPct val="100000"/>
              </a:lnSpc>
              <a:spcBef>
                <a:spcPct val="20000"/>
              </a:spcBef>
              <a:spcAft>
                <a:spcPct val="0"/>
              </a:spcAft>
              <a:buClrTx/>
              <a:buSzTx/>
              <a:buFontTx/>
              <a:buChar char="–"/>
              <a:tabLst/>
              <a:defRPr/>
            </a:pPr>
            <a:r>
              <a:rPr kumimoji="0" lang="en-US" sz="1200" b="1" i="0" u="none" strike="noStrike" kern="0" cap="none" spc="0" normalizeH="0" baseline="0" noProof="0" dirty="0" smtClean="0">
                <a:ln>
                  <a:noFill/>
                </a:ln>
                <a:solidFill>
                  <a:schemeClr val="tx1"/>
                </a:solidFill>
                <a:effectLst/>
                <a:uLnTx/>
                <a:uFillTx/>
                <a:latin typeface="+mn-lt"/>
              </a:rPr>
              <a:t>FY13:  HEP is working with NSF-AST to determine if preferred site to host the instrument is </a:t>
            </a:r>
          </a:p>
          <a:p>
            <a:pPr marL="685800" marR="0" lvl="1" indent="-228600" algn="l" defTabSz="914400" rtl="0" eaLnBrk="0" fontAlgn="base" latinLnBrk="0" hangingPunct="0">
              <a:lnSpc>
                <a:spcPct val="100000"/>
              </a:lnSpc>
              <a:spcBef>
                <a:spcPct val="20000"/>
              </a:spcBef>
              <a:spcAft>
                <a:spcPct val="0"/>
              </a:spcAft>
              <a:buClrTx/>
              <a:buSzTx/>
              <a:tabLst/>
              <a:defRPr/>
            </a:pPr>
            <a:r>
              <a:rPr lang="en-US" sz="1200" kern="0" dirty="0" smtClean="0">
                <a:latin typeface="+mn-lt"/>
              </a:rPr>
              <a:t>	</a:t>
            </a:r>
            <a:r>
              <a:rPr kumimoji="0" lang="en-US" sz="1200" b="1" i="0" u="none" strike="noStrike" kern="0" cap="none" spc="0" normalizeH="0" baseline="0" noProof="0" dirty="0" smtClean="0">
                <a:ln>
                  <a:noFill/>
                </a:ln>
                <a:solidFill>
                  <a:schemeClr val="tx1"/>
                </a:solidFill>
                <a:effectLst/>
                <a:uLnTx/>
                <a:uFillTx/>
                <a:latin typeface="+mn-lt"/>
              </a:rPr>
              <a:t>available in the timescale needed</a:t>
            </a:r>
          </a:p>
          <a:p>
            <a:pPr marL="685800" marR="0" lvl="1" indent="-228600" algn="l" defTabSz="914400" rtl="0" eaLnBrk="0" fontAlgn="base" latinLnBrk="0" hangingPunct="0">
              <a:lnSpc>
                <a:spcPct val="100000"/>
              </a:lnSpc>
              <a:spcBef>
                <a:spcPct val="20000"/>
              </a:spcBef>
              <a:spcAft>
                <a:spcPct val="0"/>
              </a:spcAft>
              <a:buClrTx/>
              <a:buSzTx/>
              <a:buFontTx/>
              <a:buChar char="–"/>
              <a:tabLst/>
              <a:defRPr/>
            </a:pPr>
            <a:r>
              <a:rPr kumimoji="0" lang="en-US" sz="1200" b="1" i="0" u="none" strike="noStrike" kern="0" cap="none" spc="0" normalizeH="0" baseline="0" noProof="0" dirty="0" smtClean="0">
                <a:ln>
                  <a:noFill/>
                </a:ln>
                <a:solidFill>
                  <a:schemeClr val="tx1"/>
                </a:solidFill>
                <a:effectLst/>
                <a:uLnTx/>
                <a:uFillTx/>
                <a:latin typeface="+mn-lt"/>
              </a:rPr>
              <a:t>FY14 President’s Request - R&amp;D continues; planning to request an FY15 start</a:t>
            </a:r>
          </a:p>
          <a:p>
            <a:pPr marL="228600" marR="0" lvl="0" indent="-228600" algn="l"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1200" b="1" i="0" u="none" strike="noStrike" kern="0" cap="none" spc="0" normalizeH="0" baseline="0" noProof="0" dirty="0">
              <a:ln>
                <a:noFill/>
              </a:ln>
              <a:solidFill>
                <a:schemeClr val="tx1"/>
              </a:solidFill>
              <a:effectLst/>
              <a:uLnTx/>
              <a:uFillTx/>
              <a:latin typeface="+mn-lt"/>
              <a:ea typeface="+mn-ea"/>
              <a:cs typeface="+mn-cs"/>
            </a:endParaRPr>
          </a:p>
        </p:txBody>
      </p:sp>
      <p:sp>
        <p:nvSpPr>
          <p:cNvPr id="20" name="Text Box 11"/>
          <p:cNvSpPr txBox="1">
            <a:spLocks noChangeArrowheads="1"/>
          </p:cNvSpPr>
          <p:nvPr/>
        </p:nvSpPr>
        <p:spPr bwMode="auto">
          <a:xfrm>
            <a:off x="5571578" y="1079180"/>
            <a:ext cx="1281282" cy="830997"/>
          </a:xfrm>
          <a:prstGeom prst="rect">
            <a:avLst/>
          </a:prstGeom>
          <a:noFill/>
          <a:ln w="9525">
            <a:noFill/>
            <a:miter lim="800000"/>
            <a:headEnd/>
            <a:tailEnd/>
          </a:ln>
        </p:spPr>
        <p:txBody>
          <a:bodyPr wrap="square">
            <a:spAutoFit/>
          </a:bodyPr>
          <a:lstStyle/>
          <a:p>
            <a:pPr>
              <a:spcBef>
                <a:spcPct val="50000"/>
              </a:spcBef>
            </a:pPr>
            <a:r>
              <a:rPr lang="en-US" sz="1600" b="1" dirty="0">
                <a:solidFill>
                  <a:srgbClr val="1F497D"/>
                </a:solidFill>
              </a:rPr>
              <a:t>DES First </a:t>
            </a:r>
            <a:r>
              <a:rPr lang="en-US" sz="1600" b="1" dirty="0" smtClean="0">
                <a:solidFill>
                  <a:srgbClr val="1F497D"/>
                </a:solidFill>
              </a:rPr>
              <a:t>Light – Sept. 2012</a:t>
            </a:r>
          </a:p>
        </p:txBody>
      </p:sp>
    </p:spTree>
    <p:extLst>
      <p:ext uri="{BB962C8B-B14F-4D97-AF65-F5344CB8AC3E}">
        <p14:creationId xmlns:p14="http://schemas.microsoft.com/office/powerpoint/2010/main" xmlns="" val="3187853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r>
              <a:rPr lang="en-US" smtClean="0"/>
              <a:t>14 Aug 2013</a:t>
            </a:r>
            <a:endParaRPr lang="en-US"/>
          </a:p>
        </p:txBody>
      </p:sp>
      <p:sp>
        <p:nvSpPr>
          <p:cNvPr id="5" name="Slide Number Placeholder 4"/>
          <p:cNvSpPr>
            <a:spLocks noGrp="1"/>
          </p:cNvSpPr>
          <p:nvPr>
            <p:ph type="sldNum" sz="quarter" idx="12"/>
          </p:nvPr>
        </p:nvSpPr>
        <p:spPr/>
        <p:txBody>
          <a:bodyPr/>
          <a:lstStyle/>
          <a:p>
            <a:fld id="{6FC04325-C40C-4756-B5A8-A0527370F3B8}" type="slidenum">
              <a:rPr lang="en-US" smtClean="0"/>
              <a:pPr/>
              <a:t>4</a:t>
            </a:fld>
            <a:endParaRPr lang="en-US" dirty="0"/>
          </a:p>
        </p:txBody>
      </p:sp>
      <p:pic>
        <p:nvPicPr>
          <p:cNvPr id="60420" name="Picture 4" descr="http://www-visualmedia.fnal.gov/VMS_Site/gallery/stillphotos/2013/0000/13-0071-08D.hr.jpg"/>
          <p:cNvPicPr>
            <a:picLocks noChangeAspect="1" noChangeArrowheads="1"/>
          </p:cNvPicPr>
          <p:nvPr/>
        </p:nvPicPr>
        <p:blipFill>
          <a:blip r:embed="rId3" cstate="screen"/>
          <a:srcRect/>
          <a:stretch>
            <a:fillRect/>
          </a:stretch>
        </p:blipFill>
        <p:spPr bwMode="auto">
          <a:xfrm>
            <a:off x="0" y="0"/>
            <a:ext cx="9144000" cy="6858000"/>
          </a:xfrm>
          <a:prstGeom prst="rect">
            <a:avLst/>
          </a:prstGeom>
          <a:noFill/>
        </p:spPr>
      </p:pic>
      <p:sp>
        <p:nvSpPr>
          <p:cNvPr id="9" name="Title 1"/>
          <p:cNvSpPr txBox="1">
            <a:spLocks/>
          </p:cNvSpPr>
          <p:nvPr/>
        </p:nvSpPr>
        <p:spPr>
          <a:xfrm>
            <a:off x="2133600" y="4953000"/>
            <a:ext cx="5417906" cy="811670"/>
          </a:xfrm>
          <a:prstGeom prst="rect">
            <a:avLst/>
          </a:prstGeom>
          <a:ln>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ln>
          <a:effectLst>
            <a:outerShdw blurRad="50800" dist="533400" dir="14520000" algn="ctr" rotWithShape="0">
              <a:schemeClr val="tx1">
                <a:alpha val="67000"/>
              </a:schemeClr>
            </a:outerShdw>
          </a:effectLst>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cap="all" noProof="0" dirty="0" smtClean="0">
                <a:solidFill>
                  <a:schemeClr val="tx2">
                    <a:lumMod val="50000"/>
                  </a:schemeClr>
                </a:solidFill>
                <a:latin typeface="Cambria" pitchFamily="18" charset="0"/>
                <a:ea typeface="+mj-ea"/>
                <a:cs typeface="+mj-cs"/>
              </a:rPr>
              <a:t>Program Overview</a:t>
            </a:r>
            <a:endParaRPr kumimoji="0" lang="en-US" sz="4000" b="1" i="0" u="none" strike="noStrike" kern="1200" cap="all" spc="0" normalizeH="0" noProof="0" dirty="0">
              <a:ln>
                <a:noFill/>
              </a:ln>
              <a:solidFill>
                <a:schemeClr val="tx2">
                  <a:lumMod val="50000"/>
                </a:schemeClr>
              </a:solidFill>
              <a:effectLst>
                <a:outerShdw blurRad="38100" dist="38100" dir="2700000" algn="tl">
                  <a:srgbClr val="000000">
                    <a:alpha val="43137"/>
                  </a:srgbClr>
                </a:outerShdw>
              </a:effectLst>
              <a:uLnTx/>
              <a:uFillTx/>
              <a:latin typeface="Cambria" pitchFamily="18" charset="0"/>
              <a:ea typeface="+mj-ea"/>
              <a:cs typeface="+mj-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2"/>
          <p:cNvSpPr>
            <a:spLocks noGrp="1"/>
          </p:cNvSpPr>
          <p:nvPr>
            <p:ph type="title"/>
          </p:nvPr>
        </p:nvSpPr>
        <p:spPr>
          <a:xfrm>
            <a:off x="0" y="196039"/>
            <a:ext cx="5989834" cy="723900"/>
          </a:xfrm>
        </p:spPr>
        <p:txBody>
          <a:bodyPr/>
          <a:lstStyle/>
          <a:p>
            <a:r>
              <a:rPr lang="en-US" sz="4000" dirty="0" smtClean="0">
                <a:effectLst>
                  <a:outerShdw blurRad="38100" dist="38100" dir="2700000" algn="tl">
                    <a:srgbClr val="000000">
                      <a:alpha val="43137"/>
                    </a:srgbClr>
                  </a:outerShdw>
                </a:effectLst>
              </a:rPr>
              <a:t>Cosmic Frontier Issues</a:t>
            </a:r>
          </a:p>
        </p:txBody>
      </p:sp>
      <p:sp>
        <p:nvSpPr>
          <p:cNvPr id="11" name="Content Placeholder 10"/>
          <p:cNvSpPr>
            <a:spLocks noGrp="1"/>
          </p:cNvSpPr>
          <p:nvPr>
            <p:ph idx="1"/>
          </p:nvPr>
        </p:nvSpPr>
        <p:spPr>
          <a:xfrm>
            <a:off x="41097" y="1880881"/>
            <a:ext cx="9010436" cy="4663758"/>
          </a:xfrm>
        </p:spPr>
        <p:txBody>
          <a:bodyPr/>
          <a:lstStyle/>
          <a:p>
            <a:pPr fontAlgn="auto">
              <a:spcBef>
                <a:spcPts val="0"/>
              </a:spcBef>
              <a:spcAft>
                <a:spcPts val="0"/>
              </a:spcAft>
              <a:defRPr/>
            </a:pPr>
            <a:r>
              <a:rPr lang="en-US" sz="1600" dirty="0" smtClean="0">
                <a:solidFill>
                  <a:srgbClr val="285C00"/>
                </a:solidFill>
              </a:rPr>
              <a:t>HEP has a </a:t>
            </a:r>
            <a:r>
              <a:rPr lang="en-US" sz="1600" dirty="0" smtClean="0">
                <a:solidFill>
                  <a:srgbClr val="285C00"/>
                </a:solidFill>
                <a:cs typeface="Arial" pitchFamily="34" charset="0"/>
              </a:rPr>
              <a:t>leading role in a competitive, multidisciplinary environment:</a:t>
            </a:r>
          </a:p>
          <a:p>
            <a:pPr lvl="1" fontAlgn="auto">
              <a:spcBef>
                <a:spcPts val="0"/>
              </a:spcBef>
              <a:spcAft>
                <a:spcPts val="0"/>
              </a:spcAft>
              <a:defRPr/>
            </a:pPr>
            <a:r>
              <a:rPr lang="en-US" sz="1400" b="1" dirty="0" smtClean="0">
                <a:solidFill>
                  <a:schemeClr val="tx2">
                    <a:lumMod val="50000"/>
                  </a:schemeClr>
                </a:solidFill>
                <a:cs typeface="Arial" pitchFamily="34" charset="0"/>
                <a:sym typeface="Wingdings" pitchFamily="2" charset="2"/>
              </a:rPr>
              <a:t>M</a:t>
            </a:r>
            <a:r>
              <a:rPr lang="en-US" sz="1400" b="1" dirty="0" smtClean="0">
                <a:solidFill>
                  <a:schemeClr val="tx2">
                    <a:lumMod val="50000"/>
                  </a:schemeClr>
                </a:solidFill>
                <a:sym typeface="Wingdings" pitchFamily="2" charset="2"/>
              </a:rPr>
              <a:t>ake significant, coherent contributions to facilities/experiments selected for the program, including instrumentation, computing, and bring the tradition of science collaborations to all stages of the experiment</a:t>
            </a:r>
          </a:p>
          <a:p>
            <a:pPr lvl="1" fontAlgn="auto">
              <a:spcBef>
                <a:spcPts val="0"/>
              </a:spcBef>
              <a:spcAft>
                <a:spcPts val="0"/>
              </a:spcAft>
              <a:defRPr/>
            </a:pPr>
            <a:r>
              <a:rPr lang="en-US" sz="1400" b="1" dirty="0" smtClean="0">
                <a:solidFill>
                  <a:schemeClr val="tx1">
                    <a:lumMod val="85000"/>
                    <a:lumOff val="15000"/>
                  </a:schemeClr>
                </a:solidFill>
              </a:rPr>
              <a:t>Form partnerships or use other agency’s facilities when needed (e.g. we don’t build telescopes); our science goals are often a subset of those of the facility owners</a:t>
            </a:r>
          </a:p>
          <a:p>
            <a:pPr fontAlgn="auto">
              <a:spcBef>
                <a:spcPts val="0"/>
              </a:spcBef>
              <a:spcAft>
                <a:spcPts val="0"/>
              </a:spcAft>
              <a:buNone/>
              <a:defRPr/>
            </a:pPr>
            <a:r>
              <a:rPr lang="en-US" sz="1600" dirty="0" smtClean="0">
                <a:solidFill>
                  <a:srgbClr val="285C00"/>
                </a:solidFill>
                <a:cs typeface="Tahoma" pitchFamily="34" charset="0"/>
              </a:rPr>
              <a:t>Program Guidance: </a:t>
            </a:r>
          </a:p>
          <a:p>
            <a:pPr fontAlgn="auto">
              <a:spcBef>
                <a:spcPts val="0"/>
              </a:spcBef>
              <a:spcAft>
                <a:spcPts val="0"/>
              </a:spcAft>
              <a:defRPr/>
            </a:pPr>
            <a:r>
              <a:rPr lang="en-US" sz="1600" dirty="0" smtClean="0">
                <a:solidFill>
                  <a:srgbClr val="285C00"/>
                </a:solidFill>
                <a:cs typeface="Tahoma" pitchFamily="34" charset="0"/>
              </a:rPr>
              <a:t>FACA panels – official advice to the government:</a:t>
            </a:r>
          </a:p>
          <a:p>
            <a:pPr lvl="1" fontAlgn="auto">
              <a:spcBef>
                <a:spcPts val="0"/>
              </a:spcBef>
              <a:spcAft>
                <a:spcPts val="0"/>
              </a:spcAft>
              <a:defRPr/>
            </a:pPr>
            <a:r>
              <a:rPr lang="en-US" sz="1400" b="1" dirty="0" smtClean="0">
                <a:cs typeface="Tahoma" pitchFamily="34" charset="0"/>
              </a:rPr>
              <a:t>High Energy Physics Advisory Panel (HEPAP): </a:t>
            </a:r>
            <a:r>
              <a:rPr lang="en-US" sz="1400" b="1" dirty="0" smtClean="0">
                <a:solidFill>
                  <a:srgbClr val="285C00"/>
                </a:solidFill>
                <a:cs typeface="Tahoma" pitchFamily="34" charset="0"/>
              </a:rPr>
              <a:t>PASAG subpanel 2009 has been the main guidance for planning the program</a:t>
            </a:r>
          </a:p>
          <a:p>
            <a:pPr lvl="1" fontAlgn="auto">
              <a:spcBef>
                <a:spcPts val="0"/>
              </a:spcBef>
              <a:spcAft>
                <a:spcPts val="0"/>
              </a:spcAft>
              <a:defRPr/>
            </a:pPr>
            <a:r>
              <a:rPr lang="en-US" sz="1400" b="1" dirty="0" smtClean="0"/>
              <a:t>Astronomy and Astrophysics Advisory Committee (AAAC):</a:t>
            </a:r>
            <a:r>
              <a:rPr lang="en-US" sz="1400" b="1" dirty="0" smtClean="0">
                <a:solidFill>
                  <a:srgbClr val="285C00"/>
                </a:solidFill>
              </a:rPr>
              <a:t> Reports to NASA, NSF and DOE on areas of overlap</a:t>
            </a:r>
          </a:p>
          <a:p>
            <a:pPr fontAlgn="auto">
              <a:spcBef>
                <a:spcPts val="0"/>
              </a:spcBef>
              <a:spcAft>
                <a:spcPts val="0"/>
              </a:spcAft>
              <a:defRPr/>
            </a:pPr>
            <a:r>
              <a:rPr lang="en-US" sz="1600" dirty="0" smtClean="0">
                <a:solidFill>
                  <a:srgbClr val="285C00"/>
                </a:solidFill>
                <a:cs typeface="Tahoma" pitchFamily="34" charset="0"/>
              </a:rPr>
              <a:t>Other Input:</a:t>
            </a:r>
          </a:p>
          <a:p>
            <a:pPr lvl="1" fontAlgn="auto">
              <a:spcBef>
                <a:spcPts val="0"/>
              </a:spcBef>
              <a:spcAft>
                <a:spcPts val="0"/>
              </a:spcAft>
              <a:defRPr/>
            </a:pPr>
            <a:r>
              <a:rPr lang="en-US" sz="1400" b="1" dirty="0" smtClean="0">
                <a:cs typeface="Tahoma" pitchFamily="34" charset="0"/>
              </a:rPr>
              <a:t>National Academies of Science  - Astronomy &amp; Astrophysics Decadal survey (New Worlds New Horizons 2010) </a:t>
            </a:r>
          </a:p>
          <a:p>
            <a:pPr lvl="1" fontAlgn="auto">
              <a:spcBef>
                <a:spcPts val="0"/>
              </a:spcBef>
              <a:spcAft>
                <a:spcPts val="0"/>
              </a:spcAft>
              <a:defRPr/>
            </a:pPr>
            <a:r>
              <a:rPr lang="en-US" sz="1400" b="1" dirty="0" smtClean="0">
                <a:solidFill>
                  <a:srgbClr val="285C00"/>
                </a:solidFill>
                <a:cs typeface="Tahoma" pitchFamily="34" charset="0"/>
              </a:rPr>
              <a:t>Specific studies, e.g. Dark Energy science group in summer 2012</a:t>
            </a:r>
            <a:r>
              <a:rPr lang="en-US" sz="1400" b="1" dirty="0" smtClean="0">
                <a:solidFill>
                  <a:srgbClr val="285C00"/>
                </a:solidFill>
                <a:cs typeface="Tahoma" pitchFamily="34" charset="0"/>
                <a:sym typeface="Wingdings" pitchFamily="2" charset="2"/>
              </a:rPr>
              <a:t></a:t>
            </a:r>
            <a:r>
              <a:rPr lang="en-US" sz="1400" b="1" dirty="0" smtClean="0">
                <a:solidFill>
                  <a:srgbClr val="285C00"/>
                </a:solidFill>
                <a:cs typeface="Tahoma" pitchFamily="34" charset="0"/>
              </a:rPr>
              <a:t> </a:t>
            </a:r>
            <a:r>
              <a:rPr lang="en-US" sz="1400" b="1" dirty="0" smtClean="0">
                <a:solidFill>
                  <a:srgbClr val="285C00"/>
                </a:solidFill>
              </a:rPr>
              <a:t>Science case for a HEP dark energy program developed by a task force at HEP request (Rocky Kolb, chair).  This was seen as a good model for the different science areas</a:t>
            </a:r>
          </a:p>
          <a:p>
            <a:pPr defTabSz="914400">
              <a:buNone/>
            </a:pPr>
            <a:r>
              <a:rPr lang="en-US" sz="1600" dirty="0" smtClean="0">
                <a:solidFill>
                  <a:srgbClr val="000099"/>
                </a:solidFill>
              </a:rPr>
              <a:t>Future Directions</a:t>
            </a:r>
          </a:p>
          <a:p>
            <a:r>
              <a:rPr lang="en-US" sz="1600" b="1" dirty="0" smtClean="0">
                <a:solidFill>
                  <a:srgbClr val="000099"/>
                </a:solidFill>
              </a:rPr>
              <a:t>Dark Matter &amp; Dark Energy – We have a path forward for next steps</a:t>
            </a:r>
          </a:p>
          <a:p>
            <a:r>
              <a:rPr lang="en-US" sz="1600" b="1" dirty="0" smtClean="0">
                <a:solidFill>
                  <a:srgbClr val="000099"/>
                </a:solidFill>
              </a:rPr>
              <a:t>Science case and role of other particle astrophysics areas needs to be better articulated</a:t>
            </a:r>
          </a:p>
          <a:p>
            <a:r>
              <a:rPr lang="en-US" sz="1600" b="1" dirty="0" smtClean="0">
                <a:solidFill>
                  <a:srgbClr val="000099"/>
                </a:solidFill>
              </a:rPr>
              <a:t>Will further develop and optimize program starting with input from the Snowmass </a:t>
            </a:r>
            <a:r>
              <a:rPr lang="en-US" sz="1600" b="1" dirty="0" smtClean="0">
                <a:solidFill>
                  <a:srgbClr val="000099"/>
                </a:solidFill>
                <a:sym typeface="Wingdings" pitchFamily="2" charset="2"/>
              </a:rPr>
              <a:t> P5 </a:t>
            </a:r>
            <a:r>
              <a:rPr lang="en-US" sz="1600" b="1" dirty="0" smtClean="0">
                <a:solidFill>
                  <a:srgbClr val="000099"/>
                </a:solidFill>
              </a:rPr>
              <a:t>process</a:t>
            </a:r>
          </a:p>
        </p:txBody>
      </p:sp>
      <p:sp>
        <p:nvSpPr>
          <p:cNvPr id="6" name="Slide Number Placeholder 5"/>
          <p:cNvSpPr>
            <a:spLocks noGrp="1"/>
          </p:cNvSpPr>
          <p:nvPr>
            <p:ph type="sldNum" sz="quarter" idx="10"/>
          </p:nvPr>
        </p:nvSpPr>
        <p:spPr/>
        <p:txBody>
          <a:bodyPr/>
          <a:lstStyle/>
          <a:p>
            <a:fld id="{1FFB7871-1E57-4C91-9CAF-C8320E468525}" type="slidenum">
              <a:rPr lang="en-US" smtClean="0"/>
              <a:pPr/>
              <a:t>40</a:t>
            </a:fld>
            <a:endParaRPr lang="en-US"/>
          </a:p>
        </p:txBody>
      </p:sp>
      <p:sp>
        <p:nvSpPr>
          <p:cNvPr id="16" name="Date Placeholder 15"/>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pic>
        <p:nvPicPr>
          <p:cNvPr id="4" name="Picture 3"/>
          <p:cNvPicPr>
            <a:picLocks noChangeAspect="1"/>
          </p:cNvPicPr>
          <p:nvPr/>
        </p:nvPicPr>
        <p:blipFill>
          <a:blip r:embed="rId2" cstate="screen"/>
          <a:srcRect/>
          <a:stretch>
            <a:fillRect/>
          </a:stretch>
        </p:blipFill>
        <p:spPr bwMode="auto">
          <a:xfrm>
            <a:off x="6482992" y="0"/>
            <a:ext cx="2661007" cy="2055877"/>
          </a:xfrm>
          <a:prstGeom prst="rect">
            <a:avLst/>
          </a:prstGeom>
          <a:noFill/>
          <a:ln w="9525">
            <a:noFill/>
            <a:miter lim="800000"/>
            <a:headEnd/>
            <a:tailEnd/>
          </a:ln>
        </p:spPr>
      </p:pic>
      <p:sp>
        <p:nvSpPr>
          <p:cNvPr id="15" name="Content Placeholder 10"/>
          <p:cNvSpPr txBox="1">
            <a:spLocks/>
          </p:cNvSpPr>
          <p:nvPr/>
        </p:nvSpPr>
        <p:spPr bwMode="auto">
          <a:xfrm>
            <a:off x="166217" y="1084161"/>
            <a:ext cx="6080471" cy="8679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l" defTabSz="914400" rtl="0" eaLnBrk="0" fontAlgn="auto" latinLnBrk="0" hangingPunct="0">
              <a:lnSpc>
                <a:spcPct val="100000"/>
              </a:lnSpc>
              <a:spcBef>
                <a:spcPts val="0"/>
              </a:spcBef>
              <a:spcAft>
                <a:spcPts val="0"/>
              </a:spcAft>
              <a:buClrTx/>
              <a:buSzTx/>
              <a:buFont typeface="Wingdings" pitchFamily="2" charset="2"/>
              <a:buChar char="§"/>
              <a:tabLst/>
              <a:defRPr/>
            </a:pPr>
            <a:r>
              <a:rPr kumimoji="0" lang="en-US" sz="1600" b="1" i="0" u="none" strike="noStrike" kern="0" cap="none" spc="0" normalizeH="0" baseline="0" noProof="0" dirty="0" smtClean="0">
                <a:ln>
                  <a:noFill/>
                </a:ln>
                <a:solidFill>
                  <a:srgbClr val="285C00"/>
                </a:solidFill>
                <a:effectLst/>
                <a:uLnTx/>
                <a:uFillTx/>
                <a:latin typeface="+mn-lt"/>
                <a:ea typeface="+mn-ea"/>
                <a:cs typeface="Arial" pitchFamily="34" charset="0"/>
              </a:rPr>
              <a:t>The HEP component of the physics case is simple &amp; compelling</a:t>
            </a:r>
          </a:p>
          <a:p>
            <a:pPr marL="228600" marR="0" lvl="0" indent="-228600" algn="l" defTabSz="914400" rtl="0" eaLnBrk="0" fontAlgn="auto" latinLnBrk="0" hangingPunct="0">
              <a:lnSpc>
                <a:spcPct val="100000"/>
              </a:lnSpc>
              <a:spcBef>
                <a:spcPts val="0"/>
              </a:spcBef>
              <a:spcAft>
                <a:spcPts val="0"/>
              </a:spcAft>
              <a:buClrTx/>
              <a:buSzTx/>
              <a:tabLst/>
              <a:defRPr/>
            </a:pPr>
            <a:r>
              <a:rPr kumimoji="0" lang="en-US" sz="1600" b="1" i="0" u="none" strike="noStrike" kern="0" cap="none" spc="0" normalizeH="0" baseline="0" noProof="0" dirty="0" smtClean="0">
                <a:ln>
                  <a:noFill/>
                </a:ln>
                <a:solidFill>
                  <a:schemeClr val="accent2">
                    <a:lumMod val="50000"/>
                  </a:schemeClr>
                </a:solidFill>
                <a:effectLst/>
                <a:uLnTx/>
                <a:uFillTx/>
                <a:latin typeface="+mn-lt"/>
                <a:ea typeface="+mn-ea"/>
                <a:cs typeface="Arial" pitchFamily="34" charset="0"/>
                <a:sym typeface="Wingdings" pitchFamily="2" charset="2"/>
              </a:rPr>
              <a:t></a:t>
            </a:r>
            <a:r>
              <a:rPr kumimoji="0" lang="en-US" sz="1600" b="1" i="0" u="none" strike="noStrike" kern="0" cap="none" spc="0" normalizeH="0" baseline="0" noProof="0" dirty="0" smtClean="0">
                <a:ln>
                  <a:noFill/>
                </a:ln>
                <a:solidFill>
                  <a:schemeClr val="accent2">
                    <a:lumMod val="50000"/>
                  </a:schemeClr>
                </a:solidFill>
                <a:effectLst/>
                <a:uLnTx/>
                <a:uFillTx/>
                <a:latin typeface="+mn-lt"/>
                <a:ea typeface="+mn-ea"/>
                <a:cs typeface="Arial" pitchFamily="34" charset="0"/>
              </a:rPr>
              <a:t>Key issues are what levels of precision and sensitivity can be achieved and scientifically justified </a:t>
            </a:r>
          </a:p>
        </p:txBody>
      </p:sp>
    </p:spTree>
    <p:extLst>
      <p:ext uri="{BB962C8B-B14F-4D97-AF65-F5344CB8AC3E}">
        <p14:creationId xmlns:p14="http://schemas.microsoft.com/office/powerpoint/2010/main" xmlns="" val="236600383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pPr>
              <a:defRPr/>
            </a:pPr>
            <a:fld id="{94F563F1-1FD0-446D-9E06-76D1145772BC}" type="slidenum">
              <a:rPr lang="en-US" b="0" smtClean="0">
                <a:solidFill>
                  <a:schemeClr val="tx1">
                    <a:lumMod val="50000"/>
                    <a:lumOff val="50000"/>
                  </a:schemeClr>
                </a:solidFill>
              </a:rPr>
              <a:pPr>
                <a:defRPr/>
              </a:pPr>
              <a:t>41</a:t>
            </a:fld>
            <a:endParaRPr lang="en-US" b="0" dirty="0">
              <a:solidFill>
                <a:schemeClr val="tx1">
                  <a:lumMod val="50000"/>
                  <a:lumOff val="50000"/>
                </a:schemeClr>
              </a:solidFill>
            </a:endParaRPr>
          </a:p>
        </p:txBody>
      </p:sp>
      <p:sp>
        <p:nvSpPr>
          <p:cNvPr id="4" name="Date Placeholder 3"/>
          <p:cNvSpPr>
            <a:spLocks noGrp="1"/>
          </p:cNvSpPr>
          <p:nvPr>
            <p:ph type="dt" sz="half" idx="2"/>
          </p:nvPr>
        </p:nvSpPr>
        <p:spPr/>
        <p:txBody>
          <a:bodyPr/>
          <a:lstStyle/>
          <a:p>
            <a:r>
              <a:rPr lang="en-US" sz="1000" smtClean="0"/>
              <a:t>14 Aug 2013</a:t>
            </a:r>
            <a:endParaRPr lang="en-US" sz="1000" dirty="0"/>
          </a:p>
        </p:txBody>
      </p:sp>
      <p:sp>
        <p:nvSpPr>
          <p:cNvPr id="2" name="Title 1"/>
          <p:cNvSpPr>
            <a:spLocks noGrp="1"/>
          </p:cNvSpPr>
          <p:nvPr>
            <p:ph type="title"/>
          </p:nvPr>
        </p:nvSpPr>
        <p:spPr>
          <a:xfrm>
            <a:off x="380152" y="0"/>
            <a:ext cx="8229600" cy="609600"/>
          </a:xfrm>
        </p:spPr>
        <p:txBody>
          <a:bodyPr>
            <a:noAutofit/>
          </a:bodyPr>
          <a:lstStyle/>
          <a:p>
            <a:r>
              <a:rPr lang="en-US" sz="3600" b="1" dirty="0" smtClean="0">
                <a:effectLst>
                  <a:outerShdw blurRad="38100" dist="38100" dir="2700000" algn="tl">
                    <a:srgbClr val="000000">
                      <a:alpha val="43137"/>
                    </a:srgbClr>
                  </a:outerShdw>
                </a:effectLst>
                <a:cs typeface="Helvetica" pitchFamily="34" charset="0"/>
              </a:rPr>
              <a:t>HEP Intensity Frontier Experiments</a:t>
            </a:r>
            <a:endParaRPr lang="en-US" sz="3600" b="1" dirty="0">
              <a:effectLst>
                <a:outerShdw blurRad="38100" dist="38100" dir="2700000" algn="tl">
                  <a:srgbClr val="000000">
                    <a:alpha val="43137"/>
                  </a:srgbClr>
                </a:outerShdw>
              </a:effectLst>
              <a:cs typeface="Helvetica" pitchFamily="34" charset="0"/>
            </a:endParaRP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xmlns="" val="70667751"/>
              </p:ext>
            </p:extLst>
          </p:nvPr>
        </p:nvGraphicFramePr>
        <p:xfrm>
          <a:off x="195206" y="568325"/>
          <a:ext cx="8763000" cy="5965372"/>
        </p:xfrm>
        <a:graphic>
          <a:graphicData uri="http://schemas.openxmlformats.org/drawingml/2006/table">
            <a:tbl>
              <a:tblPr firstRow="1" bandRow="1">
                <a:tableStyleId>{5C22544A-7EE6-4342-B048-85BDC9FD1C3A}</a:tableStyleId>
              </a:tblPr>
              <a:tblGrid>
                <a:gridCol w="1143001"/>
                <a:gridCol w="1676400"/>
                <a:gridCol w="1447800"/>
                <a:gridCol w="1143000"/>
                <a:gridCol w="1219200"/>
                <a:gridCol w="1061866"/>
                <a:gridCol w="1071733"/>
              </a:tblGrid>
              <a:tr h="326572">
                <a:tc>
                  <a:txBody>
                    <a:bodyPr/>
                    <a:lstStyle/>
                    <a:p>
                      <a:r>
                        <a:rPr lang="en-US" sz="1000" dirty="0" smtClean="0"/>
                        <a:t>Experiment</a:t>
                      </a:r>
                      <a:endParaRPr lang="en-US" sz="1000" dirty="0"/>
                    </a:p>
                  </a:txBody>
                  <a:tcPr/>
                </a:tc>
                <a:tc>
                  <a:txBody>
                    <a:bodyPr/>
                    <a:lstStyle/>
                    <a:p>
                      <a:r>
                        <a:rPr lang="en-US" sz="1000" dirty="0" smtClean="0"/>
                        <a:t>Location</a:t>
                      </a:r>
                      <a:endParaRPr lang="en-US" sz="1000" dirty="0"/>
                    </a:p>
                  </a:txBody>
                  <a:tcPr/>
                </a:tc>
                <a:tc>
                  <a:txBody>
                    <a:bodyPr/>
                    <a:lstStyle/>
                    <a:p>
                      <a:r>
                        <a:rPr lang="en-US" sz="1000" dirty="0" smtClean="0"/>
                        <a:t>Status</a:t>
                      </a:r>
                      <a:endParaRPr lang="en-US" sz="1000" dirty="0"/>
                    </a:p>
                  </a:txBody>
                  <a:tcPr/>
                </a:tc>
                <a:tc>
                  <a:txBody>
                    <a:bodyPr/>
                    <a:lstStyle/>
                    <a:p>
                      <a:r>
                        <a:rPr lang="en-US" sz="1000" dirty="0" smtClean="0"/>
                        <a:t># Institutions</a:t>
                      </a:r>
                      <a:endParaRPr lang="en-US" sz="1000" dirty="0"/>
                    </a:p>
                  </a:txBody>
                  <a:tcPr/>
                </a:tc>
                <a:tc>
                  <a:txBody>
                    <a:bodyPr/>
                    <a:lstStyle/>
                    <a:p>
                      <a:r>
                        <a:rPr lang="en-US" sz="1000" dirty="0" smtClean="0"/>
                        <a:t>#Collaborators</a:t>
                      </a:r>
                      <a:endParaRPr lang="en-US" sz="1000" dirty="0"/>
                    </a:p>
                  </a:txBody>
                  <a:tcPr/>
                </a:tc>
                <a:tc>
                  <a:txBody>
                    <a:bodyPr/>
                    <a:lstStyle/>
                    <a:p>
                      <a:r>
                        <a:rPr lang="en-US" sz="1000" dirty="0" smtClean="0"/>
                        <a:t>#US Inst.</a:t>
                      </a:r>
                      <a:endParaRPr lang="en-US" sz="1000" dirty="0"/>
                    </a:p>
                  </a:txBody>
                  <a:tcPr/>
                </a:tc>
                <a:tc>
                  <a:txBody>
                    <a:bodyPr/>
                    <a:lstStyle/>
                    <a:p>
                      <a:r>
                        <a:rPr lang="en-US" sz="1000" dirty="0" smtClean="0"/>
                        <a:t>#US Coll.</a:t>
                      </a:r>
                      <a:endParaRPr lang="en-US" sz="1000" dirty="0"/>
                    </a:p>
                  </a:txBody>
                  <a:tcPr/>
                </a:tc>
              </a:tr>
              <a:tr h="256540">
                <a:tc>
                  <a:txBody>
                    <a:bodyPr/>
                    <a:lstStyle/>
                    <a:p>
                      <a:r>
                        <a:rPr lang="en-US" sz="900" b="1" dirty="0" smtClean="0"/>
                        <a:t>Belle</a:t>
                      </a:r>
                      <a:r>
                        <a:rPr lang="en-US" sz="900" b="1" baseline="0" dirty="0" smtClean="0"/>
                        <a:t> </a:t>
                      </a:r>
                      <a:r>
                        <a:rPr lang="en-US" sz="900" b="1" dirty="0" smtClean="0"/>
                        <a:t>II</a:t>
                      </a:r>
                      <a:endParaRPr lang="en-US" sz="900" b="1" dirty="0"/>
                    </a:p>
                  </a:txBody>
                  <a:tcPr/>
                </a:tc>
                <a:tc>
                  <a:txBody>
                    <a:bodyPr/>
                    <a:lstStyle/>
                    <a:p>
                      <a:r>
                        <a:rPr lang="en-US" sz="900" b="1" dirty="0" smtClean="0"/>
                        <a:t>KEK,</a:t>
                      </a:r>
                      <a:r>
                        <a:rPr lang="en-US" sz="900" b="1" baseline="0" dirty="0" smtClean="0"/>
                        <a:t> Tsukuba, Japan</a:t>
                      </a:r>
                      <a:endParaRPr lang="en-US" sz="900" b="1" dirty="0"/>
                    </a:p>
                  </a:txBody>
                  <a:tcPr/>
                </a:tc>
                <a:tc>
                  <a:txBody>
                    <a:bodyPr/>
                    <a:lstStyle/>
                    <a:p>
                      <a:r>
                        <a:rPr lang="en-US" sz="900" b="1" dirty="0" smtClean="0"/>
                        <a:t>Physics run</a:t>
                      </a:r>
                      <a:r>
                        <a:rPr lang="en-US" sz="900" b="1" baseline="0" dirty="0" smtClean="0"/>
                        <a:t> 2016</a:t>
                      </a:r>
                      <a:endParaRPr lang="en-US" sz="900" b="1" dirty="0"/>
                    </a:p>
                  </a:txBody>
                  <a:tcPr/>
                </a:tc>
                <a:tc>
                  <a:txBody>
                    <a:bodyPr/>
                    <a:lstStyle/>
                    <a:p>
                      <a:r>
                        <a:rPr lang="en-US" sz="900" b="1" dirty="0" smtClean="0"/>
                        <a:t>70</a:t>
                      </a:r>
                      <a:endParaRPr lang="en-US" sz="900" b="1" dirty="0"/>
                    </a:p>
                  </a:txBody>
                  <a:tcPr/>
                </a:tc>
                <a:tc>
                  <a:txBody>
                    <a:bodyPr/>
                    <a:lstStyle/>
                    <a:p>
                      <a:r>
                        <a:rPr lang="en-US" sz="900" b="1" dirty="0" smtClean="0"/>
                        <a:t>508+</a:t>
                      </a:r>
                      <a:endParaRPr lang="en-US" sz="900" b="1" dirty="0"/>
                    </a:p>
                  </a:txBody>
                  <a:tcPr/>
                </a:tc>
                <a:tc>
                  <a:txBody>
                    <a:bodyPr/>
                    <a:lstStyle/>
                    <a:p>
                      <a:r>
                        <a:rPr lang="en-US" sz="900" b="1" dirty="0" smtClean="0"/>
                        <a:t>10</a:t>
                      </a:r>
                      <a:r>
                        <a:rPr lang="en-US" sz="900" b="1" baseline="0" dirty="0" smtClean="0"/>
                        <a:t> </a:t>
                      </a:r>
                      <a:r>
                        <a:rPr lang="en-US" sz="900" b="1" baseline="0" dirty="0" err="1" smtClean="0"/>
                        <a:t>Univ</a:t>
                      </a:r>
                      <a:r>
                        <a:rPr lang="en-US" sz="900" b="1" baseline="0" dirty="0" smtClean="0"/>
                        <a:t>, 1 Lab</a:t>
                      </a:r>
                      <a:endParaRPr lang="en-US" sz="900" b="1" dirty="0"/>
                    </a:p>
                  </a:txBody>
                  <a:tcPr/>
                </a:tc>
                <a:tc>
                  <a:txBody>
                    <a:bodyPr/>
                    <a:lstStyle/>
                    <a:p>
                      <a:r>
                        <a:rPr lang="en-US" sz="900" b="1" dirty="0" smtClean="0"/>
                        <a:t>55</a:t>
                      </a:r>
                      <a:endParaRPr lang="en-US" sz="900" b="1" dirty="0"/>
                    </a:p>
                  </a:txBody>
                  <a:tcPr/>
                </a:tc>
              </a:tr>
              <a:tr h="256540">
                <a:tc>
                  <a:txBody>
                    <a:bodyPr/>
                    <a:lstStyle/>
                    <a:p>
                      <a:r>
                        <a:rPr lang="en-US" sz="900" b="1" dirty="0" smtClean="0"/>
                        <a:t>BES III</a:t>
                      </a:r>
                      <a:endParaRPr lang="en-US" sz="900" b="1" dirty="0"/>
                    </a:p>
                  </a:txBody>
                  <a:tcPr/>
                </a:tc>
                <a:tc>
                  <a:txBody>
                    <a:bodyPr/>
                    <a:lstStyle/>
                    <a:p>
                      <a:r>
                        <a:rPr lang="en-US" sz="900" b="1" dirty="0" smtClean="0"/>
                        <a:t>IHEP, Beijing,</a:t>
                      </a:r>
                      <a:r>
                        <a:rPr lang="en-US" sz="900" b="1" baseline="0" dirty="0" smtClean="0"/>
                        <a:t> </a:t>
                      </a:r>
                      <a:r>
                        <a:rPr lang="en-US" sz="900" b="1" baseline="0" dirty="0" err="1" smtClean="0"/>
                        <a:t>Ching</a:t>
                      </a:r>
                      <a:endParaRPr lang="en-US" sz="900" b="1" dirty="0"/>
                    </a:p>
                  </a:txBody>
                  <a:tcPr/>
                </a:tc>
                <a:tc>
                  <a:txBody>
                    <a:bodyPr/>
                    <a:lstStyle/>
                    <a:p>
                      <a:r>
                        <a:rPr lang="en-US" sz="900" b="1" dirty="0" smtClean="0"/>
                        <a:t>Running</a:t>
                      </a:r>
                      <a:endParaRPr lang="en-US" sz="900" b="1" dirty="0"/>
                    </a:p>
                  </a:txBody>
                  <a:tcPr/>
                </a:tc>
                <a:tc>
                  <a:txBody>
                    <a:bodyPr/>
                    <a:lstStyle/>
                    <a:p>
                      <a:r>
                        <a:rPr lang="en-US" sz="900" b="1" dirty="0" smtClean="0"/>
                        <a:t>50</a:t>
                      </a:r>
                      <a:endParaRPr lang="en-US" sz="900" b="1" dirty="0"/>
                    </a:p>
                  </a:txBody>
                  <a:tcPr/>
                </a:tc>
                <a:tc>
                  <a:txBody>
                    <a:bodyPr/>
                    <a:lstStyle/>
                    <a:p>
                      <a:r>
                        <a:rPr lang="en-US" sz="900" b="1" dirty="0" smtClean="0"/>
                        <a:t>363</a:t>
                      </a:r>
                      <a:endParaRPr lang="en-US" sz="900" b="1" dirty="0"/>
                    </a:p>
                  </a:txBody>
                  <a:tcPr/>
                </a:tc>
                <a:tc>
                  <a:txBody>
                    <a:bodyPr/>
                    <a:lstStyle/>
                    <a:p>
                      <a:r>
                        <a:rPr lang="en-US" sz="900" b="1" dirty="0" smtClean="0"/>
                        <a:t>6 </a:t>
                      </a:r>
                      <a:r>
                        <a:rPr lang="en-US" sz="900" b="1" dirty="0" err="1" smtClean="0"/>
                        <a:t>Univ</a:t>
                      </a:r>
                      <a:endParaRPr lang="en-US" sz="900" b="1" dirty="0"/>
                    </a:p>
                  </a:txBody>
                  <a:tcPr/>
                </a:tc>
                <a:tc>
                  <a:txBody>
                    <a:bodyPr/>
                    <a:lstStyle/>
                    <a:p>
                      <a:r>
                        <a:rPr lang="en-US" sz="900" b="1" dirty="0" smtClean="0"/>
                        <a:t>26</a:t>
                      </a:r>
                      <a:endParaRPr lang="en-US" sz="900" b="1" dirty="0"/>
                    </a:p>
                  </a:txBody>
                  <a:tcPr/>
                </a:tc>
              </a:tr>
              <a:tr h="256540">
                <a:tc>
                  <a:txBody>
                    <a:bodyPr/>
                    <a:lstStyle/>
                    <a:p>
                      <a:r>
                        <a:rPr lang="en-US" sz="900" b="1" dirty="0" smtClean="0"/>
                        <a:t>CAPTAIN</a:t>
                      </a:r>
                      <a:endParaRPr lang="en-US" sz="900" b="1" dirty="0"/>
                    </a:p>
                  </a:txBody>
                  <a:tcPr/>
                </a:tc>
                <a:tc>
                  <a:txBody>
                    <a:bodyPr/>
                    <a:lstStyle/>
                    <a:p>
                      <a:r>
                        <a:rPr lang="en-US" sz="900" b="1" dirty="0" smtClean="0"/>
                        <a:t>Los Alamos,</a:t>
                      </a:r>
                      <a:r>
                        <a:rPr lang="en-US" sz="900" b="1" baseline="0" dirty="0" smtClean="0"/>
                        <a:t> NM, USA</a:t>
                      </a:r>
                      <a:endParaRPr lang="en-US" sz="900" b="1" dirty="0"/>
                    </a:p>
                  </a:txBody>
                  <a:tcPr/>
                </a:tc>
                <a:tc>
                  <a:txBody>
                    <a:bodyPr/>
                    <a:lstStyle/>
                    <a:p>
                      <a:r>
                        <a:rPr lang="en-US" sz="900" b="1" dirty="0" smtClean="0"/>
                        <a:t>R&amp;D; Neutron</a:t>
                      </a:r>
                      <a:r>
                        <a:rPr lang="en-US" sz="900" b="1" baseline="0" dirty="0" smtClean="0"/>
                        <a:t> run 2015</a:t>
                      </a:r>
                      <a:endParaRPr lang="en-US" sz="900" b="1" dirty="0"/>
                    </a:p>
                  </a:txBody>
                  <a:tcPr/>
                </a:tc>
                <a:tc>
                  <a:txBody>
                    <a:bodyPr/>
                    <a:lstStyle/>
                    <a:p>
                      <a:r>
                        <a:rPr lang="en-US" sz="900" b="1" dirty="0" smtClean="0"/>
                        <a:t>6+</a:t>
                      </a:r>
                      <a:endParaRPr lang="en-US" sz="900" b="1" dirty="0"/>
                    </a:p>
                  </a:txBody>
                  <a:tcPr/>
                </a:tc>
                <a:tc>
                  <a:txBody>
                    <a:bodyPr/>
                    <a:lstStyle/>
                    <a:p>
                      <a:r>
                        <a:rPr lang="en-US" sz="900" b="1" dirty="0" smtClean="0"/>
                        <a:t>20+</a:t>
                      </a:r>
                      <a:endParaRPr lang="en-US" sz="900" b="1" dirty="0"/>
                    </a:p>
                  </a:txBody>
                  <a:tcPr/>
                </a:tc>
                <a:tc>
                  <a:txBody>
                    <a:bodyPr/>
                    <a:lstStyle/>
                    <a:p>
                      <a:r>
                        <a:rPr lang="en-US" sz="900" b="1" dirty="0" smtClean="0"/>
                        <a:t>5 </a:t>
                      </a:r>
                      <a:r>
                        <a:rPr lang="en-US" sz="900" b="1" dirty="0" err="1" smtClean="0"/>
                        <a:t>Univ</a:t>
                      </a:r>
                      <a:r>
                        <a:rPr lang="en-US" sz="900" b="1" dirty="0" smtClean="0"/>
                        <a:t>,</a:t>
                      </a:r>
                      <a:r>
                        <a:rPr lang="en-US" sz="900" b="1" baseline="0" dirty="0" smtClean="0"/>
                        <a:t> 1 Lab</a:t>
                      </a:r>
                      <a:endParaRPr lang="en-US" sz="900" b="1" dirty="0"/>
                    </a:p>
                  </a:txBody>
                  <a:tcPr/>
                </a:tc>
                <a:tc>
                  <a:txBody>
                    <a:bodyPr/>
                    <a:lstStyle/>
                    <a:p>
                      <a:r>
                        <a:rPr lang="en-US" sz="900" b="1" dirty="0" smtClean="0"/>
                        <a:t>20+</a:t>
                      </a:r>
                      <a:endParaRPr lang="en-US" sz="900" b="1" dirty="0"/>
                    </a:p>
                  </a:txBody>
                  <a:tcPr/>
                </a:tc>
              </a:tr>
              <a:tr h="256540">
                <a:tc>
                  <a:txBody>
                    <a:bodyPr/>
                    <a:lstStyle/>
                    <a:p>
                      <a:r>
                        <a:rPr lang="en-US" sz="900" b="1" dirty="0" smtClean="0"/>
                        <a:t>Daya Bay</a:t>
                      </a:r>
                      <a:endParaRPr lang="en-US" sz="900" b="1" dirty="0"/>
                    </a:p>
                  </a:txBody>
                  <a:tcPr/>
                </a:tc>
                <a:tc>
                  <a:txBody>
                    <a:bodyPr/>
                    <a:lstStyle/>
                    <a:p>
                      <a:r>
                        <a:rPr lang="en-US" sz="900" b="1" dirty="0" err="1" smtClean="0"/>
                        <a:t>Dapeng</a:t>
                      </a:r>
                      <a:r>
                        <a:rPr lang="en-US" sz="900" b="1" dirty="0" smtClean="0"/>
                        <a:t> </a:t>
                      </a:r>
                      <a:r>
                        <a:rPr lang="en-US" sz="900" b="1" dirty="0" err="1" smtClean="0"/>
                        <a:t>Penisula</a:t>
                      </a:r>
                      <a:r>
                        <a:rPr lang="en-US" sz="900" b="1" dirty="0" smtClean="0"/>
                        <a:t>,</a:t>
                      </a:r>
                      <a:r>
                        <a:rPr lang="en-US" sz="900" b="1" baseline="0" dirty="0" smtClean="0"/>
                        <a:t> China</a:t>
                      </a:r>
                      <a:endParaRPr lang="en-US" sz="900" b="1" dirty="0"/>
                    </a:p>
                  </a:txBody>
                  <a:tcPr/>
                </a:tc>
                <a:tc>
                  <a:txBody>
                    <a:bodyPr/>
                    <a:lstStyle/>
                    <a:p>
                      <a:r>
                        <a:rPr lang="en-US" sz="900" b="1" dirty="0" smtClean="0"/>
                        <a:t>Running</a:t>
                      </a:r>
                      <a:endParaRPr lang="en-US" sz="900" b="1" dirty="0"/>
                    </a:p>
                  </a:txBody>
                  <a:tcPr/>
                </a:tc>
                <a:tc>
                  <a:txBody>
                    <a:bodyPr/>
                    <a:lstStyle/>
                    <a:p>
                      <a:r>
                        <a:rPr lang="en-US" sz="900" b="1" dirty="0" smtClean="0"/>
                        <a:t>38</a:t>
                      </a:r>
                      <a:endParaRPr lang="en-US" sz="900" b="1" dirty="0"/>
                    </a:p>
                  </a:txBody>
                  <a:tcPr/>
                </a:tc>
                <a:tc>
                  <a:txBody>
                    <a:bodyPr/>
                    <a:lstStyle/>
                    <a:p>
                      <a:r>
                        <a:rPr lang="en-US" sz="900" b="1" dirty="0" smtClean="0"/>
                        <a:t>229</a:t>
                      </a:r>
                      <a:endParaRPr lang="en-US" sz="900" b="1" dirty="0"/>
                    </a:p>
                  </a:txBody>
                  <a:tcPr/>
                </a:tc>
                <a:tc>
                  <a:txBody>
                    <a:bodyPr/>
                    <a:lstStyle/>
                    <a:p>
                      <a:r>
                        <a:rPr lang="en-US" sz="900" b="1" dirty="0" smtClean="0"/>
                        <a:t>13 </a:t>
                      </a:r>
                      <a:r>
                        <a:rPr lang="en-US" sz="900" b="1" dirty="0" err="1" smtClean="0"/>
                        <a:t>Univ</a:t>
                      </a:r>
                      <a:r>
                        <a:rPr lang="en-US" sz="900" b="1" dirty="0" smtClean="0"/>
                        <a:t>, 2 Lab</a:t>
                      </a:r>
                      <a:endParaRPr lang="en-US" sz="900" b="1" dirty="0"/>
                    </a:p>
                  </a:txBody>
                  <a:tcPr/>
                </a:tc>
                <a:tc>
                  <a:txBody>
                    <a:bodyPr/>
                    <a:lstStyle/>
                    <a:p>
                      <a:r>
                        <a:rPr lang="en-US" sz="900" b="1" dirty="0" smtClean="0"/>
                        <a:t>76</a:t>
                      </a:r>
                      <a:endParaRPr lang="en-US" sz="900" b="1" dirty="0"/>
                    </a:p>
                  </a:txBody>
                  <a:tcPr/>
                </a:tc>
              </a:tr>
              <a:tr h="256540">
                <a:tc>
                  <a:txBody>
                    <a:bodyPr/>
                    <a:lstStyle/>
                    <a:p>
                      <a:r>
                        <a:rPr lang="en-US" sz="900" b="1" dirty="0" smtClean="0"/>
                        <a:t>Heavy Photon Search</a:t>
                      </a:r>
                      <a:endParaRPr lang="en-US" sz="9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Jefferson Lab,</a:t>
                      </a:r>
                      <a:r>
                        <a:rPr lang="en-US" sz="900" b="1" baseline="0" dirty="0" smtClean="0"/>
                        <a:t> Newport News, VA, USA</a:t>
                      </a:r>
                      <a:endParaRPr lang="en-US" sz="9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Physics run 2015</a:t>
                      </a:r>
                    </a:p>
                  </a:txBody>
                  <a:tcPr/>
                </a:tc>
                <a:tc>
                  <a:txBody>
                    <a:bodyPr/>
                    <a:lstStyle/>
                    <a:p>
                      <a:r>
                        <a:rPr lang="en-US" sz="900" b="1" dirty="0" smtClean="0"/>
                        <a:t>17</a:t>
                      </a:r>
                      <a:endParaRPr lang="en-US" sz="900" b="1" dirty="0"/>
                    </a:p>
                  </a:txBody>
                  <a:tcPr/>
                </a:tc>
                <a:tc>
                  <a:txBody>
                    <a:bodyPr/>
                    <a:lstStyle/>
                    <a:p>
                      <a:r>
                        <a:rPr lang="en-US" sz="900" b="1" dirty="0" smtClean="0"/>
                        <a:t>63+</a:t>
                      </a:r>
                      <a:endParaRPr lang="en-US" sz="900" b="1" dirty="0"/>
                    </a:p>
                  </a:txBody>
                  <a:tcPr/>
                </a:tc>
                <a:tc>
                  <a:txBody>
                    <a:bodyPr/>
                    <a:lstStyle/>
                    <a:p>
                      <a:r>
                        <a:rPr lang="en-US" sz="900" b="1" dirty="0" smtClean="0"/>
                        <a:t>8 </a:t>
                      </a:r>
                      <a:r>
                        <a:rPr lang="en-US" sz="900" b="1" dirty="0" err="1" smtClean="0"/>
                        <a:t>Univ</a:t>
                      </a:r>
                      <a:r>
                        <a:rPr lang="en-US" sz="900" b="1" dirty="0" smtClean="0"/>
                        <a:t>,</a:t>
                      </a:r>
                      <a:r>
                        <a:rPr lang="en-US" sz="900" b="1" baseline="0" dirty="0" smtClean="0"/>
                        <a:t> 2 Lab</a:t>
                      </a:r>
                      <a:endParaRPr lang="en-US" sz="900" b="1" dirty="0"/>
                    </a:p>
                  </a:txBody>
                  <a:tcPr/>
                </a:tc>
                <a:tc>
                  <a:txBody>
                    <a:bodyPr/>
                    <a:lstStyle/>
                    <a:p>
                      <a:r>
                        <a:rPr lang="en-US" sz="900" b="1" dirty="0" smtClean="0"/>
                        <a:t>47</a:t>
                      </a:r>
                      <a:endParaRPr lang="en-US" sz="900" b="1" dirty="0"/>
                    </a:p>
                  </a:txBody>
                  <a:tcPr/>
                </a:tc>
              </a:tr>
              <a:tr h="256540">
                <a:tc>
                  <a:txBody>
                    <a:bodyPr/>
                    <a:lstStyle/>
                    <a:p>
                      <a:r>
                        <a:rPr lang="en-US" sz="900" b="1" dirty="0" smtClean="0"/>
                        <a:t>K0TO</a:t>
                      </a:r>
                      <a:endParaRPr lang="en-US" sz="9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J-PARC, Tokai</a:t>
                      </a:r>
                      <a:r>
                        <a:rPr lang="en-US" sz="900" b="1" baseline="0" dirty="0" smtClean="0"/>
                        <a:t> , Japan</a:t>
                      </a:r>
                      <a:endParaRPr lang="en-US" sz="9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Running</a:t>
                      </a:r>
                    </a:p>
                  </a:txBody>
                  <a:tcPr/>
                </a:tc>
                <a:tc>
                  <a:txBody>
                    <a:bodyPr/>
                    <a:lstStyle/>
                    <a:p>
                      <a:r>
                        <a:rPr lang="en-US" sz="900" b="1" dirty="0" smtClean="0"/>
                        <a:t>16</a:t>
                      </a:r>
                      <a:endParaRPr lang="en-US" sz="900" b="1" dirty="0"/>
                    </a:p>
                  </a:txBody>
                  <a:tcPr/>
                </a:tc>
                <a:tc>
                  <a:txBody>
                    <a:bodyPr/>
                    <a:lstStyle/>
                    <a:p>
                      <a:r>
                        <a:rPr lang="en-US" sz="900" b="1" dirty="0" smtClean="0"/>
                        <a:t>66</a:t>
                      </a:r>
                      <a:endParaRPr lang="en-US" sz="900" b="1" dirty="0"/>
                    </a:p>
                  </a:txBody>
                  <a:tcPr/>
                </a:tc>
                <a:tc>
                  <a:txBody>
                    <a:bodyPr/>
                    <a:lstStyle/>
                    <a:p>
                      <a:r>
                        <a:rPr lang="en-US" sz="900" b="1" dirty="0" smtClean="0"/>
                        <a:t>3 </a:t>
                      </a:r>
                      <a:r>
                        <a:rPr lang="en-US" sz="900" b="1" dirty="0" err="1" smtClean="0"/>
                        <a:t>Univ</a:t>
                      </a:r>
                      <a:endParaRPr lang="en-US" sz="900" b="1" dirty="0"/>
                    </a:p>
                  </a:txBody>
                  <a:tcPr/>
                </a:tc>
                <a:tc>
                  <a:txBody>
                    <a:bodyPr/>
                    <a:lstStyle/>
                    <a:p>
                      <a:r>
                        <a:rPr lang="en-US" sz="900" b="1" dirty="0" smtClean="0"/>
                        <a:t>12</a:t>
                      </a:r>
                      <a:endParaRPr lang="en-US" sz="900" b="1" dirty="0"/>
                    </a:p>
                  </a:txBody>
                  <a:tcPr/>
                </a:tc>
              </a:tr>
              <a:tr h="256540">
                <a:tc>
                  <a:txBody>
                    <a:bodyPr/>
                    <a:lstStyle/>
                    <a:p>
                      <a:r>
                        <a:rPr lang="en-US" sz="900" b="1" dirty="0" err="1" smtClean="0"/>
                        <a:t>LArIAT</a:t>
                      </a:r>
                      <a:endParaRPr lang="en-US" sz="9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Fermilab, Batavia, IL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R&amp;D;</a:t>
                      </a:r>
                      <a:r>
                        <a:rPr lang="en-US" sz="900" b="1" baseline="0" dirty="0" smtClean="0"/>
                        <a:t> </a:t>
                      </a:r>
                      <a:r>
                        <a:rPr lang="en-US" sz="900" b="1" dirty="0" smtClean="0"/>
                        <a:t>Phase I</a:t>
                      </a:r>
                      <a:r>
                        <a:rPr lang="en-US" sz="900" b="1" baseline="0" dirty="0" smtClean="0"/>
                        <a:t> 2013</a:t>
                      </a:r>
                      <a:endParaRPr lang="en-US" sz="900" b="1" dirty="0" smtClean="0"/>
                    </a:p>
                  </a:txBody>
                  <a:tcPr/>
                </a:tc>
                <a:tc>
                  <a:txBody>
                    <a:bodyPr/>
                    <a:lstStyle/>
                    <a:p>
                      <a:r>
                        <a:rPr lang="en-US" sz="900" b="1" dirty="0" smtClean="0"/>
                        <a:t>18</a:t>
                      </a:r>
                      <a:endParaRPr lang="en-US" sz="900" b="1" dirty="0"/>
                    </a:p>
                  </a:txBody>
                  <a:tcPr/>
                </a:tc>
                <a:tc>
                  <a:txBody>
                    <a:bodyPr/>
                    <a:lstStyle/>
                    <a:p>
                      <a:r>
                        <a:rPr lang="en-US" sz="900" b="1" dirty="0" smtClean="0"/>
                        <a:t>45+</a:t>
                      </a:r>
                      <a:endParaRPr lang="en-US" sz="900" b="1" dirty="0"/>
                    </a:p>
                  </a:txBody>
                  <a:tcPr/>
                </a:tc>
                <a:tc>
                  <a:txBody>
                    <a:bodyPr/>
                    <a:lstStyle/>
                    <a:p>
                      <a:r>
                        <a:rPr lang="en-US" sz="900" b="1" dirty="0" smtClean="0"/>
                        <a:t>11</a:t>
                      </a:r>
                      <a:r>
                        <a:rPr lang="en-US" sz="900" b="1" baseline="0" dirty="0" smtClean="0"/>
                        <a:t> </a:t>
                      </a:r>
                      <a:r>
                        <a:rPr lang="en-US" sz="900" b="1" baseline="0" dirty="0" err="1" smtClean="0"/>
                        <a:t>Univ</a:t>
                      </a:r>
                      <a:r>
                        <a:rPr lang="en-US" sz="900" b="1" baseline="0" dirty="0" smtClean="0"/>
                        <a:t>, 3 Lab</a:t>
                      </a:r>
                      <a:endParaRPr lang="en-US" sz="900" b="1" dirty="0"/>
                    </a:p>
                  </a:txBody>
                  <a:tcPr/>
                </a:tc>
                <a:tc>
                  <a:txBody>
                    <a:bodyPr/>
                    <a:lstStyle/>
                    <a:p>
                      <a:r>
                        <a:rPr lang="en-US" sz="900" b="1" dirty="0" smtClean="0"/>
                        <a:t>38</a:t>
                      </a:r>
                      <a:endParaRPr lang="en-US" sz="900" b="1" dirty="0"/>
                    </a:p>
                  </a:txBody>
                  <a:tcPr/>
                </a:tc>
              </a:tr>
              <a:tr h="256540">
                <a:tc>
                  <a:txBody>
                    <a:bodyPr/>
                    <a:lstStyle/>
                    <a:p>
                      <a:r>
                        <a:rPr lang="en-US" sz="900" b="1" dirty="0" smtClean="0"/>
                        <a:t>LBNE</a:t>
                      </a:r>
                      <a:endParaRPr lang="en-US" sz="9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Fermilab, Batavia, IL</a:t>
                      </a:r>
                      <a:r>
                        <a:rPr lang="en-US" sz="900" b="1" baseline="0" dirty="0" smtClean="0"/>
                        <a:t> &amp; </a:t>
                      </a:r>
                      <a:r>
                        <a:rPr lang="en-US" sz="900" b="1" dirty="0" smtClean="0"/>
                        <a:t> </a:t>
                      </a:r>
                      <a:r>
                        <a:rPr lang="en-US" sz="900" b="1" dirty="0" err="1" smtClean="0"/>
                        <a:t>Homestake</a:t>
                      </a:r>
                      <a:r>
                        <a:rPr lang="en-US" sz="900" b="1" baseline="0" dirty="0" smtClean="0"/>
                        <a:t> Mine, SD, USA</a:t>
                      </a:r>
                      <a:endParaRPr lang="en-US" sz="9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CD1 Dec 2012; First data 2023</a:t>
                      </a:r>
                    </a:p>
                  </a:txBody>
                  <a:tcPr/>
                </a:tc>
                <a:tc>
                  <a:txBody>
                    <a:bodyPr/>
                    <a:lstStyle/>
                    <a:p>
                      <a:r>
                        <a:rPr lang="en-US" sz="900" b="1" dirty="0" smtClean="0"/>
                        <a:t>65</a:t>
                      </a:r>
                      <a:endParaRPr lang="en-US" sz="900" b="1" dirty="0"/>
                    </a:p>
                  </a:txBody>
                  <a:tcPr/>
                </a:tc>
                <a:tc>
                  <a:txBody>
                    <a:bodyPr/>
                    <a:lstStyle/>
                    <a:p>
                      <a:r>
                        <a:rPr lang="en-US" sz="900" b="1" dirty="0" smtClean="0"/>
                        <a:t>366+</a:t>
                      </a:r>
                      <a:endParaRPr lang="en-US" sz="900" b="1" dirty="0"/>
                    </a:p>
                  </a:txBody>
                  <a:tcPr/>
                </a:tc>
                <a:tc>
                  <a:txBody>
                    <a:bodyPr/>
                    <a:lstStyle/>
                    <a:p>
                      <a:r>
                        <a:rPr lang="en-US" sz="900" b="1" dirty="0" smtClean="0"/>
                        <a:t>48</a:t>
                      </a:r>
                      <a:r>
                        <a:rPr lang="en-US" sz="900" b="1" baseline="0" dirty="0" smtClean="0"/>
                        <a:t> </a:t>
                      </a:r>
                      <a:r>
                        <a:rPr lang="en-US" sz="900" b="1" baseline="0" dirty="0" err="1" smtClean="0"/>
                        <a:t>Univ</a:t>
                      </a:r>
                      <a:r>
                        <a:rPr lang="en-US" sz="900" b="1" baseline="0" dirty="0" smtClean="0"/>
                        <a:t>, 6 Lab</a:t>
                      </a:r>
                      <a:endParaRPr lang="en-US" sz="900" b="1" dirty="0"/>
                    </a:p>
                  </a:txBody>
                  <a:tcPr/>
                </a:tc>
                <a:tc>
                  <a:txBody>
                    <a:bodyPr/>
                    <a:lstStyle/>
                    <a:p>
                      <a:r>
                        <a:rPr lang="en-US" sz="900" b="1" dirty="0" smtClean="0"/>
                        <a:t>336</a:t>
                      </a:r>
                      <a:endParaRPr lang="en-US" sz="900" b="1" dirty="0"/>
                    </a:p>
                  </a:txBody>
                  <a:tcPr/>
                </a:tc>
              </a:tr>
              <a:tr h="256540">
                <a:tc>
                  <a:txBody>
                    <a:bodyPr/>
                    <a:lstStyle/>
                    <a:p>
                      <a:r>
                        <a:rPr lang="en-US" sz="900" b="1" dirty="0" err="1" smtClean="0"/>
                        <a:t>MicroBooNE</a:t>
                      </a:r>
                      <a:endParaRPr lang="en-US" sz="900" b="1" dirty="0"/>
                    </a:p>
                  </a:txBody>
                  <a:tcPr/>
                </a:tc>
                <a:tc>
                  <a:txBody>
                    <a:bodyPr/>
                    <a:lstStyle/>
                    <a:p>
                      <a:r>
                        <a:rPr lang="en-US" sz="900" b="1" dirty="0" smtClean="0"/>
                        <a:t>Fermilab, Batavia, IL, USA</a:t>
                      </a:r>
                      <a:endParaRPr lang="en-US" sz="900" b="1" dirty="0"/>
                    </a:p>
                  </a:txBody>
                  <a:tcPr/>
                </a:tc>
                <a:tc>
                  <a:txBody>
                    <a:bodyPr/>
                    <a:lstStyle/>
                    <a:p>
                      <a:r>
                        <a:rPr lang="en-US" sz="900" b="1" dirty="0" smtClean="0"/>
                        <a:t>Physics run 2014</a:t>
                      </a:r>
                      <a:endParaRPr lang="en-US" sz="900" b="1" dirty="0"/>
                    </a:p>
                  </a:txBody>
                  <a:tcPr/>
                </a:tc>
                <a:tc>
                  <a:txBody>
                    <a:bodyPr/>
                    <a:lstStyle/>
                    <a:p>
                      <a:r>
                        <a:rPr lang="en-US" sz="900" b="1" dirty="0" smtClean="0"/>
                        <a:t>19</a:t>
                      </a:r>
                      <a:endParaRPr lang="en-US" sz="900" b="1" dirty="0"/>
                    </a:p>
                  </a:txBody>
                  <a:tcPr/>
                </a:tc>
                <a:tc>
                  <a:txBody>
                    <a:bodyPr/>
                    <a:lstStyle/>
                    <a:p>
                      <a:r>
                        <a:rPr lang="en-US" sz="900" b="1" dirty="0" smtClean="0"/>
                        <a:t>108</a:t>
                      </a:r>
                      <a:endParaRPr lang="en-US" sz="900" b="1" dirty="0"/>
                    </a:p>
                  </a:txBody>
                  <a:tcPr/>
                </a:tc>
                <a:tc>
                  <a:txBody>
                    <a:bodyPr/>
                    <a:lstStyle/>
                    <a:p>
                      <a:r>
                        <a:rPr lang="en-US" sz="900" b="1" dirty="0" smtClean="0"/>
                        <a:t>15</a:t>
                      </a:r>
                      <a:r>
                        <a:rPr lang="en-US" sz="900" b="1" baseline="0" dirty="0" smtClean="0"/>
                        <a:t> </a:t>
                      </a:r>
                      <a:r>
                        <a:rPr lang="en-US" sz="900" b="1" baseline="0" dirty="0" err="1" smtClean="0"/>
                        <a:t>Univ</a:t>
                      </a:r>
                      <a:r>
                        <a:rPr lang="en-US" sz="900" b="1" baseline="0" dirty="0" smtClean="0"/>
                        <a:t>, 2 Lab</a:t>
                      </a:r>
                      <a:endParaRPr lang="en-US" sz="900" b="1" dirty="0"/>
                    </a:p>
                  </a:txBody>
                  <a:tcPr/>
                </a:tc>
                <a:tc>
                  <a:txBody>
                    <a:bodyPr/>
                    <a:lstStyle/>
                    <a:p>
                      <a:r>
                        <a:rPr lang="en-US" sz="900" b="1" dirty="0" smtClean="0"/>
                        <a:t>101</a:t>
                      </a:r>
                      <a:endParaRPr lang="en-US" sz="900" b="1" dirty="0"/>
                    </a:p>
                  </a:txBody>
                  <a:tcPr/>
                </a:tc>
              </a:tr>
              <a:tr h="256540">
                <a:tc>
                  <a:txBody>
                    <a:bodyPr/>
                    <a:lstStyle/>
                    <a:p>
                      <a:r>
                        <a:rPr lang="en-US" sz="900" b="1" dirty="0" err="1" smtClean="0"/>
                        <a:t>MINERvA</a:t>
                      </a:r>
                      <a:endParaRPr lang="en-US" sz="9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Fermilab, Batavia, IL, USA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Med.</a:t>
                      </a:r>
                      <a:r>
                        <a:rPr lang="en-US" sz="900" b="1" baseline="0" dirty="0" smtClean="0"/>
                        <a:t> Energy Run 2013</a:t>
                      </a:r>
                      <a:endParaRPr lang="en-US" sz="900" b="1" dirty="0" smtClean="0"/>
                    </a:p>
                  </a:txBody>
                  <a:tcPr/>
                </a:tc>
                <a:tc>
                  <a:txBody>
                    <a:bodyPr/>
                    <a:lstStyle/>
                    <a:p>
                      <a:r>
                        <a:rPr lang="en-US" sz="900" b="1" dirty="0" smtClean="0"/>
                        <a:t>21</a:t>
                      </a:r>
                      <a:endParaRPr lang="en-US" sz="900" b="1" dirty="0"/>
                    </a:p>
                  </a:txBody>
                  <a:tcPr/>
                </a:tc>
                <a:tc>
                  <a:txBody>
                    <a:bodyPr/>
                    <a:lstStyle/>
                    <a:p>
                      <a:r>
                        <a:rPr lang="en-US" sz="900" b="1" dirty="0" smtClean="0"/>
                        <a:t>65</a:t>
                      </a:r>
                      <a:endParaRPr lang="en-US" sz="900" b="1" dirty="0"/>
                    </a:p>
                  </a:txBody>
                  <a:tcPr/>
                </a:tc>
                <a:tc>
                  <a:txBody>
                    <a:bodyPr/>
                    <a:lstStyle/>
                    <a:p>
                      <a:r>
                        <a:rPr lang="en-US" sz="900" b="1" dirty="0" smtClean="0"/>
                        <a:t>13 </a:t>
                      </a:r>
                      <a:r>
                        <a:rPr lang="en-US" sz="900" b="1" dirty="0" err="1" smtClean="0"/>
                        <a:t>Univ</a:t>
                      </a:r>
                      <a:r>
                        <a:rPr lang="en-US" sz="900" b="1" dirty="0" smtClean="0"/>
                        <a:t>, 1 Lab</a:t>
                      </a:r>
                      <a:endParaRPr lang="en-US" sz="900" b="1" dirty="0"/>
                    </a:p>
                  </a:txBody>
                  <a:tcPr/>
                </a:tc>
                <a:tc>
                  <a:txBody>
                    <a:bodyPr/>
                    <a:lstStyle/>
                    <a:p>
                      <a:r>
                        <a:rPr lang="en-US" sz="900" b="1" dirty="0" smtClean="0"/>
                        <a:t>48</a:t>
                      </a:r>
                      <a:endParaRPr lang="en-US" sz="900" b="1" dirty="0"/>
                    </a:p>
                  </a:txBody>
                  <a:tcPr/>
                </a:tc>
              </a:tr>
              <a:tr h="256540">
                <a:tc>
                  <a:txBody>
                    <a:bodyPr/>
                    <a:lstStyle/>
                    <a:p>
                      <a:r>
                        <a:rPr lang="en-US" sz="900" b="1" dirty="0" smtClean="0"/>
                        <a:t>MINOS+</a:t>
                      </a:r>
                      <a:endParaRPr lang="en-US" sz="9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Fermilab, Batavia, IL</a:t>
                      </a:r>
                      <a:r>
                        <a:rPr lang="en-US" sz="900" b="1" baseline="0" dirty="0" smtClean="0"/>
                        <a:t> &amp; </a:t>
                      </a:r>
                      <a:r>
                        <a:rPr lang="en-US" sz="900" b="1" dirty="0" smtClean="0"/>
                        <a:t> </a:t>
                      </a:r>
                      <a:r>
                        <a:rPr lang="en-US" sz="900" b="1" dirty="0" err="1" smtClean="0"/>
                        <a:t>Soudain</a:t>
                      </a:r>
                      <a:r>
                        <a:rPr lang="en-US" sz="900" b="1" baseline="0" dirty="0" smtClean="0"/>
                        <a:t> Mine</a:t>
                      </a:r>
                      <a:r>
                        <a:rPr lang="en-US" sz="900" b="1" dirty="0" smtClean="0"/>
                        <a:t>,</a:t>
                      </a:r>
                      <a:r>
                        <a:rPr lang="en-US" sz="900" b="1" baseline="0" dirty="0" smtClean="0"/>
                        <a:t> MN, USA</a:t>
                      </a:r>
                      <a:endParaRPr lang="en-US" sz="9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err="1" smtClean="0"/>
                        <a:t>NuMI</a:t>
                      </a:r>
                      <a:r>
                        <a:rPr lang="en-US" sz="900" b="1" dirty="0" smtClean="0"/>
                        <a:t> start-up</a:t>
                      </a:r>
                      <a:r>
                        <a:rPr lang="en-US" sz="900" b="1" baseline="0" dirty="0" smtClean="0"/>
                        <a:t> 2013</a:t>
                      </a:r>
                      <a:endParaRPr lang="en-US" sz="900" b="1" dirty="0" smtClean="0"/>
                    </a:p>
                  </a:txBody>
                  <a:tcPr/>
                </a:tc>
                <a:tc>
                  <a:txBody>
                    <a:bodyPr/>
                    <a:lstStyle/>
                    <a:p>
                      <a:r>
                        <a:rPr lang="en-US" sz="900" b="1" dirty="0" smtClean="0"/>
                        <a:t>27</a:t>
                      </a:r>
                      <a:endParaRPr lang="en-US" sz="900" b="1" dirty="0"/>
                    </a:p>
                  </a:txBody>
                  <a:tcPr/>
                </a:tc>
                <a:tc>
                  <a:txBody>
                    <a:bodyPr/>
                    <a:lstStyle/>
                    <a:p>
                      <a:r>
                        <a:rPr lang="en-US" sz="900" b="1" dirty="0" smtClean="0"/>
                        <a:t>75</a:t>
                      </a:r>
                      <a:endParaRPr lang="en-US" sz="900" b="1" dirty="0"/>
                    </a:p>
                  </a:txBody>
                  <a:tcPr/>
                </a:tc>
                <a:tc>
                  <a:txBody>
                    <a:bodyPr/>
                    <a:lstStyle/>
                    <a:p>
                      <a:r>
                        <a:rPr lang="en-US" sz="900" b="1" dirty="0" smtClean="0"/>
                        <a:t>15 </a:t>
                      </a:r>
                      <a:r>
                        <a:rPr lang="en-US" sz="900" b="1" dirty="0" err="1" smtClean="0"/>
                        <a:t>Univ</a:t>
                      </a:r>
                      <a:r>
                        <a:rPr lang="en-US" sz="900" b="1" dirty="0" smtClean="0"/>
                        <a:t>, 3 Lab</a:t>
                      </a:r>
                      <a:endParaRPr lang="en-US" sz="900" b="1" dirty="0"/>
                    </a:p>
                  </a:txBody>
                  <a:tcPr/>
                </a:tc>
                <a:tc>
                  <a:txBody>
                    <a:bodyPr/>
                    <a:lstStyle/>
                    <a:p>
                      <a:r>
                        <a:rPr lang="en-US" sz="900" b="1" dirty="0" smtClean="0"/>
                        <a:t>53</a:t>
                      </a:r>
                      <a:endParaRPr lang="en-US" sz="900" b="1" dirty="0"/>
                    </a:p>
                  </a:txBody>
                  <a:tcPr/>
                </a:tc>
              </a:tr>
              <a:tr h="256540">
                <a:tc>
                  <a:txBody>
                    <a:bodyPr/>
                    <a:lstStyle/>
                    <a:p>
                      <a:r>
                        <a:rPr lang="en-US" sz="900" b="1" dirty="0" smtClean="0"/>
                        <a:t>Mu2e</a:t>
                      </a:r>
                      <a:endParaRPr lang="en-US" sz="9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Fermilab, Batavia, IL, USA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First</a:t>
                      </a:r>
                      <a:r>
                        <a:rPr lang="en-US" sz="900" b="1" baseline="0" dirty="0" smtClean="0"/>
                        <a:t> data 2019</a:t>
                      </a:r>
                      <a:endParaRPr lang="en-US" sz="900" b="1" dirty="0" smtClean="0"/>
                    </a:p>
                  </a:txBody>
                  <a:tcPr/>
                </a:tc>
                <a:tc>
                  <a:txBody>
                    <a:bodyPr/>
                    <a:lstStyle/>
                    <a:p>
                      <a:r>
                        <a:rPr lang="en-US" sz="900" b="1" dirty="0" smtClean="0"/>
                        <a:t>26</a:t>
                      </a:r>
                      <a:endParaRPr lang="en-US" sz="900" b="1" dirty="0"/>
                    </a:p>
                  </a:txBody>
                  <a:tcPr/>
                </a:tc>
                <a:tc>
                  <a:txBody>
                    <a:bodyPr/>
                    <a:lstStyle/>
                    <a:p>
                      <a:r>
                        <a:rPr lang="en-US" sz="900" b="1" dirty="0" smtClean="0"/>
                        <a:t>139+</a:t>
                      </a:r>
                      <a:endParaRPr lang="en-US" sz="900" b="1" dirty="0"/>
                    </a:p>
                  </a:txBody>
                  <a:tcPr/>
                </a:tc>
                <a:tc>
                  <a:txBody>
                    <a:bodyPr/>
                    <a:lstStyle/>
                    <a:p>
                      <a:r>
                        <a:rPr lang="en-US" sz="900" b="1" dirty="0" smtClean="0"/>
                        <a:t>15 </a:t>
                      </a:r>
                      <a:r>
                        <a:rPr lang="en-US" sz="900" b="1" dirty="0" err="1" smtClean="0"/>
                        <a:t>Univ</a:t>
                      </a:r>
                      <a:r>
                        <a:rPr lang="en-US" sz="900" b="1" dirty="0" smtClean="0"/>
                        <a:t>, 4 Lab</a:t>
                      </a:r>
                      <a:endParaRPr lang="en-US" sz="900" b="1" dirty="0"/>
                    </a:p>
                  </a:txBody>
                  <a:tcPr/>
                </a:tc>
                <a:tc>
                  <a:txBody>
                    <a:bodyPr/>
                    <a:lstStyle/>
                    <a:p>
                      <a:r>
                        <a:rPr lang="en-US" sz="900" b="1" dirty="0" smtClean="0"/>
                        <a:t>106</a:t>
                      </a:r>
                      <a:endParaRPr lang="en-US" sz="900" b="1" dirty="0"/>
                    </a:p>
                  </a:txBody>
                  <a:tcPr/>
                </a:tc>
              </a:tr>
              <a:tr h="256540">
                <a:tc>
                  <a:txBody>
                    <a:bodyPr/>
                    <a:lstStyle/>
                    <a:p>
                      <a:r>
                        <a:rPr lang="en-US" sz="900" b="1" dirty="0" smtClean="0"/>
                        <a:t>Muon g-2</a:t>
                      </a:r>
                      <a:endParaRPr lang="en-US" sz="9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Fermilab, Batavia, IL, USA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First</a:t>
                      </a:r>
                      <a:r>
                        <a:rPr lang="en-US" sz="900" b="1" baseline="0" dirty="0" smtClean="0"/>
                        <a:t> data 2016</a:t>
                      </a:r>
                      <a:endParaRPr lang="en-US" sz="900" b="1" dirty="0" smtClean="0"/>
                    </a:p>
                  </a:txBody>
                  <a:tcPr/>
                </a:tc>
                <a:tc>
                  <a:txBody>
                    <a:bodyPr/>
                    <a:lstStyle/>
                    <a:p>
                      <a:r>
                        <a:rPr lang="en-US" sz="900" b="1" dirty="0" smtClean="0"/>
                        <a:t>27 </a:t>
                      </a:r>
                      <a:endParaRPr lang="en-US" sz="900" b="1" dirty="0"/>
                    </a:p>
                  </a:txBody>
                  <a:tcPr/>
                </a:tc>
                <a:tc>
                  <a:txBody>
                    <a:bodyPr/>
                    <a:lstStyle/>
                    <a:p>
                      <a:r>
                        <a:rPr lang="en-US" sz="900" b="1" dirty="0" smtClean="0"/>
                        <a:t>100+</a:t>
                      </a:r>
                      <a:endParaRPr lang="en-US" sz="900" b="1" dirty="0"/>
                    </a:p>
                  </a:txBody>
                  <a:tcPr/>
                </a:tc>
                <a:tc>
                  <a:txBody>
                    <a:bodyPr/>
                    <a:lstStyle/>
                    <a:p>
                      <a:r>
                        <a:rPr lang="en-US" sz="900" b="1" dirty="0" smtClean="0"/>
                        <a:t>13 </a:t>
                      </a:r>
                      <a:r>
                        <a:rPr lang="en-US" sz="900" b="1" dirty="0" err="1" smtClean="0"/>
                        <a:t>Univ</a:t>
                      </a:r>
                      <a:r>
                        <a:rPr lang="en-US" sz="900" b="1" dirty="0" smtClean="0"/>
                        <a:t>, 3</a:t>
                      </a:r>
                      <a:r>
                        <a:rPr lang="en-US" sz="900" b="1" baseline="0" dirty="0" smtClean="0"/>
                        <a:t> Lab, 1 SBIR</a:t>
                      </a:r>
                      <a:endParaRPr lang="en-US" sz="900" b="1" dirty="0"/>
                    </a:p>
                  </a:txBody>
                  <a:tcPr/>
                </a:tc>
                <a:tc>
                  <a:txBody>
                    <a:bodyPr/>
                    <a:lstStyle/>
                    <a:p>
                      <a:r>
                        <a:rPr lang="en-US" sz="900" b="1" dirty="0" smtClean="0"/>
                        <a:t>75+</a:t>
                      </a:r>
                      <a:endParaRPr lang="en-US" sz="900" b="1" dirty="0"/>
                    </a:p>
                  </a:txBody>
                  <a:tcPr/>
                </a:tc>
              </a:tr>
              <a:tr h="256540">
                <a:tc>
                  <a:txBody>
                    <a:bodyPr/>
                    <a:lstStyle/>
                    <a:p>
                      <a:r>
                        <a:rPr lang="en-US" sz="900" b="1" dirty="0" smtClean="0"/>
                        <a:t>NOvA</a:t>
                      </a:r>
                      <a:endParaRPr lang="en-US" sz="9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Fermilab, Batavia, IL</a:t>
                      </a:r>
                      <a:r>
                        <a:rPr lang="en-US" sz="900" b="1" baseline="0" dirty="0" smtClean="0"/>
                        <a:t> &amp; </a:t>
                      </a:r>
                      <a:r>
                        <a:rPr lang="en-US" sz="900" b="1" dirty="0" smtClean="0"/>
                        <a:t> Ash River,</a:t>
                      </a:r>
                      <a:r>
                        <a:rPr lang="en-US" sz="900" b="1" baseline="0" dirty="0" smtClean="0"/>
                        <a:t> MN, USA</a:t>
                      </a:r>
                      <a:endParaRPr lang="en-US" sz="9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Physics</a:t>
                      </a:r>
                      <a:r>
                        <a:rPr lang="en-US" sz="900" b="1" baseline="0" dirty="0" smtClean="0"/>
                        <a:t> run 2014</a:t>
                      </a:r>
                      <a:endParaRPr lang="en-US" sz="900" b="1" dirty="0" smtClean="0"/>
                    </a:p>
                  </a:txBody>
                  <a:tcPr/>
                </a:tc>
                <a:tc>
                  <a:txBody>
                    <a:bodyPr/>
                    <a:lstStyle/>
                    <a:p>
                      <a:r>
                        <a:rPr lang="en-US" sz="900" b="1" dirty="0" smtClean="0"/>
                        <a:t>34</a:t>
                      </a:r>
                      <a:endParaRPr lang="en-US" sz="900" b="1" dirty="0"/>
                    </a:p>
                  </a:txBody>
                  <a:tcPr/>
                </a:tc>
                <a:tc>
                  <a:txBody>
                    <a:bodyPr/>
                    <a:lstStyle/>
                    <a:p>
                      <a:r>
                        <a:rPr lang="en-US" sz="900" b="1" dirty="0" smtClean="0"/>
                        <a:t>144</a:t>
                      </a:r>
                      <a:endParaRPr lang="en-US" sz="900" b="1" dirty="0"/>
                    </a:p>
                  </a:txBody>
                  <a:tcPr/>
                </a:tc>
                <a:tc>
                  <a:txBody>
                    <a:bodyPr/>
                    <a:lstStyle/>
                    <a:p>
                      <a:r>
                        <a:rPr lang="en-US" sz="900" b="1" dirty="0" smtClean="0"/>
                        <a:t>18 </a:t>
                      </a:r>
                      <a:r>
                        <a:rPr lang="en-US" sz="900" b="1" dirty="0" err="1" smtClean="0"/>
                        <a:t>Univ</a:t>
                      </a:r>
                      <a:r>
                        <a:rPr lang="en-US" sz="900" b="1" dirty="0" smtClean="0"/>
                        <a:t>, 2 Lab</a:t>
                      </a:r>
                      <a:endParaRPr lang="en-US" sz="900" b="1" dirty="0"/>
                    </a:p>
                  </a:txBody>
                  <a:tcPr/>
                </a:tc>
                <a:tc>
                  <a:txBody>
                    <a:bodyPr/>
                    <a:lstStyle/>
                    <a:p>
                      <a:r>
                        <a:rPr lang="en-US" sz="900" b="1" dirty="0" smtClean="0"/>
                        <a:t>114</a:t>
                      </a:r>
                      <a:endParaRPr lang="en-US" sz="900" b="1" dirty="0"/>
                    </a:p>
                  </a:txBody>
                  <a:tcPr/>
                </a:tc>
              </a:tr>
              <a:tr h="256540">
                <a:tc>
                  <a:txBody>
                    <a:bodyPr/>
                    <a:lstStyle/>
                    <a:p>
                      <a:r>
                        <a:rPr lang="en-US" sz="900" b="1" dirty="0" smtClean="0"/>
                        <a:t>ORKA</a:t>
                      </a:r>
                      <a:endParaRPr lang="en-US" sz="900" b="1" dirty="0"/>
                    </a:p>
                  </a:txBody>
                  <a:tcPr/>
                </a:tc>
                <a:tc>
                  <a:txBody>
                    <a:bodyPr/>
                    <a:lstStyle/>
                    <a:p>
                      <a:r>
                        <a:rPr lang="en-US" sz="900" b="1" dirty="0" smtClean="0"/>
                        <a:t>Fermilab, Batavia, IL, USA</a:t>
                      </a:r>
                      <a:endParaRPr lang="en-US" sz="900" b="1" dirty="0"/>
                    </a:p>
                  </a:txBody>
                  <a:tcPr/>
                </a:tc>
                <a:tc>
                  <a:txBody>
                    <a:bodyPr/>
                    <a:lstStyle/>
                    <a:p>
                      <a:r>
                        <a:rPr lang="en-US" sz="900" b="1" dirty="0" smtClean="0"/>
                        <a:t>R&amp;D</a:t>
                      </a:r>
                      <a:r>
                        <a:rPr lang="en-US" sz="900" b="1" baseline="0" dirty="0" smtClean="0"/>
                        <a:t>; CD0 2017+</a:t>
                      </a:r>
                      <a:endParaRPr lang="en-US" sz="900" b="1" dirty="0"/>
                    </a:p>
                  </a:txBody>
                  <a:tcPr/>
                </a:tc>
                <a:tc>
                  <a:txBody>
                    <a:bodyPr/>
                    <a:lstStyle/>
                    <a:p>
                      <a:r>
                        <a:rPr lang="en-US" sz="900" b="1" dirty="0" smtClean="0"/>
                        <a:t>17</a:t>
                      </a:r>
                      <a:endParaRPr lang="en-US" sz="900" b="1" dirty="0"/>
                    </a:p>
                  </a:txBody>
                  <a:tcPr/>
                </a:tc>
                <a:tc>
                  <a:txBody>
                    <a:bodyPr/>
                    <a:lstStyle/>
                    <a:p>
                      <a:r>
                        <a:rPr lang="en-US" sz="900" b="1" dirty="0" smtClean="0"/>
                        <a:t>48+</a:t>
                      </a:r>
                      <a:endParaRPr lang="en-US" sz="900" b="1" dirty="0"/>
                    </a:p>
                  </a:txBody>
                  <a:tcPr/>
                </a:tc>
                <a:tc>
                  <a:txBody>
                    <a:bodyPr/>
                    <a:lstStyle/>
                    <a:p>
                      <a:r>
                        <a:rPr lang="en-US" sz="900" b="1" dirty="0" smtClean="0"/>
                        <a:t>6 </a:t>
                      </a:r>
                      <a:r>
                        <a:rPr lang="en-US" sz="900" b="1" dirty="0" err="1" smtClean="0"/>
                        <a:t>Univ</a:t>
                      </a:r>
                      <a:r>
                        <a:rPr lang="en-US" sz="900" b="1" dirty="0" smtClean="0"/>
                        <a:t>,</a:t>
                      </a:r>
                      <a:r>
                        <a:rPr lang="en-US" sz="900" b="1" baseline="0" dirty="0" smtClean="0"/>
                        <a:t> 2 Lab</a:t>
                      </a:r>
                      <a:endParaRPr lang="en-US" sz="900" b="1" dirty="0"/>
                    </a:p>
                  </a:txBody>
                  <a:tcPr/>
                </a:tc>
                <a:tc>
                  <a:txBody>
                    <a:bodyPr/>
                    <a:lstStyle/>
                    <a:p>
                      <a:r>
                        <a:rPr lang="en-US" sz="900" b="1" dirty="0" smtClean="0"/>
                        <a:t>26</a:t>
                      </a:r>
                      <a:endParaRPr lang="en-US" sz="900" b="1" dirty="0"/>
                    </a:p>
                  </a:txBody>
                  <a:tcPr/>
                </a:tc>
              </a:tr>
              <a:tr h="256540">
                <a:tc>
                  <a:txBody>
                    <a:bodyPr/>
                    <a:lstStyle/>
                    <a:p>
                      <a:r>
                        <a:rPr lang="en-US" sz="900" b="1" dirty="0" smtClean="0"/>
                        <a:t>Super-K</a:t>
                      </a:r>
                      <a:endParaRPr lang="en-US" sz="900" b="1" dirty="0"/>
                    </a:p>
                  </a:txBody>
                  <a:tcPr/>
                </a:tc>
                <a:tc>
                  <a:txBody>
                    <a:bodyPr/>
                    <a:lstStyle/>
                    <a:p>
                      <a:r>
                        <a:rPr lang="en-US" sz="900" b="1" dirty="0" err="1" smtClean="0"/>
                        <a:t>Mozumi</a:t>
                      </a:r>
                      <a:r>
                        <a:rPr lang="en-US" sz="900" b="1" dirty="0" smtClean="0"/>
                        <a:t> Mine, Gifu, Japan</a:t>
                      </a:r>
                      <a:endParaRPr lang="en-US" sz="900" b="1" dirty="0"/>
                    </a:p>
                  </a:txBody>
                  <a:tcPr/>
                </a:tc>
                <a:tc>
                  <a:txBody>
                    <a:bodyPr/>
                    <a:lstStyle/>
                    <a:p>
                      <a:r>
                        <a:rPr lang="en-US" sz="900" b="1" dirty="0" smtClean="0"/>
                        <a:t>Running</a:t>
                      </a:r>
                      <a:endParaRPr lang="en-US" sz="900" b="1" dirty="0"/>
                    </a:p>
                  </a:txBody>
                  <a:tcPr/>
                </a:tc>
                <a:tc>
                  <a:txBody>
                    <a:bodyPr/>
                    <a:lstStyle/>
                    <a:p>
                      <a:r>
                        <a:rPr lang="en-US" sz="900" b="1" dirty="0" smtClean="0"/>
                        <a:t>35</a:t>
                      </a:r>
                      <a:endParaRPr lang="en-US" sz="900" b="1" dirty="0"/>
                    </a:p>
                  </a:txBody>
                  <a:tcPr/>
                </a:tc>
                <a:tc>
                  <a:txBody>
                    <a:bodyPr/>
                    <a:lstStyle/>
                    <a:p>
                      <a:r>
                        <a:rPr lang="en-US" sz="900" b="1" dirty="0" smtClean="0"/>
                        <a:t>121</a:t>
                      </a:r>
                      <a:endParaRPr lang="en-US" sz="900" b="1" dirty="0"/>
                    </a:p>
                  </a:txBody>
                  <a:tcPr/>
                </a:tc>
                <a:tc>
                  <a:txBody>
                    <a:bodyPr/>
                    <a:lstStyle/>
                    <a:p>
                      <a:r>
                        <a:rPr lang="en-US" sz="900" b="1" dirty="0" smtClean="0"/>
                        <a:t>7 </a:t>
                      </a:r>
                      <a:r>
                        <a:rPr lang="en-US" sz="900" b="1" dirty="0" err="1" smtClean="0"/>
                        <a:t>Univ</a:t>
                      </a:r>
                      <a:endParaRPr lang="en-US" sz="900" b="1" dirty="0"/>
                    </a:p>
                  </a:txBody>
                  <a:tcPr/>
                </a:tc>
                <a:tc>
                  <a:txBody>
                    <a:bodyPr/>
                    <a:lstStyle/>
                    <a:p>
                      <a:r>
                        <a:rPr lang="en-US" sz="900" b="1" dirty="0" smtClean="0"/>
                        <a:t>29</a:t>
                      </a:r>
                      <a:endParaRPr lang="en-US" sz="900" b="1" dirty="0"/>
                    </a:p>
                  </a:txBody>
                  <a:tcPr/>
                </a:tc>
              </a:tr>
              <a:tr h="256540">
                <a:tc>
                  <a:txBody>
                    <a:bodyPr/>
                    <a:lstStyle/>
                    <a:p>
                      <a:r>
                        <a:rPr lang="en-US" sz="900" b="1" dirty="0" smtClean="0"/>
                        <a:t>T2K</a:t>
                      </a:r>
                      <a:endParaRPr lang="en-US" sz="9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J-PARC, Tokai</a:t>
                      </a:r>
                      <a:r>
                        <a:rPr lang="en-US" sz="900" b="1" baseline="0" dirty="0" smtClean="0"/>
                        <a:t> &amp; </a:t>
                      </a:r>
                      <a:r>
                        <a:rPr lang="en-US" sz="900" b="1" dirty="0" err="1" smtClean="0"/>
                        <a:t>Mozumi</a:t>
                      </a:r>
                      <a:r>
                        <a:rPr lang="en-US" sz="900" b="1" dirty="0" smtClean="0"/>
                        <a:t> Mine, Gifu, Japan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Running; </a:t>
                      </a:r>
                      <a:r>
                        <a:rPr lang="en-US" sz="900" b="1" dirty="0" err="1" smtClean="0"/>
                        <a:t>Linac</a:t>
                      </a:r>
                      <a:r>
                        <a:rPr lang="en-US" sz="900" b="1" smtClean="0"/>
                        <a:t> upgrade</a:t>
                      </a:r>
                      <a:r>
                        <a:rPr lang="en-US" sz="900" b="1" baseline="0" smtClean="0"/>
                        <a:t> 2014</a:t>
                      </a:r>
                      <a:endParaRPr lang="en-US" sz="900" b="1" dirty="0" smtClean="0"/>
                    </a:p>
                  </a:txBody>
                  <a:tcPr/>
                </a:tc>
                <a:tc>
                  <a:txBody>
                    <a:bodyPr/>
                    <a:lstStyle/>
                    <a:p>
                      <a:r>
                        <a:rPr lang="en-US" sz="900" b="1" dirty="0" smtClean="0"/>
                        <a:t>56</a:t>
                      </a:r>
                      <a:endParaRPr lang="en-US" sz="900" b="1" dirty="0"/>
                    </a:p>
                  </a:txBody>
                  <a:tcPr/>
                </a:tc>
                <a:tc>
                  <a:txBody>
                    <a:bodyPr/>
                    <a:lstStyle/>
                    <a:p>
                      <a:r>
                        <a:rPr lang="en-US" sz="900" b="1" dirty="0" smtClean="0"/>
                        <a:t>500+</a:t>
                      </a:r>
                      <a:endParaRPr lang="en-US" sz="900" b="1" dirty="0"/>
                    </a:p>
                  </a:txBody>
                  <a:tcPr/>
                </a:tc>
                <a:tc>
                  <a:txBody>
                    <a:bodyPr/>
                    <a:lstStyle/>
                    <a:p>
                      <a:r>
                        <a:rPr lang="en-US" sz="900" b="1" dirty="0" smtClean="0"/>
                        <a:t>10 </a:t>
                      </a:r>
                      <a:r>
                        <a:rPr lang="en-US" sz="900" b="1" dirty="0" err="1" smtClean="0"/>
                        <a:t>Univ</a:t>
                      </a:r>
                      <a:endParaRPr lang="en-US" sz="900" b="1" dirty="0"/>
                    </a:p>
                  </a:txBody>
                  <a:tcPr/>
                </a:tc>
                <a:tc>
                  <a:txBody>
                    <a:bodyPr/>
                    <a:lstStyle/>
                    <a:p>
                      <a:r>
                        <a:rPr lang="en-US" sz="900" b="1" dirty="0" smtClean="0"/>
                        <a:t>70</a:t>
                      </a:r>
                      <a:endParaRPr lang="en-US" sz="900" b="1" dirty="0"/>
                    </a:p>
                  </a:txBody>
                  <a:tcPr/>
                </a:tc>
              </a:tr>
              <a:tr h="256540">
                <a:tc>
                  <a:txBody>
                    <a:bodyPr/>
                    <a:lstStyle/>
                    <a:p>
                      <a:r>
                        <a:rPr lang="en-US" sz="900" b="1" dirty="0" smtClean="0"/>
                        <a:t>US-NA61</a:t>
                      </a:r>
                      <a:endParaRPr lang="en-US" sz="900" b="1" dirty="0"/>
                    </a:p>
                  </a:txBody>
                  <a:tcPr/>
                </a:tc>
                <a:tc>
                  <a:txBody>
                    <a:bodyPr/>
                    <a:lstStyle/>
                    <a:p>
                      <a:r>
                        <a:rPr lang="en-US" sz="900" b="1" dirty="0" smtClean="0"/>
                        <a:t>CERN, Geneva, Switzerland</a:t>
                      </a:r>
                      <a:endParaRPr lang="en-US" sz="900" b="1" dirty="0"/>
                    </a:p>
                  </a:txBody>
                  <a:tcPr/>
                </a:tc>
                <a:tc>
                  <a:txBody>
                    <a:bodyPr/>
                    <a:lstStyle/>
                    <a:p>
                      <a:r>
                        <a:rPr lang="en-US" sz="900" b="1" dirty="0" smtClean="0"/>
                        <a:t>Target runs 2014-15</a:t>
                      </a:r>
                      <a:endParaRPr lang="en-US" sz="900" b="1" dirty="0"/>
                    </a:p>
                  </a:txBody>
                  <a:tcPr/>
                </a:tc>
                <a:tc>
                  <a:txBody>
                    <a:bodyPr/>
                    <a:lstStyle/>
                    <a:p>
                      <a:r>
                        <a:rPr lang="en-US" sz="900" b="1" dirty="0" smtClean="0"/>
                        <a:t>27 (NA61/SHINE)</a:t>
                      </a:r>
                      <a:endParaRPr lang="en-US" sz="900" b="1" dirty="0"/>
                    </a:p>
                  </a:txBody>
                  <a:tcPr/>
                </a:tc>
                <a:tc>
                  <a:txBody>
                    <a:bodyPr/>
                    <a:lstStyle/>
                    <a:p>
                      <a:r>
                        <a:rPr lang="en-US" sz="900" b="1" dirty="0" smtClean="0"/>
                        <a:t>144 (NA61/SHINE)</a:t>
                      </a:r>
                      <a:endParaRPr lang="en-US" sz="900" b="1" dirty="0"/>
                    </a:p>
                  </a:txBody>
                  <a:tcPr/>
                </a:tc>
                <a:tc>
                  <a:txBody>
                    <a:bodyPr/>
                    <a:lstStyle/>
                    <a:p>
                      <a:r>
                        <a:rPr lang="en-US" sz="900" b="1" dirty="0" smtClean="0"/>
                        <a:t>4</a:t>
                      </a:r>
                      <a:r>
                        <a:rPr lang="en-US" sz="900" b="1" baseline="0" dirty="0" smtClean="0"/>
                        <a:t> </a:t>
                      </a:r>
                      <a:r>
                        <a:rPr lang="en-US" sz="900" b="1" baseline="0" dirty="0" err="1" smtClean="0"/>
                        <a:t>Univ</a:t>
                      </a:r>
                      <a:r>
                        <a:rPr lang="en-US" sz="900" b="1" baseline="0" dirty="0" smtClean="0"/>
                        <a:t>, 1 Lab</a:t>
                      </a:r>
                      <a:endParaRPr lang="en-US" sz="900" b="1" dirty="0"/>
                    </a:p>
                  </a:txBody>
                  <a:tcPr/>
                </a:tc>
                <a:tc>
                  <a:txBody>
                    <a:bodyPr/>
                    <a:lstStyle/>
                    <a:p>
                      <a:r>
                        <a:rPr lang="en-US" sz="900" b="1" dirty="0" smtClean="0"/>
                        <a:t>15</a:t>
                      </a:r>
                      <a:endParaRPr lang="en-US" sz="900" b="1" dirty="0"/>
                    </a:p>
                  </a:txBody>
                  <a:tcPr/>
                </a:tc>
              </a:tr>
              <a:tr h="256540">
                <a:tc>
                  <a:txBody>
                    <a:bodyPr/>
                    <a:lstStyle/>
                    <a:p>
                      <a:r>
                        <a:rPr lang="en-US" sz="900" b="1" dirty="0" smtClean="0"/>
                        <a:t>US Short-Baseline Reactor </a:t>
                      </a:r>
                      <a:endParaRPr lang="en-US" sz="900" b="1" dirty="0"/>
                    </a:p>
                  </a:txBody>
                  <a:tcPr/>
                </a:tc>
                <a:tc>
                  <a:txBody>
                    <a:bodyPr/>
                    <a:lstStyle/>
                    <a:p>
                      <a:r>
                        <a:rPr lang="en-US" sz="900" b="1" dirty="0" smtClean="0"/>
                        <a:t>Site(s)</a:t>
                      </a:r>
                      <a:r>
                        <a:rPr lang="en-US" sz="900" b="1" baseline="0" dirty="0" smtClean="0"/>
                        <a:t> TBD</a:t>
                      </a:r>
                      <a:endParaRPr lang="en-US" sz="900" b="1" dirty="0"/>
                    </a:p>
                  </a:txBody>
                  <a:tcPr/>
                </a:tc>
                <a:tc>
                  <a:txBody>
                    <a:bodyPr/>
                    <a:lstStyle/>
                    <a:p>
                      <a:r>
                        <a:rPr lang="en-US" sz="900" b="1" dirty="0" smtClean="0"/>
                        <a:t>R&amp;D;</a:t>
                      </a:r>
                      <a:r>
                        <a:rPr lang="en-US" sz="900" b="1" baseline="0" dirty="0" smtClean="0"/>
                        <a:t> First data 2016</a:t>
                      </a:r>
                      <a:endParaRPr lang="en-US" sz="900" b="1" dirty="0"/>
                    </a:p>
                  </a:txBody>
                  <a:tcPr/>
                </a:tc>
                <a:tc>
                  <a:txBody>
                    <a:bodyPr/>
                    <a:lstStyle/>
                    <a:p>
                      <a:r>
                        <a:rPr lang="en-US" sz="900" b="1" dirty="0" smtClean="0"/>
                        <a:t>11</a:t>
                      </a:r>
                    </a:p>
                  </a:txBody>
                  <a:tcPr/>
                </a:tc>
                <a:tc>
                  <a:txBody>
                    <a:bodyPr/>
                    <a:lstStyle/>
                    <a:p>
                      <a:r>
                        <a:rPr lang="en-US" sz="900" b="1" dirty="0" smtClean="0"/>
                        <a:t>28+</a:t>
                      </a:r>
                      <a:endParaRPr lang="en-US" sz="900" b="1" dirty="0"/>
                    </a:p>
                  </a:txBody>
                  <a:tcPr/>
                </a:tc>
                <a:tc>
                  <a:txBody>
                    <a:bodyPr/>
                    <a:lstStyle/>
                    <a:p>
                      <a:r>
                        <a:rPr lang="en-US" sz="900" b="1" dirty="0" smtClean="0"/>
                        <a:t>6 </a:t>
                      </a:r>
                      <a:r>
                        <a:rPr lang="en-US" sz="900" b="1" dirty="0" err="1" smtClean="0"/>
                        <a:t>Univ</a:t>
                      </a:r>
                      <a:r>
                        <a:rPr lang="en-US" sz="900" b="1" dirty="0" smtClean="0"/>
                        <a:t>, 5 Lab</a:t>
                      </a:r>
                      <a:endParaRPr lang="en-US" sz="900" b="1" dirty="0"/>
                    </a:p>
                  </a:txBody>
                  <a:tcPr/>
                </a:tc>
                <a:tc>
                  <a:txBody>
                    <a:bodyPr/>
                    <a:lstStyle/>
                    <a:p>
                      <a:r>
                        <a:rPr lang="en-US" sz="900" b="1" dirty="0" smtClean="0"/>
                        <a:t>28</a:t>
                      </a:r>
                      <a:endParaRPr lang="en-US" sz="900" b="1" dirty="0"/>
                    </a:p>
                  </a:txBody>
                  <a:tcPr/>
                </a:tc>
              </a:tr>
            </a:tbl>
          </a:graphicData>
        </a:graphic>
      </p:graphicFrame>
    </p:spTree>
    <p:extLst>
      <p:ext uri="{BB962C8B-B14F-4D97-AF65-F5344CB8AC3E}">
        <p14:creationId xmlns:p14="http://schemas.microsoft.com/office/powerpoint/2010/main" xmlns="" val="21291381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314"/>
            <a:ext cx="9144000" cy="723900"/>
          </a:xfrm>
        </p:spPr>
        <p:txBody>
          <a:bodyPr/>
          <a:lstStyle/>
          <a:p>
            <a:r>
              <a:rPr lang="en-US" sz="3400" b="1" dirty="0" smtClean="0">
                <a:effectLst>
                  <a:outerShdw blurRad="38100" dist="38100" dir="2700000" algn="tl">
                    <a:srgbClr val="000000">
                      <a:alpha val="43137"/>
                    </a:srgbClr>
                  </a:outerShdw>
                </a:effectLst>
              </a:rPr>
              <a:t>Intensity Frontier R</a:t>
            </a:r>
            <a:r>
              <a:rPr lang="en-US" sz="3400" dirty="0" smtClean="0">
                <a:effectLst>
                  <a:outerShdw blurRad="38100" dist="38100" dir="2700000" algn="tl">
                    <a:srgbClr val="000000">
                      <a:alpha val="43137"/>
                    </a:srgbClr>
                  </a:outerShdw>
                </a:effectLst>
              </a:rPr>
              <a:t>esearch &amp; Development</a:t>
            </a:r>
            <a:endParaRPr lang="en-US" sz="3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43839" y="1085068"/>
            <a:ext cx="8804952" cy="5459570"/>
          </a:xfrm>
        </p:spPr>
        <p:txBody>
          <a:bodyPr/>
          <a:lstStyle/>
          <a:p>
            <a:r>
              <a:rPr lang="en-US" sz="2000" dirty="0" smtClean="0"/>
              <a:t>Intensity Frontier R&amp;D activities reviewed case by case</a:t>
            </a:r>
          </a:p>
          <a:p>
            <a:pPr lvl="1"/>
            <a:r>
              <a:rPr lang="en-US" sz="1700" b="1" dirty="0" smtClean="0">
                <a:solidFill>
                  <a:srgbClr val="C00000"/>
                </a:solidFill>
              </a:rPr>
              <a:t>Target of opportunities: fast, cheap and compelling (</a:t>
            </a:r>
            <a:r>
              <a:rPr lang="en-US" sz="1700" b="1" u="sng" dirty="0" smtClean="0">
                <a:solidFill>
                  <a:srgbClr val="C00000"/>
                </a:solidFill>
              </a:rPr>
              <a:t>discovery potential</a:t>
            </a:r>
            <a:r>
              <a:rPr lang="en-US" sz="1700" b="1" dirty="0" smtClean="0">
                <a:solidFill>
                  <a:srgbClr val="C00000"/>
                </a:solidFill>
              </a:rPr>
              <a:t>)</a:t>
            </a:r>
          </a:p>
          <a:p>
            <a:r>
              <a:rPr lang="en-US" sz="2000" dirty="0" smtClean="0"/>
              <a:t>What constitutes Intensity Frontier R&amp;D?</a:t>
            </a:r>
          </a:p>
          <a:p>
            <a:pPr lvl="1"/>
            <a:r>
              <a:rPr lang="en-US" sz="1700" b="1" dirty="0" smtClean="0">
                <a:solidFill>
                  <a:schemeClr val="tx2">
                    <a:lumMod val="75000"/>
                  </a:schemeClr>
                </a:solidFill>
              </a:rPr>
              <a:t>Perform simulations and physics studies in support of the conceptual and preliminary design of a future experiment or project</a:t>
            </a:r>
          </a:p>
          <a:p>
            <a:pPr lvl="1"/>
            <a:r>
              <a:rPr lang="en-US" sz="1700" b="1" dirty="0" smtClean="0">
                <a:solidFill>
                  <a:schemeClr val="tx2">
                    <a:lumMod val="75000"/>
                  </a:schemeClr>
                </a:solidFill>
              </a:rPr>
              <a:t>Develop and demonstrate the technical feasibility of novel detectors or systems</a:t>
            </a:r>
          </a:p>
          <a:p>
            <a:pPr lvl="1"/>
            <a:r>
              <a:rPr lang="en-US" sz="1700" b="1" dirty="0" smtClean="0">
                <a:solidFill>
                  <a:schemeClr val="tx2">
                    <a:lumMod val="75000"/>
                  </a:schemeClr>
                </a:solidFill>
              </a:rPr>
              <a:t>Design, construct, commission, and operate a prototype experiment </a:t>
            </a:r>
          </a:p>
          <a:p>
            <a:r>
              <a:rPr lang="en-US" sz="2000" dirty="0" smtClean="0"/>
              <a:t>What are the ground rules?</a:t>
            </a:r>
          </a:p>
          <a:p>
            <a:pPr lvl="1"/>
            <a:r>
              <a:rPr lang="en-US" sz="1700" b="1" dirty="0" smtClean="0">
                <a:solidFill>
                  <a:schemeClr val="accent2">
                    <a:lumMod val="50000"/>
                  </a:schemeClr>
                </a:solidFill>
              </a:rPr>
              <a:t>Start at home.  Seed support from Univ. start-up, LDRD, private foundation, etc.</a:t>
            </a:r>
          </a:p>
          <a:p>
            <a:pPr lvl="1"/>
            <a:r>
              <a:rPr lang="en-US" sz="1700" b="1" dirty="0" smtClean="0">
                <a:solidFill>
                  <a:schemeClr val="tx2">
                    <a:lumMod val="75000"/>
                  </a:schemeClr>
                </a:solidFill>
              </a:rPr>
              <a:t>There is not a separate pot of money.  All funding comes out of research.  Be thrifty.  Be reasonable.  R&amp;D proposals should be mainly for technical support.  </a:t>
            </a:r>
          </a:p>
          <a:p>
            <a:pPr lvl="1"/>
            <a:r>
              <a:rPr lang="en-US" sz="1700" b="1" dirty="0" smtClean="0">
                <a:solidFill>
                  <a:schemeClr val="accent2">
                    <a:lumMod val="50000"/>
                  </a:schemeClr>
                </a:solidFill>
              </a:rPr>
              <a:t>Form a strong &amp; credible collaboration.  Partnerships with labs and universities are preferred.  International participation is encouraged.</a:t>
            </a:r>
          </a:p>
          <a:p>
            <a:pPr lvl="1"/>
            <a:r>
              <a:rPr lang="en-US" sz="1700" b="1" dirty="0" smtClean="0">
                <a:solidFill>
                  <a:schemeClr val="tx2">
                    <a:lumMod val="75000"/>
                  </a:schemeClr>
                </a:solidFill>
              </a:rPr>
              <a:t>Socialize with the funding agencies AND lab management at the earliest opportunity.</a:t>
            </a:r>
          </a:p>
          <a:p>
            <a:pPr lvl="2"/>
            <a:r>
              <a:rPr lang="en-US" sz="1600" b="1" dirty="0" smtClean="0">
                <a:solidFill>
                  <a:srgbClr val="285C00"/>
                </a:solidFill>
              </a:rPr>
              <a:t>Briefings to DOE (or NSF).  PAC(s) should have a voice.</a:t>
            </a:r>
          </a:p>
          <a:p>
            <a:pPr lvl="2"/>
            <a:r>
              <a:rPr lang="en-US" sz="1600" b="1" dirty="0" smtClean="0">
                <a:solidFill>
                  <a:srgbClr val="285C00"/>
                </a:solidFill>
              </a:rPr>
              <a:t>How and when does this activity fit within the HEP mission and Intensity Frontier portfolio?</a:t>
            </a:r>
          </a:p>
          <a:p>
            <a:pPr lvl="1"/>
            <a:r>
              <a:rPr lang="en-US" sz="1700" b="1" dirty="0" smtClean="0">
                <a:solidFill>
                  <a:schemeClr val="tx2">
                    <a:lumMod val="75000"/>
                  </a:schemeClr>
                </a:solidFill>
              </a:rPr>
              <a:t>Technical proposal will be reviewed.  Research will be reviewed.  Separately.</a:t>
            </a:r>
          </a:p>
        </p:txBody>
      </p:sp>
      <p:sp>
        <p:nvSpPr>
          <p:cNvPr id="4" name="Slide Number Placeholder 3"/>
          <p:cNvSpPr>
            <a:spLocks noGrp="1"/>
          </p:cNvSpPr>
          <p:nvPr>
            <p:ph type="sldNum" sz="quarter" idx="10"/>
          </p:nvPr>
        </p:nvSpPr>
        <p:spPr/>
        <p:txBody>
          <a:bodyPr/>
          <a:lstStyle/>
          <a:p>
            <a:pPr>
              <a:defRPr/>
            </a:pPr>
            <a:fld id="{D757FE10-15E1-460C-A482-DCCBDA005350}" type="slidenum">
              <a:rPr lang="en-US" smtClean="0"/>
              <a:pPr>
                <a:defRPr/>
              </a:pPr>
              <a:t>42</a:t>
            </a:fld>
            <a:endParaRPr lang="en-US" dirty="0"/>
          </a:p>
        </p:txBody>
      </p:sp>
      <p:sp>
        <p:nvSpPr>
          <p:cNvPr id="5" name="Date Placeholder 4"/>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94F563F1-1FD0-446D-9E06-76D1145772BC}" type="slidenum">
              <a:rPr lang="en-US" smtClean="0">
                <a:solidFill>
                  <a:schemeClr val="bg1">
                    <a:lumMod val="50000"/>
                  </a:schemeClr>
                </a:solidFill>
              </a:rPr>
              <a:pPr>
                <a:defRPr/>
              </a:pPr>
              <a:t>43</a:t>
            </a:fld>
            <a:endParaRPr lang="en-US" dirty="0">
              <a:solidFill>
                <a:schemeClr val="bg1">
                  <a:lumMod val="50000"/>
                </a:schemeClr>
              </a:solidFill>
            </a:endParaRPr>
          </a:p>
        </p:txBody>
      </p:sp>
      <p:sp>
        <p:nvSpPr>
          <p:cNvPr id="8" name="Date Placeholder 7"/>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
        <p:nvSpPr>
          <p:cNvPr id="2" name="Title 1"/>
          <p:cNvSpPr>
            <a:spLocks noGrp="1"/>
          </p:cNvSpPr>
          <p:nvPr>
            <p:ph type="title"/>
          </p:nvPr>
        </p:nvSpPr>
        <p:spPr>
          <a:xfrm>
            <a:off x="544522" y="0"/>
            <a:ext cx="8229600" cy="533400"/>
          </a:xfrm>
        </p:spPr>
        <p:txBody>
          <a:bodyPr>
            <a:noAutofit/>
          </a:bodyPr>
          <a:lstStyle/>
          <a:p>
            <a:r>
              <a:rPr lang="en-US" sz="3200" b="1" dirty="0" smtClean="0">
                <a:effectLst>
                  <a:outerShdw blurRad="38100" dist="38100" dir="2700000" algn="tl">
                    <a:srgbClr val="000000">
                      <a:alpha val="43137"/>
                    </a:srgbClr>
                  </a:outerShdw>
                </a:effectLst>
              </a:rPr>
              <a:t>Current Intensity Frontier R&amp;D Efforts</a:t>
            </a:r>
            <a:endParaRPr lang="en-US" sz="3200" b="1" dirty="0">
              <a:effectLst>
                <a:outerShdw blurRad="38100" dist="38100" dir="2700000" algn="tl">
                  <a:srgbClr val="000000">
                    <a:alpha val="43137"/>
                  </a:srgbClr>
                </a:outerShdw>
              </a:effectLst>
              <a:latin typeface="Helvetica" pitchFamily="34" charset="0"/>
              <a:cs typeface="Helvetica" pitchFamily="34" charset="0"/>
            </a:endParaRPr>
          </a:p>
        </p:txBody>
      </p:sp>
      <p:graphicFrame>
        <p:nvGraphicFramePr>
          <p:cNvPr id="6" name="Content Placeholder 5"/>
          <p:cNvGraphicFramePr>
            <a:graphicFrameLocks noGrp="1"/>
          </p:cNvGraphicFramePr>
          <p:nvPr>
            <p:ph idx="4294967295"/>
          </p:nvPr>
        </p:nvGraphicFramePr>
        <p:xfrm>
          <a:off x="0" y="542925"/>
          <a:ext cx="8839200" cy="2232861"/>
        </p:xfrm>
        <a:graphic>
          <a:graphicData uri="http://schemas.openxmlformats.org/drawingml/2006/table">
            <a:tbl>
              <a:tblPr firstRow="1" bandRow="1">
                <a:tableStyleId>{5C22544A-7EE6-4342-B048-85BDC9FD1C3A}</a:tableStyleId>
              </a:tblPr>
              <a:tblGrid>
                <a:gridCol w="1066801"/>
                <a:gridCol w="1447800"/>
                <a:gridCol w="1066800"/>
                <a:gridCol w="3352800"/>
                <a:gridCol w="1219200"/>
                <a:gridCol w="685799"/>
              </a:tblGrid>
              <a:tr h="228601">
                <a:tc>
                  <a:txBody>
                    <a:bodyPr/>
                    <a:lstStyle/>
                    <a:p>
                      <a:r>
                        <a:rPr lang="en-US" sz="900" dirty="0" smtClean="0"/>
                        <a:t>Experiment</a:t>
                      </a:r>
                      <a:endParaRPr lang="en-US" sz="900" dirty="0"/>
                    </a:p>
                  </a:txBody>
                  <a:tcPr/>
                </a:tc>
                <a:tc>
                  <a:txBody>
                    <a:bodyPr/>
                    <a:lstStyle/>
                    <a:p>
                      <a:r>
                        <a:rPr lang="en-US" sz="900" dirty="0" smtClean="0"/>
                        <a:t>Location</a:t>
                      </a:r>
                      <a:endParaRPr lang="en-US" sz="900" dirty="0"/>
                    </a:p>
                  </a:txBody>
                  <a:tcPr/>
                </a:tc>
                <a:tc>
                  <a:txBody>
                    <a:bodyPr/>
                    <a:lstStyle/>
                    <a:p>
                      <a:r>
                        <a:rPr lang="en-US" sz="900" dirty="0" smtClean="0"/>
                        <a:t>Status</a:t>
                      </a:r>
                      <a:endParaRPr lang="en-US" sz="900" dirty="0"/>
                    </a:p>
                  </a:txBody>
                  <a:tcPr/>
                </a:tc>
                <a:tc>
                  <a:txBody>
                    <a:bodyPr/>
                    <a:lstStyle/>
                    <a:p>
                      <a:r>
                        <a:rPr lang="en-US" sz="900" dirty="0" smtClean="0"/>
                        <a:t>Description</a:t>
                      </a:r>
                      <a:endParaRPr lang="en-US" sz="900" dirty="0"/>
                    </a:p>
                  </a:txBody>
                  <a:tcPr/>
                </a:tc>
                <a:tc>
                  <a:txBody>
                    <a:bodyPr/>
                    <a:lstStyle/>
                    <a:p>
                      <a:r>
                        <a:rPr lang="en-US" sz="900" dirty="0" smtClean="0"/>
                        <a:t>#US Inst.</a:t>
                      </a:r>
                      <a:endParaRPr lang="en-US" sz="900" dirty="0"/>
                    </a:p>
                  </a:txBody>
                  <a:tcPr/>
                </a:tc>
                <a:tc>
                  <a:txBody>
                    <a:bodyPr/>
                    <a:lstStyle/>
                    <a:p>
                      <a:r>
                        <a:rPr lang="en-US" sz="900" dirty="0" smtClean="0"/>
                        <a:t>#US Coll.</a:t>
                      </a:r>
                      <a:endParaRPr lang="en-US" sz="900" dirty="0"/>
                    </a:p>
                  </a:txBody>
                  <a:tcPr/>
                </a:tc>
              </a:tr>
              <a:tr h="255370">
                <a:tc>
                  <a:txBody>
                    <a:bodyPr/>
                    <a:lstStyle/>
                    <a:p>
                      <a:r>
                        <a:rPr lang="en-US" sz="950" b="1" dirty="0" smtClean="0">
                          <a:effectLst/>
                          <a:latin typeface="Calibri" pitchFamily="34" charset="0"/>
                        </a:rPr>
                        <a:t>CAPTAIN</a:t>
                      </a:r>
                      <a:endParaRPr lang="en-US" sz="950" b="1" dirty="0">
                        <a:effectLst/>
                        <a:latin typeface="Calibri" pitchFamily="34" charset="0"/>
                      </a:endParaRPr>
                    </a:p>
                  </a:txBody>
                  <a:tcPr/>
                </a:tc>
                <a:tc>
                  <a:txBody>
                    <a:bodyPr/>
                    <a:lstStyle/>
                    <a:p>
                      <a:r>
                        <a:rPr lang="en-US" sz="900" b="1" dirty="0" smtClean="0"/>
                        <a:t>Los Alamos,</a:t>
                      </a:r>
                      <a:r>
                        <a:rPr lang="en-US" sz="900" b="1" baseline="0" dirty="0" smtClean="0"/>
                        <a:t> NM, USA</a:t>
                      </a:r>
                      <a:endParaRPr lang="en-US" sz="900" b="1" dirty="0"/>
                    </a:p>
                  </a:txBody>
                  <a:tcPr/>
                </a:tc>
                <a:tc>
                  <a:txBody>
                    <a:bodyPr/>
                    <a:lstStyle/>
                    <a:p>
                      <a:r>
                        <a:rPr lang="en-US" sz="900" b="1" dirty="0" smtClean="0"/>
                        <a:t>R&amp;D; Neutron</a:t>
                      </a:r>
                      <a:r>
                        <a:rPr lang="en-US" sz="900" b="1" baseline="0" dirty="0" smtClean="0"/>
                        <a:t> run 2015</a:t>
                      </a:r>
                      <a:endParaRPr lang="en-US" sz="900" b="1" dirty="0"/>
                    </a:p>
                  </a:txBody>
                  <a:tcPr/>
                </a:tc>
                <a:tc>
                  <a:txBody>
                    <a:bodyPr/>
                    <a:lstStyle/>
                    <a:p>
                      <a:r>
                        <a:rPr lang="en-US" sz="900" b="1" dirty="0" smtClean="0">
                          <a:latin typeface="+mn-lt"/>
                          <a:cs typeface="Helvetica" pitchFamily="34" charset="0"/>
                        </a:rPr>
                        <a:t>Cryogenic apparatus for precision tests of argon interactions with neutrinos</a:t>
                      </a:r>
                      <a:endParaRPr lang="en-US" sz="900" b="1" dirty="0">
                        <a:latin typeface="+mn-lt"/>
                      </a:endParaRPr>
                    </a:p>
                  </a:txBody>
                  <a:tcPr/>
                </a:tc>
                <a:tc>
                  <a:txBody>
                    <a:bodyPr/>
                    <a:lstStyle/>
                    <a:p>
                      <a:r>
                        <a:rPr lang="en-US" sz="900" b="1" dirty="0" smtClean="0"/>
                        <a:t>5 Univ.,</a:t>
                      </a:r>
                      <a:r>
                        <a:rPr lang="en-US" sz="900" b="1" baseline="0" dirty="0" smtClean="0"/>
                        <a:t> 1 Lab</a:t>
                      </a:r>
                      <a:endParaRPr lang="en-US" sz="900" b="1" dirty="0"/>
                    </a:p>
                  </a:txBody>
                  <a:tcPr/>
                </a:tc>
                <a:tc>
                  <a:txBody>
                    <a:bodyPr/>
                    <a:lstStyle/>
                    <a:p>
                      <a:r>
                        <a:rPr lang="en-US" sz="900" b="1" dirty="0" smtClean="0"/>
                        <a:t>20</a:t>
                      </a:r>
                      <a:endParaRPr lang="en-US" sz="900" b="1" dirty="0"/>
                    </a:p>
                  </a:txBody>
                  <a:tcPr/>
                </a:tc>
              </a:tr>
              <a:tr h="364092">
                <a:tc>
                  <a:txBody>
                    <a:bodyPr/>
                    <a:lstStyle/>
                    <a:p>
                      <a:r>
                        <a:rPr lang="en-US" sz="950" b="1" dirty="0" smtClean="0">
                          <a:effectLst/>
                          <a:latin typeface="Calibri" pitchFamily="34" charset="0"/>
                        </a:rPr>
                        <a:t>Heavy Photon Search</a:t>
                      </a:r>
                      <a:endParaRPr lang="en-US" sz="950" b="1" dirty="0">
                        <a:effectLst/>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Jefferson Lab,</a:t>
                      </a:r>
                      <a:r>
                        <a:rPr lang="en-US" sz="900" b="1" baseline="0" dirty="0" smtClean="0"/>
                        <a:t> Newport News, VA, USA</a:t>
                      </a:r>
                      <a:endParaRPr lang="en-US" sz="9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Physics run 2015</a:t>
                      </a:r>
                    </a:p>
                  </a:txBody>
                  <a:tcPr/>
                </a:tc>
                <a:tc>
                  <a:txBody>
                    <a:bodyPr/>
                    <a:lstStyle/>
                    <a:p>
                      <a:r>
                        <a:rPr lang="en-US" sz="900" b="1" dirty="0" smtClean="0"/>
                        <a:t>Search for massive</a:t>
                      </a:r>
                      <a:r>
                        <a:rPr lang="en-US" sz="900" b="1" baseline="0" dirty="0" smtClean="0"/>
                        <a:t> vector gauge bosons which may be evidence of dark matter or explain g-2 anomaly</a:t>
                      </a:r>
                      <a:endParaRPr lang="en-US" sz="900" b="1" dirty="0"/>
                    </a:p>
                  </a:txBody>
                  <a:tcPr/>
                </a:tc>
                <a:tc>
                  <a:txBody>
                    <a:bodyPr/>
                    <a:lstStyle/>
                    <a:p>
                      <a:r>
                        <a:rPr lang="en-US" sz="900" b="1" dirty="0" smtClean="0"/>
                        <a:t>8 Univ.,</a:t>
                      </a:r>
                      <a:r>
                        <a:rPr lang="en-US" sz="900" b="1" baseline="0" dirty="0" smtClean="0"/>
                        <a:t> 2 Lab</a:t>
                      </a:r>
                      <a:endParaRPr lang="en-US" sz="900" b="1" dirty="0"/>
                    </a:p>
                  </a:txBody>
                  <a:tcPr/>
                </a:tc>
                <a:tc>
                  <a:txBody>
                    <a:bodyPr/>
                    <a:lstStyle/>
                    <a:p>
                      <a:r>
                        <a:rPr lang="en-US" sz="900" b="1" dirty="0" smtClean="0"/>
                        <a:t>47</a:t>
                      </a:r>
                      <a:endParaRPr lang="en-US" sz="900" b="1" dirty="0"/>
                    </a:p>
                  </a:txBody>
                  <a:tcPr/>
                </a:tc>
              </a:tr>
              <a:tr h="255370">
                <a:tc>
                  <a:txBody>
                    <a:bodyPr/>
                    <a:lstStyle/>
                    <a:p>
                      <a:r>
                        <a:rPr lang="en-US" sz="950" b="1" dirty="0" smtClean="0">
                          <a:effectLst/>
                          <a:latin typeface="Calibri" pitchFamily="34" charset="0"/>
                        </a:rPr>
                        <a:t>LArIAT</a:t>
                      </a:r>
                      <a:endParaRPr lang="en-US" sz="950" b="1" dirty="0">
                        <a:effectLst/>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Fermilab, Batavia, IL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R&amp;D;</a:t>
                      </a:r>
                      <a:r>
                        <a:rPr lang="en-US" sz="900" b="1" baseline="0" dirty="0" smtClean="0"/>
                        <a:t> </a:t>
                      </a:r>
                      <a:r>
                        <a:rPr lang="en-US" sz="900" b="1" dirty="0" smtClean="0"/>
                        <a:t>Phase I</a:t>
                      </a:r>
                      <a:r>
                        <a:rPr lang="en-US" sz="900" b="1" baseline="0" dirty="0" smtClean="0"/>
                        <a:t> 2013</a:t>
                      </a:r>
                      <a:endParaRPr lang="en-US" sz="900" b="1" dirty="0" smtClean="0"/>
                    </a:p>
                  </a:txBody>
                  <a:tcPr/>
                </a:tc>
                <a:tc>
                  <a:txBody>
                    <a:bodyPr/>
                    <a:lstStyle/>
                    <a:p>
                      <a:r>
                        <a:rPr lang="en-US" sz="900" b="1" kern="1200" dirty="0" smtClean="0">
                          <a:solidFill>
                            <a:schemeClr val="dk1"/>
                          </a:solidFill>
                          <a:latin typeface="+mn-lt"/>
                          <a:ea typeface="+mn-ea"/>
                          <a:cs typeface="+mn-cs"/>
                        </a:rPr>
                        <a:t>LArTPC in a test beam; develop particle ID &amp; reconstruction</a:t>
                      </a:r>
                      <a:endParaRPr lang="en-US" sz="900" b="1" dirty="0"/>
                    </a:p>
                  </a:txBody>
                  <a:tcPr/>
                </a:tc>
                <a:tc>
                  <a:txBody>
                    <a:bodyPr/>
                    <a:lstStyle/>
                    <a:p>
                      <a:r>
                        <a:rPr lang="en-US" sz="900" b="1" dirty="0" smtClean="0"/>
                        <a:t>11</a:t>
                      </a:r>
                      <a:r>
                        <a:rPr lang="en-US" sz="900" b="1" baseline="0" dirty="0" smtClean="0"/>
                        <a:t> Univ., 3 Lab</a:t>
                      </a:r>
                      <a:endParaRPr lang="en-US" sz="900" b="1" dirty="0"/>
                    </a:p>
                  </a:txBody>
                  <a:tcPr/>
                </a:tc>
                <a:tc>
                  <a:txBody>
                    <a:bodyPr/>
                    <a:lstStyle/>
                    <a:p>
                      <a:r>
                        <a:rPr lang="en-US" sz="900" b="1" dirty="0" smtClean="0"/>
                        <a:t>38</a:t>
                      </a:r>
                      <a:endParaRPr lang="en-US" sz="900" b="1" dirty="0"/>
                    </a:p>
                  </a:txBody>
                  <a:tcPr/>
                </a:tc>
              </a:tr>
              <a:tr h="255370">
                <a:tc>
                  <a:txBody>
                    <a:bodyPr/>
                    <a:lstStyle/>
                    <a:p>
                      <a:r>
                        <a:rPr lang="en-US" sz="950" b="1" dirty="0" smtClean="0">
                          <a:effectLst/>
                          <a:latin typeface="Calibri" pitchFamily="34" charset="0"/>
                        </a:rPr>
                        <a:t>ORKA</a:t>
                      </a:r>
                      <a:endParaRPr lang="en-US" sz="950" b="1" dirty="0">
                        <a:effectLst/>
                        <a:latin typeface="Calibri" pitchFamily="34" charset="0"/>
                      </a:endParaRPr>
                    </a:p>
                  </a:txBody>
                  <a:tcPr/>
                </a:tc>
                <a:tc>
                  <a:txBody>
                    <a:bodyPr/>
                    <a:lstStyle/>
                    <a:p>
                      <a:r>
                        <a:rPr lang="en-US" sz="900" b="1" dirty="0" smtClean="0"/>
                        <a:t>Fermilab, Batavia, IL, USA</a:t>
                      </a:r>
                      <a:endParaRPr lang="en-US" sz="900" b="1" dirty="0"/>
                    </a:p>
                  </a:txBody>
                  <a:tcPr/>
                </a:tc>
                <a:tc>
                  <a:txBody>
                    <a:bodyPr/>
                    <a:lstStyle/>
                    <a:p>
                      <a:r>
                        <a:rPr lang="en-US" sz="900" b="1" dirty="0" smtClean="0"/>
                        <a:t>R&amp;D</a:t>
                      </a:r>
                      <a:r>
                        <a:rPr lang="en-US" sz="900" b="1" baseline="0" dirty="0" smtClean="0"/>
                        <a:t>; CD0 2017+</a:t>
                      </a:r>
                      <a:endParaRPr lang="en-US" sz="9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baseline="0" dirty="0" smtClean="0"/>
                        <a:t>Precision measurement of </a:t>
                      </a:r>
                      <a:r>
                        <a:rPr lang="en-US" sz="900" b="1" dirty="0" smtClean="0"/>
                        <a:t>K</a:t>
                      </a:r>
                      <a:r>
                        <a:rPr lang="en-US" sz="900" b="1" baseline="30000" dirty="0" smtClean="0"/>
                        <a:t>+</a:t>
                      </a:r>
                      <a:r>
                        <a:rPr lang="en-US" sz="900" b="1" baseline="0" dirty="0" smtClean="0">
                          <a:latin typeface="Times New Roman"/>
                          <a:cs typeface="Times New Roman"/>
                        </a:rPr>
                        <a:t>→</a:t>
                      </a:r>
                      <a:r>
                        <a:rPr lang="el-GR" sz="900" b="1" baseline="0" dirty="0" smtClean="0">
                          <a:latin typeface="Times New Roman"/>
                          <a:cs typeface="Times New Roman"/>
                        </a:rPr>
                        <a:t>π</a:t>
                      </a:r>
                      <a:r>
                        <a:rPr lang="en-US" sz="900" b="1" baseline="30000" dirty="0" smtClean="0">
                          <a:latin typeface="Times New Roman"/>
                          <a:cs typeface="Times New Roman"/>
                        </a:rPr>
                        <a:t>+</a:t>
                      </a:r>
                      <a:r>
                        <a:rPr lang="el-GR" sz="900" b="1" baseline="0" dirty="0" smtClean="0">
                          <a:latin typeface="Times New Roman"/>
                          <a:cs typeface="Times New Roman"/>
                        </a:rPr>
                        <a:t>νν</a:t>
                      </a:r>
                      <a:r>
                        <a:rPr lang="en-US" sz="900" b="1" baseline="0" dirty="0" smtClean="0">
                          <a:latin typeface="Times New Roman"/>
                          <a:cs typeface="Times New Roman"/>
                        </a:rPr>
                        <a:t> </a:t>
                      </a:r>
                      <a:r>
                        <a:rPr lang="en-US" sz="900" b="1" baseline="0" dirty="0" smtClean="0">
                          <a:latin typeface="Calibri" pitchFamily="34" charset="0"/>
                          <a:cs typeface="Times New Roman"/>
                        </a:rPr>
                        <a:t>to search for new physics </a:t>
                      </a:r>
                      <a:endParaRPr lang="en-US" sz="900" b="1" dirty="0" smtClean="0">
                        <a:latin typeface="Calibri" pitchFamily="34" charset="0"/>
                      </a:endParaRPr>
                    </a:p>
                  </a:txBody>
                  <a:tcPr/>
                </a:tc>
                <a:tc>
                  <a:txBody>
                    <a:bodyPr/>
                    <a:lstStyle/>
                    <a:p>
                      <a:r>
                        <a:rPr lang="en-US" sz="900" b="1" dirty="0" smtClean="0"/>
                        <a:t>6 Univ.,</a:t>
                      </a:r>
                      <a:r>
                        <a:rPr lang="en-US" sz="900" b="1" baseline="0" dirty="0" smtClean="0"/>
                        <a:t> 2 Lab</a:t>
                      </a:r>
                      <a:endParaRPr lang="en-US" sz="900" b="1" dirty="0"/>
                    </a:p>
                  </a:txBody>
                  <a:tcPr/>
                </a:tc>
                <a:tc>
                  <a:txBody>
                    <a:bodyPr/>
                    <a:lstStyle/>
                    <a:p>
                      <a:r>
                        <a:rPr lang="en-US" sz="900" b="1" dirty="0" smtClean="0"/>
                        <a:t>26</a:t>
                      </a:r>
                      <a:endParaRPr lang="en-US" sz="900" b="1" dirty="0"/>
                    </a:p>
                  </a:txBody>
                  <a:tcPr/>
                </a:tc>
              </a:tr>
              <a:tr h="255370">
                <a:tc>
                  <a:txBody>
                    <a:bodyPr/>
                    <a:lstStyle/>
                    <a:p>
                      <a:r>
                        <a:rPr lang="en-US" sz="950" b="1" dirty="0" smtClean="0">
                          <a:effectLst/>
                          <a:latin typeface="Calibri" pitchFamily="34" charset="0"/>
                        </a:rPr>
                        <a:t>US-NA61</a:t>
                      </a:r>
                      <a:endParaRPr lang="en-US" sz="950" b="1" dirty="0">
                        <a:effectLst/>
                        <a:latin typeface="Calibri" pitchFamily="34" charset="0"/>
                      </a:endParaRPr>
                    </a:p>
                  </a:txBody>
                  <a:tcPr/>
                </a:tc>
                <a:tc>
                  <a:txBody>
                    <a:bodyPr/>
                    <a:lstStyle/>
                    <a:p>
                      <a:r>
                        <a:rPr lang="en-US" sz="900" b="1" dirty="0" smtClean="0"/>
                        <a:t>CERN, Geneva, Switzerland</a:t>
                      </a:r>
                      <a:endParaRPr lang="en-US" sz="900" b="1" dirty="0"/>
                    </a:p>
                  </a:txBody>
                  <a:tcPr/>
                </a:tc>
                <a:tc>
                  <a:txBody>
                    <a:bodyPr/>
                    <a:lstStyle/>
                    <a:p>
                      <a:r>
                        <a:rPr lang="en-US" sz="900" b="1" dirty="0" smtClean="0"/>
                        <a:t>Target runs 2014-15</a:t>
                      </a:r>
                      <a:endParaRPr lang="en-US" sz="900" b="1"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900" b="1" dirty="0" smtClean="0"/>
                        <a:t>Measure hadrons production cross sections crucial for neutrino beam flux estimation</a:t>
                      </a:r>
                      <a:r>
                        <a:rPr lang="en-US" sz="900" b="1" baseline="0" dirty="0" smtClean="0"/>
                        <a:t>s needed for NOvA, LBNE</a:t>
                      </a:r>
                      <a:endParaRPr lang="en-US" sz="900" b="1" dirty="0" smtClean="0"/>
                    </a:p>
                  </a:txBody>
                  <a:tcPr/>
                </a:tc>
                <a:tc>
                  <a:txBody>
                    <a:bodyPr/>
                    <a:lstStyle/>
                    <a:p>
                      <a:r>
                        <a:rPr lang="en-US" sz="900" b="1" dirty="0" smtClean="0"/>
                        <a:t>4</a:t>
                      </a:r>
                      <a:r>
                        <a:rPr lang="en-US" sz="900" b="1" baseline="0" dirty="0" smtClean="0"/>
                        <a:t> Univ., 1 Lab</a:t>
                      </a:r>
                      <a:endParaRPr lang="en-US" sz="900" b="1" dirty="0"/>
                    </a:p>
                  </a:txBody>
                  <a:tcPr/>
                </a:tc>
                <a:tc>
                  <a:txBody>
                    <a:bodyPr/>
                    <a:lstStyle/>
                    <a:p>
                      <a:r>
                        <a:rPr lang="en-US" sz="900" b="1" dirty="0" smtClean="0"/>
                        <a:t>15</a:t>
                      </a:r>
                      <a:endParaRPr lang="en-US" sz="900" b="1" dirty="0"/>
                    </a:p>
                  </a:txBody>
                  <a:tcPr/>
                </a:tc>
              </a:tr>
              <a:tr h="364092">
                <a:tc>
                  <a:txBody>
                    <a:bodyPr/>
                    <a:lstStyle/>
                    <a:p>
                      <a:r>
                        <a:rPr lang="en-US" sz="950" b="1" dirty="0" smtClean="0">
                          <a:effectLst/>
                          <a:latin typeface="Calibri" pitchFamily="34" charset="0"/>
                        </a:rPr>
                        <a:t>US Short-Baseline Reactor</a:t>
                      </a:r>
                      <a:endParaRPr lang="en-US" sz="950" b="1" dirty="0">
                        <a:effectLst/>
                        <a:latin typeface="Calibri" pitchFamily="34" charset="0"/>
                      </a:endParaRPr>
                    </a:p>
                  </a:txBody>
                  <a:tcPr/>
                </a:tc>
                <a:tc>
                  <a:txBody>
                    <a:bodyPr/>
                    <a:lstStyle/>
                    <a:p>
                      <a:r>
                        <a:rPr lang="en-US" sz="900" b="1" dirty="0" smtClean="0"/>
                        <a:t>Site(s)</a:t>
                      </a:r>
                      <a:r>
                        <a:rPr lang="en-US" sz="900" b="1" baseline="0" dirty="0" smtClean="0"/>
                        <a:t> TBD</a:t>
                      </a:r>
                      <a:endParaRPr lang="en-US" sz="900" b="1" dirty="0"/>
                    </a:p>
                  </a:txBody>
                  <a:tcPr/>
                </a:tc>
                <a:tc>
                  <a:txBody>
                    <a:bodyPr/>
                    <a:lstStyle/>
                    <a:p>
                      <a:r>
                        <a:rPr lang="en-US" sz="900" b="1" dirty="0" smtClean="0"/>
                        <a:t>R&amp;D;</a:t>
                      </a:r>
                      <a:r>
                        <a:rPr lang="en-US" sz="900" b="1" baseline="0" dirty="0" smtClean="0"/>
                        <a:t> First data 2016</a:t>
                      </a:r>
                      <a:endParaRPr lang="en-US" sz="900" b="1" dirty="0"/>
                    </a:p>
                  </a:txBody>
                  <a:tcPr/>
                </a:tc>
                <a:tc>
                  <a:txBody>
                    <a:bodyPr/>
                    <a:lstStyle/>
                    <a:p>
                      <a:r>
                        <a:rPr lang="en-US" sz="900" b="1" dirty="0" smtClean="0">
                          <a:solidFill>
                            <a:schemeClr val="tx1"/>
                          </a:solidFill>
                          <a:ea typeface="ＭＳ Ｐゴシック" pitchFamily="-84" charset="-128"/>
                        </a:rPr>
                        <a:t>Short-baseline sterile neutrino oscillation search</a:t>
                      </a:r>
                      <a:endParaRPr lang="en-US" sz="900" b="1" dirty="0" smtClean="0"/>
                    </a:p>
                  </a:txBody>
                  <a:tcPr/>
                </a:tc>
                <a:tc>
                  <a:txBody>
                    <a:bodyPr/>
                    <a:lstStyle/>
                    <a:p>
                      <a:r>
                        <a:rPr lang="en-US" sz="900" b="1" dirty="0" smtClean="0"/>
                        <a:t>6 Univ., 5 Lab</a:t>
                      </a:r>
                      <a:endParaRPr lang="en-US" sz="900" b="1" dirty="0"/>
                    </a:p>
                  </a:txBody>
                  <a:tcPr/>
                </a:tc>
                <a:tc>
                  <a:txBody>
                    <a:bodyPr/>
                    <a:lstStyle/>
                    <a:p>
                      <a:r>
                        <a:rPr lang="en-US" sz="900" b="1" dirty="0" smtClean="0"/>
                        <a:t>28</a:t>
                      </a:r>
                      <a:endParaRPr lang="en-US" sz="900" b="1" dirty="0"/>
                    </a:p>
                  </a:txBody>
                  <a:tcPr/>
                </a:tc>
              </a:tr>
            </a:tbl>
          </a:graphicData>
        </a:graphic>
      </p:graphicFrame>
      <p:sp>
        <p:nvSpPr>
          <p:cNvPr id="9" name="Content Placeholder 1"/>
          <p:cNvSpPr txBox="1">
            <a:spLocks/>
          </p:cNvSpPr>
          <p:nvPr/>
        </p:nvSpPr>
        <p:spPr>
          <a:xfrm>
            <a:off x="51370" y="2794573"/>
            <a:ext cx="9000162" cy="3770614"/>
          </a:xfrm>
          <a:prstGeom prst="rect">
            <a:avLst/>
          </a:prstGeom>
        </p:spPr>
        <p:txBody>
          <a:bodyPr/>
          <a:lstStyle/>
          <a:p>
            <a:pPr marL="228600" marR="0" lvl="0" indent="-228600" algn="l" defTabSz="914400" rtl="0" eaLnBrk="0" fontAlgn="base" latinLnBrk="0" hangingPunct="0">
              <a:lnSpc>
                <a:spcPct val="100000"/>
              </a:lnSpc>
              <a:spcBef>
                <a:spcPct val="20000"/>
              </a:spcBef>
              <a:spcAft>
                <a:spcPct val="0"/>
              </a:spcAft>
              <a:buClrTx/>
              <a:buSzTx/>
              <a:buFont typeface="Wingdings" pitchFamily="2" charset="2"/>
              <a:buChar char="§"/>
              <a:tabLst/>
              <a:defRPr/>
            </a:pPr>
            <a:r>
              <a:rPr lang="en-US" sz="1600" kern="0" dirty="0" smtClean="0">
                <a:latin typeface="+mj-lt"/>
              </a:rPr>
              <a:t>Heavy Photon Search: </a:t>
            </a:r>
            <a:r>
              <a:rPr kumimoji="0" lang="en-US" sz="1600" i="0" u="none" strike="noStrike" kern="0" cap="none" spc="0" normalizeH="0" baseline="0" noProof="0" dirty="0" smtClean="0">
                <a:ln>
                  <a:noFill/>
                </a:ln>
                <a:solidFill>
                  <a:schemeClr val="tx1"/>
                </a:solidFill>
                <a:effectLst/>
                <a:uLnTx/>
                <a:uFillTx/>
                <a:latin typeface="+mj-lt"/>
              </a:rPr>
              <a:t>Feb 2013 DOE Briefing;  </a:t>
            </a:r>
            <a:r>
              <a:rPr kumimoji="0" lang="en-US" sz="1600" i="0" u="none" strike="noStrike" kern="0" cap="none" spc="0" normalizeH="0" baseline="0" noProof="0" dirty="0" smtClean="0">
                <a:ln>
                  <a:noFill/>
                </a:ln>
                <a:solidFill>
                  <a:schemeClr val="accent2">
                    <a:lumMod val="50000"/>
                  </a:schemeClr>
                </a:solidFill>
                <a:effectLst/>
                <a:uLnTx/>
                <a:uFillTx/>
                <a:latin typeface="+mj-lt"/>
              </a:rPr>
              <a:t>July 11, 2013 </a:t>
            </a:r>
            <a:r>
              <a:rPr lang="en-US" sz="1600" kern="0" dirty="0" smtClean="0">
                <a:solidFill>
                  <a:schemeClr val="accent2">
                    <a:lumMod val="50000"/>
                  </a:schemeClr>
                </a:solidFill>
                <a:latin typeface="+mj-lt"/>
              </a:rPr>
              <a:t>DOE Panel Review</a:t>
            </a:r>
            <a:endParaRPr kumimoji="0" lang="en-US" sz="1600" i="0" u="none" strike="noStrike" kern="0" cap="none" spc="0" normalizeH="0" baseline="0" noProof="0" dirty="0" smtClean="0">
              <a:ln>
                <a:noFill/>
              </a:ln>
              <a:solidFill>
                <a:schemeClr val="accent2">
                  <a:lumMod val="50000"/>
                </a:schemeClr>
              </a:solidFill>
              <a:effectLst/>
              <a:uLnTx/>
              <a:uFillTx/>
              <a:latin typeface="+mj-lt"/>
            </a:endParaRPr>
          </a:p>
          <a:p>
            <a:pPr marL="685800" lvl="1" indent="-228600" eaLnBrk="0" hangingPunct="0">
              <a:spcBef>
                <a:spcPct val="20000"/>
              </a:spcBef>
              <a:buFontTx/>
              <a:buChar char="•"/>
            </a:pPr>
            <a:r>
              <a:rPr lang="en-US" sz="1600" dirty="0" smtClean="0">
                <a:solidFill>
                  <a:schemeClr val="tx2">
                    <a:lumMod val="50000"/>
                  </a:schemeClr>
                </a:solidFill>
              </a:rPr>
              <a:t>Determine whether to fund the design, construction, commissioning, and operation of the first phase of the experiment for period of FY14-FY16</a:t>
            </a:r>
          </a:p>
          <a:p>
            <a:pPr marL="228600" lvl="0" indent="-228600" eaLnBrk="0" hangingPunct="0">
              <a:spcBef>
                <a:spcPct val="20000"/>
              </a:spcBef>
              <a:buFont typeface="Wingdings" pitchFamily="2" charset="2"/>
              <a:buChar char="§"/>
              <a:defRPr/>
            </a:pPr>
            <a:r>
              <a:rPr lang="en-US" sz="1600" kern="0" dirty="0" err="1" smtClean="0"/>
              <a:t>nEXO</a:t>
            </a:r>
            <a:r>
              <a:rPr lang="en-US" sz="1600" kern="0" dirty="0" smtClean="0"/>
              <a:t> R&amp;D: Monthly DOE HEP/NP Phone Calls;  </a:t>
            </a:r>
            <a:r>
              <a:rPr lang="en-US" sz="1600" kern="0" dirty="0" smtClean="0">
                <a:solidFill>
                  <a:schemeClr val="accent2">
                    <a:lumMod val="50000"/>
                  </a:schemeClr>
                </a:solidFill>
              </a:rPr>
              <a:t>July 12, 2013 DOE Panel Review</a:t>
            </a:r>
          </a:p>
          <a:p>
            <a:pPr marL="685800" lvl="1" indent="-228600" eaLnBrk="0" hangingPunct="0">
              <a:spcBef>
                <a:spcPct val="20000"/>
              </a:spcBef>
              <a:buFontTx/>
              <a:buChar char="•"/>
            </a:pPr>
            <a:r>
              <a:rPr lang="en-US" sz="1600" dirty="0" smtClean="0">
                <a:solidFill>
                  <a:schemeClr val="tx2">
                    <a:lumMod val="50000"/>
                  </a:schemeClr>
                </a:solidFill>
              </a:rPr>
              <a:t>Determine whether to fund the 5 ton </a:t>
            </a:r>
            <a:r>
              <a:rPr lang="en-US" sz="1600" dirty="0" err="1" smtClean="0">
                <a:solidFill>
                  <a:schemeClr val="tx2">
                    <a:lumMod val="50000"/>
                  </a:schemeClr>
                </a:solidFill>
              </a:rPr>
              <a:t>LXe</a:t>
            </a:r>
            <a:r>
              <a:rPr lang="en-US" sz="1600" dirty="0" smtClean="0">
                <a:solidFill>
                  <a:schemeClr val="tx2">
                    <a:lumMod val="50000"/>
                  </a:schemeClr>
                </a:solidFill>
              </a:rPr>
              <a:t> TPC R&amp;D program for period of FY13-FY16</a:t>
            </a:r>
            <a:endParaRPr lang="en-US" sz="1600" i="1" kern="0" dirty="0" smtClean="0">
              <a:solidFill>
                <a:schemeClr val="tx2">
                  <a:lumMod val="50000"/>
                </a:schemeClr>
              </a:solidFill>
            </a:endParaRPr>
          </a:p>
          <a:p>
            <a:pPr marL="228600" lvl="0" indent="-228600" eaLnBrk="0" hangingPunct="0">
              <a:spcBef>
                <a:spcPct val="20000"/>
              </a:spcBef>
              <a:buFont typeface="Wingdings" pitchFamily="2" charset="2"/>
              <a:buChar char="§"/>
              <a:defRPr/>
            </a:pPr>
            <a:r>
              <a:rPr lang="en-US" sz="1600" kern="0" dirty="0" smtClean="0"/>
              <a:t>US Short-Baseline Reactor: Monthly DOE Phone Calls; Apr 2013 DOE Briefing</a:t>
            </a:r>
          </a:p>
          <a:p>
            <a:pPr marL="228600" lvl="0" indent="-228600" eaLnBrk="0" hangingPunct="0">
              <a:spcBef>
                <a:spcPct val="20000"/>
              </a:spcBef>
              <a:buFont typeface="Wingdings" pitchFamily="2" charset="2"/>
              <a:buChar char="§"/>
              <a:defRPr/>
            </a:pPr>
            <a:r>
              <a:rPr lang="en-US" sz="1600" kern="0" dirty="0" err="1" smtClean="0"/>
              <a:t>LArIAT</a:t>
            </a:r>
            <a:r>
              <a:rPr lang="en-US" sz="1600" kern="0" dirty="0" smtClean="0"/>
              <a:t>: Monthly DOE Phone Calls; Apr 2013 DOE Briefing; Jul 2013 NSF Briefing</a:t>
            </a:r>
            <a:endParaRPr lang="en-US" sz="1600" i="1" kern="0" dirty="0" smtClean="0"/>
          </a:p>
          <a:p>
            <a:pPr marL="228600" lvl="0" indent="-228600" eaLnBrk="0" hangingPunct="0">
              <a:spcBef>
                <a:spcPct val="20000"/>
              </a:spcBef>
              <a:buFont typeface="Wingdings" pitchFamily="2" charset="2"/>
              <a:buChar char="§"/>
              <a:defRPr/>
            </a:pPr>
            <a:r>
              <a:rPr lang="en-US" sz="1600" kern="0" dirty="0" smtClean="0"/>
              <a:t>ORKA: May 2012 DOE Briefing;  FNAL Stage 1</a:t>
            </a:r>
          </a:p>
          <a:p>
            <a:pPr marL="228600" lvl="0" indent="-228600" eaLnBrk="0" hangingPunct="0">
              <a:spcBef>
                <a:spcPct val="20000"/>
              </a:spcBef>
              <a:buFont typeface="Wingdings" pitchFamily="2" charset="2"/>
              <a:buChar char="§"/>
              <a:defRPr/>
            </a:pPr>
            <a:r>
              <a:rPr lang="en-US" sz="1600" kern="0" dirty="0" smtClean="0"/>
              <a:t>CAPTAIN: Feb 2013 LANL Review (DOE Observer);  Monthly DOE Phone Calls</a:t>
            </a:r>
          </a:p>
          <a:p>
            <a:pPr marL="228600" lvl="0" indent="-228600" eaLnBrk="0" hangingPunct="0">
              <a:spcBef>
                <a:spcPct val="20000"/>
              </a:spcBef>
              <a:buFont typeface="Wingdings" pitchFamily="2" charset="2"/>
              <a:buChar char="§"/>
              <a:defRPr/>
            </a:pPr>
            <a:r>
              <a:rPr lang="en-US" sz="1600" kern="0" dirty="0" err="1" smtClean="0"/>
              <a:t>nuSTORM</a:t>
            </a:r>
            <a:r>
              <a:rPr lang="en-US" sz="1600" kern="0" dirty="0" smtClean="0"/>
              <a:t>: Monthly DOE Phone Calls; Proposal to FNAL PAC in Jun 2013; FNAL Stage 1</a:t>
            </a:r>
          </a:p>
          <a:p>
            <a:pPr marL="228600" lvl="0" indent="-228600" eaLnBrk="0" hangingPunct="0">
              <a:spcBef>
                <a:spcPct val="20000"/>
              </a:spcBef>
              <a:buFont typeface="Wingdings" pitchFamily="2" charset="2"/>
              <a:buChar char="§"/>
              <a:defRPr/>
            </a:pPr>
            <a:r>
              <a:rPr lang="en-US" sz="1600" kern="0" dirty="0" smtClean="0"/>
              <a:t>US-NA61: Aug 2013 DOE Briefing</a:t>
            </a:r>
          </a:p>
          <a:p>
            <a:pPr marL="228600" lvl="0" indent="-228600" eaLnBrk="0" hangingPunct="0">
              <a:spcBef>
                <a:spcPct val="20000"/>
              </a:spcBef>
              <a:buFont typeface="Wingdings" pitchFamily="2" charset="2"/>
              <a:buChar char="§"/>
              <a:defRPr/>
            </a:pPr>
            <a:r>
              <a:rPr lang="en-US" sz="1600" kern="0" dirty="0" smtClean="0"/>
              <a:t>And more in pipeline to be considered:  </a:t>
            </a:r>
            <a:r>
              <a:rPr lang="en-US" sz="1600" kern="0" dirty="0" err="1" smtClean="0"/>
              <a:t>OscSNS</a:t>
            </a:r>
            <a:r>
              <a:rPr lang="en-US" sz="1600" kern="0" dirty="0" smtClean="0"/>
              <a:t>, CHIPS, LAr1 Phase 1… </a:t>
            </a:r>
          </a:p>
          <a:p>
            <a:pPr marL="228600" lvl="0" indent="-228600" eaLnBrk="0" hangingPunct="0">
              <a:spcBef>
                <a:spcPct val="20000"/>
              </a:spcBef>
              <a:buFont typeface="Wingdings" pitchFamily="2" charset="2"/>
              <a:buChar char="Ø"/>
              <a:defRPr/>
            </a:pPr>
            <a:r>
              <a:rPr lang="en-US" sz="1600" kern="0" dirty="0" smtClean="0">
                <a:solidFill>
                  <a:srgbClr val="C00000"/>
                </a:solidFill>
              </a:rPr>
              <a:t>Planning a LBNE-related R&amp;D review in Spring 2014</a:t>
            </a:r>
          </a:p>
        </p:txBody>
      </p:sp>
    </p:spTree>
    <p:extLst>
      <p:ext uri="{BB962C8B-B14F-4D97-AF65-F5344CB8AC3E}">
        <p14:creationId xmlns="" xmlns:p14="http://schemas.microsoft.com/office/powerpoint/2010/main" val="3407727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285C00"/>
                </a:solidFill>
                <a:effectLst>
                  <a:outerShdw blurRad="38100" dist="38100" dir="2700000" algn="tl">
                    <a:srgbClr val="000000">
                      <a:alpha val="43137"/>
                    </a:srgbClr>
                  </a:outerShdw>
                </a:effectLst>
                <a:latin typeface="Cambria" pitchFamily="18" charset="0"/>
              </a:rPr>
              <a:t>Detector R&amp;D Program </a:t>
            </a:r>
            <a:endParaRPr lang="en-US" b="1" dirty="0">
              <a:solidFill>
                <a:srgbClr val="285C00"/>
              </a:solidFill>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sz="half" idx="1"/>
          </p:nvPr>
        </p:nvSpPr>
        <p:spPr>
          <a:xfrm>
            <a:off x="142240" y="1106984"/>
            <a:ext cx="4152358" cy="5320983"/>
          </a:xfrm>
        </p:spPr>
        <p:txBody>
          <a:bodyPr>
            <a:normAutofit fontScale="92500" lnSpcReduction="10000"/>
          </a:bodyPr>
          <a:lstStyle/>
          <a:p>
            <a:pPr>
              <a:buFont typeface="Wingdings" pitchFamily="2" charset="2"/>
              <a:buChar char="§"/>
            </a:pPr>
            <a:r>
              <a:rPr lang="en-US" sz="2200" b="1" dirty="0" smtClean="0">
                <a:solidFill>
                  <a:srgbClr val="285C00"/>
                </a:solidFill>
                <a:latin typeface="Calibri" pitchFamily="34" charset="0"/>
                <a:cs typeface="Calibri" pitchFamily="34" charset="0"/>
              </a:rPr>
              <a:t>Develop the next generation of detectors for particle physics and supports research leading to fundamental advances in the science of particle detection and instrumentation.</a:t>
            </a:r>
          </a:p>
          <a:p>
            <a:pPr lvl="1" indent="-365760"/>
            <a:r>
              <a:rPr lang="en-US" sz="1900" b="1" dirty="0" smtClean="0">
                <a:latin typeface="Calibri" pitchFamily="34" charset="0"/>
                <a:cs typeface="Calibri" pitchFamily="34" charset="0"/>
              </a:rPr>
              <a:t>“Generic” research on the physics of particle detection that has potential for wide applicability and/or high impact.</a:t>
            </a:r>
          </a:p>
          <a:p>
            <a:pPr lvl="1" indent="-365760"/>
            <a:r>
              <a:rPr lang="en-US" sz="1900" b="1" dirty="0" smtClean="0">
                <a:latin typeface="Calibri" pitchFamily="34" charset="0"/>
                <a:cs typeface="Calibri" pitchFamily="34" charset="0"/>
              </a:rPr>
              <a:t>Provide graduate and postdoctoral research training, equipment for experiments and related computational efforts</a:t>
            </a:r>
          </a:p>
          <a:p>
            <a:pPr lvl="1" indent="-365760"/>
            <a:r>
              <a:rPr lang="en-US" sz="1900" b="1" dirty="0" smtClean="0">
                <a:latin typeface="Calibri" pitchFamily="34" charset="0"/>
                <a:cs typeface="Calibri" pitchFamily="34" charset="0"/>
              </a:rPr>
              <a:t>Support for engineering and other technical efforts and equipment required for experimental detector R&amp;D and fabrication </a:t>
            </a:r>
          </a:p>
          <a:p>
            <a:pPr lvl="1" indent="-365760"/>
            <a:endParaRPr lang="en-US" sz="2000" b="1" dirty="0" smtClean="0">
              <a:latin typeface="Calibri" pitchFamily="34" charset="0"/>
              <a:cs typeface="Calibri" pitchFamily="34" charset="0"/>
            </a:endParaRPr>
          </a:p>
        </p:txBody>
      </p:sp>
      <p:sp>
        <p:nvSpPr>
          <p:cNvPr id="9" name="Content Placeholder 8"/>
          <p:cNvSpPr>
            <a:spLocks noGrp="1"/>
          </p:cNvSpPr>
          <p:nvPr>
            <p:ph sz="half" idx="2"/>
          </p:nvPr>
        </p:nvSpPr>
        <p:spPr>
          <a:xfrm>
            <a:off x="4345969" y="1086664"/>
            <a:ext cx="4676111" cy="5341303"/>
          </a:xfrm>
        </p:spPr>
        <p:txBody>
          <a:bodyPr/>
          <a:lstStyle/>
          <a:p>
            <a:r>
              <a:rPr lang="en-US" sz="1800" dirty="0" smtClean="0">
                <a:solidFill>
                  <a:srgbClr val="285C00"/>
                </a:solidFill>
                <a:latin typeface="Calibri" pitchFamily="34" charset="0"/>
                <a:cs typeface="Calibri" pitchFamily="34" charset="0"/>
              </a:rPr>
              <a:t>Establish Detector R&amp;D Test Facilities at National Labs </a:t>
            </a:r>
          </a:p>
          <a:p>
            <a:pPr lvl="1">
              <a:buFont typeface="Wingdings" pitchFamily="2" charset="2"/>
              <a:buChar char="§"/>
            </a:pPr>
            <a:r>
              <a:rPr lang="en-US" sz="1600" b="1" dirty="0" smtClean="0">
                <a:latin typeface="Calibri" pitchFamily="34" charset="0"/>
                <a:cs typeface="Calibri" pitchFamily="34" charset="0"/>
              </a:rPr>
              <a:t>Fermilab: ASIC Development and Testing Facility, Cryogenics and Vacuum Instrumentation Facility, Fixed Target Test Beams, Thin Film Support Facility, etc.</a:t>
            </a:r>
          </a:p>
          <a:p>
            <a:pPr lvl="1">
              <a:buFont typeface="Wingdings" pitchFamily="2" charset="2"/>
              <a:buChar char="§"/>
            </a:pPr>
            <a:r>
              <a:rPr lang="en-US" sz="1600" b="1" dirty="0" smtClean="0">
                <a:latin typeface="Calibri" pitchFamily="34" charset="0"/>
                <a:cs typeface="Calibri" pitchFamily="34" charset="0"/>
              </a:rPr>
              <a:t>SLAC: ESTB Test Beam Facility</a:t>
            </a:r>
          </a:p>
          <a:p>
            <a:r>
              <a:rPr lang="en-US" sz="1800" dirty="0" smtClean="0">
                <a:solidFill>
                  <a:srgbClr val="285C00"/>
                </a:solidFill>
                <a:latin typeface="Calibri" pitchFamily="34" charset="0"/>
                <a:cs typeface="Calibri" pitchFamily="34" charset="0"/>
              </a:rPr>
              <a:t> Innovation through Partnerships </a:t>
            </a:r>
          </a:p>
          <a:p>
            <a:pPr lvl="1">
              <a:buFont typeface="Wingdings" pitchFamily="2" charset="2"/>
              <a:buChar char="§"/>
            </a:pPr>
            <a:r>
              <a:rPr lang="en-US" sz="1600" b="1" dirty="0" smtClean="0">
                <a:latin typeface="Calibri" pitchFamily="34" charset="0"/>
                <a:cs typeface="Calibri" pitchFamily="34" charset="0"/>
              </a:rPr>
              <a:t>Fruitful collaboration already seen at Laboratories and Universities</a:t>
            </a:r>
            <a:endParaRPr lang="en-US" sz="1600" b="1" dirty="0" smtClean="0">
              <a:solidFill>
                <a:srgbClr val="285C00"/>
              </a:solidFill>
              <a:latin typeface="Calibri" pitchFamily="34" charset="0"/>
              <a:cs typeface="Calibri" pitchFamily="34" charset="0"/>
            </a:endParaRPr>
          </a:p>
          <a:p>
            <a:r>
              <a:rPr lang="en-US" sz="1800" dirty="0" smtClean="0">
                <a:solidFill>
                  <a:srgbClr val="285C00"/>
                </a:solidFill>
                <a:latin typeface="Calibri" pitchFamily="34" charset="0"/>
                <a:cs typeface="Calibri" pitchFamily="34" charset="0"/>
              </a:rPr>
              <a:t> Many Suggestions from the HEP Community </a:t>
            </a:r>
          </a:p>
          <a:p>
            <a:pPr lvl="1">
              <a:buFont typeface="Wingdings" pitchFamily="2" charset="2"/>
              <a:buChar char="§"/>
            </a:pPr>
            <a:r>
              <a:rPr lang="en-US" sz="1600" b="1" dirty="0" smtClean="0">
                <a:latin typeface="Calibri" pitchFamily="34" charset="0"/>
                <a:cs typeface="Calibri" pitchFamily="34" charset="0"/>
              </a:rPr>
              <a:t>Grand Challenges  – Focused R&amp;D; LAPPD as an example</a:t>
            </a:r>
          </a:p>
          <a:p>
            <a:pPr lvl="1">
              <a:buFont typeface="Wingdings" pitchFamily="2" charset="2"/>
              <a:buChar char="§"/>
            </a:pPr>
            <a:r>
              <a:rPr lang="en-US" sz="1600" b="1" dirty="0" smtClean="0">
                <a:latin typeface="Calibri" pitchFamily="34" charset="0"/>
                <a:cs typeface="Calibri" pitchFamily="34" charset="0"/>
              </a:rPr>
              <a:t>Plans for better education of students and post-docs </a:t>
            </a:r>
          </a:p>
          <a:p>
            <a:pPr lvl="1">
              <a:buFont typeface="Wingdings" pitchFamily="2" charset="2"/>
              <a:buChar char="§"/>
            </a:pPr>
            <a:r>
              <a:rPr lang="en-US" sz="1600" b="1" dirty="0" smtClean="0">
                <a:latin typeface="Calibri" pitchFamily="34" charset="0"/>
                <a:cs typeface="Calibri" pitchFamily="34" charset="0"/>
              </a:rPr>
              <a:t>EF/IF/CF support for the technical staff between Projects </a:t>
            </a:r>
          </a:p>
          <a:p>
            <a:pPr lvl="1">
              <a:buFont typeface="Wingdings" pitchFamily="2" charset="2"/>
              <a:buChar char="§"/>
            </a:pPr>
            <a:r>
              <a:rPr lang="en-US" sz="1600" b="1" dirty="0" smtClean="0">
                <a:latin typeface="Calibri" pitchFamily="34" charset="0"/>
                <a:cs typeface="Calibri" pitchFamily="34" charset="0"/>
              </a:rPr>
              <a:t>Improved access to Lab engineering facilities</a:t>
            </a:r>
          </a:p>
          <a:p>
            <a:pPr lvl="1">
              <a:buFont typeface="Wingdings" pitchFamily="2" charset="2"/>
              <a:buChar char="§"/>
            </a:pPr>
            <a:r>
              <a:rPr lang="en-US" sz="1600" b="1" dirty="0" smtClean="0">
                <a:latin typeface="Calibri" pitchFamily="34" charset="0"/>
                <a:cs typeface="Calibri" pitchFamily="34" charset="0"/>
              </a:rPr>
              <a:t>Work will continue via Coordinating Panel for Advanced Detectors (CPAD)</a:t>
            </a:r>
          </a:p>
          <a:p>
            <a:endParaRPr lang="en-US" dirty="0"/>
          </a:p>
        </p:txBody>
      </p:sp>
      <p:sp>
        <p:nvSpPr>
          <p:cNvPr id="16" name="Date Placeholder 15"/>
          <p:cNvSpPr>
            <a:spLocks noGrp="1"/>
          </p:cNvSpPr>
          <p:nvPr>
            <p:ph type="dt" sz="half" idx="11"/>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Tree>
    <p:extLst>
      <p:ext uri="{BB962C8B-B14F-4D97-AF65-F5344CB8AC3E}">
        <p14:creationId xmlns="" xmlns:p14="http://schemas.microsoft.com/office/powerpoint/2010/main" val="10595871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effectLst>
                  <a:outerShdw blurRad="38100" dist="38100" dir="2700000" algn="tl">
                    <a:srgbClr val="000000">
                      <a:alpha val="43137"/>
                    </a:srgbClr>
                  </a:outerShdw>
                </a:effectLst>
              </a:rPr>
              <a:t>Instrumentation Summary Strategic Themes </a:t>
            </a:r>
            <a:endParaRPr lang="en-US" sz="3200" dirty="0">
              <a:effectLst>
                <a:outerShdw blurRad="38100" dist="38100" dir="2700000" algn="tl">
                  <a:srgbClr val="000000">
                    <a:alpha val="43137"/>
                  </a:srgbClr>
                </a:outerShdw>
              </a:effectLst>
            </a:endParaRPr>
          </a:p>
        </p:txBody>
      </p:sp>
      <p:sp>
        <p:nvSpPr>
          <p:cNvPr id="4" name="Footer Placeholder 3"/>
          <p:cNvSpPr>
            <a:spLocks noGrp="1"/>
          </p:cNvSpPr>
          <p:nvPr>
            <p:ph type="ftr" sz="quarter" idx="4294967295"/>
          </p:nvPr>
        </p:nvSpPr>
        <p:spPr>
          <a:xfrm>
            <a:off x="441468" y="6320005"/>
            <a:ext cx="8394307" cy="255456"/>
          </a:xfrm>
          <a:prstGeom prst="rect">
            <a:avLst/>
          </a:prstGeom>
        </p:spPr>
        <p:txBody>
          <a:bodyPr/>
          <a:lstStyle/>
          <a:p>
            <a:r>
              <a:rPr lang="en-US" sz="1400" dirty="0" smtClean="0"/>
              <a:t>Snowmass 2013 (CSS), Minneapolis, July 29 2013 - Marcel </a:t>
            </a:r>
            <a:r>
              <a:rPr lang="en-US" sz="1400" dirty="0" err="1" smtClean="0"/>
              <a:t>Demarteau</a:t>
            </a:r>
            <a:r>
              <a:rPr lang="en-US" sz="1400" dirty="0" smtClean="0"/>
              <a:t> (Instrumentation Frontier)</a:t>
            </a:r>
            <a:endParaRPr lang="en-US" sz="1400" dirty="0"/>
          </a:p>
        </p:txBody>
      </p:sp>
      <p:graphicFrame>
        <p:nvGraphicFramePr>
          <p:cNvPr id="6" name="Table 5"/>
          <p:cNvGraphicFramePr>
            <a:graphicFrameLocks noGrp="1"/>
          </p:cNvGraphicFramePr>
          <p:nvPr/>
        </p:nvGraphicFramePr>
        <p:xfrm>
          <a:off x="304800" y="1195008"/>
          <a:ext cx="8610600" cy="5019040"/>
        </p:xfrm>
        <a:graphic>
          <a:graphicData uri="http://schemas.openxmlformats.org/drawingml/2006/table">
            <a:tbl>
              <a:tblPr firstRow="1" bandRow="1">
                <a:tableStyleId>{BC89EF96-8CEA-46FF-86C4-4CE0E7609802}</a:tableStyleId>
              </a:tblPr>
              <a:tblGrid>
                <a:gridCol w="2438400"/>
                <a:gridCol w="3352800"/>
                <a:gridCol w="469900"/>
                <a:gridCol w="469900"/>
                <a:gridCol w="469900"/>
                <a:gridCol w="469900"/>
                <a:gridCol w="469900"/>
                <a:gridCol w="469900"/>
              </a:tblGrid>
              <a:tr h="1143000">
                <a:tc>
                  <a:txBody>
                    <a:bodyPr/>
                    <a:lstStyle/>
                    <a:p>
                      <a:r>
                        <a:rPr lang="en-US" dirty="0" smtClean="0"/>
                        <a:t>Instrumentation</a:t>
                      </a:r>
                      <a:br>
                        <a:rPr lang="en-US" dirty="0" smtClean="0"/>
                      </a:br>
                      <a:r>
                        <a:rPr lang="en-US" dirty="0" smtClean="0"/>
                        <a:t>Area  </a:t>
                      </a:r>
                      <a:endParaRPr lang="en-US" dirty="0"/>
                    </a:p>
                  </a:txBody>
                  <a:tcPr anchor="b"/>
                </a:tc>
                <a:tc>
                  <a:txBody>
                    <a:bodyPr/>
                    <a:lstStyle/>
                    <a:p>
                      <a:r>
                        <a:rPr lang="en-US" dirty="0" smtClean="0"/>
                        <a:t>Possible Technology</a:t>
                      </a:r>
                      <a:endParaRPr lang="en-US" dirty="0"/>
                    </a:p>
                  </a:txBody>
                  <a:tcPr anchor="b"/>
                </a:tc>
                <a:tc>
                  <a:txBody>
                    <a:bodyPr/>
                    <a:lstStyle/>
                    <a:p>
                      <a:r>
                        <a:rPr lang="en-US" dirty="0" smtClean="0"/>
                        <a:t>Energy F.</a:t>
                      </a:r>
                      <a:endParaRPr lang="en-US" dirty="0"/>
                    </a:p>
                  </a:txBody>
                  <a:tcPr vert="vert270"/>
                </a:tc>
                <a:tc>
                  <a:txBody>
                    <a:bodyPr/>
                    <a:lstStyle/>
                    <a:p>
                      <a:r>
                        <a:rPr lang="en-US" dirty="0" smtClean="0"/>
                        <a:t>Intensity F.</a:t>
                      </a:r>
                      <a:endParaRPr lang="en-US" dirty="0"/>
                    </a:p>
                  </a:txBody>
                  <a:tcPr vert="vert270"/>
                </a:tc>
                <a:tc>
                  <a:txBody>
                    <a:bodyPr/>
                    <a:lstStyle/>
                    <a:p>
                      <a:r>
                        <a:rPr lang="en-US" dirty="0" smtClean="0"/>
                        <a:t>Cosmic F.</a:t>
                      </a:r>
                      <a:endParaRPr lang="en-US" dirty="0"/>
                    </a:p>
                  </a:txBody>
                  <a:tcPr vert="vert270"/>
                </a:tc>
                <a:tc>
                  <a:txBody>
                    <a:bodyPr/>
                    <a:lstStyle/>
                    <a:p>
                      <a:r>
                        <a:rPr lang="en-US" dirty="0" err="1" smtClean="0"/>
                        <a:t>Nucl</a:t>
                      </a:r>
                      <a:r>
                        <a:rPr lang="en-US" dirty="0" smtClean="0"/>
                        <a:t>. Phys.</a:t>
                      </a:r>
                      <a:endParaRPr lang="en-US" dirty="0"/>
                    </a:p>
                  </a:txBody>
                  <a:tcPr vert="vert270"/>
                </a:tc>
                <a:tc>
                  <a:txBody>
                    <a:bodyPr/>
                    <a:lstStyle/>
                    <a:p>
                      <a:r>
                        <a:rPr lang="en-US" dirty="0" smtClean="0"/>
                        <a:t>BES</a:t>
                      </a:r>
                      <a:endParaRPr lang="en-US" dirty="0"/>
                    </a:p>
                  </a:txBody>
                  <a:tcPr vert="vert270"/>
                </a:tc>
                <a:tc>
                  <a:txBody>
                    <a:bodyPr/>
                    <a:lstStyle/>
                    <a:p>
                      <a:r>
                        <a:rPr lang="en-US" dirty="0" smtClean="0"/>
                        <a:t>Applied</a:t>
                      </a:r>
                      <a:endParaRPr lang="en-US" dirty="0"/>
                    </a:p>
                  </a:txBody>
                  <a:tcPr vert="vert270"/>
                </a:tc>
              </a:tr>
              <a:tr h="370840">
                <a:tc>
                  <a:txBody>
                    <a:bodyPr/>
                    <a:lstStyle/>
                    <a:p>
                      <a:r>
                        <a:rPr lang="en-US" dirty="0" err="1" smtClean="0"/>
                        <a:t>Photodetectors</a:t>
                      </a:r>
                      <a:endParaRPr lang="en-US" dirty="0"/>
                    </a:p>
                  </a:txBody>
                  <a:tcPr/>
                </a:tc>
                <a:tc>
                  <a:txBody>
                    <a:bodyPr/>
                    <a:lstStyle/>
                    <a:p>
                      <a:r>
                        <a:rPr lang="en-US" dirty="0" smtClean="0"/>
                        <a:t>LAPPD</a:t>
                      </a:r>
                      <a:r>
                        <a:rPr lang="en-US" baseline="0" dirty="0" smtClean="0"/>
                        <a:t> or </a:t>
                      </a:r>
                      <a:r>
                        <a:rPr lang="en-US" dirty="0" err="1" smtClean="0"/>
                        <a:t>SiPM</a:t>
                      </a:r>
                      <a:r>
                        <a:rPr lang="en-US" baseline="0" dirty="0" smtClean="0"/>
                        <a:t> </a:t>
                      </a:r>
                      <a:endParaRPr lang="en-US" dirty="0"/>
                    </a:p>
                  </a:txBody>
                  <a:tcPr/>
                </a:tc>
                <a:tc>
                  <a:txBody>
                    <a:bodyPr/>
                    <a:lstStyle/>
                    <a:p>
                      <a:pPr algn="ctr"/>
                      <a:r>
                        <a:rPr lang="en-US" dirty="0" smtClean="0">
                          <a:latin typeface="Zapf Dingbats"/>
                          <a:ea typeface="Zapf Dingbats"/>
                          <a:cs typeface="Zapf Dingbats"/>
                        </a:rPr>
                        <a:t>✓</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rPr>
                        <a:t>✓</a:t>
                      </a:r>
                      <a:endParaRPr lang="en-US"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rPr>
                        <a:t>✓</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rPr>
                        <a:t>✓</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rPr>
                        <a:t>✓</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rPr>
                        <a:t>✓</a:t>
                      </a:r>
                      <a:endParaRPr lang="en-US" dirty="0"/>
                    </a:p>
                  </a:txBody>
                  <a:tcPr anchor="ctr"/>
                </a:tc>
              </a:tr>
              <a:tr h="370840">
                <a:tc>
                  <a:txBody>
                    <a:bodyPr/>
                    <a:lstStyle/>
                    <a:p>
                      <a:r>
                        <a:rPr lang="en-US" dirty="0" smtClean="0"/>
                        <a:t>Spectral Sensitive</a:t>
                      </a:r>
                      <a:r>
                        <a:rPr lang="en-US" baseline="0" dirty="0" smtClean="0"/>
                        <a:t> Pixels</a:t>
                      </a:r>
                      <a:endParaRPr lang="en-US" dirty="0"/>
                    </a:p>
                  </a:txBody>
                  <a:tcPr/>
                </a:tc>
                <a:tc>
                  <a:txBody>
                    <a:bodyPr/>
                    <a:lstStyle/>
                    <a:p>
                      <a:r>
                        <a:rPr lang="en-US" dirty="0" smtClean="0"/>
                        <a:t>MKID</a:t>
                      </a:r>
                      <a:r>
                        <a:rPr lang="en-US" baseline="0" dirty="0" smtClean="0"/>
                        <a:t> or </a:t>
                      </a:r>
                      <a:r>
                        <a:rPr lang="en-US" dirty="0" smtClean="0"/>
                        <a:t>Tiered Silicon </a:t>
                      </a:r>
                      <a:endParaRPr lang="en-US" dirty="0"/>
                    </a:p>
                  </a:txBody>
                  <a:tcPr/>
                </a:tc>
                <a:tc>
                  <a:txBody>
                    <a:bodyPr/>
                    <a:lstStyle/>
                    <a:p>
                      <a:pPr algn="ctr"/>
                      <a:endParaRPr lang="en-US" dirty="0"/>
                    </a:p>
                  </a:txBody>
                  <a:tcPr anchor="ctr"/>
                </a:tc>
                <a:tc>
                  <a:txBody>
                    <a:bodyPr/>
                    <a:lstStyle/>
                    <a:p>
                      <a:pPr algn="ctr"/>
                      <a:endParaRPr lang="en-US" dirty="0"/>
                    </a:p>
                  </a:txBody>
                  <a:tcPr anchor="ctr"/>
                </a:tc>
                <a:tc>
                  <a:txBody>
                    <a:bodyPr/>
                    <a:lstStyle/>
                    <a:p>
                      <a:pPr algn="ctr"/>
                      <a:r>
                        <a:rPr lang="en-US" dirty="0" smtClean="0">
                          <a:latin typeface="Zapf Dingbats"/>
                          <a:ea typeface="Zapf Dingbats"/>
                          <a:cs typeface="Zapf Dingbats"/>
                        </a:rPr>
                        <a:t>✓</a:t>
                      </a:r>
                      <a:endParaRPr lang="en-US" dirty="0"/>
                    </a:p>
                  </a:txBody>
                  <a:tcPr anchor="ctr"/>
                </a:tc>
                <a:tc>
                  <a:txBody>
                    <a:bodyPr/>
                    <a:lstStyle/>
                    <a:p>
                      <a:pPr algn="ctr"/>
                      <a:endParaRPr lang="en-US" dirty="0"/>
                    </a:p>
                  </a:txBody>
                  <a:tcPr anchor="ctr"/>
                </a:tc>
                <a:tc>
                  <a:txBody>
                    <a:bodyPr/>
                    <a:lstStyle/>
                    <a:p>
                      <a:pPr algn="ctr"/>
                      <a:r>
                        <a:rPr lang="en-US" dirty="0" smtClean="0">
                          <a:latin typeface="Zapf Dingbats"/>
                          <a:ea typeface="Zapf Dingbats"/>
                          <a:cs typeface="Zapf Dingbats"/>
                        </a:rPr>
                        <a:t>✓</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rPr>
                        <a:t>✓</a:t>
                      </a:r>
                      <a:endParaRPr lang="en-US" dirty="0" smtClean="0"/>
                    </a:p>
                  </a:txBody>
                  <a:tcPr anchor="ctr"/>
                </a:tc>
              </a:tr>
              <a:tr h="370840">
                <a:tc>
                  <a:txBody>
                    <a:bodyPr/>
                    <a:lstStyle/>
                    <a:p>
                      <a:r>
                        <a:rPr lang="en-US" dirty="0" err="1" smtClean="0"/>
                        <a:t>Calorimetry</a:t>
                      </a:r>
                      <a:r>
                        <a:rPr lang="en-US" dirty="0" smtClean="0"/>
                        <a:t> </a:t>
                      </a:r>
                      <a:endParaRPr lang="en-US" dirty="0"/>
                    </a:p>
                  </a:txBody>
                  <a:tcPr/>
                </a:tc>
                <a:tc>
                  <a:txBody>
                    <a:bodyPr/>
                    <a:lstStyle/>
                    <a:p>
                      <a:r>
                        <a:rPr lang="en-US" dirty="0" smtClean="0"/>
                        <a:t>Crystal</a:t>
                      </a:r>
                      <a:r>
                        <a:rPr lang="en-US" baseline="0" dirty="0" smtClean="0"/>
                        <a:t> EM </a:t>
                      </a:r>
                      <a:r>
                        <a:rPr lang="en-US" baseline="0" dirty="0" err="1" smtClean="0"/>
                        <a:t>calorimetry</a:t>
                      </a:r>
                      <a:r>
                        <a:rPr lang="en-US" baseline="0" dirty="0" smtClean="0"/>
                        <a:t>, compensating </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rPr>
                        <a:t>✓</a:t>
                      </a:r>
                      <a:endParaRPr lang="en-US"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rPr>
                        <a:t>✓</a:t>
                      </a:r>
                      <a:endParaRPr lang="en-US" dirty="0" smtClean="0"/>
                    </a:p>
                  </a:txBody>
                  <a:tcPr anchor="ctr"/>
                </a:tc>
                <a:tc>
                  <a:txBody>
                    <a:bodyPr/>
                    <a:lstStyle/>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rPr>
                        <a:t>✓</a:t>
                      </a:r>
                      <a:endParaRPr lang="en-US"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rPr>
                        <a:t>✓</a:t>
                      </a:r>
                      <a:endParaRPr lang="en-US" dirty="0" smtClean="0"/>
                    </a:p>
                  </a:txBody>
                  <a:tcPr anchor="ctr"/>
                </a:tc>
                <a:tc>
                  <a:txBody>
                    <a:bodyPr/>
                    <a:lstStyle/>
                    <a:p>
                      <a:pPr algn="ctr"/>
                      <a:endParaRPr lang="en-US"/>
                    </a:p>
                  </a:txBody>
                  <a:tcPr anchor="ctr"/>
                </a:tc>
              </a:tr>
              <a:tr h="370840">
                <a:tc>
                  <a:txBody>
                    <a:bodyPr/>
                    <a:lstStyle/>
                    <a:p>
                      <a:r>
                        <a:rPr lang="en-US" dirty="0" smtClean="0"/>
                        <a:t>Low Background Techniques</a:t>
                      </a:r>
                      <a:endParaRPr lang="en-US" dirty="0"/>
                    </a:p>
                  </a:txBody>
                  <a:tcPr/>
                </a:tc>
                <a:tc>
                  <a:txBody>
                    <a:bodyPr/>
                    <a:lstStyle/>
                    <a:p>
                      <a:r>
                        <a:rPr lang="en-US" dirty="0" smtClean="0"/>
                        <a:t>Neutron veto detectors </a:t>
                      </a:r>
                      <a:br>
                        <a:rPr lang="en-US" dirty="0" smtClean="0"/>
                      </a:br>
                      <a:r>
                        <a:rPr lang="en-US" dirty="0" err="1" smtClean="0"/>
                        <a:t>Photodetectors</a:t>
                      </a:r>
                      <a:r>
                        <a:rPr lang="en-US" dirty="0" smtClean="0"/>
                        <a:t>, materials</a:t>
                      </a:r>
                      <a:r>
                        <a:rPr lang="en-US" baseline="0" dirty="0" smtClean="0"/>
                        <a:t> </a:t>
                      </a:r>
                      <a:endParaRPr lang="en-US" dirty="0"/>
                    </a:p>
                  </a:txBody>
                  <a:tcPr/>
                </a:tc>
                <a:tc>
                  <a:txBody>
                    <a:bodyPr/>
                    <a:lstStyle/>
                    <a:p>
                      <a:pPr algn="ctr"/>
                      <a:endParaRPr lang="en-US"/>
                    </a:p>
                  </a:txBody>
                  <a:tcPr anchor="ctr"/>
                </a:tc>
                <a:tc>
                  <a:txBody>
                    <a:bodyPr/>
                    <a:lstStyle/>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rPr>
                        <a:t>✓</a:t>
                      </a:r>
                      <a:endParaRPr lang="en-US"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rPr>
                        <a:t>✓</a:t>
                      </a:r>
                      <a:endParaRPr lang="en-US" dirty="0" smtClean="0"/>
                    </a:p>
                  </a:txBody>
                  <a:tcPr anchor="ctr"/>
                </a:tc>
                <a:tc>
                  <a:txBody>
                    <a:bodyPr/>
                    <a:lstStyle/>
                    <a:p>
                      <a:pPr algn="ctr"/>
                      <a:endParaRPr lang="en-US"/>
                    </a:p>
                  </a:txBody>
                  <a:tcPr anchor="ctr"/>
                </a:tc>
                <a:tc>
                  <a:txBody>
                    <a:bodyPr/>
                    <a:lstStyle/>
                    <a:p>
                      <a:pPr algn="ctr"/>
                      <a:r>
                        <a:rPr lang="en-US" dirty="0" smtClean="0">
                          <a:latin typeface="Zapf Dingbats"/>
                          <a:ea typeface="Zapf Dingbats"/>
                          <a:cs typeface="Zapf Dingbats"/>
                        </a:rPr>
                        <a:t>✓</a:t>
                      </a:r>
                      <a:endParaRPr lang="en-US" dirty="0"/>
                    </a:p>
                  </a:txBody>
                  <a:tcPr anchor="ctr"/>
                </a:tc>
              </a:tr>
              <a:tr h="370840">
                <a:tc>
                  <a:txBody>
                    <a:bodyPr/>
                    <a:lstStyle/>
                    <a:p>
                      <a:r>
                        <a:rPr lang="en-US" dirty="0" smtClean="0"/>
                        <a:t>Intelligent</a:t>
                      </a:r>
                      <a:r>
                        <a:rPr lang="en-US" baseline="0" dirty="0" smtClean="0"/>
                        <a:t> Tracking</a:t>
                      </a:r>
                      <a:endParaRPr lang="en-US" dirty="0"/>
                    </a:p>
                  </a:txBody>
                  <a:tcPr/>
                </a:tc>
                <a:tc>
                  <a:txBody>
                    <a:bodyPr/>
                    <a:lstStyle/>
                    <a:p>
                      <a:r>
                        <a:rPr lang="en-US" dirty="0" smtClean="0"/>
                        <a:t>3D Silicon </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rPr>
                        <a:t>✓</a:t>
                      </a:r>
                      <a:endParaRPr lang="en-US"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rPr>
                        <a:t>✓</a:t>
                      </a:r>
                      <a:endParaRPr lang="en-US" dirty="0" smtClean="0"/>
                    </a:p>
                  </a:txBody>
                  <a:tcPr anchor="ctr"/>
                </a:tc>
                <a:tc>
                  <a:txBody>
                    <a:bodyPr/>
                    <a:lstStyle/>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rPr>
                        <a:t>✓</a:t>
                      </a:r>
                      <a:endParaRPr lang="en-US" dirty="0" smtClean="0"/>
                    </a:p>
                  </a:txBody>
                  <a:tcPr anchor="ctr"/>
                </a:tc>
                <a:tc>
                  <a:txBody>
                    <a:bodyPr/>
                    <a:lstStyle/>
                    <a:p>
                      <a:pPr algn="ctr"/>
                      <a:endParaRPr lang="en-US" dirty="0"/>
                    </a:p>
                  </a:txBody>
                  <a:tcPr anchor="ctr"/>
                </a:tc>
                <a:tc>
                  <a:txBody>
                    <a:bodyPr/>
                    <a:lstStyle/>
                    <a:p>
                      <a:pPr algn="ctr"/>
                      <a:endParaRPr lang="en-US" dirty="0"/>
                    </a:p>
                  </a:txBody>
                  <a:tcPr anchor="ctr"/>
                </a:tc>
              </a:tr>
              <a:tr h="370840">
                <a:tc>
                  <a:txBody>
                    <a:bodyPr/>
                    <a:lstStyle/>
                    <a:p>
                      <a:r>
                        <a:rPr lang="en-US" dirty="0" smtClean="0"/>
                        <a:t>Custom Electronics</a:t>
                      </a:r>
                      <a:endParaRPr lang="en-US" dirty="0"/>
                    </a:p>
                  </a:txBody>
                  <a:tcPr/>
                </a:tc>
                <a:tc>
                  <a:txBody>
                    <a:bodyPr/>
                    <a:lstStyle/>
                    <a:p>
                      <a:r>
                        <a:rPr lang="en-US" dirty="0" smtClean="0"/>
                        <a:t>Waveform sampling ASIC</a:t>
                      </a:r>
                      <a:br>
                        <a:rPr lang="en-US" dirty="0" smtClean="0"/>
                      </a:br>
                      <a:r>
                        <a:rPr lang="en-US" dirty="0" smtClean="0"/>
                        <a:t>Cold electronics </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rPr>
                        <a:t>✓</a:t>
                      </a:r>
                      <a:endParaRPr lang="en-US"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rPr>
                        <a:t>✓</a:t>
                      </a:r>
                      <a:endParaRPr lang="en-US"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rPr>
                        <a:t>✓</a:t>
                      </a:r>
                      <a:endParaRPr lang="en-US"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rPr>
                        <a:t>✓</a:t>
                      </a:r>
                      <a:endParaRPr lang="en-US"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rPr>
                        <a:t>✓</a:t>
                      </a:r>
                      <a:endParaRPr lang="en-US"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rPr>
                        <a:t>✓</a:t>
                      </a:r>
                      <a:endParaRPr lang="en-US" dirty="0" smtClean="0"/>
                    </a:p>
                  </a:txBody>
                  <a:tcPr anchor="ctr"/>
                </a:tc>
              </a:tr>
              <a:tr h="370840">
                <a:tc>
                  <a:txBody>
                    <a:bodyPr/>
                    <a:lstStyle/>
                    <a:p>
                      <a:r>
                        <a:rPr lang="en-US" dirty="0" smtClean="0"/>
                        <a:t>Low-mass</a:t>
                      </a:r>
                      <a:r>
                        <a:rPr lang="en-US" baseline="0" dirty="0" smtClean="0"/>
                        <a:t> tracking</a:t>
                      </a:r>
                      <a:endParaRPr lang="en-US" dirty="0"/>
                    </a:p>
                  </a:txBody>
                  <a:tcPr/>
                </a:tc>
                <a:tc>
                  <a:txBody>
                    <a:bodyPr/>
                    <a:lstStyle/>
                    <a:p>
                      <a:r>
                        <a:rPr lang="en-US" dirty="0" smtClean="0"/>
                        <a:t>Carbon,</a:t>
                      </a:r>
                      <a:r>
                        <a:rPr lang="en-US" baseline="0" dirty="0" smtClean="0"/>
                        <a:t> G-pixel Si, power delivery</a:t>
                      </a:r>
                      <a:endParaRPr lang="en-US" dirty="0"/>
                    </a:p>
                  </a:txBody>
                  <a:tcPr/>
                </a:tc>
                <a:tc>
                  <a:txBody>
                    <a:bodyPr/>
                    <a:lstStyle/>
                    <a:p>
                      <a:pPr algn="ctr"/>
                      <a:r>
                        <a:rPr lang="en-US" dirty="0" smtClean="0">
                          <a:latin typeface="Zapf Dingbats"/>
                          <a:ea typeface="Zapf Dingbats"/>
                          <a:cs typeface="Zapf Dingbats"/>
                        </a:rPr>
                        <a:t>✓</a:t>
                      </a:r>
                      <a:endParaRPr lang="en-US" dirty="0"/>
                    </a:p>
                  </a:txBody>
                  <a:tcPr anchor="ctr"/>
                </a:tc>
                <a:tc>
                  <a:txBody>
                    <a:bodyPr/>
                    <a:lstStyle/>
                    <a:p>
                      <a:pPr algn="ctr"/>
                      <a:r>
                        <a:rPr lang="en-US" dirty="0" smtClean="0">
                          <a:latin typeface="Zapf Dingbats"/>
                          <a:ea typeface="Zapf Dingbats"/>
                          <a:cs typeface="Zapf Dingbats"/>
                        </a:rPr>
                        <a:t>✓</a:t>
                      </a:r>
                      <a:endParaRPr lang="en-US" dirty="0"/>
                    </a:p>
                  </a:txBody>
                  <a:tcPr anchor="ctr"/>
                </a:tc>
                <a:tc>
                  <a:txBody>
                    <a:bodyPr/>
                    <a:lstStyle/>
                    <a:p>
                      <a:pPr algn="ctr"/>
                      <a:endParaRPr lang="en-US" dirty="0"/>
                    </a:p>
                  </a:txBody>
                  <a:tcPr anchor="ctr"/>
                </a:tc>
                <a:tc>
                  <a:txBody>
                    <a:bodyPr/>
                    <a:lstStyle/>
                    <a:p>
                      <a:pPr algn="ctr"/>
                      <a:r>
                        <a:rPr lang="en-US" dirty="0" smtClean="0">
                          <a:latin typeface="Zapf Dingbats"/>
                          <a:ea typeface="Zapf Dingbats"/>
                          <a:cs typeface="Zapf Dingbats"/>
                        </a:rPr>
                        <a:t>✓</a:t>
                      </a:r>
                      <a:endParaRPr lang="en-US" dirty="0"/>
                    </a:p>
                  </a:txBody>
                  <a:tcPr anchor="ctr"/>
                </a:tc>
                <a:tc>
                  <a:txBody>
                    <a:bodyPr/>
                    <a:lstStyle/>
                    <a:p>
                      <a:pPr algn="ctr"/>
                      <a:endParaRPr lang="en-US" dirty="0"/>
                    </a:p>
                  </a:txBody>
                  <a:tcPr anchor="ctr"/>
                </a:tc>
                <a:tc>
                  <a:txBody>
                    <a:bodyPr/>
                    <a:lstStyle/>
                    <a:p>
                      <a:pPr algn="ctr"/>
                      <a:endParaRPr lang="en-US" dirty="0"/>
                    </a:p>
                  </a:txBody>
                  <a:tcPr anchor="ctr"/>
                </a:tc>
              </a:tr>
              <a:tr h="370840">
                <a:tc>
                  <a:txBody>
                    <a:bodyPr/>
                    <a:lstStyle/>
                    <a:p>
                      <a:r>
                        <a:rPr lang="en-US" dirty="0" smtClean="0"/>
                        <a:t>DAQ</a:t>
                      </a:r>
                      <a:r>
                        <a:rPr lang="en-US" baseline="0" dirty="0" smtClean="0"/>
                        <a:t> </a:t>
                      </a:r>
                      <a:endParaRPr lang="en-US" dirty="0"/>
                    </a:p>
                  </a:txBody>
                  <a:tcPr/>
                </a:tc>
                <a:tc>
                  <a:txBody>
                    <a:bodyPr/>
                    <a:lstStyle/>
                    <a:p>
                      <a:r>
                        <a:rPr lang="en-US" dirty="0" smtClean="0"/>
                        <a:t>ATCA, high</a:t>
                      </a:r>
                      <a:r>
                        <a:rPr lang="en-US" baseline="0" dirty="0" smtClean="0"/>
                        <a:t>-speed optical links </a:t>
                      </a:r>
                      <a:endParaRPr lang="en-US" dirty="0"/>
                    </a:p>
                  </a:txBody>
                  <a:tcPr/>
                </a:tc>
                <a:tc>
                  <a:txBody>
                    <a:bodyPr/>
                    <a:lstStyle/>
                    <a:p>
                      <a:pPr algn="ctr"/>
                      <a:r>
                        <a:rPr lang="en-US" dirty="0" smtClean="0">
                          <a:latin typeface="Zapf Dingbats"/>
                          <a:ea typeface="Zapf Dingbats"/>
                          <a:cs typeface="Zapf Dingbats"/>
                        </a:rPr>
                        <a:t>✓</a:t>
                      </a:r>
                      <a:endParaRPr lang="en-US" dirty="0"/>
                    </a:p>
                  </a:txBody>
                  <a:tcPr anchor="ctr"/>
                </a:tc>
                <a:tc>
                  <a:txBody>
                    <a:bodyPr/>
                    <a:lstStyle/>
                    <a:p>
                      <a:pPr algn="ctr"/>
                      <a:r>
                        <a:rPr lang="en-US" dirty="0" smtClean="0">
                          <a:latin typeface="Zapf Dingbats"/>
                          <a:ea typeface="Zapf Dingbats"/>
                          <a:cs typeface="Zapf Dingbats"/>
                        </a:rPr>
                        <a:t>✓</a:t>
                      </a:r>
                      <a:endParaRPr lang="en-US" dirty="0"/>
                    </a:p>
                  </a:txBody>
                  <a:tcPr anchor="ctr"/>
                </a:tc>
                <a:tc>
                  <a:txBody>
                    <a:bodyPr/>
                    <a:lstStyle/>
                    <a:p>
                      <a:pPr algn="ctr"/>
                      <a:r>
                        <a:rPr lang="en-US" dirty="0" smtClean="0">
                          <a:latin typeface="Zapf Dingbats"/>
                          <a:ea typeface="Zapf Dingbats"/>
                          <a:cs typeface="Zapf Dingbats"/>
                        </a:rPr>
                        <a:t>✓</a:t>
                      </a:r>
                      <a:endParaRPr lang="en-US" dirty="0"/>
                    </a:p>
                  </a:txBody>
                  <a:tcPr anchor="ctr"/>
                </a:tc>
                <a:tc>
                  <a:txBody>
                    <a:bodyPr/>
                    <a:lstStyle/>
                    <a:p>
                      <a:pPr algn="ctr"/>
                      <a:r>
                        <a:rPr lang="en-US" dirty="0" smtClean="0">
                          <a:latin typeface="Zapf Dingbats"/>
                          <a:ea typeface="Zapf Dingbats"/>
                          <a:cs typeface="Zapf Dingbats"/>
                        </a:rPr>
                        <a:t>✓</a:t>
                      </a:r>
                      <a:endParaRPr lang="en-US" dirty="0"/>
                    </a:p>
                  </a:txBody>
                  <a:tcPr anchor="ctr"/>
                </a:tc>
                <a:tc>
                  <a:txBody>
                    <a:bodyPr/>
                    <a:lstStyle/>
                    <a:p>
                      <a:pPr algn="ctr"/>
                      <a:endParaRPr lang="en-US"/>
                    </a:p>
                  </a:txBody>
                  <a:tcPr anchor="ctr"/>
                </a:tc>
                <a:tc>
                  <a:txBody>
                    <a:bodyPr/>
                    <a:lstStyle/>
                    <a:p>
                      <a:pPr algn="ctr"/>
                      <a:endParaRPr lang="en-US" dirty="0"/>
                    </a:p>
                  </a:txBody>
                  <a:tcPr anchor="ctr"/>
                </a:tc>
              </a:tr>
              <a:tr h="370840">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r>
                        <a:rPr lang="en-US" baseline="0" dirty="0" smtClean="0"/>
                        <a:t> more this week ... </a:t>
                      </a:r>
                      <a:endParaRPr lang="en-US" dirty="0" smtClean="0"/>
                    </a:p>
                  </a:txBody>
                  <a:tcP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dirty="0"/>
                    </a:p>
                  </a:txBody>
                  <a:tcPr anchor="ctr"/>
                </a:tc>
              </a:tr>
            </a:tbl>
          </a:graphicData>
        </a:graphic>
      </p:graphicFrame>
      <p:cxnSp>
        <p:nvCxnSpPr>
          <p:cNvPr id="8" name="Straight Connector 7"/>
          <p:cNvCxnSpPr/>
          <p:nvPr/>
        </p:nvCxnSpPr>
        <p:spPr bwMode="auto">
          <a:xfrm rot="16200000" flipH="1">
            <a:off x="4852063" y="3535680"/>
            <a:ext cx="5273033" cy="0"/>
          </a:xfrm>
          <a:prstGeom prst="line">
            <a:avLst/>
          </a:prstGeom>
          <a:noFill/>
          <a:ln w="25400" cap="flat" cmpd="sng" algn="ctr">
            <a:solidFill>
              <a:srgbClr val="000000"/>
            </a:solidFill>
            <a:prstDash val="solid"/>
            <a:round/>
            <a:headEnd type="none" w="med" len="med"/>
            <a:tailEnd type="none" w="med" len="med"/>
          </a:ln>
          <a:effectLst/>
        </p:spPr>
      </p:cxnSp>
      <p:sp>
        <p:nvSpPr>
          <p:cNvPr id="7" name="Date Placeholder 6"/>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
        <p:nvSpPr>
          <p:cNvPr id="9" name="Slide Number Placeholder 8"/>
          <p:cNvSpPr>
            <a:spLocks noGrp="1"/>
          </p:cNvSpPr>
          <p:nvPr>
            <p:ph type="sldNum" sz="quarter" idx="10"/>
          </p:nvPr>
        </p:nvSpPr>
        <p:spPr/>
        <p:txBody>
          <a:bodyPr/>
          <a:lstStyle/>
          <a:p>
            <a:pPr>
              <a:defRPr/>
            </a:pPr>
            <a:fld id="{D757FE10-15E1-460C-A482-DCCBDA005350}" type="slidenum">
              <a:rPr lang="en-US" smtClean="0"/>
              <a:pPr>
                <a:defRPr/>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HEP Theory Program</a:t>
            </a:r>
            <a:endParaRPr lang="en-US" dirty="0"/>
          </a:p>
        </p:txBody>
      </p:sp>
      <p:sp>
        <p:nvSpPr>
          <p:cNvPr id="7" name="Content Placeholder 2"/>
          <p:cNvSpPr>
            <a:spLocks noGrp="1"/>
          </p:cNvSpPr>
          <p:nvPr>
            <p:ph idx="1"/>
          </p:nvPr>
        </p:nvSpPr>
        <p:spPr>
          <a:xfrm>
            <a:off x="177195" y="1144868"/>
            <a:ext cx="8800685" cy="5396414"/>
          </a:xfrm>
        </p:spPr>
        <p:txBody>
          <a:bodyPr>
            <a:normAutofit fontScale="55000" lnSpcReduction="20000"/>
          </a:bodyPr>
          <a:lstStyle/>
          <a:p>
            <a:r>
              <a:rPr lang="en-US" sz="3600" dirty="0"/>
              <a:t>Topics studied in theoretical high energy physics research</a:t>
            </a:r>
            <a:r>
              <a:rPr lang="en-US" sz="3600" i="1" dirty="0"/>
              <a:t> include, but are not limited</a:t>
            </a:r>
            <a:r>
              <a:rPr lang="en-US" sz="3600" dirty="0"/>
              <a:t> to: </a:t>
            </a:r>
            <a:r>
              <a:rPr lang="en-US" sz="3600" b="1" dirty="0"/>
              <a:t>phenomenological and theoretical studies that</a:t>
            </a:r>
            <a:r>
              <a:rPr lang="en-US" sz="3600" b="1" dirty="0">
                <a:solidFill>
                  <a:schemeClr val="accent2">
                    <a:lumMod val="50000"/>
                  </a:schemeClr>
                </a:solidFill>
              </a:rPr>
              <a:t> support experimental HEP research at the three frontiers</a:t>
            </a:r>
            <a:r>
              <a:rPr lang="en-US" sz="3600" dirty="0"/>
              <a:t>, both in understanding the data and in finding new directions for experimental exploration;  </a:t>
            </a:r>
            <a:r>
              <a:rPr lang="en-US" sz="3600" b="1" dirty="0"/>
              <a:t>development of analytical and numerical computational techniques for these studies</a:t>
            </a:r>
            <a:r>
              <a:rPr lang="en-US" sz="3600" dirty="0"/>
              <a:t>; and </a:t>
            </a:r>
            <a:r>
              <a:rPr lang="en-US" sz="3600" b="1" dirty="0"/>
              <a:t>construction and exploration of theoretical frameworks for understanding fundamental particles and forces</a:t>
            </a:r>
            <a:r>
              <a:rPr lang="en-US" sz="3600" dirty="0"/>
              <a:t> at the deepest level possible.   </a:t>
            </a:r>
            <a:endParaRPr lang="en-US" sz="3600" dirty="0" smtClean="0"/>
          </a:p>
          <a:p>
            <a:r>
              <a:rPr lang="en-US" sz="3600" dirty="0" smtClean="0"/>
              <a:t>The </a:t>
            </a:r>
            <a:r>
              <a:rPr lang="en-US" sz="3600" dirty="0"/>
              <a:t>program is centered across several research areas:  </a:t>
            </a:r>
            <a:endParaRPr lang="en-US" sz="3600" dirty="0" smtClean="0"/>
          </a:p>
          <a:p>
            <a:pPr marL="971550" lvl="1" indent="-514350">
              <a:buFont typeface="+mj-lt"/>
              <a:buAutoNum type="arabicPeriod"/>
            </a:pPr>
            <a:r>
              <a:rPr lang="en-US" sz="2900" dirty="0" smtClean="0">
                <a:solidFill>
                  <a:srgbClr val="285C00"/>
                </a:solidFill>
              </a:rPr>
              <a:t>Standard </a:t>
            </a:r>
            <a:r>
              <a:rPr lang="en-US" sz="2900" dirty="0">
                <a:solidFill>
                  <a:srgbClr val="285C00"/>
                </a:solidFill>
              </a:rPr>
              <a:t>Model Phenomenology, which involves high precision calculations of Standard Model predictions such as Monte Carlo simulation, higher order calculations of particle production rates and distributions, </a:t>
            </a:r>
            <a:r>
              <a:rPr lang="en-US" sz="2900" dirty="0" err="1">
                <a:solidFill>
                  <a:srgbClr val="285C00"/>
                </a:solidFill>
              </a:rPr>
              <a:t>radiative</a:t>
            </a:r>
            <a:r>
              <a:rPr lang="en-US" sz="2900" dirty="0">
                <a:solidFill>
                  <a:srgbClr val="285C00"/>
                </a:solidFill>
              </a:rPr>
              <a:t> corrections, and extraction of </a:t>
            </a:r>
            <a:r>
              <a:rPr lang="en-US" sz="2900" dirty="0" err="1">
                <a:solidFill>
                  <a:srgbClr val="285C00"/>
                </a:solidFill>
              </a:rPr>
              <a:t>parton</a:t>
            </a:r>
            <a:r>
              <a:rPr lang="en-US" sz="2900" dirty="0">
                <a:solidFill>
                  <a:srgbClr val="285C00"/>
                </a:solidFill>
              </a:rPr>
              <a:t> distribution functions;  </a:t>
            </a:r>
          </a:p>
          <a:p>
            <a:pPr marL="971550" lvl="1" indent="-514350">
              <a:buFont typeface="+mj-lt"/>
              <a:buAutoNum type="arabicPeriod"/>
            </a:pPr>
            <a:r>
              <a:rPr lang="en-US" sz="2900" dirty="0" smtClean="0">
                <a:solidFill>
                  <a:schemeClr val="tx2">
                    <a:lumMod val="50000"/>
                  </a:schemeClr>
                </a:solidFill>
              </a:rPr>
              <a:t>Beyond </a:t>
            </a:r>
            <a:r>
              <a:rPr lang="en-US" sz="2900" dirty="0">
                <a:solidFill>
                  <a:schemeClr val="tx2">
                    <a:lumMod val="50000"/>
                  </a:schemeClr>
                </a:solidFill>
              </a:rPr>
              <a:t>the Standard Model Phenomenology, which studies the experimental consequences of extensions of the Standard Model as well as the search for new particles given their signatures in collider and astrophysical sources, and in rare processes;  </a:t>
            </a:r>
            <a:endParaRPr lang="en-US" sz="2900" dirty="0" smtClean="0">
              <a:solidFill>
                <a:schemeClr val="tx2">
                  <a:lumMod val="50000"/>
                </a:schemeClr>
              </a:solidFill>
            </a:endParaRPr>
          </a:p>
          <a:p>
            <a:pPr marL="971550" lvl="1" indent="-514350">
              <a:buFont typeface="+mj-lt"/>
              <a:buAutoNum type="arabicPeriod"/>
            </a:pPr>
            <a:r>
              <a:rPr lang="en-US" sz="2900" dirty="0" smtClean="0">
                <a:solidFill>
                  <a:srgbClr val="285C00"/>
                </a:solidFill>
              </a:rPr>
              <a:t>Cosmology </a:t>
            </a:r>
            <a:r>
              <a:rPr lang="en-US" sz="2900" dirty="0">
                <a:solidFill>
                  <a:srgbClr val="285C00"/>
                </a:solidFill>
              </a:rPr>
              <a:t>and </a:t>
            </a:r>
            <a:r>
              <a:rPr lang="en-US" sz="2900" dirty="0" err="1">
                <a:solidFill>
                  <a:srgbClr val="285C00"/>
                </a:solidFill>
              </a:rPr>
              <a:t>Astroparticle</a:t>
            </a:r>
            <a:r>
              <a:rPr lang="en-US" sz="2900" dirty="0">
                <a:solidFill>
                  <a:srgbClr val="285C00"/>
                </a:solidFill>
              </a:rPr>
              <a:t> theory, which studies the early universe, inflation scenarios, large scale structure formation, particle models for Dark Matter and prospects for its detection, Dark Energy and its theoretical consequences, quantum gravity and black holes; </a:t>
            </a:r>
            <a:endParaRPr lang="en-US" sz="2900" dirty="0" smtClean="0">
              <a:solidFill>
                <a:srgbClr val="285C00"/>
              </a:solidFill>
            </a:endParaRPr>
          </a:p>
          <a:p>
            <a:pPr marL="971550" lvl="1" indent="-514350">
              <a:buFont typeface="+mj-lt"/>
              <a:buAutoNum type="arabicPeriod"/>
            </a:pPr>
            <a:r>
              <a:rPr lang="en-US" sz="2900" dirty="0" smtClean="0">
                <a:solidFill>
                  <a:schemeClr val="tx2">
                    <a:lumMod val="50000"/>
                  </a:schemeClr>
                </a:solidFill>
              </a:rPr>
              <a:t>Lattice </a:t>
            </a:r>
            <a:r>
              <a:rPr lang="en-US" sz="2900" dirty="0">
                <a:solidFill>
                  <a:schemeClr val="tx2">
                    <a:lumMod val="50000"/>
                  </a:schemeClr>
                </a:solidFill>
              </a:rPr>
              <a:t>Field Theory, which involves the study and simulation of lattice models of quantum field theory and its phenomenology;  </a:t>
            </a:r>
            <a:endParaRPr lang="en-US" sz="2900" dirty="0" smtClean="0">
              <a:solidFill>
                <a:schemeClr val="tx2">
                  <a:lumMod val="50000"/>
                </a:schemeClr>
              </a:solidFill>
            </a:endParaRPr>
          </a:p>
          <a:p>
            <a:pPr marL="971550" lvl="1" indent="-514350">
              <a:buFont typeface="+mj-lt"/>
              <a:buAutoNum type="arabicPeriod"/>
            </a:pPr>
            <a:r>
              <a:rPr lang="en-US" sz="2900" dirty="0" smtClean="0">
                <a:solidFill>
                  <a:srgbClr val="285C00"/>
                </a:solidFill>
              </a:rPr>
              <a:t>Theoretical and phenomenological studies of neutrino physics; and</a:t>
            </a:r>
          </a:p>
          <a:p>
            <a:pPr marL="971550" lvl="1" indent="-514350">
              <a:buFont typeface="+mj-lt"/>
              <a:buAutoNum type="arabicPeriod"/>
            </a:pPr>
            <a:r>
              <a:rPr lang="en-US" sz="2900" dirty="0" smtClean="0">
                <a:solidFill>
                  <a:schemeClr val="tx2">
                    <a:lumMod val="50000"/>
                  </a:schemeClr>
                </a:solidFill>
              </a:rPr>
              <a:t>Formal </a:t>
            </a:r>
            <a:r>
              <a:rPr lang="en-US" sz="2900" dirty="0">
                <a:solidFill>
                  <a:schemeClr val="tx2">
                    <a:lumMod val="50000"/>
                  </a:schemeClr>
                </a:solidFill>
              </a:rPr>
              <a:t>and mathematical aspects of quantum field theory, including string theory.  </a:t>
            </a:r>
            <a:r>
              <a:rPr lang="en-US" sz="2900" dirty="0"/>
              <a:t> </a:t>
            </a:r>
            <a:endParaRPr lang="en-US" dirty="0"/>
          </a:p>
        </p:txBody>
      </p:sp>
      <p:sp>
        <p:nvSpPr>
          <p:cNvPr id="8" name="Date Placeholder 7"/>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
        <p:nvSpPr>
          <p:cNvPr id="9" name="Slide Number Placeholder 8"/>
          <p:cNvSpPr>
            <a:spLocks noGrp="1"/>
          </p:cNvSpPr>
          <p:nvPr>
            <p:ph type="sldNum" sz="quarter" idx="10"/>
          </p:nvPr>
        </p:nvSpPr>
        <p:spPr/>
        <p:txBody>
          <a:bodyPr/>
          <a:lstStyle/>
          <a:p>
            <a:pPr>
              <a:defRPr/>
            </a:pPr>
            <a:fld id="{D757FE10-15E1-460C-A482-DCCBDA005350}" type="slidenum">
              <a:rPr lang="en-US" smtClean="0"/>
              <a:pPr>
                <a:defRPr/>
              </a:pPr>
              <a:t>46</a:t>
            </a:fld>
            <a:endParaRPr lang="en-US" dirty="0"/>
          </a:p>
        </p:txBody>
      </p:sp>
    </p:spTree>
    <p:extLst>
      <p:ext uri="{BB962C8B-B14F-4D97-AF65-F5344CB8AC3E}">
        <p14:creationId xmlns="" xmlns:p14="http://schemas.microsoft.com/office/powerpoint/2010/main" val="15498501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HEP Theory Issues</a:t>
            </a:r>
            <a:endParaRPr lang="en-US" dirty="0"/>
          </a:p>
        </p:txBody>
      </p:sp>
      <p:sp>
        <p:nvSpPr>
          <p:cNvPr id="3" name="Content Placeholder 2"/>
          <p:cNvSpPr>
            <a:spLocks noGrp="1"/>
          </p:cNvSpPr>
          <p:nvPr>
            <p:ph idx="1"/>
          </p:nvPr>
        </p:nvSpPr>
        <p:spPr>
          <a:xfrm>
            <a:off x="457200" y="1095316"/>
            <a:ext cx="8229600" cy="5261034"/>
          </a:xfrm>
        </p:spPr>
        <p:txBody>
          <a:bodyPr>
            <a:normAutofit fontScale="70000" lnSpcReduction="20000"/>
          </a:bodyPr>
          <a:lstStyle/>
          <a:p>
            <a:pPr>
              <a:buNone/>
            </a:pPr>
            <a:r>
              <a:rPr lang="en-US" sz="4000" dirty="0" smtClean="0"/>
              <a:t>Role of theory in DOE-supported research</a:t>
            </a:r>
          </a:p>
          <a:p>
            <a:r>
              <a:rPr lang="en-US" sz="3500" dirty="0" smtClean="0"/>
              <a:t>HEP mission at the frontiers</a:t>
            </a:r>
          </a:p>
          <a:p>
            <a:pPr lvl="1"/>
            <a:r>
              <a:rPr lang="en-US" sz="3000" dirty="0" smtClean="0">
                <a:solidFill>
                  <a:srgbClr val="FF0000"/>
                </a:solidFill>
              </a:rPr>
              <a:t>Intensity Frontier </a:t>
            </a:r>
            <a:r>
              <a:rPr lang="en-US" sz="3000" dirty="0" smtClean="0"/>
              <a:t>leadership </a:t>
            </a:r>
            <a:r>
              <a:rPr lang="en-US" sz="3000" dirty="0" smtClean="0">
                <a:sym typeface="Wingdings"/>
              </a:rPr>
              <a:t> is the theory effort adequate?</a:t>
            </a:r>
          </a:p>
          <a:p>
            <a:pPr lvl="1"/>
            <a:r>
              <a:rPr lang="en-US" sz="3000" dirty="0" smtClean="0">
                <a:solidFill>
                  <a:srgbClr val="FF0000"/>
                </a:solidFill>
                <a:sym typeface="Wingdings"/>
              </a:rPr>
              <a:t>Energy Frontier </a:t>
            </a:r>
            <a:r>
              <a:rPr lang="en-US" sz="3000" dirty="0" smtClean="0">
                <a:sym typeface="Wingdings"/>
              </a:rPr>
              <a:t>co-leadership  is the US effort comparable and competitive with the European one?</a:t>
            </a:r>
          </a:p>
          <a:p>
            <a:pPr lvl="1"/>
            <a:r>
              <a:rPr lang="en-US" sz="3000" dirty="0" smtClean="0">
                <a:solidFill>
                  <a:srgbClr val="FF0000"/>
                </a:solidFill>
                <a:sym typeface="Wingdings"/>
              </a:rPr>
              <a:t>Cosmic Frontier </a:t>
            </a:r>
            <a:r>
              <a:rPr lang="en-US" sz="3000" dirty="0" smtClean="0">
                <a:sym typeface="Wingdings"/>
              </a:rPr>
              <a:t>co-leadership  DM and DE, relationship with astrophysics, active role of theorists in experimental collaborations</a:t>
            </a:r>
          </a:p>
          <a:p>
            <a:pPr lvl="1">
              <a:buNone/>
            </a:pPr>
            <a:endParaRPr lang="en-US" sz="3000" dirty="0" smtClean="0">
              <a:sym typeface="Wingdings"/>
            </a:endParaRPr>
          </a:p>
          <a:p>
            <a:r>
              <a:rPr lang="en-US" sz="3500" dirty="0" smtClean="0">
                <a:sym typeface="Wingdings"/>
              </a:rPr>
              <a:t>Relationship with other sectors/agencies and fitting it within our budget envelope</a:t>
            </a:r>
          </a:p>
          <a:p>
            <a:pPr lvl="1"/>
            <a:r>
              <a:rPr lang="en-US" sz="3000" dirty="0" smtClean="0">
                <a:solidFill>
                  <a:srgbClr val="0000FF"/>
                </a:solidFill>
                <a:sym typeface="Wingdings"/>
              </a:rPr>
              <a:t>Nuclear Physics</a:t>
            </a:r>
            <a:r>
              <a:rPr lang="en-US" sz="3000" dirty="0" smtClean="0">
                <a:sym typeface="Wingdings"/>
              </a:rPr>
              <a:t> neutrino physics at low/medium energy; Heavy Ions Physics (holography applications); IF synergies</a:t>
            </a:r>
          </a:p>
          <a:p>
            <a:pPr lvl="1"/>
            <a:r>
              <a:rPr lang="en-US" sz="3000" dirty="0" smtClean="0">
                <a:solidFill>
                  <a:srgbClr val="0000FF"/>
                </a:solidFill>
                <a:sym typeface="Wingdings"/>
              </a:rPr>
              <a:t>BES and Condensed Matter </a:t>
            </a:r>
            <a:r>
              <a:rPr lang="en-US" sz="3000" dirty="0" smtClean="0">
                <a:sym typeface="Wingdings"/>
              </a:rPr>
              <a:t> the re-branding of String Theory?</a:t>
            </a:r>
          </a:p>
          <a:p>
            <a:pPr lvl="1"/>
            <a:r>
              <a:rPr lang="en-US" sz="3000" dirty="0" smtClean="0">
                <a:solidFill>
                  <a:srgbClr val="0000FF"/>
                </a:solidFill>
                <a:sym typeface="Wingdings"/>
              </a:rPr>
              <a:t>Computational aspects of HEP theory </a:t>
            </a:r>
            <a:r>
              <a:rPr lang="en-US" sz="3000" dirty="0" smtClean="0">
                <a:sym typeface="Wingdings"/>
              </a:rPr>
              <a:t>Cosmology initiatives; Lattice ( HEP vs. NP); Monte Carlo simulation</a:t>
            </a:r>
          </a:p>
        </p:txBody>
      </p:sp>
      <p:sp>
        <p:nvSpPr>
          <p:cNvPr id="7" name="Date Placeholder 6"/>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
        <p:nvSpPr>
          <p:cNvPr id="8" name="Slide Number Placeholder 7"/>
          <p:cNvSpPr>
            <a:spLocks noGrp="1"/>
          </p:cNvSpPr>
          <p:nvPr>
            <p:ph type="sldNum" sz="quarter" idx="10"/>
          </p:nvPr>
        </p:nvSpPr>
        <p:spPr/>
        <p:txBody>
          <a:bodyPr/>
          <a:lstStyle/>
          <a:p>
            <a:pPr>
              <a:defRPr/>
            </a:pPr>
            <a:fld id="{D757FE10-15E1-460C-A482-DCCBDA005350}" type="slidenum">
              <a:rPr lang="en-US" smtClean="0"/>
              <a:pPr>
                <a:defRPr/>
              </a:pPr>
              <a:t>47</a:t>
            </a:fld>
            <a:endParaRPr lang="en-US" dirty="0"/>
          </a:p>
        </p:txBody>
      </p:sp>
    </p:spTree>
    <p:extLst>
      <p:ext uri="{BB962C8B-B14F-4D97-AF65-F5344CB8AC3E}">
        <p14:creationId xmlns="" xmlns:p14="http://schemas.microsoft.com/office/powerpoint/2010/main" val="37018782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effectLst>
                  <a:outerShdw blurRad="38100" dist="38100" dir="2700000" algn="tl">
                    <a:srgbClr val="000000">
                      <a:alpha val="43137"/>
                    </a:srgbClr>
                  </a:outerShdw>
                </a:effectLst>
              </a:rPr>
              <a:t>Computational HEP Program</a:t>
            </a:r>
            <a:endParaRPr lang="en-US" dirty="0">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164387" y="1158240"/>
            <a:ext cx="8825501" cy="5313680"/>
          </a:xfrm>
        </p:spPr>
        <p:txBody>
          <a:bodyPr/>
          <a:lstStyle/>
          <a:p>
            <a:pPr>
              <a:buNone/>
            </a:pPr>
            <a:r>
              <a:rPr lang="en-US" sz="2800" dirty="0" smtClean="0">
                <a:solidFill>
                  <a:schemeClr val="tx2">
                    <a:lumMod val="50000"/>
                  </a:schemeClr>
                </a:solidFill>
              </a:rPr>
              <a:t>HEP </a:t>
            </a:r>
            <a:r>
              <a:rPr lang="en-US" sz="2800" dirty="0" err="1" smtClean="0">
                <a:solidFill>
                  <a:schemeClr val="tx2">
                    <a:lumMod val="50000"/>
                  </a:schemeClr>
                </a:solidFill>
              </a:rPr>
              <a:t>SciDAC</a:t>
            </a:r>
            <a:r>
              <a:rPr lang="en-US" sz="2800" dirty="0" smtClean="0">
                <a:solidFill>
                  <a:schemeClr val="tx2">
                    <a:lumMod val="50000"/>
                  </a:schemeClr>
                </a:solidFill>
              </a:rPr>
              <a:t> focuses on partnership projects:</a:t>
            </a:r>
          </a:p>
          <a:p>
            <a:r>
              <a:rPr lang="en-US" dirty="0" err="1" smtClean="0"/>
              <a:t>SciDAC</a:t>
            </a:r>
            <a:r>
              <a:rPr lang="en-US" dirty="0" smtClean="0"/>
              <a:t> 3 Projects – (part of the Office of Science </a:t>
            </a:r>
            <a:r>
              <a:rPr lang="en-US" dirty="0" err="1" smtClean="0"/>
              <a:t>SciDAC</a:t>
            </a:r>
            <a:r>
              <a:rPr lang="en-US" dirty="0" smtClean="0"/>
              <a:t> Program)</a:t>
            </a:r>
          </a:p>
          <a:p>
            <a:pPr lvl="1"/>
            <a:r>
              <a:rPr lang="en-US" dirty="0" smtClean="0">
                <a:solidFill>
                  <a:srgbClr val="285C00"/>
                </a:solidFill>
              </a:rPr>
              <a:t>In partnership with Office of Advanced Scientific &amp; Computing Research (ASCR), DOE</a:t>
            </a:r>
          </a:p>
          <a:p>
            <a:r>
              <a:rPr lang="en-US" dirty="0" smtClean="0"/>
              <a:t>Transforming GEANT 4 to </a:t>
            </a:r>
            <a:r>
              <a:rPr lang="en-US" dirty="0" err="1" smtClean="0"/>
              <a:t>multicore</a:t>
            </a:r>
            <a:r>
              <a:rPr lang="en-US" dirty="0" smtClean="0"/>
              <a:t> systems –</a:t>
            </a:r>
          </a:p>
          <a:p>
            <a:pPr lvl="1"/>
            <a:r>
              <a:rPr lang="en-US" dirty="0" smtClean="0">
                <a:solidFill>
                  <a:srgbClr val="285C00"/>
                </a:solidFill>
              </a:rPr>
              <a:t>A pilot project in partnership with ASCR Research Division</a:t>
            </a:r>
          </a:p>
          <a:p>
            <a:r>
              <a:rPr lang="en-US" dirty="0" smtClean="0"/>
              <a:t>Open Science Grid (OSG)</a:t>
            </a:r>
          </a:p>
          <a:p>
            <a:pPr lvl="1"/>
            <a:r>
              <a:rPr lang="en-US" dirty="0" smtClean="0">
                <a:solidFill>
                  <a:srgbClr val="285C00"/>
                </a:solidFill>
              </a:rPr>
              <a:t>In partnership with National Science Foundation and Office of Nuclear Physics  </a:t>
            </a:r>
          </a:p>
          <a:p>
            <a:r>
              <a:rPr lang="en-US" dirty="0" smtClean="0"/>
              <a:t>Other Pilot Projects with various partnerships including ASCR Facilities </a:t>
            </a:r>
          </a:p>
          <a:p>
            <a:r>
              <a:rPr lang="en-US" dirty="0" smtClean="0"/>
              <a:t>Scientific Computing: Community Data Tools, codes, Frameworks, Distributed Computing, Networks, Software, data workflow and analytics portals. Includes pilot projects to help kick off specific activities like transitioning LHC software to HPC machines and data initiatives</a:t>
            </a:r>
          </a:p>
        </p:txBody>
      </p:sp>
      <p:sp>
        <p:nvSpPr>
          <p:cNvPr id="4" name="Slide Number Placeholder 3"/>
          <p:cNvSpPr>
            <a:spLocks noGrp="1"/>
          </p:cNvSpPr>
          <p:nvPr>
            <p:ph type="sldNum" sz="quarter" idx="10"/>
          </p:nvPr>
        </p:nvSpPr>
        <p:spPr>
          <a:xfrm>
            <a:off x="8766175" y="6619875"/>
            <a:ext cx="377825" cy="238125"/>
          </a:xfrm>
        </p:spPr>
        <p:txBody>
          <a:bodyPr/>
          <a:lstStyle/>
          <a:p>
            <a:fld id="{56F4B2E3-7CDC-4972-8D42-2D141A8D5E9A}" type="slidenum">
              <a:rPr lang="en-US" smtClean="0"/>
              <a:pPr/>
              <a:t>48</a:t>
            </a:fld>
            <a:endParaRPr lang="en-US"/>
          </a:p>
        </p:txBody>
      </p:sp>
      <p:sp>
        <p:nvSpPr>
          <p:cNvPr id="8" name="Date Placeholder 7"/>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Tree>
    <p:extLst>
      <p:ext uri="{BB962C8B-B14F-4D97-AF65-F5344CB8AC3E}">
        <p14:creationId xmlns="" xmlns:p14="http://schemas.microsoft.com/office/powerpoint/2010/main" val="42033380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Computing HEP Issues</a:t>
            </a:r>
            <a:endParaRPr lang="en-US" dirty="0"/>
          </a:p>
        </p:txBody>
      </p:sp>
      <p:sp>
        <p:nvSpPr>
          <p:cNvPr id="6" name="Content Placeholder 5"/>
          <p:cNvSpPr>
            <a:spLocks noGrp="1"/>
          </p:cNvSpPr>
          <p:nvPr>
            <p:ph sz="half" idx="1"/>
          </p:nvPr>
        </p:nvSpPr>
        <p:spPr/>
        <p:txBody>
          <a:bodyPr>
            <a:noAutofit/>
          </a:bodyPr>
          <a:lstStyle/>
          <a:p>
            <a:pPr lvl="0"/>
            <a:r>
              <a:rPr lang="en-US" sz="1600" dirty="0" smtClean="0"/>
              <a:t>Computing in the DOE program is organized and funded largely through large projects (ATLAS, CMS…) and labs (FNAL, SLAC…), with a modest “Computational” HEP program.</a:t>
            </a:r>
          </a:p>
          <a:p>
            <a:pPr lvl="1"/>
            <a:r>
              <a:rPr lang="en-US" sz="1400" b="1" dirty="0" smtClean="0">
                <a:solidFill>
                  <a:srgbClr val="285C00"/>
                </a:solidFill>
              </a:rPr>
              <a:t>Most of computing is not managed as a whole</a:t>
            </a:r>
          </a:p>
          <a:p>
            <a:pPr lvl="1"/>
            <a:r>
              <a:rPr lang="en-US" sz="1400" b="1" dirty="0" smtClean="0">
                <a:solidFill>
                  <a:srgbClr val="285C00"/>
                </a:solidFill>
              </a:rPr>
              <a:t>Are “cross-cutting” solutions or efficiencies missed through this organization?</a:t>
            </a:r>
          </a:p>
          <a:p>
            <a:pPr lvl="0"/>
            <a:r>
              <a:rPr lang="en-US" sz="1600" dirty="0" smtClean="0"/>
              <a:t>Would HEP benefit from a computing R&amp;D program aimed at our specific needs?  If so:</a:t>
            </a:r>
          </a:p>
          <a:p>
            <a:pPr lvl="1"/>
            <a:r>
              <a:rPr lang="en-US" sz="1400" b="1" dirty="0" smtClean="0">
                <a:solidFill>
                  <a:srgbClr val="285C00"/>
                </a:solidFill>
              </a:rPr>
              <a:t>What initial topics could be addressed?</a:t>
            </a:r>
          </a:p>
          <a:p>
            <a:pPr lvl="1"/>
            <a:r>
              <a:rPr lang="en-US" sz="1400" b="1" dirty="0" smtClean="0">
                <a:solidFill>
                  <a:srgbClr val="285C00"/>
                </a:solidFill>
              </a:rPr>
              <a:t>Why would they not be addressed as well within individual projects?</a:t>
            </a:r>
          </a:p>
          <a:p>
            <a:pPr lvl="0"/>
            <a:r>
              <a:rPr lang="en-US" sz="1600" dirty="0" smtClean="0"/>
              <a:t>Does HEP support and develop common tools (used across the field) appropriately?</a:t>
            </a:r>
          </a:p>
          <a:p>
            <a:pPr lvl="1"/>
            <a:r>
              <a:rPr lang="en-US" sz="1400" b="1" dirty="0" smtClean="0">
                <a:solidFill>
                  <a:srgbClr val="285C00"/>
                </a:solidFill>
              </a:rPr>
              <a:t>What are the common tools that are most important to the field?</a:t>
            </a:r>
          </a:p>
          <a:p>
            <a:pPr lvl="1"/>
            <a:r>
              <a:rPr lang="en-US" sz="1400" b="1" dirty="0" smtClean="0">
                <a:solidFill>
                  <a:srgbClr val="285C00"/>
                </a:solidFill>
              </a:rPr>
              <a:t>Are there tools that are needed but somehow not being developed?</a:t>
            </a:r>
          </a:p>
        </p:txBody>
      </p:sp>
      <p:sp>
        <p:nvSpPr>
          <p:cNvPr id="7" name="Content Placeholder 6"/>
          <p:cNvSpPr>
            <a:spLocks noGrp="1"/>
          </p:cNvSpPr>
          <p:nvPr>
            <p:ph sz="half" idx="2"/>
          </p:nvPr>
        </p:nvSpPr>
        <p:spPr/>
        <p:txBody>
          <a:bodyPr/>
          <a:lstStyle/>
          <a:p>
            <a:pPr lvl="0"/>
            <a:r>
              <a:rPr lang="en-US" sz="1600" dirty="0" smtClean="0"/>
              <a:t>Would some of these issues be addressed by establishing a Virtual Center for HEP Computing, consisting of distributed experts in different aspects of computing made available broadly to the HEP community?</a:t>
            </a:r>
          </a:p>
          <a:p>
            <a:r>
              <a:rPr lang="en-US" sz="1600" dirty="0" smtClean="0"/>
              <a:t>How long must data be preserved and what are the technical and intellectual challenges involved?</a:t>
            </a:r>
          </a:p>
          <a:p>
            <a:r>
              <a:rPr lang="en-US" sz="1600" dirty="0" smtClean="0"/>
              <a:t>How do we best make use of “new” technology (and what happens if we don’t)?</a:t>
            </a:r>
          </a:p>
          <a:p>
            <a:pPr lvl="1"/>
            <a:r>
              <a:rPr lang="en-US" sz="1400" b="1" dirty="0" smtClean="0">
                <a:solidFill>
                  <a:srgbClr val="285C00"/>
                </a:solidFill>
              </a:rPr>
              <a:t>Highly parallel supercomputers, Highly parallel processor chips (</a:t>
            </a:r>
            <a:r>
              <a:rPr lang="en-US" sz="1400" b="1" dirty="0" err="1" smtClean="0">
                <a:solidFill>
                  <a:srgbClr val="285C00"/>
                </a:solidFill>
              </a:rPr>
              <a:t>multicore</a:t>
            </a:r>
            <a:r>
              <a:rPr lang="en-US" sz="1400" b="1" dirty="0" smtClean="0">
                <a:solidFill>
                  <a:srgbClr val="285C00"/>
                </a:solidFill>
              </a:rPr>
              <a:t>), GPUs, Cloud computing</a:t>
            </a:r>
          </a:p>
          <a:p>
            <a:r>
              <a:rPr lang="en-US" sz="1600" dirty="0" smtClean="0"/>
              <a:t>Is there a software strategy to handle any (likely) computing architecture of the next several years.</a:t>
            </a:r>
          </a:p>
          <a:p>
            <a:pPr lvl="1">
              <a:buFont typeface="Arial" pitchFamily="34" charset="0"/>
              <a:buChar char="–"/>
            </a:pPr>
            <a:r>
              <a:rPr lang="en-US" sz="1400" b="1" dirty="0" smtClean="0">
                <a:solidFill>
                  <a:srgbClr val="285C00"/>
                </a:solidFill>
              </a:rPr>
              <a:t>Cannot rewrite software for each hardware change.</a:t>
            </a:r>
          </a:p>
          <a:p>
            <a:pPr>
              <a:buNone/>
            </a:pPr>
            <a:r>
              <a:rPr lang="en-US" sz="1600" dirty="0" smtClean="0"/>
              <a:t>     Lattice Gauge Theory teams have been at the forefront of evolving computing architectures for years and continue to work with industry and advanced prototypes</a:t>
            </a:r>
          </a:p>
        </p:txBody>
      </p:sp>
      <p:sp>
        <p:nvSpPr>
          <p:cNvPr id="4" name="Slide Number Placeholder 3"/>
          <p:cNvSpPr>
            <a:spLocks noGrp="1"/>
          </p:cNvSpPr>
          <p:nvPr>
            <p:ph type="sldNum" sz="quarter" idx="10"/>
          </p:nvPr>
        </p:nvSpPr>
        <p:spPr>
          <a:prstGeom prst="rect">
            <a:avLst/>
          </a:prstGeom>
        </p:spPr>
        <p:txBody>
          <a:bodyPr/>
          <a:lstStyle/>
          <a:p>
            <a:pPr>
              <a:defRPr/>
            </a:pPr>
            <a:fld id="{C9A14EFE-83F0-4166-A560-48C1E8F071A3}" type="slidenum">
              <a:rPr lang="en-US" smtClean="0">
                <a:solidFill>
                  <a:schemeClr val="tx1">
                    <a:lumMod val="50000"/>
                    <a:lumOff val="50000"/>
                  </a:schemeClr>
                </a:solidFill>
              </a:rPr>
              <a:pPr>
                <a:defRPr/>
              </a:pPr>
              <a:t>49</a:t>
            </a:fld>
            <a:endParaRPr lang="en-US" dirty="0">
              <a:solidFill>
                <a:schemeClr val="tx1">
                  <a:lumMod val="50000"/>
                  <a:lumOff val="50000"/>
                </a:schemeClr>
              </a:solidFill>
            </a:endParaRPr>
          </a:p>
        </p:txBody>
      </p:sp>
      <p:sp>
        <p:nvSpPr>
          <p:cNvPr id="16" name="Date Placeholder 15"/>
          <p:cNvSpPr>
            <a:spLocks noGrp="1"/>
          </p:cNvSpPr>
          <p:nvPr>
            <p:ph type="dt" sz="half" idx="11"/>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Tree>
    <p:extLst>
      <p:ext uri="{BB962C8B-B14F-4D97-AF65-F5344CB8AC3E}">
        <p14:creationId xmlns="" xmlns:p14="http://schemas.microsoft.com/office/powerpoint/2010/main" val="26781511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55497"/>
          </a:xfrm>
          <a:solidFill>
            <a:srgbClr val="92D050"/>
          </a:solidFill>
        </p:spPr>
        <p:txBody>
          <a:bodyPr>
            <a:normAutofit/>
          </a:bodyPr>
          <a:lstStyle/>
          <a:p>
            <a:pPr algn="ctr"/>
            <a:r>
              <a:rPr lang="en-US" sz="2600" b="1" dirty="0" smtClean="0">
                <a:solidFill>
                  <a:schemeClr val="tx1"/>
                </a:solidFill>
                <a:effectLst>
                  <a:outerShdw blurRad="38100" dist="38100" dir="2700000" algn="tl">
                    <a:srgbClr val="000000">
                      <a:alpha val="43137"/>
                    </a:srgbClr>
                  </a:outerShdw>
                </a:effectLst>
              </a:rPr>
              <a:t>From Deep Underground to the Tops of Mountains, HEP pushes the Frontiers of Research</a:t>
            </a:r>
            <a:endParaRPr lang="en-US" sz="2600"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Autofit/>
          </a:bodyPr>
          <a:lstStyle/>
          <a:p>
            <a:pPr>
              <a:buNone/>
            </a:pPr>
            <a:endParaRPr lang="en-US" sz="1400" dirty="0" smtClean="0"/>
          </a:p>
          <a:p>
            <a:pPr>
              <a:buNone/>
            </a:pPr>
            <a:endParaRPr lang="en-US" sz="1400" dirty="0" smtClean="0"/>
          </a:p>
          <a:p>
            <a:pPr>
              <a:buNone/>
            </a:pPr>
            <a:endParaRPr lang="en-US" sz="1400" dirty="0" smtClean="0"/>
          </a:p>
          <a:p>
            <a:pPr>
              <a:buNone/>
            </a:pPr>
            <a:endParaRPr lang="en-US" sz="1400" dirty="0" smtClean="0"/>
          </a:p>
        </p:txBody>
      </p:sp>
      <p:sp>
        <p:nvSpPr>
          <p:cNvPr id="17" name="Slide Number Placeholder 16"/>
          <p:cNvSpPr>
            <a:spLocks noGrp="1"/>
          </p:cNvSpPr>
          <p:nvPr>
            <p:ph type="sldNum" sz="quarter" idx="10"/>
          </p:nvPr>
        </p:nvSpPr>
        <p:spPr/>
        <p:txBody>
          <a:bodyPr/>
          <a:lstStyle/>
          <a:p>
            <a:fld id="{207DBDE5-7ED5-4806-B938-6B43A8EA12B1}" type="slidenum">
              <a:rPr lang="en-US" smtClean="0"/>
              <a:pPr/>
              <a:t>5</a:t>
            </a:fld>
            <a:endParaRPr lang="en-US"/>
          </a:p>
        </p:txBody>
      </p:sp>
      <p:sp>
        <p:nvSpPr>
          <p:cNvPr id="18" name="Date Placeholder 17"/>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
        <p:nvSpPr>
          <p:cNvPr id="6" name="TextBox 5"/>
          <p:cNvSpPr txBox="1"/>
          <p:nvPr/>
        </p:nvSpPr>
        <p:spPr>
          <a:xfrm>
            <a:off x="190504" y="5791200"/>
            <a:ext cx="8686800" cy="1077218"/>
          </a:xfrm>
          <a:prstGeom prst="rect">
            <a:avLst/>
          </a:prstGeom>
          <a:noFill/>
        </p:spPr>
        <p:txBody>
          <a:bodyPr wrap="square" rtlCol="0">
            <a:spAutoFit/>
          </a:bodyPr>
          <a:lstStyle/>
          <a:p>
            <a:pPr fontAlgn="auto">
              <a:spcBef>
                <a:spcPts val="0"/>
              </a:spcBef>
              <a:spcAft>
                <a:spcPts val="0"/>
              </a:spcAft>
            </a:pPr>
            <a:r>
              <a:rPr lang="en-US" sz="1600" b="1" cap="small" dirty="0" smtClean="0">
                <a:solidFill>
                  <a:srgbClr val="0070C0"/>
                </a:solidFill>
                <a:latin typeface="Constantia"/>
              </a:rPr>
              <a:t>Accelerator Science </a:t>
            </a:r>
            <a:r>
              <a:rPr lang="en-US" sz="1600" b="1" dirty="0">
                <a:solidFill>
                  <a:srgbClr val="0070C0"/>
                </a:solidFill>
                <a:latin typeface="Constantia"/>
              </a:rPr>
              <a:t>—</a:t>
            </a:r>
            <a:r>
              <a:rPr lang="en-US" sz="1600" b="1" cap="small" dirty="0" smtClean="0">
                <a:solidFill>
                  <a:srgbClr val="0070C0"/>
                </a:solidFill>
                <a:latin typeface="Constantia"/>
              </a:rPr>
              <a:t> </a:t>
            </a:r>
            <a:r>
              <a:rPr lang="en-US" sz="1600" b="0" dirty="0" smtClean="0">
                <a:solidFill>
                  <a:prstClr val="black"/>
                </a:solidFill>
                <a:latin typeface="Constantia"/>
              </a:rPr>
              <a:t>Supports R&amp;D at national labs and universities in beam physics, novel acceleration concepts, beam instrumentation and control, high gradient research, particle and RF sources, superconducting magnets and materials, and superconducting RF technology.</a:t>
            </a:r>
            <a:endParaRPr lang="en-US" sz="1600" b="0" dirty="0">
              <a:solidFill>
                <a:prstClr val="black"/>
              </a:solidFill>
              <a:latin typeface="Constantia"/>
            </a:endParaRPr>
          </a:p>
          <a:p>
            <a:pPr fontAlgn="auto">
              <a:spcBef>
                <a:spcPts val="0"/>
              </a:spcBef>
              <a:spcAft>
                <a:spcPts val="0"/>
              </a:spcAft>
            </a:pPr>
            <a:endParaRPr lang="en-US" sz="1600" b="0" dirty="0" smtClean="0">
              <a:solidFill>
                <a:prstClr val="black"/>
              </a:solidFill>
              <a:latin typeface="Constantia"/>
            </a:endParaRPr>
          </a:p>
        </p:txBody>
      </p:sp>
      <p:sp>
        <p:nvSpPr>
          <p:cNvPr id="8" name="TextBox 7"/>
          <p:cNvSpPr txBox="1"/>
          <p:nvPr/>
        </p:nvSpPr>
        <p:spPr>
          <a:xfrm>
            <a:off x="190504" y="1017142"/>
            <a:ext cx="5372096" cy="1323439"/>
          </a:xfrm>
          <a:prstGeom prst="rect">
            <a:avLst/>
          </a:prstGeom>
          <a:noFill/>
        </p:spPr>
        <p:txBody>
          <a:bodyPr wrap="square" rtlCol="0">
            <a:spAutoFit/>
          </a:bodyPr>
          <a:lstStyle/>
          <a:p>
            <a:pPr fontAlgn="auto">
              <a:spcBef>
                <a:spcPts val="0"/>
              </a:spcBef>
              <a:spcAft>
                <a:spcPts val="0"/>
              </a:spcAft>
            </a:pPr>
            <a:r>
              <a:rPr lang="en-US" sz="1600" b="1" cap="small" dirty="0" smtClean="0">
                <a:solidFill>
                  <a:srgbClr val="0070C0"/>
                </a:solidFill>
                <a:latin typeface="Constantia"/>
              </a:rPr>
              <a:t>Research at the Energy Frontier </a:t>
            </a:r>
            <a:r>
              <a:rPr lang="en-US" sz="1600" b="1" dirty="0" smtClean="0">
                <a:solidFill>
                  <a:srgbClr val="0070C0"/>
                </a:solidFill>
                <a:latin typeface="Constantia"/>
              </a:rPr>
              <a:t>— </a:t>
            </a:r>
            <a:r>
              <a:rPr lang="en-US" sz="1600" b="0" dirty="0" smtClean="0">
                <a:solidFill>
                  <a:prstClr val="black"/>
                </a:solidFill>
                <a:latin typeface="Constantia"/>
              </a:rPr>
              <a:t>HEP supports research where powerful accelerators such as the LHC are used to create new particles, reveal their interactions, and investigate fundamental forces, and where experiments such as ATLAS and CMS explore these phenomena.</a:t>
            </a:r>
            <a:endParaRPr lang="en-US" sz="1600" b="0" dirty="0">
              <a:solidFill>
                <a:prstClr val="black"/>
              </a:solidFill>
              <a:latin typeface="Constantia"/>
            </a:endParaRPr>
          </a:p>
        </p:txBody>
      </p:sp>
      <p:sp>
        <p:nvSpPr>
          <p:cNvPr id="9" name="TextBox 8"/>
          <p:cNvSpPr txBox="1"/>
          <p:nvPr/>
        </p:nvSpPr>
        <p:spPr>
          <a:xfrm>
            <a:off x="190504" y="2297720"/>
            <a:ext cx="5524496" cy="1323439"/>
          </a:xfrm>
          <a:prstGeom prst="rect">
            <a:avLst/>
          </a:prstGeom>
          <a:noFill/>
        </p:spPr>
        <p:txBody>
          <a:bodyPr wrap="square" rtlCol="0">
            <a:spAutoFit/>
          </a:bodyPr>
          <a:lstStyle/>
          <a:p>
            <a:pPr fontAlgn="auto">
              <a:spcBef>
                <a:spcPts val="0"/>
              </a:spcBef>
              <a:spcAft>
                <a:spcPts val="0"/>
              </a:spcAft>
            </a:pPr>
            <a:r>
              <a:rPr lang="en-US" sz="1600" b="1" cap="small" dirty="0" smtClean="0">
                <a:solidFill>
                  <a:srgbClr val="0070C0"/>
                </a:solidFill>
                <a:latin typeface="Constantia"/>
              </a:rPr>
              <a:t>Research at Intensity Frontier </a:t>
            </a:r>
            <a:r>
              <a:rPr lang="en-US" sz="1600" b="1" dirty="0">
                <a:solidFill>
                  <a:srgbClr val="0070C0"/>
                </a:solidFill>
                <a:latin typeface="Constantia"/>
              </a:rPr>
              <a:t>—</a:t>
            </a:r>
            <a:r>
              <a:rPr lang="en-US" sz="1600" b="1" cap="small" dirty="0" smtClean="0">
                <a:solidFill>
                  <a:srgbClr val="0070C0"/>
                </a:solidFill>
                <a:latin typeface="Constantia"/>
              </a:rPr>
              <a:t> </a:t>
            </a:r>
            <a:r>
              <a:rPr lang="en-US" sz="1600" b="0" dirty="0" smtClean="0">
                <a:solidFill>
                  <a:prstClr val="black"/>
                </a:solidFill>
                <a:latin typeface="Constantia"/>
              </a:rPr>
              <a:t>Reactor and beam-based neutrino </a:t>
            </a:r>
            <a:r>
              <a:rPr lang="en-US" sz="1400" b="0" dirty="0" smtClean="0">
                <a:solidFill>
                  <a:prstClr val="black"/>
                </a:solidFill>
                <a:latin typeface="Constantia"/>
              </a:rPr>
              <a:t>physics</a:t>
            </a:r>
            <a:r>
              <a:rPr lang="en-US" sz="1600" b="0" dirty="0" smtClean="0">
                <a:solidFill>
                  <a:prstClr val="black"/>
                </a:solidFill>
                <a:latin typeface="Constantia"/>
              </a:rPr>
              <a:t> experiments such as  </a:t>
            </a:r>
            <a:r>
              <a:rPr lang="en-US" sz="1600" b="0" dirty="0" err="1" smtClean="0">
                <a:solidFill>
                  <a:prstClr val="black"/>
                </a:solidFill>
                <a:latin typeface="Constantia"/>
              </a:rPr>
              <a:t>Daya</a:t>
            </a:r>
            <a:r>
              <a:rPr lang="en-US" sz="1600" b="0" dirty="0" smtClean="0">
                <a:solidFill>
                  <a:prstClr val="black"/>
                </a:solidFill>
                <a:latin typeface="Constantia"/>
              </a:rPr>
              <a:t> Bay, </a:t>
            </a:r>
            <a:r>
              <a:rPr lang="en-US" sz="1600" b="0" dirty="0" err="1" smtClean="0">
                <a:solidFill>
                  <a:prstClr val="black"/>
                </a:solidFill>
                <a:latin typeface="Constantia"/>
              </a:rPr>
              <a:t>NOvA</a:t>
            </a:r>
            <a:r>
              <a:rPr lang="en-US" sz="1600" b="0" dirty="0" smtClean="0">
                <a:solidFill>
                  <a:prstClr val="black"/>
                </a:solidFill>
                <a:latin typeface="Constantia"/>
              </a:rPr>
              <a:t> and  LBNE may ultimately answer some of the fundamental questions of our time: why does the Universe seem to be composed of matter and not anti-matter? </a:t>
            </a:r>
          </a:p>
        </p:txBody>
      </p:sp>
      <p:sp>
        <p:nvSpPr>
          <p:cNvPr id="10" name="TextBox 9"/>
          <p:cNvSpPr txBox="1"/>
          <p:nvPr/>
        </p:nvSpPr>
        <p:spPr>
          <a:xfrm>
            <a:off x="190504" y="3637080"/>
            <a:ext cx="5410200" cy="1323439"/>
          </a:xfrm>
          <a:prstGeom prst="rect">
            <a:avLst/>
          </a:prstGeom>
          <a:noFill/>
        </p:spPr>
        <p:txBody>
          <a:bodyPr wrap="square" rtlCol="0">
            <a:spAutoFit/>
          </a:bodyPr>
          <a:lstStyle/>
          <a:p>
            <a:pPr fontAlgn="auto">
              <a:spcBef>
                <a:spcPts val="0"/>
              </a:spcBef>
              <a:spcAft>
                <a:spcPts val="0"/>
              </a:spcAft>
            </a:pPr>
            <a:r>
              <a:rPr lang="en-US" sz="1600" b="1" cap="small" dirty="0" smtClean="0">
                <a:solidFill>
                  <a:srgbClr val="0070C0"/>
                </a:solidFill>
                <a:latin typeface="Constantia"/>
              </a:rPr>
              <a:t>Research at the Cosmic Frontier </a:t>
            </a:r>
            <a:r>
              <a:rPr lang="en-US" sz="1600" b="1" dirty="0">
                <a:solidFill>
                  <a:srgbClr val="0070C0"/>
                </a:solidFill>
                <a:latin typeface="Constantia"/>
              </a:rPr>
              <a:t>—</a:t>
            </a:r>
            <a:r>
              <a:rPr lang="en-US" sz="1600" b="1" cap="small" dirty="0" smtClean="0">
                <a:solidFill>
                  <a:srgbClr val="0070C0"/>
                </a:solidFill>
                <a:latin typeface="Constantia"/>
              </a:rPr>
              <a:t>  </a:t>
            </a:r>
            <a:r>
              <a:rPr lang="en-US" sz="1600" b="0" dirty="0" smtClean="0">
                <a:solidFill>
                  <a:prstClr val="black"/>
                </a:solidFill>
                <a:latin typeface="Constantia"/>
              </a:rPr>
              <a:t>Through ground-based telescopes, space missions, and deep underground detectors, research at the cosmic frontier aims to explore dark energy and dark matter, which together comprise approximately 95% of the universe.</a:t>
            </a:r>
          </a:p>
        </p:txBody>
      </p:sp>
      <p:sp>
        <p:nvSpPr>
          <p:cNvPr id="11" name="TextBox 10"/>
          <p:cNvSpPr txBox="1"/>
          <p:nvPr/>
        </p:nvSpPr>
        <p:spPr>
          <a:xfrm>
            <a:off x="190504" y="4991096"/>
            <a:ext cx="8686800" cy="830997"/>
          </a:xfrm>
          <a:prstGeom prst="rect">
            <a:avLst/>
          </a:prstGeom>
          <a:noFill/>
        </p:spPr>
        <p:txBody>
          <a:bodyPr wrap="square" rtlCol="0">
            <a:spAutoFit/>
          </a:bodyPr>
          <a:lstStyle/>
          <a:p>
            <a:pPr fontAlgn="auto">
              <a:spcBef>
                <a:spcPts val="0"/>
              </a:spcBef>
              <a:spcAft>
                <a:spcPts val="0"/>
              </a:spcAft>
            </a:pPr>
            <a:r>
              <a:rPr lang="en-US" sz="1600" b="1" cap="small" dirty="0" smtClean="0">
                <a:solidFill>
                  <a:srgbClr val="0070C0"/>
                </a:solidFill>
                <a:latin typeface="Constantia"/>
              </a:rPr>
              <a:t>Theory and computation</a:t>
            </a:r>
            <a:r>
              <a:rPr lang="en-US" sz="1600" b="1" dirty="0">
                <a:solidFill>
                  <a:srgbClr val="0070C0"/>
                </a:solidFill>
                <a:latin typeface="Constantia"/>
              </a:rPr>
              <a:t> — </a:t>
            </a:r>
            <a:r>
              <a:rPr lang="en-US" sz="1600" b="0" dirty="0" smtClean="0">
                <a:solidFill>
                  <a:prstClr val="black"/>
                </a:solidFill>
                <a:latin typeface="Constantia"/>
              </a:rPr>
              <a:t>The interplay between </a:t>
            </a:r>
            <a:r>
              <a:rPr lang="en-US" sz="1600" b="0" dirty="0">
                <a:solidFill>
                  <a:prstClr val="black"/>
                </a:solidFill>
                <a:latin typeface="Constantia"/>
              </a:rPr>
              <a:t>theory, computation, and </a:t>
            </a:r>
            <a:r>
              <a:rPr lang="en-US" sz="1600" b="0" dirty="0" smtClean="0">
                <a:solidFill>
                  <a:prstClr val="black"/>
                </a:solidFill>
                <a:latin typeface="Constantia"/>
              </a:rPr>
              <a:t>experiment is essential to the lifeblood of  High </a:t>
            </a:r>
            <a:r>
              <a:rPr lang="en-US" sz="1600" b="0" dirty="0">
                <a:solidFill>
                  <a:prstClr val="black"/>
                </a:solidFill>
                <a:latin typeface="Constantia"/>
              </a:rPr>
              <a:t>E</a:t>
            </a:r>
            <a:r>
              <a:rPr lang="en-US" sz="1600" b="0" dirty="0" smtClean="0">
                <a:solidFill>
                  <a:prstClr val="black"/>
                </a:solidFill>
                <a:latin typeface="Constantia"/>
              </a:rPr>
              <a:t>nergy Physics.  Computational sciences and resources enhance theory and enable data analysis, detector and accelerator development.</a:t>
            </a:r>
            <a:endParaRPr lang="en-US" b="0" dirty="0" smtClean="0">
              <a:solidFill>
                <a:srgbClr val="FFFF00"/>
              </a:solidFill>
              <a:latin typeface="Constantia"/>
            </a:endParaRPr>
          </a:p>
        </p:txBody>
      </p:sp>
      <p:pic>
        <p:nvPicPr>
          <p:cNvPr id="13" name="Picture 4" descr="http://i.livescience.com/images/i/22662/i02/lhc-atlas-protons.jpg"/>
          <p:cNvPicPr>
            <a:picLocks noChangeAspect="1" noChangeArrowheads="1"/>
          </p:cNvPicPr>
          <p:nvPr/>
        </p:nvPicPr>
        <p:blipFill>
          <a:blip r:embed="rId2" cstate="screen"/>
          <a:srcRect/>
          <a:stretch>
            <a:fillRect/>
          </a:stretch>
        </p:blipFill>
        <p:spPr bwMode="auto">
          <a:xfrm>
            <a:off x="5672312" y="1081648"/>
            <a:ext cx="2463855" cy="2001079"/>
          </a:xfrm>
          <a:prstGeom prst="rect">
            <a:avLst/>
          </a:prstGeom>
          <a:noFill/>
        </p:spPr>
      </p:pic>
      <p:grpSp>
        <p:nvGrpSpPr>
          <p:cNvPr id="4" name="Group 16"/>
          <p:cNvGrpSpPr>
            <a:grpSpLocks/>
          </p:cNvGrpSpPr>
          <p:nvPr/>
        </p:nvGrpSpPr>
        <p:grpSpPr bwMode="auto">
          <a:xfrm>
            <a:off x="6172200" y="3128543"/>
            <a:ext cx="2362200" cy="2057401"/>
            <a:chOff x="-786" y="-1111"/>
            <a:chExt cx="5568" cy="4184"/>
          </a:xfrm>
        </p:grpSpPr>
        <p:sp>
          <p:nvSpPr>
            <p:cNvPr id="15" name="TextBox 11"/>
            <p:cNvSpPr txBox="1">
              <a:spLocks noChangeArrowheads="1"/>
            </p:cNvSpPr>
            <p:nvPr/>
          </p:nvSpPr>
          <p:spPr bwMode="auto">
            <a:xfrm>
              <a:off x="-647" y="2778"/>
              <a:ext cx="5279" cy="295"/>
            </a:xfrm>
            <a:prstGeom prst="rect">
              <a:avLst/>
            </a:prstGeom>
            <a:noFill/>
            <a:ln w="9525">
              <a:noFill/>
              <a:miter lim="800000"/>
              <a:headEnd/>
              <a:tailEnd/>
            </a:ln>
          </p:spPr>
          <p:txBody>
            <a:bodyPr>
              <a:spAutoFit/>
            </a:bodyPr>
            <a:lstStyle/>
            <a:p>
              <a:pPr algn="ctr" eaLnBrk="1" fontAlgn="auto" hangingPunct="1">
                <a:spcBef>
                  <a:spcPts val="0"/>
                </a:spcBef>
                <a:spcAft>
                  <a:spcPts val="0"/>
                </a:spcAft>
              </a:pPr>
              <a:endParaRPr lang="en-US" dirty="0">
                <a:solidFill>
                  <a:prstClr val="black"/>
                </a:solidFill>
                <a:latin typeface="+mn-lt"/>
                <a:cs typeface="Arial" charset="0"/>
              </a:endParaRPr>
            </a:p>
          </p:txBody>
        </p:sp>
        <p:pic>
          <p:nvPicPr>
            <p:cNvPr id="16" name="Picture 11" descr="Fermi LAT 1 year all sky.jpg"/>
            <p:cNvPicPr>
              <a:picLocks noChangeAspect="1"/>
            </p:cNvPicPr>
            <p:nvPr/>
          </p:nvPicPr>
          <p:blipFill>
            <a:blip r:embed="rId3" cstate="screen"/>
            <a:srcRect/>
            <a:stretch>
              <a:fillRect/>
            </a:stretch>
          </p:blipFill>
          <p:spPr bwMode="auto">
            <a:xfrm>
              <a:off x="-786" y="-1111"/>
              <a:ext cx="5568" cy="3889"/>
            </a:xfrm>
            <a:prstGeom prst="rect">
              <a:avLst/>
            </a:prstGeom>
            <a:noFill/>
            <a:ln w="9525">
              <a:noFill/>
              <a:miter lim="800000"/>
              <a:headEnd/>
              <a:tailEnd/>
            </a:ln>
          </p:spPr>
        </p:pic>
      </p:grpSp>
    </p:spTree>
    <p:extLst>
      <p:ext uri="{BB962C8B-B14F-4D97-AF65-F5344CB8AC3E}">
        <p14:creationId xmlns:p14="http://schemas.microsoft.com/office/powerpoint/2010/main" xmlns="" val="11897731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4000" b="1" dirty="0" smtClean="0">
                <a:effectLst>
                  <a:outerShdw blurRad="38100" dist="38100" dir="2700000" algn="tl">
                    <a:srgbClr val="000000">
                      <a:alpha val="43137"/>
                    </a:srgbClr>
                  </a:outerShdw>
                </a:effectLst>
                <a:latin typeface="+mj-lt"/>
              </a:rPr>
              <a:t>HEP Accelerator R&amp;D Mission</a:t>
            </a:r>
            <a:endParaRPr lang="en-US" sz="4000" b="1" dirty="0">
              <a:effectLst>
                <a:outerShdw blurRad="38100" dist="38100" dir="2700000" algn="tl">
                  <a:srgbClr val="000000">
                    <a:alpha val="43137"/>
                  </a:srgbClr>
                </a:outerShdw>
              </a:effectLst>
              <a:latin typeface="+mj-lt"/>
            </a:endParaRPr>
          </a:p>
        </p:txBody>
      </p:sp>
      <p:sp>
        <p:nvSpPr>
          <p:cNvPr id="2" name="Content Placeholder 1"/>
          <p:cNvSpPr>
            <a:spLocks noGrp="1"/>
          </p:cNvSpPr>
          <p:nvPr>
            <p:ph idx="1"/>
          </p:nvPr>
        </p:nvSpPr>
        <p:spPr/>
        <p:txBody>
          <a:bodyPr/>
          <a:lstStyle/>
          <a:p>
            <a:pPr>
              <a:spcBef>
                <a:spcPct val="15000"/>
              </a:spcBef>
            </a:pPr>
            <a:r>
              <a:rPr lang="en-US" sz="2400" dirty="0" smtClean="0">
                <a:solidFill>
                  <a:srgbClr val="285C00"/>
                </a:solidFill>
                <a:latin typeface="Calibri" pitchFamily="34" charset="0"/>
                <a:cs typeface="Arial" charset="0"/>
              </a:rPr>
              <a:t>Support </a:t>
            </a:r>
            <a:r>
              <a:rPr lang="en-US" sz="2400" u="sng" dirty="0" smtClean="0">
                <a:solidFill>
                  <a:srgbClr val="285C00"/>
                </a:solidFill>
                <a:latin typeface="Calibri" pitchFamily="34" charset="0"/>
                <a:cs typeface="Arial" charset="0"/>
              </a:rPr>
              <a:t>world-leading research </a:t>
            </a:r>
            <a:r>
              <a:rPr lang="en-US" sz="2400" dirty="0" smtClean="0">
                <a:solidFill>
                  <a:srgbClr val="285C00"/>
                </a:solidFill>
                <a:latin typeface="Calibri" pitchFamily="34" charset="0"/>
                <a:cs typeface="Arial" charset="0"/>
              </a:rPr>
              <a:t>in the physics of particle beams and  in accelerator R&amp;D</a:t>
            </a:r>
          </a:p>
          <a:p>
            <a:pPr>
              <a:spcBef>
                <a:spcPct val="15000"/>
              </a:spcBef>
            </a:pPr>
            <a:r>
              <a:rPr lang="en-US" sz="2400" dirty="0" smtClean="0">
                <a:solidFill>
                  <a:srgbClr val="285C00"/>
                </a:solidFill>
                <a:latin typeface="Calibri" pitchFamily="34" charset="0"/>
                <a:cs typeface="Arial" charset="0"/>
              </a:rPr>
              <a:t>Mapped into three broad categories:</a:t>
            </a:r>
          </a:p>
          <a:p>
            <a:pPr lvl="1">
              <a:spcBef>
                <a:spcPct val="15000"/>
              </a:spcBef>
            </a:pPr>
            <a:r>
              <a:rPr lang="en-US" sz="2200" dirty="0" smtClean="0">
                <a:latin typeface="Calibri" pitchFamily="34" charset="0"/>
                <a:cs typeface="Arial" charset="0"/>
              </a:rPr>
              <a:t>Near- to mid-term directed R&amp;D </a:t>
            </a:r>
            <a:r>
              <a:rPr lang="en-US" sz="2200" dirty="0" smtClean="0">
                <a:solidFill>
                  <a:schemeClr val="tx1">
                    <a:lumMod val="75000"/>
                    <a:lumOff val="25000"/>
                  </a:schemeClr>
                </a:solidFill>
                <a:latin typeface="Calibri" pitchFamily="34" charset="0"/>
                <a:cs typeface="Arial" charset="0"/>
              </a:rPr>
              <a:t>for specific facilities or technologies in support of DOE projects (sometimes captured in project TPC)</a:t>
            </a:r>
          </a:p>
          <a:p>
            <a:pPr lvl="1">
              <a:spcBef>
                <a:spcPct val="15000"/>
              </a:spcBef>
            </a:pPr>
            <a:r>
              <a:rPr lang="en-US" sz="2200" dirty="0" smtClean="0">
                <a:latin typeface="Calibri" pitchFamily="34" charset="0"/>
                <a:cs typeface="Arial" charset="0"/>
              </a:rPr>
              <a:t>Mid-term, facility-inspired R&amp;D </a:t>
            </a:r>
            <a:r>
              <a:rPr lang="en-US" sz="2200" dirty="0" smtClean="0">
                <a:solidFill>
                  <a:schemeClr val="tx1">
                    <a:lumMod val="75000"/>
                    <a:lumOff val="25000"/>
                  </a:schemeClr>
                </a:solidFill>
                <a:latin typeface="Calibri" pitchFamily="34" charset="0"/>
                <a:cs typeface="Arial" charset="0"/>
              </a:rPr>
              <a:t>focused on specific concepts or technologies to demonstrate feasibility and engineering readiness</a:t>
            </a:r>
          </a:p>
          <a:p>
            <a:pPr lvl="1">
              <a:spcBef>
                <a:spcPct val="15000"/>
              </a:spcBef>
            </a:pPr>
            <a:r>
              <a:rPr lang="en-US" sz="2200" dirty="0" smtClean="0">
                <a:latin typeface="Calibri" pitchFamily="34" charset="0"/>
                <a:cs typeface="Arial" charset="0"/>
              </a:rPr>
              <a:t>Long-term, proposal-driven research </a:t>
            </a:r>
            <a:r>
              <a:rPr lang="en-US" sz="2200" dirty="0" smtClean="0">
                <a:solidFill>
                  <a:schemeClr val="tx1">
                    <a:lumMod val="75000"/>
                    <a:lumOff val="25000"/>
                  </a:schemeClr>
                </a:solidFill>
                <a:latin typeface="Calibri" pitchFamily="34" charset="0"/>
                <a:cs typeface="Arial" charset="0"/>
              </a:rPr>
              <a:t>on the fundamental science underlying particle accelerators and beams to enable breakthroughs in size, cost, beam intensity, beam energy, and control</a:t>
            </a:r>
          </a:p>
          <a:p>
            <a:pPr>
              <a:spcBef>
                <a:spcPct val="15000"/>
              </a:spcBef>
            </a:pPr>
            <a:r>
              <a:rPr lang="en-US" sz="2400" dirty="0" smtClean="0">
                <a:solidFill>
                  <a:schemeClr val="accent2">
                    <a:lumMod val="50000"/>
                  </a:schemeClr>
                </a:solidFill>
                <a:latin typeface="Calibri" pitchFamily="34" charset="0"/>
                <a:cs typeface="Arial" charset="0"/>
              </a:rPr>
              <a:t>The HEP Accelerator Stewardship Program will spin off from the third category</a:t>
            </a:r>
          </a:p>
        </p:txBody>
      </p:sp>
      <p:sp>
        <p:nvSpPr>
          <p:cNvPr id="5123" name="Slide Number Placeholder 3"/>
          <p:cNvSpPr>
            <a:spLocks noGrp="1"/>
          </p:cNvSpPr>
          <p:nvPr>
            <p:ph type="sldNum" sz="quarter" idx="10"/>
          </p:nvPr>
        </p:nvSpPr>
        <p:spPr bwMode="auto">
          <a:noFill/>
          <a:ln>
            <a:miter lim="800000"/>
            <a:headEnd/>
            <a:tailEnd/>
          </a:ln>
        </p:spPr>
        <p:txBody>
          <a:bodyPr/>
          <a:lstStyle/>
          <a:p>
            <a:fld id="{170339BB-9FDA-48B5-AA24-D8BF0E5C3122}" type="slidenum">
              <a:rPr lang="en-US" smtClean="0">
                <a:ea typeface="ＭＳ Ｐゴシック"/>
              </a:rPr>
              <a:pPr/>
              <a:t>50</a:t>
            </a:fld>
            <a:endParaRPr lang="en-US" smtClean="0">
              <a:ea typeface="ＭＳ Ｐゴシック"/>
            </a:endParaRPr>
          </a:p>
        </p:txBody>
      </p:sp>
      <p:sp>
        <p:nvSpPr>
          <p:cNvPr id="6" name="Date Placeholder 5"/>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2"/>
          <p:cNvSpPr>
            <a:spLocks noGrp="1"/>
          </p:cNvSpPr>
          <p:nvPr>
            <p:ph type="title"/>
          </p:nvPr>
        </p:nvSpPr>
        <p:spPr/>
        <p:txBody>
          <a:bodyPr/>
          <a:lstStyle/>
          <a:p>
            <a:pPr eaLnBrk="1" hangingPunct="1"/>
            <a:r>
              <a:rPr lang="en-US" sz="3600" b="1" dirty="0" smtClean="0">
                <a:effectLst>
                  <a:outerShdw blurRad="38100" dist="38100" dir="2700000" algn="tl">
                    <a:srgbClr val="000000">
                      <a:alpha val="43137"/>
                    </a:srgbClr>
                  </a:outerShdw>
                </a:effectLst>
                <a:latin typeface="Calibri" pitchFamily="34" charset="0"/>
                <a:cs typeface="Arial" charset="0"/>
              </a:rPr>
              <a:t>Accelerator R &amp; D – Classification</a:t>
            </a:r>
          </a:p>
        </p:txBody>
      </p:sp>
      <p:sp>
        <p:nvSpPr>
          <p:cNvPr id="6147" name="Footer Placeholder 4"/>
          <p:cNvSpPr txBox="1">
            <a:spLocks noGrp="1"/>
          </p:cNvSpPr>
          <p:nvPr/>
        </p:nvSpPr>
        <p:spPr bwMode="auto">
          <a:xfrm>
            <a:off x="3124200" y="6356350"/>
            <a:ext cx="5334000" cy="365125"/>
          </a:xfrm>
          <a:prstGeom prst="rect">
            <a:avLst/>
          </a:prstGeom>
          <a:noFill/>
          <a:ln w="9525">
            <a:noFill/>
            <a:miter lim="800000"/>
            <a:headEnd/>
            <a:tailEnd/>
          </a:ln>
        </p:spPr>
        <p:txBody>
          <a:bodyPr anchor="ctr"/>
          <a:lstStyle/>
          <a:p>
            <a:pPr algn="r"/>
            <a:endParaRPr lang="en-US" sz="1200">
              <a:solidFill>
                <a:srgbClr val="106636"/>
              </a:solidFill>
            </a:endParaRPr>
          </a:p>
        </p:txBody>
      </p:sp>
      <p:graphicFrame>
        <p:nvGraphicFramePr>
          <p:cNvPr id="6162" name="Group 18"/>
          <p:cNvGraphicFramePr>
            <a:graphicFrameLocks noGrp="1"/>
          </p:cNvGraphicFramePr>
          <p:nvPr/>
        </p:nvGraphicFramePr>
        <p:xfrm>
          <a:off x="76200" y="1071685"/>
          <a:ext cx="8991600" cy="5463540"/>
        </p:xfrm>
        <a:graphic>
          <a:graphicData uri="http://schemas.openxmlformats.org/drawingml/2006/table">
            <a:tbl>
              <a:tblPr>
                <a:effectLst>
                  <a:outerShdw blurRad="50800" dist="50800" dir="5400000" algn="ctr" rotWithShape="0">
                    <a:schemeClr val="bg1"/>
                  </a:outerShdw>
                </a:effectLst>
              </a:tblPr>
              <a:tblGrid>
                <a:gridCol w="4572000"/>
                <a:gridCol w="4419600"/>
              </a:tblGrid>
              <a:tr h="1828800">
                <a:tc row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146737"/>
                          </a:solidFill>
                          <a:effectLst/>
                          <a:latin typeface="Arial" charset="0"/>
                          <a:ea typeface="ＭＳ Ｐゴシック"/>
                          <a:cs typeface="ＭＳ Ｐゴシック"/>
                        </a:rPr>
                        <a:t>Accelerator Research</a:t>
                      </a:r>
                    </a:p>
                    <a:p>
                      <a:pPr marL="225425" marR="0" lvl="1" indent="-114300" algn="l" defTabSz="914400" rtl="0" eaLnBrk="1" fontAlgn="base" latinLnBrk="0" hangingPunct="1">
                        <a:lnSpc>
                          <a:spcPct val="85000"/>
                        </a:lnSpc>
                        <a:spcBef>
                          <a:spcPct val="20000"/>
                        </a:spcBef>
                        <a:spcAft>
                          <a:spcPct val="0"/>
                        </a:spcAft>
                        <a:buClrTx/>
                        <a:buSzTx/>
                        <a:buFontTx/>
                        <a:buChar char="•"/>
                        <a:tabLst/>
                      </a:pPr>
                      <a:r>
                        <a:rPr kumimoji="0" lang="en-US" sz="2000" b="1" i="0" u="none" strike="noStrike" cap="none" normalizeH="0" baseline="0" dirty="0" smtClean="0">
                          <a:ln>
                            <a:noFill/>
                          </a:ln>
                          <a:solidFill>
                            <a:srgbClr val="404040"/>
                          </a:solidFill>
                          <a:effectLst/>
                          <a:latin typeface="Calibri" pitchFamily="34" charset="0"/>
                          <a:ea typeface="ＭＳ Ｐゴシック"/>
                          <a:cs typeface="ＭＳ Ｐゴシック"/>
                        </a:rPr>
                        <a:t>Explore concepts for future accelerators</a:t>
                      </a:r>
                    </a:p>
                    <a:p>
                      <a:pPr marL="461963" marR="0" lvl="2" indent="-173038" algn="l" defTabSz="914400" rtl="0" eaLnBrk="1" fontAlgn="base" latinLnBrk="0" hangingPunct="1">
                        <a:lnSpc>
                          <a:spcPct val="85000"/>
                        </a:lnSpc>
                        <a:spcBef>
                          <a:spcPct val="20000"/>
                        </a:spcBef>
                        <a:spcAft>
                          <a:spcPct val="0"/>
                        </a:spcAft>
                        <a:buClrTx/>
                        <a:buSzTx/>
                        <a:buFont typeface="Wingdings" pitchFamily="2" charset="2"/>
                        <a:buChar char="§"/>
                        <a:tabLst/>
                      </a:pPr>
                      <a:r>
                        <a:rPr kumimoji="0" lang="en-US" sz="2000" b="1" i="0" u="none" strike="noStrike" cap="none" normalizeH="0" baseline="0" dirty="0" smtClean="0">
                          <a:ln>
                            <a:noFill/>
                          </a:ln>
                          <a:solidFill>
                            <a:srgbClr val="404040"/>
                          </a:solidFill>
                          <a:effectLst/>
                          <a:latin typeface="Calibri" pitchFamily="34" charset="0"/>
                          <a:ea typeface="ＭＳ Ｐゴシック"/>
                          <a:cs typeface="ＭＳ Ｐゴシック"/>
                        </a:rPr>
                        <a:t>Applies to both HEP and non-HEP</a:t>
                      </a:r>
                    </a:p>
                    <a:p>
                      <a:pPr marL="225425" marR="0" lvl="1" indent="-114300" algn="l" defTabSz="914400" rtl="0" eaLnBrk="1" fontAlgn="base" latinLnBrk="0" hangingPunct="1">
                        <a:lnSpc>
                          <a:spcPct val="85000"/>
                        </a:lnSpc>
                        <a:spcBef>
                          <a:spcPct val="20000"/>
                        </a:spcBef>
                        <a:spcAft>
                          <a:spcPct val="0"/>
                        </a:spcAft>
                        <a:buClrTx/>
                        <a:buSzTx/>
                        <a:buFontTx/>
                        <a:buChar char="•"/>
                        <a:tabLst/>
                      </a:pPr>
                      <a:r>
                        <a:rPr kumimoji="0" lang="en-US" sz="2000" b="1" i="0" u="none" strike="noStrike" cap="none" normalizeH="0" baseline="0" dirty="0" smtClean="0">
                          <a:ln>
                            <a:noFill/>
                          </a:ln>
                          <a:solidFill>
                            <a:srgbClr val="404040"/>
                          </a:solidFill>
                          <a:effectLst/>
                          <a:latin typeface="Calibri" pitchFamily="34" charset="0"/>
                          <a:ea typeface="ＭＳ Ｐゴシック"/>
                          <a:cs typeface="ＭＳ Ｐゴシック"/>
                        </a:rPr>
                        <a:t>Support generic accelerator science of highest quality</a:t>
                      </a:r>
                    </a:p>
                    <a:p>
                      <a:pPr marL="461963" marR="0" lvl="2" indent="-173038" algn="l" defTabSz="914400" rtl="0" eaLnBrk="1" fontAlgn="base" latinLnBrk="0" hangingPunct="1">
                        <a:lnSpc>
                          <a:spcPct val="85000"/>
                        </a:lnSpc>
                        <a:spcBef>
                          <a:spcPct val="20000"/>
                        </a:spcBef>
                        <a:spcAft>
                          <a:spcPct val="0"/>
                        </a:spcAft>
                        <a:buClrTx/>
                        <a:buSzTx/>
                        <a:buFont typeface="Wingdings" pitchFamily="2" charset="2"/>
                        <a:buChar char="§"/>
                        <a:tabLst/>
                      </a:pPr>
                      <a:r>
                        <a:rPr kumimoji="0" lang="en-US" sz="2000" b="1" i="0" u="none" strike="noStrike" cap="none" normalizeH="0" baseline="0" dirty="0" smtClean="0">
                          <a:ln>
                            <a:noFill/>
                          </a:ln>
                          <a:solidFill>
                            <a:srgbClr val="404040"/>
                          </a:solidFill>
                          <a:effectLst/>
                          <a:latin typeface="Calibri" pitchFamily="34" charset="0"/>
                          <a:ea typeface="ＭＳ Ｐゴシック"/>
                          <a:cs typeface="ＭＳ Ｐゴシック"/>
                        </a:rPr>
                        <a:t>Understand limitations of present accelerators </a:t>
                      </a:r>
                    </a:p>
                    <a:p>
                      <a:pPr marL="687388" marR="0" lvl="3" indent="-228600" algn="l" defTabSz="914400" rtl="0" eaLnBrk="1" fontAlgn="base" latinLnBrk="0" hangingPunct="1">
                        <a:lnSpc>
                          <a:spcPct val="85000"/>
                        </a:lnSpc>
                        <a:spcBef>
                          <a:spcPct val="20000"/>
                        </a:spcBef>
                        <a:spcAft>
                          <a:spcPct val="0"/>
                        </a:spcAft>
                        <a:buClrTx/>
                        <a:buSzTx/>
                        <a:buFont typeface="Calibri" pitchFamily="34" charset="0"/>
                        <a:buChar char="—"/>
                        <a:tabLst/>
                      </a:pPr>
                      <a:r>
                        <a:rPr kumimoji="0" lang="en-US" sz="2000" b="1" i="0" u="none" strike="noStrike" cap="none" normalizeH="0" baseline="0" dirty="0" smtClean="0">
                          <a:ln>
                            <a:noFill/>
                          </a:ln>
                          <a:solidFill>
                            <a:srgbClr val="404040"/>
                          </a:solidFill>
                          <a:effectLst/>
                          <a:latin typeface="Calibri" pitchFamily="34" charset="0"/>
                          <a:ea typeface="ＭＳ Ｐゴシック"/>
                          <a:cs typeface="ＭＳ Ｐゴシック"/>
                        </a:rPr>
                        <a:t>Investigate how to circumvent or mitigate these</a:t>
                      </a:r>
                    </a:p>
                    <a:p>
                      <a:pPr marL="225425" marR="0" lvl="1" indent="-114300" algn="l" defTabSz="914400" rtl="0" eaLnBrk="1" fontAlgn="base" latinLnBrk="0" hangingPunct="1">
                        <a:lnSpc>
                          <a:spcPct val="85000"/>
                        </a:lnSpc>
                        <a:spcBef>
                          <a:spcPct val="20000"/>
                        </a:spcBef>
                        <a:spcAft>
                          <a:spcPct val="0"/>
                        </a:spcAft>
                        <a:buClrTx/>
                        <a:buSzTx/>
                        <a:buFontTx/>
                        <a:buChar char="•"/>
                        <a:tabLst/>
                      </a:pPr>
                      <a:r>
                        <a:rPr kumimoji="0" lang="en-US" sz="2000" b="1" i="0" u="none" strike="noStrike" cap="none" normalizeH="0" baseline="0" dirty="0" smtClean="0">
                          <a:ln>
                            <a:noFill/>
                          </a:ln>
                          <a:solidFill>
                            <a:srgbClr val="404040"/>
                          </a:solidFill>
                          <a:effectLst/>
                          <a:latin typeface="Calibri" pitchFamily="34" charset="0"/>
                          <a:ea typeface="ＭＳ Ｐゴシック"/>
                          <a:cs typeface="ＭＳ Ｐゴシック"/>
                        </a:rPr>
                        <a:t>Develop next generation of accelerator scientists</a:t>
                      </a:r>
                    </a:p>
                    <a:p>
                      <a:pPr marL="0" marR="0" lvl="0" indent="0" algn="l" defTabSz="914400" rtl="0" eaLnBrk="0" fontAlgn="base" latinLnBrk="0" hangingPunct="0">
                        <a:lnSpc>
                          <a:spcPct val="100000"/>
                        </a:lnSpc>
                        <a:spcBef>
                          <a:spcPts val="1200"/>
                        </a:spcBef>
                        <a:spcAft>
                          <a:spcPct val="0"/>
                        </a:spcAft>
                        <a:buClrTx/>
                        <a:buSzTx/>
                        <a:buFont typeface="Arial" charset="0"/>
                        <a:buNone/>
                        <a:tabLst/>
                      </a:pPr>
                      <a:r>
                        <a:rPr kumimoji="0" lang="en-US" sz="2000" b="1" i="0" u="none" strike="noStrike" cap="none" normalizeH="0" baseline="0" dirty="0" smtClean="0">
                          <a:ln>
                            <a:noFill/>
                          </a:ln>
                          <a:solidFill>
                            <a:srgbClr val="146737"/>
                          </a:solidFill>
                          <a:effectLst/>
                          <a:latin typeface="Arial" charset="0"/>
                          <a:ea typeface="ＭＳ Ｐゴシック"/>
                          <a:cs typeface="ＭＳ Ｐゴシック"/>
                        </a:rPr>
                        <a:t>Accelerator R&amp;D Stewardship</a:t>
                      </a:r>
                    </a:p>
                    <a:p>
                      <a:pPr marL="225425" marR="0" lvl="1" indent="-114300" algn="l" defTabSz="914400" rtl="0" eaLnBrk="1" fontAlgn="base" latinLnBrk="0" hangingPunct="1">
                        <a:lnSpc>
                          <a:spcPct val="85000"/>
                        </a:lnSpc>
                        <a:spcBef>
                          <a:spcPct val="20000"/>
                        </a:spcBef>
                        <a:spcAft>
                          <a:spcPct val="0"/>
                        </a:spcAft>
                        <a:buClrTx/>
                        <a:buSzTx/>
                        <a:buFontTx/>
                        <a:buChar char="•"/>
                        <a:tabLst/>
                      </a:pPr>
                      <a:r>
                        <a:rPr kumimoji="0" lang="en-US" sz="2000" b="1" i="0" u="none" strike="noStrike" cap="none" normalizeH="0" baseline="0" dirty="0" smtClean="0">
                          <a:ln>
                            <a:noFill/>
                          </a:ln>
                          <a:solidFill>
                            <a:srgbClr val="404040"/>
                          </a:solidFill>
                          <a:effectLst/>
                          <a:latin typeface="Calibri" pitchFamily="34" charset="0"/>
                          <a:ea typeface="ＭＳ Ｐゴシック"/>
                          <a:cs typeface="ＭＳ Ｐゴシック"/>
                        </a:rPr>
                        <a:t>Support accelerator research that benefits a broader community:</a:t>
                      </a:r>
                    </a:p>
                    <a:p>
                      <a:pPr marL="461963" marR="0" lvl="2" indent="-173038" algn="l" defTabSz="914400" rtl="0" eaLnBrk="1" fontAlgn="base" latinLnBrk="0" hangingPunct="1">
                        <a:lnSpc>
                          <a:spcPct val="85000"/>
                        </a:lnSpc>
                        <a:spcBef>
                          <a:spcPct val="20000"/>
                        </a:spcBef>
                        <a:spcAft>
                          <a:spcPct val="0"/>
                        </a:spcAft>
                        <a:buClrTx/>
                        <a:buSzTx/>
                        <a:buFont typeface="Wingdings" pitchFamily="2" charset="2"/>
                        <a:buChar char="§"/>
                        <a:tabLst/>
                      </a:pPr>
                      <a:r>
                        <a:rPr kumimoji="0" lang="en-US" sz="1800" b="1" i="0" u="none" strike="noStrike" cap="none" normalizeH="0" baseline="0" dirty="0" smtClean="0">
                          <a:ln>
                            <a:noFill/>
                          </a:ln>
                          <a:solidFill>
                            <a:schemeClr val="accent2">
                              <a:lumMod val="50000"/>
                            </a:schemeClr>
                          </a:solidFill>
                          <a:effectLst/>
                          <a:latin typeface="Calibri" pitchFamily="34" charset="0"/>
                          <a:ea typeface="ＭＳ Ｐゴシック"/>
                          <a:cs typeface="ＭＳ Ｐゴシック"/>
                        </a:rPr>
                        <a:t>Discovery science, industry, medicine, defense and security, energy and environment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146737"/>
                          </a:solidFill>
                          <a:effectLst/>
                          <a:latin typeface="Arial" charset="0"/>
                          <a:ea typeface="ＭＳ Ｐゴシック"/>
                          <a:cs typeface="ＭＳ Ｐゴシック"/>
                        </a:rPr>
                        <a:t>Accelerator Development</a:t>
                      </a:r>
                    </a:p>
                    <a:p>
                      <a:pPr marL="290513" marR="0" lvl="1" indent="-173038" algn="l" defTabSz="914400" rtl="0" eaLnBrk="1" fontAlgn="base" latinLnBrk="0" hangingPunct="1">
                        <a:lnSpc>
                          <a:spcPct val="90000"/>
                        </a:lnSpc>
                        <a:spcBef>
                          <a:spcPct val="20000"/>
                        </a:spcBef>
                        <a:spcAft>
                          <a:spcPct val="0"/>
                        </a:spcAft>
                        <a:buClrTx/>
                        <a:buSzTx/>
                        <a:buFontTx/>
                        <a:buChar char="•"/>
                        <a:tabLst/>
                      </a:pPr>
                      <a:r>
                        <a:rPr kumimoji="0" lang="en-US" sz="2000" b="1" i="0" u="none" strike="noStrike" cap="none" normalizeH="0" baseline="0" dirty="0" smtClean="0">
                          <a:ln>
                            <a:noFill/>
                          </a:ln>
                          <a:solidFill>
                            <a:srgbClr val="404040"/>
                          </a:solidFill>
                          <a:effectLst/>
                          <a:latin typeface="Calibri" pitchFamily="34" charset="0"/>
                          <a:ea typeface="ＭＳ Ｐゴシック"/>
                          <a:cs typeface="ＭＳ Ｐゴシック"/>
                        </a:rPr>
                        <a:t>Improve facility performance; </a:t>
                      </a:r>
                    </a:p>
                    <a:p>
                      <a:pPr marL="290513" marR="0" lvl="1" indent="-173038" algn="l" defTabSz="914400" rtl="0" eaLnBrk="1" fontAlgn="base" latinLnBrk="0" hangingPunct="1">
                        <a:lnSpc>
                          <a:spcPct val="85000"/>
                        </a:lnSpc>
                        <a:spcBef>
                          <a:spcPct val="20000"/>
                        </a:spcBef>
                        <a:spcAft>
                          <a:spcPct val="0"/>
                        </a:spcAft>
                        <a:buClrTx/>
                        <a:buSzTx/>
                        <a:buFontTx/>
                        <a:buChar char="•"/>
                        <a:tabLst/>
                      </a:pPr>
                      <a:r>
                        <a:rPr kumimoji="0" lang="en-US" sz="2000" b="1" i="0" u="none" strike="noStrike" cap="none" normalizeH="0" baseline="0" dirty="0" smtClean="0">
                          <a:ln>
                            <a:noFill/>
                          </a:ln>
                          <a:solidFill>
                            <a:srgbClr val="404040"/>
                          </a:solidFill>
                          <a:effectLst/>
                          <a:latin typeface="Calibri" pitchFamily="34" charset="0"/>
                          <a:ea typeface="ＭＳ Ｐゴシック"/>
                          <a:cs typeface="ＭＳ Ｐゴシック"/>
                        </a:rPr>
                        <a:t>Develop accelerator technology for use at HEP facilities</a:t>
                      </a:r>
                    </a:p>
                    <a:p>
                      <a:pPr marL="687388" marR="0" lvl="2" indent="-228600" algn="l" defTabSz="914400" rtl="0" eaLnBrk="1" fontAlgn="base" latinLnBrk="0" hangingPunct="1">
                        <a:lnSpc>
                          <a:spcPct val="85000"/>
                        </a:lnSpc>
                        <a:spcBef>
                          <a:spcPct val="20000"/>
                        </a:spcBef>
                        <a:spcAft>
                          <a:spcPct val="0"/>
                        </a:spcAft>
                        <a:buClrTx/>
                        <a:buSzTx/>
                        <a:buFont typeface="Wingdings" pitchFamily="2" charset="2"/>
                        <a:buChar char="§"/>
                        <a:tabLst/>
                      </a:pPr>
                      <a:r>
                        <a:rPr kumimoji="0" lang="en-US" sz="2000" b="1" i="0" u="none" strike="noStrike" cap="none" normalizeH="0" baseline="0" dirty="0" smtClean="0">
                          <a:ln>
                            <a:noFill/>
                          </a:ln>
                          <a:solidFill>
                            <a:srgbClr val="404040"/>
                          </a:solidFill>
                          <a:effectLst/>
                          <a:latin typeface="Calibri" pitchFamily="34" charset="0"/>
                          <a:ea typeface="ＭＳ Ｐゴシック"/>
                          <a:cs typeface="ＭＳ Ｐゴシック"/>
                        </a:rPr>
                        <a:t>Magnets, RF devices, feedback systems, diagnostics,…</a:t>
                      </a:r>
                      <a:endParaRPr kumimoji="0" lang="en-US" sz="2000" b="1" i="0" u="none" strike="noStrike" cap="none" normalizeH="0" baseline="0" dirty="0" smtClean="0">
                        <a:ln>
                          <a:noFill/>
                        </a:ln>
                        <a:solidFill>
                          <a:srgbClr val="404040"/>
                        </a:solidFill>
                        <a:effectLst/>
                        <a:latin typeface="Arial" charset="0"/>
                        <a:ea typeface="ＭＳ Ｐゴシック"/>
                        <a:cs typeface="ＭＳ Ｐゴシック"/>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2635250">
                <a:tc vMerge="1">
                  <a:txBody>
                    <a:bodyPr/>
                    <a:lstStyle/>
                    <a:p>
                      <a:endParaRPr lang="en-US"/>
                    </a:p>
                  </a:txBody>
                  <a:tcPr/>
                </a:tc>
                <a:tc>
                  <a:txBody>
                    <a:bodyPr/>
                    <a:lstStyle/>
                    <a:p>
                      <a:pPr marL="0" marR="0" lvl="0" indent="0" algn="l" defTabSz="914400" rtl="0" eaLnBrk="0" fontAlgn="base" latinLnBrk="0" hangingPunct="0">
                        <a:lnSpc>
                          <a:spcPct val="100000"/>
                        </a:lnSpc>
                        <a:spcBef>
                          <a:spcPts val="1200"/>
                        </a:spcBef>
                        <a:spcAft>
                          <a:spcPct val="0"/>
                        </a:spcAft>
                        <a:buClrTx/>
                        <a:buSzTx/>
                        <a:buFont typeface="Arial" charset="0"/>
                        <a:buNone/>
                        <a:tabLst/>
                      </a:pPr>
                      <a:r>
                        <a:rPr kumimoji="0" lang="en-US" sz="2000" b="1" i="0" u="none" strike="noStrike" cap="none" normalizeH="0" baseline="0" dirty="0" smtClean="0">
                          <a:ln>
                            <a:noFill/>
                          </a:ln>
                          <a:solidFill>
                            <a:srgbClr val="146737"/>
                          </a:solidFill>
                          <a:effectLst/>
                          <a:latin typeface="Arial" charset="0"/>
                          <a:ea typeface="ＭＳ Ｐゴシック"/>
                          <a:cs typeface="ＭＳ Ｐゴシック"/>
                        </a:rPr>
                        <a:t>Program specific/directed R&amp;D</a:t>
                      </a:r>
                    </a:p>
                    <a:p>
                      <a:pPr marL="290513" marR="0" lvl="1" indent="-173038" algn="l" defTabSz="914400" rtl="0" eaLnBrk="1" fontAlgn="base" latinLnBrk="0" hangingPunct="1">
                        <a:lnSpc>
                          <a:spcPct val="85000"/>
                        </a:lnSpc>
                        <a:spcBef>
                          <a:spcPct val="20000"/>
                        </a:spcBef>
                        <a:spcAft>
                          <a:spcPct val="0"/>
                        </a:spcAft>
                        <a:buClrTx/>
                        <a:buSzTx/>
                        <a:buFontTx/>
                        <a:buChar char="•"/>
                        <a:tabLst/>
                      </a:pPr>
                      <a:r>
                        <a:rPr kumimoji="0" lang="en-US" sz="2000" b="1" i="0" u="none" strike="noStrike" cap="none" normalizeH="0" baseline="0" dirty="0" smtClean="0">
                          <a:ln>
                            <a:noFill/>
                          </a:ln>
                          <a:solidFill>
                            <a:srgbClr val="404040"/>
                          </a:solidFill>
                          <a:effectLst/>
                          <a:latin typeface="Calibri" pitchFamily="34" charset="0"/>
                          <a:ea typeface="ＭＳ Ｐゴシック"/>
                          <a:cs typeface="ＭＳ Ｐゴシック"/>
                        </a:rPr>
                        <a:t>SRF Technology/Infrastructure; </a:t>
                      </a:r>
                    </a:p>
                    <a:p>
                      <a:pPr marL="290513" marR="0" lvl="1" indent="-173038" algn="l" defTabSz="914400" rtl="0" eaLnBrk="1" fontAlgn="base" latinLnBrk="0" hangingPunct="1">
                        <a:lnSpc>
                          <a:spcPct val="85000"/>
                        </a:lnSpc>
                        <a:spcBef>
                          <a:spcPct val="20000"/>
                        </a:spcBef>
                        <a:spcAft>
                          <a:spcPct val="0"/>
                        </a:spcAft>
                        <a:buClrTx/>
                        <a:buSzTx/>
                        <a:buFontTx/>
                        <a:buChar char="•"/>
                        <a:tabLst/>
                      </a:pPr>
                      <a:r>
                        <a:rPr kumimoji="0" lang="en-US" sz="2000" b="1" i="0" u="none" strike="noStrike" cap="none" normalizeH="0" baseline="0" dirty="0" smtClean="0">
                          <a:ln>
                            <a:noFill/>
                          </a:ln>
                          <a:solidFill>
                            <a:srgbClr val="404040"/>
                          </a:solidFill>
                          <a:effectLst/>
                          <a:latin typeface="Calibri" pitchFamily="34" charset="0"/>
                          <a:ea typeface="ＭＳ Ｐゴシック"/>
                          <a:cs typeface="ＭＳ Ｐゴシック"/>
                        </a:rPr>
                        <a:t>Muon Accelerator Program</a:t>
                      </a:r>
                    </a:p>
                    <a:p>
                      <a:pPr marL="290513" marR="0" lvl="1" indent="-173038" algn="l" defTabSz="914400" rtl="0" eaLnBrk="1" fontAlgn="base" latinLnBrk="0" hangingPunct="1">
                        <a:lnSpc>
                          <a:spcPct val="85000"/>
                        </a:lnSpc>
                        <a:spcBef>
                          <a:spcPct val="20000"/>
                        </a:spcBef>
                        <a:spcAft>
                          <a:spcPct val="0"/>
                        </a:spcAft>
                        <a:buClrTx/>
                        <a:buSzTx/>
                        <a:buFontTx/>
                        <a:buChar char="•"/>
                        <a:tabLst/>
                      </a:pPr>
                      <a:r>
                        <a:rPr kumimoji="0" lang="en-US" sz="2000" b="1" i="0" u="none" strike="noStrike" cap="none" normalizeH="0" baseline="0" dirty="0" smtClean="0">
                          <a:ln>
                            <a:noFill/>
                          </a:ln>
                          <a:solidFill>
                            <a:srgbClr val="404040"/>
                          </a:solidFill>
                          <a:effectLst/>
                          <a:latin typeface="Calibri" pitchFamily="34" charset="0"/>
                          <a:ea typeface="ＭＳ Ｐゴシック"/>
                          <a:cs typeface="ＭＳ Ｐゴシック"/>
                        </a:rPr>
                        <a:t>LHC Accelerator Research Program</a:t>
                      </a:r>
                    </a:p>
                    <a:p>
                      <a:pPr marL="0" marR="0" lvl="0" indent="0" algn="l" defTabSz="914400" rtl="0" eaLnBrk="0" fontAlgn="base" latinLnBrk="0" hangingPunct="0">
                        <a:lnSpc>
                          <a:spcPct val="100000"/>
                        </a:lnSpc>
                        <a:spcBef>
                          <a:spcPts val="1200"/>
                        </a:spcBef>
                        <a:spcAft>
                          <a:spcPct val="0"/>
                        </a:spcAft>
                        <a:buClrTx/>
                        <a:buSzTx/>
                        <a:buFont typeface="Arial" charset="0"/>
                        <a:buNone/>
                        <a:tabLst/>
                      </a:pPr>
                      <a:r>
                        <a:rPr kumimoji="0" lang="en-US" sz="2000" b="1" i="0" u="none" strike="noStrike" cap="none" normalizeH="0" baseline="0" dirty="0" smtClean="0">
                          <a:ln>
                            <a:noFill/>
                          </a:ln>
                          <a:solidFill>
                            <a:srgbClr val="146737"/>
                          </a:solidFill>
                          <a:effectLst/>
                          <a:latin typeface="Arial" charset="0"/>
                          <a:ea typeface="ＭＳ Ｐゴシック"/>
                          <a:cs typeface="ＭＳ Ｐゴシック"/>
                        </a:rPr>
                        <a:t>Accelerator Facilities</a:t>
                      </a:r>
                    </a:p>
                    <a:p>
                      <a:pPr marL="290513" marR="0" lvl="1" indent="-173038" algn="l" defTabSz="914400" rtl="0" eaLnBrk="1" fontAlgn="base" latinLnBrk="0" hangingPunct="1">
                        <a:lnSpc>
                          <a:spcPct val="90000"/>
                        </a:lnSpc>
                        <a:spcBef>
                          <a:spcPct val="20000"/>
                        </a:spcBef>
                        <a:spcAft>
                          <a:spcPct val="0"/>
                        </a:spcAft>
                        <a:buClrTx/>
                        <a:buSzTx/>
                        <a:buFontTx/>
                        <a:buChar char="•"/>
                        <a:tabLst/>
                      </a:pPr>
                      <a:r>
                        <a:rPr kumimoji="0" lang="en-US" sz="2000" b="1" i="0" u="none" strike="noStrike" cap="none" normalizeH="0" baseline="0" dirty="0" smtClean="0">
                          <a:ln>
                            <a:noFill/>
                          </a:ln>
                          <a:solidFill>
                            <a:srgbClr val="404040"/>
                          </a:solidFill>
                          <a:effectLst/>
                          <a:latin typeface="Calibri" pitchFamily="34" charset="0"/>
                          <a:ea typeface="ＭＳ Ｐゴシック"/>
                          <a:cs typeface="ＭＳ Ｐゴシック"/>
                        </a:rPr>
                        <a:t>ATF; AWA; BELLA, FACET, HBESL</a:t>
                      </a:r>
                    </a:p>
                    <a:p>
                      <a:pPr marL="627063" marR="0" lvl="2" indent="-227013" algn="l" defTabSz="914400" rtl="0" eaLnBrk="1" fontAlgn="base" latinLnBrk="0" hangingPunct="1">
                        <a:lnSpc>
                          <a:spcPct val="90000"/>
                        </a:lnSpc>
                        <a:spcBef>
                          <a:spcPct val="20000"/>
                        </a:spcBef>
                        <a:spcAft>
                          <a:spcPct val="0"/>
                        </a:spcAft>
                        <a:buClrTx/>
                        <a:buSzTx/>
                        <a:buFont typeface="Calibri" pitchFamily="34" charset="0"/>
                        <a:buChar char="—"/>
                        <a:tabLst/>
                      </a:pPr>
                      <a:r>
                        <a:rPr kumimoji="0" lang="en-US" sz="2000" b="1" i="0" u="none" strike="noStrike" cap="none" normalizeH="0" baseline="0" dirty="0" smtClean="0">
                          <a:ln>
                            <a:noFill/>
                          </a:ln>
                          <a:solidFill>
                            <a:srgbClr val="404040"/>
                          </a:solidFill>
                          <a:effectLst/>
                          <a:latin typeface="Calibri" pitchFamily="34" charset="0"/>
                          <a:ea typeface="ＭＳ Ｐゴシック"/>
                          <a:cs typeface="ＭＳ Ｐゴシック"/>
                        </a:rPr>
                        <a:t>Test beds for new concepts</a:t>
                      </a:r>
                    </a:p>
                  </a:txBody>
                  <a:tcPr marT="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bl>
          </a:graphicData>
        </a:graphic>
      </p:graphicFrame>
      <p:sp>
        <p:nvSpPr>
          <p:cNvPr id="10" name="Oval 9"/>
          <p:cNvSpPr/>
          <p:nvPr/>
        </p:nvSpPr>
        <p:spPr>
          <a:xfrm>
            <a:off x="4523268" y="368154"/>
            <a:ext cx="381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34" charset="-128"/>
              <a:cs typeface="Arial" pitchFamily="34" charset="0"/>
            </a:endParaRPr>
          </a:p>
        </p:txBody>
      </p:sp>
      <p:sp>
        <p:nvSpPr>
          <p:cNvPr id="2" name="Oval 9"/>
          <p:cNvSpPr/>
          <p:nvPr/>
        </p:nvSpPr>
        <p:spPr>
          <a:xfrm>
            <a:off x="3688422" y="357880"/>
            <a:ext cx="381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34" charset="-128"/>
              <a:cs typeface="Arial" pitchFamily="34" charset="0"/>
            </a:endParaRPr>
          </a:p>
        </p:txBody>
      </p:sp>
      <p:sp>
        <p:nvSpPr>
          <p:cNvPr id="6158" name="Freeform 75"/>
          <p:cNvSpPr>
            <a:spLocks/>
          </p:cNvSpPr>
          <p:nvPr/>
        </p:nvSpPr>
        <p:spPr bwMode="auto">
          <a:xfrm>
            <a:off x="2971800" y="720848"/>
            <a:ext cx="757238" cy="441325"/>
          </a:xfrm>
          <a:custGeom>
            <a:avLst/>
            <a:gdLst>
              <a:gd name="T0" fmla="*/ 2147483647 w 909"/>
              <a:gd name="T1" fmla="*/ 0 h 516"/>
              <a:gd name="T2" fmla="*/ 0 w 909"/>
              <a:gd name="T3" fmla="*/ 2147483647 h 516"/>
              <a:gd name="T4" fmla="*/ 0 60000 65536"/>
              <a:gd name="T5" fmla="*/ 0 60000 65536"/>
              <a:gd name="T6" fmla="*/ 0 w 909"/>
              <a:gd name="T7" fmla="*/ 0 h 516"/>
              <a:gd name="T8" fmla="*/ 909 w 909"/>
              <a:gd name="T9" fmla="*/ 516 h 516"/>
            </a:gdLst>
            <a:ahLst/>
            <a:cxnLst>
              <a:cxn ang="T4">
                <a:pos x="T0" y="T1"/>
              </a:cxn>
              <a:cxn ang="T5">
                <a:pos x="T2" y="T3"/>
              </a:cxn>
            </a:cxnLst>
            <a:rect l="T6" t="T7" r="T8" b="T9"/>
            <a:pathLst>
              <a:path w="909" h="516">
                <a:moveTo>
                  <a:pt x="909" y="0"/>
                </a:moveTo>
                <a:lnTo>
                  <a:pt x="0" y="516"/>
                </a:lnTo>
              </a:path>
            </a:pathLst>
          </a:custGeom>
          <a:noFill/>
          <a:ln w="19050">
            <a:solidFill>
              <a:srgbClr val="FF0000"/>
            </a:solidFill>
            <a:round/>
            <a:headEnd type="none" w="med" len="med"/>
            <a:tailEnd type="triangle" w="med" len="med"/>
          </a:ln>
          <a:effectLst>
            <a:prstShdw prst="shdw17" dist="17961" dir="13500000">
              <a:srgbClr val="990000"/>
            </a:prstShdw>
          </a:effectLst>
        </p:spPr>
        <p:txBody>
          <a:bodyPr/>
          <a:lstStyle/>
          <a:p>
            <a:endParaRPr lang="en-US"/>
          </a:p>
        </p:txBody>
      </p:sp>
      <p:sp>
        <p:nvSpPr>
          <p:cNvPr id="6159" name="Line 80"/>
          <p:cNvSpPr>
            <a:spLocks noChangeShapeType="1"/>
          </p:cNvSpPr>
          <p:nvPr/>
        </p:nvSpPr>
        <p:spPr bwMode="auto">
          <a:xfrm>
            <a:off x="4893066" y="728606"/>
            <a:ext cx="990600" cy="474663"/>
          </a:xfrm>
          <a:prstGeom prst="line">
            <a:avLst/>
          </a:prstGeom>
          <a:noFill/>
          <a:ln w="28575">
            <a:solidFill>
              <a:srgbClr val="FF0000"/>
            </a:solidFill>
            <a:round/>
            <a:headEnd/>
            <a:tailEnd type="triangle" w="med" len="med"/>
          </a:ln>
          <a:effectLst>
            <a:prstShdw prst="shdw17" dist="17961" dir="13500000">
              <a:srgbClr val="990000"/>
            </a:prstShdw>
          </a:effectLst>
        </p:spPr>
        <p:txBody>
          <a:bodyPr/>
          <a:lstStyle/>
          <a:p>
            <a:endParaRPr lang="en-US"/>
          </a:p>
        </p:txBody>
      </p:sp>
      <p:sp>
        <p:nvSpPr>
          <p:cNvPr id="12" name="Date Placeholder 11"/>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
        <p:nvSpPr>
          <p:cNvPr id="13" name="Slide Number Placeholder 12"/>
          <p:cNvSpPr>
            <a:spLocks noGrp="1"/>
          </p:cNvSpPr>
          <p:nvPr>
            <p:ph type="sldNum" sz="quarter" idx="10"/>
          </p:nvPr>
        </p:nvSpPr>
        <p:spPr/>
        <p:txBody>
          <a:bodyPr/>
          <a:lstStyle/>
          <a:p>
            <a:pPr>
              <a:defRPr/>
            </a:pPr>
            <a:fld id="{D757FE10-15E1-460C-A482-DCCBDA005350}" type="slidenum">
              <a:rPr lang="en-US" smtClean="0"/>
              <a:pPr>
                <a:defRPr/>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2"/>
          <p:cNvSpPr>
            <a:spLocks noGrp="1"/>
          </p:cNvSpPr>
          <p:nvPr>
            <p:ph type="title"/>
          </p:nvPr>
        </p:nvSpPr>
        <p:spPr/>
        <p:txBody>
          <a:bodyPr/>
          <a:lstStyle/>
          <a:p>
            <a:r>
              <a:rPr lang="en-US" sz="4000" b="1" dirty="0" smtClean="0">
                <a:effectLst>
                  <a:outerShdw blurRad="38100" dist="38100" dir="2700000" algn="tl">
                    <a:srgbClr val="000000">
                      <a:alpha val="43137"/>
                    </a:srgbClr>
                  </a:outerShdw>
                </a:effectLst>
                <a:latin typeface="Calibri" pitchFamily="34" charset="0"/>
                <a:cs typeface="Arial" charset="0"/>
              </a:rPr>
              <a:t>Stewardship Recent Activities and Plan</a:t>
            </a:r>
          </a:p>
        </p:txBody>
      </p:sp>
      <p:sp>
        <p:nvSpPr>
          <p:cNvPr id="8196" name="Content Placeholder 1"/>
          <p:cNvSpPr>
            <a:spLocks noGrp="1"/>
          </p:cNvSpPr>
          <p:nvPr>
            <p:ph idx="1"/>
          </p:nvPr>
        </p:nvSpPr>
        <p:spPr/>
        <p:txBody>
          <a:bodyPr/>
          <a:lstStyle/>
          <a:p>
            <a:r>
              <a:rPr lang="en-US" dirty="0" smtClean="0">
                <a:latin typeface="Calibri" pitchFamily="34" charset="0"/>
                <a:cs typeface="Arial" charset="0"/>
              </a:rPr>
              <a:t>Workshops organized to assess needs in identified target areas</a:t>
            </a:r>
          </a:p>
          <a:p>
            <a:pPr lvl="1">
              <a:spcBef>
                <a:spcPct val="0"/>
              </a:spcBef>
            </a:pPr>
            <a:r>
              <a:rPr lang="en-US" dirty="0" smtClean="0">
                <a:solidFill>
                  <a:srgbClr val="FF0000"/>
                </a:solidFill>
                <a:latin typeface="Calibri" pitchFamily="34" charset="0"/>
                <a:cs typeface="Arial" charset="0"/>
              </a:rPr>
              <a:t>Ion Beam Therapy Workshop </a:t>
            </a:r>
            <a:r>
              <a:rPr lang="en-US" dirty="0" smtClean="0">
                <a:latin typeface="Calibri" pitchFamily="34" charset="0"/>
                <a:cs typeface="Arial" charset="0"/>
              </a:rPr>
              <a:t>(co-sponsored by NIH/NCI)</a:t>
            </a:r>
          </a:p>
          <a:p>
            <a:pPr lvl="2">
              <a:spcBef>
                <a:spcPct val="0"/>
              </a:spcBef>
            </a:pPr>
            <a:r>
              <a:rPr lang="en-US" dirty="0" smtClean="0">
                <a:latin typeface="Calibri" pitchFamily="34" charset="0"/>
                <a:cs typeface="Arial" charset="0"/>
              </a:rPr>
              <a:t>January 9-11, 2013 in Bethesda, MD</a:t>
            </a:r>
          </a:p>
          <a:p>
            <a:pPr lvl="1">
              <a:spcBef>
                <a:spcPct val="0"/>
              </a:spcBef>
            </a:pPr>
            <a:r>
              <a:rPr lang="en-US" dirty="0" smtClean="0">
                <a:solidFill>
                  <a:srgbClr val="FF0000"/>
                </a:solidFill>
                <a:latin typeface="Calibri" pitchFamily="34" charset="0"/>
                <a:cs typeface="Arial" charset="0"/>
              </a:rPr>
              <a:t>Laser Technology for Accelerators Workshop</a:t>
            </a:r>
          </a:p>
          <a:p>
            <a:pPr lvl="2">
              <a:spcBef>
                <a:spcPct val="0"/>
              </a:spcBef>
            </a:pPr>
            <a:r>
              <a:rPr lang="en-US" dirty="0" smtClean="0">
                <a:latin typeface="Calibri" pitchFamily="34" charset="0"/>
                <a:cs typeface="Arial" charset="0"/>
              </a:rPr>
              <a:t>January 23-25, 2013 in Napa, CA (Organized by LBNL)</a:t>
            </a:r>
          </a:p>
          <a:p>
            <a:r>
              <a:rPr lang="en-US" dirty="0" smtClean="0">
                <a:latin typeface="Calibri" pitchFamily="34" charset="0"/>
                <a:cs typeface="Arial" charset="0"/>
              </a:rPr>
              <a:t>Both meetings were small and tightly focused</a:t>
            </a:r>
          </a:p>
          <a:p>
            <a:pPr lvl="1">
              <a:spcBef>
                <a:spcPct val="0"/>
              </a:spcBef>
            </a:pPr>
            <a:r>
              <a:rPr lang="en-US" dirty="0" smtClean="0">
                <a:cs typeface="Arial" charset="0"/>
              </a:rPr>
              <a:t>A</a:t>
            </a:r>
            <a:r>
              <a:rPr lang="en-US" dirty="0" smtClean="0">
                <a:latin typeface="Calibri" pitchFamily="34" charset="0"/>
                <a:cs typeface="Arial" charset="0"/>
              </a:rPr>
              <a:t>ttendance by invitation only</a:t>
            </a:r>
          </a:p>
          <a:p>
            <a:pPr lvl="2">
              <a:spcBef>
                <a:spcPct val="0"/>
              </a:spcBef>
            </a:pPr>
            <a:r>
              <a:rPr lang="en-US" dirty="0" smtClean="0">
                <a:cs typeface="Arial" charset="0"/>
              </a:rPr>
              <a:t>L</a:t>
            </a:r>
            <a:r>
              <a:rPr lang="en-US" dirty="0" smtClean="0">
                <a:latin typeface="Calibri" pitchFamily="34" charset="0"/>
                <a:cs typeface="Arial" charset="0"/>
              </a:rPr>
              <a:t>imited number of industrial “observers” accommodated</a:t>
            </a:r>
          </a:p>
          <a:p>
            <a:pPr>
              <a:lnSpc>
                <a:spcPts val="2400"/>
              </a:lnSpc>
            </a:pPr>
            <a:r>
              <a:rPr lang="en-US" dirty="0" smtClean="0">
                <a:solidFill>
                  <a:srgbClr val="285C00"/>
                </a:solidFill>
                <a:latin typeface="Calibri" pitchFamily="34" charset="0"/>
                <a:cs typeface="Arial" charset="0"/>
              </a:rPr>
              <a:t>FY2014 Request identified a modest “start-up” program that redirects or </a:t>
            </a:r>
            <a:r>
              <a:rPr lang="en-US" dirty="0" err="1" smtClean="0">
                <a:solidFill>
                  <a:srgbClr val="285C00"/>
                </a:solidFill>
                <a:latin typeface="Calibri" pitchFamily="34" charset="0"/>
                <a:cs typeface="Arial" charset="0"/>
              </a:rPr>
              <a:t>relabels</a:t>
            </a:r>
            <a:r>
              <a:rPr lang="en-US" dirty="0" smtClean="0">
                <a:solidFill>
                  <a:srgbClr val="285C00"/>
                </a:solidFill>
                <a:latin typeface="Calibri" pitchFamily="34" charset="0"/>
                <a:cs typeface="Arial" charset="0"/>
              </a:rPr>
              <a:t> existing efforts that have broader impacts beyond HEP </a:t>
            </a:r>
          </a:p>
          <a:p>
            <a:pPr>
              <a:lnSpc>
                <a:spcPts val="2400"/>
              </a:lnSpc>
            </a:pPr>
            <a:r>
              <a:rPr lang="en-US" dirty="0" smtClean="0">
                <a:latin typeface="Calibri" pitchFamily="34" charset="0"/>
                <a:cs typeface="Arial" charset="0"/>
              </a:rPr>
              <a:t>HEP Program managers generating proposals for new stewardship programs based on 2013 workshop outcomes  </a:t>
            </a:r>
          </a:p>
          <a:p>
            <a:pPr lvl="1">
              <a:spcBef>
                <a:spcPct val="0"/>
              </a:spcBef>
            </a:pPr>
            <a:r>
              <a:rPr lang="en-US" dirty="0" smtClean="0">
                <a:solidFill>
                  <a:schemeClr val="accent2">
                    <a:lumMod val="50000"/>
                  </a:schemeClr>
                </a:solidFill>
                <a:cs typeface="Arial" charset="0"/>
              </a:rPr>
              <a:t>The</a:t>
            </a:r>
            <a:r>
              <a:rPr lang="en-US" dirty="0" smtClean="0">
                <a:solidFill>
                  <a:schemeClr val="accent2">
                    <a:lumMod val="50000"/>
                  </a:schemeClr>
                </a:solidFill>
                <a:latin typeface="Calibri" pitchFamily="34" charset="0"/>
                <a:cs typeface="Arial" charset="0"/>
              </a:rPr>
              <a:t>se would be vetted with SC partners and then (if successful) put into FY2015 Request</a:t>
            </a:r>
          </a:p>
        </p:txBody>
      </p:sp>
      <p:sp>
        <p:nvSpPr>
          <p:cNvPr id="8194" name="Slide Number Placeholder 3"/>
          <p:cNvSpPr>
            <a:spLocks noGrp="1"/>
          </p:cNvSpPr>
          <p:nvPr>
            <p:ph type="sldNum" sz="quarter" idx="10"/>
          </p:nvPr>
        </p:nvSpPr>
        <p:spPr bwMode="auto">
          <a:noFill/>
          <a:ln>
            <a:miter lim="800000"/>
            <a:headEnd/>
            <a:tailEnd/>
          </a:ln>
        </p:spPr>
        <p:txBody>
          <a:bodyPr/>
          <a:lstStyle/>
          <a:p>
            <a:fld id="{DE5572D0-2615-40AB-8780-8D5C4F6ADD38}" type="slidenum">
              <a:rPr lang="en-US" smtClean="0">
                <a:ea typeface="ＭＳ Ｐゴシック"/>
              </a:rPr>
              <a:pPr/>
              <a:t>52</a:t>
            </a:fld>
            <a:endParaRPr lang="en-US" smtClean="0">
              <a:ea typeface="ＭＳ Ｐゴシック"/>
            </a:endParaRPr>
          </a:p>
        </p:txBody>
      </p:sp>
      <p:sp>
        <p:nvSpPr>
          <p:cNvPr id="6" name="Date Placeholder 5"/>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SBIR/STTR Program </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0688" y="1158240"/>
            <a:ext cx="8961120" cy="5313680"/>
          </a:xfrm>
        </p:spPr>
        <p:txBody>
          <a:bodyPr/>
          <a:lstStyle/>
          <a:p>
            <a:r>
              <a:rPr lang="en-US" sz="1600" dirty="0" smtClean="0"/>
              <a:t>Small Business Innovation Research (SBIR) and Small Business Technology Transfer (STTR) programs</a:t>
            </a:r>
          </a:p>
          <a:p>
            <a:pPr lvl="1"/>
            <a:r>
              <a:rPr lang="en-US" sz="1400" dirty="0" smtClean="0">
                <a:solidFill>
                  <a:schemeClr val="tx2">
                    <a:lumMod val="50000"/>
                  </a:schemeClr>
                </a:solidFill>
              </a:rPr>
              <a:t>Established in 1982 to award federal research grants to small businesses</a:t>
            </a:r>
          </a:p>
          <a:p>
            <a:pPr lvl="2"/>
            <a:r>
              <a:rPr lang="en-US" sz="1400" dirty="0" smtClean="0">
                <a:solidFill>
                  <a:srgbClr val="285C00"/>
                </a:solidFill>
              </a:rPr>
              <a:t>To spur technological innovation in the small business sector </a:t>
            </a:r>
          </a:p>
          <a:p>
            <a:pPr lvl="2"/>
            <a:r>
              <a:rPr lang="en-US" sz="1400" dirty="0" smtClean="0">
                <a:solidFill>
                  <a:srgbClr val="285C00"/>
                </a:solidFill>
              </a:rPr>
              <a:t>To meet the research and development needs of the federal government</a:t>
            </a:r>
          </a:p>
          <a:p>
            <a:pPr lvl="2"/>
            <a:r>
              <a:rPr lang="en-US" sz="1400" dirty="0" smtClean="0">
                <a:solidFill>
                  <a:srgbClr val="285C00"/>
                </a:solidFill>
              </a:rPr>
              <a:t>To commercialize federally funded investments</a:t>
            </a:r>
          </a:p>
          <a:p>
            <a:r>
              <a:rPr lang="en-US" sz="1600" dirty="0" smtClean="0"/>
              <a:t>Success stories: Symantec, Qualcomm, Genentech, ...</a:t>
            </a:r>
          </a:p>
          <a:p>
            <a:pPr lvl="1"/>
            <a:r>
              <a:rPr lang="en-US" sz="1400" dirty="0" smtClean="0"/>
              <a:t>Qualcomm (Market Cap: $115 B) in SBIR Hall of Fame; </a:t>
            </a:r>
          </a:p>
          <a:p>
            <a:pPr lvl="2"/>
            <a:r>
              <a:rPr lang="en-US" sz="1400" dirty="0" smtClean="0">
                <a:solidFill>
                  <a:srgbClr val="285C00"/>
                </a:solidFill>
              </a:rPr>
              <a:t>10 SBIR awards (7 Phase I and 3 Phase II)  between 1987 to 1990 for a total of $1.3 M</a:t>
            </a:r>
          </a:p>
          <a:p>
            <a:r>
              <a:rPr lang="en-US" sz="1600" dirty="0" smtClean="0"/>
              <a:t>Reauthorization in 2011 for 5 more years;  $2B /year</a:t>
            </a:r>
          </a:p>
          <a:p>
            <a:r>
              <a:rPr lang="en-US" sz="1600" dirty="0" smtClean="0"/>
              <a:t>Office of SBIR and STTR Program at DOE (</a:t>
            </a:r>
            <a:r>
              <a:rPr lang="en-US" sz="1600" dirty="0" smtClean="0">
                <a:hlinkClick r:id="rId2"/>
              </a:rPr>
              <a:t>http://science.energy.gov/sbir/</a:t>
            </a:r>
            <a:r>
              <a:rPr lang="en-US" sz="1600" dirty="0" smtClean="0"/>
              <a:t>)</a:t>
            </a:r>
          </a:p>
          <a:p>
            <a:pPr lvl="1"/>
            <a:r>
              <a:rPr lang="en-US" sz="1400" dirty="0" smtClean="0">
                <a:solidFill>
                  <a:schemeClr val="tx2">
                    <a:lumMod val="50000"/>
                  </a:schemeClr>
                </a:solidFill>
              </a:rPr>
              <a:t>Section, Preparing a DOE SBIR/STTR Phase I Grant Application</a:t>
            </a:r>
          </a:p>
          <a:p>
            <a:r>
              <a:rPr lang="en-US" sz="1600" dirty="0" smtClean="0"/>
              <a:t>SBIR/STTR Program in Office of HEP ($21.5 M in FY2014)</a:t>
            </a:r>
          </a:p>
          <a:p>
            <a:pPr lvl="1"/>
            <a:r>
              <a:rPr lang="en-US" sz="1400" dirty="0" smtClean="0">
                <a:solidFill>
                  <a:schemeClr val="tx2">
                    <a:lumMod val="50000"/>
                  </a:schemeClr>
                </a:solidFill>
              </a:rPr>
              <a:t>Project Officer (K. </a:t>
            </a:r>
            <a:r>
              <a:rPr lang="en-US" sz="1400" dirty="0" err="1" smtClean="0">
                <a:solidFill>
                  <a:schemeClr val="tx2">
                    <a:lumMod val="50000"/>
                  </a:schemeClr>
                </a:solidFill>
              </a:rPr>
              <a:t>Marken</a:t>
            </a:r>
            <a:r>
              <a:rPr lang="en-US" sz="1400" dirty="0" smtClean="0">
                <a:solidFill>
                  <a:schemeClr val="tx2">
                    <a:lumMod val="50000"/>
                  </a:schemeClr>
                </a:solidFill>
              </a:rPr>
              <a:t>)</a:t>
            </a:r>
          </a:p>
          <a:p>
            <a:pPr lvl="1"/>
            <a:r>
              <a:rPr lang="en-US" sz="1400" dirty="0" smtClean="0">
                <a:solidFill>
                  <a:schemeClr val="tx2">
                    <a:lumMod val="50000"/>
                  </a:schemeClr>
                </a:solidFill>
              </a:rPr>
              <a:t>Technical Topic Managers: Computing (</a:t>
            </a:r>
            <a:r>
              <a:rPr lang="en-US" sz="1400" dirty="0" err="1" smtClean="0">
                <a:solidFill>
                  <a:schemeClr val="tx2">
                    <a:lumMod val="50000"/>
                  </a:schemeClr>
                </a:solidFill>
              </a:rPr>
              <a:t>L.Price</a:t>
            </a:r>
            <a:r>
              <a:rPr lang="en-US" sz="1400" dirty="0" smtClean="0">
                <a:solidFill>
                  <a:schemeClr val="tx2">
                    <a:lumMod val="50000"/>
                  </a:schemeClr>
                </a:solidFill>
              </a:rPr>
              <a:t>), Accelerator (</a:t>
            </a:r>
            <a:r>
              <a:rPr lang="en-US" sz="1400" dirty="0" err="1" smtClean="0">
                <a:solidFill>
                  <a:schemeClr val="tx2">
                    <a:lumMod val="50000"/>
                  </a:schemeClr>
                </a:solidFill>
              </a:rPr>
              <a:t>E.Colby</a:t>
            </a:r>
            <a:r>
              <a:rPr lang="en-US" sz="1400" dirty="0" smtClean="0">
                <a:solidFill>
                  <a:schemeClr val="tx2">
                    <a:lumMod val="50000"/>
                  </a:schemeClr>
                </a:solidFill>
              </a:rPr>
              <a:t>, </a:t>
            </a:r>
            <a:r>
              <a:rPr lang="en-US" sz="1400" dirty="0" err="1" smtClean="0">
                <a:solidFill>
                  <a:schemeClr val="tx2">
                    <a:lumMod val="50000"/>
                  </a:schemeClr>
                </a:solidFill>
              </a:rPr>
              <a:t>K.Marken</a:t>
            </a:r>
            <a:r>
              <a:rPr lang="en-US" sz="1400" dirty="0" smtClean="0">
                <a:solidFill>
                  <a:schemeClr val="tx2">
                    <a:lumMod val="50000"/>
                  </a:schemeClr>
                </a:solidFill>
              </a:rPr>
              <a:t>), Detector (P. Kim)</a:t>
            </a:r>
          </a:p>
          <a:p>
            <a:r>
              <a:rPr lang="en-US" sz="1600" dirty="0" smtClean="0"/>
              <a:t>FY13 SBIR/STTR/TTO Grants Awarded:</a:t>
            </a:r>
          </a:p>
          <a:p>
            <a:pPr lvl="1"/>
            <a:r>
              <a:rPr lang="en-US" sz="1400" dirty="0" smtClean="0">
                <a:solidFill>
                  <a:schemeClr val="tx2">
                    <a:lumMod val="50000"/>
                  </a:schemeClr>
                </a:solidFill>
              </a:rPr>
              <a:t>SBIR Phase I ($150K – one year) : 5</a:t>
            </a:r>
          </a:p>
          <a:p>
            <a:pPr lvl="1"/>
            <a:r>
              <a:rPr lang="en-US" sz="1400" dirty="0" smtClean="0">
                <a:solidFill>
                  <a:schemeClr val="tx2">
                    <a:lumMod val="50000"/>
                  </a:schemeClr>
                </a:solidFill>
              </a:rPr>
              <a:t>SBIR Phase II ($500K/year – two years): 2 new + 3 old continuing from last year</a:t>
            </a:r>
          </a:p>
          <a:p>
            <a:pPr lvl="1"/>
            <a:r>
              <a:rPr lang="en-US" sz="1400" dirty="0" smtClean="0">
                <a:solidFill>
                  <a:schemeClr val="tx2">
                    <a:lumMod val="50000"/>
                  </a:schemeClr>
                </a:solidFill>
              </a:rPr>
              <a:t>TTO Phase I ($450K – one year): 1  - LAPPD Technology Transfer</a:t>
            </a:r>
          </a:p>
        </p:txBody>
      </p:sp>
      <p:sp>
        <p:nvSpPr>
          <p:cNvPr id="15" name="Date Placeholder 14"/>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
        <p:nvSpPr>
          <p:cNvPr id="17" name="Slide Number Placeholder 16"/>
          <p:cNvSpPr>
            <a:spLocks noGrp="1"/>
          </p:cNvSpPr>
          <p:nvPr>
            <p:ph type="sldNum" sz="quarter" idx="10"/>
          </p:nvPr>
        </p:nvSpPr>
        <p:spPr/>
        <p:txBody>
          <a:bodyPr/>
          <a:lstStyle/>
          <a:p>
            <a:pPr>
              <a:defRPr/>
            </a:pPr>
            <a:fld id="{D757FE10-15E1-460C-A482-DCCBDA005350}" type="slidenum">
              <a:rPr lang="en-US" smtClean="0"/>
              <a:pPr>
                <a:defRPr/>
              </a:pPr>
              <a:t>53</a:t>
            </a:fld>
            <a:endParaRPr lang="en-US" dirty="0"/>
          </a:p>
        </p:txBody>
      </p:sp>
    </p:spTree>
    <p:extLst>
      <p:ext uri="{BB962C8B-B14F-4D97-AF65-F5344CB8AC3E}">
        <p14:creationId xmlns="" xmlns:p14="http://schemas.microsoft.com/office/powerpoint/2010/main" val="10595871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336" y="48367"/>
            <a:ext cx="8623882" cy="723900"/>
          </a:xfrm>
        </p:spPr>
        <p:txBody>
          <a:bodyPr/>
          <a:lstStyle/>
          <a:p>
            <a:r>
              <a:rPr lang="en-US" sz="4000" b="1" dirty="0" smtClean="0">
                <a:solidFill>
                  <a:srgbClr val="285C00"/>
                </a:solidFill>
                <a:effectLst>
                  <a:outerShdw blurRad="38100" dist="38100" dir="2700000" algn="tl">
                    <a:srgbClr val="000000">
                      <a:alpha val="43137"/>
                    </a:srgbClr>
                  </a:outerShdw>
                </a:effectLst>
                <a:latin typeface="Cambria" pitchFamily="18" charset="0"/>
              </a:rPr>
              <a:t>SBIR/STTR Review Process  - FY14</a:t>
            </a:r>
            <a:endParaRPr lang="en-US" sz="4000" b="1" dirty="0">
              <a:solidFill>
                <a:srgbClr val="285C00"/>
              </a:solidFill>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159391" y="1272170"/>
            <a:ext cx="8984610" cy="5082594"/>
          </a:xfrm>
        </p:spPr>
        <p:txBody>
          <a:bodyPr>
            <a:normAutofit fontScale="77500" lnSpcReduction="20000"/>
          </a:bodyPr>
          <a:lstStyle/>
          <a:p>
            <a:pPr>
              <a:buFont typeface="Wingdings" pitchFamily="2" charset="2"/>
              <a:buChar char="§"/>
            </a:pPr>
            <a:r>
              <a:rPr lang="en-US" sz="2200" b="1" dirty="0" smtClean="0">
                <a:solidFill>
                  <a:srgbClr val="285C00"/>
                </a:solidFill>
                <a:latin typeface="Calibri" pitchFamily="34" charset="0"/>
                <a:cs typeface="Calibri" pitchFamily="34" charset="0"/>
              </a:rPr>
              <a:t>Phase I Topics released by DOE SBIR/STTR Office (July 15, 2013)</a:t>
            </a:r>
          </a:p>
          <a:p>
            <a:pPr>
              <a:buNone/>
            </a:pPr>
            <a:r>
              <a:rPr lang="en-US" sz="2200" b="1" dirty="0" smtClean="0">
                <a:solidFill>
                  <a:srgbClr val="285C00"/>
                </a:solidFill>
                <a:latin typeface="Calibri" pitchFamily="34" charset="0"/>
                <a:cs typeface="Calibri" pitchFamily="34" charset="0"/>
              </a:rPr>
              <a:t>            </a:t>
            </a:r>
            <a:r>
              <a:rPr lang="en-US" sz="2200" b="1" dirty="0" smtClean="0">
                <a:solidFill>
                  <a:srgbClr val="285C00"/>
                </a:solidFill>
                <a:latin typeface="Calibri" pitchFamily="34" charset="0"/>
                <a:cs typeface="Calibri" pitchFamily="34" charset="0"/>
                <a:hlinkClick r:id="rId2"/>
              </a:rPr>
              <a:t>http://science.energy.gov/sbir/funding-opportunities/</a:t>
            </a:r>
            <a:endParaRPr lang="en-US" sz="2200" b="1" dirty="0" smtClean="0">
              <a:solidFill>
                <a:srgbClr val="285C00"/>
              </a:solidFill>
              <a:latin typeface="Calibri" pitchFamily="34" charset="0"/>
              <a:cs typeface="Calibri" pitchFamily="34" charset="0"/>
            </a:endParaRPr>
          </a:p>
          <a:p>
            <a:pPr>
              <a:buNone/>
            </a:pPr>
            <a:r>
              <a:rPr lang="en-US" sz="2200" b="1" dirty="0" smtClean="0">
                <a:solidFill>
                  <a:srgbClr val="285C00"/>
                </a:solidFill>
                <a:latin typeface="Calibri" pitchFamily="34" charset="0"/>
                <a:cs typeface="Calibri" pitchFamily="34" charset="0"/>
              </a:rPr>
              <a:t>            Topics are chosen by HEP TTMs after consulting with HEP community</a:t>
            </a:r>
          </a:p>
          <a:p>
            <a:pPr>
              <a:buNone/>
            </a:pPr>
            <a:endParaRPr lang="en-US" sz="2200" b="1" dirty="0" smtClean="0">
              <a:solidFill>
                <a:srgbClr val="285C00"/>
              </a:solidFill>
              <a:latin typeface="Calibri" pitchFamily="34" charset="0"/>
              <a:cs typeface="Calibri" pitchFamily="34" charset="0"/>
            </a:endParaRPr>
          </a:p>
          <a:p>
            <a:pPr>
              <a:buNone/>
            </a:pPr>
            <a:r>
              <a:rPr lang="en-US" sz="2200" b="1" dirty="0" smtClean="0">
                <a:latin typeface="Calibri" pitchFamily="34" charset="0"/>
                <a:cs typeface="Calibri" pitchFamily="34" charset="0"/>
              </a:rPr>
              <a:t>     “All grant applications must clearly and specifically indicate their relevance to present or future programmatic activities as described in the Energy, Intensity, and Cosmic Frontiers.”</a:t>
            </a:r>
          </a:p>
          <a:p>
            <a:pPr>
              <a:buNone/>
            </a:pPr>
            <a:endParaRPr lang="en-US" sz="2200" b="1" dirty="0" smtClean="0">
              <a:solidFill>
                <a:srgbClr val="285C00"/>
              </a:solidFill>
              <a:latin typeface="Calibri" pitchFamily="34" charset="0"/>
              <a:cs typeface="Calibri" pitchFamily="34" charset="0"/>
            </a:endParaRPr>
          </a:p>
          <a:p>
            <a:pPr>
              <a:buFont typeface="Wingdings" pitchFamily="2" charset="2"/>
              <a:buChar char="§"/>
            </a:pPr>
            <a:r>
              <a:rPr lang="en-US" sz="2200" b="1" dirty="0" smtClean="0">
                <a:solidFill>
                  <a:schemeClr val="accent2">
                    <a:lumMod val="50000"/>
                  </a:schemeClr>
                </a:solidFill>
                <a:latin typeface="Calibri" pitchFamily="34" charset="0"/>
                <a:cs typeface="Calibri" pitchFamily="34" charset="0"/>
              </a:rPr>
              <a:t>Funding Opportunity Announcement: August 12, 2013</a:t>
            </a:r>
          </a:p>
          <a:p>
            <a:pPr lvl="1">
              <a:buFont typeface="Arial" pitchFamily="34" charset="0"/>
              <a:buChar char="•"/>
            </a:pPr>
            <a:r>
              <a:rPr lang="en-US" sz="2000" b="1" dirty="0" smtClean="0">
                <a:latin typeface="Calibri" pitchFamily="34" charset="0"/>
                <a:cs typeface="Calibri" pitchFamily="34" charset="0"/>
              </a:rPr>
              <a:t>Must submit both Letter of Intent (LOI) and Application</a:t>
            </a:r>
          </a:p>
          <a:p>
            <a:pPr lvl="1">
              <a:buFont typeface="Arial" pitchFamily="34" charset="0"/>
              <a:buChar char="•"/>
            </a:pPr>
            <a:r>
              <a:rPr lang="en-US" sz="2200" b="1" dirty="0" smtClean="0">
                <a:latin typeface="Calibri" pitchFamily="34" charset="0"/>
                <a:cs typeface="Calibri" pitchFamily="34" charset="0"/>
              </a:rPr>
              <a:t>LOI Due Date:  September 3, 2013</a:t>
            </a:r>
          </a:p>
          <a:p>
            <a:pPr lvl="1">
              <a:buFont typeface="Arial" pitchFamily="34" charset="0"/>
              <a:buChar char="•"/>
            </a:pPr>
            <a:r>
              <a:rPr lang="en-US" sz="2200" b="1" dirty="0" smtClean="0">
                <a:latin typeface="Calibri" pitchFamily="34" charset="0"/>
                <a:cs typeface="Calibri" pitchFamily="34" charset="0"/>
              </a:rPr>
              <a:t>Application Due Date: October 15, 2013</a:t>
            </a:r>
          </a:p>
          <a:p>
            <a:pPr>
              <a:buFont typeface="Wingdings" pitchFamily="2" charset="2"/>
              <a:buChar char="§"/>
            </a:pPr>
            <a:endParaRPr lang="en-US" sz="2200" b="1" dirty="0" smtClean="0">
              <a:solidFill>
                <a:srgbClr val="285C00"/>
              </a:solidFill>
              <a:latin typeface="Calibri" pitchFamily="34" charset="0"/>
              <a:cs typeface="Calibri" pitchFamily="34" charset="0"/>
            </a:endParaRPr>
          </a:p>
          <a:p>
            <a:pPr>
              <a:buFont typeface="Wingdings" pitchFamily="2" charset="2"/>
              <a:buChar char="§"/>
            </a:pPr>
            <a:r>
              <a:rPr lang="en-US" sz="2200" b="1" dirty="0" smtClean="0">
                <a:solidFill>
                  <a:srgbClr val="285C00"/>
                </a:solidFill>
                <a:latin typeface="Calibri" pitchFamily="34" charset="0"/>
                <a:cs typeface="Calibri" pitchFamily="34" charset="0"/>
              </a:rPr>
              <a:t>Each application is reviewed by 3 or 4  reviewers in respective area of expertise</a:t>
            </a:r>
          </a:p>
          <a:p>
            <a:pPr>
              <a:buFont typeface="Wingdings" pitchFamily="2" charset="2"/>
              <a:buChar char="§"/>
            </a:pPr>
            <a:r>
              <a:rPr lang="en-US" sz="2200" b="1" dirty="0" smtClean="0">
                <a:solidFill>
                  <a:srgbClr val="285C00"/>
                </a:solidFill>
                <a:latin typeface="Calibri" pitchFamily="34" charset="0"/>
                <a:cs typeface="Calibri" pitchFamily="34" charset="0"/>
              </a:rPr>
              <a:t>HEP SBIR Project Manager submits recommendations to the DOE SBIR/STTR Office</a:t>
            </a:r>
          </a:p>
          <a:p>
            <a:pPr>
              <a:buNone/>
            </a:pPr>
            <a:r>
              <a:rPr lang="en-US" sz="2200" b="1" dirty="0" smtClean="0">
                <a:solidFill>
                  <a:srgbClr val="285C00"/>
                </a:solidFill>
                <a:latin typeface="Calibri" pitchFamily="34" charset="0"/>
                <a:cs typeface="Calibri" pitchFamily="34" charset="0"/>
              </a:rPr>
              <a:t>               </a:t>
            </a:r>
          </a:p>
          <a:p>
            <a:pPr>
              <a:buFont typeface="Wingdings" pitchFamily="2" charset="2"/>
              <a:buChar char="§"/>
            </a:pPr>
            <a:r>
              <a:rPr lang="en-US" sz="2200" b="1" dirty="0" smtClean="0">
                <a:solidFill>
                  <a:schemeClr val="tx2">
                    <a:lumMod val="50000"/>
                  </a:schemeClr>
                </a:solidFill>
                <a:latin typeface="Calibri" pitchFamily="34" charset="0"/>
                <a:cs typeface="Calibri" pitchFamily="34" charset="0"/>
              </a:rPr>
              <a:t>Awards notified: Early January, 2014.  </a:t>
            </a:r>
          </a:p>
          <a:p>
            <a:pPr>
              <a:buFont typeface="Wingdings" pitchFamily="2" charset="2"/>
              <a:buChar char="§"/>
            </a:pPr>
            <a:r>
              <a:rPr lang="en-US" sz="2200" b="1" dirty="0" smtClean="0">
                <a:solidFill>
                  <a:schemeClr val="tx2">
                    <a:lumMod val="50000"/>
                  </a:schemeClr>
                </a:solidFill>
                <a:latin typeface="Calibri" pitchFamily="34" charset="0"/>
                <a:cs typeface="Calibri" pitchFamily="34" charset="0"/>
              </a:rPr>
              <a:t>Award Start Date:  Late February, 2014. </a:t>
            </a:r>
          </a:p>
          <a:p>
            <a:pPr>
              <a:buFont typeface="Wingdings" pitchFamily="2" charset="2"/>
              <a:buChar char="§"/>
            </a:pPr>
            <a:endParaRPr lang="en-US" sz="2200" b="1" dirty="0" smtClean="0">
              <a:solidFill>
                <a:srgbClr val="285C00"/>
              </a:solidFill>
              <a:latin typeface="Calibri" pitchFamily="34" charset="0"/>
              <a:cs typeface="Calibri" pitchFamily="34" charset="0"/>
            </a:endParaRPr>
          </a:p>
          <a:p>
            <a:pPr>
              <a:buFont typeface="Wingdings" pitchFamily="2" charset="2"/>
              <a:buChar char="§"/>
            </a:pPr>
            <a:r>
              <a:rPr lang="en-US" sz="2200" b="1" dirty="0" smtClean="0">
                <a:solidFill>
                  <a:srgbClr val="285C00"/>
                </a:solidFill>
                <a:latin typeface="Calibri" pitchFamily="34" charset="0"/>
                <a:cs typeface="Calibri" pitchFamily="34" charset="0"/>
              </a:rPr>
              <a:t>FY14 Phase II has a slightly later timeline (See the above FOA web page).</a:t>
            </a:r>
          </a:p>
          <a:p>
            <a:pPr>
              <a:buNone/>
            </a:pPr>
            <a:endParaRPr lang="en-US" sz="2200" b="1" dirty="0" smtClean="0">
              <a:solidFill>
                <a:srgbClr val="285C00"/>
              </a:solidFill>
              <a:latin typeface="Calibri" pitchFamily="34" charset="0"/>
              <a:cs typeface="Calibri" pitchFamily="34" charset="0"/>
            </a:endParaRPr>
          </a:p>
          <a:p>
            <a:pPr>
              <a:buNone/>
            </a:pPr>
            <a:endParaRPr lang="en-US" sz="2200" b="1" dirty="0" smtClean="0">
              <a:solidFill>
                <a:srgbClr val="285C00"/>
              </a:solidFill>
              <a:latin typeface="Calibri" pitchFamily="34" charset="0"/>
              <a:cs typeface="Calibri" pitchFamily="34" charset="0"/>
            </a:endParaRPr>
          </a:p>
          <a:p>
            <a:pPr>
              <a:buFont typeface="Wingdings" pitchFamily="2" charset="2"/>
              <a:buChar char="§"/>
            </a:pPr>
            <a:endParaRPr lang="en-US" sz="2200" b="1" dirty="0" smtClean="0">
              <a:solidFill>
                <a:srgbClr val="285C00"/>
              </a:solidFill>
              <a:latin typeface="Calibri" pitchFamily="34" charset="0"/>
              <a:cs typeface="Calibri" pitchFamily="34" charset="0"/>
            </a:endParaRPr>
          </a:p>
          <a:p>
            <a:pPr>
              <a:buFont typeface="Wingdings" pitchFamily="2" charset="2"/>
              <a:buChar char="§"/>
            </a:pPr>
            <a:endParaRPr lang="en-US" sz="2200" b="1" dirty="0" smtClean="0">
              <a:solidFill>
                <a:srgbClr val="285C00"/>
              </a:solidFill>
              <a:latin typeface="Calibri" pitchFamily="34" charset="0"/>
              <a:cs typeface="Calibri" pitchFamily="34" charset="0"/>
            </a:endParaRPr>
          </a:p>
          <a:p>
            <a:pPr>
              <a:buFont typeface="Wingdings" pitchFamily="2" charset="2"/>
              <a:buChar char="§"/>
            </a:pPr>
            <a:endParaRPr lang="en-US" sz="2200" b="1" dirty="0" smtClean="0">
              <a:solidFill>
                <a:srgbClr val="285C00"/>
              </a:solidFill>
              <a:latin typeface="Calibri" pitchFamily="34" charset="0"/>
              <a:cs typeface="Calibri" pitchFamily="34" charset="0"/>
            </a:endParaRPr>
          </a:p>
          <a:p>
            <a:pPr>
              <a:buFont typeface="Wingdings" pitchFamily="2" charset="2"/>
              <a:buChar char="§"/>
            </a:pPr>
            <a:endParaRPr lang="en-US" sz="2200" b="1" dirty="0" smtClean="0">
              <a:solidFill>
                <a:srgbClr val="285C00"/>
              </a:solidFill>
              <a:latin typeface="Calibri" pitchFamily="34" charset="0"/>
              <a:cs typeface="Calibri" pitchFamily="34" charset="0"/>
            </a:endParaRPr>
          </a:p>
          <a:p>
            <a:pPr>
              <a:buFont typeface="Wingdings" pitchFamily="2" charset="2"/>
              <a:buChar char="§"/>
            </a:pPr>
            <a:endParaRPr lang="en-US" sz="2200" b="1" dirty="0" smtClean="0">
              <a:solidFill>
                <a:srgbClr val="285C00"/>
              </a:solidFill>
              <a:latin typeface="Calibri" pitchFamily="34" charset="0"/>
              <a:cs typeface="Calibri" pitchFamily="34" charset="0"/>
            </a:endParaRPr>
          </a:p>
        </p:txBody>
      </p:sp>
      <p:sp>
        <p:nvSpPr>
          <p:cNvPr id="8" name="Date Placeholder 7"/>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
        <p:nvSpPr>
          <p:cNvPr id="10" name="Slide Number Placeholder 9"/>
          <p:cNvSpPr>
            <a:spLocks noGrp="1"/>
          </p:cNvSpPr>
          <p:nvPr>
            <p:ph type="sldNum" sz="quarter" idx="10"/>
          </p:nvPr>
        </p:nvSpPr>
        <p:spPr/>
        <p:txBody>
          <a:bodyPr/>
          <a:lstStyle/>
          <a:p>
            <a:pPr>
              <a:defRPr/>
            </a:pPr>
            <a:fld id="{D757FE10-15E1-460C-A482-DCCBDA005350}" type="slidenum">
              <a:rPr lang="en-US" smtClean="0"/>
              <a:pPr>
                <a:defRPr/>
              </a:pPr>
              <a:t>54</a:t>
            </a:fld>
            <a:endParaRPr lang="en-US" dirty="0"/>
          </a:p>
        </p:txBody>
      </p:sp>
    </p:spTree>
    <p:extLst>
      <p:ext uri="{BB962C8B-B14F-4D97-AF65-F5344CB8AC3E}">
        <p14:creationId xmlns="" xmlns:p14="http://schemas.microsoft.com/office/powerpoint/2010/main" val="10595871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lstStyle/>
          <a:p>
            <a:r>
              <a:rPr lang="en-US" dirty="0" smtClean="0">
                <a:effectLst>
                  <a:outerShdw blurRad="38100" dist="38100" dir="2700000" algn="tl">
                    <a:srgbClr val="000000">
                      <a:alpha val="43137"/>
                    </a:srgbClr>
                  </a:outerShdw>
                </a:effectLst>
              </a:rPr>
              <a:t>Digital Data Management</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101042"/>
            <a:ext cx="8763000" cy="5125092"/>
          </a:xfrm>
        </p:spPr>
        <p:txBody>
          <a:bodyPr>
            <a:normAutofit lnSpcReduction="10000"/>
          </a:bodyPr>
          <a:lstStyle/>
          <a:p>
            <a:pPr marL="0" indent="0">
              <a:spcBef>
                <a:spcPts val="300"/>
              </a:spcBef>
              <a:buNone/>
            </a:pPr>
            <a:r>
              <a:rPr lang="en-US" dirty="0" smtClean="0">
                <a:solidFill>
                  <a:srgbClr val="008000"/>
                </a:solidFill>
              </a:rPr>
              <a:t>Effective with all solicitations and invitations for research funding issued on or after October 1, 2013. </a:t>
            </a:r>
          </a:p>
          <a:p>
            <a:pPr marL="0" indent="0">
              <a:spcBef>
                <a:spcPts val="300"/>
              </a:spcBef>
              <a:buNone/>
            </a:pPr>
            <a:endParaRPr lang="en-US" sz="700" dirty="0" smtClean="0">
              <a:solidFill>
                <a:srgbClr val="008000"/>
              </a:solidFill>
            </a:endParaRPr>
          </a:p>
          <a:p>
            <a:pPr marL="0" indent="0">
              <a:spcBef>
                <a:spcPts val="300"/>
              </a:spcBef>
              <a:buNone/>
            </a:pPr>
            <a:r>
              <a:rPr lang="en-US" dirty="0" smtClean="0"/>
              <a:t>The DOE Office of Science Statement on Digital Data Management will require a Data Management Plan with all proposals submitted for Office of Science research funding.   </a:t>
            </a:r>
          </a:p>
          <a:p>
            <a:pPr marL="0" indent="0">
              <a:spcBef>
                <a:spcPts val="300"/>
              </a:spcBef>
              <a:buNone/>
            </a:pPr>
            <a:endParaRPr lang="en-US" sz="500" dirty="0" smtClean="0"/>
          </a:p>
          <a:p>
            <a:pPr marL="0" indent="0">
              <a:spcBef>
                <a:spcPts val="300"/>
              </a:spcBef>
              <a:buNone/>
            </a:pPr>
            <a:r>
              <a:rPr lang="en-US" dirty="0" smtClean="0"/>
              <a:t>See March 12, 2013 HEPAP presentation by Laura </a:t>
            </a:r>
            <a:r>
              <a:rPr lang="en-US" dirty="0" err="1" smtClean="0"/>
              <a:t>Biven</a:t>
            </a:r>
            <a:r>
              <a:rPr lang="en-US" dirty="0" smtClean="0"/>
              <a:t>: </a:t>
            </a:r>
          </a:p>
          <a:p>
            <a:pPr marL="0" indent="0">
              <a:spcBef>
                <a:spcPts val="300"/>
              </a:spcBef>
              <a:buNone/>
            </a:pPr>
            <a:r>
              <a:rPr lang="en-US" sz="1800" dirty="0" smtClean="0">
                <a:hlinkClick r:id="rId3"/>
              </a:rPr>
              <a:t>http://science.energy.gov/~/media/hep/hepap/pdf/march-2013/2013_Spring_HEPAPBriefing_v3_NoBackup_LBiven.pdf</a:t>
            </a:r>
            <a:r>
              <a:rPr lang="en-US" sz="1800" dirty="0" smtClean="0"/>
              <a:t> </a:t>
            </a:r>
          </a:p>
          <a:p>
            <a:pPr marL="0" indent="0">
              <a:spcBef>
                <a:spcPts val="300"/>
              </a:spcBef>
              <a:buNone/>
            </a:pPr>
            <a:endParaRPr lang="en-US" sz="900" dirty="0" smtClean="0"/>
          </a:p>
          <a:p>
            <a:pPr marL="0" indent="0">
              <a:spcBef>
                <a:spcPts val="300"/>
              </a:spcBef>
              <a:buNone/>
            </a:pPr>
            <a:r>
              <a:rPr lang="en-US" dirty="0" smtClean="0"/>
              <a:t>More information will also be available in the FOAs, via the DOE Office of Science website, and on the High Energy Physics webpage. </a:t>
            </a:r>
          </a:p>
          <a:p>
            <a:pPr marL="0" indent="0">
              <a:spcBef>
                <a:spcPts val="300"/>
              </a:spcBef>
              <a:buNone/>
            </a:pPr>
            <a:endParaRPr lang="en-US" sz="2000" i="1" dirty="0" smtClean="0"/>
          </a:p>
          <a:p>
            <a:pPr marL="0" indent="0">
              <a:spcBef>
                <a:spcPts val="300"/>
              </a:spcBef>
              <a:buNone/>
            </a:pPr>
            <a:r>
              <a:rPr lang="en-US" sz="2000" i="1" dirty="0" smtClean="0">
                <a:solidFill>
                  <a:srgbClr val="C00000"/>
                </a:solidFill>
              </a:rPr>
              <a:t>Note</a:t>
            </a:r>
            <a:r>
              <a:rPr lang="en-US" sz="2000" dirty="0" smtClean="0">
                <a:solidFill>
                  <a:srgbClr val="C00000"/>
                </a:solidFill>
              </a:rPr>
              <a:t>:  Proposals submitted to the FY14 HEP Comparative Review FOA [DE-FOA-0000948] or to the FY14 Early Career Research Program FOA [DE-FOA-0000958] that have already been posted will not require Data Management Plans. </a:t>
            </a:r>
          </a:p>
        </p:txBody>
      </p:sp>
      <p:sp>
        <p:nvSpPr>
          <p:cNvPr id="9" name="Slide Number Placeholder 8"/>
          <p:cNvSpPr>
            <a:spLocks noGrp="1"/>
          </p:cNvSpPr>
          <p:nvPr>
            <p:ph type="sldNum" sz="quarter" idx="10"/>
          </p:nvPr>
        </p:nvSpPr>
        <p:spPr/>
        <p:txBody>
          <a:bodyPr/>
          <a:lstStyle/>
          <a:p>
            <a:pPr>
              <a:defRPr/>
            </a:pPr>
            <a:fld id="{D757FE10-15E1-460C-A482-DCCBDA005350}" type="slidenum">
              <a:rPr lang="en-US" smtClean="0"/>
              <a:pPr>
                <a:defRPr/>
              </a:pPr>
              <a:t>55</a:t>
            </a:fld>
            <a:endParaRPr lang="en-US" dirty="0"/>
          </a:p>
        </p:txBody>
      </p:sp>
      <p:sp>
        <p:nvSpPr>
          <p:cNvPr id="10" name="Date Placeholder 9"/>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2"/>
          </p:nvPr>
        </p:nvSpPr>
        <p:spPr/>
        <p:txBody>
          <a:bodyPr/>
          <a:lstStyle/>
          <a:p>
            <a:r>
              <a:rPr lang="en-US" smtClean="0"/>
              <a:t>14 Aug 2013</a:t>
            </a:r>
            <a:endParaRPr lang="en-US" dirty="0"/>
          </a:p>
        </p:txBody>
      </p:sp>
      <p:sp>
        <p:nvSpPr>
          <p:cNvPr id="4" name="Title 3"/>
          <p:cNvSpPr>
            <a:spLocks noGrp="1"/>
          </p:cNvSpPr>
          <p:nvPr>
            <p:ph type="title"/>
          </p:nvPr>
        </p:nvSpPr>
        <p:spPr/>
        <p:txBody>
          <a:bodyPr/>
          <a:lstStyle/>
          <a:p>
            <a:r>
              <a:rPr lang="en-US" sz="4400" dirty="0" smtClean="0">
                <a:solidFill>
                  <a:srgbClr val="285C00"/>
                </a:solidFill>
                <a:effectLst>
                  <a:outerShdw blurRad="38100" dist="38100" dir="2700000" algn="tl">
                    <a:srgbClr val="000000">
                      <a:alpha val="43137"/>
                    </a:srgbClr>
                  </a:outerShdw>
                </a:effectLst>
                <a:latin typeface="Cambria" pitchFamily="18" charset="0"/>
              </a:rPr>
              <a:t>Budget </a:t>
            </a:r>
            <a:r>
              <a:rPr lang="en-US" dirty="0" smtClean="0">
                <a:effectLst>
                  <a:outerShdw blurRad="38100" dist="38100" dir="2700000" algn="tl">
                    <a:srgbClr val="000000">
                      <a:alpha val="43137"/>
                    </a:srgbClr>
                  </a:outerShdw>
                </a:effectLst>
              </a:rPr>
              <a:t>Reference Slides</a:t>
            </a:r>
            <a:endParaRPr lang="en-US" sz="4400" dirty="0">
              <a:solidFill>
                <a:srgbClr val="285C00"/>
              </a:solidFill>
              <a:effectLst>
                <a:outerShdw blurRad="38100" dist="38100" dir="2700000" algn="tl">
                  <a:srgbClr val="000000">
                    <a:alpha val="43137"/>
                  </a:srgbClr>
                </a:outerShdw>
              </a:effectLst>
              <a:latin typeface="Cambria" pitchFamily="18" charset="0"/>
            </a:endParaRPr>
          </a:p>
        </p:txBody>
      </p:sp>
      <p:pic>
        <p:nvPicPr>
          <p:cNvPr id="6" name="Picture 2" descr="allowance"/>
          <p:cNvPicPr>
            <a:picLocks noChangeAspect="1" noChangeArrowheads="1"/>
          </p:cNvPicPr>
          <p:nvPr/>
        </p:nvPicPr>
        <p:blipFill>
          <a:blip r:embed="rId2" cstate="screen"/>
          <a:srcRect/>
          <a:stretch>
            <a:fillRect/>
          </a:stretch>
        </p:blipFill>
        <p:spPr bwMode="auto">
          <a:xfrm>
            <a:off x="363009" y="1345902"/>
            <a:ext cx="8473671" cy="2657846"/>
          </a:xfrm>
          <a:prstGeom prst="rect">
            <a:avLst/>
          </a:prstGeom>
          <a:noFill/>
        </p:spPr>
      </p:pic>
    </p:spTree>
    <p:extLst>
      <p:ext uri="{BB962C8B-B14F-4D97-AF65-F5344CB8AC3E}">
        <p14:creationId xmlns="" xmlns:p14="http://schemas.microsoft.com/office/powerpoint/2010/main" val="4782250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HEP Budget – FY14</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solidFill>
                  <a:srgbClr val="285C00"/>
                </a:solidFill>
              </a:rPr>
              <a:t>The President’s Request (PR) budget usually comes out ~ February each year </a:t>
            </a:r>
          </a:p>
          <a:p>
            <a:pPr lvl="1"/>
            <a:r>
              <a:rPr lang="en-US" b="1" dirty="0" smtClean="0">
                <a:solidFill>
                  <a:schemeClr val="tx2">
                    <a:lumMod val="50000"/>
                  </a:schemeClr>
                </a:solidFill>
              </a:rPr>
              <a:t>HEP FY14 PR budget submitted ~ November 2012; released ~ April 2013</a:t>
            </a:r>
          </a:p>
          <a:p>
            <a:pPr lvl="1"/>
            <a:r>
              <a:rPr lang="en-US" b="1" dirty="0" smtClean="0">
                <a:solidFill>
                  <a:schemeClr val="accent2">
                    <a:lumMod val="50000"/>
                  </a:schemeClr>
                </a:solidFill>
              </a:rPr>
              <a:t>The ACTUAL budget that we get for the  FY is usually different – following the House, Senate process &amp; budget approval.  </a:t>
            </a:r>
          </a:p>
          <a:p>
            <a:pPr lvl="1"/>
            <a:r>
              <a:rPr lang="en-US" b="1" dirty="0" smtClean="0">
                <a:solidFill>
                  <a:schemeClr val="tx2">
                    <a:lumMod val="50000"/>
                  </a:schemeClr>
                </a:solidFill>
              </a:rPr>
              <a:t>Our budget that we plan to at the beginning of each FY is usually lower than the PR; if we get increased funds after the budget is approved, we can make changes to the program.</a:t>
            </a:r>
          </a:p>
          <a:p>
            <a:r>
              <a:rPr lang="en-US" dirty="0" smtClean="0">
                <a:solidFill>
                  <a:srgbClr val="285C00"/>
                </a:solidFill>
              </a:rPr>
              <a:t>In developing the FY2014 PR budget, HEP philosophy was to enable new world-leading HEP capabilities in the U.S. through investments on all three frontiers </a:t>
            </a:r>
          </a:p>
        </p:txBody>
      </p:sp>
      <p:sp>
        <p:nvSpPr>
          <p:cNvPr id="14" name="Slide Number Placeholder 13"/>
          <p:cNvSpPr>
            <a:spLocks noGrp="1"/>
          </p:cNvSpPr>
          <p:nvPr>
            <p:ph type="sldNum" sz="quarter" idx="10"/>
          </p:nvPr>
        </p:nvSpPr>
        <p:spPr/>
        <p:txBody>
          <a:bodyPr/>
          <a:lstStyle/>
          <a:p>
            <a:pPr>
              <a:defRPr/>
            </a:pPr>
            <a:fld id="{D757FE10-15E1-460C-A482-DCCBDA005350}" type="slidenum">
              <a:rPr lang="en-US" smtClean="0"/>
              <a:pPr>
                <a:defRPr/>
              </a:pPr>
              <a:t>57</a:t>
            </a:fld>
            <a:endParaRPr lang="en-US" dirty="0"/>
          </a:p>
        </p:txBody>
      </p:sp>
      <p:sp>
        <p:nvSpPr>
          <p:cNvPr id="13" name="Date Placeholder 12"/>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HEP Budget Overview</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4113" y="1128320"/>
            <a:ext cx="8815226" cy="5199063"/>
          </a:xfrm>
        </p:spPr>
        <p:txBody>
          <a:bodyPr/>
          <a:lstStyle/>
          <a:p>
            <a:r>
              <a:rPr lang="en-US" dirty="0" smtClean="0">
                <a:latin typeface="Calibri" pitchFamily="34" charset="0"/>
                <a:cs typeface="Calibri" pitchFamily="34" charset="0"/>
              </a:rPr>
              <a:t>FY2014 budget philosophy was to enable new world-leading HEP capabilities in the U.S. through investments on all three frontiers </a:t>
            </a:r>
          </a:p>
          <a:p>
            <a:pPr lvl="1"/>
            <a:r>
              <a:rPr lang="en-US" sz="1900" b="1" dirty="0" smtClean="0">
                <a:solidFill>
                  <a:schemeClr val="tx2">
                    <a:lumMod val="75000"/>
                  </a:schemeClr>
                </a:solidFill>
                <a:latin typeface="Calibri" pitchFamily="34" charset="0"/>
                <a:cs typeface="Calibri" pitchFamily="34" charset="0"/>
              </a:rPr>
              <a:t>Accomplished through ramp-down of existing Projects and Research</a:t>
            </a:r>
          </a:p>
          <a:p>
            <a:pPr lvl="1"/>
            <a:r>
              <a:rPr lang="en-US" sz="1900" b="1" dirty="0" smtClean="0">
                <a:latin typeface="Calibri" pitchFamily="34" charset="0"/>
                <a:cs typeface="Calibri" pitchFamily="34" charset="0"/>
              </a:rPr>
              <a:t>When we were not able to fully implement this approach, converted planned project funds to R&amp;D: Research </a:t>
            </a:r>
            <a:r>
              <a:rPr lang="en-US" sz="1900" b="1" strike="sngStrike" dirty="0" smtClean="0">
                <a:solidFill>
                  <a:srgbClr val="FF0000"/>
                </a:solidFill>
                <a:latin typeface="Calibri" pitchFamily="34" charset="0"/>
                <a:cs typeface="Calibri" pitchFamily="34" charset="0"/>
                <a:sym typeface="Wingdings" pitchFamily="2" charset="2"/>
              </a:rPr>
              <a:t> Projects </a:t>
            </a:r>
            <a:r>
              <a:rPr lang="en-US" sz="1900" b="1" dirty="0" smtClean="0">
                <a:latin typeface="Calibri" pitchFamily="34" charset="0"/>
                <a:cs typeface="Calibri" pitchFamily="34" charset="0"/>
                <a:sym typeface="Wingdings" pitchFamily="2" charset="2"/>
              </a:rPr>
              <a:t> Research</a:t>
            </a:r>
          </a:p>
          <a:p>
            <a:pPr lvl="1"/>
            <a:r>
              <a:rPr lang="en-US" sz="1900" b="1" dirty="0" smtClean="0">
                <a:solidFill>
                  <a:schemeClr val="tx2">
                    <a:lumMod val="75000"/>
                  </a:schemeClr>
                </a:solidFill>
                <a:latin typeface="Calibri" pitchFamily="34" charset="0"/>
                <a:cs typeface="Calibri" pitchFamily="34" charset="0"/>
                <a:sym typeface="Wingdings" pitchFamily="2" charset="2"/>
              </a:rPr>
              <a:t>Therefore the FY14 Request shows </a:t>
            </a:r>
            <a:r>
              <a:rPr lang="en-US" sz="1900" b="1" i="1" dirty="0" smtClean="0">
                <a:solidFill>
                  <a:schemeClr val="tx2">
                    <a:lumMod val="75000"/>
                  </a:schemeClr>
                </a:solidFill>
                <a:latin typeface="Calibri" pitchFamily="34" charset="0"/>
                <a:cs typeface="Calibri" pitchFamily="34" charset="0"/>
                <a:sym typeface="Wingdings" pitchFamily="2" charset="2"/>
              </a:rPr>
              <a:t>increases </a:t>
            </a:r>
            <a:r>
              <a:rPr lang="en-US" sz="1900" b="1" dirty="0" smtClean="0">
                <a:solidFill>
                  <a:schemeClr val="tx2">
                    <a:lumMod val="75000"/>
                  </a:schemeClr>
                </a:solidFill>
                <a:latin typeface="Calibri" pitchFamily="34" charset="0"/>
                <a:cs typeface="Calibri" pitchFamily="34" charset="0"/>
                <a:sym typeface="Wingdings" pitchFamily="2" charset="2"/>
              </a:rPr>
              <a:t>for Research which are driven by this R&amp;D “bump”, while Construction/MIE funding is only slightly increased</a:t>
            </a:r>
          </a:p>
          <a:p>
            <a:r>
              <a:rPr lang="en-US" dirty="0" smtClean="0">
                <a:latin typeface="Calibri" pitchFamily="34" charset="0"/>
                <a:cs typeface="Calibri" pitchFamily="34" charset="0"/>
                <a:sym typeface="Wingdings" pitchFamily="2" charset="2"/>
              </a:rPr>
              <a:t>Impact of these actions:</a:t>
            </a:r>
          </a:p>
          <a:p>
            <a:pPr lvl="1"/>
            <a:r>
              <a:rPr lang="en-US" b="1" dirty="0" smtClean="0">
                <a:solidFill>
                  <a:srgbClr val="285C00"/>
                </a:solidFill>
                <a:latin typeface="Calibri" pitchFamily="34" charset="0"/>
                <a:cs typeface="Calibri" pitchFamily="34" charset="0"/>
                <a:sym typeface="Wingdings" pitchFamily="2" charset="2"/>
              </a:rPr>
              <a:t>Several new efforts are delayed: </a:t>
            </a:r>
          </a:p>
          <a:p>
            <a:pPr lvl="2"/>
            <a:r>
              <a:rPr lang="en-US" b="1" dirty="0" smtClean="0">
                <a:solidFill>
                  <a:schemeClr val="accent1">
                    <a:lumMod val="50000"/>
                  </a:schemeClr>
                </a:solidFill>
                <a:latin typeface="Calibri" pitchFamily="34" charset="0"/>
                <a:cs typeface="Calibri" pitchFamily="34" charset="0"/>
                <a:sym typeface="Wingdings" pitchFamily="2" charset="2"/>
              </a:rPr>
              <a:t>LBNE, LHC detector upgrades, 2</a:t>
            </a:r>
            <a:r>
              <a:rPr lang="en-US" b="1" baseline="30000" dirty="0" smtClean="0">
                <a:solidFill>
                  <a:schemeClr val="accent1">
                    <a:lumMod val="50000"/>
                  </a:schemeClr>
                </a:solidFill>
                <a:latin typeface="Calibri" pitchFamily="34" charset="0"/>
                <a:cs typeface="Calibri" pitchFamily="34" charset="0"/>
                <a:sym typeface="Wingdings" pitchFamily="2" charset="2"/>
              </a:rPr>
              <a:t>nd</a:t>
            </a:r>
            <a:r>
              <a:rPr lang="en-US" b="1" dirty="0" smtClean="0">
                <a:solidFill>
                  <a:schemeClr val="accent1">
                    <a:lumMod val="50000"/>
                  </a:schemeClr>
                </a:solidFill>
                <a:latin typeface="Calibri" pitchFamily="34" charset="0"/>
                <a:cs typeface="Calibri" pitchFamily="34" charset="0"/>
                <a:sym typeface="Wingdings" pitchFamily="2" charset="2"/>
              </a:rPr>
              <a:t> Generation Dark Matter detectors, MS-DESI</a:t>
            </a:r>
          </a:p>
          <a:p>
            <a:pPr lvl="1"/>
            <a:r>
              <a:rPr lang="en-US" b="1" dirty="0" smtClean="0">
                <a:solidFill>
                  <a:srgbClr val="285C00"/>
                </a:solidFill>
                <a:latin typeface="Calibri" pitchFamily="34" charset="0"/>
                <a:cs typeface="Calibri" pitchFamily="34" charset="0"/>
                <a:sym typeface="Wingdings" pitchFamily="2" charset="2"/>
              </a:rPr>
              <a:t>US leadership/partnership capabilities will be challenged by others </a:t>
            </a:r>
          </a:p>
          <a:p>
            <a:pPr lvl="1"/>
            <a:r>
              <a:rPr lang="en-US" b="1" dirty="0" smtClean="0">
                <a:solidFill>
                  <a:schemeClr val="accent2">
                    <a:lumMod val="50000"/>
                  </a:schemeClr>
                </a:solidFill>
                <a:latin typeface="Calibri" pitchFamily="34" charset="0"/>
                <a:cs typeface="Calibri" pitchFamily="34" charset="0"/>
                <a:sym typeface="Wingdings" pitchFamily="2" charset="2"/>
              </a:rPr>
              <a:t>Workforce reductions at universities and labs</a:t>
            </a:r>
          </a:p>
          <a:p>
            <a:r>
              <a:rPr lang="en-US" dirty="0" smtClean="0">
                <a:latin typeface="Calibri" pitchFamily="34" charset="0"/>
                <a:cs typeface="Calibri" pitchFamily="34" charset="0"/>
                <a:sym typeface="Wingdings" pitchFamily="2" charset="2"/>
              </a:rPr>
              <a:t>Key areas in FY2014 Request</a:t>
            </a:r>
          </a:p>
          <a:p>
            <a:pPr lvl="1"/>
            <a:r>
              <a:rPr lang="en-US" sz="1900" b="1" dirty="0" smtClean="0">
                <a:solidFill>
                  <a:schemeClr val="tx2">
                    <a:lumMod val="50000"/>
                  </a:schemeClr>
                </a:solidFill>
                <a:latin typeface="Calibri" pitchFamily="34" charset="0"/>
                <a:cs typeface="Calibri" pitchFamily="34" charset="0"/>
                <a:sym typeface="Wingdings" pitchFamily="2" charset="2"/>
              </a:rPr>
              <a:t>Maintaining forward progress on new projects via funding lines for Construction and Research (including R&amp;D for projects)</a:t>
            </a:r>
          </a:p>
        </p:txBody>
      </p:sp>
      <p:sp>
        <p:nvSpPr>
          <p:cNvPr id="6" name="Slide Number Placeholder 5"/>
          <p:cNvSpPr>
            <a:spLocks noGrp="1"/>
          </p:cNvSpPr>
          <p:nvPr>
            <p:ph type="sldNum" sz="quarter" idx="10"/>
          </p:nvPr>
        </p:nvSpPr>
        <p:spPr/>
        <p:txBody>
          <a:bodyPr/>
          <a:lstStyle/>
          <a:p>
            <a:pPr>
              <a:defRPr/>
            </a:pPr>
            <a:fld id="{D757FE10-15E1-460C-A482-DCCBDA005350}" type="slidenum">
              <a:rPr lang="en-US" smtClean="0"/>
              <a:pPr>
                <a:defRPr/>
              </a:pPr>
              <a:t>58</a:t>
            </a:fld>
            <a:endParaRPr lang="en-US" dirty="0"/>
          </a:p>
        </p:txBody>
      </p:sp>
      <p:sp>
        <p:nvSpPr>
          <p:cNvPr id="8" name="Date Placeholder 7"/>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Tree>
    <p:extLst>
      <p:ext uri="{BB962C8B-B14F-4D97-AF65-F5344CB8AC3E}">
        <p14:creationId xmlns="" xmlns:p14="http://schemas.microsoft.com/office/powerpoint/2010/main" val="24796381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noAutofit/>
          </a:bodyPr>
          <a:lstStyle/>
          <a:p>
            <a:r>
              <a:rPr lang="en-US" b="1" dirty="0" smtClean="0">
                <a:solidFill>
                  <a:srgbClr val="285C00"/>
                </a:solidFill>
                <a:effectLst>
                  <a:outerShdw blurRad="38100" dist="38100" dir="2700000" algn="tl">
                    <a:srgbClr val="000000">
                      <a:alpha val="43137"/>
                    </a:srgbClr>
                  </a:outerShdw>
                </a:effectLst>
                <a:latin typeface="Cambria" pitchFamily="18" charset="0"/>
              </a:rPr>
              <a:t>HEP Physics Funding by Activity</a:t>
            </a:r>
          </a:p>
        </p:txBody>
      </p:sp>
      <p:graphicFrame>
        <p:nvGraphicFramePr>
          <p:cNvPr id="10" name="Table Placeholder 9"/>
          <p:cNvGraphicFramePr>
            <a:graphicFrameLocks noGrp="1"/>
          </p:cNvGraphicFramePr>
          <p:nvPr>
            <p:ph idx="1"/>
            <p:extLst>
              <p:ext uri="{D42A27DB-BD31-4B8C-83A1-F6EECF244321}">
                <p14:modId xmlns="" xmlns:p14="http://schemas.microsoft.com/office/powerpoint/2010/main" val="2777165934"/>
              </p:ext>
            </p:extLst>
          </p:nvPr>
        </p:nvGraphicFramePr>
        <p:xfrm>
          <a:off x="182563" y="1117779"/>
          <a:ext cx="8767659" cy="5022792"/>
        </p:xfrm>
        <a:graphic>
          <a:graphicData uri="http://schemas.openxmlformats.org/drawingml/2006/table">
            <a:tbl>
              <a:tblPr>
                <a:tableStyleId>{69C7853C-536D-4A76-A0AE-DD22124D55A5}</a:tableStyleId>
              </a:tblPr>
              <a:tblGrid>
                <a:gridCol w="2221707"/>
                <a:gridCol w="927840"/>
                <a:gridCol w="1140647"/>
                <a:gridCol w="1047012"/>
                <a:gridCol w="3430453"/>
              </a:tblGrid>
              <a:tr h="288367">
                <a:tc>
                  <a:txBody>
                    <a:bodyPr/>
                    <a:lstStyle/>
                    <a:p>
                      <a:pPr algn="l" fontAlgn="b"/>
                      <a:r>
                        <a:rPr lang="en-US" sz="1800" b="1" u="none" strike="noStrike" dirty="0" smtClean="0">
                          <a:latin typeface="Calibri" pitchFamily="34" charset="0"/>
                        </a:rPr>
                        <a:t>Funding (in $K)</a:t>
                      </a:r>
                      <a:endParaRPr lang="en-US" sz="1800" b="1" i="0" u="none" strike="noStrike" dirty="0">
                        <a:solidFill>
                          <a:srgbClr val="000000"/>
                        </a:solidFill>
                        <a:latin typeface="Calibri" pitchFamily="34" charset="0"/>
                      </a:endParaRPr>
                    </a:p>
                  </a:txBody>
                  <a:tcPr marL="9665" marR="9665" marT="9525" marB="0" anchor="b"/>
                </a:tc>
                <a:tc>
                  <a:txBody>
                    <a:bodyPr/>
                    <a:lstStyle/>
                    <a:p>
                      <a:pPr algn="ctr" fontAlgn="b"/>
                      <a:r>
                        <a:rPr lang="en-US" sz="1800" b="1" u="none" strike="noStrike" dirty="0">
                          <a:latin typeface="Calibri" pitchFamily="34" charset="0"/>
                          <a:cs typeface="Calibri" pitchFamily="34" charset="0"/>
                        </a:rPr>
                        <a:t>FY </a:t>
                      </a:r>
                      <a:r>
                        <a:rPr lang="en-US" sz="1800" b="1" u="none" strike="noStrike" dirty="0" smtClean="0">
                          <a:latin typeface="Calibri" pitchFamily="34" charset="0"/>
                          <a:cs typeface="Calibri" pitchFamily="34" charset="0"/>
                        </a:rPr>
                        <a:t>2012 Actual</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 2013 </a:t>
                      </a:r>
                    </a:p>
                    <a:p>
                      <a:pPr algn="ctr" fontAlgn="b"/>
                      <a:r>
                        <a:rPr lang="en-US" sz="1800" b="1" i="0" u="none" strike="noStrike" dirty="0" smtClean="0">
                          <a:solidFill>
                            <a:srgbClr val="000000"/>
                          </a:solidFill>
                          <a:latin typeface="Calibri" pitchFamily="34" charset="0"/>
                          <a:cs typeface="Calibri" pitchFamily="34" charset="0"/>
                        </a:rPr>
                        <a:t>July Plan</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a:t>
                      </a:r>
                      <a:r>
                        <a:rPr lang="en-US" sz="1800" b="1" i="0" u="none" strike="noStrike" baseline="0" dirty="0" smtClean="0">
                          <a:solidFill>
                            <a:srgbClr val="000000"/>
                          </a:solidFill>
                          <a:latin typeface="Calibri" pitchFamily="34" charset="0"/>
                          <a:cs typeface="Calibri" pitchFamily="34" charset="0"/>
                        </a:rPr>
                        <a:t> 2014 Request</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rPr>
                        <a:t>Explanation of Change </a:t>
                      </a:r>
                      <a:r>
                        <a:rPr lang="en-US" sz="1800" b="1" i="0" u="none" strike="noStrike" dirty="0" err="1" smtClean="0">
                          <a:solidFill>
                            <a:srgbClr val="000000"/>
                          </a:solidFill>
                          <a:latin typeface="Calibri" pitchFamily="34" charset="0"/>
                        </a:rPr>
                        <a:t>wrt</a:t>
                      </a:r>
                      <a:r>
                        <a:rPr lang="en-US" sz="1800" b="1" i="0" u="none" strike="noStrike" baseline="0" dirty="0" smtClean="0">
                          <a:solidFill>
                            <a:srgbClr val="000000"/>
                          </a:solidFill>
                          <a:latin typeface="Calibri" pitchFamily="34" charset="0"/>
                        </a:rPr>
                        <a:t> FY12</a:t>
                      </a:r>
                      <a:endParaRPr lang="en-US" sz="1800" b="1" i="0" u="none" strike="noStrike" dirty="0" smtClean="0">
                        <a:solidFill>
                          <a:srgbClr val="000000"/>
                        </a:solidFill>
                        <a:latin typeface="Calibri" pitchFamily="34" charset="0"/>
                      </a:endParaRPr>
                    </a:p>
                  </a:txBody>
                  <a:tcPr marL="9665" marR="9665" marT="9525" marB="0" anchor="b"/>
                </a:tc>
              </a:tr>
              <a:tr h="316616">
                <a:tc>
                  <a:txBody>
                    <a:bodyPr/>
                    <a:lstStyle/>
                    <a:p>
                      <a:r>
                        <a:rPr lang="en-US" b="1" dirty="0" smtClean="0">
                          <a:latin typeface="Calibri" pitchFamily="34" charset="0"/>
                        </a:rPr>
                        <a:t>Research</a:t>
                      </a:r>
                      <a:endParaRPr lang="en-US" b="1" dirty="0">
                        <a:latin typeface="Calibri" pitchFamily="34" charset="0"/>
                      </a:endParaRPr>
                    </a:p>
                  </a:txBody>
                  <a:tcPr marL="260955" marR="9665" marT="9525" marB="0" anchor="b"/>
                </a:tc>
                <a:tc>
                  <a:txBody>
                    <a:bodyPr/>
                    <a:lstStyle/>
                    <a:p>
                      <a:pPr marL="0" algn="r" defTabSz="914400" rtl="0" eaLnBrk="1" fontAlgn="b" latinLnBrk="0" hangingPunct="1"/>
                      <a:r>
                        <a:rPr lang="en-US" sz="1800" b="1" i="0" u="none" strike="noStrike" kern="1200" dirty="0">
                          <a:solidFill>
                            <a:srgbClr val="000000"/>
                          </a:solidFill>
                          <a:latin typeface="Calibri" pitchFamily="34" charset="0"/>
                          <a:ea typeface="+mn-ea"/>
                          <a:cs typeface="+mn-cs"/>
                        </a:rPr>
                        <a:t>391,329</a:t>
                      </a: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362,284</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383,609</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chemeClr val="tx1"/>
                          </a:solidFill>
                          <a:latin typeface="Calibri" pitchFamily="34" charset="0"/>
                        </a:rPr>
                        <a:t>Reduction</a:t>
                      </a:r>
                      <a:r>
                        <a:rPr lang="en-US" sz="1800" b="0" i="0" u="none" strike="noStrike" baseline="0" dirty="0" smtClean="0">
                          <a:solidFill>
                            <a:schemeClr val="tx1"/>
                          </a:solidFill>
                          <a:latin typeface="Calibri" pitchFamily="34" charset="0"/>
                        </a:rPr>
                        <a:t> m</a:t>
                      </a:r>
                      <a:r>
                        <a:rPr lang="en-US" sz="1800" b="0" i="0" u="none" strike="noStrike" dirty="0" smtClean="0">
                          <a:solidFill>
                            <a:schemeClr val="tx1"/>
                          </a:solidFill>
                          <a:latin typeface="Calibri" pitchFamily="34" charset="0"/>
                        </a:rPr>
                        <a:t>ostly  ILC R&amp;D</a:t>
                      </a:r>
                    </a:p>
                  </a:txBody>
                  <a:tcPr marL="9665" marR="9665" marT="9525" marB="0" anchor="b"/>
                </a:tc>
              </a:tr>
              <a:tr h="61549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b="1" u="none" strike="noStrike" baseline="0" dirty="0" smtClean="0">
                          <a:latin typeface="Calibri" pitchFamily="34" charset="0"/>
                        </a:rPr>
                        <a:t>Facility Operations and Exp’t Support</a:t>
                      </a:r>
                    </a:p>
                  </a:txBody>
                  <a:tcPr marL="260955" marR="966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249,241</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265,305</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271,561</a:t>
                      </a:r>
                      <a:r>
                        <a:rPr lang="en-US" sz="1800" b="1" i="0" u="none" strike="noStrike" kern="1200" baseline="30000" dirty="0" smtClean="0">
                          <a:solidFill>
                            <a:srgbClr val="000000"/>
                          </a:solidFill>
                          <a:latin typeface="Calibri" pitchFamily="34" charset="0"/>
                          <a:ea typeface="+mn-ea"/>
                          <a:cs typeface="+mn-cs"/>
                        </a:rPr>
                        <a:t>(a)</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r>
                        <a:rPr lang="en-US" sz="1800" b="0" i="0" u="none" strike="noStrike" dirty="0" err="1" smtClean="0">
                          <a:solidFill>
                            <a:srgbClr val="000000"/>
                          </a:solidFill>
                          <a:latin typeface="Calibri" pitchFamily="34" charset="0"/>
                        </a:rPr>
                        <a:t>NO</a:t>
                      </a:r>
                      <a:r>
                        <a:rPr lang="en-US" sz="1800" b="0" i="0" u="none" strike="noStrike" dirty="0" err="1" smtClean="0">
                          <a:solidFill>
                            <a:srgbClr val="000000"/>
                          </a:solidFill>
                          <a:latin typeface="Symbol" pitchFamily="18" charset="2"/>
                        </a:rPr>
                        <a:t>n</a:t>
                      </a:r>
                      <a:r>
                        <a:rPr lang="en-US" sz="1800" b="0" i="0" u="none" strike="noStrike" dirty="0" err="1" smtClean="0">
                          <a:solidFill>
                            <a:srgbClr val="000000"/>
                          </a:solidFill>
                          <a:latin typeface="Calibri" pitchFamily="34" charset="0"/>
                        </a:rPr>
                        <a:t>A</a:t>
                      </a:r>
                      <a:r>
                        <a:rPr lang="en-US" sz="1800" b="0" i="0" u="none" strike="noStrike" dirty="0" smtClean="0">
                          <a:solidFill>
                            <a:srgbClr val="000000"/>
                          </a:solidFill>
                          <a:latin typeface="Calibri" pitchFamily="34" charset="0"/>
                        </a:rPr>
                        <a:t> ops start-up and </a:t>
                      </a:r>
                    </a:p>
                    <a:p>
                      <a:pPr algn="r" fontAlgn="b"/>
                      <a:r>
                        <a:rPr lang="en-US" sz="1800" b="0" i="0" u="none" strike="noStrike" dirty="0" smtClean="0">
                          <a:solidFill>
                            <a:srgbClr val="000000"/>
                          </a:solidFill>
                          <a:latin typeface="Calibri" pitchFamily="34" charset="0"/>
                        </a:rPr>
                        <a:t>Infrastructure</a:t>
                      </a:r>
                      <a:r>
                        <a:rPr lang="en-US" sz="1800" b="0" i="0" u="none" strike="noStrike" baseline="0" dirty="0" smtClean="0">
                          <a:solidFill>
                            <a:srgbClr val="000000"/>
                          </a:solidFill>
                          <a:latin typeface="Calibri" pitchFamily="34" charset="0"/>
                        </a:rPr>
                        <a:t> improvements</a:t>
                      </a:r>
                      <a:endParaRPr lang="en-US" sz="1800" b="0" i="0" u="none" strike="noStrike" dirty="0">
                        <a:solidFill>
                          <a:srgbClr val="000000"/>
                        </a:solidFill>
                        <a:latin typeface="Calibri" pitchFamily="34" charset="0"/>
                      </a:endParaRPr>
                    </a:p>
                  </a:txBody>
                  <a:tcPr marL="9665" marR="9665" marT="9525" marB="0" anchor="b"/>
                </a:tc>
              </a:tr>
              <a:tr h="312998">
                <a:tc>
                  <a:txBody>
                    <a:bodyPr/>
                    <a:lstStyle/>
                    <a:p>
                      <a:pPr marL="0" algn="l" fontAlgn="b"/>
                      <a:r>
                        <a:rPr lang="en-US" sz="1800" b="1" i="0" u="none" strike="noStrike" dirty="0" smtClean="0">
                          <a:solidFill>
                            <a:srgbClr val="000000"/>
                          </a:solidFill>
                          <a:latin typeface="Calibri" pitchFamily="34" charset="0"/>
                        </a:rPr>
                        <a:t>Projects</a:t>
                      </a:r>
                    </a:p>
                  </a:txBody>
                  <a:tcPr marL="260955" marR="9665" marT="9525" marB="0" anchor="b"/>
                </a:tc>
                <a:tc>
                  <a:txBody>
                    <a:bodyPr/>
                    <a:lstStyle/>
                    <a:p>
                      <a:pPr marL="0" algn="r" defTabSz="914400" rtl="0" eaLnBrk="1" fontAlgn="b" latinLnBrk="0" hangingPunct="1"/>
                      <a:r>
                        <a:rPr lang="en-US" sz="1800" b="1" i="0" u="none" strike="noStrike" kern="1200" dirty="0">
                          <a:solidFill>
                            <a:srgbClr val="000000"/>
                          </a:solidFill>
                          <a:latin typeface="Calibri" pitchFamily="34" charset="0"/>
                          <a:ea typeface="+mn-ea"/>
                          <a:cs typeface="+mn-cs"/>
                        </a:rPr>
                        <a:t>129,963 </a:t>
                      </a: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99,934</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99,894</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endParaRPr lang="en-US" sz="1800" b="1" i="0" u="none" strike="noStrike" dirty="0">
                        <a:solidFill>
                          <a:srgbClr val="000000"/>
                        </a:solidFill>
                        <a:latin typeface="Calibri" pitchFamily="34" charset="0"/>
                      </a:endParaRPr>
                    </a:p>
                  </a:txBody>
                  <a:tcPr marL="9665" marR="9665" marT="9525" marB="0" anchor="b"/>
                </a:tc>
              </a:tr>
              <a:tr h="348123">
                <a:tc>
                  <a:txBody>
                    <a:bodyPr/>
                    <a:lstStyle/>
                    <a:p>
                      <a:pPr marL="274320" lvl="1" algn="l" fontAlgn="b"/>
                      <a:r>
                        <a:rPr lang="en-US" sz="1800" b="0" i="1" u="none" strike="noStrike" dirty="0" smtClean="0">
                          <a:solidFill>
                            <a:srgbClr val="000000"/>
                          </a:solidFill>
                          <a:latin typeface="Calibri" pitchFamily="34" charset="0"/>
                        </a:rPr>
                        <a:t>Energy Frontier</a:t>
                      </a:r>
                      <a:endParaRPr lang="en-US" sz="1800" b="0" i="1" u="none" strike="noStrike" dirty="0">
                        <a:solidFill>
                          <a:srgbClr val="000000"/>
                        </a:solidFill>
                        <a:latin typeface="Calibri" pitchFamily="34" charset="0"/>
                      </a:endParaRPr>
                    </a:p>
                  </a:txBody>
                  <a:tcPr marL="260955" marR="966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3,000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r>
                        <a:rPr lang="en-US" sz="1800" b="0" i="0" u="none" strike="noStrike" baseline="0" dirty="0" smtClean="0">
                          <a:solidFill>
                            <a:srgbClr val="000000"/>
                          </a:solidFill>
                          <a:latin typeface="Calibri" pitchFamily="34" charset="0"/>
                        </a:rPr>
                        <a:t>Phase-1 LHC detector upgrades</a:t>
                      </a:r>
                      <a:endParaRPr lang="en-US" sz="1800" b="0" i="0" u="none" strike="noStrike" dirty="0">
                        <a:solidFill>
                          <a:srgbClr val="000000"/>
                        </a:solidFill>
                        <a:latin typeface="Calibri" pitchFamily="34" charset="0"/>
                      </a:endParaRPr>
                    </a:p>
                  </a:txBody>
                  <a:tcPr marL="9665" marR="9665" marT="9525" marB="0" anchor="b"/>
                </a:tc>
              </a:tr>
              <a:tr h="348123">
                <a:tc>
                  <a:txBody>
                    <a:bodyPr/>
                    <a:lstStyle/>
                    <a:p>
                      <a:pPr marL="274320" lvl="1" algn="l" fontAlgn="b"/>
                      <a:r>
                        <a:rPr lang="en-US" sz="1800" b="0" i="1" u="none" strike="noStrike" dirty="0" smtClean="0">
                          <a:solidFill>
                            <a:schemeClr val="dk1"/>
                          </a:solidFill>
                          <a:latin typeface="Calibri" pitchFamily="34" charset="0"/>
                        </a:rPr>
                        <a:t>Intensity</a:t>
                      </a:r>
                      <a:r>
                        <a:rPr lang="en-US" sz="1800" b="0" i="1" u="none" strike="noStrike" baseline="0" dirty="0" smtClean="0">
                          <a:solidFill>
                            <a:schemeClr val="dk1"/>
                          </a:solidFill>
                          <a:latin typeface="Calibri" pitchFamily="34" charset="0"/>
                        </a:rPr>
                        <a:t> Frontier</a:t>
                      </a:r>
                      <a:endParaRPr lang="en-US" sz="1800" b="0" i="1" u="none" strike="noStrike" dirty="0">
                        <a:solidFill>
                          <a:srgbClr val="000000"/>
                        </a:solidFill>
                        <a:latin typeface="Calibri" pitchFamily="34" charset="0"/>
                      </a:endParaRPr>
                    </a:p>
                  </a:txBody>
                  <a:tcPr marL="260955" marR="9665" marT="9525" marB="0" anchor="b"/>
                </a:tc>
                <a:tc>
                  <a:txBody>
                    <a:bodyPr/>
                    <a:lstStyle/>
                    <a:p>
                      <a:pPr marL="0" algn="r" defTabSz="914400" rtl="0" eaLnBrk="1" fontAlgn="b" latinLnBrk="0" hangingPunct="1"/>
                      <a:r>
                        <a:rPr lang="en-US" sz="1800" b="0" i="0" u="none" strike="noStrike" kern="1200" dirty="0">
                          <a:solidFill>
                            <a:srgbClr val="000000"/>
                          </a:solidFill>
                          <a:latin typeface="Calibri" pitchFamily="34" charset="0"/>
                          <a:ea typeface="+mn-ea"/>
                          <a:cs typeface="+mn-cs"/>
                        </a:rPr>
                        <a:t>           86,570 </a:t>
                      </a: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62,794</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37,000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r>
                        <a:rPr lang="en-US" sz="1800" b="0" i="0" u="none" strike="noStrike" dirty="0" err="1" smtClean="0">
                          <a:solidFill>
                            <a:srgbClr val="000000"/>
                          </a:solidFill>
                          <a:latin typeface="Calibri" pitchFamily="34" charset="0"/>
                        </a:rPr>
                        <a:t>NO</a:t>
                      </a:r>
                      <a:r>
                        <a:rPr lang="en-US" sz="1800" b="0" i="0" u="none" strike="noStrike" dirty="0" err="1" smtClean="0">
                          <a:solidFill>
                            <a:srgbClr val="000000"/>
                          </a:solidFill>
                          <a:latin typeface="Symbol" pitchFamily="18" charset="2"/>
                        </a:rPr>
                        <a:t>n</a:t>
                      </a:r>
                      <a:r>
                        <a:rPr lang="en-US" sz="1800" b="0" i="0" u="none" strike="noStrike" dirty="0" err="1" smtClean="0">
                          <a:solidFill>
                            <a:srgbClr val="000000"/>
                          </a:solidFill>
                          <a:latin typeface="Calibri" pitchFamily="34" charset="0"/>
                        </a:rPr>
                        <a:t>A</a:t>
                      </a:r>
                      <a:r>
                        <a:rPr lang="en-US" sz="1800" b="0" i="0" u="none" strike="noStrike" baseline="0" dirty="0" smtClean="0">
                          <a:solidFill>
                            <a:srgbClr val="000000"/>
                          </a:solidFill>
                          <a:latin typeface="Calibri" pitchFamily="34" charset="0"/>
                        </a:rPr>
                        <a:t> ramp-down, </a:t>
                      </a:r>
                    </a:p>
                    <a:p>
                      <a:pPr algn="r" fontAlgn="b"/>
                      <a:r>
                        <a:rPr lang="en-US" sz="1800" b="0" i="0" u="none" strike="noStrike" baseline="0" dirty="0" smtClean="0">
                          <a:solidFill>
                            <a:srgbClr val="000000"/>
                          </a:solidFill>
                          <a:latin typeface="Calibri" pitchFamily="34" charset="0"/>
                        </a:rPr>
                        <a:t>start Muon g-2</a:t>
                      </a:r>
                      <a:endParaRPr lang="en-US" sz="1800" b="0" i="0" u="none" strike="noStrike" dirty="0">
                        <a:solidFill>
                          <a:srgbClr val="000000"/>
                        </a:solidFill>
                        <a:latin typeface="Calibri" pitchFamily="34" charset="0"/>
                      </a:endParaRPr>
                    </a:p>
                  </a:txBody>
                  <a:tcPr marL="9665" marR="9665" marT="9525" marB="0" anchor="b"/>
                </a:tc>
              </a:tr>
              <a:tr h="615492">
                <a:tc>
                  <a:txBody>
                    <a:bodyPr/>
                    <a:lstStyle/>
                    <a:p>
                      <a:pPr marL="274320" lvl="1" algn="l" fontAlgn="b"/>
                      <a:r>
                        <a:rPr lang="en-US" sz="1800" b="0" i="1" u="none" strike="noStrike" dirty="0" smtClean="0">
                          <a:solidFill>
                            <a:srgbClr val="000000"/>
                          </a:solidFill>
                          <a:latin typeface="Calibri" pitchFamily="34" charset="0"/>
                        </a:rPr>
                        <a:t>Cosmic</a:t>
                      </a:r>
                      <a:r>
                        <a:rPr lang="en-US" sz="1800" b="0" i="1" u="none" strike="noStrike" baseline="0" dirty="0" smtClean="0">
                          <a:solidFill>
                            <a:srgbClr val="000000"/>
                          </a:solidFill>
                          <a:latin typeface="Calibri" pitchFamily="34" charset="0"/>
                        </a:rPr>
                        <a:t> Frontier</a:t>
                      </a:r>
                      <a:endParaRPr lang="en-US" sz="1800" b="0" i="1" u="none" strike="noStrike" dirty="0" smtClean="0">
                        <a:solidFill>
                          <a:srgbClr val="000000"/>
                        </a:solidFill>
                        <a:latin typeface="Calibri" pitchFamily="34" charset="0"/>
                      </a:endParaRPr>
                    </a:p>
                  </a:txBody>
                  <a:tcPr marL="260955" marR="9665" marT="9525" marB="0" anchor="b"/>
                </a:tc>
                <a:tc>
                  <a:txBody>
                    <a:bodyPr/>
                    <a:lstStyle/>
                    <a:p>
                      <a:pPr marL="0" algn="r" defTabSz="914400" rtl="0" eaLnBrk="1" fontAlgn="b" latinLnBrk="0" hangingPunct="1"/>
                      <a:r>
                        <a:rPr lang="en-US" sz="1800" b="0" i="0" u="none" strike="noStrike" kern="1200" dirty="0">
                          <a:solidFill>
                            <a:srgbClr val="000000"/>
                          </a:solidFill>
                          <a:latin typeface="Calibri" pitchFamily="34" charset="0"/>
                          <a:ea typeface="+mn-ea"/>
                          <a:cs typeface="+mn-cs"/>
                        </a:rPr>
                        <a:t>           12,893 </a:t>
                      </a: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19,159</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24,694</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r>
                        <a:rPr lang="en-US" sz="1800" b="0" i="0" u="none" strike="noStrike" dirty="0" smtClean="0">
                          <a:solidFill>
                            <a:srgbClr val="000000"/>
                          </a:solidFill>
                          <a:latin typeface="Calibri" pitchFamily="34" charset="0"/>
                        </a:rPr>
                        <a:t>LSST</a:t>
                      </a:r>
                      <a:endParaRPr lang="en-US" sz="1800" b="0" i="0" u="none" strike="noStrike" dirty="0">
                        <a:solidFill>
                          <a:srgbClr val="000000"/>
                        </a:solidFill>
                        <a:latin typeface="Calibri" pitchFamily="34" charset="0"/>
                      </a:endParaRPr>
                    </a:p>
                  </a:txBody>
                  <a:tcPr marL="9665" marR="9665" marT="9525" marB="0" anchor="b"/>
                </a:tc>
              </a:tr>
              <a:tr h="316616">
                <a:tc>
                  <a:txBody>
                    <a:bodyPr/>
                    <a:lstStyle/>
                    <a:p>
                      <a:pPr marL="274320" lvl="1" algn="l" fontAlgn="b"/>
                      <a:r>
                        <a:rPr lang="en-US" sz="1800" b="0" i="1" u="none" strike="noStrike" dirty="0" smtClean="0">
                          <a:solidFill>
                            <a:srgbClr val="000000"/>
                          </a:solidFill>
                          <a:latin typeface="Calibri" pitchFamily="34" charset="0"/>
                        </a:rPr>
                        <a:t>Other</a:t>
                      </a:r>
                    </a:p>
                  </a:txBody>
                  <a:tcPr marL="260955" marR="9665" marT="9525" marB="0" anchor="b"/>
                </a:tc>
                <a:tc>
                  <a:txBody>
                    <a:bodyPr/>
                    <a:lstStyle/>
                    <a:p>
                      <a:pPr marL="0" algn="r" defTabSz="914400" rtl="0" eaLnBrk="1" fontAlgn="b" latinLnBrk="0" hangingPunct="1"/>
                      <a:r>
                        <a:rPr lang="en-US" sz="1800" b="0" i="0" u="none" strike="noStrike" kern="1200" dirty="0">
                          <a:solidFill>
                            <a:srgbClr val="000000"/>
                          </a:solidFill>
                          <a:latin typeface="Calibri" pitchFamily="34" charset="0"/>
                          <a:ea typeface="+mn-ea"/>
                          <a:cs typeface="+mn-cs"/>
                        </a:rPr>
                        <a:t>             2,500 </a:t>
                      </a: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3,200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3,200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r>
                        <a:rPr lang="en-US" sz="1800" b="0" i="0" u="none" strike="noStrike" dirty="0" smtClean="0">
                          <a:solidFill>
                            <a:srgbClr val="000000"/>
                          </a:solidFill>
                          <a:latin typeface="Calibri" pitchFamily="34" charset="0"/>
                        </a:rPr>
                        <a:t>LQCD hardware</a:t>
                      </a:r>
                      <a:endParaRPr lang="en-US" sz="1800" b="0" i="0" u="none" strike="noStrike" dirty="0">
                        <a:solidFill>
                          <a:srgbClr val="000000"/>
                        </a:solidFill>
                        <a:latin typeface="Calibri" pitchFamily="34" charset="0"/>
                      </a:endParaRPr>
                    </a:p>
                  </a:txBody>
                  <a:tcPr marL="9665" marR="9665" marT="9525" marB="0" anchor="b"/>
                </a:tc>
              </a:tr>
              <a:tr h="316616">
                <a:tc>
                  <a:txBody>
                    <a:bodyPr/>
                    <a:lstStyle/>
                    <a:p>
                      <a:pPr marL="274320" lvl="1" algn="l" fontAlgn="b"/>
                      <a:r>
                        <a:rPr lang="en-US" sz="1800" b="0" i="1" u="none" strike="noStrike" dirty="0" smtClean="0">
                          <a:latin typeface="Calibri" pitchFamily="34" charset="0"/>
                        </a:rPr>
                        <a:t>Construction (Line Item)</a:t>
                      </a:r>
                    </a:p>
                  </a:txBody>
                  <a:tcPr marL="260955" marR="9665" marT="9525" marB="0" anchor="b"/>
                </a:tc>
                <a:tc>
                  <a:txBody>
                    <a:bodyPr/>
                    <a:lstStyle/>
                    <a:p>
                      <a:pPr marL="0" algn="r" defTabSz="914400" rtl="0" eaLnBrk="1" fontAlgn="b" latinLnBrk="0" hangingPunct="1"/>
                      <a:r>
                        <a:rPr lang="en-US" sz="1800" b="0" i="0" u="none" strike="noStrike" kern="1200" dirty="0">
                          <a:solidFill>
                            <a:srgbClr val="000000"/>
                          </a:solidFill>
                          <a:latin typeface="Calibri" pitchFamily="34" charset="0"/>
                          <a:ea typeface="+mn-ea"/>
                          <a:cs typeface="+mn-cs"/>
                        </a:rPr>
                        <a:t>           28,000 </a:t>
                      </a: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11,781</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35,000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r>
                        <a:rPr lang="en-US" sz="1800" b="0" i="0" u="none" strike="noStrike" dirty="0" smtClean="0">
                          <a:solidFill>
                            <a:srgbClr val="000000"/>
                          </a:solidFill>
                          <a:latin typeface="Calibri" pitchFamily="34" charset="0"/>
                        </a:rPr>
                        <a:t>Mostly</a:t>
                      </a:r>
                      <a:r>
                        <a:rPr lang="en-US" sz="1800" b="0" i="0" u="none" strike="noStrike" baseline="0" dirty="0" smtClean="0">
                          <a:solidFill>
                            <a:srgbClr val="000000"/>
                          </a:solidFill>
                          <a:latin typeface="Calibri" pitchFamily="34" charset="0"/>
                        </a:rPr>
                        <a:t> </a:t>
                      </a:r>
                      <a:r>
                        <a:rPr lang="en-US" sz="1800" b="0" i="0" u="none" strike="noStrike" dirty="0" smtClean="0">
                          <a:solidFill>
                            <a:srgbClr val="000000"/>
                          </a:solidFill>
                          <a:latin typeface="Calibri" pitchFamily="34" charset="0"/>
                        </a:rPr>
                        <a:t>Mu2e; no LBNE ramp-up</a:t>
                      </a:r>
                      <a:endParaRPr lang="en-US" sz="1800" b="0" i="0" u="none" strike="noStrike" dirty="0">
                        <a:solidFill>
                          <a:srgbClr val="000000"/>
                        </a:solidFill>
                        <a:latin typeface="Calibri" pitchFamily="34" charset="0"/>
                      </a:endParaRPr>
                    </a:p>
                  </a:txBody>
                  <a:tcPr marL="9665" marR="9665" marT="9525" marB="0" anchor="b"/>
                </a:tc>
              </a:tr>
              <a:tr h="316616">
                <a:tc>
                  <a:txBody>
                    <a:bodyPr/>
                    <a:lstStyle/>
                    <a:p>
                      <a:pPr marL="0" lvl="1" algn="l" defTabSz="914400" rtl="0" eaLnBrk="1" fontAlgn="b" latinLnBrk="0" hangingPunct="1"/>
                      <a:r>
                        <a:rPr lang="en-US" sz="1800" b="1" i="0" u="none" strike="noStrike" kern="1200" dirty="0" smtClean="0">
                          <a:solidFill>
                            <a:srgbClr val="000000"/>
                          </a:solidFill>
                          <a:latin typeface="Calibri" pitchFamily="34" charset="0"/>
                          <a:ea typeface="+mn-ea"/>
                          <a:cs typeface="+mn-cs"/>
                        </a:rPr>
                        <a:t>SBIR/STTR</a:t>
                      </a:r>
                    </a:p>
                  </a:txBody>
                  <a:tcPr marL="260955" marR="966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21,457</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endParaRPr lang="en-US" sz="1800" b="0" i="0" u="none" strike="noStrike" dirty="0">
                        <a:solidFill>
                          <a:srgbClr val="000000"/>
                        </a:solidFill>
                        <a:latin typeface="Calibri" pitchFamily="34" charset="0"/>
                      </a:endParaRPr>
                    </a:p>
                  </a:txBody>
                  <a:tcPr marL="9665" marR="9665" marT="9525" marB="0" anchor="b"/>
                </a:tc>
              </a:tr>
              <a:tr h="233885">
                <a:tc>
                  <a:txBody>
                    <a:bodyPr/>
                    <a:lstStyle/>
                    <a:p>
                      <a:pPr algn="l" fontAlgn="b"/>
                      <a:r>
                        <a:rPr lang="en-US" sz="1800" b="1" u="none" strike="noStrike" dirty="0" smtClean="0">
                          <a:latin typeface="Calibri" pitchFamily="34" charset="0"/>
                        </a:rPr>
                        <a:t>TOTAL,</a:t>
                      </a:r>
                      <a:r>
                        <a:rPr lang="en-US" sz="1800" b="1" u="none" strike="noStrike" baseline="0" dirty="0" smtClean="0">
                          <a:latin typeface="Calibri" pitchFamily="34" charset="0"/>
                        </a:rPr>
                        <a:t> </a:t>
                      </a:r>
                      <a:r>
                        <a:rPr lang="en-US" sz="1800" b="1" u="none" strike="noStrike" dirty="0" smtClean="0">
                          <a:latin typeface="Calibri" pitchFamily="34" charset="0"/>
                        </a:rPr>
                        <a:t>HEP</a:t>
                      </a:r>
                      <a:endParaRPr lang="en-US" sz="1800" b="1" i="0" u="none" strike="noStrike" dirty="0">
                        <a:solidFill>
                          <a:srgbClr val="000000"/>
                        </a:solidFill>
                        <a:latin typeface="Calibri" pitchFamily="34" charset="0"/>
                      </a:endParaRPr>
                    </a:p>
                  </a:txBody>
                  <a:tcPr marL="9665" marR="9665" marT="9525" marB="0" anchor="b"/>
                </a:tc>
                <a:tc>
                  <a:txBody>
                    <a:bodyPr/>
                    <a:lstStyle/>
                    <a:p>
                      <a:pPr marL="0" algn="r" defTabSz="914400" rtl="0" eaLnBrk="1" fontAlgn="b" latinLnBrk="0" hangingPunct="1"/>
                      <a:r>
                        <a:rPr lang="en-US" sz="1800" b="1" i="0" u="none" strike="noStrike" kern="1200" dirty="0">
                          <a:solidFill>
                            <a:srgbClr val="000000"/>
                          </a:solidFill>
                          <a:latin typeface="Calibri" pitchFamily="34" charset="0"/>
                          <a:ea typeface="+mn-ea"/>
                          <a:cs typeface="+mn-cs"/>
                        </a:rPr>
                        <a:t>770,533</a:t>
                      </a: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727,523</a:t>
                      </a:r>
                      <a:r>
                        <a:rPr lang="en-US" sz="1800" b="1" i="0" u="none" strike="noStrike" kern="1200" baseline="30000" dirty="0" smtClean="0">
                          <a:solidFill>
                            <a:srgbClr val="000000"/>
                          </a:solidFill>
                          <a:latin typeface="Calibri" pitchFamily="34" charset="0"/>
                          <a:ea typeface="+mn-ea"/>
                          <a:cs typeface="+mn-cs"/>
                        </a:rPr>
                        <a:t>(b)</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776,521</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endParaRPr lang="en-US" sz="1800" b="1" i="0" u="none" strike="noStrike" dirty="0">
                        <a:solidFill>
                          <a:srgbClr val="000000"/>
                        </a:solidFill>
                        <a:latin typeface="Calibri" pitchFamily="34" charset="0"/>
                      </a:endParaRPr>
                    </a:p>
                  </a:txBody>
                  <a:tcPr marL="9665" marR="9665" marT="9525" marB="0" anchor="b"/>
                </a:tc>
              </a:tr>
            </a:tbl>
          </a:graphicData>
        </a:graphic>
      </p:graphicFrame>
      <p:sp>
        <p:nvSpPr>
          <p:cNvPr id="54275" name="TextBox 5"/>
          <p:cNvSpPr txBox="1">
            <a:spLocks noChangeArrowheads="1"/>
          </p:cNvSpPr>
          <p:nvPr/>
        </p:nvSpPr>
        <p:spPr bwMode="auto">
          <a:xfrm>
            <a:off x="579438" y="5741988"/>
            <a:ext cx="8045450" cy="368300"/>
          </a:xfrm>
          <a:prstGeom prst="rect">
            <a:avLst/>
          </a:prstGeom>
          <a:noFill/>
          <a:ln w="9525">
            <a:noFill/>
            <a:miter lim="800000"/>
            <a:headEnd/>
            <a:tailEnd/>
          </a:ln>
        </p:spPr>
        <p:txBody>
          <a:bodyPr>
            <a:spAutoFit/>
          </a:bodyPr>
          <a:lstStyle/>
          <a:p>
            <a:pPr defTabSz="457200" eaLnBrk="0" hangingPunct="0"/>
            <a:r>
              <a:rPr lang="en-US" dirty="0">
                <a:solidFill>
                  <a:prstClr val="black"/>
                </a:solidFill>
              </a:rPr>
              <a:t> </a:t>
            </a:r>
          </a:p>
        </p:txBody>
      </p:sp>
      <p:sp>
        <p:nvSpPr>
          <p:cNvPr id="3" name="TextBox 2"/>
          <p:cNvSpPr txBox="1"/>
          <p:nvPr/>
        </p:nvSpPr>
        <p:spPr>
          <a:xfrm>
            <a:off x="275446" y="6173401"/>
            <a:ext cx="4449762" cy="492443"/>
          </a:xfrm>
          <a:prstGeom prst="rect">
            <a:avLst/>
          </a:prstGeom>
          <a:noFill/>
        </p:spPr>
        <p:txBody>
          <a:bodyPr wrap="square" rtlCol="0">
            <a:spAutoFit/>
          </a:bodyPr>
          <a:lstStyle/>
          <a:p>
            <a:pPr defTabSz="457200"/>
            <a:r>
              <a:rPr lang="en-US" sz="1200" b="1" baseline="30000" dirty="0" smtClean="0">
                <a:solidFill>
                  <a:prstClr val="black"/>
                </a:solidFill>
              </a:rPr>
              <a:t>(a) </a:t>
            </a:r>
            <a:r>
              <a:rPr lang="en-US" sz="1200" b="1" dirty="0" smtClean="0">
                <a:solidFill>
                  <a:prstClr val="black"/>
                </a:solidFill>
              </a:rPr>
              <a:t>Includes $1,563K GPE.</a:t>
            </a:r>
          </a:p>
          <a:p>
            <a:pPr defTabSz="457200"/>
            <a:r>
              <a:rPr lang="en-US" sz="1200" b="1" baseline="30000" dirty="0" smtClean="0">
                <a:solidFill>
                  <a:prstClr val="black"/>
                </a:solidFill>
              </a:rPr>
              <a:t>(b) </a:t>
            </a:r>
            <a:r>
              <a:rPr lang="en-US" sz="1200" b="1" dirty="0" smtClean="0">
                <a:solidFill>
                  <a:prstClr val="black"/>
                </a:solidFill>
              </a:rPr>
              <a:t>Reflects sequestration</a:t>
            </a:r>
            <a:r>
              <a:rPr lang="en-US" sz="1400" b="1" dirty="0" smtClean="0">
                <a:solidFill>
                  <a:prstClr val="black"/>
                </a:solidFill>
              </a:rPr>
              <a:t>.</a:t>
            </a:r>
            <a:endParaRPr lang="en-US" sz="1400" b="1" dirty="0">
              <a:solidFill>
                <a:prstClr val="black"/>
              </a:solidFill>
            </a:endParaRPr>
          </a:p>
        </p:txBody>
      </p:sp>
      <p:sp>
        <p:nvSpPr>
          <p:cNvPr id="9" name="Date Placeholder 8"/>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
        <p:nvSpPr>
          <p:cNvPr id="11" name="Slide Number Placeholder 10"/>
          <p:cNvSpPr>
            <a:spLocks noGrp="1"/>
          </p:cNvSpPr>
          <p:nvPr>
            <p:ph type="sldNum" sz="quarter" idx="10"/>
          </p:nvPr>
        </p:nvSpPr>
        <p:spPr/>
        <p:txBody>
          <a:bodyPr/>
          <a:lstStyle/>
          <a:p>
            <a:pPr>
              <a:defRPr/>
            </a:pPr>
            <a:fld id="{D757FE10-15E1-460C-A482-DCCBDA005350}" type="slidenum">
              <a:rPr lang="en-US" smtClean="0"/>
              <a:pPr>
                <a:defRPr/>
              </a:pPr>
              <a:t>59</a:t>
            </a:fld>
            <a:endParaRPr lang="en-US" dirty="0"/>
          </a:p>
        </p:txBody>
      </p:sp>
    </p:spTree>
    <p:extLst>
      <p:ext uri="{BB962C8B-B14F-4D97-AF65-F5344CB8AC3E}">
        <p14:creationId xmlns="" xmlns:p14="http://schemas.microsoft.com/office/powerpoint/2010/main" val="2248783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effectLst>
                  <a:outerShdw blurRad="38100" dist="38100" dir="2700000" algn="tl">
                    <a:srgbClr val="000000">
                      <a:alpha val="43137"/>
                    </a:srgbClr>
                  </a:outerShdw>
                </a:effectLst>
              </a:rPr>
              <a:t>The Common Goal</a:t>
            </a:r>
            <a:endParaRPr lang="en-US" sz="4400" dirty="0">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287676" y="1093303"/>
            <a:ext cx="8399124" cy="5452843"/>
          </a:xfrm>
        </p:spPr>
        <p:txBody>
          <a:bodyPr/>
          <a:lstStyle/>
          <a:p>
            <a:pPr>
              <a:buNone/>
            </a:pPr>
            <a:r>
              <a:rPr lang="en-US" sz="3200" dirty="0" smtClean="0">
                <a:latin typeface="Calibri" pitchFamily="34" charset="0"/>
              </a:rPr>
              <a:t>A realistic, coherent, shared plan for US HEP:</a:t>
            </a:r>
          </a:p>
          <a:p>
            <a:r>
              <a:rPr lang="en-US" sz="2700" b="1" dirty="0" smtClean="0">
                <a:solidFill>
                  <a:srgbClr val="285C00"/>
                </a:solidFill>
                <a:latin typeface="Calibri" pitchFamily="34" charset="0"/>
              </a:rPr>
              <a:t>Enabling world-leading facilities and experiments in the US while recognizing the global context and the priorities of other regions</a:t>
            </a:r>
          </a:p>
          <a:p>
            <a:r>
              <a:rPr lang="en-US" sz="2700" b="1" dirty="0" smtClean="0">
                <a:solidFill>
                  <a:schemeClr val="tx2"/>
                </a:solidFill>
                <a:latin typeface="Calibri" pitchFamily="34" charset="0"/>
              </a:rPr>
              <a:t>Recognizing the centrality of Fermilab while maintaining a healthy US research ecosystem that has essential roles for both universities and multi-purpose labs</a:t>
            </a:r>
          </a:p>
          <a:p>
            <a:r>
              <a:rPr lang="en-US" sz="2700" b="1" dirty="0" smtClean="0">
                <a:solidFill>
                  <a:srgbClr val="285C00"/>
                </a:solidFill>
                <a:latin typeface="Calibri" pitchFamily="34" charset="0"/>
              </a:rPr>
              <a:t>Articulating both the value of basic research and the broader impacts of HEP</a:t>
            </a:r>
          </a:p>
          <a:p>
            <a:r>
              <a:rPr lang="en-US" sz="2700" b="1" dirty="0" smtClean="0">
                <a:solidFill>
                  <a:schemeClr val="accent2">
                    <a:lumMod val="50000"/>
                  </a:schemeClr>
                </a:solidFill>
                <a:latin typeface="Calibri" pitchFamily="34" charset="0"/>
              </a:rPr>
              <a:t>Maintaining a balanced and diverse program that can deliver research results consistently</a:t>
            </a:r>
          </a:p>
        </p:txBody>
      </p:sp>
      <p:sp>
        <p:nvSpPr>
          <p:cNvPr id="6" name="Slide Number Placeholder 5"/>
          <p:cNvSpPr>
            <a:spLocks noGrp="1"/>
          </p:cNvSpPr>
          <p:nvPr>
            <p:ph type="sldNum" sz="quarter" idx="10"/>
          </p:nvPr>
        </p:nvSpPr>
        <p:spPr/>
        <p:txBody>
          <a:bodyPr/>
          <a:lstStyle/>
          <a:p>
            <a:pPr>
              <a:defRPr/>
            </a:pPr>
            <a:fld id="{D757FE10-15E1-460C-A482-DCCBDA005350}" type="slidenum">
              <a:rPr lang="en-US" smtClean="0"/>
              <a:pPr>
                <a:defRPr/>
              </a:pPr>
              <a:t>6</a:t>
            </a:fld>
            <a:endParaRPr lang="en-US" dirty="0"/>
          </a:p>
        </p:txBody>
      </p:sp>
      <p:sp>
        <p:nvSpPr>
          <p:cNvPr id="8" name="Date Placeholder 7"/>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285C00"/>
                </a:solidFill>
                <a:effectLst>
                  <a:outerShdw blurRad="38100" dist="38100" dir="2700000" algn="tl">
                    <a:srgbClr val="000000">
                      <a:alpha val="43137"/>
                    </a:srgbClr>
                  </a:outerShdw>
                </a:effectLst>
                <a:latin typeface="Cambria" pitchFamily="18" charset="0"/>
              </a:rPr>
              <a:t>FY 2014 Request Crosscuts</a:t>
            </a:r>
            <a:endParaRPr lang="en-US" b="1" dirty="0">
              <a:solidFill>
                <a:srgbClr val="285C00"/>
              </a:solidFill>
              <a:effectLst>
                <a:outerShdw blurRad="38100" dist="38100" dir="2700000" algn="tl">
                  <a:srgbClr val="000000">
                    <a:alpha val="43137"/>
                  </a:srgbClr>
                </a:outerShdw>
              </a:effectLst>
              <a:latin typeface="Cambria" pitchFamily="18" charset="0"/>
            </a:endParaRPr>
          </a:p>
        </p:txBody>
      </p:sp>
      <p:graphicFrame>
        <p:nvGraphicFramePr>
          <p:cNvPr id="12" name="Chart 11"/>
          <p:cNvGraphicFramePr/>
          <p:nvPr>
            <p:extLst>
              <p:ext uri="{D42A27DB-BD31-4B8C-83A1-F6EECF244321}">
                <p14:modId xmlns="" xmlns:p14="http://schemas.microsoft.com/office/powerpoint/2010/main" val="2689107469"/>
              </p:ext>
            </p:extLst>
          </p:nvPr>
        </p:nvGraphicFramePr>
        <p:xfrm>
          <a:off x="4792133" y="958131"/>
          <a:ext cx="4343400" cy="5715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 xmlns:p14="http://schemas.microsoft.com/office/powerpoint/2010/main" val="2166898402"/>
              </p:ext>
            </p:extLst>
          </p:nvPr>
        </p:nvGraphicFramePr>
        <p:xfrm>
          <a:off x="152400" y="1000465"/>
          <a:ext cx="4343400" cy="5715000"/>
        </p:xfrm>
        <a:graphic>
          <a:graphicData uri="http://schemas.openxmlformats.org/drawingml/2006/chart">
            <c:chart xmlns:c="http://schemas.openxmlformats.org/drawingml/2006/chart" xmlns:r="http://schemas.openxmlformats.org/officeDocument/2006/relationships" r:id="rId3"/>
          </a:graphicData>
        </a:graphic>
      </p:graphicFrame>
      <p:sp>
        <p:nvSpPr>
          <p:cNvPr id="8" name="Date Placeholder 7"/>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
        <p:nvSpPr>
          <p:cNvPr id="9" name="Slide Number Placeholder 8"/>
          <p:cNvSpPr>
            <a:spLocks noGrp="1"/>
          </p:cNvSpPr>
          <p:nvPr>
            <p:ph type="sldNum" sz="quarter" idx="10"/>
          </p:nvPr>
        </p:nvSpPr>
        <p:spPr/>
        <p:txBody>
          <a:bodyPr/>
          <a:lstStyle/>
          <a:p>
            <a:pPr>
              <a:defRPr/>
            </a:pPr>
            <a:fld id="{D757FE10-15E1-460C-A482-DCCBDA005350}" type="slidenum">
              <a:rPr lang="en-US" smtClean="0"/>
              <a:pPr>
                <a:defRPr/>
              </a:pPr>
              <a:t>60</a:t>
            </a:fld>
            <a:endParaRPr lang="en-US" dirty="0"/>
          </a:p>
        </p:txBody>
      </p:sp>
    </p:spTree>
    <p:extLst>
      <p:ext uri="{BB962C8B-B14F-4D97-AF65-F5344CB8AC3E}">
        <p14:creationId xmlns="" xmlns:p14="http://schemas.microsoft.com/office/powerpoint/2010/main" val="219109093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noAutofit/>
          </a:bodyPr>
          <a:lstStyle/>
          <a:p>
            <a:r>
              <a:rPr lang="en-US" b="1" dirty="0" smtClean="0">
                <a:solidFill>
                  <a:srgbClr val="285C00"/>
                </a:solidFill>
                <a:effectLst>
                  <a:outerShdw blurRad="38100" dist="38100" dir="2700000" algn="tl">
                    <a:srgbClr val="000000">
                      <a:alpha val="43137"/>
                    </a:srgbClr>
                  </a:outerShdw>
                </a:effectLst>
                <a:latin typeface="Cambria" pitchFamily="18" charset="0"/>
              </a:rPr>
              <a:t>HEP Physics MIE Funding</a:t>
            </a:r>
          </a:p>
        </p:txBody>
      </p:sp>
      <p:graphicFrame>
        <p:nvGraphicFramePr>
          <p:cNvPr id="10" name="Table Placeholder 9"/>
          <p:cNvGraphicFramePr>
            <a:graphicFrameLocks noGrp="1"/>
          </p:cNvGraphicFramePr>
          <p:nvPr>
            <p:ph idx="1"/>
            <p:extLst>
              <p:ext uri="{D42A27DB-BD31-4B8C-83A1-F6EECF244321}">
                <p14:modId xmlns="" xmlns:p14="http://schemas.microsoft.com/office/powerpoint/2010/main" val="4206258899"/>
              </p:ext>
            </p:extLst>
          </p:nvPr>
        </p:nvGraphicFramePr>
        <p:xfrm>
          <a:off x="182563" y="1158875"/>
          <a:ext cx="8767732" cy="4870838"/>
        </p:xfrm>
        <a:graphic>
          <a:graphicData uri="http://schemas.openxmlformats.org/drawingml/2006/table">
            <a:tbl>
              <a:tblPr>
                <a:tableStyleId>{69C7853C-536D-4A76-A0AE-DD22124D55A5}</a:tableStyleId>
              </a:tblPr>
              <a:tblGrid>
                <a:gridCol w="2545657"/>
                <a:gridCol w="1202877"/>
                <a:gridCol w="1003840"/>
                <a:gridCol w="1081724"/>
                <a:gridCol w="2933634"/>
              </a:tblGrid>
              <a:tr h="548640">
                <a:tc>
                  <a:txBody>
                    <a:bodyPr/>
                    <a:lstStyle/>
                    <a:p>
                      <a:pPr algn="l" fontAlgn="b"/>
                      <a:r>
                        <a:rPr lang="en-US" sz="1800" b="1" u="none" strike="noStrike" dirty="0" smtClean="0">
                          <a:latin typeface="Calibri" pitchFamily="34" charset="0"/>
                        </a:rPr>
                        <a:t>Funding (in $K)</a:t>
                      </a:r>
                      <a:endParaRPr lang="en-US" sz="1800" b="1" i="0" u="none" strike="noStrike" dirty="0">
                        <a:solidFill>
                          <a:srgbClr val="000000"/>
                        </a:solidFill>
                        <a:latin typeface="Calibri" pitchFamily="34" charset="0"/>
                      </a:endParaRPr>
                    </a:p>
                  </a:txBody>
                  <a:tcPr marL="9826" marR="9826" marT="9525" marB="0" anchor="b"/>
                </a:tc>
                <a:tc>
                  <a:txBody>
                    <a:bodyPr/>
                    <a:lstStyle/>
                    <a:p>
                      <a:pPr algn="ctr" fontAlgn="b"/>
                      <a:r>
                        <a:rPr lang="en-US" sz="1800" b="1" u="none" strike="noStrike" dirty="0">
                          <a:latin typeface="Calibri" pitchFamily="34" charset="0"/>
                          <a:cs typeface="Calibri" pitchFamily="34" charset="0"/>
                        </a:rPr>
                        <a:t>FY </a:t>
                      </a:r>
                      <a:r>
                        <a:rPr lang="en-US" sz="1800" b="1" u="none" strike="noStrike" dirty="0" smtClean="0">
                          <a:latin typeface="Calibri" pitchFamily="34" charset="0"/>
                          <a:cs typeface="Calibri" pitchFamily="34" charset="0"/>
                        </a:rPr>
                        <a:t>2012 Actual</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 2013 July</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a:t>
                      </a:r>
                      <a:r>
                        <a:rPr lang="en-US" sz="1800" b="1" i="0" u="none" strike="noStrike" baseline="0" dirty="0" smtClean="0">
                          <a:solidFill>
                            <a:srgbClr val="000000"/>
                          </a:solidFill>
                          <a:latin typeface="Calibri" pitchFamily="34" charset="0"/>
                          <a:cs typeface="Calibri" pitchFamily="34" charset="0"/>
                        </a:rPr>
                        <a:t> 2014 Request</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rPr>
                        <a:t>Description</a:t>
                      </a:r>
                    </a:p>
                  </a:txBody>
                  <a:tcPr marL="9826" marR="9826" marT="9525" marB="0" anchor="b"/>
                </a:tc>
              </a:tr>
              <a:tr h="285151">
                <a:tc>
                  <a:txBody>
                    <a:bodyPr/>
                    <a:lstStyle/>
                    <a:p>
                      <a:pPr marL="0" algn="l" fontAlgn="b"/>
                      <a:r>
                        <a:rPr lang="en-US" sz="1800" b="1" i="0" u="none" strike="noStrike" dirty="0" smtClean="0">
                          <a:solidFill>
                            <a:srgbClr val="000000"/>
                          </a:solidFill>
                          <a:latin typeface="Calibri" pitchFamily="34" charset="0"/>
                        </a:rPr>
                        <a:t>MIE’s</a:t>
                      </a:r>
                    </a:p>
                  </a:txBody>
                  <a:tcPr marL="265293" marR="9826"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55,770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45,687</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39,000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endParaRPr lang="en-US" sz="1800" b="1" i="0" u="none" strike="noStrike" kern="1200" dirty="0">
                        <a:solidFill>
                          <a:srgbClr val="000000"/>
                        </a:solidFill>
                        <a:latin typeface="Calibri" pitchFamily="34" charset="0"/>
                        <a:ea typeface="+mn-ea"/>
                        <a:cs typeface="+mn-cs"/>
                      </a:endParaRPr>
                    </a:p>
                  </a:txBody>
                  <a:tcPr marL="0" marR="0" marT="0" marB="0" anchor="b"/>
                </a:tc>
              </a:tr>
              <a:tr h="548640">
                <a:tc>
                  <a:txBody>
                    <a:bodyPr/>
                    <a:lstStyle/>
                    <a:p>
                      <a:pPr marL="457200" lvl="1" algn="l" fontAlgn="b"/>
                      <a:r>
                        <a:rPr lang="en-US" sz="1800" b="0" i="1" u="none" strike="noStrike" dirty="0" smtClean="0">
                          <a:solidFill>
                            <a:schemeClr val="dk1"/>
                          </a:solidFill>
                          <a:latin typeface="Calibri" pitchFamily="34" charset="0"/>
                        </a:rPr>
                        <a:t>Intensity</a:t>
                      </a:r>
                      <a:r>
                        <a:rPr lang="en-US" sz="1800" b="0" i="1" u="none" strike="noStrike" baseline="0" dirty="0" smtClean="0">
                          <a:solidFill>
                            <a:schemeClr val="dk1"/>
                          </a:solidFill>
                          <a:latin typeface="Calibri" pitchFamily="34" charset="0"/>
                        </a:rPr>
                        <a:t> Frontier</a:t>
                      </a:r>
                      <a:endParaRPr lang="en-US" sz="1800" b="0" i="1" u="none" strike="noStrike" dirty="0">
                        <a:solidFill>
                          <a:srgbClr val="000000"/>
                        </a:solidFill>
                        <a:latin typeface="Calibri" pitchFamily="34" charset="0"/>
                      </a:endParaRPr>
                    </a:p>
                  </a:txBody>
                  <a:tcPr marL="265293" marR="9826" marT="9525" marB="0" anchor="b"/>
                </a:tc>
                <a:tc>
                  <a:txBody>
                    <a:bodyPr/>
                    <a:lstStyle/>
                    <a:p>
                      <a:pPr marL="0" algn="r" defTabSz="914400" rtl="0" eaLnBrk="1" fontAlgn="b" latinLnBrk="0" hangingPunct="1"/>
                      <a:r>
                        <a:rPr lang="en-US" sz="1800" b="0" i="0" u="none" strike="noStrike" kern="1200" dirty="0">
                          <a:solidFill>
                            <a:srgbClr val="000000"/>
                          </a:solidFill>
                          <a:latin typeface="Calibri" pitchFamily="34" charset="0"/>
                          <a:ea typeface="+mn-ea"/>
                          <a:cs typeface="+mn-cs"/>
                        </a:rPr>
                        <a:t>           </a:t>
                      </a:r>
                      <a:r>
                        <a:rPr lang="en-US" sz="1800" b="0" i="0" u="none" strike="noStrike" kern="1200" dirty="0" smtClean="0">
                          <a:solidFill>
                            <a:srgbClr val="000000"/>
                          </a:solidFill>
                          <a:latin typeface="Calibri" pitchFamily="34" charset="0"/>
                          <a:ea typeface="+mn-ea"/>
                          <a:cs typeface="+mn-cs"/>
                        </a:rPr>
                        <a:t>41,240 </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19,480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ctr" fontAlgn="b"/>
                      <a:r>
                        <a:rPr lang="en-US" sz="1800" b="0" i="0" u="none" strike="noStrike" dirty="0" err="1" smtClean="0">
                          <a:solidFill>
                            <a:srgbClr val="000000"/>
                          </a:solidFill>
                          <a:latin typeface="Calibri" pitchFamily="34" charset="0"/>
                        </a:rPr>
                        <a:t>NO</a:t>
                      </a:r>
                      <a:r>
                        <a:rPr lang="en-US" sz="1800" b="0" i="0" u="none" strike="noStrike" dirty="0" err="1" smtClean="0">
                          <a:solidFill>
                            <a:srgbClr val="000000"/>
                          </a:solidFill>
                          <a:latin typeface="Symbol" pitchFamily="18" charset="2"/>
                        </a:rPr>
                        <a:t>n</a:t>
                      </a:r>
                      <a:r>
                        <a:rPr lang="en-US" sz="1800" b="0" i="0" u="none" strike="noStrike" dirty="0" err="1" smtClean="0">
                          <a:solidFill>
                            <a:srgbClr val="000000"/>
                          </a:solidFill>
                          <a:latin typeface="Calibri" pitchFamily="34" charset="0"/>
                        </a:rPr>
                        <a:t>A</a:t>
                      </a:r>
                      <a:r>
                        <a:rPr lang="en-US" sz="1800" b="0" i="0" u="none" strike="noStrike" baseline="0" dirty="0" smtClean="0">
                          <a:solidFill>
                            <a:srgbClr val="000000"/>
                          </a:solidFill>
                          <a:latin typeface="Calibri" pitchFamily="34" charset="0"/>
                        </a:rPr>
                        <a:t> ramp-down</a:t>
                      </a:r>
                      <a:endParaRPr lang="en-US" sz="1800" b="0" i="0" u="none" strike="noStrike" dirty="0">
                        <a:solidFill>
                          <a:srgbClr val="000000"/>
                        </a:solidFill>
                        <a:latin typeface="Calibri" pitchFamily="34" charset="0"/>
                      </a:endParaRPr>
                    </a:p>
                  </a:txBody>
                  <a:tcPr marL="9826" marR="9826" marT="9525" marB="0" anchor="b"/>
                </a:tc>
              </a:tr>
              <a:tr h="522570">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dirty="0" smtClean="0">
                          <a:solidFill>
                            <a:schemeClr val="dk1"/>
                          </a:solidFill>
                          <a:latin typeface="Calibri" pitchFamily="34" charset="0"/>
                        </a:rPr>
                        <a:t>Intensity</a:t>
                      </a:r>
                      <a:r>
                        <a:rPr lang="en-US" sz="1800" b="0" i="1" u="none" strike="noStrike" baseline="0" dirty="0" smtClean="0">
                          <a:solidFill>
                            <a:schemeClr val="dk1"/>
                          </a:solidFill>
                          <a:latin typeface="Calibri" pitchFamily="34" charset="0"/>
                        </a:rPr>
                        <a:t> Frontier</a:t>
                      </a:r>
                      <a:endParaRPr lang="en-US" sz="1800" b="0" i="1" u="none" strike="noStrike" dirty="0" smtClean="0">
                        <a:solidFill>
                          <a:srgbClr val="000000"/>
                        </a:solidFill>
                        <a:latin typeface="Calibri" pitchFamily="34" charset="0"/>
                      </a:endParaRPr>
                    </a:p>
                  </a:txBody>
                  <a:tcPr marL="265293" marR="9826"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6,000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5,857</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ctr" fontAlgn="b"/>
                      <a:r>
                        <a:rPr lang="en-US" sz="1800" b="0" i="0" u="none" strike="noStrike" kern="1200" baseline="0" dirty="0" smtClean="0">
                          <a:solidFill>
                            <a:srgbClr val="000000"/>
                          </a:solidFill>
                          <a:latin typeface="Calibri" pitchFamily="34" charset="0"/>
                          <a:ea typeface="+mn-ea"/>
                          <a:cs typeface="+mn-cs"/>
                        </a:rPr>
                        <a:t>MicroBooNE</a:t>
                      </a:r>
                      <a:endParaRPr lang="en-US" sz="1800" b="0" i="0" u="none" strike="noStrike" kern="1200" baseline="0" dirty="0">
                        <a:solidFill>
                          <a:srgbClr val="000000"/>
                        </a:solidFill>
                        <a:latin typeface="Calibri" pitchFamily="34" charset="0"/>
                        <a:ea typeface="+mn-ea"/>
                        <a:cs typeface="+mn-cs"/>
                      </a:endParaRPr>
                    </a:p>
                  </a:txBody>
                  <a:tcPr marL="9826" marR="9826" marT="9525" marB="0" anchor="b"/>
                </a:tc>
              </a:tr>
              <a:tr h="560732">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dirty="0" smtClean="0">
                          <a:solidFill>
                            <a:schemeClr val="dk1"/>
                          </a:solidFill>
                          <a:latin typeface="Calibri" pitchFamily="34" charset="0"/>
                        </a:rPr>
                        <a:t>Intensity</a:t>
                      </a:r>
                      <a:r>
                        <a:rPr lang="en-US" sz="1800" b="0" i="1" u="none" strike="noStrike" baseline="0" dirty="0" smtClean="0">
                          <a:solidFill>
                            <a:schemeClr val="dk1"/>
                          </a:solidFill>
                          <a:latin typeface="Calibri" pitchFamily="34" charset="0"/>
                        </a:rPr>
                        <a:t> Frontier</a:t>
                      </a:r>
                      <a:endParaRPr lang="en-US" sz="1800" b="0" i="1" u="none" strike="noStrike" dirty="0" smtClean="0">
                        <a:solidFill>
                          <a:srgbClr val="000000"/>
                        </a:solidFill>
                        <a:latin typeface="Calibri" pitchFamily="34" charset="0"/>
                      </a:endParaRPr>
                    </a:p>
                  </a:txBody>
                  <a:tcPr marL="265293" marR="9826"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500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ctr" fontAlgn="b"/>
                      <a:r>
                        <a:rPr lang="en-US" sz="1800" b="0" i="0" u="none" strike="noStrike" kern="1200" baseline="0" dirty="0" smtClean="0">
                          <a:solidFill>
                            <a:srgbClr val="000000"/>
                          </a:solidFill>
                          <a:latin typeface="Calibri" pitchFamily="34" charset="0"/>
                          <a:ea typeface="+mn-ea"/>
                          <a:cs typeface="+mn-cs"/>
                        </a:rPr>
                        <a:t>Reactor Neutrino Detector </a:t>
                      </a:r>
                    </a:p>
                    <a:p>
                      <a:pPr algn="ctr" fontAlgn="b"/>
                      <a:r>
                        <a:rPr lang="en-US" sz="1800" b="0" i="0" u="none" strike="noStrike" kern="1200" baseline="0" dirty="0" smtClean="0">
                          <a:solidFill>
                            <a:srgbClr val="000000"/>
                          </a:solidFill>
                          <a:latin typeface="Calibri" pitchFamily="34" charset="0"/>
                          <a:ea typeface="+mn-ea"/>
                          <a:cs typeface="+mn-cs"/>
                        </a:rPr>
                        <a:t>at Daya Bay</a:t>
                      </a:r>
                      <a:endParaRPr lang="en-US" sz="1800" b="0" i="0" u="none" strike="noStrike" kern="1200" baseline="0" dirty="0">
                        <a:solidFill>
                          <a:srgbClr val="000000"/>
                        </a:solidFill>
                        <a:latin typeface="Calibri" pitchFamily="34" charset="0"/>
                        <a:ea typeface="+mn-ea"/>
                        <a:cs typeface="+mn-cs"/>
                      </a:endParaRPr>
                    </a:p>
                  </a:txBody>
                  <a:tcPr marL="9826" marR="9826" marT="9525" marB="0" anchor="b"/>
                </a:tc>
              </a:tr>
              <a:tr h="429868">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dirty="0" smtClean="0">
                          <a:solidFill>
                            <a:schemeClr val="dk1"/>
                          </a:solidFill>
                          <a:latin typeface="Calibri" pitchFamily="34" charset="0"/>
                        </a:rPr>
                        <a:t>Intensity</a:t>
                      </a:r>
                      <a:r>
                        <a:rPr lang="en-US" sz="1800" b="0" i="1" u="none" strike="noStrike" baseline="0" dirty="0" smtClean="0">
                          <a:solidFill>
                            <a:schemeClr val="dk1"/>
                          </a:solidFill>
                          <a:latin typeface="Calibri" pitchFamily="34" charset="0"/>
                        </a:rPr>
                        <a:t> Frontier</a:t>
                      </a:r>
                      <a:endParaRPr lang="en-US" sz="1800" b="0" i="1" u="none" strike="noStrike" dirty="0" smtClean="0">
                        <a:solidFill>
                          <a:srgbClr val="000000"/>
                        </a:solidFill>
                        <a:latin typeface="Calibri" pitchFamily="34" charset="0"/>
                      </a:endParaRPr>
                    </a:p>
                  </a:txBody>
                  <a:tcPr marL="265293" marR="9826"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1,030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5,000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8,000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ctr" fontAlgn="b"/>
                      <a:r>
                        <a:rPr lang="en-US" sz="1800" b="0" i="0" u="none" strike="noStrike" kern="1200" baseline="0" dirty="0" smtClean="0">
                          <a:solidFill>
                            <a:srgbClr val="000000"/>
                          </a:solidFill>
                          <a:latin typeface="Calibri" pitchFamily="34" charset="0"/>
                          <a:ea typeface="+mn-ea"/>
                          <a:cs typeface="+mn-cs"/>
                        </a:rPr>
                        <a:t>Belle II</a:t>
                      </a:r>
                      <a:endParaRPr lang="en-US" sz="1800" b="0" i="0" u="none" strike="noStrike" kern="1200" baseline="0" dirty="0">
                        <a:solidFill>
                          <a:srgbClr val="000000"/>
                        </a:solidFill>
                        <a:latin typeface="Calibri" pitchFamily="34" charset="0"/>
                        <a:ea typeface="+mn-ea"/>
                        <a:cs typeface="+mn-cs"/>
                      </a:endParaRPr>
                    </a:p>
                  </a:txBody>
                  <a:tcPr marL="9826" marR="9826" marT="9525" marB="0" anchor="b"/>
                </a:tc>
              </a:tr>
              <a:tr h="457200">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dirty="0" smtClean="0">
                          <a:solidFill>
                            <a:schemeClr val="dk1"/>
                          </a:solidFill>
                          <a:latin typeface="Calibri" pitchFamily="34" charset="0"/>
                        </a:rPr>
                        <a:t>Intensity</a:t>
                      </a:r>
                      <a:r>
                        <a:rPr lang="en-US" sz="1800" b="0" i="1" u="none" strike="noStrike" baseline="0" dirty="0" smtClean="0">
                          <a:solidFill>
                            <a:schemeClr val="dk1"/>
                          </a:solidFill>
                          <a:latin typeface="Calibri" pitchFamily="34" charset="0"/>
                        </a:rPr>
                        <a:t> Frontier</a:t>
                      </a:r>
                      <a:endParaRPr lang="en-US" sz="1800" b="0" i="1" u="none" strike="noStrike" dirty="0" smtClean="0">
                        <a:solidFill>
                          <a:srgbClr val="000000"/>
                        </a:solidFill>
                        <a:latin typeface="Calibri" pitchFamily="34" charset="0"/>
                      </a:endParaRPr>
                    </a:p>
                  </a:txBody>
                  <a:tcPr marL="265293" marR="9826"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5,850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9,000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ctr" fontAlgn="b"/>
                      <a:r>
                        <a:rPr lang="en-US" sz="1800" b="0" i="0" u="none" strike="noStrike" kern="1200" baseline="0" dirty="0" smtClean="0">
                          <a:solidFill>
                            <a:srgbClr val="000000"/>
                          </a:solidFill>
                          <a:latin typeface="Calibri" pitchFamily="34" charset="0"/>
                          <a:ea typeface="+mn-ea"/>
                          <a:cs typeface="+mn-cs"/>
                        </a:rPr>
                        <a:t>Muon g-2 Experiment</a:t>
                      </a:r>
                      <a:endParaRPr lang="en-US" sz="1800" b="0" i="0" u="none" strike="noStrike" kern="1200" baseline="0" dirty="0">
                        <a:solidFill>
                          <a:srgbClr val="000000"/>
                        </a:solidFill>
                        <a:latin typeface="Calibri" pitchFamily="34" charset="0"/>
                        <a:ea typeface="+mn-ea"/>
                        <a:cs typeface="+mn-cs"/>
                      </a:endParaRPr>
                    </a:p>
                  </a:txBody>
                  <a:tcPr marL="9826" marR="9826" marT="9525" marB="0" anchor="b"/>
                </a:tc>
              </a:tr>
              <a:tr h="548640">
                <a:tc>
                  <a:txBody>
                    <a:bodyPr/>
                    <a:lstStyle/>
                    <a:p>
                      <a:pPr marL="457200" lvl="1" algn="l" fontAlgn="b"/>
                      <a:r>
                        <a:rPr lang="en-US" sz="1800" b="0" i="1" u="none" strike="noStrike" dirty="0" smtClean="0">
                          <a:solidFill>
                            <a:srgbClr val="000000"/>
                          </a:solidFill>
                          <a:latin typeface="Calibri" pitchFamily="34" charset="0"/>
                        </a:rPr>
                        <a:t>Cosmic</a:t>
                      </a:r>
                      <a:r>
                        <a:rPr lang="en-US" sz="1800" b="0" i="1" u="none" strike="noStrike" baseline="0" dirty="0" smtClean="0">
                          <a:solidFill>
                            <a:srgbClr val="000000"/>
                          </a:solidFill>
                          <a:latin typeface="Calibri" pitchFamily="34" charset="0"/>
                        </a:rPr>
                        <a:t> Frontier</a:t>
                      </a:r>
                      <a:endParaRPr lang="en-US" sz="1800" b="0" i="1" u="none" strike="noStrike" dirty="0" smtClean="0">
                        <a:solidFill>
                          <a:srgbClr val="000000"/>
                        </a:solidFill>
                        <a:latin typeface="Calibri" pitchFamily="34" charset="0"/>
                      </a:endParaRPr>
                    </a:p>
                  </a:txBody>
                  <a:tcPr marL="265293" marR="9826" marT="9525" marB="0" anchor="b"/>
                </a:tc>
                <a:tc>
                  <a:txBody>
                    <a:bodyPr/>
                    <a:lstStyle/>
                    <a:p>
                      <a:pPr marL="0" algn="r" defTabSz="914400" rtl="0" eaLnBrk="1" fontAlgn="b" latinLnBrk="0" hangingPunct="1"/>
                      <a:r>
                        <a:rPr lang="en-US" sz="1800" b="0" i="0" u="none" strike="noStrike" kern="1200" dirty="0">
                          <a:solidFill>
                            <a:srgbClr val="000000"/>
                          </a:solidFill>
                          <a:latin typeface="Calibri" pitchFamily="34" charset="0"/>
                          <a:ea typeface="+mn-ea"/>
                          <a:cs typeface="+mn-cs"/>
                        </a:rPr>
                        <a:t>           </a:t>
                      </a:r>
                      <a:r>
                        <a:rPr lang="en-US" sz="1800" b="0" i="0" u="none" strike="noStrike" kern="1200" dirty="0" smtClean="0">
                          <a:solidFill>
                            <a:srgbClr val="000000"/>
                          </a:solidFill>
                          <a:latin typeface="Calibri" pitchFamily="34" charset="0"/>
                          <a:ea typeface="+mn-ea"/>
                          <a:cs typeface="+mn-cs"/>
                        </a:rPr>
                        <a:t>1,500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1,500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ctr" fontAlgn="b"/>
                      <a:r>
                        <a:rPr lang="en-US" sz="1800" b="0" i="0" u="none" strike="noStrike" dirty="0" smtClean="0">
                          <a:solidFill>
                            <a:srgbClr val="000000"/>
                          </a:solidFill>
                          <a:latin typeface="Calibri" pitchFamily="34" charset="0"/>
                        </a:rPr>
                        <a:t>HAWC</a:t>
                      </a:r>
                      <a:endParaRPr lang="en-US" sz="1800" b="0" i="0" u="none" strike="noStrike" dirty="0">
                        <a:solidFill>
                          <a:srgbClr val="000000"/>
                        </a:solidFill>
                        <a:latin typeface="Calibri" pitchFamily="34" charset="0"/>
                      </a:endParaRPr>
                    </a:p>
                  </a:txBody>
                  <a:tcPr marL="9826" marR="9826" marT="9525" marB="0" anchor="b"/>
                </a:tc>
              </a:tr>
              <a:tr h="622294">
                <a:tc>
                  <a:txBody>
                    <a:bodyPr/>
                    <a:lstStyle/>
                    <a:p>
                      <a:pPr marL="457200" lvl="1" algn="l" fontAlgn="b"/>
                      <a:r>
                        <a:rPr lang="en-US" sz="1800" b="0" i="1" u="none" strike="noStrike" dirty="0" smtClean="0">
                          <a:solidFill>
                            <a:srgbClr val="000000"/>
                          </a:solidFill>
                          <a:latin typeface="Calibri" pitchFamily="34" charset="0"/>
                        </a:rPr>
                        <a:t>Cosmic</a:t>
                      </a:r>
                      <a:r>
                        <a:rPr lang="en-US" sz="1800" b="0" i="1" u="none" strike="noStrike" baseline="0" dirty="0" smtClean="0">
                          <a:solidFill>
                            <a:srgbClr val="000000"/>
                          </a:solidFill>
                          <a:latin typeface="Calibri" pitchFamily="34" charset="0"/>
                        </a:rPr>
                        <a:t> Frontier</a:t>
                      </a:r>
                      <a:endParaRPr lang="en-US" sz="1800" b="0" i="1" u="none" strike="noStrike" dirty="0" smtClean="0">
                        <a:solidFill>
                          <a:srgbClr val="000000"/>
                        </a:solidFill>
                        <a:latin typeface="Calibri" pitchFamily="34" charset="0"/>
                      </a:endParaRPr>
                    </a:p>
                  </a:txBody>
                  <a:tcPr marL="265293" marR="9826"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5,500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8,000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22,000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ctr" defTabSz="914400" rtl="0" eaLnBrk="1" fontAlgn="b" latinLnBrk="0" hangingPunct="1"/>
                      <a:r>
                        <a:rPr lang="en-US" sz="1800" b="0" i="0" u="none" strike="noStrike" kern="1200" dirty="0" smtClean="0">
                          <a:solidFill>
                            <a:srgbClr val="000000"/>
                          </a:solidFill>
                          <a:latin typeface="Calibri" pitchFamily="34" charset="0"/>
                          <a:ea typeface="+mn-ea"/>
                          <a:cs typeface="+mn-cs"/>
                        </a:rPr>
                        <a:t>Large Synoptic Survey </a:t>
                      </a:r>
                    </a:p>
                    <a:p>
                      <a:pPr marL="0" algn="ctr" defTabSz="914400" rtl="0" eaLnBrk="1" fontAlgn="b" latinLnBrk="0" hangingPunct="1"/>
                      <a:r>
                        <a:rPr lang="en-US" sz="1800" b="0" i="0" u="none" strike="noStrike" kern="1200" dirty="0" smtClean="0">
                          <a:solidFill>
                            <a:srgbClr val="000000"/>
                          </a:solidFill>
                          <a:latin typeface="Calibri" pitchFamily="34" charset="0"/>
                          <a:ea typeface="+mn-ea"/>
                          <a:cs typeface="+mn-cs"/>
                        </a:rPr>
                        <a:t>Telescope (LSST) Camera</a:t>
                      </a:r>
                      <a:endParaRPr lang="en-US" sz="1800" b="0" i="0" u="none" strike="noStrike" kern="1200" dirty="0">
                        <a:solidFill>
                          <a:srgbClr val="000000"/>
                        </a:solidFill>
                        <a:latin typeface="Calibri" pitchFamily="34" charset="0"/>
                        <a:ea typeface="+mn-ea"/>
                        <a:cs typeface="+mn-cs"/>
                      </a:endParaRPr>
                    </a:p>
                  </a:txBody>
                  <a:tcPr marL="9826" marR="9826" marT="9525" marB="0" anchor="b"/>
                </a:tc>
              </a:tr>
              <a:tr h="347103">
                <a:tc>
                  <a:txBody>
                    <a:bodyPr/>
                    <a:lstStyle/>
                    <a:p>
                      <a:pPr algn="l" fontAlgn="b"/>
                      <a:r>
                        <a:rPr lang="en-US" sz="1800" b="1" u="none" strike="noStrike" dirty="0" smtClean="0">
                          <a:latin typeface="Calibri" pitchFamily="34" charset="0"/>
                        </a:rPr>
                        <a:t>TOTAL MIE’s</a:t>
                      </a:r>
                      <a:endParaRPr lang="en-US" sz="1800" b="1" i="0" u="none" strike="noStrike" dirty="0">
                        <a:solidFill>
                          <a:srgbClr val="000000"/>
                        </a:solidFill>
                        <a:latin typeface="Calibri" pitchFamily="34" charset="0"/>
                      </a:endParaRPr>
                    </a:p>
                  </a:txBody>
                  <a:tcPr marL="9826" marR="9826"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55,770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45,687</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39,000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endParaRPr lang="en-US" sz="1800" b="1" i="0" u="none" strike="noStrike" dirty="0">
                        <a:solidFill>
                          <a:srgbClr val="000000"/>
                        </a:solidFill>
                        <a:latin typeface="Calibri" pitchFamily="34" charset="0"/>
                      </a:endParaRPr>
                    </a:p>
                  </a:txBody>
                  <a:tcPr marL="9826" marR="9826" marT="9525" marB="0" anchor="b"/>
                </a:tc>
              </a:tr>
            </a:tbl>
          </a:graphicData>
        </a:graphic>
      </p:graphicFrame>
      <p:sp>
        <p:nvSpPr>
          <p:cNvPr id="54275" name="TextBox 5"/>
          <p:cNvSpPr txBox="1">
            <a:spLocks noChangeArrowheads="1"/>
          </p:cNvSpPr>
          <p:nvPr/>
        </p:nvSpPr>
        <p:spPr bwMode="auto">
          <a:xfrm>
            <a:off x="579438" y="5741988"/>
            <a:ext cx="8045450" cy="368300"/>
          </a:xfrm>
          <a:prstGeom prst="rect">
            <a:avLst/>
          </a:prstGeom>
          <a:noFill/>
          <a:ln w="9525">
            <a:noFill/>
            <a:miter lim="800000"/>
            <a:headEnd/>
            <a:tailEnd/>
          </a:ln>
        </p:spPr>
        <p:txBody>
          <a:bodyPr>
            <a:spAutoFit/>
          </a:bodyPr>
          <a:lstStyle/>
          <a:p>
            <a:pPr defTabSz="457200" eaLnBrk="0" hangingPunct="0"/>
            <a:r>
              <a:rPr lang="en-US" dirty="0">
                <a:solidFill>
                  <a:prstClr val="black"/>
                </a:solidFill>
              </a:rPr>
              <a:t> </a:t>
            </a:r>
          </a:p>
        </p:txBody>
      </p:sp>
      <p:sp>
        <p:nvSpPr>
          <p:cNvPr id="6" name="Date Placeholder 5"/>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
        <p:nvSpPr>
          <p:cNvPr id="8" name="Slide Number Placeholder 7"/>
          <p:cNvSpPr>
            <a:spLocks noGrp="1"/>
          </p:cNvSpPr>
          <p:nvPr>
            <p:ph type="sldNum" sz="quarter" idx="10"/>
          </p:nvPr>
        </p:nvSpPr>
        <p:spPr/>
        <p:txBody>
          <a:bodyPr/>
          <a:lstStyle/>
          <a:p>
            <a:pPr>
              <a:defRPr/>
            </a:pPr>
            <a:fld id="{D757FE10-15E1-460C-A482-DCCBDA005350}" type="slidenum">
              <a:rPr lang="en-US" smtClean="0"/>
              <a:pPr>
                <a:defRPr/>
              </a:pPr>
              <a:t>61</a:t>
            </a:fld>
            <a:endParaRPr lang="en-US" dirty="0"/>
          </a:p>
        </p:txBody>
      </p:sp>
    </p:spTree>
    <p:extLst>
      <p:ext uri="{BB962C8B-B14F-4D97-AF65-F5344CB8AC3E}">
        <p14:creationId xmlns="" xmlns:p14="http://schemas.microsoft.com/office/powerpoint/2010/main" val="41636590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noAutofit/>
          </a:bodyPr>
          <a:lstStyle/>
          <a:p>
            <a:r>
              <a:rPr lang="en-US" sz="4000" b="1" dirty="0" smtClean="0">
                <a:solidFill>
                  <a:srgbClr val="2B5C00"/>
                </a:solidFill>
                <a:effectLst>
                  <a:outerShdw blurRad="38100" dist="38100" dir="2700000" algn="tl">
                    <a:srgbClr val="000000">
                      <a:alpha val="43137"/>
                    </a:srgbClr>
                  </a:outerShdw>
                </a:effectLst>
                <a:latin typeface="Cambria" pitchFamily="18" charset="0"/>
              </a:rPr>
              <a:t>HEP Physics Construction Funding</a:t>
            </a:r>
          </a:p>
        </p:txBody>
      </p:sp>
      <p:graphicFrame>
        <p:nvGraphicFramePr>
          <p:cNvPr id="10" name="Table Placeholder 9"/>
          <p:cNvGraphicFramePr>
            <a:graphicFrameLocks noGrp="1"/>
          </p:cNvGraphicFramePr>
          <p:nvPr>
            <p:ph idx="1"/>
            <p:extLst>
              <p:ext uri="{D42A27DB-BD31-4B8C-83A1-F6EECF244321}">
                <p14:modId xmlns="" xmlns:p14="http://schemas.microsoft.com/office/powerpoint/2010/main" val="921418407"/>
              </p:ext>
            </p:extLst>
          </p:nvPr>
        </p:nvGraphicFramePr>
        <p:xfrm>
          <a:off x="182563" y="1158875"/>
          <a:ext cx="8767665" cy="4935611"/>
        </p:xfrm>
        <a:graphic>
          <a:graphicData uri="http://schemas.openxmlformats.org/drawingml/2006/table">
            <a:tbl>
              <a:tblPr>
                <a:tableStyleId>{69C7853C-536D-4A76-A0AE-DD22124D55A5}</a:tableStyleId>
              </a:tblPr>
              <a:tblGrid>
                <a:gridCol w="5093815"/>
                <a:gridCol w="1208753"/>
                <a:gridCol w="1180201"/>
                <a:gridCol w="1284896"/>
              </a:tblGrid>
              <a:tr h="563383">
                <a:tc>
                  <a:txBody>
                    <a:bodyPr/>
                    <a:lstStyle/>
                    <a:p>
                      <a:pPr algn="l" fontAlgn="b"/>
                      <a:r>
                        <a:rPr lang="en-US" sz="1800" b="1" u="none" strike="noStrike" dirty="0" smtClean="0">
                          <a:latin typeface="Calibri" pitchFamily="34" charset="0"/>
                        </a:rPr>
                        <a:t>Funding (in $K)</a:t>
                      </a:r>
                      <a:endParaRPr lang="en-US" sz="1800" b="1" i="0" u="none" strike="noStrike" dirty="0">
                        <a:solidFill>
                          <a:srgbClr val="000000"/>
                        </a:solidFill>
                        <a:latin typeface="Calibri" pitchFamily="34" charset="0"/>
                      </a:endParaRPr>
                    </a:p>
                  </a:txBody>
                  <a:tcPr marL="10807" marR="10807" marT="9525" marB="0" anchor="b"/>
                </a:tc>
                <a:tc>
                  <a:txBody>
                    <a:bodyPr/>
                    <a:lstStyle/>
                    <a:p>
                      <a:pPr algn="ctr" fontAlgn="b"/>
                      <a:r>
                        <a:rPr lang="en-US" sz="1800" b="1" u="none" strike="noStrike" dirty="0">
                          <a:latin typeface="Calibri" pitchFamily="34" charset="0"/>
                          <a:cs typeface="Calibri" pitchFamily="34" charset="0"/>
                        </a:rPr>
                        <a:t>FY </a:t>
                      </a:r>
                      <a:r>
                        <a:rPr lang="en-US" sz="1800" b="1" u="none" strike="noStrike" dirty="0" smtClean="0">
                          <a:latin typeface="Calibri" pitchFamily="34" charset="0"/>
                          <a:cs typeface="Calibri" pitchFamily="34" charset="0"/>
                        </a:rPr>
                        <a:t>2012 Actual</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 2013 July</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a:t>
                      </a:r>
                      <a:r>
                        <a:rPr lang="en-US" sz="1800" b="1" i="0" u="none" strike="noStrike" baseline="0" dirty="0" smtClean="0">
                          <a:solidFill>
                            <a:srgbClr val="000000"/>
                          </a:solidFill>
                          <a:latin typeface="Calibri" pitchFamily="34" charset="0"/>
                          <a:cs typeface="Calibri" pitchFamily="34" charset="0"/>
                        </a:rPr>
                        <a:t> 2014 Request</a:t>
                      </a:r>
                      <a:endParaRPr lang="en-US" sz="1800" b="1" i="0" u="none" strike="noStrike" dirty="0">
                        <a:solidFill>
                          <a:srgbClr val="000000"/>
                        </a:solidFill>
                        <a:latin typeface="Calibri" pitchFamily="34" charset="0"/>
                        <a:cs typeface="Calibri" pitchFamily="34" charset="0"/>
                      </a:endParaRPr>
                    </a:p>
                  </a:txBody>
                  <a:tcPr marL="0" marR="0" marT="0" marB="0" anchor="b"/>
                </a:tc>
              </a:tr>
              <a:tr h="292813">
                <a:tc>
                  <a:txBody>
                    <a:bodyPr/>
                    <a:lstStyle/>
                    <a:p>
                      <a:pPr marL="0" algn="l" fontAlgn="b"/>
                      <a:r>
                        <a:rPr lang="en-US" sz="1800" b="1" i="0" u="none" strike="noStrike" dirty="0" smtClean="0">
                          <a:solidFill>
                            <a:srgbClr val="000000"/>
                          </a:solidFill>
                          <a:latin typeface="Calibri" pitchFamily="34" charset="0"/>
                        </a:rPr>
                        <a:t>Construction - TPC</a:t>
                      </a:r>
                    </a:p>
                  </a:txBody>
                  <a:tcPr marL="291778" marR="10807"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53,000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28,388</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45,000</a:t>
                      </a:r>
                      <a:endParaRPr lang="en-US" sz="1800" b="1" i="0" u="none" strike="noStrike" kern="1200" dirty="0">
                        <a:solidFill>
                          <a:srgbClr val="000000"/>
                        </a:solidFill>
                        <a:latin typeface="Calibri" pitchFamily="34" charset="0"/>
                        <a:ea typeface="+mn-ea"/>
                        <a:cs typeface="+mn-cs"/>
                      </a:endParaRPr>
                    </a:p>
                  </a:txBody>
                  <a:tcPr marL="0" marR="0" marT="0" marB="0" anchor="b"/>
                </a:tc>
              </a:tr>
              <a:tr h="563383">
                <a:tc>
                  <a:txBody>
                    <a:bodyPr/>
                    <a:lstStyle/>
                    <a:p>
                      <a:pPr marL="0" lvl="1" algn="l" defTabSz="914400" rtl="0" eaLnBrk="1" fontAlgn="b" latinLnBrk="0" hangingPunct="1"/>
                      <a:r>
                        <a:rPr lang="en-US" sz="1800" b="1" i="0" u="none" strike="noStrike" kern="1200" dirty="0" smtClean="0">
                          <a:solidFill>
                            <a:srgbClr val="000000"/>
                          </a:solidFill>
                          <a:latin typeface="Calibri" pitchFamily="34" charset="0"/>
                          <a:ea typeface="+mn-ea"/>
                          <a:cs typeface="+mn-cs"/>
                        </a:rPr>
                        <a:t>Long Baseline Neutrino Experiment </a:t>
                      </a:r>
                      <a:endParaRPr lang="en-US" sz="1800" b="1" i="0" u="none" strike="noStrike" kern="1200" dirty="0">
                        <a:solidFill>
                          <a:srgbClr val="000000"/>
                        </a:solidFill>
                        <a:latin typeface="Calibri" pitchFamily="34" charset="0"/>
                        <a:ea typeface="+mn-ea"/>
                        <a:cs typeface="+mn-cs"/>
                      </a:endParaRPr>
                    </a:p>
                  </a:txBody>
                  <a:tcPr marL="291778" marR="10807" marT="9525" marB="0" anchor="b"/>
                </a:tc>
                <a:tc>
                  <a:txBody>
                    <a:bodyPr/>
                    <a:lstStyle/>
                    <a:p>
                      <a:pPr marL="0" algn="r" defTabSz="914400" rtl="0" eaLnBrk="1" fontAlgn="b" latinLnBrk="0" hangingPunct="1"/>
                      <a:r>
                        <a:rPr lang="en-US" sz="1800" b="0" i="0" u="none" strike="noStrike" kern="1200" dirty="0">
                          <a:solidFill>
                            <a:srgbClr val="000000"/>
                          </a:solidFill>
                          <a:latin typeface="Calibri" pitchFamily="34" charset="0"/>
                          <a:ea typeface="+mn-ea"/>
                          <a:cs typeface="+mn-cs"/>
                        </a:rPr>
                        <a:t>           </a:t>
                      </a:r>
                      <a:r>
                        <a:rPr lang="en-US" sz="1800" b="1" i="0" u="none" strike="noStrike" kern="1200" dirty="0" smtClean="0">
                          <a:solidFill>
                            <a:srgbClr val="000000"/>
                          </a:solidFill>
                          <a:latin typeface="Calibri" pitchFamily="34" charset="0"/>
                          <a:ea typeface="+mn-ea"/>
                          <a:cs typeface="+mn-cs"/>
                        </a:rPr>
                        <a:t>21,000</a:t>
                      </a:r>
                      <a:r>
                        <a:rPr lang="en-US" sz="1800" b="0" i="0" u="none" strike="noStrike" kern="1200" dirty="0" smtClean="0">
                          <a:solidFill>
                            <a:srgbClr val="000000"/>
                          </a:solidFill>
                          <a:latin typeface="Calibri" pitchFamily="34" charset="0"/>
                          <a:ea typeface="+mn-ea"/>
                          <a:cs typeface="+mn-cs"/>
                        </a:rPr>
                        <a:t> </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17,888</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10,000</a:t>
                      </a:r>
                      <a:endParaRPr lang="en-US" sz="1800" b="1" i="0" u="none" strike="noStrike" kern="1200" dirty="0">
                        <a:solidFill>
                          <a:srgbClr val="000000"/>
                        </a:solidFill>
                        <a:latin typeface="Calibri" pitchFamily="34" charset="0"/>
                        <a:ea typeface="+mn-ea"/>
                        <a:cs typeface="+mn-cs"/>
                      </a:endParaRPr>
                    </a:p>
                  </a:txBody>
                  <a:tcPr marL="0" marR="0" marT="0" marB="0" anchor="b"/>
                </a:tc>
              </a:tr>
              <a:tr h="536612">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kern="1200" dirty="0" smtClean="0">
                          <a:solidFill>
                            <a:schemeClr val="dk1"/>
                          </a:solidFill>
                          <a:latin typeface="Calibri" pitchFamily="34" charset="0"/>
                          <a:ea typeface="+mn-ea"/>
                          <a:cs typeface="+mn-cs"/>
                        </a:rPr>
                        <a:t>TEC</a:t>
                      </a:r>
                    </a:p>
                  </a:txBody>
                  <a:tcPr marL="51872" marR="51872"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4,000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3,781</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0</a:t>
                      </a:r>
                      <a:endParaRPr lang="en-US" sz="1800" b="0" i="0" u="none" strike="noStrike" kern="1200" dirty="0">
                        <a:solidFill>
                          <a:srgbClr val="000000"/>
                        </a:solidFill>
                        <a:latin typeface="Calibri" pitchFamily="34" charset="0"/>
                        <a:ea typeface="+mn-ea"/>
                        <a:cs typeface="+mn-cs"/>
                      </a:endParaRPr>
                    </a:p>
                  </a:txBody>
                  <a:tcPr marL="0" marR="0" marT="0" marB="0" anchor="b"/>
                </a:tc>
              </a:tr>
              <a:tr h="482210">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kern="1200" dirty="0" smtClean="0">
                          <a:solidFill>
                            <a:schemeClr val="dk1"/>
                          </a:solidFill>
                          <a:latin typeface="Calibri" pitchFamily="34" charset="0"/>
                          <a:ea typeface="+mn-ea"/>
                          <a:cs typeface="+mn-cs"/>
                        </a:rPr>
                        <a:t>OPC</a:t>
                      </a:r>
                    </a:p>
                  </a:txBody>
                  <a:tcPr marL="51872" marR="51872"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17,000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14,107</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10,000</a:t>
                      </a:r>
                      <a:endParaRPr lang="en-US" sz="1800" b="0" i="0" u="none" strike="noStrike" kern="1200" dirty="0">
                        <a:solidFill>
                          <a:srgbClr val="000000"/>
                        </a:solidFill>
                        <a:latin typeface="Calibri" pitchFamily="34" charset="0"/>
                        <a:ea typeface="+mn-ea"/>
                        <a:cs typeface="+mn-cs"/>
                      </a:endParaRPr>
                    </a:p>
                  </a:txBody>
                  <a:tcPr marL="0" marR="0" marT="0" marB="0" anchor="b"/>
                </a:tc>
              </a:tr>
              <a:tr h="441419">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kern="1200" dirty="0" smtClean="0">
                          <a:solidFill>
                            <a:schemeClr val="dk1"/>
                          </a:solidFill>
                          <a:latin typeface="Calibri" pitchFamily="34" charset="0"/>
                          <a:ea typeface="+mn-ea"/>
                          <a:cs typeface="+mn-cs"/>
                        </a:rPr>
                        <a:t>TPC</a:t>
                      </a:r>
                    </a:p>
                  </a:txBody>
                  <a:tcPr marL="51872" marR="51872"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21,000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17,888</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10,000</a:t>
                      </a:r>
                      <a:endParaRPr lang="en-US" sz="1800" b="0" i="0" u="none" strike="noStrike" kern="1200" dirty="0">
                        <a:solidFill>
                          <a:srgbClr val="000000"/>
                        </a:solidFill>
                        <a:latin typeface="Calibri" pitchFamily="34" charset="0"/>
                        <a:ea typeface="+mn-ea"/>
                        <a:cs typeface="+mn-cs"/>
                      </a:endParaRPr>
                    </a:p>
                  </a:txBody>
                  <a:tcPr marL="0" marR="0" marT="0" marB="0" anchor="b"/>
                </a:tc>
              </a:tr>
              <a:tr h="573164">
                <a:tc>
                  <a:txBody>
                    <a:bodyPr/>
                    <a:lstStyle/>
                    <a:p>
                      <a:pPr marL="0" lvl="1" algn="l" defTabSz="914400" rtl="0" eaLnBrk="1" fontAlgn="b" latinLnBrk="0" hangingPunct="1"/>
                      <a:r>
                        <a:rPr lang="en-US" sz="1800" b="1" i="0" u="none" strike="noStrike" kern="1200" dirty="0" smtClean="0">
                          <a:solidFill>
                            <a:srgbClr val="000000"/>
                          </a:solidFill>
                          <a:latin typeface="Calibri" pitchFamily="34" charset="0"/>
                          <a:ea typeface="+mn-ea"/>
                          <a:cs typeface="+mn-cs"/>
                        </a:rPr>
                        <a:t>Muon to Electron Conversion Experiment</a:t>
                      </a:r>
                      <a:endParaRPr lang="en-US" sz="1800" b="1" i="0" u="none" strike="noStrike" kern="1200" dirty="0">
                        <a:solidFill>
                          <a:srgbClr val="000000"/>
                        </a:solidFill>
                        <a:latin typeface="Calibri" pitchFamily="34" charset="0"/>
                        <a:ea typeface="+mn-ea"/>
                        <a:cs typeface="+mn-cs"/>
                      </a:endParaRPr>
                    </a:p>
                  </a:txBody>
                  <a:tcPr marL="291778" marR="10807" marT="9525" marB="0" anchor="b"/>
                </a:tc>
                <a:tc>
                  <a:txBody>
                    <a:bodyPr/>
                    <a:lstStyle/>
                    <a:p>
                      <a:pPr marL="0" algn="r" defTabSz="914400" rtl="0" eaLnBrk="1" fontAlgn="b" latinLnBrk="0" hangingPunct="1"/>
                      <a:r>
                        <a:rPr lang="en-US" sz="1800" b="0" i="0" u="none" strike="noStrike" kern="1200" dirty="0">
                          <a:solidFill>
                            <a:srgbClr val="000000"/>
                          </a:solidFill>
                          <a:latin typeface="Calibri" pitchFamily="34" charset="0"/>
                          <a:ea typeface="+mn-ea"/>
                          <a:cs typeface="+mn-cs"/>
                        </a:rPr>
                        <a:t>           </a:t>
                      </a:r>
                      <a:r>
                        <a:rPr lang="en-US" sz="1800" b="1" i="0" u="none" strike="noStrike" kern="1200" dirty="0" smtClean="0">
                          <a:solidFill>
                            <a:srgbClr val="000000"/>
                          </a:solidFill>
                          <a:latin typeface="Calibri" pitchFamily="34" charset="0"/>
                          <a:ea typeface="+mn-ea"/>
                          <a:cs typeface="+mn-cs"/>
                        </a:rPr>
                        <a:t>32,000</a:t>
                      </a:r>
                      <a:r>
                        <a:rPr lang="en-US" sz="1800" b="0" i="0" u="none" strike="noStrike" kern="1200" dirty="0" smtClean="0">
                          <a:solidFill>
                            <a:srgbClr val="000000"/>
                          </a:solidFill>
                          <a:latin typeface="Calibri" pitchFamily="34" charset="0"/>
                          <a:ea typeface="+mn-ea"/>
                          <a:cs typeface="+mn-cs"/>
                        </a:rPr>
                        <a:t> </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10,500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35,000</a:t>
                      </a:r>
                      <a:endParaRPr lang="en-US" sz="1800" b="1" i="0" u="none" strike="noStrike" kern="1200" dirty="0">
                        <a:solidFill>
                          <a:srgbClr val="000000"/>
                        </a:solidFill>
                        <a:latin typeface="Calibri" pitchFamily="34" charset="0"/>
                        <a:ea typeface="+mn-ea"/>
                        <a:cs typeface="+mn-cs"/>
                      </a:endParaRPr>
                    </a:p>
                  </a:txBody>
                  <a:tcPr marL="0" marR="0" marT="0" marB="0" anchor="b"/>
                </a:tc>
              </a:tr>
              <a:tr h="563383">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kern="1200" dirty="0" smtClean="0">
                          <a:solidFill>
                            <a:schemeClr val="dk1"/>
                          </a:solidFill>
                          <a:latin typeface="Calibri" pitchFamily="34" charset="0"/>
                          <a:ea typeface="+mn-ea"/>
                          <a:cs typeface="+mn-cs"/>
                        </a:rPr>
                        <a:t>TEC</a:t>
                      </a:r>
                    </a:p>
                  </a:txBody>
                  <a:tcPr marL="51872" marR="51872"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24,000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8,000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35,000</a:t>
                      </a:r>
                      <a:endParaRPr lang="en-US" sz="1800" b="0" i="0" u="none" strike="noStrike" kern="1200" dirty="0">
                        <a:solidFill>
                          <a:srgbClr val="000000"/>
                        </a:solidFill>
                        <a:latin typeface="Calibri" pitchFamily="34" charset="0"/>
                        <a:ea typeface="+mn-ea"/>
                        <a:cs typeface="+mn-cs"/>
                      </a:endParaRPr>
                    </a:p>
                  </a:txBody>
                  <a:tcPr marL="0" marR="0" marT="0" marB="0" anchor="b"/>
                </a:tc>
              </a:tr>
              <a:tr h="538244">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kern="1200" dirty="0" smtClean="0">
                          <a:solidFill>
                            <a:schemeClr val="dk1"/>
                          </a:solidFill>
                          <a:latin typeface="Calibri" pitchFamily="34" charset="0"/>
                          <a:ea typeface="+mn-ea"/>
                          <a:cs typeface="+mn-cs"/>
                        </a:rPr>
                        <a:t>OPC</a:t>
                      </a:r>
                    </a:p>
                  </a:txBody>
                  <a:tcPr marL="51872" marR="51872"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8,000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2,500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0</a:t>
                      </a:r>
                      <a:endParaRPr lang="en-US" sz="1800" b="0" i="0" u="none" strike="noStrike" kern="1200" dirty="0">
                        <a:solidFill>
                          <a:srgbClr val="000000"/>
                        </a:solidFill>
                        <a:latin typeface="Calibri" pitchFamily="34" charset="0"/>
                        <a:ea typeface="+mn-ea"/>
                        <a:cs typeface="+mn-cs"/>
                      </a:endParaRPr>
                    </a:p>
                  </a:txBody>
                  <a:tcPr marL="0" marR="0" marT="0" marB="0" anchor="b"/>
                </a:tc>
              </a:tr>
              <a:tr h="381000">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kern="1200" dirty="0" smtClean="0">
                          <a:solidFill>
                            <a:schemeClr val="dk1"/>
                          </a:solidFill>
                          <a:latin typeface="Calibri" pitchFamily="34" charset="0"/>
                          <a:ea typeface="+mn-ea"/>
                          <a:cs typeface="+mn-cs"/>
                        </a:rPr>
                        <a:t>TPC</a:t>
                      </a:r>
                    </a:p>
                  </a:txBody>
                  <a:tcPr marL="51872" marR="51872"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32,000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10,500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35,000</a:t>
                      </a:r>
                      <a:endParaRPr lang="en-US" sz="1800" b="0" i="0" u="none" strike="noStrike" kern="1200" dirty="0">
                        <a:solidFill>
                          <a:srgbClr val="000000"/>
                        </a:solidFill>
                        <a:latin typeface="Calibri" pitchFamily="34" charset="0"/>
                        <a:ea typeface="+mn-ea"/>
                        <a:cs typeface="+mn-cs"/>
                      </a:endParaRPr>
                    </a:p>
                  </a:txBody>
                  <a:tcPr marL="0" marR="0" marT="0" marB="0" anchor="b"/>
                </a:tc>
              </a:tr>
            </a:tbl>
          </a:graphicData>
        </a:graphic>
      </p:graphicFrame>
      <p:sp>
        <p:nvSpPr>
          <p:cNvPr id="54275" name="TextBox 5"/>
          <p:cNvSpPr txBox="1">
            <a:spLocks noChangeArrowheads="1"/>
          </p:cNvSpPr>
          <p:nvPr/>
        </p:nvSpPr>
        <p:spPr bwMode="auto">
          <a:xfrm>
            <a:off x="579438" y="5741988"/>
            <a:ext cx="8045450" cy="368300"/>
          </a:xfrm>
          <a:prstGeom prst="rect">
            <a:avLst/>
          </a:prstGeom>
          <a:noFill/>
          <a:ln w="9525">
            <a:noFill/>
            <a:miter lim="800000"/>
            <a:headEnd/>
            <a:tailEnd/>
          </a:ln>
        </p:spPr>
        <p:txBody>
          <a:bodyPr>
            <a:spAutoFit/>
          </a:bodyPr>
          <a:lstStyle/>
          <a:p>
            <a:pPr defTabSz="457200" eaLnBrk="0" hangingPunct="0"/>
            <a:r>
              <a:rPr lang="en-US" dirty="0">
                <a:solidFill>
                  <a:prstClr val="black"/>
                </a:solidFill>
              </a:rPr>
              <a:t> </a:t>
            </a:r>
          </a:p>
        </p:txBody>
      </p:sp>
      <p:sp>
        <p:nvSpPr>
          <p:cNvPr id="2" name="TextBox 1"/>
          <p:cNvSpPr txBox="1"/>
          <p:nvPr/>
        </p:nvSpPr>
        <p:spPr>
          <a:xfrm>
            <a:off x="5088726" y="6109214"/>
            <a:ext cx="3203120" cy="507831"/>
          </a:xfrm>
          <a:prstGeom prst="rect">
            <a:avLst/>
          </a:prstGeom>
          <a:noFill/>
        </p:spPr>
        <p:txBody>
          <a:bodyPr wrap="none" rtlCol="0">
            <a:spAutoFit/>
          </a:bodyPr>
          <a:lstStyle/>
          <a:p>
            <a:pPr algn="r" defTabSz="457200"/>
            <a:r>
              <a:rPr lang="en-US" sz="900" b="1" dirty="0" smtClean="0">
                <a:solidFill>
                  <a:prstClr val="black"/>
                </a:solidFill>
                <a:latin typeface="Arial Narrow" pitchFamily="34" charset="0"/>
              </a:rPr>
              <a:t>TEC = Total Estimated Cost (refers to Capital Equipment expenses)</a:t>
            </a:r>
          </a:p>
          <a:p>
            <a:pPr algn="r" defTabSz="457200"/>
            <a:r>
              <a:rPr lang="en-US" sz="900" b="1" dirty="0" smtClean="0">
                <a:solidFill>
                  <a:prstClr val="black"/>
                </a:solidFill>
                <a:latin typeface="Arial Narrow" pitchFamily="34" charset="0"/>
              </a:rPr>
              <a:t>OPC = Other Project Costs</a:t>
            </a:r>
          </a:p>
          <a:p>
            <a:pPr algn="r" defTabSz="457200"/>
            <a:r>
              <a:rPr lang="en-US" sz="900" b="1" dirty="0" smtClean="0">
                <a:solidFill>
                  <a:prstClr val="black"/>
                </a:solidFill>
                <a:latin typeface="Arial Narrow" pitchFamily="34" charset="0"/>
              </a:rPr>
              <a:t>TPC = Total Project Cost </a:t>
            </a:r>
            <a:endParaRPr lang="en-US" sz="900" b="1" dirty="0">
              <a:solidFill>
                <a:prstClr val="black"/>
              </a:solidFill>
              <a:latin typeface="Arial Narrow" pitchFamily="34" charset="0"/>
            </a:endParaRPr>
          </a:p>
        </p:txBody>
      </p:sp>
      <p:sp>
        <p:nvSpPr>
          <p:cNvPr id="7" name="Date Placeholder 6"/>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
        <p:nvSpPr>
          <p:cNvPr id="8" name="Slide Number Placeholder 7"/>
          <p:cNvSpPr>
            <a:spLocks noGrp="1"/>
          </p:cNvSpPr>
          <p:nvPr>
            <p:ph type="sldNum" sz="quarter" idx="10"/>
          </p:nvPr>
        </p:nvSpPr>
        <p:spPr/>
        <p:txBody>
          <a:bodyPr/>
          <a:lstStyle/>
          <a:p>
            <a:pPr>
              <a:defRPr/>
            </a:pPr>
            <a:fld id="{D757FE10-15E1-460C-A482-DCCBDA005350}" type="slidenum">
              <a:rPr lang="en-US" smtClean="0"/>
              <a:pPr>
                <a:defRPr/>
              </a:pPr>
              <a:t>62</a:t>
            </a:fld>
            <a:endParaRPr lang="en-US" dirty="0"/>
          </a:p>
        </p:txBody>
      </p:sp>
    </p:spTree>
    <p:extLst>
      <p:ext uri="{BB962C8B-B14F-4D97-AF65-F5344CB8AC3E}">
        <p14:creationId xmlns="" xmlns:p14="http://schemas.microsoft.com/office/powerpoint/2010/main" val="287784881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0" y="171450"/>
            <a:ext cx="9144000" cy="533400"/>
          </a:xfrm>
        </p:spPr>
        <p:txBody>
          <a:bodyPr rtlCol="0">
            <a:noAutofit/>
          </a:bodyPr>
          <a:lstStyle/>
          <a:p>
            <a:pPr eaLnBrk="1" fontAlgn="auto" hangingPunct="1">
              <a:spcAft>
                <a:spcPts val="0"/>
              </a:spcAft>
              <a:defRPr/>
            </a:pPr>
            <a:r>
              <a:rPr lang="en-US" sz="4400" b="1" dirty="0" smtClean="0">
                <a:solidFill>
                  <a:srgbClr val="285C00"/>
                </a:solidFill>
                <a:effectLst>
                  <a:outerShdw blurRad="38100" dist="38100" dir="2700000" algn="tl">
                    <a:srgbClr val="000000">
                      <a:alpha val="43137"/>
                    </a:srgbClr>
                  </a:outerShdw>
                </a:effectLst>
                <a:latin typeface="Cambria" pitchFamily="18" charset="0"/>
              </a:rPr>
              <a:t>HEP Energy Frontier</a:t>
            </a:r>
          </a:p>
        </p:txBody>
      </p:sp>
      <p:sp>
        <p:nvSpPr>
          <p:cNvPr id="124930" name="TextBox 5"/>
          <p:cNvSpPr txBox="1">
            <a:spLocks noChangeArrowheads="1"/>
          </p:cNvSpPr>
          <p:nvPr/>
        </p:nvSpPr>
        <p:spPr bwMode="auto">
          <a:xfrm>
            <a:off x="579438" y="5741988"/>
            <a:ext cx="8045450" cy="368300"/>
          </a:xfrm>
          <a:prstGeom prst="rect">
            <a:avLst/>
          </a:prstGeom>
          <a:noFill/>
          <a:ln w="9525">
            <a:noFill/>
            <a:miter lim="800000"/>
            <a:headEnd/>
            <a:tailEnd/>
          </a:ln>
        </p:spPr>
        <p:txBody>
          <a:bodyPr>
            <a:spAutoFit/>
          </a:bodyPr>
          <a:lstStyle/>
          <a:p>
            <a:pPr eaLnBrk="0" hangingPunct="0"/>
            <a:r>
              <a:rPr lang="en-US">
                <a:solidFill>
                  <a:srgbClr val="000000"/>
                </a:solidFill>
                <a:latin typeface="Calibri" pitchFamily="34" charset="0"/>
              </a:rPr>
              <a:t> </a:t>
            </a:r>
          </a:p>
        </p:txBody>
      </p:sp>
      <p:graphicFrame>
        <p:nvGraphicFramePr>
          <p:cNvPr id="10" name="Table Placeholder 9"/>
          <p:cNvGraphicFramePr>
            <a:graphicFrameLocks noGrp="1"/>
          </p:cNvGraphicFramePr>
          <p:nvPr>
            <p:ph type="tbl" idx="1"/>
          </p:nvPr>
        </p:nvGraphicFramePr>
        <p:xfrm>
          <a:off x="275437" y="1252755"/>
          <a:ext cx="8491058" cy="3097705"/>
        </p:xfrm>
        <a:graphic>
          <a:graphicData uri="http://schemas.openxmlformats.org/drawingml/2006/table">
            <a:tbl>
              <a:tblPr>
                <a:tableStyleId>{69C7853C-536D-4A76-A0AE-DD22124D55A5}</a:tableStyleId>
              </a:tblPr>
              <a:tblGrid>
                <a:gridCol w="2341928"/>
                <a:gridCol w="981512"/>
                <a:gridCol w="1149292"/>
                <a:gridCol w="1057012"/>
                <a:gridCol w="2961314"/>
              </a:tblGrid>
              <a:tr h="548640">
                <a:tc>
                  <a:txBody>
                    <a:bodyPr/>
                    <a:lstStyle/>
                    <a:p>
                      <a:pPr algn="l" fontAlgn="b"/>
                      <a:r>
                        <a:rPr lang="en-US" sz="1800" b="1" u="none" strike="noStrike" dirty="0" smtClean="0">
                          <a:latin typeface="Calibri" pitchFamily="34" charset="0"/>
                        </a:rPr>
                        <a:t>Funding (in $K)</a:t>
                      </a:r>
                      <a:endParaRPr lang="en-US" sz="1800" b="1" i="0" u="none" strike="noStrike" dirty="0">
                        <a:solidFill>
                          <a:srgbClr val="000000"/>
                        </a:solidFill>
                        <a:latin typeface="Calibri" pitchFamily="34" charset="0"/>
                      </a:endParaRPr>
                    </a:p>
                  </a:txBody>
                  <a:tcPr marL="9525" marR="9525" marT="9525" marB="0" anchor="b"/>
                </a:tc>
                <a:tc>
                  <a:txBody>
                    <a:bodyPr/>
                    <a:lstStyle/>
                    <a:p>
                      <a:pPr algn="ctr" fontAlgn="b"/>
                      <a:r>
                        <a:rPr lang="en-US" sz="1800" b="1" u="none" strike="noStrike" dirty="0">
                          <a:latin typeface="Calibri" pitchFamily="34" charset="0"/>
                          <a:cs typeface="Calibri" pitchFamily="34" charset="0"/>
                        </a:rPr>
                        <a:t>FY </a:t>
                      </a:r>
                      <a:r>
                        <a:rPr lang="en-US" sz="1800" b="1" u="none" strike="noStrike" dirty="0" smtClean="0">
                          <a:latin typeface="Calibri" pitchFamily="34" charset="0"/>
                          <a:cs typeface="Calibri" pitchFamily="34" charset="0"/>
                        </a:rPr>
                        <a:t>2012 Actual</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 2013 </a:t>
                      </a:r>
                    </a:p>
                    <a:p>
                      <a:pPr algn="ctr" fontAlgn="b"/>
                      <a:r>
                        <a:rPr lang="en-US" sz="1800" b="1" i="0" u="none" strike="noStrike" dirty="0" smtClean="0">
                          <a:solidFill>
                            <a:srgbClr val="000000"/>
                          </a:solidFill>
                          <a:latin typeface="Calibri" pitchFamily="34" charset="0"/>
                          <a:cs typeface="Calibri" pitchFamily="34" charset="0"/>
                        </a:rPr>
                        <a:t>July Plan</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a:t>
                      </a:r>
                      <a:r>
                        <a:rPr lang="en-US" sz="1800" b="1" i="0" u="none" strike="noStrike" baseline="0" dirty="0" smtClean="0">
                          <a:solidFill>
                            <a:srgbClr val="000000"/>
                          </a:solidFill>
                          <a:latin typeface="Calibri" pitchFamily="34" charset="0"/>
                          <a:cs typeface="Calibri" pitchFamily="34" charset="0"/>
                        </a:rPr>
                        <a:t> 2014 Request</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rPr>
                        <a:t>Comment</a:t>
                      </a:r>
                    </a:p>
                  </a:txBody>
                  <a:tcPr marL="9525" marR="9525" marT="9525" marB="0" anchor="b"/>
                </a:tc>
              </a:tr>
              <a:tr h="285151">
                <a:tc>
                  <a:txBody>
                    <a:bodyPr/>
                    <a:lstStyle/>
                    <a:p>
                      <a:pPr marL="0" algn="l" fontAlgn="b"/>
                      <a:r>
                        <a:rPr lang="en-US" sz="1600" b="1" i="0" u="none" strike="noStrike" dirty="0" smtClean="0">
                          <a:solidFill>
                            <a:srgbClr val="000000"/>
                          </a:solidFill>
                          <a:latin typeface="Calibri" pitchFamily="34" charset="0"/>
                        </a:rPr>
                        <a:t>Research</a:t>
                      </a:r>
                    </a:p>
                  </a:txBody>
                  <a:tcPr marL="257175" marR="9525" marT="9525" marB="0" anchor="b"/>
                </a:tc>
                <a:tc>
                  <a:txBody>
                    <a:bodyPr/>
                    <a:lstStyle/>
                    <a:p>
                      <a:pPr marL="0" algn="r" defTabSz="914400" rtl="0" eaLnBrk="1" fontAlgn="b" latinLnBrk="0" hangingPunct="1"/>
                      <a:r>
                        <a:rPr lang="en-US" sz="1600" b="1" i="0" u="none" strike="noStrike" kern="1200" dirty="0" smtClean="0">
                          <a:solidFill>
                            <a:srgbClr val="000000"/>
                          </a:solidFill>
                          <a:latin typeface="Calibri" pitchFamily="34" charset="0"/>
                          <a:ea typeface="+mn-ea"/>
                          <a:cs typeface="+mn-cs"/>
                        </a:rPr>
                        <a:t>91,757</a:t>
                      </a:r>
                      <a:endParaRPr lang="en-US" sz="16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1" i="0" u="none" strike="noStrike" kern="1200" dirty="0" smtClean="0">
                          <a:solidFill>
                            <a:srgbClr val="000000"/>
                          </a:solidFill>
                          <a:latin typeface="Calibri" pitchFamily="34" charset="0"/>
                          <a:ea typeface="+mn-ea"/>
                          <a:cs typeface="+mn-cs"/>
                        </a:rPr>
                        <a:t>86,172</a:t>
                      </a:r>
                      <a:endParaRPr lang="en-US" sz="16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1" i="0" u="none" strike="noStrike" kern="1200" dirty="0" smtClean="0">
                          <a:solidFill>
                            <a:srgbClr val="000000"/>
                          </a:solidFill>
                          <a:latin typeface="Calibri" pitchFamily="34" charset="0"/>
                          <a:ea typeface="+mn-ea"/>
                          <a:cs typeface="+mn-cs"/>
                        </a:rPr>
                        <a:t>96,129</a:t>
                      </a:r>
                      <a:r>
                        <a:rPr lang="en-US" sz="200" b="1" i="0" u="none" strike="noStrike" kern="1200" dirty="0" smtClean="0">
                          <a:solidFill>
                            <a:srgbClr val="000000"/>
                          </a:solidFill>
                          <a:latin typeface="Calibri" pitchFamily="34" charset="0"/>
                          <a:ea typeface="+mn-ea"/>
                          <a:cs typeface="+mn-cs"/>
                        </a:rPr>
                        <a:t> </a:t>
                      </a:r>
                      <a:r>
                        <a:rPr lang="en-US" sz="1600" b="1" baseline="30000" dirty="0" smtClean="0">
                          <a:solidFill>
                            <a:prstClr val="black"/>
                          </a:solidFill>
                          <a:latin typeface="Calibri" pitchFamily="34" charset="0"/>
                          <a:cs typeface="Calibri" pitchFamily="34" charset="0"/>
                        </a:rPr>
                        <a:t>(a)</a:t>
                      </a:r>
                      <a:endParaRPr lang="en-US" sz="16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mn-cs"/>
                        </a:rPr>
                        <a:t>Tevatron</a:t>
                      </a:r>
                      <a:r>
                        <a:rPr lang="en-US" sz="1600" b="0" i="0" u="none" strike="noStrike" kern="1200" baseline="0" dirty="0" smtClean="0">
                          <a:solidFill>
                            <a:srgbClr val="000000"/>
                          </a:solidFill>
                          <a:latin typeface="Calibri" pitchFamily="34" charset="0"/>
                          <a:ea typeface="+mn-ea"/>
                          <a:cs typeface="+mn-cs"/>
                        </a:rPr>
                        <a:t> ramp-down offset by </a:t>
                      </a:r>
                    </a:p>
                    <a:p>
                      <a:pPr marL="0" algn="r" defTabSz="914400" rtl="0" eaLnBrk="1" fontAlgn="b" latinLnBrk="0" hangingPunct="1"/>
                      <a:r>
                        <a:rPr lang="en-US" sz="1600" b="0" i="0" u="none" strike="noStrike" kern="1200" baseline="0" dirty="0" smtClean="0">
                          <a:solidFill>
                            <a:srgbClr val="000000"/>
                          </a:solidFill>
                          <a:latin typeface="Calibri" pitchFamily="34" charset="0"/>
                          <a:ea typeface="+mn-ea"/>
                          <a:cs typeface="+mn-cs"/>
                        </a:rPr>
                        <a:t>R&amp;D for LHC detector upgrades</a:t>
                      </a:r>
                      <a:endParaRPr lang="en-US" sz="1600" b="0" i="0" u="none" strike="noStrike" kern="1200" dirty="0">
                        <a:solidFill>
                          <a:srgbClr val="000000"/>
                        </a:solidFill>
                        <a:latin typeface="Calibri" pitchFamily="34" charset="0"/>
                        <a:ea typeface="+mn-ea"/>
                        <a:cs typeface="+mn-cs"/>
                      </a:endParaRPr>
                    </a:p>
                  </a:txBody>
                  <a:tcPr marL="0" marR="0" marT="0" marB="0" anchor="b"/>
                </a:tc>
              </a:tr>
              <a:tr h="4572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1" i="0" u="none" strike="noStrike" dirty="0" smtClean="0">
                          <a:solidFill>
                            <a:schemeClr val="dk1"/>
                          </a:solidFill>
                          <a:latin typeface="Calibri" pitchFamily="34" charset="0"/>
                        </a:rPr>
                        <a:t>Facilities</a:t>
                      </a:r>
                      <a:endParaRPr lang="en-US" sz="1600" b="1" i="0"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600" b="1" i="0" u="none" strike="noStrike" kern="1200" dirty="0" smtClean="0">
                          <a:solidFill>
                            <a:srgbClr val="000000"/>
                          </a:solidFill>
                          <a:latin typeface="Calibri" pitchFamily="34" charset="0"/>
                          <a:ea typeface="+mn-ea"/>
                          <a:cs typeface="+mn-cs"/>
                        </a:rPr>
                        <a:t>68,240</a:t>
                      </a:r>
                      <a:endParaRPr lang="en-US" sz="16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1" i="0" u="none" strike="noStrike" kern="1200" dirty="0" smtClean="0">
                          <a:solidFill>
                            <a:srgbClr val="000000"/>
                          </a:solidFill>
                          <a:latin typeface="Calibri" pitchFamily="34" charset="0"/>
                          <a:ea typeface="+mn-ea"/>
                          <a:cs typeface="+mn-cs"/>
                        </a:rPr>
                        <a:t>61,992</a:t>
                      </a:r>
                      <a:endParaRPr lang="en-US" sz="16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1" i="0" u="none" strike="noStrike" kern="1200" dirty="0" smtClean="0">
                          <a:solidFill>
                            <a:srgbClr val="000000"/>
                          </a:solidFill>
                          <a:latin typeface="Calibri" pitchFamily="34" charset="0"/>
                          <a:ea typeface="+mn-ea"/>
                          <a:cs typeface="+mn-cs"/>
                        </a:rPr>
                        <a:t>58,558</a:t>
                      </a:r>
                      <a:endParaRPr lang="en-US" sz="1600" b="1" i="0" u="none" strike="noStrike" kern="1200" dirty="0">
                        <a:solidFill>
                          <a:srgbClr val="000000"/>
                        </a:solidFill>
                        <a:latin typeface="Calibri" pitchFamily="34" charset="0"/>
                        <a:ea typeface="+mn-ea"/>
                        <a:cs typeface="+mn-cs"/>
                      </a:endParaRPr>
                    </a:p>
                  </a:txBody>
                  <a:tcPr marL="0" marR="0" marT="0" marB="0" anchor="b"/>
                </a:tc>
                <a:tc>
                  <a:txBody>
                    <a:bodyPr/>
                    <a:lstStyle/>
                    <a:p>
                      <a:pPr algn="ctr" fontAlgn="b"/>
                      <a:endParaRPr lang="en-US" sz="1600" b="0" i="0" u="none" strike="noStrike" kern="1200" baseline="0" dirty="0">
                        <a:solidFill>
                          <a:srgbClr val="000000"/>
                        </a:solidFill>
                        <a:latin typeface="Calibri" pitchFamily="34" charset="0"/>
                        <a:ea typeface="+mn-ea"/>
                        <a:cs typeface="+mn-cs"/>
                      </a:endParaRPr>
                    </a:p>
                  </a:txBody>
                  <a:tcPr marL="9525" marR="9525" marT="9525" marB="0" anchor="b"/>
                </a:tc>
              </a:tr>
              <a:tr h="548640">
                <a:tc>
                  <a:txBody>
                    <a:bodyPr/>
                    <a:lstStyle/>
                    <a:p>
                      <a:pPr marL="274320" lvl="1" algn="l" fontAlgn="b"/>
                      <a:r>
                        <a:rPr lang="en-US" sz="1600" b="0" i="1" u="none" strike="noStrike" dirty="0" smtClean="0">
                          <a:solidFill>
                            <a:srgbClr val="000000"/>
                          </a:solidFill>
                          <a:latin typeface="Calibri" pitchFamily="34" charset="0"/>
                        </a:rPr>
                        <a:t>LHC</a:t>
                      </a:r>
                      <a:r>
                        <a:rPr lang="en-US" sz="1600" b="0" i="1" u="none" strike="noStrike" baseline="0" dirty="0" smtClean="0">
                          <a:solidFill>
                            <a:srgbClr val="000000"/>
                          </a:solidFill>
                          <a:latin typeface="Calibri" pitchFamily="34" charset="0"/>
                        </a:rPr>
                        <a:t> Detector Ops</a:t>
                      </a:r>
                      <a:endParaRPr lang="en-US" sz="1600" b="0" i="1"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mn-cs"/>
                        </a:rPr>
                        <a:t>64,846</a:t>
                      </a:r>
                      <a:r>
                        <a:rPr lang="en-US" sz="200" b="0" i="0" u="none" strike="noStrike" kern="1200" dirty="0" smtClean="0">
                          <a:solidFill>
                            <a:srgbClr val="000000"/>
                          </a:solidFill>
                          <a:latin typeface="Calibri" pitchFamily="34" charset="0"/>
                          <a:ea typeface="+mn-ea"/>
                          <a:cs typeface="+mn-cs"/>
                        </a:rPr>
                        <a:t> </a:t>
                      </a:r>
                      <a:r>
                        <a:rPr lang="en-US" sz="1600" baseline="30000" dirty="0" smtClean="0">
                          <a:solidFill>
                            <a:prstClr val="black"/>
                          </a:solidFill>
                          <a:latin typeface="Calibri" pitchFamily="34" charset="0"/>
                          <a:cs typeface="Calibri" pitchFamily="34" charset="0"/>
                        </a:rPr>
                        <a:t>(b)</a:t>
                      </a:r>
                      <a:r>
                        <a:rPr lang="en-US" sz="1600" b="0" i="0" u="none" strike="noStrike" kern="1200" dirty="0" smtClean="0">
                          <a:solidFill>
                            <a:srgbClr val="000000"/>
                          </a:solidFill>
                          <a:latin typeface="Calibri" pitchFamily="34" charset="0"/>
                          <a:ea typeface="+mn-ea"/>
                          <a:cs typeface="+mn-cs"/>
                        </a:rPr>
                        <a:t>           </a:t>
                      </a:r>
                      <a:endParaRPr lang="en-US" sz="16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mn-cs"/>
                        </a:rPr>
                        <a:t>56,912</a:t>
                      </a:r>
                      <a:endParaRPr lang="en-US" sz="16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mn-cs"/>
                        </a:rPr>
                        <a:t>56,774</a:t>
                      </a:r>
                      <a:endParaRPr lang="en-US" sz="1600" b="0"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r>
                        <a:rPr lang="en-US" sz="1600" b="0" i="0" u="none" strike="noStrike" dirty="0" smtClean="0">
                          <a:solidFill>
                            <a:srgbClr val="000000"/>
                          </a:solidFill>
                          <a:latin typeface="Calibri" pitchFamily="34" charset="0"/>
                        </a:rPr>
                        <a:t>LHC</a:t>
                      </a:r>
                      <a:r>
                        <a:rPr lang="en-US" sz="1600" b="0" i="0" u="none" strike="noStrike" baseline="0" dirty="0" smtClean="0">
                          <a:solidFill>
                            <a:srgbClr val="000000"/>
                          </a:solidFill>
                          <a:latin typeface="Calibri" pitchFamily="34" charset="0"/>
                        </a:rPr>
                        <a:t> down for maintenance</a:t>
                      </a:r>
                      <a:endParaRPr lang="en-US" sz="1600" b="0" i="0" u="none" strike="noStrike" dirty="0">
                        <a:solidFill>
                          <a:srgbClr val="000000"/>
                        </a:solidFill>
                        <a:latin typeface="Calibri" pitchFamily="34" charset="0"/>
                      </a:endParaRPr>
                    </a:p>
                  </a:txBody>
                  <a:tcPr marL="9525" marR="9525" marT="9525" marB="0" anchor="b"/>
                </a:tc>
              </a:tr>
              <a:tr h="354221">
                <a:tc>
                  <a:txBody>
                    <a:bodyPr/>
                    <a:lstStyle/>
                    <a:p>
                      <a:pPr marL="274320" lvl="1" algn="l" fontAlgn="b"/>
                      <a:r>
                        <a:rPr lang="en-US" sz="1600" b="0" i="1" u="none" strike="noStrike" dirty="0" smtClean="0">
                          <a:solidFill>
                            <a:srgbClr val="000000"/>
                          </a:solidFill>
                          <a:latin typeface="Calibri" pitchFamily="34" charset="0"/>
                        </a:rPr>
                        <a:t>LHC Upgrade Project</a:t>
                      </a:r>
                    </a:p>
                  </a:txBody>
                  <a:tcPr marL="257175" marR="9525" marT="9525"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mn-cs"/>
                        </a:rPr>
                        <a:t>0</a:t>
                      </a:r>
                      <a:endParaRPr lang="en-US" sz="16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mn-cs"/>
                        </a:rPr>
                        <a:t>3,000</a:t>
                      </a:r>
                      <a:endParaRPr lang="en-US" sz="16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mn-cs"/>
                        </a:rPr>
                        <a:t>0</a:t>
                      </a:r>
                      <a:endParaRPr lang="en-US" sz="16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mn-cs"/>
                        </a:rPr>
                        <a:t>LHC detector upgrades (OPC)</a:t>
                      </a:r>
                      <a:endParaRPr lang="en-US" sz="1600" b="0" i="0" u="none" strike="noStrike" kern="1200" dirty="0">
                        <a:solidFill>
                          <a:srgbClr val="000000"/>
                        </a:solidFill>
                        <a:latin typeface="Calibri" pitchFamily="34" charset="0"/>
                        <a:ea typeface="+mn-ea"/>
                        <a:cs typeface="+mn-cs"/>
                      </a:endParaRPr>
                    </a:p>
                  </a:txBody>
                  <a:tcPr marL="9525" marR="9525" marT="9525" marB="0" anchor="b"/>
                </a:tc>
              </a:tr>
              <a:tr h="354221">
                <a:tc>
                  <a:txBody>
                    <a:bodyPr/>
                    <a:lstStyle/>
                    <a:p>
                      <a:pPr marL="274320" lvl="1" algn="l" fontAlgn="b"/>
                      <a:r>
                        <a:rPr lang="en-US" sz="1600" b="0" i="1" u="none" strike="noStrike" dirty="0" smtClean="0">
                          <a:solidFill>
                            <a:srgbClr val="000000"/>
                          </a:solidFill>
                          <a:latin typeface="Calibri" pitchFamily="34" charset="0"/>
                        </a:rPr>
                        <a:t>Other</a:t>
                      </a:r>
                    </a:p>
                  </a:txBody>
                  <a:tcPr marL="257175" marR="9525" marT="9525"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mn-cs"/>
                        </a:rPr>
                        <a:t>3,394</a:t>
                      </a:r>
                      <a:endParaRPr lang="en-US" sz="16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mn-cs"/>
                        </a:rPr>
                        <a:t>2,080</a:t>
                      </a:r>
                      <a:endParaRPr lang="en-US" sz="16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mn-cs"/>
                        </a:rPr>
                        <a:t>1,784</a:t>
                      </a:r>
                      <a:endParaRPr lang="en-US" sz="16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mn-cs"/>
                        </a:rPr>
                        <a:t>IPAs, </a:t>
                      </a:r>
                      <a:r>
                        <a:rPr lang="en-US" sz="1600" b="0" i="0" u="none" strike="noStrike" kern="1200" dirty="0" err="1" smtClean="0">
                          <a:solidFill>
                            <a:srgbClr val="000000"/>
                          </a:solidFill>
                          <a:latin typeface="Calibri" pitchFamily="34" charset="0"/>
                          <a:ea typeface="+mn-ea"/>
                          <a:cs typeface="+mn-cs"/>
                        </a:rPr>
                        <a:t>Detailees</a:t>
                      </a:r>
                      <a:r>
                        <a:rPr lang="en-US" sz="1600" b="0" i="0" u="none" strike="noStrike" kern="1200" dirty="0" smtClean="0">
                          <a:solidFill>
                            <a:srgbClr val="000000"/>
                          </a:solidFill>
                          <a:latin typeface="Calibri" pitchFamily="34" charset="0"/>
                          <a:ea typeface="+mn-ea"/>
                          <a:cs typeface="+mn-cs"/>
                        </a:rPr>
                        <a:t>,  Reviews</a:t>
                      </a:r>
                      <a:endParaRPr lang="en-US" sz="1600" b="0" i="0" u="none" strike="noStrike" kern="1200" dirty="0">
                        <a:solidFill>
                          <a:srgbClr val="000000"/>
                        </a:solidFill>
                        <a:latin typeface="Calibri" pitchFamily="34" charset="0"/>
                        <a:ea typeface="+mn-ea"/>
                        <a:cs typeface="+mn-cs"/>
                      </a:endParaRPr>
                    </a:p>
                  </a:txBody>
                  <a:tcPr marL="9525" marR="9525" marT="9525" marB="0" anchor="b"/>
                </a:tc>
              </a:tr>
              <a:tr h="347103">
                <a:tc>
                  <a:txBody>
                    <a:bodyPr/>
                    <a:lstStyle/>
                    <a:p>
                      <a:pPr algn="l" fontAlgn="b"/>
                      <a:r>
                        <a:rPr lang="en-US" sz="1600" b="1" u="none" strike="noStrike" dirty="0" smtClean="0">
                          <a:latin typeface="Calibri" pitchFamily="34" charset="0"/>
                        </a:rPr>
                        <a:t>TOTAL</a:t>
                      </a:r>
                      <a:r>
                        <a:rPr lang="en-US" sz="1600" b="1" u="none" strike="noStrike" baseline="0" dirty="0" smtClean="0">
                          <a:latin typeface="Calibri" pitchFamily="34" charset="0"/>
                        </a:rPr>
                        <a:t>, </a:t>
                      </a:r>
                      <a:r>
                        <a:rPr lang="en-US" sz="1600" b="1" u="none" strike="noStrike" dirty="0" smtClean="0">
                          <a:latin typeface="Calibri" pitchFamily="34" charset="0"/>
                        </a:rPr>
                        <a:t>Energy</a:t>
                      </a:r>
                      <a:r>
                        <a:rPr lang="en-US" sz="1600" b="1" u="none" strike="noStrike" baseline="0" dirty="0" smtClean="0">
                          <a:latin typeface="Calibri" pitchFamily="34" charset="0"/>
                        </a:rPr>
                        <a:t> Frontier:</a:t>
                      </a:r>
                      <a:endParaRPr lang="en-US" sz="1600" b="1" i="0" u="none" strike="noStrike" dirty="0">
                        <a:solidFill>
                          <a:srgbClr val="000000"/>
                        </a:solidFill>
                        <a:latin typeface="Calibri" pitchFamily="34" charset="0"/>
                      </a:endParaRPr>
                    </a:p>
                  </a:txBody>
                  <a:tcPr marL="9525" marR="9525" marT="9525" marB="0" anchor="b"/>
                </a:tc>
                <a:tc>
                  <a:txBody>
                    <a:bodyPr/>
                    <a:lstStyle/>
                    <a:p>
                      <a:pPr marL="0" algn="r" defTabSz="914400" rtl="0" eaLnBrk="1" fontAlgn="b" latinLnBrk="0" hangingPunct="1"/>
                      <a:r>
                        <a:rPr lang="en-US" sz="1600" b="1" i="0" u="none" strike="noStrike" kern="1200" dirty="0" smtClean="0">
                          <a:solidFill>
                            <a:srgbClr val="000000"/>
                          </a:solidFill>
                          <a:latin typeface="Calibri" pitchFamily="34" charset="0"/>
                          <a:ea typeface="+mn-ea"/>
                          <a:cs typeface="+mn-cs"/>
                        </a:rPr>
                        <a:t>159,997</a:t>
                      </a:r>
                      <a:endParaRPr lang="en-US" sz="16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1" i="0" u="none" strike="noStrike" kern="1200" dirty="0" smtClean="0">
                          <a:solidFill>
                            <a:srgbClr val="000000"/>
                          </a:solidFill>
                          <a:latin typeface="Calibri" pitchFamily="34" charset="0"/>
                          <a:ea typeface="+mn-ea"/>
                          <a:cs typeface="+mn-cs"/>
                        </a:rPr>
                        <a:t>148,164</a:t>
                      </a:r>
                      <a:endParaRPr lang="en-US" sz="16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1" i="0" u="none" strike="noStrike" kern="1200" dirty="0" smtClean="0">
                          <a:solidFill>
                            <a:srgbClr val="000000"/>
                          </a:solidFill>
                          <a:latin typeface="Calibri" pitchFamily="34" charset="0"/>
                          <a:ea typeface="+mn-ea"/>
                          <a:cs typeface="+mn-cs"/>
                        </a:rPr>
                        <a:t>154,687</a:t>
                      </a:r>
                      <a:endParaRPr lang="en-US" sz="1600" b="1"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endParaRPr lang="en-US" sz="1600" b="1" i="0" u="none" strike="noStrike" dirty="0">
                        <a:solidFill>
                          <a:srgbClr val="000000"/>
                        </a:solidFill>
                        <a:latin typeface="Calibri" pitchFamily="34" charset="0"/>
                      </a:endParaRPr>
                    </a:p>
                  </a:txBody>
                  <a:tcPr marL="9525" marR="9525" marT="9525" marB="0" anchor="b"/>
                </a:tc>
              </a:tr>
            </a:tbl>
          </a:graphicData>
        </a:graphic>
      </p:graphicFrame>
      <p:sp>
        <p:nvSpPr>
          <p:cNvPr id="124932" name="TextBox 1"/>
          <p:cNvSpPr txBox="1">
            <a:spLocks noChangeArrowheads="1"/>
          </p:cNvSpPr>
          <p:nvPr/>
        </p:nvSpPr>
        <p:spPr bwMode="auto">
          <a:xfrm>
            <a:off x="461963" y="4733892"/>
            <a:ext cx="8102600" cy="1755775"/>
          </a:xfrm>
          <a:prstGeom prst="rect">
            <a:avLst/>
          </a:prstGeom>
          <a:noFill/>
          <a:ln w="9525">
            <a:noFill/>
            <a:miter lim="800000"/>
            <a:headEnd/>
            <a:tailEnd/>
          </a:ln>
        </p:spPr>
        <p:txBody>
          <a:bodyPr>
            <a:spAutoFit/>
          </a:bodyPr>
          <a:lstStyle/>
          <a:p>
            <a:r>
              <a:rPr lang="en-US" b="1" baseline="30000" dirty="0">
                <a:latin typeface="Calibri" pitchFamily="34" charset="0"/>
              </a:rPr>
              <a:t>(a) </a:t>
            </a:r>
            <a:r>
              <a:rPr lang="en-US" b="1" dirty="0">
                <a:latin typeface="Calibri" pitchFamily="34" charset="0"/>
              </a:rPr>
              <a:t>Includes </a:t>
            </a:r>
            <a:r>
              <a:rPr lang="en-US" b="1" baseline="30000" dirty="0">
                <a:latin typeface="Calibri" pitchFamily="34" charset="0"/>
              </a:rPr>
              <a:t>$</a:t>
            </a:r>
            <a:r>
              <a:rPr lang="en-US" b="1" dirty="0">
                <a:latin typeface="Calibri" pitchFamily="34" charset="0"/>
              </a:rPr>
              <a:t>12M (= </a:t>
            </a:r>
            <a:r>
              <a:rPr lang="en-US" b="1" baseline="30000" dirty="0">
                <a:latin typeface="Calibri" pitchFamily="34" charset="0"/>
              </a:rPr>
              <a:t>$</a:t>
            </a:r>
            <a:r>
              <a:rPr lang="en-US" b="1" dirty="0">
                <a:latin typeface="Calibri" pitchFamily="34" charset="0"/>
              </a:rPr>
              <a:t>6M CMS + </a:t>
            </a:r>
            <a:r>
              <a:rPr lang="en-US" b="1" baseline="30000" dirty="0">
                <a:latin typeface="Calibri" pitchFamily="34" charset="0"/>
              </a:rPr>
              <a:t>$</a:t>
            </a:r>
            <a:r>
              <a:rPr lang="en-US" b="1" dirty="0">
                <a:latin typeface="Calibri" pitchFamily="34" charset="0"/>
              </a:rPr>
              <a:t>6M ATLAS) Phase-1 detector upgrades [R&amp;D];   </a:t>
            </a:r>
          </a:p>
          <a:p>
            <a:r>
              <a:rPr lang="en-US" b="1" dirty="0">
                <a:latin typeface="Calibri" pitchFamily="34" charset="0"/>
              </a:rPr>
              <a:t>    Therefore, Energy Frontier Core Research FY14 Request = 84,129k  </a:t>
            </a:r>
          </a:p>
          <a:p>
            <a:endParaRPr lang="en-US" b="1" dirty="0">
              <a:latin typeface="Calibri" pitchFamily="34" charset="0"/>
            </a:endParaRPr>
          </a:p>
          <a:p>
            <a:r>
              <a:rPr lang="en-US" b="1" baseline="30000" dirty="0">
                <a:latin typeface="Calibri" pitchFamily="34" charset="0"/>
              </a:rPr>
              <a:t>(b) </a:t>
            </a:r>
            <a:r>
              <a:rPr lang="en-US" b="1" dirty="0">
                <a:latin typeface="Calibri" pitchFamily="34" charset="0"/>
              </a:rPr>
              <a:t>Per interagency MOU, HEP provided LHC Detector Ops funding during FY12 CR </a:t>
            </a:r>
          </a:p>
          <a:p>
            <a:r>
              <a:rPr lang="en-US" b="1" dirty="0">
                <a:latin typeface="Calibri" pitchFamily="34" charset="0"/>
              </a:rPr>
              <a:t>    to offset NSF contributions to </a:t>
            </a:r>
            <a:r>
              <a:rPr lang="en-US" b="1" dirty="0" err="1">
                <a:latin typeface="Calibri" pitchFamily="34" charset="0"/>
              </a:rPr>
              <a:t>Homestake</a:t>
            </a:r>
            <a:r>
              <a:rPr lang="en-US" b="1" dirty="0">
                <a:latin typeface="Calibri" pitchFamily="34" charset="0"/>
              </a:rPr>
              <a:t> de-watering activities.</a:t>
            </a:r>
          </a:p>
          <a:p>
            <a:endParaRPr lang="en-US" b="1" dirty="0">
              <a:latin typeface="Calibri" pitchFamily="34" charset="0"/>
            </a:endParaRPr>
          </a:p>
        </p:txBody>
      </p:sp>
      <p:sp>
        <p:nvSpPr>
          <p:cNvPr id="124934" name="TextBox 8"/>
          <p:cNvSpPr txBox="1">
            <a:spLocks noChangeArrowheads="1"/>
          </p:cNvSpPr>
          <p:nvPr/>
        </p:nvSpPr>
        <p:spPr bwMode="auto">
          <a:xfrm>
            <a:off x="6985094" y="4379734"/>
            <a:ext cx="1790875" cy="276999"/>
          </a:xfrm>
          <a:prstGeom prst="rect">
            <a:avLst/>
          </a:prstGeom>
          <a:noFill/>
          <a:ln w="9525">
            <a:noFill/>
            <a:miter lim="800000"/>
            <a:headEnd/>
            <a:tailEnd/>
          </a:ln>
        </p:spPr>
        <p:txBody>
          <a:bodyPr wrap="none">
            <a:spAutoFit/>
          </a:bodyPr>
          <a:lstStyle/>
          <a:p>
            <a:pPr algn="r"/>
            <a:r>
              <a:rPr lang="en-US" sz="1200" b="1" dirty="0">
                <a:latin typeface="Arial Narrow" pitchFamily="34" charset="0"/>
              </a:rPr>
              <a:t>OPC = Other Project Costs</a:t>
            </a:r>
          </a:p>
        </p:txBody>
      </p:sp>
      <p:sp>
        <p:nvSpPr>
          <p:cNvPr id="8" name="Date Placeholder 7"/>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0" y="161925"/>
            <a:ext cx="9144000" cy="533400"/>
          </a:xfrm>
        </p:spPr>
        <p:txBody>
          <a:bodyPr rtlCol="0">
            <a:noAutofit/>
          </a:bodyPr>
          <a:lstStyle/>
          <a:p>
            <a:pPr eaLnBrk="1" fontAlgn="auto" hangingPunct="1">
              <a:spcAft>
                <a:spcPts val="0"/>
              </a:spcAft>
              <a:defRPr/>
            </a:pPr>
            <a:r>
              <a:rPr lang="en-US" sz="4400" b="1" dirty="0" smtClean="0">
                <a:solidFill>
                  <a:srgbClr val="285C00"/>
                </a:solidFill>
                <a:effectLst>
                  <a:outerShdw blurRad="38100" dist="38100" dir="2700000" algn="tl">
                    <a:srgbClr val="000000">
                      <a:alpha val="43137"/>
                    </a:srgbClr>
                  </a:outerShdw>
                </a:effectLst>
                <a:latin typeface="Cambria" pitchFamily="18" charset="0"/>
              </a:rPr>
              <a:t>HEP Intensity Frontier</a:t>
            </a:r>
          </a:p>
        </p:txBody>
      </p:sp>
      <p:sp>
        <p:nvSpPr>
          <p:cNvPr id="125954" name="TextBox 5"/>
          <p:cNvSpPr txBox="1">
            <a:spLocks noChangeArrowheads="1"/>
          </p:cNvSpPr>
          <p:nvPr/>
        </p:nvSpPr>
        <p:spPr bwMode="auto">
          <a:xfrm>
            <a:off x="579438" y="5741988"/>
            <a:ext cx="8045450" cy="368300"/>
          </a:xfrm>
          <a:prstGeom prst="rect">
            <a:avLst/>
          </a:prstGeom>
          <a:noFill/>
          <a:ln w="9525">
            <a:noFill/>
            <a:miter lim="800000"/>
            <a:headEnd/>
            <a:tailEnd/>
          </a:ln>
        </p:spPr>
        <p:txBody>
          <a:bodyPr>
            <a:spAutoFit/>
          </a:bodyPr>
          <a:lstStyle/>
          <a:p>
            <a:pPr eaLnBrk="0" hangingPunct="0"/>
            <a:r>
              <a:rPr lang="en-US">
                <a:solidFill>
                  <a:srgbClr val="000000"/>
                </a:solidFill>
                <a:latin typeface="Calibri" pitchFamily="34" charset="0"/>
              </a:rPr>
              <a:t> </a:t>
            </a:r>
          </a:p>
        </p:txBody>
      </p:sp>
      <p:graphicFrame>
        <p:nvGraphicFramePr>
          <p:cNvPr id="10" name="Table Placeholder 9"/>
          <p:cNvGraphicFramePr>
            <a:graphicFrameLocks noGrp="1"/>
          </p:cNvGraphicFramePr>
          <p:nvPr>
            <p:ph type="tbl" idx="1"/>
          </p:nvPr>
        </p:nvGraphicFramePr>
        <p:xfrm>
          <a:off x="208325" y="1209774"/>
          <a:ext cx="8709172" cy="4759791"/>
        </p:xfrm>
        <a:graphic>
          <a:graphicData uri="http://schemas.openxmlformats.org/drawingml/2006/table">
            <a:tbl>
              <a:tblPr>
                <a:tableStyleId>{69C7853C-536D-4A76-A0AE-DD22124D55A5}</a:tableStyleId>
              </a:tblPr>
              <a:tblGrid>
                <a:gridCol w="2358706"/>
                <a:gridCol w="922789"/>
                <a:gridCol w="947956"/>
                <a:gridCol w="989901"/>
                <a:gridCol w="3489820"/>
              </a:tblGrid>
              <a:tr h="548640">
                <a:tc>
                  <a:txBody>
                    <a:bodyPr/>
                    <a:lstStyle/>
                    <a:p>
                      <a:pPr algn="l" fontAlgn="b"/>
                      <a:r>
                        <a:rPr lang="en-US" sz="1800" b="1" u="none" strike="noStrike" dirty="0" smtClean="0">
                          <a:latin typeface="Calibri" pitchFamily="34" charset="0"/>
                        </a:rPr>
                        <a:t>Funding (in $K)</a:t>
                      </a:r>
                      <a:endParaRPr lang="en-US" sz="1800" b="1" i="0" u="none" strike="noStrike" dirty="0">
                        <a:solidFill>
                          <a:srgbClr val="000000"/>
                        </a:solidFill>
                        <a:latin typeface="Calibri" pitchFamily="34" charset="0"/>
                      </a:endParaRPr>
                    </a:p>
                  </a:txBody>
                  <a:tcPr marL="9525" marR="9525" marT="9525" marB="0" anchor="b"/>
                </a:tc>
                <a:tc>
                  <a:txBody>
                    <a:bodyPr/>
                    <a:lstStyle/>
                    <a:p>
                      <a:pPr algn="ctr" fontAlgn="b"/>
                      <a:r>
                        <a:rPr lang="en-US" sz="1800" b="1" u="none" strike="noStrike" dirty="0">
                          <a:latin typeface="Calibri" pitchFamily="34" charset="0"/>
                          <a:cs typeface="Calibri" pitchFamily="34" charset="0"/>
                        </a:rPr>
                        <a:t>FY </a:t>
                      </a:r>
                      <a:r>
                        <a:rPr lang="en-US" sz="1800" b="1" u="none" strike="noStrike" dirty="0" smtClean="0">
                          <a:latin typeface="Calibri" pitchFamily="34" charset="0"/>
                          <a:cs typeface="Calibri" pitchFamily="34" charset="0"/>
                        </a:rPr>
                        <a:t>2012 Actual</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 2013 July</a:t>
                      </a:r>
                      <a:r>
                        <a:rPr lang="en-US" sz="1800" b="1" i="0" u="none" strike="noStrike" baseline="0" dirty="0" smtClean="0">
                          <a:solidFill>
                            <a:srgbClr val="000000"/>
                          </a:solidFill>
                          <a:latin typeface="Calibri" pitchFamily="34" charset="0"/>
                          <a:cs typeface="Calibri" pitchFamily="34" charset="0"/>
                        </a:rPr>
                        <a:t> Plan</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a:t>
                      </a:r>
                      <a:r>
                        <a:rPr lang="en-US" sz="1800" b="1" i="0" u="none" strike="noStrike" baseline="0" dirty="0" smtClean="0">
                          <a:solidFill>
                            <a:srgbClr val="000000"/>
                          </a:solidFill>
                          <a:latin typeface="Calibri" pitchFamily="34" charset="0"/>
                          <a:cs typeface="Calibri" pitchFamily="34" charset="0"/>
                        </a:rPr>
                        <a:t> 2014 Request</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rPr>
                        <a:t>Comment</a:t>
                      </a:r>
                    </a:p>
                  </a:txBody>
                  <a:tcPr marL="9525" marR="9525" marT="9525" marB="0" anchor="b"/>
                </a:tc>
              </a:tr>
              <a:tr h="285151">
                <a:tc>
                  <a:txBody>
                    <a:bodyPr/>
                    <a:lstStyle/>
                    <a:p>
                      <a:pPr marL="0" algn="l" fontAlgn="b"/>
                      <a:r>
                        <a:rPr lang="en-US" sz="1800" b="1" i="0" u="none" strike="noStrike" dirty="0" smtClean="0">
                          <a:solidFill>
                            <a:srgbClr val="000000"/>
                          </a:solidFill>
                          <a:latin typeface="Calibri" pitchFamily="34" charset="0"/>
                        </a:rPr>
                        <a:t>Research</a:t>
                      </a: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53,261</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52,108</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53,562</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Ramp-down of B-factory research offset</a:t>
                      </a:r>
                      <a:r>
                        <a:rPr lang="en-US" sz="1800" b="0" i="0" u="none" strike="noStrike" kern="1200" baseline="0" dirty="0" smtClean="0">
                          <a:solidFill>
                            <a:srgbClr val="000000"/>
                          </a:solidFill>
                          <a:latin typeface="Calibri" pitchFamily="34" charset="0"/>
                          <a:ea typeface="+mn-ea"/>
                          <a:cs typeface="+mn-cs"/>
                        </a:rPr>
                        <a:t> by increased support for new initiatives</a:t>
                      </a:r>
                      <a:endParaRPr lang="en-US" sz="1800" b="0" i="0" u="none" strike="noStrike" kern="1200" dirty="0">
                        <a:solidFill>
                          <a:srgbClr val="000000"/>
                        </a:solidFill>
                        <a:latin typeface="Calibri" pitchFamily="34" charset="0"/>
                        <a:ea typeface="+mn-ea"/>
                        <a:cs typeface="+mn-cs"/>
                      </a:endParaRPr>
                    </a:p>
                  </a:txBody>
                  <a:tcPr marL="0" marR="0" marT="0" marB="0" anchor="b"/>
                </a:tc>
              </a:tr>
              <a:tr h="32961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chemeClr val="dk1"/>
                          </a:solidFill>
                          <a:latin typeface="Calibri" pitchFamily="34" charset="0"/>
                        </a:rPr>
                        <a:t>Facilities</a:t>
                      </a:r>
                      <a:endParaRPr lang="en-US" sz="1800" b="1" i="0"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143,844</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172,318</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180,481</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endParaRPr lang="en-US" sz="1800" b="0" i="0" u="none" strike="noStrike" kern="1200" baseline="0" dirty="0">
                        <a:solidFill>
                          <a:srgbClr val="000000"/>
                        </a:solidFill>
                        <a:latin typeface="Calibri" pitchFamily="34" charset="0"/>
                        <a:ea typeface="+mn-ea"/>
                        <a:cs typeface="+mn-cs"/>
                      </a:endParaRPr>
                    </a:p>
                  </a:txBody>
                  <a:tcPr marL="9525" marR="9525" marT="9525" marB="0" anchor="b"/>
                </a:tc>
              </a:tr>
              <a:tr h="276446">
                <a:tc>
                  <a:txBody>
                    <a:bodyPr/>
                    <a:lstStyle/>
                    <a:p>
                      <a:pPr marL="274320" lvl="1" algn="l" fontAlgn="b"/>
                      <a:r>
                        <a:rPr lang="en-US" sz="1800" b="0" i="1" u="none" strike="noStrike" dirty="0" err="1" smtClean="0">
                          <a:solidFill>
                            <a:srgbClr val="000000"/>
                          </a:solidFill>
                          <a:latin typeface="Calibri" pitchFamily="34" charset="0"/>
                        </a:rPr>
                        <a:t>Expt</a:t>
                      </a:r>
                      <a:r>
                        <a:rPr lang="en-US" sz="1800" b="0" i="1" u="none" strike="noStrike" dirty="0" smtClean="0">
                          <a:solidFill>
                            <a:srgbClr val="000000"/>
                          </a:solidFill>
                          <a:latin typeface="Calibri" pitchFamily="34" charset="0"/>
                        </a:rPr>
                        <a:t> Ops</a:t>
                      </a: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6,615</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7,354</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7,245</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r>
                        <a:rPr lang="en-US" sz="1800" b="0" i="0" u="none" strike="noStrike" dirty="0" smtClean="0">
                          <a:solidFill>
                            <a:srgbClr val="000000"/>
                          </a:solidFill>
                          <a:latin typeface="Calibri" pitchFamily="34" charset="0"/>
                        </a:rPr>
                        <a:t>Offshore and Offsite Ops</a:t>
                      </a:r>
                      <a:endParaRPr lang="en-US" sz="1800" b="0" i="0" u="none" strike="noStrike" dirty="0">
                        <a:solidFill>
                          <a:srgbClr val="000000"/>
                        </a:solidFill>
                        <a:latin typeface="Calibri" pitchFamily="34" charset="0"/>
                      </a:endParaRPr>
                    </a:p>
                  </a:txBody>
                  <a:tcPr marL="9525" marR="9525" marT="9525" marB="0" anchor="b"/>
                </a:tc>
              </a:tr>
              <a:tr h="276446">
                <a:tc>
                  <a:txBody>
                    <a:bodyPr/>
                    <a:lstStyle/>
                    <a:p>
                      <a:pPr marL="274320" lvl="1" algn="l" fontAlgn="b"/>
                      <a:r>
                        <a:rPr lang="en-US" sz="1800" b="0" i="1" u="none" strike="noStrike" baseline="0" dirty="0" smtClean="0">
                          <a:solidFill>
                            <a:srgbClr val="000000"/>
                          </a:solidFill>
                          <a:latin typeface="Calibri" pitchFamily="34" charset="0"/>
                        </a:rPr>
                        <a:t>Fermi Ops</a:t>
                      </a:r>
                      <a:endParaRPr lang="en-US" sz="1800" b="0" i="1"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119,544          </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143,128</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156,438</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r>
                        <a:rPr lang="en-US" sz="1800" b="0" i="0" u="none" strike="noStrike" dirty="0" smtClean="0">
                          <a:solidFill>
                            <a:srgbClr val="000000"/>
                          </a:solidFill>
                          <a:latin typeface="Calibri" pitchFamily="34" charset="0"/>
                        </a:rPr>
                        <a:t>Accelerator</a:t>
                      </a:r>
                      <a:r>
                        <a:rPr lang="en-US" sz="1800" b="0" i="0" u="none" strike="noStrike" baseline="0" dirty="0" smtClean="0">
                          <a:solidFill>
                            <a:srgbClr val="000000"/>
                          </a:solidFill>
                          <a:latin typeface="Calibri" pitchFamily="34" charset="0"/>
                        </a:rPr>
                        <a:t> and </a:t>
                      </a:r>
                      <a:r>
                        <a:rPr lang="en-US" sz="1800" b="0" i="0" u="none" strike="noStrike" dirty="0" smtClean="0">
                          <a:solidFill>
                            <a:srgbClr val="000000"/>
                          </a:solidFill>
                          <a:latin typeface="Calibri" pitchFamily="34" charset="0"/>
                        </a:rPr>
                        <a:t>Infrastructure</a:t>
                      </a:r>
                      <a:r>
                        <a:rPr lang="en-US" sz="1800" b="0" i="0" u="none" strike="noStrike" baseline="0" dirty="0" smtClean="0">
                          <a:solidFill>
                            <a:srgbClr val="000000"/>
                          </a:solidFill>
                          <a:latin typeface="Calibri" pitchFamily="34" charset="0"/>
                        </a:rPr>
                        <a:t> improvements</a:t>
                      </a:r>
                      <a:endParaRPr lang="en-US" sz="1800" b="0" i="0" u="none" strike="noStrike" dirty="0">
                        <a:solidFill>
                          <a:srgbClr val="000000"/>
                        </a:solidFill>
                        <a:latin typeface="Calibri" pitchFamily="34" charset="0"/>
                      </a:endParaRPr>
                    </a:p>
                  </a:txBody>
                  <a:tcPr marL="9525" marR="9525" marT="9525" marB="0" anchor="b"/>
                </a:tc>
              </a:tr>
              <a:tr h="311578">
                <a:tc>
                  <a:txBody>
                    <a:bodyPr/>
                    <a:lstStyle/>
                    <a:p>
                      <a:pPr marL="274320" lvl="1" algn="l" fontAlgn="b"/>
                      <a:r>
                        <a:rPr lang="en-US" sz="1800" b="0" i="1" u="none" strike="noStrike" dirty="0" smtClean="0">
                          <a:solidFill>
                            <a:srgbClr val="000000"/>
                          </a:solidFill>
                          <a:latin typeface="Calibri" pitchFamily="34" charset="0"/>
                        </a:rPr>
                        <a:t>B-factory</a:t>
                      </a:r>
                      <a:r>
                        <a:rPr lang="en-US" sz="1800" b="0" i="1" u="none" strike="noStrike" baseline="0" dirty="0" smtClean="0">
                          <a:solidFill>
                            <a:srgbClr val="000000"/>
                          </a:solidFill>
                          <a:latin typeface="Calibri" pitchFamily="34" charset="0"/>
                        </a:rPr>
                        <a:t> Ops</a:t>
                      </a:r>
                      <a:endParaRPr lang="en-US" sz="1800" b="0" i="1"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10,031</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5,654</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4,600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Completion</a:t>
                      </a:r>
                      <a:r>
                        <a:rPr lang="en-US" sz="1800" b="0" i="0" u="none" strike="noStrike" kern="1200" baseline="0" dirty="0" smtClean="0">
                          <a:solidFill>
                            <a:srgbClr val="000000"/>
                          </a:solidFill>
                          <a:latin typeface="Calibri" pitchFamily="34" charset="0"/>
                          <a:ea typeface="+mn-ea"/>
                          <a:cs typeface="+mn-cs"/>
                        </a:rPr>
                        <a:t> of </a:t>
                      </a:r>
                      <a:r>
                        <a:rPr lang="en-US" sz="1800" b="0" i="0" u="none" strike="noStrike" kern="1200" baseline="0" dirty="0" err="1" smtClean="0">
                          <a:solidFill>
                            <a:srgbClr val="000000"/>
                          </a:solidFill>
                          <a:latin typeface="Calibri" pitchFamily="34" charset="0"/>
                          <a:ea typeface="+mn-ea"/>
                          <a:cs typeface="+mn-cs"/>
                        </a:rPr>
                        <a:t>BaBar</a:t>
                      </a:r>
                      <a:r>
                        <a:rPr lang="en-US" sz="1800" b="0" i="0" u="none" strike="noStrike" kern="1200" baseline="0" dirty="0" smtClean="0">
                          <a:solidFill>
                            <a:srgbClr val="000000"/>
                          </a:solidFill>
                          <a:latin typeface="Calibri" pitchFamily="34" charset="0"/>
                          <a:ea typeface="+mn-ea"/>
                          <a:cs typeface="+mn-cs"/>
                        </a:rPr>
                        <a:t> D&amp;D</a:t>
                      </a:r>
                      <a:endParaRPr lang="en-US" sz="1800" b="0" i="0" u="none" strike="noStrike" kern="1200" dirty="0">
                        <a:solidFill>
                          <a:srgbClr val="000000"/>
                        </a:solidFill>
                        <a:latin typeface="Calibri" pitchFamily="34" charset="0"/>
                        <a:ea typeface="+mn-ea"/>
                        <a:cs typeface="+mn-cs"/>
                      </a:endParaRPr>
                    </a:p>
                  </a:txBody>
                  <a:tcPr marL="9525" marR="9525" marT="9525" marB="0" anchor="b"/>
                </a:tc>
              </a:tr>
              <a:tr h="311578">
                <a:tc>
                  <a:txBody>
                    <a:bodyPr/>
                    <a:lstStyle/>
                    <a:p>
                      <a:pPr marL="274320" lvl="1" algn="l" fontAlgn="b"/>
                      <a:r>
                        <a:rPr lang="en-US" sz="1800" b="0" i="1" u="none" strike="noStrike" dirty="0" err="1" smtClean="0">
                          <a:solidFill>
                            <a:srgbClr val="000000"/>
                          </a:solidFill>
                          <a:latin typeface="Calibri" pitchFamily="34" charset="0"/>
                        </a:rPr>
                        <a:t>Homestake</a:t>
                      </a:r>
                      <a:r>
                        <a:rPr lang="en-US" sz="1800" b="0" i="1" u="none" strike="noStrike" dirty="0" smtClean="0">
                          <a:solidFill>
                            <a:srgbClr val="000000"/>
                          </a:solidFill>
                          <a:latin typeface="Calibri" pitchFamily="34" charset="0"/>
                        </a:rPr>
                        <a:t>*</a:t>
                      </a: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5,478</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14,000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10,000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endParaRPr lang="en-US" sz="1800" b="0" i="0" u="none" strike="noStrike" kern="1200" dirty="0">
                        <a:solidFill>
                          <a:srgbClr val="000000"/>
                        </a:solidFill>
                        <a:latin typeface="Calibri" pitchFamily="34" charset="0"/>
                        <a:ea typeface="+mn-ea"/>
                        <a:cs typeface="+mn-cs"/>
                      </a:endParaRPr>
                    </a:p>
                  </a:txBody>
                  <a:tcPr marL="9525" marR="9525" marT="9525" marB="0" anchor="b"/>
                </a:tc>
              </a:tr>
              <a:tr h="311578">
                <a:tc>
                  <a:txBody>
                    <a:bodyPr/>
                    <a:lstStyle/>
                    <a:p>
                      <a:pPr marL="274320" lvl="1" algn="l" fontAlgn="b"/>
                      <a:r>
                        <a:rPr lang="en-US" sz="1800" b="0" i="1" u="none" strike="noStrike" dirty="0" smtClean="0">
                          <a:solidFill>
                            <a:srgbClr val="000000"/>
                          </a:solidFill>
                          <a:latin typeface="Calibri" pitchFamily="34" charset="0"/>
                        </a:rPr>
                        <a:t>Other</a:t>
                      </a: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2,176</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2,182</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2,198</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GPE</a:t>
                      </a:r>
                      <a:r>
                        <a:rPr lang="en-US" sz="1800" b="0" i="0" u="none" strike="noStrike" kern="1200" baseline="0" dirty="0" smtClean="0">
                          <a:solidFill>
                            <a:srgbClr val="000000"/>
                          </a:solidFill>
                          <a:latin typeface="Calibri" pitchFamily="34" charset="0"/>
                          <a:ea typeface="+mn-ea"/>
                          <a:cs typeface="+mn-cs"/>
                        </a:rPr>
                        <a:t> and Waste </a:t>
                      </a:r>
                      <a:r>
                        <a:rPr lang="en-US" sz="1800" b="0" i="0" u="none" strike="noStrike" kern="1200" baseline="0" dirty="0" err="1" smtClean="0">
                          <a:solidFill>
                            <a:srgbClr val="000000"/>
                          </a:solidFill>
                          <a:latin typeface="Calibri" pitchFamily="34" charset="0"/>
                          <a:ea typeface="+mn-ea"/>
                          <a:cs typeface="+mn-cs"/>
                        </a:rPr>
                        <a:t>Mgmt</a:t>
                      </a:r>
                      <a:endParaRPr lang="en-US" sz="1800" b="0" i="0" u="none" strike="noStrike" kern="1200" dirty="0">
                        <a:solidFill>
                          <a:srgbClr val="000000"/>
                        </a:solidFill>
                        <a:latin typeface="Calibri" pitchFamily="34" charset="0"/>
                        <a:ea typeface="+mn-ea"/>
                        <a:cs typeface="+mn-cs"/>
                      </a:endParaRPr>
                    </a:p>
                  </a:txBody>
                  <a:tcPr marL="9525" marR="9525" marT="9525" marB="0" anchor="b"/>
                </a:tc>
              </a:tr>
              <a:tr h="311578">
                <a:tc>
                  <a:txBody>
                    <a:bodyPr/>
                    <a:lstStyle/>
                    <a:p>
                      <a:pPr marL="0" lvl="0" algn="l" fontAlgn="b"/>
                      <a:r>
                        <a:rPr lang="en-US" sz="1800" b="1" i="0" u="none" strike="noStrike" dirty="0" smtClean="0">
                          <a:solidFill>
                            <a:srgbClr val="000000"/>
                          </a:solidFill>
                          <a:latin typeface="Calibri" pitchFamily="34" charset="0"/>
                        </a:rPr>
                        <a:t>Projects</a:t>
                      </a: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86,750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62,794</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37,000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endParaRPr lang="en-US" sz="1800" b="0" i="0" u="none" strike="noStrike" kern="1200" dirty="0">
                        <a:solidFill>
                          <a:srgbClr val="000000"/>
                        </a:solidFill>
                        <a:latin typeface="Calibri" pitchFamily="34" charset="0"/>
                        <a:ea typeface="+mn-ea"/>
                        <a:cs typeface="+mn-cs"/>
                      </a:endParaRPr>
                    </a:p>
                  </a:txBody>
                  <a:tcPr marL="9525" marR="9525" marT="9525" marB="0" anchor="b"/>
                </a:tc>
              </a:tr>
              <a:tr h="311578">
                <a:tc>
                  <a:txBody>
                    <a:bodyPr/>
                    <a:lstStyle/>
                    <a:p>
                      <a:pPr marL="274320" lvl="1" algn="l" fontAlgn="b"/>
                      <a:r>
                        <a:rPr lang="en-US" sz="1800" b="0" i="1" u="none" strike="noStrike" dirty="0" smtClean="0">
                          <a:solidFill>
                            <a:srgbClr val="000000"/>
                          </a:solidFill>
                          <a:latin typeface="Calibri" pitchFamily="34" charset="0"/>
                        </a:rPr>
                        <a:t>Current</a:t>
                      </a: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73,770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52,794</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27,000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err="1" smtClean="0">
                          <a:solidFill>
                            <a:srgbClr val="000000"/>
                          </a:solidFill>
                          <a:latin typeface="Calibri" pitchFamily="34" charset="0"/>
                          <a:ea typeface="+mn-ea"/>
                          <a:cs typeface="+mn-cs"/>
                        </a:rPr>
                        <a:t>NO</a:t>
                      </a:r>
                      <a:r>
                        <a:rPr lang="en-US" sz="1800" b="0" i="0" u="none" strike="noStrike" kern="1200" dirty="0" err="1" smtClean="0">
                          <a:solidFill>
                            <a:srgbClr val="000000"/>
                          </a:solidFill>
                          <a:latin typeface="Symbol" pitchFamily="18" charset="2"/>
                          <a:ea typeface="+mn-ea"/>
                          <a:cs typeface="+mn-cs"/>
                        </a:rPr>
                        <a:t>n</a:t>
                      </a:r>
                      <a:r>
                        <a:rPr lang="en-US" sz="1800" b="0" i="0" u="none" strike="noStrike" kern="1200" dirty="0" err="1" smtClean="0">
                          <a:solidFill>
                            <a:srgbClr val="000000"/>
                          </a:solidFill>
                          <a:latin typeface="Calibri" pitchFamily="34" charset="0"/>
                          <a:ea typeface="+mn-ea"/>
                          <a:cs typeface="+mn-cs"/>
                        </a:rPr>
                        <a:t>A</a:t>
                      </a:r>
                      <a:r>
                        <a:rPr lang="en-US" sz="1800" b="0" i="0" u="none" strike="noStrike" kern="1200" dirty="0" smtClean="0">
                          <a:solidFill>
                            <a:srgbClr val="000000"/>
                          </a:solidFill>
                          <a:latin typeface="Calibri" pitchFamily="34" charset="0"/>
                          <a:ea typeface="+mn-ea"/>
                          <a:cs typeface="+mn-cs"/>
                        </a:rPr>
                        <a:t> + </a:t>
                      </a:r>
                      <a:r>
                        <a:rPr lang="en-US" sz="1800" b="0" i="0" u="none" strike="noStrike" kern="1200" dirty="0" err="1" smtClean="0">
                          <a:solidFill>
                            <a:srgbClr val="000000"/>
                          </a:solidFill>
                          <a:latin typeface="Calibri" pitchFamily="34" charset="0"/>
                          <a:ea typeface="+mn-ea"/>
                          <a:cs typeface="+mn-cs"/>
                        </a:rPr>
                        <a:t>MicroBooNE</a:t>
                      </a:r>
                      <a:r>
                        <a:rPr lang="en-US" sz="1800" b="0" i="0" u="none" strike="noStrike" kern="1200" baseline="0" dirty="0" smtClean="0">
                          <a:solidFill>
                            <a:srgbClr val="000000"/>
                          </a:solidFill>
                          <a:latin typeface="Calibri" pitchFamily="34" charset="0"/>
                          <a:ea typeface="+mn-ea"/>
                          <a:cs typeface="+mn-cs"/>
                        </a:rPr>
                        <a:t> ramp-down</a:t>
                      </a:r>
                      <a:endParaRPr lang="en-US" sz="1800" b="0" i="0" u="none" strike="noStrike" kern="1200" dirty="0">
                        <a:solidFill>
                          <a:srgbClr val="000000"/>
                        </a:solidFill>
                        <a:latin typeface="Calibri" pitchFamily="34" charset="0"/>
                        <a:ea typeface="+mn-ea"/>
                        <a:cs typeface="+mn-cs"/>
                      </a:endParaRPr>
                    </a:p>
                  </a:txBody>
                  <a:tcPr marL="9525" marR="9525" marT="9525" marB="0" anchor="b"/>
                </a:tc>
              </a:tr>
              <a:tr h="311578">
                <a:tc>
                  <a:txBody>
                    <a:bodyPr/>
                    <a:lstStyle/>
                    <a:p>
                      <a:pPr marL="274320" lvl="1" algn="l" fontAlgn="b"/>
                      <a:r>
                        <a:rPr lang="en-US" sz="1800" b="0" i="1" u="none" strike="noStrike" dirty="0" smtClean="0">
                          <a:solidFill>
                            <a:srgbClr val="000000"/>
                          </a:solidFill>
                          <a:latin typeface="Calibri" pitchFamily="34" charset="0"/>
                        </a:rPr>
                        <a:t>Future</a:t>
                      </a:r>
                      <a:r>
                        <a:rPr lang="en-US" sz="1800" b="0" i="1" u="none" strike="noStrike" baseline="0" dirty="0" smtClean="0">
                          <a:solidFill>
                            <a:srgbClr val="000000"/>
                          </a:solidFill>
                          <a:latin typeface="Calibri" pitchFamily="34" charset="0"/>
                        </a:rPr>
                        <a:t> R&amp;D</a:t>
                      </a:r>
                      <a:endParaRPr lang="en-US" sz="1800" b="0" i="1"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12,880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10,000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10,000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ctr" defTabSz="914400" rtl="0" eaLnBrk="1" fontAlgn="b" latinLnBrk="0" hangingPunct="1"/>
                      <a:endParaRPr lang="en-US" sz="1800" b="0" i="1" u="none" strike="noStrike" kern="1200" dirty="0">
                        <a:solidFill>
                          <a:srgbClr val="000000"/>
                        </a:solidFill>
                        <a:latin typeface="Calibri" pitchFamily="34" charset="0"/>
                        <a:ea typeface="+mn-ea"/>
                        <a:cs typeface="+mn-cs"/>
                      </a:endParaRPr>
                    </a:p>
                  </a:txBody>
                  <a:tcPr marL="9525" marR="9525" marT="9525" marB="0" anchor="b"/>
                </a:tc>
              </a:tr>
              <a:tr h="347103">
                <a:tc>
                  <a:txBody>
                    <a:bodyPr/>
                    <a:lstStyle/>
                    <a:p>
                      <a:pPr algn="l" fontAlgn="b"/>
                      <a:r>
                        <a:rPr lang="en-US" sz="1800" b="1" u="none" strike="noStrike" dirty="0" smtClean="0">
                          <a:latin typeface="Calibri" pitchFamily="34" charset="0"/>
                        </a:rPr>
                        <a:t>TOTAL,</a:t>
                      </a:r>
                      <a:r>
                        <a:rPr lang="en-US" sz="1800" b="1" u="none" strike="noStrike" baseline="0" dirty="0" smtClean="0">
                          <a:latin typeface="Calibri" pitchFamily="34" charset="0"/>
                        </a:rPr>
                        <a:t> </a:t>
                      </a:r>
                      <a:r>
                        <a:rPr lang="en-US" sz="1800" b="1" u="none" strike="noStrike" dirty="0" smtClean="0">
                          <a:latin typeface="Calibri" pitchFamily="34" charset="0"/>
                        </a:rPr>
                        <a:t>Intensity</a:t>
                      </a:r>
                      <a:r>
                        <a:rPr lang="en-US" sz="1800" b="1" u="none" strike="noStrike" baseline="0" dirty="0" smtClean="0">
                          <a:latin typeface="Calibri" pitchFamily="34" charset="0"/>
                        </a:rPr>
                        <a:t> Frontier</a:t>
                      </a:r>
                      <a:endParaRPr lang="en-US" sz="1800" b="1" i="0" u="none" strike="noStrike" dirty="0">
                        <a:solidFill>
                          <a:srgbClr val="000000"/>
                        </a:solidFill>
                        <a:latin typeface="Calibri" pitchFamily="34" charset="0"/>
                      </a:endParaRPr>
                    </a:p>
                  </a:txBody>
                  <a:tcPr marL="952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283,675</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287,220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271,043</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endParaRPr lang="en-US" sz="1800" b="1" i="0" u="none" strike="noStrike" dirty="0">
                        <a:solidFill>
                          <a:srgbClr val="000000"/>
                        </a:solidFill>
                        <a:latin typeface="Calibri" pitchFamily="34" charset="0"/>
                      </a:endParaRPr>
                    </a:p>
                  </a:txBody>
                  <a:tcPr marL="9525" marR="9525" marT="9525" marB="0" anchor="b"/>
                </a:tc>
              </a:tr>
            </a:tbl>
          </a:graphicData>
        </a:graphic>
      </p:graphicFrame>
      <p:sp>
        <p:nvSpPr>
          <p:cNvPr id="125956" name="TextBox 1"/>
          <p:cNvSpPr txBox="1">
            <a:spLocks noChangeArrowheads="1"/>
          </p:cNvSpPr>
          <p:nvPr/>
        </p:nvSpPr>
        <p:spPr bwMode="auto">
          <a:xfrm>
            <a:off x="219075" y="5997575"/>
            <a:ext cx="8623300" cy="492125"/>
          </a:xfrm>
          <a:prstGeom prst="rect">
            <a:avLst/>
          </a:prstGeom>
          <a:noFill/>
          <a:ln w="9525">
            <a:noFill/>
            <a:miter lim="800000"/>
            <a:headEnd/>
            <a:tailEnd/>
          </a:ln>
        </p:spPr>
        <p:txBody>
          <a:bodyPr>
            <a:spAutoFit/>
          </a:bodyPr>
          <a:lstStyle/>
          <a:p>
            <a:r>
              <a:rPr lang="en-US" sz="1300" b="1">
                <a:latin typeface="Calibri" pitchFamily="34" charset="0"/>
              </a:rPr>
              <a:t>*Per interagency MOU, HEP provided LHC Detector Ops funding during FY12 CR to offset NSF contributions to Homestake  </a:t>
            </a:r>
          </a:p>
          <a:p>
            <a:r>
              <a:rPr lang="en-US" sz="1300" b="1">
                <a:latin typeface="Calibri" pitchFamily="34" charset="0"/>
              </a:rPr>
              <a:t>  dewatering activities.</a:t>
            </a:r>
          </a:p>
        </p:txBody>
      </p:sp>
      <p:sp>
        <p:nvSpPr>
          <p:cNvPr id="7" name="Date Placeholder 6"/>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0" y="170809"/>
            <a:ext cx="9144000" cy="533400"/>
          </a:xfrm>
        </p:spPr>
        <p:txBody>
          <a:bodyPr>
            <a:noAutofit/>
          </a:bodyPr>
          <a:lstStyle/>
          <a:p>
            <a:r>
              <a:rPr lang="en-US" sz="4400" b="1" dirty="0" smtClean="0">
                <a:solidFill>
                  <a:srgbClr val="285C00"/>
                </a:solidFill>
                <a:effectLst>
                  <a:outerShdw blurRad="38100" dist="38100" dir="2700000" algn="tl">
                    <a:srgbClr val="000000">
                      <a:alpha val="43137"/>
                    </a:srgbClr>
                  </a:outerShdw>
                </a:effectLst>
                <a:latin typeface="Cambria" pitchFamily="18" charset="0"/>
              </a:rPr>
              <a:t>HEP Cosmic Frontier</a:t>
            </a:r>
          </a:p>
        </p:txBody>
      </p:sp>
      <p:graphicFrame>
        <p:nvGraphicFramePr>
          <p:cNvPr id="10" name="Table Placeholder 9"/>
          <p:cNvGraphicFramePr>
            <a:graphicFrameLocks noGrp="1"/>
          </p:cNvGraphicFramePr>
          <p:nvPr>
            <p:ph type="tbl" idx="1"/>
            <p:extLst>
              <p:ext uri="{D42A27DB-BD31-4B8C-83A1-F6EECF244321}">
                <p14:modId xmlns="" xmlns:p14="http://schemas.microsoft.com/office/powerpoint/2010/main" val="1421252195"/>
              </p:ext>
            </p:extLst>
          </p:nvPr>
        </p:nvGraphicFramePr>
        <p:xfrm>
          <a:off x="275437" y="1219199"/>
          <a:ext cx="8558170" cy="2758879"/>
        </p:xfrm>
        <a:graphic>
          <a:graphicData uri="http://schemas.openxmlformats.org/drawingml/2006/table">
            <a:tbl>
              <a:tblPr>
                <a:tableStyleId>{69C7853C-536D-4A76-A0AE-DD22124D55A5}</a:tableStyleId>
              </a:tblPr>
              <a:tblGrid>
                <a:gridCol w="2216093"/>
                <a:gridCol w="889233"/>
                <a:gridCol w="1006679"/>
                <a:gridCol w="1006679"/>
                <a:gridCol w="3439486"/>
              </a:tblGrid>
              <a:tr h="548640">
                <a:tc>
                  <a:txBody>
                    <a:bodyPr/>
                    <a:lstStyle/>
                    <a:p>
                      <a:pPr algn="l" fontAlgn="b"/>
                      <a:r>
                        <a:rPr lang="en-US" sz="1800" b="1" u="none" strike="noStrike" dirty="0" smtClean="0">
                          <a:latin typeface="Calibri" pitchFamily="34" charset="0"/>
                        </a:rPr>
                        <a:t>Funding (in $K)</a:t>
                      </a:r>
                      <a:endParaRPr lang="en-US" sz="1800" b="1" i="0" u="none" strike="noStrike" dirty="0">
                        <a:solidFill>
                          <a:srgbClr val="000000"/>
                        </a:solidFill>
                        <a:latin typeface="Calibri" pitchFamily="34" charset="0"/>
                      </a:endParaRPr>
                    </a:p>
                  </a:txBody>
                  <a:tcPr marL="9525" marR="9525" marT="9525" marB="0" anchor="b"/>
                </a:tc>
                <a:tc>
                  <a:txBody>
                    <a:bodyPr/>
                    <a:lstStyle/>
                    <a:p>
                      <a:pPr algn="ctr" fontAlgn="b"/>
                      <a:r>
                        <a:rPr lang="en-US" sz="1800" b="1" u="none" strike="noStrike" dirty="0">
                          <a:latin typeface="Calibri" pitchFamily="34" charset="0"/>
                          <a:cs typeface="Calibri" pitchFamily="34" charset="0"/>
                        </a:rPr>
                        <a:t>FY </a:t>
                      </a:r>
                      <a:r>
                        <a:rPr lang="en-US" sz="1800" b="1" u="none" strike="noStrike" dirty="0" smtClean="0">
                          <a:latin typeface="Calibri" pitchFamily="34" charset="0"/>
                          <a:cs typeface="Calibri" pitchFamily="34" charset="0"/>
                        </a:rPr>
                        <a:t>2012 Actual</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 2013 July</a:t>
                      </a:r>
                      <a:r>
                        <a:rPr lang="en-US" sz="1800" b="1" i="0" u="none" strike="noStrike" baseline="0" dirty="0" smtClean="0">
                          <a:solidFill>
                            <a:srgbClr val="000000"/>
                          </a:solidFill>
                          <a:latin typeface="Calibri" pitchFamily="34" charset="0"/>
                          <a:cs typeface="Calibri" pitchFamily="34" charset="0"/>
                        </a:rPr>
                        <a:t> Plan</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a:t>
                      </a:r>
                      <a:r>
                        <a:rPr lang="en-US" sz="1800" b="1" i="0" u="none" strike="noStrike" baseline="0" dirty="0" smtClean="0">
                          <a:solidFill>
                            <a:srgbClr val="000000"/>
                          </a:solidFill>
                          <a:latin typeface="Calibri" pitchFamily="34" charset="0"/>
                          <a:cs typeface="Calibri" pitchFamily="34" charset="0"/>
                        </a:rPr>
                        <a:t> 2014 Request</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rPr>
                        <a:t>Comment</a:t>
                      </a:r>
                    </a:p>
                  </a:txBody>
                  <a:tcPr marL="9525" marR="9525" marT="9525" marB="0" anchor="b"/>
                </a:tc>
              </a:tr>
              <a:tr h="285151">
                <a:tc>
                  <a:txBody>
                    <a:bodyPr/>
                    <a:lstStyle/>
                    <a:p>
                      <a:pPr marL="0" algn="l" fontAlgn="b"/>
                      <a:r>
                        <a:rPr lang="en-US" sz="1800" b="1" i="0" u="none" strike="noStrike" dirty="0" smtClean="0">
                          <a:solidFill>
                            <a:srgbClr val="000000"/>
                          </a:solidFill>
                          <a:latin typeface="Calibri" pitchFamily="34" charset="0"/>
                        </a:rPr>
                        <a:t>Research</a:t>
                      </a: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47,840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48,836</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62,364</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R&amp;D</a:t>
                      </a:r>
                      <a:r>
                        <a:rPr lang="en-US" sz="1800" b="0" i="0" u="none" strike="noStrike" kern="1200" baseline="0" dirty="0" smtClean="0">
                          <a:solidFill>
                            <a:srgbClr val="000000"/>
                          </a:solidFill>
                          <a:latin typeface="Calibri" pitchFamily="34" charset="0"/>
                          <a:ea typeface="+mn-ea"/>
                          <a:cs typeface="+mn-cs"/>
                        </a:rPr>
                        <a:t> for G2 Dark Matter</a:t>
                      </a:r>
                      <a:endParaRPr lang="en-US" sz="1800" b="0" i="0" u="none" strike="noStrike" kern="1200" dirty="0">
                        <a:solidFill>
                          <a:srgbClr val="000000"/>
                        </a:solidFill>
                        <a:latin typeface="Calibri" pitchFamily="34" charset="0"/>
                        <a:ea typeface="+mn-ea"/>
                        <a:cs typeface="+mn-cs"/>
                      </a:endParaRPr>
                    </a:p>
                  </a:txBody>
                  <a:tcPr marL="0" marR="0" marT="0" marB="0" anchor="b"/>
                </a:tc>
              </a:tr>
              <a:tr h="32961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chemeClr val="dk1"/>
                          </a:solidFill>
                          <a:latin typeface="Calibri" pitchFamily="34" charset="0"/>
                        </a:rPr>
                        <a:t>Facilities</a:t>
                      </a:r>
                      <a:endParaRPr lang="en-US" sz="1800" b="1" i="0"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11,207</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10,948</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12,022</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Calibri" pitchFamily="34" charset="0"/>
                        </a:rPr>
                        <a:t>Offshore and offsite Ops</a:t>
                      </a:r>
                    </a:p>
                  </a:txBody>
                  <a:tcPr marL="9525" marR="9525" marT="9525" marB="0" anchor="b"/>
                </a:tc>
              </a:tr>
              <a:tr h="311578">
                <a:tc>
                  <a:txBody>
                    <a:bodyPr/>
                    <a:lstStyle/>
                    <a:p>
                      <a:pPr marL="0" lvl="0" algn="l" fontAlgn="b"/>
                      <a:r>
                        <a:rPr lang="en-US" sz="1800" b="1" i="0" u="none" strike="noStrike" dirty="0" smtClean="0">
                          <a:solidFill>
                            <a:srgbClr val="000000"/>
                          </a:solidFill>
                          <a:latin typeface="Calibri" pitchFamily="34" charset="0"/>
                        </a:rPr>
                        <a:t>Projects</a:t>
                      </a: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12,893</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19,159</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24,694</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endParaRPr lang="en-US" sz="1800" b="0" i="0" u="none" strike="noStrike" kern="1200" dirty="0">
                        <a:solidFill>
                          <a:srgbClr val="000000"/>
                        </a:solidFill>
                        <a:latin typeface="Calibri" pitchFamily="34" charset="0"/>
                        <a:ea typeface="+mn-ea"/>
                        <a:cs typeface="+mn-cs"/>
                      </a:endParaRPr>
                    </a:p>
                  </a:txBody>
                  <a:tcPr marL="9525" marR="9525" marT="9525" marB="0" anchor="b"/>
                </a:tc>
              </a:tr>
              <a:tr h="378632">
                <a:tc>
                  <a:txBody>
                    <a:bodyPr/>
                    <a:lstStyle/>
                    <a:p>
                      <a:pPr marL="274320" lvl="1" algn="l" fontAlgn="b"/>
                      <a:r>
                        <a:rPr lang="en-US" sz="1800" b="0" i="1" u="none" strike="noStrike" dirty="0" smtClean="0">
                          <a:solidFill>
                            <a:srgbClr val="000000"/>
                          </a:solidFill>
                          <a:latin typeface="Calibri" pitchFamily="34" charset="0"/>
                        </a:rPr>
                        <a:t>Current</a:t>
                      </a: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9,153</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9,500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23,200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err="1" smtClean="0">
                          <a:solidFill>
                            <a:srgbClr val="000000"/>
                          </a:solidFill>
                          <a:latin typeface="Calibri" pitchFamily="34" charset="0"/>
                          <a:ea typeface="+mn-ea"/>
                          <a:cs typeface="+mn-cs"/>
                        </a:rPr>
                        <a:t>LSSTcam</a:t>
                      </a:r>
                      <a:r>
                        <a:rPr lang="en-US" sz="1800" b="0" i="0" u="none" strike="noStrike" kern="1200" baseline="0" dirty="0" smtClean="0">
                          <a:solidFill>
                            <a:srgbClr val="000000"/>
                          </a:solidFill>
                          <a:latin typeface="Calibri" pitchFamily="34" charset="0"/>
                          <a:ea typeface="+mn-ea"/>
                          <a:cs typeface="+mn-cs"/>
                        </a:rPr>
                        <a:t> fabrication begins</a:t>
                      </a:r>
                      <a:endParaRPr lang="en-US" sz="1800" b="0" i="0" u="none" strike="noStrike" kern="1200" dirty="0">
                        <a:solidFill>
                          <a:srgbClr val="000000"/>
                        </a:solidFill>
                        <a:latin typeface="Calibri" pitchFamily="34" charset="0"/>
                        <a:ea typeface="+mn-ea"/>
                        <a:cs typeface="+mn-cs"/>
                      </a:endParaRPr>
                    </a:p>
                  </a:txBody>
                  <a:tcPr marL="9525" marR="9525" marT="9525" marB="0" anchor="b"/>
                </a:tc>
              </a:tr>
              <a:tr h="311578">
                <a:tc>
                  <a:txBody>
                    <a:bodyPr/>
                    <a:lstStyle/>
                    <a:p>
                      <a:pPr marL="274320" lvl="1" algn="l" fontAlgn="b"/>
                      <a:r>
                        <a:rPr lang="en-US" sz="1800" b="0" i="1" u="none" strike="noStrike" dirty="0" smtClean="0">
                          <a:solidFill>
                            <a:srgbClr val="000000"/>
                          </a:solidFill>
                          <a:latin typeface="Calibri" pitchFamily="34" charset="0"/>
                        </a:rPr>
                        <a:t>Future</a:t>
                      </a:r>
                      <a:r>
                        <a:rPr lang="en-US" sz="1800" b="0" i="1" u="none" strike="noStrike" baseline="0" dirty="0" smtClean="0">
                          <a:solidFill>
                            <a:srgbClr val="000000"/>
                          </a:solidFill>
                          <a:latin typeface="Calibri" pitchFamily="34" charset="0"/>
                        </a:rPr>
                        <a:t> R&amp;D</a:t>
                      </a:r>
                      <a:endParaRPr lang="en-US" sz="1800" b="0" i="1"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3,380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9,659</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1,484</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Dark</a:t>
                      </a:r>
                      <a:r>
                        <a:rPr lang="en-US" sz="1800" b="0" i="0" u="none" strike="noStrike" kern="1200" baseline="0" dirty="0" smtClean="0">
                          <a:solidFill>
                            <a:srgbClr val="000000"/>
                          </a:solidFill>
                          <a:latin typeface="Calibri" pitchFamily="34" charset="0"/>
                          <a:ea typeface="+mn-ea"/>
                          <a:cs typeface="+mn-cs"/>
                        </a:rPr>
                        <a:t> energy and dark matter </a:t>
                      </a:r>
                    </a:p>
                    <a:p>
                      <a:pPr marL="0" algn="r" defTabSz="914400" rtl="0" eaLnBrk="1" fontAlgn="b" latinLnBrk="0" hangingPunct="1"/>
                      <a:r>
                        <a:rPr lang="en-US" sz="1800" b="0" i="0" u="none" strike="noStrike" kern="1200" baseline="0" dirty="0" smtClean="0">
                          <a:solidFill>
                            <a:srgbClr val="000000"/>
                          </a:solidFill>
                          <a:latin typeface="Calibri" pitchFamily="34" charset="0"/>
                          <a:ea typeface="+mn-ea"/>
                          <a:cs typeface="+mn-cs"/>
                        </a:rPr>
                        <a:t>projects move to conceptual design</a:t>
                      </a:r>
                      <a:endParaRPr lang="en-US" sz="1800" b="0" i="0" u="none" strike="noStrike" kern="1200" dirty="0">
                        <a:solidFill>
                          <a:srgbClr val="000000"/>
                        </a:solidFill>
                        <a:latin typeface="Calibri" pitchFamily="34" charset="0"/>
                        <a:ea typeface="+mn-ea"/>
                        <a:cs typeface="+mn-cs"/>
                      </a:endParaRPr>
                    </a:p>
                  </a:txBody>
                  <a:tcPr marL="9525" marR="9525" marT="9525" marB="0" anchor="b"/>
                </a:tc>
              </a:tr>
              <a:tr h="347103">
                <a:tc>
                  <a:txBody>
                    <a:bodyPr/>
                    <a:lstStyle/>
                    <a:p>
                      <a:pPr algn="l" fontAlgn="b"/>
                      <a:r>
                        <a:rPr lang="en-US" sz="1800" b="1" u="none" strike="noStrike" dirty="0" smtClean="0">
                          <a:latin typeface="Calibri" pitchFamily="34" charset="0"/>
                        </a:rPr>
                        <a:t>TOTAL,</a:t>
                      </a:r>
                      <a:r>
                        <a:rPr lang="en-US" sz="1800" b="1" u="none" strike="noStrike" baseline="0" dirty="0" smtClean="0">
                          <a:latin typeface="Calibri" pitchFamily="34" charset="0"/>
                        </a:rPr>
                        <a:t> </a:t>
                      </a:r>
                      <a:r>
                        <a:rPr lang="en-US" sz="1800" b="1" u="none" strike="noStrike" dirty="0" smtClean="0">
                          <a:latin typeface="Calibri" pitchFamily="34" charset="0"/>
                        </a:rPr>
                        <a:t>Cosmic</a:t>
                      </a:r>
                      <a:r>
                        <a:rPr lang="en-US" sz="1800" b="1" u="none" strike="noStrike" baseline="0" dirty="0" smtClean="0">
                          <a:latin typeface="Calibri" pitchFamily="34" charset="0"/>
                        </a:rPr>
                        <a:t> Frontier</a:t>
                      </a:r>
                      <a:endParaRPr lang="en-US" sz="1800" b="1" i="0" u="none" strike="noStrike" dirty="0">
                        <a:solidFill>
                          <a:srgbClr val="000000"/>
                        </a:solidFill>
                        <a:latin typeface="Calibri" pitchFamily="34" charset="0"/>
                      </a:endParaRPr>
                    </a:p>
                  </a:txBody>
                  <a:tcPr marL="952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71,940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78,943</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99,080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endParaRPr lang="en-US" sz="1800" b="1" i="0" u="none" strike="noStrike" dirty="0">
                        <a:solidFill>
                          <a:srgbClr val="000000"/>
                        </a:solidFill>
                        <a:latin typeface="Calibri" pitchFamily="34" charset="0"/>
                      </a:endParaRPr>
                    </a:p>
                  </a:txBody>
                  <a:tcPr marL="9525" marR="9525" marT="9525" marB="0" anchor="b"/>
                </a:tc>
              </a:tr>
            </a:tbl>
          </a:graphicData>
        </a:graphic>
      </p:graphicFrame>
      <p:sp>
        <p:nvSpPr>
          <p:cNvPr id="6" name="Date Placeholder 5"/>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Tree>
    <p:extLst>
      <p:ext uri="{BB962C8B-B14F-4D97-AF65-F5344CB8AC3E}">
        <p14:creationId xmlns="" xmlns:p14="http://schemas.microsoft.com/office/powerpoint/2010/main" val="119873492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0" y="171450"/>
            <a:ext cx="9144000" cy="533400"/>
          </a:xfrm>
        </p:spPr>
        <p:txBody>
          <a:bodyPr rtlCol="0">
            <a:noAutofit/>
          </a:bodyPr>
          <a:lstStyle/>
          <a:p>
            <a:pPr eaLnBrk="1" fontAlgn="auto" hangingPunct="1">
              <a:spcAft>
                <a:spcPts val="0"/>
              </a:spcAft>
              <a:defRPr/>
            </a:pPr>
            <a:r>
              <a:rPr lang="en-US" sz="4400" b="1" dirty="0" smtClean="0">
                <a:solidFill>
                  <a:srgbClr val="285C00"/>
                </a:solidFill>
                <a:effectLst>
                  <a:outerShdw blurRad="38100" dist="38100" dir="2700000" algn="tl">
                    <a:srgbClr val="000000">
                      <a:alpha val="43137"/>
                    </a:srgbClr>
                  </a:outerShdw>
                </a:effectLst>
                <a:latin typeface="Cambria" pitchFamily="18" charset="0"/>
              </a:rPr>
              <a:t>HEP Theory and Computation</a:t>
            </a:r>
          </a:p>
        </p:txBody>
      </p:sp>
      <p:graphicFrame>
        <p:nvGraphicFramePr>
          <p:cNvPr id="10" name="Table Placeholder 9"/>
          <p:cNvGraphicFramePr>
            <a:graphicFrameLocks noGrp="1"/>
          </p:cNvGraphicFramePr>
          <p:nvPr>
            <p:ph type="tbl" idx="1"/>
          </p:nvPr>
        </p:nvGraphicFramePr>
        <p:xfrm>
          <a:off x="241881" y="1219199"/>
          <a:ext cx="8650448" cy="2380247"/>
        </p:xfrm>
        <a:graphic>
          <a:graphicData uri="http://schemas.openxmlformats.org/drawingml/2006/table">
            <a:tbl>
              <a:tblPr>
                <a:tableStyleId>{69C7853C-536D-4A76-A0AE-DD22124D55A5}</a:tableStyleId>
              </a:tblPr>
              <a:tblGrid>
                <a:gridCol w="2526486"/>
                <a:gridCol w="989901"/>
                <a:gridCol w="1015068"/>
                <a:gridCol w="1040235"/>
                <a:gridCol w="3078758"/>
              </a:tblGrid>
              <a:tr h="548640">
                <a:tc>
                  <a:txBody>
                    <a:bodyPr/>
                    <a:lstStyle/>
                    <a:p>
                      <a:pPr algn="l" fontAlgn="b"/>
                      <a:r>
                        <a:rPr lang="en-US" sz="1800" b="1" u="none" strike="noStrike" dirty="0" smtClean="0">
                          <a:latin typeface="Calibri" pitchFamily="34" charset="0"/>
                        </a:rPr>
                        <a:t>Funding (in $K)</a:t>
                      </a:r>
                      <a:endParaRPr lang="en-US" sz="1800" b="1" i="0" u="none" strike="noStrike" dirty="0">
                        <a:solidFill>
                          <a:srgbClr val="000000"/>
                        </a:solidFill>
                        <a:latin typeface="Calibri" pitchFamily="34" charset="0"/>
                      </a:endParaRPr>
                    </a:p>
                  </a:txBody>
                  <a:tcPr marL="9525" marR="9525" marT="9525" marB="0" anchor="b"/>
                </a:tc>
                <a:tc>
                  <a:txBody>
                    <a:bodyPr/>
                    <a:lstStyle/>
                    <a:p>
                      <a:pPr algn="ctr" fontAlgn="b"/>
                      <a:r>
                        <a:rPr lang="en-US" sz="1800" b="1" u="none" strike="noStrike" dirty="0">
                          <a:latin typeface="Calibri" pitchFamily="34" charset="0"/>
                          <a:cs typeface="Calibri" pitchFamily="34" charset="0"/>
                        </a:rPr>
                        <a:t>FY </a:t>
                      </a:r>
                      <a:r>
                        <a:rPr lang="en-US" sz="1800" b="1" u="none" strike="noStrike" dirty="0" smtClean="0">
                          <a:latin typeface="Calibri" pitchFamily="34" charset="0"/>
                          <a:cs typeface="Calibri" pitchFamily="34" charset="0"/>
                        </a:rPr>
                        <a:t>2012 Actual</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 2013 July</a:t>
                      </a:r>
                      <a:r>
                        <a:rPr lang="en-US" sz="1800" b="1" i="0" u="none" strike="noStrike" baseline="0" dirty="0" smtClean="0">
                          <a:solidFill>
                            <a:srgbClr val="000000"/>
                          </a:solidFill>
                          <a:latin typeface="Calibri" pitchFamily="34" charset="0"/>
                          <a:cs typeface="Calibri" pitchFamily="34" charset="0"/>
                        </a:rPr>
                        <a:t> Plan</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a:t>
                      </a:r>
                      <a:r>
                        <a:rPr lang="en-US" sz="1800" b="1" i="0" u="none" strike="noStrike" baseline="0" dirty="0" smtClean="0">
                          <a:solidFill>
                            <a:srgbClr val="000000"/>
                          </a:solidFill>
                          <a:latin typeface="Calibri" pitchFamily="34" charset="0"/>
                          <a:cs typeface="Calibri" pitchFamily="34" charset="0"/>
                        </a:rPr>
                        <a:t> 2014 Request</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rPr>
                        <a:t>Comment</a:t>
                      </a:r>
                    </a:p>
                  </a:txBody>
                  <a:tcPr marL="9525" marR="9525" marT="9525" marB="0" anchor="b"/>
                </a:tc>
              </a:tr>
              <a:tr h="285151">
                <a:tc>
                  <a:txBody>
                    <a:bodyPr/>
                    <a:lstStyle/>
                    <a:p>
                      <a:pPr marL="0" algn="l" fontAlgn="b"/>
                      <a:r>
                        <a:rPr lang="en-US" sz="1800" b="1" i="0" u="none" strike="noStrike" dirty="0" smtClean="0">
                          <a:solidFill>
                            <a:srgbClr val="000000"/>
                          </a:solidFill>
                          <a:latin typeface="Calibri" pitchFamily="34" charset="0"/>
                        </a:rPr>
                        <a:t>Research</a:t>
                      </a: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64,465</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63,198</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59,670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endParaRPr lang="en-US" sz="1800" b="0" i="0" u="none" strike="noStrike" kern="1200" dirty="0">
                        <a:solidFill>
                          <a:srgbClr val="000000"/>
                        </a:solidFill>
                        <a:latin typeface="Calibri" pitchFamily="34" charset="0"/>
                        <a:ea typeface="+mn-ea"/>
                        <a:cs typeface="+mn-cs"/>
                      </a:endParaRPr>
                    </a:p>
                  </a:txBody>
                  <a:tcPr marL="0" marR="0" marT="0" marB="0" anchor="b"/>
                </a:tc>
              </a:tr>
              <a:tr h="329610">
                <a:tc>
                  <a:txBody>
                    <a:bodyPr/>
                    <a:lstStyle/>
                    <a:p>
                      <a:pPr marL="27432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dirty="0" smtClean="0">
                          <a:solidFill>
                            <a:srgbClr val="000000"/>
                          </a:solidFill>
                          <a:latin typeface="Calibri" pitchFamily="34" charset="0"/>
                        </a:rPr>
                        <a:t>HEP Theory</a:t>
                      </a: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55,929</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54,621</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51,196</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r>
                        <a:rPr lang="en-US" sz="1800" b="0" i="0" u="none" strike="noStrike" kern="1200" baseline="0" dirty="0" smtClean="0">
                          <a:solidFill>
                            <a:srgbClr val="000000"/>
                          </a:solidFill>
                          <a:latin typeface="Calibri" pitchFamily="34" charset="0"/>
                          <a:ea typeface="+mn-ea"/>
                          <a:cs typeface="+mn-cs"/>
                        </a:rPr>
                        <a:t>Follows programmatic reductions in Research</a:t>
                      </a:r>
                      <a:endParaRPr lang="en-US" sz="1800" b="0" i="0" u="none" strike="noStrike" kern="1200" baseline="0" dirty="0">
                        <a:solidFill>
                          <a:srgbClr val="000000"/>
                        </a:solidFill>
                        <a:latin typeface="Calibri" pitchFamily="34" charset="0"/>
                        <a:ea typeface="+mn-ea"/>
                        <a:cs typeface="+mn-cs"/>
                      </a:endParaRPr>
                    </a:p>
                  </a:txBody>
                  <a:tcPr marL="9525" marR="9525" marT="9525" marB="0" anchor="b"/>
                </a:tc>
              </a:tr>
              <a:tr h="329610">
                <a:tc>
                  <a:txBody>
                    <a:bodyPr/>
                    <a:lstStyle/>
                    <a:p>
                      <a:pPr marL="27432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dirty="0" smtClean="0">
                          <a:solidFill>
                            <a:srgbClr val="000000"/>
                          </a:solidFill>
                          <a:latin typeface="Calibri" pitchFamily="34" charset="0"/>
                        </a:rPr>
                        <a:t>Computational HEP</a:t>
                      </a: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8,536</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8,577</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8,474</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endParaRPr lang="en-US" sz="1800" b="0" i="0" u="none" strike="noStrike" kern="1200" baseline="0" dirty="0">
                        <a:solidFill>
                          <a:srgbClr val="000000"/>
                        </a:solidFill>
                        <a:latin typeface="Calibri" pitchFamily="34" charset="0"/>
                        <a:ea typeface="+mn-ea"/>
                        <a:cs typeface="+mn-cs"/>
                      </a:endParaRPr>
                    </a:p>
                  </a:txBody>
                  <a:tcPr marL="9525" marR="9525" marT="9525" marB="0" anchor="b"/>
                </a:tc>
              </a:tr>
              <a:tr h="311578">
                <a:tc>
                  <a:txBody>
                    <a:bodyPr/>
                    <a:lstStyle/>
                    <a:p>
                      <a:pPr marL="0" lvl="0" algn="l" fontAlgn="b"/>
                      <a:r>
                        <a:rPr lang="en-US" sz="1800" b="1" i="0" u="none" strike="noStrike" dirty="0" smtClean="0">
                          <a:solidFill>
                            <a:srgbClr val="000000"/>
                          </a:solidFill>
                          <a:latin typeface="Calibri" pitchFamily="34" charset="0"/>
                        </a:rPr>
                        <a:t>Projects</a:t>
                      </a: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2,500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3,200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3,200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Lattice QCD hardware</a:t>
                      </a:r>
                      <a:endParaRPr lang="en-US" sz="1800" b="0" i="0" u="none" strike="noStrike" kern="1200" dirty="0">
                        <a:solidFill>
                          <a:srgbClr val="000000"/>
                        </a:solidFill>
                        <a:latin typeface="Calibri" pitchFamily="34" charset="0"/>
                        <a:ea typeface="+mn-ea"/>
                        <a:cs typeface="+mn-cs"/>
                      </a:endParaRPr>
                    </a:p>
                  </a:txBody>
                  <a:tcPr marL="9525" marR="9525" marT="9525" marB="0" anchor="b"/>
                </a:tc>
              </a:tr>
              <a:tr h="347103">
                <a:tc>
                  <a:txBody>
                    <a:bodyPr/>
                    <a:lstStyle/>
                    <a:p>
                      <a:pPr algn="l" fontAlgn="b"/>
                      <a:r>
                        <a:rPr lang="en-US" sz="1800" b="1" u="none" strike="noStrike" dirty="0" smtClean="0">
                          <a:latin typeface="Calibri" pitchFamily="34" charset="0"/>
                        </a:rPr>
                        <a:t>TOTAL,</a:t>
                      </a:r>
                      <a:r>
                        <a:rPr lang="en-US" sz="1800" b="1" u="none" strike="noStrike" baseline="0" dirty="0" smtClean="0">
                          <a:latin typeface="Calibri" pitchFamily="34" charset="0"/>
                        </a:rPr>
                        <a:t> </a:t>
                      </a:r>
                      <a:r>
                        <a:rPr lang="en-US" sz="1800" b="1" u="none" strike="noStrike" dirty="0" smtClean="0">
                          <a:latin typeface="Calibri" pitchFamily="34" charset="0"/>
                        </a:rPr>
                        <a:t>Theory</a:t>
                      </a:r>
                      <a:r>
                        <a:rPr lang="en-US" sz="1800" b="1" u="none" strike="noStrike" baseline="0" dirty="0" smtClean="0">
                          <a:latin typeface="Calibri" pitchFamily="34" charset="0"/>
                        </a:rPr>
                        <a:t> and Comp.</a:t>
                      </a:r>
                      <a:endParaRPr lang="en-US" sz="1800" b="1" i="0" u="none" strike="noStrike" dirty="0">
                        <a:solidFill>
                          <a:srgbClr val="000000"/>
                        </a:solidFill>
                        <a:latin typeface="Calibri" pitchFamily="34" charset="0"/>
                      </a:endParaRPr>
                    </a:p>
                  </a:txBody>
                  <a:tcPr marL="952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66,965</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66,398</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62,870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endParaRPr lang="en-US" sz="1800" b="1" i="0" u="none" strike="noStrike" dirty="0">
                        <a:solidFill>
                          <a:srgbClr val="000000"/>
                        </a:solidFill>
                        <a:latin typeface="Calibri" pitchFamily="34" charset="0"/>
                      </a:endParaRPr>
                    </a:p>
                  </a:txBody>
                  <a:tcPr marL="9525" marR="9525" marT="9525" marB="0" anchor="b"/>
                </a:tc>
              </a:tr>
            </a:tbl>
          </a:graphicData>
        </a:graphic>
      </p:graphicFrame>
      <p:sp>
        <p:nvSpPr>
          <p:cNvPr id="6" name="Date Placeholder 5"/>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noAutofit/>
          </a:bodyPr>
          <a:lstStyle/>
          <a:p>
            <a:r>
              <a:rPr lang="en-US" b="1" dirty="0" smtClean="0">
                <a:solidFill>
                  <a:srgbClr val="285C00"/>
                </a:solidFill>
                <a:effectLst>
                  <a:outerShdw blurRad="38100" dist="38100" dir="2700000" algn="tl">
                    <a:srgbClr val="000000">
                      <a:alpha val="43137"/>
                    </a:srgbClr>
                  </a:outerShdw>
                </a:effectLst>
                <a:latin typeface="Cambria" pitchFamily="18" charset="0"/>
              </a:rPr>
              <a:t>HEP Advanced Technology R&amp;D</a:t>
            </a:r>
          </a:p>
        </p:txBody>
      </p:sp>
      <p:graphicFrame>
        <p:nvGraphicFramePr>
          <p:cNvPr id="10" name="Table Placeholder 9"/>
          <p:cNvGraphicFramePr>
            <a:graphicFrameLocks noGrp="1"/>
          </p:cNvGraphicFramePr>
          <p:nvPr>
            <p:ph idx="1"/>
            <p:extLst>
              <p:ext uri="{D42A27DB-BD31-4B8C-83A1-F6EECF244321}">
                <p14:modId xmlns="" xmlns:p14="http://schemas.microsoft.com/office/powerpoint/2010/main" val="4093852051"/>
              </p:ext>
            </p:extLst>
          </p:nvPr>
        </p:nvGraphicFramePr>
        <p:xfrm>
          <a:off x="182563" y="1158875"/>
          <a:ext cx="8769121" cy="3396061"/>
        </p:xfrm>
        <a:graphic>
          <a:graphicData uri="http://schemas.openxmlformats.org/drawingml/2006/table">
            <a:tbl>
              <a:tblPr>
                <a:tableStyleId>{69C7853C-536D-4A76-A0AE-DD22124D55A5}</a:tableStyleId>
              </a:tblPr>
              <a:tblGrid>
                <a:gridCol w="2503012"/>
                <a:gridCol w="1009377"/>
                <a:gridCol w="969689"/>
                <a:gridCol w="969689"/>
                <a:gridCol w="3317354"/>
              </a:tblGrid>
              <a:tr h="548640">
                <a:tc>
                  <a:txBody>
                    <a:bodyPr/>
                    <a:lstStyle/>
                    <a:p>
                      <a:pPr algn="l" fontAlgn="b"/>
                      <a:r>
                        <a:rPr lang="en-US" sz="1800" b="1" u="none" strike="noStrike" dirty="0" smtClean="0">
                          <a:latin typeface="Calibri" pitchFamily="34" charset="0"/>
                        </a:rPr>
                        <a:t>Funding (in $K)</a:t>
                      </a:r>
                      <a:endParaRPr lang="en-US" sz="1800" b="1" i="0" u="none" strike="noStrike" dirty="0">
                        <a:solidFill>
                          <a:srgbClr val="000000"/>
                        </a:solidFill>
                        <a:latin typeface="Calibri" pitchFamily="34" charset="0"/>
                      </a:endParaRPr>
                    </a:p>
                  </a:txBody>
                  <a:tcPr marL="9658" marR="9658" marT="9525" marB="0" anchor="b"/>
                </a:tc>
                <a:tc>
                  <a:txBody>
                    <a:bodyPr/>
                    <a:lstStyle/>
                    <a:p>
                      <a:pPr algn="ctr" fontAlgn="b"/>
                      <a:r>
                        <a:rPr lang="en-US" sz="1800" b="1" u="none" strike="noStrike" dirty="0">
                          <a:latin typeface="Calibri" pitchFamily="34" charset="0"/>
                          <a:cs typeface="Calibri" pitchFamily="34" charset="0"/>
                        </a:rPr>
                        <a:t>FY </a:t>
                      </a:r>
                      <a:r>
                        <a:rPr lang="en-US" sz="1800" b="1" u="none" strike="noStrike" dirty="0" smtClean="0">
                          <a:latin typeface="Calibri" pitchFamily="34" charset="0"/>
                          <a:cs typeface="Calibri" pitchFamily="34" charset="0"/>
                        </a:rPr>
                        <a:t>2012 Actual</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 2013 July</a:t>
                      </a:r>
                      <a:r>
                        <a:rPr lang="en-US" sz="1800" b="1" i="0" u="none" strike="noStrike" baseline="0" dirty="0" smtClean="0">
                          <a:solidFill>
                            <a:srgbClr val="000000"/>
                          </a:solidFill>
                          <a:latin typeface="Calibri" pitchFamily="34" charset="0"/>
                          <a:cs typeface="Calibri" pitchFamily="34" charset="0"/>
                        </a:rPr>
                        <a:t> Plan</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a:t>
                      </a:r>
                      <a:r>
                        <a:rPr lang="en-US" sz="1800" b="1" i="0" u="none" strike="noStrike" baseline="0" dirty="0" smtClean="0">
                          <a:solidFill>
                            <a:srgbClr val="000000"/>
                          </a:solidFill>
                          <a:latin typeface="Calibri" pitchFamily="34" charset="0"/>
                          <a:cs typeface="Calibri" pitchFamily="34" charset="0"/>
                        </a:rPr>
                        <a:t> 2014 Request</a:t>
                      </a:r>
                      <a:endParaRPr lang="en-US" sz="1800" b="1" i="0" u="none" strike="noStrike" baseline="0"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rPr>
                        <a:t>Comment</a:t>
                      </a:r>
                    </a:p>
                  </a:txBody>
                  <a:tcPr marL="9658" marR="9658" marT="9525" marB="0" anchor="b"/>
                </a:tc>
              </a:tr>
              <a:tr h="285151">
                <a:tc>
                  <a:txBody>
                    <a:bodyPr/>
                    <a:lstStyle/>
                    <a:p>
                      <a:pPr marL="0" algn="l" fontAlgn="b"/>
                      <a:r>
                        <a:rPr lang="en-US" sz="1800" b="1" i="0" u="none" strike="noStrike" dirty="0" smtClean="0">
                          <a:solidFill>
                            <a:srgbClr val="000000"/>
                          </a:solidFill>
                          <a:latin typeface="Calibri" pitchFamily="34" charset="0"/>
                        </a:rPr>
                        <a:t>Research</a:t>
                      </a:r>
                    </a:p>
                  </a:txBody>
                  <a:tcPr marL="260763" marR="9658"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134,006</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111,888</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105,303</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endParaRPr lang="en-US" sz="1800" b="0" i="0" u="none" strike="noStrike" kern="1200" dirty="0">
                        <a:solidFill>
                          <a:srgbClr val="000000"/>
                        </a:solidFill>
                        <a:latin typeface="Calibri" pitchFamily="34" charset="0"/>
                        <a:ea typeface="+mn-ea"/>
                        <a:cs typeface="+mn-cs"/>
                      </a:endParaRPr>
                    </a:p>
                  </a:txBody>
                  <a:tcPr marL="0" marR="0" marT="0" marB="0" anchor="b"/>
                </a:tc>
              </a:tr>
              <a:tr h="329610">
                <a:tc>
                  <a:txBody>
                    <a:bodyPr/>
                    <a:lstStyle/>
                    <a:p>
                      <a:pPr marL="27432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dirty="0" smtClean="0">
                          <a:solidFill>
                            <a:srgbClr val="000000"/>
                          </a:solidFill>
                          <a:latin typeface="Calibri" pitchFamily="34" charset="0"/>
                        </a:rPr>
                        <a:t>General</a:t>
                      </a:r>
                      <a:r>
                        <a:rPr lang="en-US" sz="1800" b="0" i="1" u="none" strike="noStrike" baseline="0" dirty="0" smtClean="0">
                          <a:solidFill>
                            <a:srgbClr val="000000"/>
                          </a:solidFill>
                          <a:latin typeface="Calibri" pitchFamily="34" charset="0"/>
                        </a:rPr>
                        <a:t> </a:t>
                      </a:r>
                      <a:r>
                        <a:rPr lang="en-US" sz="1800" b="0" i="1" u="none" strike="noStrike" baseline="0" dirty="0" err="1" smtClean="0">
                          <a:solidFill>
                            <a:srgbClr val="000000"/>
                          </a:solidFill>
                          <a:latin typeface="Calibri" pitchFamily="34" charset="0"/>
                        </a:rPr>
                        <a:t>Accel</a:t>
                      </a:r>
                      <a:r>
                        <a:rPr lang="en-US" sz="1800" b="0" i="1" u="none" strike="noStrike" baseline="0" dirty="0" smtClean="0">
                          <a:solidFill>
                            <a:srgbClr val="000000"/>
                          </a:solidFill>
                          <a:latin typeface="Calibri" pitchFamily="34" charset="0"/>
                        </a:rPr>
                        <a:t>. R&amp;D</a:t>
                      </a:r>
                      <a:endParaRPr lang="en-US" sz="1800" b="0" i="1" u="none" strike="noStrike" dirty="0" smtClean="0">
                        <a:solidFill>
                          <a:srgbClr val="000000"/>
                        </a:solidFill>
                        <a:latin typeface="Calibri" pitchFamily="34" charset="0"/>
                      </a:endParaRPr>
                    </a:p>
                  </a:txBody>
                  <a:tcPr marL="260763" marR="9658"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59,280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61,791</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57,856</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r>
                        <a:rPr lang="en-US" sz="1800" b="0" i="0" u="none" strike="noStrike" kern="1200" baseline="0" dirty="0" smtClean="0">
                          <a:solidFill>
                            <a:srgbClr val="000000"/>
                          </a:solidFill>
                          <a:latin typeface="Calibri" pitchFamily="34" charset="0"/>
                          <a:ea typeface="+mn-ea"/>
                          <a:cs typeface="+mn-cs"/>
                        </a:rPr>
                        <a:t>Selected long-term R&amp;D moves </a:t>
                      </a:r>
                    </a:p>
                    <a:p>
                      <a:pPr algn="r" fontAlgn="b"/>
                      <a:r>
                        <a:rPr lang="en-US" sz="1800" b="0" i="0" u="none" strike="noStrike" kern="1200" baseline="0" dirty="0" smtClean="0">
                          <a:solidFill>
                            <a:srgbClr val="000000"/>
                          </a:solidFill>
                          <a:latin typeface="Calibri" pitchFamily="34" charset="0"/>
                          <a:ea typeface="+mn-ea"/>
                          <a:cs typeface="+mn-cs"/>
                        </a:rPr>
                        <a:t>to Accelerator Stewardship</a:t>
                      </a:r>
                      <a:endParaRPr lang="en-US" sz="1800" b="0" i="0" u="none" strike="noStrike" kern="1200" baseline="0" dirty="0">
                        <a:solidFill>
                          <a:srgbClr val="000000"/>
                        </a:solidFill>
                        <a:latin typeface="Calibri" pitchFamily="34" charset="0"/>
                        <a:ea typeface="+mn-ea"/>
                        <a:cs typeface="+mn-cs"/>
                      </a:endParaRPr>
                    </a:p>
                  </a:txBody>
                  <a:tcPr marL="9658" marR="9658" marT="9525" marB="0" anchor="b"/>
                </a:tc>
              </a:tr>
              <a:tr h="329610">
                <a:tc>
                  <a:txBody>
                    <a:bodyPr/>
                    <a:lstStyle/>
                    <a:p>
                      <a:pPr marL="27432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dirty="0" smtClean="0">
                          <a:solidFill>
                            <a:srgbClr val="000000"/>
                          </a:solidFill>
                          <a:latin typeface="Calibri" pitchFamily="34" charset="0"/>
                        </a:rPr>
                        <a:t>Directed</a:t>
                      </a:r>
                      <a:r>
                        <a:rPr lang="en-US" sz="1800" b="0" i="1" u="none" strike="noStrike" baseline="0" dirty="0" smtClean="0">
                          <a:solidFill>
                            <a:srgbClr val="000000"/>
                          </a:solidFill>
                          <a:latin typeface="Calibri" pitchFamily="34" charset="0"/>
                        </a:rPr>
                        <a:t> </a:t>
                      </a:r>
                      <a:r>
                        <a:rPr lang="en-US" sz="1800" b="0" i="1" u="none" strike="noStrike" baseline="0" dirty="0" err="1" smtClean="0">
                          <a:solidFill>
                            <a:srgbClr val="000000"/>
                          </a:solidFill>
                          <a:latin typeface="Calibri" pitchFamily="34" charset="0"/>
                        </a:rPr>
                        <a:t>Accel</a:t>
                      </a:r>
                      <a:r>
                        <a:rPr lang="en-US" sz="1800" b="0" i="1" u="none" strike="noStrike" baseline="0" dirty="0" smtClean="0">
                          <a:solidFill>
                            <a:srgbClr val="000000"/>
                          </a:solidFill>
                          <a:latin typeface="Calibri" pitchFamily="34" charset="0"/>
                        </a:rPr>
                        <a:t>. R&amp;D</a:t>
                      </a:r>
                      <a:endParaRPr lang="en-US" sz="1800" b="0" i="1" u="none" strike="noStrike" dirty="0" smtClean="0">
                        <a:solidFill>
                          <a:srgbClr val="000000"/>
                        </a:solidFill>
                        <a:latin typeface="Calibri" pitchFamily="34" charset="0"/>
                      </a:endParaRPr>
                    </a:p>
                  </a:txBody>
                  <a:tcPr marL="260763" marR="9658"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46,587</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22,692</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23,500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r>
                        <a:rPr lang="en-US" sz="1800" b="0" i="0" u="none" strike="noStrike" kern="1200" baseline="0" dirty="0" smtClean="0">
                          <a:solidFill>
                            <a:srgbClr val="000000"/>
                          </a:solidFill>
                          <a:latin typeface="Calibri" pitchFamily="34" charset="0"/>
                          <a:ea typeface="+mn-ea"/>
                          <a:cs typeface="+mn-cs"/>
                        </a:rPr>
                        <a:t>Completion of ILC R&amp;D</a:t>
                      </a:r>
                      <a:endParaRPr lang="en-US" sz="1800" b="0" i="0" u="none" strike="noStrike" kern="1200" baseline="0" dirty="0">
                        <a:solidFill>
                          <a:srgbClr val="000000"/>
                        </a:solidFill>
                        <a:latin typeface="Calibri" pitchFamily="34" charset="0"/>
                        <a:ea typeface="+mn-ea"/>
                        <a:cs typeface="+mn-cs"/>
                      </a:endParaRPr>
                    </a:p>
                  </a:txBody>
                  <a:tcPr marL="9658" marR="9658" marT="9525" marB="0" anchor="b"/>
                </a:tc>
              </a:tr>
              <a:tr h="329610">
                <a:tc>
                  <a:txBody>
                    <a:bodyPr/>
                    <a:lstStyle/>
                    <a:p>
                      <a:pPr marL="27432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dirty="0" smtClean="0">
                          <a:solidFill>
                            <a:srgbClr val="000000"/>
                          </a:solidFill>
                          <a:latin typeface="Calibri" pitchFamily="34" charset="0"/>
                        </a:rPr>
                        <a:t>Detector R&amp;D</a:t>
                      </a:r>
                    </a:p>
                  </a:txBody>
                  <a:tcPr marL="260763" marR="9658"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28,139</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27,405</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23,947</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r>
                        <a:rPr lang="en-US" sz="1800" b="0" i="0" u="none" strike="noStrike" kern="1200" baseline="0" dirty="0" smtClean="0">
                          <a:solidFill>
                            <a:srgbClr val="000000"/>
                          </a:solidFill>
                          <a:latin typeface="Calibri" pitchFamily="34" charset="0"/>
                          <a:ea typeface="+mn-ea"/>
                          <a:cs typeface="+mn-cs"/>
                        </a:rPr>
                        <a:t>Funding for liquid argon R&amp;D </a:t>
                      </a:r>
                    </a:p>
                    <a:p>
                      <a:pPr algn="r" fontAlgn="b"/>
                      <a:r>
                        <a:rPr lang="en-US" sz="1800" b="0" i="0" u="none" strike="noStrike" kern="1200" baseline="0" dirty="0" smtClean="0">
                          <a:solidFill>
                            <a:srgbClr val="000000"/>
                          </a:solidFill>
                          <a:latin typeface="Calibri" pitchFamily="34" charset="0"/>
                          <a:ea typeface="+mn-ea"/>
                          <a:cs typeface="+mn-cs"/>
                        </a:rPr>
                        <a:t>is reduced</a:t>
                      </a:r>
                      <a:endParaRPr lang="en-US" sz="1800" b="0" i="0" u="none" strike="noStrike" kern="1200" baseline="0" dirty="0">
                        <a:solidFill>
                          <a:srgbClr val="000000"/>
                        </a:solidFill>
                        <a:latin typeface="Calibri" pitchFamily="34" charset="0"/>
                        <a:ea typeface="+mn-ea"/>
                        <a:cs typeface="+mn-cs"/>
                      </a:endParaRPr>
                    </a:p>
                  </a:txBody>
                  <a:tcPr marL="9658" marR="9658" marT="9525" marB="0" anchor="b"/>
                </a:tc>
              </a:tr>
              <a:tr h="311578">
                <a:tc>
                  <a:txBody>
                    <a:bodyPr/>
                    <a:lstStyle/>
                    <a:p>
                      <a:pPr marL="0" lvl="0" algn="l" fontAlgn="b"/>
                      <a:r>
                        <a:rPr lang="en-US" sz="1800" b="1" i="0" u="none" strike="noStrike" dirty="0" smtClean="0">
                          <a:solidFill>
                            <a:srgbClr val="000000"/>
                          </a:solidFill>
                          <a:latin typeface="Calibri" pitchFamily="34" charset="0"/>
                        </a:rPr>
                        <a:t>Facility</a:t>
                      </a:r>
                      <a:r>
                        <a:rPr lang="en-US" sz="1800" b="1" i="0" u="none" strike="noStrike" baseline="0" dirty="0" smtClean="0">
                          <a:solidFill>
                            <a:srgbClr val="000000"/>
                          </a:solidFill>
                          <a:latin typeface="Calibri" pitchFamily="34" charset="0"/>
                        </a:rPr>
                        <a:t> Operations</a:t>
                      </a:r>
                      <a:endParaRPr lang="en-US" sz="1800" b="1" i="0" u="none" strike="noStrike" dirty="0" smtClean="0">
                        <a:solidFill>
                          <a:srgbClr val="000000"/>
                        </a:solidFill>
                        <a:latin typeface="Calibri" pitchFamily="34" charset="0"/>
                      </a:endParaRPr>
                    </a:p>
                  </a:txBody>
                  <a:tcPr marL="260763" marR="9658"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23,100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19,997</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17,150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Completing</a:t>
                      </a:r>
                      <a:r>
                        <a:rPr lang="en-US" sz="1800" b="0" i="0" u="none" strike="noStrike" kern="1200" baseline="0" dirty="0" smtClean="0">
                          <a:solidFill>
                            <a:srgbClr val="000000"/>
                          </a:solidFill>
                          <a:latin typeface="Calibri" pitchFamily="34" charset="0"/>
                          <a:ea typeface="+mn-ea"/>
                          <a:cs typeface="+mn-cs"/>
                        </a:rPr>
                        <a:t> SRF infrastructure </a:t>
                      </a:r>
                    </a:p>
                    <a:p>
                      <a:pPr marL="0" algn="r" defTabSz="914400" rtl="0" eaLnBrk="1" fontAlgn="b" latinLnBrk="0" hangingPunct="1"/>
                      <a:r>
                        <a:rPr lang="en-US" sz="1800" b="0" i="0" u="none" strike="noStrike" kern="1200" baseline="0" dirty="0" smtClean="0">
                          <a:solidFill>
                            <a:srgbClr val="000000"/>
                          </a:solidFill>
                          <a:latin typeface="Calibri" pitchFamily="34" charset="0"/>
                          <a:ea typeface="+mn-ea"/>
                          <a:cs typeface="+mn-cs"/>
                        </a:rPr>
                        <a:t>at Fermilab</a:t>
                      </a:r>
                      <a:endParaRPr lang="en-US" sz="1800" b="0" i="0" u="none" strike="noStrike" kern="1200" dirty="0">
                        <a:solidFill>
                          <a:srgbClr val="000000"/>
                        </a:solidFill>
                        <a:latin typeface="Calibri" pitchFamily="34" charset="0"/>
                        <a:ea typeface="+mn-ea"/>
                        <a:cs typeface="+mn-cs"/>
                      </a:endParaRPr>
                    </a:p>
                  </a:txBody>
                  <a:tcPr marL="9658" marR="9658" marT="9525" marB="0" anchor="b"/>
                </a:tc>
              </a:tr>
              <a:tr h="347103">
                <a:tc>
                  <a:txBody>
                    <a:bodyPr/>
                    <a:lstStyle/>
                    <a:p>
                      <a:pPr algn="l" fontAlgn="b"/>
                      <a:r>
                        <a:rPr lang="en-US" sz="1800" b="1" u="none" strike="noStrike" dirty="0" smtClean="0">
                          <a:latin typeface="Calibri" pitchFamily="34" charset="0"/>
                        </a:rPr>
                        <a:t>TOTAL,</a:t>
                      </a:r>
                      <a:r>
                        <a:rPr lang="en-US" sz="1800" b="1" u="none" strike="noStrike" baseline="0" dirty="0" smtClean="0">
                          <a:latin typeface="Calibri" pitchFamily="34" charset="0"/>
                        </a:rPr>
                        <a:t> </a:t>
                      </a:r>
                      <a:r>
                        <a:rPr lang="en-US" sz="1800" b="1" u="none" strike="noStrike" dirty="0" smtClean="0">
                          <a:latin typeface="Calibri" pitchFamily="34" charset="0"/>
                        </a:rPr>
                        <a:t>Advanced</a:t>
                      </a:r>
                      <a:r>
                        <a:rPr lang="en-US" sz="1800" b="1" u="none" strike="noStrike" baseline="0" dirty="0" smtClean="0">
                          <a:latin typeface="Calibri" pitchFamily="34" charset="0"/>
                        </a:rPr>
                        <a:t>  </a:t>
                      </a:r>
                    </a:p>
                    <a:p>
                      <a:pPr algn="l" fontAlgn="b"/>
                      <a:r>
                        <a:rPr lang="en-US" sz="1800" b="1" u="none" strike="noStrike" baseline="0" dirty="0" smtClean="0">
                          <a:latin typeface="Calibri" pitchFamily="34" charset="0"/>
                        </a:rPr>
                        <a:t>Technology R&amp;D</a:t>
                      </a:r>
                      <a:endParaRPr lang="en-US" sz="1800" b="1" i="0" u="none" strike="noStrike" dirty="0">
                        <a:solidFill>
                          <a:srgbClr val="000000"/>
                        </a:solidFill>
                        <a:latin typeface="Calibri" pitchFamily="34" charset="0"/>
                      </a:endParaRPr>
                    </a:p>
                  </a:txBody>
                  <a:tcPr marL="9658" marR="9658"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157,106</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131,885</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122,453</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endParaRPr lang="en-US" sz="1800" b="1" i="0" u="none" strike="noStrike" dirty="0">
                        <a:solidFill>
                          <a:srgbClr val="000000"/>
                        </a:solidFill>
                        <a:latin typeface="Calibri" pitchFamily="34" charset="0"/>
                      </a:endParaRPr>
                    </a:p>
                  </a:txBody>
                  <a:tcPr marL="9658" marR="9658" marT="9525" marB="0" anchor="b"/>
                </a:tc>
              </a:tr>
            </a:tbl>
          </a:graphicData>
        </a:graphic>
      </p:graphicFrame>
      <p:sp>
        <p:nvSpPr>
          <p:cNvPr id="7" name="Date Placeholder 6"/>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
        <p:nvSpPr>
          <p:cNvPr id="6" name="TextBox 5"/>
          <p:cNvSpPr txBox="1"/>
          <p:nvPr/>
        </p:nvSpPr>
        <p:spPr>
          <a:xfrm>
            <a:off x="243878" y="4725438"/>
            <a:ext cx="8653542" cy="1384995"/>
          </a:xfrm>
          <a:prstGeom prst="rect">
            <a:avLst/>
          </a:prstGeom>
          <a:noFill/>
        </p:spPr>
        <p:txBody>
          <a:bodyPr wrap="square" rtlCol="0">
            <a:spAutoFit/>
          </a:bodyPr>
          <a:lstStyle/>
          <a:p>
            <a:pPr>
              <a:buFont typeface="Wingdings" pitchFamily="2" charset="2"/>
              <a:buChar char="§"/>
            </a:pPr>
            <a:r>
              <a:rPr lang="en-US" sz="2200" b="1" dirty="0" smtClean="0">
                <a:latin typeface="Calibri" pitchFamily="34" charset="0"/>
                <a:cs typeface="Calibri" pitchFamily="34" charset="0"/>
              </a:rPr>
              <a:t> $24M originally set aside for Generic Detector R&amp;D</a:t>
            </a:r>
          </a:p>
          <a:p>
            <a:pPr>
              <a:buFont typeface="Wingdings" pitchFamily="2" charset="2"/>
              <a:buChar char="§"/>
            </a:pPr>
            <a:r>
              <a:rPr lang="en-US" sz="2200" b="1" dirty="0" smtClean="0">
                <a:latin typeface="Calibri" pitchFamily="34" charset="0"/>
                <a:cs typeface="Calibri" pitchFamily="34" charset="0"/>
              </a:rPr>
              <a:t> FY10-FY13 higher with infusion from ARRA, CDRD, Liquid </a:t>
            </a:r>
            <a:r>
              <a:rPr lang="en-US" sz="2200" b="1" dirty="0" err="1" smtClean="0">
                <a:latin typeface="Calibri" pitchFamily="34" charset="0"/>
                <a:cs typeface="Calibri" pitchFamily="34" charset="0"/>
              </a:rPr>
              <a:t>Ar</a:t>
            </a:r>
            <a:r>
              <a:rPr lang="en-US" sz="2200" b="1" dirty="0" smtClean="0">
                <a:latin typeface="Calibri" pitchFamily="34" charset="0"/>
                <a:cs typeface="Calibri" pitchFamily="34" charset="0"/>
              </a:rPr>
              <a:t> R&amp;D </a:t>
            </a:r>
          </a:p>
          <a:p>
            <a:pPr>
              <a:buFont typeface="Wingdings" pitchFamily="2" charset="2"/>
              <a:buChar char="§"/>
            </a:pPr>
            <a:r>
              <a:rPr lang="en-US" sz="2200" b="1" dirty="0" smtClean="0">
                <a:latin typeface="Calibri" pitchFamily="34" charset="0"/>
                <a:cs typeface="Calibri" pitchFamily="34" charset="0"/>
              </a:rPr>
              <a:t> Fraction of the University grants =  ~1/8 of </a:t>
            </a:r>
            <a:r>
              <a:rPr lang="en-US" sz="2200" b="1" dirty="0" err="1" smtClean="0">
                <a:latin typeface="Calibri" pitchFamily="34" charset="0"/>
                <a:cs typeface="Calibri" pitchFamily="34" charset="0"/>
              </a:rPr>
              <a:t>Det</a:t>
            </a:r>
            <a:r>
              <a:rPr lang="en-US" sz="2200" b="1" dirty="0" smtClean="0">
                <a:latin typeface="Calibri" pitchFamily="34" charset="0"/>
                <a:cs typeface="Calibri" pitchFamily="34" charset="0"/>
              </a:rPr>
              <a:t> R&amp;D over </a:t>
            </a:r>
            <a:r>
              <a:rPr lang="en-US" sz="2200" dirty="0" smtClean="0">
                <a:latin typeface="Calibri" pitchFamily="34" charset="0"/>
                <a:cs typeface="Calibri" pitchFamily="34" charset="0"/>
              </a:rPr>
              <a:t>recent</a:t>
            </a:r>
            <a:r>
              <a:rPr lang="en-US" sz="2200" b="1" dirty="0" smtClean="0">
                <a:latin typeface="Calibri" pitchFamily="34" charset="0"/>
                <a:cs typeface="Calibri" pitchFamily="34" charset="0"/>
              </a:rPr>
              <a:t> years </a:t>
            </a:r>
          </a:p>
          <a:p>
            <a:pPr lvl="1">
              <a:buFont typeface="Wingdings" pitchFamily="2" charset="2"/>
              <a:buChar char="§"/>
            </a:pPr>
            <a:r>
              <a:rPr lang="en-US" b="1" dirty="0" smtClean="0">
                <a:solidFill>
                  <a:srgbClr val="285C00"/>
                </a:solidFill>
                <a:latin typeface="Calibri" pitchFamily="34" charset="0"/>
                <a:cs typeface="Calibri" pitchFamily="34" charset="0"/>
              </a:rPr>
              <a:t> Plan is to try keeping it near last year’s  level of $3.2M. </a:t>
            </a:r>
          </a:p>
        </p:txBody>
      </p:sp>
      <p:sp>
        <p:nvSpPr>
          <p:cNvPr id="8" name="Slide Number Placeholder 7"/>
          <p:cNvSpPr>
            <a:spLocks noGrp="1"/>
          </p:cNvSpPr>
          <p:nvPr>
            <p:ph type="sldNum" sz="quarter" idx="10"/>
          </p:nvPr>
        </p:nvSpPr>
        <p:spPr/>
        <p:txBody>
          <a:bodyPr/>
          <a:lstStyle/>
          <a:p>
            <a:pPr>
              <a:defRPr/>
            </a:pPr>
            <a:fld id="{D757FE10-15E1-460C-A482-DCCBDA005350}" type="slidenum">
              <a:rPr lang="en-US" smtClean="0"/>
              <a:pPr>
                <a:defRPr/>
              </a:pPr>
              <a:t>67</a:t>
            </a:fld>
            <a:endParaRPr lang="en-US" dirty="0"/>
          </a:p>
        </p:txBody>
      </p:sp>
    </p:spTree>
    <p:extLst>
      <p:ext uri="{BB962C8B-B14F-4D97-AF65-F5344CB8AC3E}">
        <p14:creationId xmlns="" xmlns:p14="http://schemas.microsoft.com/office/powerpoint/2010/main" val="34126835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0" y="171450"/>
            <a:ext cx="9144000" cy="533400"/>
          </a:xfrm>
        </p:spPr>
        <p:txBody>
          <a:bodyPr rtlCol="0">
            <a:noAutofit/>
          </a:bodyPr>
          <a:lstStyle/>
          <a:p>
            <a:pPr eaLnBrk="1" fontAlgn="auto" hangingPunct="1">
              <a:spcAft>
                <a:spcPts val="0"/>
              </a:spcAft>
              <a:defRPr/>
            </a:pPr>
            <a:r>
              <a:rPr lang="en-US" sz="4400" b="1" dirty="0" smtClean="0">
                <a:solidFill>
                  <a:srgbClr val="285C00"/>
                </a:solidFill>
                <a:effectLst>
                  <a:outerShdw blurRad="38100" dist="38100" dir="2700000" algn="tl">
                    <a:srgbClr val="000000">
                      <a:alpha val="43137"/>
                    </a:srgbClr>
                  </a:outerShdw>
                </a:effectLst>
                <a:latin typeface="Cambria" pitchFamily="18" charset="0"/>
              </a:rPr>
              <a:t>Accelerator Stewardship</a:t>
            </a:r>
          </a:p>
        </p:txBody>
      </p:sp>
      <p:sp>
        <p:nvSpPr>
          <p:cNvPr id="129026" name="TextBox 5"/>
          <p:cNvSpPr txBox="1">
            <a:spLocks noChangeArrowheads="1"/>
          </p:cNvSpPr>
          <p:nvPr/>
        </p:nvSpPr>
        <p:spPr bwMode="auto">
          <a:xfrm>
            <a:off x="579438" y="5741988"/>
            <a:ext cx="8045450" cy="368300"/>
          </a:xfrm>
          <a:prstGeom prst="rect">
            <a:avLst/>
          </a:prstGeom>
          <a:noFill/>
          <a:ln w="9525">
            <a:noFill/>
            <a:miter lim="800000"/>
            <a:headEnd/>
            <a:tailEnd/>
          </a:ln>
        </p:spPr>
        <p:txBody>
          <a:bodyPr>
            <a:spAutoFit/>
          </a:bodyPr>
          <a:lstStyle/>
          <a:p>
            <a:pPr eaLnBrk="0" hangingPunct="0"/>
            <a:r>
              <a:rPr lang="en-US">
                <a:solidFill>
                  <a:srgbClr val="000000"/>
                </a:solidFill>
                <a:latin typeface="Calibri" pitchFamily="34" charset="0"/>
              </a:rPr>
              <a:t> </a:t>
            </a:r>
          </a:p>
        </p:txBody>
      </p:sp>
      <p:graphicFrame>
        <p:nvGraphicFramePr>
          <p:cNvPr id="10" name="Table Placeholder 9"/>
          <p:cNvGraphicFramePr>
            <a:graphicFrameLocks noGrp="1"/>
          </p:cNvGraphicFramePr>
          <p:nvPr>
            <p:ph type="tbl" idx="1"/>
          </p:nvPr>
        </p:nvGraphicFramePr>
        <p:xfrm>
          <a:off x="218711" y="1219199"/>
          <a:ext cx="8690397" cy="2002548"/>
        </p:xfrm>
        <a:graphic>
          <a:graphicData uri="http://schemas.openxmlformats.org/drawingml/2006/table">
            <a:tbl>
              <a:tblPr>
                <a:tableStyleId>{69C7853C-536D-4A76-A0AE-DD22124D55A5}</a:tableStyleId>
              </a:tblPr>
              <a:tblGrid>
                <a:gridCol w="2532878"/>
                <a:gridCol w="796954"/>
                <a:gridCol w="922789"/>
                <a:gridCol w="914400"/>
                <a:gridCol w="3523376"/>
              </a:tblGrid>
              <a:tr h="548640">
                <a:tc>
                  <a:txBody>
                    <a:bodyPr/>
                    <a:lstStyle/>
                    <a:p>
                      <a:pPr algn="l" fontAlgn="b"/>
                      <a:r>
                        <a:rPr lang="en-US" sz="1800" b="1" u="none" strike="noStrike" dirty="0" smtClean="0">
                          <a:latin typeface="Calibri" pitchFamily="34" charset="0"/>
                        </a:rPr>
                        <a:t>Funding (in $K)</a:t>
                      </a:r>
                      <a:endParaRPr lang="en-US" sz="1800" b="1" i="0" u="none" strike="noStrike" dirty="0">
                        <a:solidFill>
                          <a:srgbClr val="000000"/>
                        </a:solidFill>
                        <a:latin typeface="Calibri" pitchFamily="34" charset="0"/>
                      </a:endParaRPr>
                    </a:p>
                  </a:txBody>
                  <a:tcPr marL="9525" marR="9525" marT="9525" marB="0" anchor="b"/>
                </a:tc>
                <a:tc>
                  <a:txBody>
                    <a:bodyPr/>
                    <a:lstStyle/>
                    <a:p>
                      <a:pPr algn="ctr" fontAlgn="b"/>
                      <a:r>
                        <a:rPr lang="en-US" sz="1800" b="1" u="none" strike="noStrike" dirty="0">
                          <a:latin typeface="Calibri" pitchFamily="34" charset="0"/>
                          <a:cs typeface="Calibri" pitchFamily="34" charset="0"/>
                        </a:rPr>
                        <a:t>FY </a:t>
                      </a:r>
                      <a:r>
                        <a:rPr lang="en-US" sz="1800" b="1" u="none" strike="noStrike" dirty="0" smtClean="0">
                          <a:latin typeface="Calibri" pitchFamily="34" charset="0"/>
                          <a:cs typeface="Calibri" pitchFamily="34" charset="0"/>
                        </a:rPr>
                        <a:t>2012 Actual</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 2013</a:t>
                      </a:r>
                      <a:r>
                        <a:rPr lang="en-US" sz="1800" b="1" i="0" u="none" strike="noStrike" baseline="0" dirty="0" smtClean="0">
                          <a:solidFill>
                            <a:srgbClr val="000000"/>
                          </a:solidFill>
                          <a:latin typeface="Calibri" pitchFamily="34" charset="0"/>
                          <a:cs typeface="Calibri" pitchFamily="34" charset="0"/>
                        </a:rPr>
                        <a:t> July Plan</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a:t>
                      </a:r>
                      <a:r>
                        <a:rPr lang="en-US" sz="1800" b="1" i="0" u="none" strike="noStrike" baseline="0" dirty="0" smtClean="0">
                          <a:solidFill>
                            <a:srgbClr val="000000"/>
                          </a:solidFill>
                          <a:latin typeface="Calibri" pitchFamily="34" charset="0"/>
                          <a:cs typeface="Calibri" pitchFamily="34" charset="0"/>
                        </a:rPr>
                        <a:t> 2014 Request</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rPr>
                        <a:t>Comment</a:t>
                      </a:r>
                    </a:p>
                  </a:txBody>
                  <a:tcPr marL="9525" marR="9525" marT="9525" marB="0" anchor="b"/>
                </a:tc>
              </a:tr>
              <a:tr h="285151">
                <a:tc>
                  <a:txBody>
                    <a:bodyPr/>
                    <a:lstStyle/>
                    <a:p>
                      <a:pPr marL="0" algn="l" fontAlgn="b"/>
                      <a:r>
                        <a:rPr lang="en-US" sz="1800" b="1" i="0" u="none" strike="noStrike" dirty="0" smtClean="0">
                          <a:solidFill>
                            <a:srgbClr val="000000"/>
                          </a:solidFill>
                          <a:latin typeface="Calibri" pitchFamily="34" charset="0"/>
                        </a:rPr>
                        <a:t>Research</a:t>
                      </a: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82</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6,581</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Recast of Accelerator</a:t>
                      </a:r>
                      <a:r>
                        <a:rPr lang="en-US" sz="1800" b="0" i="0" u="none" strike="noStrike" kern="1200" baseline="0" dirty="0" smtClean="0">
                          <a:solidFill>
                            <a:srgbClr val="000000"/>
                          </a:solidFill>
                          <a:latin typeface="Calibri" pitchFamily="34" charset="0"/>
                          <a:ea typeface="+mn-ea"/>
                          <a:cs typeface="+mn-cs"/>
                        </a:rPr>
                        <a:t> R&amp;D activities relevant to broader impacts</a:t>
                      </a:r>
                      <a:endParaRPr lang="en-US" sz="1800" b="0" i="0" u="none" strike="noStrike" kern="1200" dirty="0">
                        <a:solidFill>
                          <a:srgbClr val="000000"/>
                        </a:solidFill>
                        <a:latin typeface="Calibri" pitchFamily="34" charset="0"/>
                        <a:ea typeface="+mn-ea"/>
                        <a:cs typeface="+mn-cs"/>
                      </a:endParaRPr>
                    </a:p>
                  </a:txBody>
                  <a:tcPr marL="0" marR="0" marT="0" marB="0" anchor="b"/>
                </a:tc>
              </a:tr>
              <a:tr h="311578">
                <a:tc>
                  <a:txBody>
                    <a:bodyPr/>
                    <a:lstStyle/>
                    <a:p>
                      <a:pPr marL="0" lvl="0" algn="l" fontAlgn="b"/>
                      <a:r>
                        <a:rPr lang="en-US" sz="1800" b="1" i="0" u="none" strike="noStrike" dirty="0" smtClean="0">
                          <a:solidFill>
                            <a:srgbClr val="000000"/>
                          </a:solidFill>
                          <a:latin typeface="Calibri" pitchFamily="34" charset="0"/>
                        </a:rPr>
                        <a:t>Facility</a:t>
                      </a:r>
                      <a:r>
                        <a:rPr lang="en-US" sz="1800" b="1" i="0" u="none" strike="noStrike" baseline="0" dirty="0" smtClean="0">
                          <a:solidFill>
                            <a:srgbClr val="000000"/>
                          </a:solidFill>
                          <a:latin typeface="Calibri" pitchFamily="34" charset="0"/>
                        </a:rPr>
                        <a:t> Operations</a:t>
                      </a:r>
                      <a:endParaRPr lang="en-US" sz="1800" b="1" i="0"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2,850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3,050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3,350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Incremental</a:t>
                      </a:r>
                      <a:r>
                        <a:rPr lang="en-US" sz="1800" b="0" i="0" u="none" strike="noStrike" kern="1200" baseline="0" dirty="0" smtClean="0">
                          <a:solidFill>
                            <a:srgbClr val="000000"/>
                          </a:solidFill>
                          <a:latin typeface="Calibri" pitchFamily="34" charset="0"/>
                          <a:ea typeface="+mn-ea"/>
                          <a:cs typeface="+mn-cs"/>
                        </a:rPr>
                        <a:t> FACET ops for stewardship research</a:t>
                      </a:r>
                      <a:endParaRPr lang="en-US" sz="1800" b="0" i="0" u="none" strike="noStrike" kern="1200" dirty="0">
                        <a:solidFill>
                          <a:srgbClr val="000000"/>
                        </a:solidFill>
                        <a:latin typeface="Calibri" pitchFamily="34" charset="0"/>
                        <a:ea typeface="+mn-ea"/>
                        <a:cs typeface="+mn-cs"/>
                      </a:endParaRPr>
                    </a:p>
                  </a:txBody>
                  <a:tcPr marL="9525" marR="9525" marT="9525" marB="0" anchor="b"/>
                </a:tc>
              </a:tr>
              <a:tr h="347103">
                <a:tc>
                  <a:txBody>
                    <a:bodyPr/>
                    <a:lstStyle/>
                    <a:p>
                      <a:pPr algn="l" fontAlgn="b"/>
                      <a:r>
                        <a:rPr lang="en-US" sz="1800" b="1" u="none" strike="noStrike" dirty="0" smtClean="0">
                          <a:latin typeface="Calibri" pitchFamily="34" charset="0"/>
                        </a:rPr>
                        <a:t>TOTAL, </a:t>
                      </a:r>
                      <a:r>
                        <a:rPr lang="en-US" sz="1800" b="1" u="none" strike="noStrike" dirty="0" err="1" smtClean="0">
                          <a:latin typeface="Calibri" pitchFamily="34" charset="0"/>
                        </a:rPr>
                        <a:t>Accel</a:t>
                      </a:r>
                      <a:r>
                        <a:rPr lang="en-US" sz="1800" b="1" u="none" strike="noStrike" dirty="0" smtClean="0">
                          <a:latin typeface="Calibri" pitchFamily="34" charset="0"/>
                        </a:rPr>
                        <a:t>.</a:t>
                      </a:r>
                      <a:r>
                        <a:rPr lang="en-US" sz="1800" b="1" u="none" strike="noStrike" baseline="0" dirty="0" smtClean="0">
                          <a:latin typeface="Calibri" pitchFamily="34" charset="0"/>
                        </a:rPr>
                        <a:t> Stewardship</a:t>
                      </a:r>
                      <a:endParaRPr lang="en-US" sz="1800" b="1" i="0" u="none" strike="noStrike" dirty="0">
                        <a:solidFill>
                          <a:srgbClr val="000000"/>
                        </a:solidFill>
                        <a:latin typeface="Calibri" pitchFamily="34" charset="0"/>
                      </a:endParaRPr>
                    </a:p>
                  </a:txBody>
                  <a:tcPr marL="952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2,850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3,132</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9,931</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endParaRPr lang="en-US" sz="1800" b="1" i="0" u="none" strike="noStrike" dirty="0">
                        <a:solidFill>
                          <a:srgbClr val="000000"/>
                        </a:solidFill>
                        <a:latin typeface="Calibri" pitchFamily="34" charset="0"/>
                      </a:endParaRPr>
                    </a:p>
                  </a:txBody>
                  <a:tcPr marL="9525" marR="9525" marT="9525" marB="0" anchor="b"/>
                </a:tc>
              </a:tr>
            </a:tbl>
          </a:graphicData>
        </a:graphic>
      </p:graphicFrame>
      <p:sp>
        <p:nvSpPr>
          <p:cNvPr id="6" name="Date Placeholder 5"/>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285C00"/>
                </a:solidFill>
                <a:effectLst>
                  <a:outerShdw blurRad="38100" dist="38100" dir="2700000" algn="tl">
                    <a:srgbClr val="000000">
                      <a:alpha val="43137"/>
                    </a:srgbClr>
                  </a:outerShdw>
                </a:effectLst>
                <a:latin typeface="Cambria" pitchFamily="18" charset="0"/>
                <a:ea typeface="Arial Unicode MS" pitchFamily="34" charset="-128"/>
                <a:cs typeface="Arial Unicode MS" pitchFamily="34" charset="-128"/>
              </a:rPr>
              <a:t>DOE HEP Organization</a:t>
            </a:r>
            <a:endParaRPr lang="en-US" dirty="0">
              <a:solidFill>
                <a:srgbClr val="285C00"/>
              </a:solidFill>
              <a:effectLst>
                <a:outerShdw blurRad="38100" dist="38100" dir="2700000" algn="tl">
                  <a:srgbClr val="000000">
                    <a:alpha val="43137"/>
                  </a:srgbClr>
                </a:outerShdw>
              </a:effectLst>
              <a:latin typeface="Cambria" pitchFamily="18" charset="0"/>
              <a:ea typeface="Arial Unicode MS" pitchFamily="34" charset="-128"/>
              <a:cs typeface="Arial Unicode MS" pitchFamily="34" charset="-128"/>
            </a:endParaRPr>
          </a:p>
        </p:txBody>
      </p:sp>
      <p:sp>
        <p:nvSpPr>
          <p:cNvPr id="14" name="Slide Number Placeholder 13"/>
          <p:cNvSpPr>
            <a:spLocks noGrp="1"/>
          </p:cNvSpPr>
          <p:nvPr>
            <p:ph type="sldNum" sz="quarter" idx="10"/>
          </p:nvPr>
        </p:nvSpPr>
        <p:spPr/>
        <p:txBody>
          <a:bodyPr/>
          <a:lstStyle/>
          <a:p>
            <a:pPr>
              <a:defRPr/>
            </a:pPr>
            <a:fld id="{D757FE10-15E1-460C-A482-DCCBDA005350}" type="slidenum">
              <a:rPr lang="en-US" smtClean="0"/>
              <a:pPr>
                <a:defRPr/>
              </a:pPr>
              <a:t>69</a:t>
            </a:fld>
            <a:endParaRPr lang="en-US" dirty="0"/>
          </a:p>
        </p:txBody>
      </p:sp>
      <p:sp>
        <p:nvSpPr>
          <p:cNvPr id="12" name="Date Placeholder 11"/>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pic>
        <p:nvPicPr>
          <p:cNvPr id="2" name="Picture 1" descr="HEP Org Chart_072213_a.pdf"/>
          <p:cNvPicPr>
            <a:picLocks noChangeAspect="1"/>
          </p:cNvPicPr>
          <p:nvPr/>
        </p:nvPicPr>
        <p:blipFill rotWithShape="1">
          <a:blip r:embed="rId2" cstate="screen">
            <a:extLst>
              <a:ext uri="{28A0092B-C50C-407E-A947-70E740481C1C}">
                <a14:useLocalDpi xmlns:a14="http://schemas.microsoft.com/office/drawing/2010/main" xmlns="" val="0"/>
              </a:ext>
            </a:extLst>
          </a:blip>
          <a:srcRect l="2549" t="13421" b="10979"/>
          <a:stretch/>
        </p:blipFill>
        <p:spPr>
          <a:xfrm>
            <a:off x="139826" y="1101963"/>
            <a:ext cx="8910958" cy="5184642"/>
          </a:xfrm>
          <a:prstGeom prst="rect">
            <a:avLst/>
          </a:prstGeom>
        </p:spPr>
      </p:pic>
    </p:spTree>
    <p:extLst>
      <p:ext uri="{BB962C8B-B14F-4D97-AF65-F5344CB8AC3E}">
        <p14:creationId xmlns:p14="http://schemas.microsoft.com/office/powerpoint/2010/main" xmlns="" val="595952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effectLst>
                  <a:outerShdw blurRad="38100" dist="38100" dir="2700000" algn="tl">
                    <a:srgbClr val="000000">
                      <a:alpha val="43137"/>
                    </a:srgbClr>
                  </a:outerShdw>
                </a:effectLst>
              </a:rPr>
              <a:t>A Venn Diagram</a:t>
            </a:r>
            <a:endParaRPr lang="en-US" sz="4400"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0"/>
          </p:nvPr>
        </p:nvSpPr>
        <p:spPr/>
        <p:txBody>
          <a:bodyPr/>
          <a:lstStyle/>
          <a:p>
            <a:pPr>
              <a:defRPr/>
            </a:pPr>
            <a:fld id="{B7489FCA-141E-48B4-B553-06BA6E23B445}" type="slidenum">
              <a:rPr lang="en-US" smtClean="0">
                <a:solidFill>
                  <a:schemeClr val="tx1">
                    <a:lumMod val="50000"/>
                    <a:lumOff val="50000"/>
                  </a:schemeClr>
                </a:solidFill>
              </a:rPr>
              <a:pPr>
                <a:defRPr/>
              </a:pPr>
              <a:t>7</a:t>
            </a:fld>
            <a:endParaRPr lang="en-US" dirty="0">
              <a:solidFill>
                <a:schemeClr val="tx1">
                  <a:lumMod val="50000"/>
                  <a:lumOff val="50000"/>
                </a:schemeClr>
              </a:solidFill>
            </a:endParaRPr>
          </a:p>
        </p:txBody>
      </p:sp>
      <p:sp>
        <p:nvSpPr>
          <p:cNvPr id="4" name="Date Placeholder 3"/>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pic>
        <p:nvPicPr>
          <p:cNvPr id="1028" name="Picture 4" descr="http://i.imgur.com/uJCrWNB.png"/>
          <p:cNvPicPr>
            <a:picLocks noChangeAspect="1" noChangeArrowheads="1"/>
          </p:cNvPicPr>
          <p:nvPr/>
        </p:nvPicPr>
        <p:blipFill>
          <a:blip r:embed="rId2" cstate="screen"/>
          <a:srcRect/>
          <a:stretch>
            <a:fillRect/>
          </a:stretch>
        </p:blipFill>
        <p:spPr bwMode="auto">
          <a:xfrm>
            <a:off x="391490" y="1065693"/>
            <a:ext cx="8482013" cy="5572125"/>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0"/>
          </p:nvPr>
        </p:nvSpPr>
        <p:spPr>
          <a:prstGeom prst="rect">
            <a:avLst/>
          </a:prstGeom>
        </p:spPr>
        <p:txBody>
          <a:bodyPr/>
          <a:lstStyle/>
          <a:p>
            <a:fld id="{6FC04325-C40C-4756-B5A8-A0527370F3B8}" type="slidenum">
              <a:rPr lang="en-US" smtClean="0">
                <a:solidFill>
                  <a:schemeClr val="tx1">
                    <a:lumMod val="50000"/>
                    <a:lumOff val="50000"/>
                  </a:schemeClr>
                </a:solidFill>
              </a:rPr>
              <a:pPr/>
              <a:t>70</a:t>
            </a:fld>
            <a:endParaRPr lang="en-US" dirty="0">
              <a:solidFill>
                <a:schemeClr val="tx1">
                  <a:lumMod val="50000"/>
                  <a:lumOff val="50000"/>
                </a:schemeClr>
              </a:solidFill>
            </a:endParaRPr>
          </a:p>
        </p:txBody>
      </p:sp>
      <p:sp>
        <p:nvSpPr>
          <p:cNvPr id="13" name="Date Placeholder 12"/>
          <p:cNvSpPr>
            <a:spLocks noGrp="1"/>
          </p:cNvSpPr>
          <p:nvPr>
            <p:ph type="dt" sz="half" idx="2"/>
          </p:nvPr>
        </p:nvSpPr>
        <p:spPr/>
        <p:txBody>
          <a:bodyPr/>
          <a:lstStyle/>
          <a:p>
            <a:r>
              <a:rPr lang="en-US" smtClean="0"/>
              <a:t>14 Aug 2014</a:t>
            </a:r>
            <a:endParaRPr lang="en-US" dirty="0"/>
          </a:p>
        </p:txBody>
      </p:sp>
      <p:sp>
        <p:nvSpPr>
          <p:cNvPr id="11" name="Title 1"/>
          <p:cNvSpPr>
            <a:spLocks noGrp="1"/>
          </p:cNvSpPr>
          <p:nvPr>
            <p:ph type="title"/>
          </p:nvPr>
        </p:nvSpPr>
        <p:spPr>
          <a:xfrm>
            <a:off x="296256" y="0"/>
            <a:ext cx="8737600" cy="723900"/>
          </a:xfrm>
        </p:spPr>
        <p:txBody>
          <a:bodyPr/>
          <a:lstStyle/>
          <a:p>
            <a:r>
              <a:rPr lang="en-US" sz="4000" dirty="0" smtClean="0"/>
              <a:t>FY14 HEP Comparative Review FOA</a:t>
            </a:r>
            <a:endParaRPr lang="en-US" sz="4000" dirty="0"/>
          </a:p>
        </p:txBody>
      </p:sp>
      <p:sp>
        <p:nvSpPr>
          <p:cNvPr id="3" name="Content Placeholder 2"/>
          <p:cNvSpPr>
            <a:spLocks noGrp="1"/>
          </p:cNvSpPr>
          <p:nvPr>
            <p:ph idx="4294967295"/>
          </p:nvPr>
        </p:nvSpPr>
        <p:spPr>
          <a:xfrm>
            <a:off x="0" y="680254"/>
            <a:ext cx="4314825" cy="5688012"/>
          </a:xfrm>
        </p:spPr>
        <p:txBody>
          <a:bodyPr>
            <a:noAutofit/>
          </a:bodyPr>
          <a:lstStyle/>
          <a:p>
            <a:pPr>
              <a:spcBef>
                <a:spcPts val="300"/>
              </a:spcBef>
              <a:buFont typeface="Wingdings" charset="2"/>
              <a:buChar char="§"/>
            </a:pPr>
            <a:r>
              <a:rPr lang="en-US" sz="2300" b="1" dirty="0" smtClean="0">
                <a:solidFill>
                  <a:srgbClr val="285C00"/>
                </a:solidFill>
                <a:latin typeface="Calibri" pitchFamily="34" charset="0"/>
                <a:cs typeface="Calibri" pitchFamily="34" charset="0"/>
              </a:rPr>
              <a:t>DE-FOA-0000948 </a:t>
            </a:r>
          </a:p>
          <a:p>
            <a:pPr lvl="1">
              <a:spcBef>
                <a:spcPts val="300"/>
              </a:spcBef>
              <a:buFont typeface="Arial" pitchFamily="34" charset="0"/>
              <a:buChar char="•"/>
            </a:pPr>
            <a:r>
              <a:rPr lang="en-US" sz="2000" b="1" dirty="0">
                <a:solidFill>
                  <a:srgbClr val="000000"/>
                </a:solidFill>
                <a:latin typeface="Calibri" pitchFamily="34" charset="0"/>
                <a:cs typeface="Calibri" pitchFamily="34" charset="0"/>
              </a:rPr>
              <a:t>I</a:t>
            </a:r>
            <a:r>
              <a:rPr lang="en-US" sz="2000" b="1" dirty="0" smtClean="0">
                <a:solidFill>
                  <a:srgbClr val="000000"/>
                </a:solidFill>
                <a:latin typeface="Calibri" pitchFamily="34" charset="0"/>
                <a:cs typeface="Calibri" pitchFamily="34" charset="0"/>
              </a:rPr>
              <a:t>ssued June 14, 2013</a:t>
            </a:r>
          </a:p>
          <a:p>
            <a:pPr>
              <a:spcBef>
                <a:spcPts val="300"/>
              </a:spcBef>
              <a:buFont typeface="Wingdings" charset="2"/>
              <a:buChar char="§"/>
            </a:pPr>
            <a:r>
              <a:rPr lang="en-US" sz="2300" b="1" dirty="0" smtClean="0">
                <a:solidFill>
                  <a:srgbClr val="285C00"/>
                </a:solidFill>
                <a:latin typeface="Calibri" pitchFamily="34" charset="0"/>
                <a:cs typeface="Calibri" pitchFamily="34" charset="0"/>
              </a:rPr>
              <a:t>Six HEP research </a:t>
            </a:r>
            <a:br>
              <a:rPr lang="en-US" sz="2300" b="1" dirty="0" smtClean="0">
                <a:solidFill>
                  <a:srgbClr val="285C00"/>
                </a:solidFill>
                <a:latin typeface="Calibri" pitchFamily="34" charset="0"/>
                <a:cs typeface="Calibri" pitchFamily="34" charset="0"/>
              </a:rPr>
            </a:br>
            <a:r>
              <a:rPr lang="en-US" sz="2300" b="1" dirty="0" smtClean="0">
                <a:solidFill>
                  <a:srgbClr val="285C00"/>
                </a:solidFill>
                <a:latin typeface="Calibri" pitchFamily="34" charset="0"/>
                <a:cs typeface="Calibri" pitchFamily="34" charset="0"/>
              </a:rPr>
              <a:t>subprograms</a:t>
            </a:r>
          </a:p>
          <a:p>
            <a:pPr lvl="1">
              <a:spcBef>
                <a:spcPts val="300"/>
              </a:spcBef>
              <a:buFont typeface="Arial" pitchFamily="34" charset="0"/>
              <a:buChar char="•"/>
            </a:pPr>
            <a:r>
              <a:rPr lang="en-US" sz="2000" b="1" dirty="0" smtClean="0">
                <a:solidFill>
                  <a:schemeClr val="tx2">
                    <a:lumMod val="50000"/>
                  </a:schemeClr>
                </a:solidFill>
                <a:latin typeface="Calibri" pitchFamily="34" charset="0"/>
                <a:cs typeface="Calibri" pitchFamily="34" charset="0"/>
              </a:rPr>
              <a:t>Energy, Intensity, and </a:t>
            </a:r>
            <a:br>
              <a:rPr lang="en-US" sz="2000" b="1" dirty="0" smtClean="0">
                <a:solidFill>
                  <a:schemeClr val="tx2">
                    <a:lumMod val="50000"/>
                  </a:schemeClr>
                </a:solidFill>
                <a:latin typeface="Calibri" pitchFamily="34" charset="0"/>
                <a:cs typeface="Calibri" pitchFamily="34" charset="0"/>
              </a:rPr>
            </a:br>
            <a:r>
              <a:rPr lang="en-US" sz="2000" b="1" dirty="0" smtClean="0">
                <a:solidFill>
                  <a:schemeClr val="tx2">
                    <a:lumMod val="50000"/>
                  </a:schemeClr>
                </a:solidFill>
                <a:latin typeface="Calibri" pitchFamily="34" charset="0"/>
                <a:cs typeface="Calibri" pitchFamily="34" charset="0"/>
              </a:rPr>
              <a:t>Cosmic Frontiers</a:t>
            </a:r>
          </a:p>
          <a:p>
            <a:pPr lvl="1">
              <a:spcBef>
                <a:spcPts val="300"/>
              </a:spcBef>
              <a:buFont typeface="Arial" pitchFamily="34" charset="0"/>
              <a:buChar char="•"/>
            </a:pPr>
            <a:r>
              <a:rPr lang="en-US" sz="2000" b="1" dirty="0" smtClean="0">
                <a:solidFill>
                  <a:schemeClr val="tx2">
                    <a:lumMod val="50000"/>
                  </a:schemeClr>
                </a:solidFill>
                <a:latin typeface="Calibri" pitchFamily="34" charset="0"/>
                <a:cs typeface="Calibri" pitchFamily="34" charset="0"/>
              </a:rPr>
              <a:t>HEP Theory </a:t>
            </a:r>
          </a:p>
          <a:p>
            <a:pPr lvl="1">
              <a:spcBef>
                <a:spcPts val="300"/>
              </a:spcBef>
              <a:buFont typeface="Arial" pitchFamily="34" charset="0"/>
              <a:buChar char="•"/>
            </a:pPr>
            <a:r>
              <a:rPr lang="en-US" sz="2000" b="1" dirty="0" smtClean="0">
                <a:solidFill>
                  <a:schemeClr val="tx2">
                    <a:lumMod val="50000"/>
                  </a:schemeClr>
                </a:solidFill>
                <a:latin typeface="Calibri" pitchFamily="34" charset="0"/>
                <a:cs typeface="Calibri" pitchFamily="34" charset="0"/>
              </a:rPr>
              <a:t>Accelerator Science and Technology R&amp;D</a:t>
            </a:r>
          </a:p>
          <a:p>
            <a:pPr lvl="1">
              <a:spcBef>
                <a:spcPts val="300"/>
              </a:spcBef>
              <a:buFont typeface="Arial" pitchFamily="34" charset="0"/>
              <a:buChar char="•"/>
            </a:pPr>
            <a:r>
              <a:rPr lang="en-US" sz="2000" b="1" dirty="0" smtClean="0">
                <a:solidFill>
                  <a:schemeClr val="tx2">
                    <a:lumMod val="50000"/>
                  </a:schemeClr>
                </a:solidFill>
                <a:latin typeface="Calibri" pitchFamily="34" charset="0"/>
                <a:cs typeface="Calibri" pitchFamily="34" charset="0"/>
              </a:rPr>
              <a:t>Particle Detector R&amp;D</a:t>
            </a:r>
          </a:p>
          <a:p>
            <a:pPr>
              <a:spcBef>
                <a:spcPts val="300"/>
              </a:spcBef>
              <a:buClr>
                <a:srgbClr val="FF0000"/>
              </a:buClr>
              <a:buFont typeface="Wingdings" charset="2"/>
              <a:buChar char=""/>
            </a:pPr>
            <a:r>
              <a:rPr lang="en-US" sz="2300" b="1" dirty="0" smtClean="0">
                <a:solidFill>
                  <a:srgbClr val="285C00"/>
                </a:solidFill>
                <a:latin typeface="Calibri" pitchFamily="34" charset="0"/>
                <a:cs typeface="Calibri" pitchFamily="34" charset="0"/>
              </a:rPr>
              <a:t>Letter of Intent due </a:t>
            </a:r>
            <a:r>
              <a:rPr lang="en-US" sz="2300" b="1" dirty="0" smtClean="0">
                <a:solidFill>
                  <a:srgbClr val="FF0000"/>
                </a:solidFill>
                <a:latin typeface="Calibri" pitchFamily="34" charset="0"/>
                <a:cs typeface="Calibri" pitchFamily="34" charset="0"/>
              </a:rPr>
              <a:t>July 15, 2013 </a:t>
            </a:r>
            <a:r>
              <a:rPr lang="en-US" sz="2300" b="1" dirty="0" smtClean="0">
                <a:solidFill>
                  <a:srgbClr val="285C00"/>
                </a:solidFill>
                <a:latin typeface="Calibri" pitchFamily="34" charset="0"/>
                <a:cs typeface="Calibri" pitchFamily="34" charset="0"/>
              </a:rPr>
              <a:t>by </a:t>
            </a:r>
            <a:r>
              <a:rPr lang="en-US" sz="2300" b="1" dirty="0" smtClean="0">
                <a:solidFill>
                  <a:srgbClr val="FF0000"/>
                </a:solidFill>
                <a:latin typeface="Calibri" pitchFamily="34" charset="0"/>
                <a:cs typeface="Calibri" pitchFamily="34" charset="0"/>
              </a:rPr>
              <a:t>5 PM Eastern Time</a:t>
            </a:r>
          </a:p>
          <a:p>
            <a:pPr lvl="1">
              <a:spcBef>
                <a:spcPts val="300"/>
              </a:spcBef>
              <a:buFont typeface="Arial" pitchFamily="34" charset="0"/>
              <a:buChar char="•"/>
            </a:pPr>
            <a:r>
              <a:rPr lang="en-US" sz="2000" b="1" dirty="0">
                <a:solidFill>
                  <a:srgbClr val="000000"/>
                </a:solidFill>
                <a:latin typeface="Calibri" pitchFamily="34" charset="0"/>
                <a:cs typeface="Calibri" pitchFamily="34" charset="0"/>
              </a:rPr>
              <a:t>S</a:t>
            </a:r>
            <a:r>
              <a:rPr lang="en-US" sz="2000" b="1" dirty="0" smtClean="0">
                <a:solidFill>
                  <a:srgbClr val="000000"/>
                </a:solidFill>
                <a:latin typeface="Calibri" pitchFamily="34" charset="0"/>
                <a:cs typeface="Calibri" pitchFamily="34" charset="0"/>
              </a:rPr>
              <a:t>trongly encouraged</a:t>
            </a:r>
          </a:p>
          <a:p>
            <a:pPr>
              <a:spcBef>
                <a:spcPts val="300"/>
              </a:spcBef>
              <a:buFont typeface="Wingdings" charset="2"/>
              <a:buChar char="§"/>
            </a:pPr>
            <a:r>
              <a:rPr lang="en-US" sz="2300" b="1" dirty="0" smtClean="0">
                <a:solidFill>
                  <a:srgbClr val="285C00"/>
                </a:solidFill>
                <a:latin typeface="Calibri" pitchFamily="34" charset="0"/>
                <a:cs typeface="Calibri" pitchFamily="34" charset="0"/>
              </a:rPr>
              <a:t>Final Proposal (</a:t>
            </a:r>
            <a:r>
              <a:rPr lang="en-US" sz="1800" i="1" dirty="0" smtClean="0">
                <a:solidFill>
                  <a:srgbClr val="285C00"/>
                </a:solidFill>
                <a:latin typeface="Garamond"/>
                <a:cs typeface="Garamond"/>
              </a:rPr>
              <a:t>i.e., </a:t>
            </a:r>
            <a:r>
              <a:rPr lang="en-US" sz="2300" b="1" dirty="0" smtClean="0">
                <a:solidFill>
                  <a:srgbClr val="285C00"/>
                </a:solidFill>
                <a:latin typeface="Calibri" pitchFamily="34" charset="0"/>
                <a:cs typeface="Calibri" pitchFamily="34" charset="0"/>
              </a:rPr>
              <a:t>Application) deadline </a:t>
            </a:r>
            <a:r>
              <a:rPr lang="en-US" sz="2300" b="1" dirty="0" smtClean="0">
                <a:solidFill>
                  <a:srgbClr val="FF0000"/>
                </a:solidFill>
                <a:latin typeface="Calibri" pitchFamily="34" charset="0"/>
                <a:cs typeface="Calibri" pitchFamily="34" charset="0"/>
              </a:rPr>
              <a:t>Sept. 9, 2013</a:t>
            </a:r>
            <a:r>
              <a:rPr lang="en-US" sz="2300" b="1" dirty="0" smtClean="0">
                <a:solidFill>
                  <a:srgbClr val="285C00"/>
                </a:solidFill>
                <a:latin typeface="Calibri" pitchFamily="34" charset="0"/>
                <a:cs typeface="Calibri" pitchFamily="34" charset="0"/>
              </a:rPr>
              <a:t> by </a:t>
            </a:r>
            <a:br>
              <a:rPr lang="en-US" sz="2300" b="1" dirty="0" smtClean="0">
                <a:solidFill>
                  <a:srgbClr val="285C00"/>
                </a:solidFill>
                <a:latin typeface="Calibri" pitchFamily="34" charset="0"/>
                <a:cs typeface="Calibri" pitchFamily="34" charset="0"/>
              </a:rPr>
            </a:br>
            <a:r>
              <a:rPr lang="en-US" sz="2300" b="1" dirty="0" smtClean="0">
                <a:solidFill>
                  <a:srgbClr val="FF0000"/>
                </a:solidFill>
                <a:latin typeface="Calibri" pitchFamily="34" charset="0"/>
                <a:cs typeface="Calibri" pitchFamily="34" charset="0"/>
              </a:rPr>
              <a:t>11:59 PM Eastern Time</a:t>
            </a:r>
            <a:endParaRPr lang="en-US" sz="2300" b="1" dirty="0" smtClean="0">
              <a:solidFill>
                <a:srgbClr val="C00000"/>
              </a:solidFill>
              <a:latin typeface="Calibri" pitchFamily="34" charset="0"/>
              <a:cs typeface="Calibri" pitchFamily="34" charset="0"/>
            </a:endParaRPr>
          </a:p>
          <a:p>
            <a:pPr lvl="2">
              <a:spcBef>
                <a:spcPts val="300"/>
              </a:spcBef>
              <a:buFont typeface="Wingdings" charset="2"/>
              <a:buChar char="§"/>
            </a:pPr>
            <a:endParaRPr lang="en-US" sz="2300" b="1" dirty="0" smtClean="0"/>
          </a:p>
        </p:txBody>
      </p:sp>
      <p:grpSp>
        <p:nvGrpSpPr>
          <p:cNvPr id="2" name="Group 3"/>
          <p:cNvGrpSpPr/>
          <p:nvPr/>
        </p:nvGrpSpPr>
        <p:grpSpPr>
          <a:xfrm>
            <a:off x="4309321" y="914400"/>
            <a:ext cx="4682653" cy="5503507"/>
            <a:chOff x="4246456" y="1158373"/>
            <a:chExt cx="4682653" cy="5503507"/>
          </a:xfrm>
        </p:grpSpPr>
        <p:pic>
          <p:nvPicPr>
            <p:cNvPr id="8" name="Picture 7" descr="Pages from SC_FOA_0000948.jpg"/>
            <p:cNvPicPr>
              <a:picLocks noChangeAspect="1"/>
            </p:cNvPicPr>
            <p:nvPr/>
          </p:nvPicPr>
          <p:blipFill rotWithShape="1">
            <a:blip r:embed="rId2" cstate="screen">
              <a:extLst>
                <a:ext uri="{28A0092B-C50C-407E-A947-70E740481C1C}">
                  <a14:useLocalDpi xmlns:a14="http://schemas.microsoft.com/office/drawing/2010/main" xmlns="" val="0"/>
                </a:ext>
              </a:extLst>
            </a:blip>
            <a:srcRect/>
            <a:stretch/>
          </p:blipFill>
          <p:spPr>
            <a:xfrm>
              <a:off x="4246456" y="1158373"/>
              <a:ext cx="4682653" cy="5354408"/>
            </a:xfrm>
            <a:prstGeom prst="rect">
              <a:avLst/>
            </a:prstGeom>
            <a:ln>
              <a:noFill/>
            </a:ln>
            <a:effectLst>
              <a:outerShdw blurRad="127000" dist="12700" dir="5400000" algn="tl" rotWithShape="0">
                <a:srgbClr val="333333">
                  <a:alpha val="65000"/>
                </a:srgbClr>
              </a:outerShdw>
            </a:effectLst>
          </p:spPr>
        </p:pic>
        <p:pic>
          <p:nvPicPr>
            <p:cNvPr id="10" name="Picture 9" descr="shadow.tiff"/>
            <p:cNvPicPr>
              <a:picLocks noChangeAspect="1"/>
            </p:cNvPicPr>
            <p:nvPr/>
          </p:nvPicPr>
          <p:blipFill rotWithShape="1">
            <a:blip r:embed="rId3" cstate="screen">
              <a:extLst>
                <a:ext uri="{28A0092B-C50C-407E-A947-70E740481C1C}">
                  <a14:useLocalDpi xmlns:a14="http://schemas.microsoft.com/office/drawing/2010/main" xmlns="" val="0"/>
                </a:ext>
              </a:extLst>
            </a:blip>
            <a:srcRect l="1548" r="1200"/>
            <a:stretch/>
          </p:blipFill>
          <p:spPr>
            <a:xfrm>
              <a:off x="4246456" y="6374428"/>
              <a:ext cx="4682653" cy="287452"/>
            </a:xfrm>
            <a:prstGeom prst="rect">
              <a:avLst/>
            </a:prstGeom>
          </p:spPr>
        </p:pic>
      </p:grpSp>
      <p:sp>
        <p:nvSpPr>
          <p:cNvPr id="9" name="Rectangle 8"/>
          <p:cNvSpPr/>
          <p:nvPr/>
        </p:nvSpPr>
        <p:spPr>
          <a:xfrm>
            <a:off x="154114" y="6285872"/>
            <a:ext cx="4878722" cy="307777"/>
          </a:xfrm>
          <a:prstGeom prst="rect">
            <a:avLst/>
          </a:prstGeom>
        </p:spPr>
        <p:txBody>
          <a:bodyPr wrap="square">
            <a:spAutoFit/>
          </a:bodyPr>
          <a:lstStyle/>
          <a:p>
            <a:r>
              <a:rPr lang="en-US" sz="1400" dirty="0" smtClean="0">
                <a:hlinkClick r:id="rId4"/>
              </a:rPr>
              <a:t>http://science.energy.gov/hep/funding-opportunities</a:t>
            </a:r>
            <a:r>
              <a:rPr lang="en-US" sz="1200" dirty="0" smtClean="0">
                <a:hlinkClick r:id="rId4"/>
              </a:rPr>
              <a:t>/</a:t>
            </a:r>
            <a:endParaRPr lang="en-US" sz="1200" dirty="0"/>
          </a:p>
        </p:txBody>
      </p:sp>
    </p:spTree>
    <p:extLst>
      <p:ext uri="{BB962C8B-B14F-4D97-AF65-F5344CB8AC3E}">
        <p14:creationId xmlns:p14="http://schemas.microsoft.com/office/powerpoint/2010/main" xmlns="" val="347536666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Career: Next Round in FY14 </a:t>
            </a:r>
            <a:endParaRPr lang="en-US" dirty="0"/>
          </a:p>
        </p:txBody>
      </p:sp>
      <p:sp>
        <p:nvSpPr>
          <p:cNvPr id="3" name="Content Placeholder 2"/>
          <p:cNvSpPr>
            <a:spLocks noGrp="1"/>
          </p:cNvSpPr>
          <p:nvPr>
            <p:ph idx="1"/>
          </p:nvPr>
        </p:nvSpPr>
        <p:spPr>
          <a:xfrm>
            <a:off x="304800" y="1119882"/>
            <a:ext cx="8610600" cy="5357117"/>
          </a:xfrm>
        </p:spPr>
        <p:txBody>
          <a:bodyPr>
            <a:normAutofit lnSpcReduction="10000"/>
          </a:bodyPr>
          <a:lstStyle/>
          <a:p>
            <a:pPr>
              <a:spcBef>
                <a:spcPts val="300"/>
              </a:spcBef>
              <a:buFont typeface="Wingdings" pitchFamily="2" charset="2"/>
              <a:buChar char="§"/>
            </a:pPr>
            <a:r>
              <a:rPr lang="en-US" sz="1850" dirty="0" smtClean="0">
                <a:solidFill>
                  <a:srgbClr val="003300"/>
                </a:solidFill>
              </a:rPr>
              <a:t>FY14 FOA [DE-FOA-0000958] posted on July 23, 2013 at the Early Career website:</a:t>
            </a:r>
          </a:p>
          <a:p>
            <a:pPr lvl="1">
              <a:spcBef>
                <a:spcPts val="300"/>
              </a:spcBef>
            </a:pPr>
            <a:r>
              <a:rPr lang="en-US" sz="1700" dirty="0" smtClean="0">
                <a:hlinkClick r:id="rId3"/>
              </a:rPr>
              <a:t>http://science.energy.gov/early-career/</a:t>
            </a:r>
            <a:endParaRPr lang="en-US" sz="1700" dirty="0" smtClean="0"/>
          </a:p>
          <a:p>
            <a:pPr>
              <a:spcBef>
                <a:spcPts val="300"/>
              </a:spcBef>
              <a:buFont typeface="Wingdings" pitchFamily="2" charset="2"/>
              <a:buChar char="§"/>
            </a:pPr>
            <a:r>
              <a:rPr lang="en-US" sz="1850" dirty="0" smtClean="0">
                <a:solidFill>
                  <a:srgbClr val="003300"/>
                </a:solidFill>
              </a:rPr>
              <a:t>Read the FY14 FAQ, also on above web site</a:t>
            </a:r>
          </a:p>
          <a:p>
            <a:pPr lvl="1">
              <a:spcBef>
                <a:spcPts val="300"/>
              </a:spcBef>
            </a:pPr>
            <a:r>
              <a:rPr lang="en-US" sz="1700" dirty="0" smtClean="0">
                <a:solidFill>
                  <a:schemeClr val="accent4">
                    <a:lumMod val="50000"/>
                  </a:schemeClr>
                </a:solidFill>
              </a:rPr>
              <a:t>Addresses most of the common Q&amp;A collected over the last 4 years</a:t>
            </a:r>
          </a:p>
          <a:p>
            <a:pPr>
              <a:spcBef>
                <a:spcPts val="300"/>
              </a:spcBef>
              <a:buFont typeface="Wingdings" pitchFamily="2" charset="2"/>
              <a:buChar char="§"/>
            </a:pPr>
            <a:endParaRPr lang="en-US" sz="200" dirty="0" smtClean="0">
              <a:solidFill>
                <a:srgbClr val="008000"/>
              </a:solidFill>
            </a:endParaRPr>
          </a:p>
          <a:p>
            <a:pPr>
              <a:spcBef>
                <a:spcPts val="300"/>
              </a:spcBef>
              <a:buFont typeface="Wingdings" pitchFamily="2" charset="2"/>
              <a:buChar char="§"/>
            </a:pPr>
            <a:r>
              <a:rPr lang="en-US" sz="1850" dirty="0" smtClean="0">
                <a:solidFill>
                  <a:srgbClr val="003300"/>
                </a:solidFill>
              </a:rPr>
              <a:t>Features of FY14</a:t>
            </a:r>
          </a:p>
          <a:p>
            <a:pPr lvl="1">
              <a:spcBef>
                <a:spcPts val="300"/>
              </a:spcBef>
            </a:pPr>
            <a:r>
              <a:rPr lang="en-US" sz="1700" dirty="0" smtClean="0">
                <a:solidFill>
                  <a:schemeClr val="accent4">
                    <a:lumMod val="50000"/>
                  </a:schemeClr>
                </a:solidFill>
              </a:rPr>
              <a:t>Entering 5</a:t>
            </a:r>
            <a:r>
              <a:rPr lang="en-US" sz="1700" baseline="30000" dirty="0" smtClean="0">
                <a:solidFill>
                  <a:schemeClr val="accent4">
                    <a:lumMod val="50000"/>
                  </a:schemeClr>
                </a:solidFill>
              </a:rPr>
              <a:t>th</a:t>
            </a:r>
            <a:r>
              <a:rPr lang="en-US" sz="1700" dirty="0" smtClean="0">
                <a:solidFill>
                  <a:schemeClr val="accent4">
                    <a:lumMod val="50000"/>
                  </a:schemeClr>
                </a:solidFill>
              </a:rPr>
              <a:t> year</a:t>
            </a:r>
          </a:p>
          <a:p>
            <a:pPr lvl="2">
              <a:spcBef>
                <a:spcPts val="300"/>
              </a:spcBef>
            </a:pPr>
            <a:r>
              <a:rPr lang="en-US" sz="1700" dirty="0" smtClean="0">
                <a:solidFill>
                  <a:srgbClr val="0070C0"/>
                </a:solidFill>
              </a:rPr>
              <a:t>Some population of candidates will no longer be eligible due to the “3-strikes rule”</a:t>
            </a:r>
          </a:p>
          <a:p>
            <a:pPr lvl="1">
              <a:spcBef>
                <a:spcPts val="300"/>
              </a:spcBef>
            </a:pPr>
            <a:r>
              <a:rPr lang="en-US" sz="1700" dirty="0" smtClean="0">
                <a:solidFill>
                  <a:schemeClr val="accent4">
                    <a:lumMod val="50000"/>
                  </a:schemeClr>
                </a:solidFill>
              </a:rPr>
              <a:t>Mandatory Pre-application requirement.   Two pages.  </a:t>
            </a:r>
          </a:p>
          <a:p>
            <a:pPr lvl="2">
              <a:spcBef>
                <a:spcPts val="300"/>
              </a:spcBef>
            </a:pPr>
            <a:r>
              <a:rPr lang="en-US" sz="1700" dirty="0" smtClean="0">
                <a:solidFill>
                  <a:srgbClr val="0070C0"/>
                </a:solidFill>
              </a:rPr>
              <a:t>Deadline:  </a:t>
            </a:r>
            <a:r>
              <a:rPr lang="en-US" sz="1700" dirty="0" smtClean="0">
                <a:solidFill>
                  <a:srgbClr val="FF0000"/>
                </a:solidFill>
              </a:rPr>
              <a:t>September 5, 2013,  5 PM Eastern</a:t>
            </a:r>
          </a:p>
          <a:p>
            <a:pPr lvl="2">
              <a:spcBef>
                <a:spcPts val="300"/>
              </a:spcBef>
            </a:pPr>
            <a:r>
              <a:rPr lang="en-US" sz="1700" dirty="0" smtClean="0">
                <a:solidFill>
                  <a:srgbClr val="0070C0"/>
                </a:solidFill>
              </a:rPr>
              <a:t>All interested PIs encouraged to register as soon as possible in DOE SC Portfolio Analysis and Management System (PAMS) for submission  </a:t>
            </a:r>
            <a:r>
              <a:rPr lang="en-US" sz="1400" dirty="0" smtClean="0">
                <a:solidFill>
                  <a:schemeClr val="tx1"/>
                </a:solidFill>
              </a:rPr>
              <a:t>[link provided in EC website]</a:t>
            </a:r>
          </a:p>
          <a:p>
            <a:pPr lvl="1">
              <a:spcBef>
                <a:spcPts val="300"/>
              </a:spcBef>
            </a:pPr>
            <a:r>
              <a:rPr lang="en-US" sz="1700" dirty="0" smtClean="0">
                <a:solidFill>
                  <a:schemeClr val="accent4">
                    <a:lumMod val="50000"/>
                  </a:schemeClr>
                </a:solidFill>
              </a:rPr>
              <a:t>Full proposals due:  </a:t>
            </a:r>
            <a:r>
              <a:rPr lang="en-US" sz="1700" dirty="0" smtClean="0">
                <a:solidFill>
                  <a:srgbClr val="FF0000"/>
                </a:solidFill>
              </a:rPr>
              <a:t>November 19, 2013,  5 PM Eastern</a:t>
            </a:r>
          </a:p>
          <a:p>
            <a:pPr lvl="2">
              <a:spcBef>
                <a:spcPts val="300"/>
              </a:spcBef>
            </a:pPr>
            <a:r>
              <a:rPr lang="en-US" sz="1700" dirty="0" smtClean="0">
                <a:solidFill>
                  <a:srgbClr val="0070C0"/>
                </a:solidFill>
              </a:rPr>
              <a:t>Candidates will have more than 3 months to develop a plan, write a narrative, and submit an application</a:t>
            </a:r>
          </a:p>
          <a:p>
            <a:pPr lvl="2">
              <a:spcBef>
                <a:spcPts val="300"/>
              </a:spcBef>
            </a:pPr>
            <a:endParaRPr lang="en-US" sz="300" dirty="0" smtClean="0">
              <a:solidFill>
                <a:srgbClr val="0070C0"/>
              </a:solidFill>
            </a:endParaRPr>
          </a:p>
          <a:p>
            <a:pPr>
              <a:spcBef>
                <a:spcPts val="300"/>
              </a:spcBef>
              <a:buFont typeface="Wingdings" pitchFamily="2" charset="2"/>
              <a:buChar char="§"/>
            </a:pPr>
            <a:r>
              <a:rPr lang="en-US" sz="1850" dirty="0" smtClean="0">
                <a:solidFill>
                  <a:srgbClr val="003300"/>
                </a:solidFill>
              </a:rPr>
              <a:t>Presidential Early Career Awards for Scientists and Engineers (PECASE)</a:t>
            </a:r>
          </a:p>
          <a:p>
            <a:pPr lvl="1">
              <a:spcBef>
                <a:spcPts val="300"/>
              </a:spcBef>
            </a:pPr>
            <a:r>
              <a:rPr lang="en-US" sz="1700" dirty="0" smtClean="0">
                <a:solidFill>
                  <a:schemeClr val="accent4">
                    <a:lumMod val="50000"/>
                  </a:schemeClr>
                </a:solidFill>
              </a:rPr>
              <a:t>PECASE-eligible candidates are selected from the pool of Early Career awardees </a:t>
            </a:r>
          </a:p>
          <a:p>
            <a:pPr lvl="2">
              <a:spcBef>
                <a:spcPts val="300"/>
              </a:spcBef>
              <a:buClr>
                <a:srgbClr val="0070C0"/>
              </a:buClr>
            </a:pPr>
            <a:r>
              <a:rPr lang="en-US" sz="1700" dirty="0" smtClean="0">
                <a:hlinkClick r:id="rId4"/>
              </a:rPr>
              <a:t>http://science.energy.gov/about/honors-and-awards/pecase/</a:t>
            </a:r>
            <a:endParaRPr lang="en-US" sz="1700" dirty="0" smtClean="0"/>
          </a:p>
        </p:txBody>
      </p:sp>
      <p:sp>
        <p:nvSpPr>
          <p:cNvPr id="7" name="Date Placeholder 6"/>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
        <p:nvSpPr>
          <p:cNvPr id="8" name="Slide Number Placeholder 7"/>
          <p:cNvSpPr>
            <a:spLocks noGrp="1"/>
          </p:cNvSpPr>
          <p:nvPr>
            <p:ph type="sldNum" sz="quarter" idx="10"/>
          </p:nvPr>
        </p:nvSpPr>
        <p:spPr/>
        <p:txBody>
          <a:bodyPr/>
          <a:lstStyle/>
          <a:p>
            <a:pPr>
              <a:defRPr/>
            </a:pPr>
            <a:fld id="{D757FE10-15E1-460C-A482-DCCBDA005350}" type="slidenum">
              <a:rPr lang="en-US" smtClean="0"/>
              <a:pPr>
                <a:defRPr/>
              </a:pPr>
              <a:t>71</a:t>
            </a:fld>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FY13 HEP Early Career Awards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273996"/>
            <a:ext cx="8763000" cy="5203004"/>
          </a:xfrm>
        </p:spPr>
        <p:txBody>
          <a:bodyPr>
            <a:normAutofit fontScale="70000" lnSpcReduction="20000"/>
          </a:bodyPr>
          <a:lstStyle/>
          <a:p>
            <a:pPr>
              <a:buNone/>
            </a:pPr>
            <a:r>
              <a:rPr lang="en-US" sz="2600" dirty="0" smtClean="0">
                <a:solidFill>
                  <a:schemeClr val="tx2">
                    <a:lumMod val="50000"/>
                  </a:schemeClr>
                </a:solidFill>
              </a:rPr>
              <a:t>Theory</a:t>
            </a:r>
          </a:p>
          <a:p>
            <a:r>
              <a:rPr lang="en-US" dirty="0" smtClean="0">
                <a:solidFill>
                  <a:srgbClr val="003300"/>
                </a:solidFill>
              </a:rPr>
              <a:t>Stefan </a:t>
            </a:r>
            <a:r>
              <a:rPr lang="en-US" dirty="0" err="1" smtClean="0">
                <a:solidFill>
                  <a:srgbClr val="003300"/>
                </a:solidFill>
              </a:rPr>
              <a:t>Hoeche</a:t>
            </a:r>
            <a:r>
              <a:rPr lang="en-US" dirty="0" smtClean="0">
                <a:solidFill>
                  <a:srgbClr val="003300"/>
                </a:solidFill>
              </a:rPr>
              <a:t> (SLAC) “High Precision Event Simulation for the LHC”</a:t>
            </a:r>
          </a:p>
          <a:p>
            <a:r>
              <a:rPr lang="en-US" dirty="0" smtClean="0">
                <a:solidFill>
                  <a:schemeClr val="accent2">
                    <a:lumMod val="50000"/>
                  </a:schemeClr>
                </a:solidFill>
              </a:rPr>
              <a:t>Clifford Cheung (California Institute of Technology) “The Higgs Frontier” </a:t>
            </a:r>
          </a:p>
          <a:p>
            <a:r>
              <a:rPr lang="en-US" dirty="0" smtClean="0">
                <a:solidFill>
                  <a:srgbClr val="003300"/>
                </a:solidFill>
              </a:rPr>
              <a:t>Andrew </a:t>
            </a:r>
            <a:r>
              <a:rPr lang="en-US" dirty="0" err="1" smtClean="0">
                <a:solidFill>
                  <a:srgbClr val="003300"/>
                </a:solidFill>
              </a:rPr>
              <a:t>Tolley</a:t>
            </a:r>
            <a:r>
              <a:rPr lang="en-US" dirty="0" smtClean="0">
                <a:solidFill>
                  <a:srgbClr val="003300"/>
                </a:solidFill>
              </a:rPr>
              <a:t> (Case Western Reserve University) “Exploring the Fundamental Origin of Cosmic Acceleration” </a:t>
            </a:r>
          </a:p>
          <a:p>
            <a:pPr>
              <a:buNone/>
            </a:pPr>
            <a:r>
              <a:rPr lang="en-US" sz="2600" dirty="0" smtClean="0">
                <a:solidFill>
                  <a:schemeClr val="tx2">
                    <a:lumMod val="50000"/>
                  </a:schemeClr>
                </a:solidFill>
              </a:rPr>
              <a:t>Cosmic</a:t>
            </a:r>
          </a:p>
          <a:p>
            <a:r>
              <a:rPr lang="en-US" dirty="0" smtClean="0">
                <a:solidFill>
                  <a:srgbClr val="003300"/>
                </a:solidFill>
              </a:rPr>
              <a:t>Clarence Chang (ANL) “Exploring Fundamental Physics through New Measurements of the Cosmic Microwave Background Polarization”</a:t>
            </a:r>
          </a:p>
          <a:p>
            <a:r>
              <a:rPr lang="en-US" dirty="0" smtClean="0">
                <a:solidFill>
                  <a:schemeClr val="accent2">
                    <a:lumMod val="50000"/>
                  </a:schemeClr>
                </a:solidFill>
              </a:rPr>
              <a:t>Adam Bolton (University of Utah) “Integrating Advanced Software and Statistical Methods for Spectroscopic Dark-Energy Surveys”</a:t>
            </a:r>
          </a:p>
          <a:p>
            <a:pPr>
              <a:buNone/>
            </a:pPr>
            <a:r>
              <a:rPr lang="en-US" sz="2600" dirty="0" smtClean="0">
                <a:solidFill>
                  <a:schemeClr val="tx2">
                    <a:lumMod val="50000"/>
                  </a:schemeClr>
                </a:solidFill>
              </a:rPr>
              <a:t>Accelerator</a:t>
            </a:r>
          </a:p>
          <a:p>
            <a:r>
              <a:rPr lang="en-US" dirty="0" smtClean="0">
                <a:solidFill>
                  <a:srgbClr val="003300"/>
                </a:solidFill>
              </a:rPr>
              <a:t>Matthew Jewell (University of Wisconsin Eau Claire) “Mechanical Performance of HTS Superconductor for HEP Applications”</a:t>
            </a:r>
          </a:p>
          <a:p>
            <a:pPr>
              <a:buNone/>
            </a:pPr>
            <a:r>
              <a:rPr lang="en-US" sz="2600" dirty="0" smtClean="0">
                <a:solidFill>
                  <a:schemeClr val="tx2">
                    <a:lumMod val="50000"/>
                  </a:schemeClr>
                </a:solidFill>
              </a:rPr>
              <a:t>Energy</a:t>
            </a:r>
          </a:p>
          <a:p>
            <a:r>
              <a:rPr lang="en-US" dirty="0" err="1" smtClean="0">
                <a:solidFill>
                  <a:srgbClr val="003300"/>
                </a:solidFill>
              </a:rPr>
              <a:t>Toyoko</a:t>
            </a:r>
            <a:r>
              <a:rPr lang="en-US" dirty="0" smtClean="0">
                <a:solidFill>
                  <a:srgbClr val="003300"/>
                </a:solidFill>
              </a:rPr>
              <a:t> </a:t>
            </a:r>
            <a:r>
              <a:rPr lang="en-US" dirty="0" err="1" smtClean="0">
                <a:solidFill>
                  <a:srgbClr val="003300"/>
                </a:solidFill>
              </a:rPr>
              <a:t>Orimoto</a:t>
            </a:r>
            <a:r>
              <a:rPr lang="en-US" dirty="0" smtClean="0">
                <a:solidFill>
                  <a:srgbClr val="003300"/>
                </a:solidFill>
              </a:rPr>
              <a:t> (Northeastern University) “Search for the Higgs and Physics Beyond the Standard Model with the CMS Electromagnetic Calorimeter” </a:t>
            </a:r>
          </a:p>
          <a:p>
            <a:r>
              <a:rPr lang="en-US" dirty="0" smtClean="0">
                <a:solidFill>
                  <a:schemeClr val="accent2">
                    <a:lumMod val="50000"/>
                  </a:schemeClr>
                </a:solidFill>
              </a:rPr>
              <a:t>Andrew </a:t>
            </a:r>
            <a:r>
              <a:rPr lang="en-US" dirty="0" err="1" smtClean="0">
                <a:solidFill>
                  <a:schemeClr val="accent2">
                    <a:lumMod val="50000"/>
                  </a:schemeClr>
                </a:solidFill>
              </a:rPr>
              <a:t>Ivanov</a:t>
            </a:r>
            <a:r>
              <a:rPr lang="en-US" dirty="0" smtClean="0">
                <a:solidFill>
                  <a:schemeClr val="accent2">
                    <a:lumMod val="50000"/>
                  </a:schemeClr>
                </a:solidFill>
              </a:rPr>
              <a:t> (Kansas State University) “Quest for a Top Quark Partner and Upgrade of the Pixel Detector Readout Chain at the CMS”</a:t>
            </a:r>
          </a:p>
          <a:p>
            <a:pPr>
              <a:buNone/>
            </a:pPr>
            <a:r>
              <a:rPr lang="en-US" sz="2600" dirty="0" smtClean="0">
                <a:solidFill>
                  <a:schemeClr val="tx2">
                    <a:lumMod val="50000"/>
                  </a:schemeClr>
                </a:solidFill>
              </a:rPr>
              <a:t>Intensity</a:t>
            </a:r>
          </a:p>
          <a:p>
            <a:r>
              <a:rPr lang="en-US" dirty="0" err="1" smtClean="0">
                <a:solidFill>
                  <a:srgbClr val="003300"/>
                </a:solidFill>
              </a:rPr>
              <a:t>Jelena</a:t>
            </a:r>
            <a:r>
              <a:rPr lang="en-US" dirty="0" smtClean="0">
                <a:solidFill>
                  <a:srgbClr val="003300"/>
                </a:solidFill>
              </a:rPr>
              <a:t> </a:t>
            </a:r>
            <a:r>
              <a:rPr lang="en-US" dirty="0" err="1" smtClean="0">
                <a:solidFill>
                  <a:srgbClr val="003300"/>
                </a:solidFill>
              </a:rPr>
              <a:t>Maricic</a:t>
            </a:r>
            <a:r>
              <a:rPr lang="en-US" dirty="0" smtClean="0">
                <a:solidFill>
                  <a:srgbClr val="003300"/>
                </a:solidFill>
              </a:rPr>
              <a:t> (University of Hawaii) “Resolving Reactor Antineutrino Anomaly with Strong Antineutrino Source”  </a:t>
            </a:r>
            <a:r>
              <a:rPr lang="en-US" i="1" dirty="0" smtClean="0"/>
              <a:t>[funded by HEP and DOE Experimental Program to Stimulate Competitive Research (</a:t>
            </a:r>
            <a:r>
              <a:rPr lang="en-US" i="1" dirty="0" err="1" smtClean="0"/>
              <a:t>EPSCoR</a:t>
            </a:r>
            <a:r>
              <a:rPr lang="en-US" i="1" dirty="0" smtClean="0"/>
              <a:t>)]</a:t>
            </a:r>
          </a:p>
        </p:txBody>
      </p:sp>
      <p:sp>
        <p:nvSpPr>
          <p:cNvPr id="7" name="Date Placeholder 6"/>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
        <p:nvSpPr>
          <p:cNvPr id="8" name="Slide Number Placeholder 7"/>
          <p:cNvSpPr>
            <a:spLocks noGrp="1"/>
          </p:cNvSpPr>
          <p:nvPr>
            <p:ph type="sldNum" sz="quarter" idx="10"/>
          </p:nvPr>
        </p:nvSpPr>
        <p:spPr/>
        <p:txBody>
          <a:bodyPr/>
          <a:lstStyle/>
          <a:p>
            <a:pPr>
              <a:defRPr/>
            </a:pPr>
            <a:fld id="{D757FE10-15E1-460C-A482-DCCBDA005350}" type="slidenum">
              <a:rPr lang="en-US" smtClean="0"/>
              <a:pPr>
                <a:defRPr/>
              </a:pPr>
              <a:t>72</a:t>
            </a:fld>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4294967295"/>
          </p:nvPr>
        </p:nvSpPr>
        <p:spPr>
          <a:xfrm>
            <a:off x="167640" y="1023132"/>
            <a:ext cx="4419600" cy="5715000"/>
          </a:xfrm>
          <a:prstGeom prst="rect">
            <a:avLst/>
          </a:prstGeom>
        </p:spPr>
        <p:txBody>
          <a:bodyPr>
            <a:normAutofit fontScale="92500" lnSpcReduction="10000"/>
          </a:bodyPr>
          <a:lstStyle/>
          <a:p>
            <a:r>
              <a:rPr lang="en-US" dirty="0" smtClean="0">
                <a:solidFill>
                  <a:schemeClr val="tx2">
                    <a:lumMod val="50000"/>
                  </a:schemeClr>
                </a:solidFill>
              </a:rPr>
              <a:t>Review criteria for HEP Comparative Review and Early Career includes </a:t>
            </a:r>
            <a:r>
              <a:rPr lang="en-US" dirty="0" smtClean="0">
                <a:solidFill>
                  <a:schemeClr val="accent2">
                    <a:lumMod val="50000"/>
                  </a:schemeClr>
                </a:solidFill>
              </a:rPr>
              <a:t>“leader within the proposed effort and/or potential future leader in the field” </a:t>
            </a:r>
          </a:p>
          <a:p>
            <a:pPr lvl="1"/>
            <a:r>
              <a:rPr lang="en-US" b="1" dirty="0" smtClean="0">
                <a:solidFill>
                  <a:srgbClr val="003300"/>
                </a:solidFill>
              </a:rPr>
              <a:t>Important to seek out and/or volunteer for roles and responsibilities which increase visibility and provide career advancement opportunities</a:t>
            </a:r>
          </a:p>
          <a:p>
            <a:pPr lvl="1"/>
            <a:r>
              <a:rPr lang="en-US" b="1" dirty="0" smtClean="0">
                <a:solidFill>
                  <a:schemeClr val="accent4">
                    <a:lumMod val="50000"/>
                  </a:schemeClr>
                </a:solidFill>
              </a:rPr>
              <a:t>Editorial Boards, Sub-detector systems, Physics Working Groups, Run Coordinator, etc.</a:t>
            </a:r>
          </a:p>
          <a:p>
            <a:pPr lvl="1"/>
            <a:r>
              <a:rPr lang="en-US" b="1" dirty="0" smtClean="0">
                <a:solidFill>
                  <a:srgbClr val="003300"/>
                </a:solidFill>
              </a:rPr>
              <a:t>Service work for community is also valued, e.g. co-chairing a conference committee or serving on an NSF review panel</a:t>
            </a:r>
          </a:p>
          <a:p>
            <a:r>
              <a:rPr lang="en-US" dirty="0" smtClean="0">
                <a:solidFill>
                  <a:schemeClr val="tx2">
                    <a:lumMod val="50000"/>
                  </a:schemeClr>
                </a:solidFill>
              </a:rPr>
              <a:t>When asked to review, co-chair, attend, speak, etc. try NOT to say no!</a:t>
            </a:r>
          </a:p>
          <a:p>
            <a:pPr lvl="1"/>
            <a:r>
              <a:rPr lang="en-US" b="1" dirty="0" smtClean="0">
                <a:solidFill>
                  <a:srgbClr val="003300"/>
                </a:solidFill>
              </a:rPr>
              <a:t>You need the experience</a:t>
            </a:r>
          </a:p>
          <a:p>
            <a:pPr lvl="1"/>
            <a:r>
              <a:rPr lang="en-US" b="1" dirty="0" smtClean="0">
                <a:solidFill>
                  <a:srgbClr val="003300"/>
                </a:solidFill>
              </a:rPr>
              <a:t>Ask for feedback (if possible)</a:t>
            </a:r>
          </a:p>
          <a:p>
            <a:pPr lvl="1"/>
            <a:r>
              <a:rPr lang="en-US" b="1" dirty="0" smtClean="0">
                <a:solidFill>
                  <a:srgbClr val="003300"/>
                </a:solidFill>
              </a:rPr>
              <a:t>Respond promptly to all communication</a:t>
            </a:r>
          </a:p>
        </p:txBody>
      </p:sp>
      <p:sp>
        <p:nvSpPr>
          <p:cNvPr id="11" name="Content Placeholder 10"/>
          <p:cNvSpPr>
            <a:spLocks noGrp="1"/>
          </p:cNvSpPr>
          <p:nvPr>
            <p:ph idx="4294967295"/>
          </p:nvPr>
        </p:nvSpPr>
        <p:spPr>
          <a:xfrm>
            <a:off x="4648200" y="1064228"/>
            <a:ext cx="4419600" cy="5562600"/>
          </a:xfrm>
          <a:prstGeom prst="rect">
            <a:avLst/>
          </a:prstGeom>
        </p:spPr>
        <p:txBody>
          <a:bodyPr>
            <a:normAutofit/>
          </a:bodyPr>
          <a:lstStyle/>
          <a:p>
            <a:r>
              <a:rPr lang="en-US" dirty="0" smtClean="0">
                <a:solidFill>
                  <a:schemeClr val="tx2">
                    <a:lumMod val="50000"/>
                  </a:schemeClr>
                </a:solidFill>
              </a:rPr>
              <a:t>HEPAP: High Energy Physics Advisory Panel</a:t>
            </a:r>
          </a:p>
          <a:p>
            <a:pPr lvl="1"/>
            <a:r>
              <a:rPr lang="en-US" b="1" dirty="0" smtClean="0">
                <a:solidFill>
                  <a:srgbClr val="003300"/>
                </a:solidFill>
              </a:rPr>
              <a:t>Meets ~3 times/year</a:t>
            </a:r>
          </a:p>
          <a:p>
            <a:pPr lvl="1"/>
            <a:r>
              <a:rPr lang="en-US" b="1" dirty="0" smtClean="0">
                <a:solidFill>
                  <a:srgbClr val="003300"/>
                </a:solidFill>
              </a:rPr>
              <a:t>Open meeting in DC area</a:t>
            </a:r>
          </a:p>
          <a:p>
            <a:pPr lvl="2"/>
            <a:r>
              <a:rPr lang="en-US" b="1" dirty="0" smtClean="0">
                <a:solidFill>
                  <a:schemeClr val="accent2">
                    <a:lumMod val="50000"/>
                  </a:schemeClr>
                </a:solidFill>
              </a:rPr>
              <a:t>Sept 5-6 2013 @ NSF</a:t>
            </a:r>
          </a:p>
          <a:p>
            <a:pPr lvl="1"/>
            <a:r>
              <a:rPr lang="en-US" b="1" dirty="0" smtClean="0">
                <a:solidFill>
                  <a:srgbClr val="003300"/>
                </a:solidFill>
              </a:rPr>
              <a:t>Prof. Andy Lankford (Chair)</a:t>
            </a:r>
          </a:p>
          <a:p>
            <a:pPr lvl="1"/>
            <a:r>
              <a:rPr lang="en-US" b="1" dirty="0" smtClean="0">
                <a:solidFill>
                  <a:srgbClr val="003300"/>
                </a:solidFill>
              </a:rPr>
              <a:t>Know your reps!</a:t>
            </a:r>
          </a:p>
          <a:p>
            <a:r>
              <a:rPr lang="en-US" dirty="0" smtClean="0">
                <a:solidFill>
                  <a:schemeClr val="tx2">
                    <a:lumMod val="50000"/>
                  </a:schemeClr>
                </a:solidFill>
              </a:rPr>
              <a:t>P5. Particle Physics Project Prioritization Panel</a:t>
            </a:r>
          </a:p>
          <a:p>
            <a:pPr lvl="1"/>
            <a:r>
              <a:rPr lang="en-US" b="1" dirty="0" smtClean="0">
                <a:solidFill>
                  <a:schemeClr val="tx2">
                    <a:lumMod val="50000"/>
                  </a:schemeClr>
                </a:solidFill>
              </a:rPr>
              <a:t>Nomination period ended</a:t>
            </a:r>
            <a:r>
              <a:rPr lang="en-US" b="1" dirty="0" smtClean="0">
                <a:solidFill>
                  <a:schemeClr val="accent2">
                    <a:lumMod val="50000"/>
                  </a:schemeClr>
                </a:solidFill>
              </a:rPr>
              <a:t> and selection process begins</a:t>
            </a:r>
          </a:p>
          <a:p>
            <a:pPr lvl="1"/>
            <a:r>
              <a:rPr lang="en-US" b="1" dirty="0" smtClean="0">
                <a:solidFill>
                  <a:schemeClr val="tx2">
                    <a:lumMod val="50000"/>
                  </a:schemeClr>
                </a:solidFill>
              </a:rPr>
              <a:t>Stay informed.  Follow the town halls. Learn the membership. Ask questions. Provide feedback.</a:t>
            </a:r>
          </a:p>
          <a:p>
            <a:r>
              <a:rPr lang="en-US" dirty="0" smtClean="0">
                <a:solidFill>
                  <a:schemeClr val="tx2">
                    <a:lumMod val="50000"/>
                  </a:schemeClr>
                </a:solidFill>
              </a:rPr>
              <a:t>Demographics.</a:t>
            </a:r>
          </a:p>
          <a:p>
            <a:r>
              <a:rPr lang="en-US" dirty="0" smtClean="0">
                <a:solidFill>
                  <a:schemeClr val="tx2">
                    <a:lumMod val="50000"/>
                  </a:schemeClr>
                </a:solidFill>
              </a:rPr>
              <a:t>HEP Organization</a:t>
            </a:r>
          </a:p>
        </p:txBody>
      </p:sp>
      <p:sp>
        <p:nvSpPr>
          <p:cNvPr id="2" name="Title 1"/>
          <p:cNvSpPr>
            <a:spLocks noGrp="1"/>
          </p:cNvSpPr>
          <p:nvPr>
            <p:ph type="title"/>
          </p:nvPr>
        </p:nvSpPr>
        <p:spPr/>
        <p:txBody>
          <a:bodyPr/>
          <a:lstStyle/>
          <a:p>
            <a:r>
              <a:rPr lang="en-US" dirty="0" smtClean="0"/>
              <a:t>Snowmass Young: </a:t>
            </a:r>
            <a:r>
              <a:rPr lang="en-US" dirty="0" err="1" smtClean="0"/>
              <a:t>Redux</a:t>
            </a:r>
            <a:r>
              <a:rPr lang="en-US" dirty="0" smtClean="0"/>
              <a:t> (I)</a:t>
            </a:r>
            <a:endParaRPr lang="en-US" dirty="0"/>
          </a:p>
        </p:txBody>
      </p:sp>
      <p:sp>
        <p:nvSpPr>
          <p:cNvPr id="7" name="Date Placeholder 6"/>
          <p:cNvSpPr>
            <a:spLocks noGrp="1"/>
          </p:cNvSpPr>
          <p:nvPr>
            <p:ph type="dt" sz="half" idx="11"/>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
        <p:nvSpPr>
          <p:cNvPr id="8" name="Slide Number Placeholder 7"/>
          <p:cNvSpPr>
            <a:spLocks noGrp="1"/>
          </p:cNvSpPr>
          <p:nvPr>
            <p:ph type="sldNum" sz="quarter" idx="10"/>
          </p:nvPr>
        </p:nvSpPr>
        <p:spPr/>
        <p:txBody>
          <a:bodyPr/>
          <a:lstStyle/>
          <a:p>
            <a:pPr>
              <a:defRPr/>
            </a:pPr>
            <a:fld id="{D6539A5D-F86A-4DA8-9CD8-344EB6EFFD97}" type="slidenum">
              <a:rPr lang="en-US" smtClean="0">
                <a:solidFill>
                  <a:schemeClr val="tx1">
                    <a:lumMod val="50000"/>
                    <a:lumOff val="50000"/>
                  </a:schemeClr>
                </a:solidFill>
              </a:rPr>
              <a:pPr>
                <a:defRPr/>
              </a:pPr>
              <a:t>73</a:t>
            </a:fld>
            <a:endParaRPr lang="en-US" dirty="0">
              <a:solidFill>
                <a:schemeClr val="tx1">
                  <a:lumMod val="50000"/>
                  <a:lumOff val="50000"/>
                </a:schemeClr>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4294967295"/>
          </p:nvPr>
        </p:nvSpPr>
        <p:spPr>
          <a:xfrm>
            <a:off x="167640" y="1064228"/>
            <a:ext cx="4419600" cy="5715000"/>
          </a:xfrm>
          <a:prstGeom prst="rect">
            <a:avLst/>
          </a:prstGeom>
        </p:spPr>
        <p:txBody>
          <a:bodyPr>
            <a:normAutofit lnSpcReduction="10000"/>
          </a:bodyPr>
          <a:lstStyle/>
          <a:p>
            <a:r>
              <a:rPr lang="en-US" dirty="0" smtClean="0">
                <a:solidFill>
                  <a:schemeClr val="tx2">
                    <a:lumMod val="50000"/>
                  </a:schemeClr>
                </a:solidFill>
              </a:rPr>
              <a:t>Timescales for HEP projects from conception to first data will only get longer in the continued pursuit of discovery science due to cost, size and complexity</a:t>
            </a:r>
          </a:p>
          <a:p>
            <a:r>
              <a:rPr lang="en-US" dirty="0" smtClean="0">
                <a:solidFill>
                  <a:srgbClr val="003300"/>
                </a:solidFill>
              </a:rPr>
              <a:t>HEP academic research track (Univ. or Lab) would benefit from developing a  short-, mid- and long-term research plan</a:t>
            </a:r>
          </a:p>
          <a:p>
            <a:pPr lvl="1"/>
            <a:r>
              <a:rPr lang="en-US" b="1" dirty="0" smtClean="0">
                <a:solidFill>
                  <a:schemeClr val="accent2">
                    <a:lumMod val="50000"/>
                  </a:schemeClr>
                </a:solidFill>
              </a:rPr>
              <a:t>Balance research between ongoing experiment, upgrades and R&amp;D with future experiment</a:t>
            </a:r>
          </a:p>
          <a:p>
            <a:r>
              <a:rPr lang="en-US" dirty="0" smtClean="0">
                <a:solidFill>
                  <a:schemeClr val="tx2">
                    <a:lumMod val="50000"/>
                  </a:schemeClr>
                </a:solidFill>
              </a:rPr>
              <a:t>Starting Assistant Prof. at University will most likely continue research from most recent post-doc position</a:t>
            </a:r>
          </a:p>
          <a:p>
            <a:pPr lvl="1"/>
            <a:r>
              <a:rPr lang="en-US" b="1" dirty="0" smtClean="0">
                <a:solidFill>
                  <a:srgbClr val="003300"/>
                </a:solidFill>
              </a:rPr>
              <a:t>Will you be working on that same experiment in 5 years? How about 10 years?   </a:t>
            </a:r>
          </a:p>
          <a:p>
            <a:pPr lvl="1"/>
            <a:r>
              <a:rPr lang="en-US" b="1" dirty="0" smtClean="0">
                <a:solidFill>
                  <a:srgbClr val="003300"/>
                </a:solidFill>
              </a:rPr>
              <a:t>Optimize your start-up funds by expanding your research portfolio  </a:t>
            </a:r>
          </a:p>
        </p:txBody>
      </p:sp>
      <p:sp>
        <p:nvSpPr>
          <p:cNvPr id="11" name="Content Placeholder 10"/>
          <p:cNvSpPr>
            <a:spLocks noGrp="1"/>
          </p:cNvSpPr>
          <p:nvPr>
            <p:ph idx="4294967295"/>
          </p:nvPr>
        </p:nvSpPr>
        <p:spPr>
          <a:xfrm>
            <a:off x="4648200" y="1074502"/>
            <a:ext cx="4419600" cy="5562600"/>
          </a:xfrm>
          <a:prstGeom prst="rect">
            <a:avLst/>
          </a:prstGeom>
        </p:spPr>
        <p:txBody>
          <a:bodyPr>
            <a:normAutofit/>
          </a:bodyPr>
          <a:lstStyle/>
          <a:p>
            <a:r>
              <a:rPr lang="en-US" dirty="0" smtClean="0">
                <a:solidFill>
                  <a:schemeClr val="tx2">
                    <a:lumMod val="50000"/>
                  </a:schemeClr>
                </a:solidFill>
              </a:rPr>
              <a:t>Are you up to the challenge to get involved early and help deliver projects like LBNE and LSST to successful completion?</a:t>
            </a:r>
          </a:p>
          <a:p>
            <a:pPr lvl="1"/>
            <a:r>
              <a:rPr lang="en-US" b="1" dirty="0" smtClean="0">
                <a:solidFill>
                  <a:srgbClr val="003300"/>
                </a:solidFill>
              </a:rPr>
              <a:t>Don’t expect people to come knocking on your door.</a:t>
            </a:r>
          </a:p>
          <a:p>
            <a:pPr lvl="1"/>
            <a:r>
              <a:rPr lang="en-US" b="1" dirty="0" smtClean="0">
                <a:solidFill>
                  <a:srgbClr val="003300"/>
                </a:solidFill>
              </a:rPr>
              <a:t>Sometimes it is about showing up.</a:t>
            </a:r>
          </a:p>
          <a:p>
            <a:pPr lvl="1"/>
            <a:r>
              <a:rPr lang="en-US" b="1" dirty="0" smtClean="0">
                <a:solidFill>
                  <a:srgbClr val="003300"/>
                </a:solidFill>
              </a:rPr>
              <a:t>Often you have to earn trust and gain credibility.</a:t>
            </a:r>
          </a:p>
          <a:p>
            <a:r>
              <a:rPr lang="en-US" dirty="0" smtClean="0">
                <a:solidFill>
                  <a:schemeClr val="tx2">
                    <a:lumMod val="50000"/>
                  </a:schemeClr>
                </a:solidFill>
              </a:rPr>
              <a:t>This is HARD work!  </a:t>
            </a:r>
          </a:p>
          <a:p>
            <a:pPr lvl="1"/>
            <a:r>
              <a:rPr lang="en-US" b="1" dirty="0" smtClean="0">
                <a:solidFill>
                  <a:srgbClr val="003300"/>
                </a:solidFill>
              </a:rPr>
              <a:t>You are doing cutting edge high energy particle physics</a:t>
            </a:r>
          </a:p>
          <a:p>
            <a:pPr lvl="1"/>
            <a:r>
              <a:rPr lang="en-US" b="1" dirty="0" smtClean="0">
                <a:solidFill>
                  <a:srgbClr val="003300"/>
                </a:solidFill>
              </a:rPr>
              <a:t>The competition for jobs at all levels in HEP is still very high.</a:t>
            </a:r>
          </a:p>
          <a:p>
            <a:pPr lvl="1"/>
            <a:r>
              <a:rPr lang="en-US" b="1" dirty="0" smtClean="0">
                <a:solidFill>
                  <a:schemeClr val="tx1"/>
                </a:solidFill>
              </a:rPr>
              <a:t>It is not about the money.</a:t>
            </a:r>
          </a:p>
          <a:p>
            <a:pPr lvl="1"/>
            <a:r>
              <a:rPr lang="en-US" b="1" dirty="0" smtClean="0">
                <a:solidFill>
                  <a:schemeClr val="accent2">
                    <a:lumMod val="50000"/>
                  </a:schemeClr>
                </a:solidFill>
              </a:rPr>
              <a:t>It’s about the SCIENCE</a:t>
            </a:r>
            <a:r>
              <a:rPr lang="en-US" dirty="0" smtClean="0">
                <a:solidFill>
                  <a:schemeClr val="accent2">
                    <a:lumMod val="50000"/>
                  </a:schemeClr>
                </a:solidFill>
              </a:rPr>
              <a:t>!</a:t>
            </a:r>
            <a:endParaRPr lang="en-US" dirty="0">
              <a:solidFill>
                <a:schemeClr val="accent2">
                  <a:lumMod val="50000"/>
                </a:schemeClr>
              </a:solidFill>
            </a:endParaRPr>
          </a:p>
        </p:txBody>
      </p:sp>
      <p:sp>
        <p:nvSpPr>
          <p:cNvPr id="2" name="Title 1"/>
          <p:cNvSpPr>
            <a:spLocks noGrp="1"/>
          </p:cNvSpPr>
          <p:nvPr>
            <p:ph type="title"/>
          </p:nvPr>
        </p:nvSpPr>
        <p:spPr/>
        <p:txBody>
          <a:bodyPr/>
          <a:lstStyle/>
          <a:p>
            <a:r>
              <a:rPr lang="en-US" dirty="0" smtClean="0"/>
              <a:t>Snowmass Young: </a:t>
            </a:r>
            <a:r>
              <a:rPr lang="en-US" dirty="0" err="1" smtClean="0"/>
              <a:t>Redux</a:t>
            </a:r>
            <a:r>
              <a:rPr lang="en-US" dirty="0" smtClean="0"/>
              <a:t> (II)</a:t>
            </a:r>
            <a:endParaRPr lang="en-US" dirty="0"/>
          </a:p>
        </p:txBody>
      </p:sp>
      <p:sp>
        <p:nvSpPr>
          <p:cNvPr id="7" name="Date Placeholder 6"/>
          <p:cNvSpPr>
            <a:spLocks noGrp="1"/>
          </p:cNvSpPr>
          <p:nvPr>
            <p:ph type="dt" sz="half" idx="11"/>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
        <p:nvSpPr>
          <p:cNvPr id="8" name="Slide Number Placeholder 7"/>
          <p:cNvSpPr>
            <a:spLocks noGrp="1"/>
          </p:cNvSpPr>
          <p:nvPr>
            <p:ph type="sldNum" sz="quarter" idx="10"/>
          </p:nvPr>
        </p:nvSpPr>
        <p:spPr/>
        <p:txBody>
          <a:bodyPr/>
          <a:lstStyle/>
          <a:p>
            <a:pPr>
              <a:defRPr/>
            </a:pPr>
            <a:fld id="{D6539A5D-F86A-4DA8-9CD8-344EB6EFFD97}" type="slidenum">
              <a:rPr lang="en-US" smtClean="0">
                <a:solidFill>
                  <a:schemeClr val="tx1">
                    <a:lumMod val="50000"/>
                    <a:lumOff val="50000"/>
                  </a:schemeClr>
                </a:solidFill>
              </a:rPr>
              <a:pPr>
                <a:defRPr/>
              </a:pPr>
              <a:t>74</a:t>
            </a:fld>
            <a:endParaRPr lang="en-US" dirty="0">
              <a:solidFill>
                <a:schemeClr val="tx1">
                  <a:lumMod val="50000"/>
                  <a:lumOff val="50000"/>
                </a:schemeClr>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321" y="144670"/>
            <a:ext cx="8527551" cy="723900"/>
          </a:xfrm>
        </p:spPr>
        <p:txBody>
          <a:bodyPr/>
          <a:lstStyle/>
          <a:p>
            <a:r>
              <a:rPr lang="en-US" sz="3000" dirty="0" smtClean="0">
                <a:effectLst>
                  <a:outerShdw blurRad="38100" dist="38100" dir="2700000" algn="tl">
                    <a:srgbClr val="000000">
                      <a:alpha val="43137"/>
                    </a:srgbClr>
                  </a:outerShdw>
                </a:effectLst>
              </a:rPr>
              <a:t>Major Recommendations of </a:t>
            </a:r>
            <a:br>
              <a:rPr lang="en-US" sz="3000" dirty="0" smtClean="0">
                <a:effectLst>
                  <a:outerShdw blurRad="38100" dist="38100" dir="2700000" algn="tl">
                    <a:srgbClr val="000000">
                      <a:alpha val="43137"/>
                    </a:srgbClr>
                  </a:outerShdw>
                </a:effectLst>
              </a:rPr>
            </a:br>
            <a:r>
              <a:rPr lang="en-US" sz="3000" dirty="0" smtClean="0">
                <a:effectLst>
                  <a:outerShdw blurRad="38100" dist="38100" dir="2700000" algn="tl">
                    <a:srgbClr val="000000">
                      <a:alpha val="43137"/>
                    </a:srgbClr>
                  </a:outerShdw>
                </a:effectLst>
              </a:rPr>
              <a:t>2008 Advisory Panel (P5)</a:t>
            </a:r>
            <a:endParaRPr lang="en-US" sz="3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083066"/>
            <a:ext cx="8610600" cy="5486400"/>
          </a:xfrm>
        </p:spPr>
        <p:txBody>
          <a:bodyPr>
            <a:normAutofit lnSpcReduction="10000"/>
          </a:bodyPr>
          <a:lstStyle/>
          <a:p>
            <a:r>
              <a:rPr lang="en-US" sz="1800" dirty="0" smtClean="0">
                <a:solidFill>
                  <a:schemeClr val="tx2"/>
                </a:solidFill>
              </a:rPr>
              <a:t>The panel recommends that the US maintain a leadership role in world-wide particle physics. The panel recommends a strong, integrated research program at the three frontiers of the field: the Energy Frontier</a:t>
            </a:r>
            <a:r>
              <a:rPr lang="en-US" sz="1800" dirty="0" smtClean="0">
                <a:solidFill>
                  <a:schemeClr val="accent3">
                    <a:lumMod val="50000"/>
                  </a:schemeClr>
                </a:solidFill>
              </a:rPr>
              <a:t>, </a:t>
            </a:r>
            <a:r>
              <a:rPr lang="en-US" sz="1800" u="sng" dirty="0" smtClean="0">
                <a:solidFill>
                  <a:srgbClr val="003300"/>
                </a:solidFill>
              </a:rPr>
              <a:t>the Intensity Frontier </a:t>
            </a:r>
            <a:r>
              <a:rPr lang="en-US" sz="1800" dirty="0" smtClean="0">
                <a:solidFill>
                  <a:schemeClr val="tx2"/>
                </a:solidFill>
              </a:rPr>
              <a:t>and the Cosmic Frontier.</a:t>
            </a:r>
          </a:p>
          <a:p>
            <a:r>
              <a:rPr lang="en-US" sz="1800" dirty="0" smtClean="0">
                <a:solidFill>
                  <a:schemeClr val="tx1"/>
                </a:solidFill>
              </a:rPr>
              <a:t>The panel recommends support for the US LHC program, including US involvement in the planned detector and accelerator upgrades (highest priority)</a:t>
            </a:r>
          </a:p>
          <a:p>
            <a:r>
              <a:rPr lang="en-US" sz="1800" dirty="0" smtClean="0">
                <a:solidFill>
                  <a:schemeClr val="tx2"/>
                </a:solidFill>
              </a:rPr>
              <a:t>The panel recommends a world-class neutrino program as a core component of the US program, with the long-term vision of a large detector in the proposed DUSEL and a high-intensity neutrino source at Fermilab.</a:t>
            </a:r>
          </a:p>
          <a:p>
            <a:pPr lvl="1"/>
            <a:r>
              <a:rPr lang="en-US" sz="1600" b="1" dirty="0" smtClean="0">
                <a:solidFill>
                  <a:srgbClr val="003300"/>
                </a:solidFill>
              </a:rPr>
              <a:t>LBNE CD-0 received Jan 2010, and CD-1 received Dec 2012.</a:t>
            </a:r>
          </a:p>
          <a:p>
            <a:r>
              <a:rPr lang="en-US" sz="1800" dirty="0" smtClean="0">
                <a:solidFill>
                  <a:schemeClr val="accent2">
                    <a:lumMod val="50000"/>
                  </a:schemeClr>
                </a:solidFill>
              </a:rPr>
              <a:t>The panel recommends funding for measurements of rare processes to an extent depending on the funding levels available… (Mu2e at FNAL, U.S. Belle II detector upgrade).</a:t>
            </a:r>
          </a:p>
          <a:p>
            <a:pPr lvl="1"/>
            <a:r>
              <a:rPr lang="en-US" sz="1600" b="1" dirty="0" smtClean="0">
                <a:solidFill>
                  <a:srgbClr val="003300"/>
                </a:solidFill>
              </a:rPr>
              <a:t>Mu2e CD-0 received Nov 2009, and CD-1 received July 2012.</a:t>
            </a:r>
          </a:p>
          <a:p>
            <a:pPr lvl="1"/>
            <a:r>
              <a:rPr lang="en-US" sz="1600" b="1" dirty="0" smtClean="0">
                <a:solidFill>
                  <a:srgbClr val="003300"/>
                </a:solidFill>
              </a:rPr>
              <a:t>Belle II CD-0 received Aug 2011, and CD-1 received July 2012.</a:t>
            </a:r>
          </a:p>
          <a:p>
            <a:r>
              <a:rPr lang="en-US" sz="1800" dirty="0" smtClean="0"/>
              <a:t>The panel recommends support for the study of dark matter and dark energy as an integral part of the US particle physics program.</a:t>
            </a:r>
          </a:p>
          <a:p>
            <a:r>
              <a:rPr lang="en-US" sz="1800" dirty="0" smtClean="0"/>
              <a:t>The panel recommends a broad strategic program in accelerator R&amp;D, including work …, along with support of basic accelerator science.</a:t>
            </a:r>
          </a:p>
          <a:p>
            <a:r>
              <a:rPr lang="en-US" sz="1800" dirty="0" smtClean="0">
                <a:solidFill>
                  <a:srgbClr val="FF0000"/>
                </a:solidFill>
                <a:latin typeface="Calibri" pitchFamily="34" charset="0"/>
              </a:rPr>
              <a:t>These are still relevant, and this is still the plan.</a:t>
            </a:r>
          </a:p>
        </p:txBody>
      </p:sp>
      <p:sp>
        <p:nvSpPr>
          <p:cNvPr id="9" name="Slide Number Placeholder 8"/>
          <p:cNvSpPr>
            <a:spLocks noGrp="1"/>
          </p:cNvSpPr>
          <p:nvPr>
            <p:ph type="sldNum" sz="quarter" idx="10"/>
          </p:nvPr>
        </p:nvSpPr>
        <p:spPr/>
        <p:txBody>
          <a:bodyPr/>
          <a:lstStyle/>
          <a:p>
            <a:pPr>
              <a:defRPr/>
            </a:pPr>
            <a:fld id="{D757FE10-15E1-460C-A482-DCCBDA005350}" type="slidenum">
              <a:rPr lang="en-US" smtClean="0"/>
              <a:pPr>
                <a:defRPr/>
              </a:pPr>
              <a:t>75</a:t>
            </a:fld>
            <a:endParaRPr lang="en-US" dirty="0"/>
          </a:p>
        </p:txBody>
      </p:sp>
      <p:sp>
        <p:nvSpPr>
          <p:cNvPr id="8" name="Date Placeholder 7"/>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838" y="206314"/>
            <a:ext cx="9000162" cy="723900"/>
          </a:xfrm>
        </p:spPr>
        <p:txBody>
          <a:bodyPr/>
          <a:lstStyle/>
          <a:p>
            <a:r>
              <a:rPr lang="en-US" sz="4000" dirty="0" smtClean="0">
                <a:effectLst>
                  <a:outerShdw blurRad="38100" dist="38100" dir="2700000" algn="tl">
                    <a:srgbClr val="000000">
                      <a:alpha val="43137"/>
                    </a:srgbClr>
                  </a:outerShdw>
                </a:effectLst>
              </a:rPr>
              <a:t>Joint Agency Letter to the Community</a:t>
            </a:r>
          </a:p>
        </p:txBody>
      </p:sp>
      <p:sp>
        <p:nvSpPr>
          <p:cNvPr id="2" name="Content Placeholder 1"/>
          <p:cNvSpPr>
            <a:spLocks noGrp="1"/>
          </p:cNvSpPr>
          <p:nvPr>
            <p:ph idx="1"/>
          </p:nvPr>
        </p:nvSpPr>
        <p:spPr/>
        <p:txBody>
          <a:bodyPr/>
          <a:lstStyle/>
          <a:p>
            <a:r>
              <a:rPr lang="en-US" dirty="0" smtClean="0"/>
              <a:t>Fundamentally…[planning] is a multi-step process with several important milestones over the coming year, and each step will inform and prepare for the next.</a:t>
            </a:r>
          </a:p>
          <a:p>
            <a:pPr marL="914400" lvl="1" indent="-457200">
              <a:buFont typeface="+mj-lt"/>
              <a:buAutoNum type="arabicPeriod"/>
            </a:pPr>
            <a:r>
              <a:rPr lang="en-US" dirty="0" smtClean="0">
                <a:solidFill>
                  <a:srgbClr val="000099"/>
                </a:solidFill>
              </a:rPr>
              <a:t>HEP Facilities Subpanel: </a:t>
            </a:r>
            <a:r>
              <a:rPr lang="en-US" dirty="0" smtClean="0"/>
              <a:t>Advise DOE/SC mgmt. on the scientific impact and technical maturity of planned and proposed SC Facilities, in order to develop a coherent 10-yr SC facilities plan</a:t>
            </a:r>
          </a:p>
          <a:p>
            <a:pPr marL="1257300" lvl="2" indent="-342900"/>
            <a:r>
              <a:rPr lang="en-US" dirty="0" smtClean="0">
                <a:solidFill>
                  <a:srgbClr val="285C00"/>
                </a:solidFill>
              </a:rPr>
              <a:t>Subpanel can add or subtract from initial facilities list</a:t>
            </a:r>
          </a:p>
          <a:p>
            <a:pPr marL="1257300" lvl="2" indent="-342900"/>
            <a:r>
              <a:rPr lang="en-US" dirty="0" smtClean="0">
                <a:solidFill>
                  <a:srgbClr val="285C00"/>
                </a:solidFill>
              </a:rPr>
              <a:t>Does not exclude/pre-empt later additions </a:t>
            </a:r>
          </a:p>
          <a:p>
            <a:pPr marL="914400" lvl="1" indent="-457200">
              <a:buFont typeface="+mj-lt"/>
              <a:buAutoNum type="arabicPeriod"/>
            </a:pPr>
            <a:r>
              <a:rPr lang="en-US" dirty="0" smtClean="0">
                <a:solidFill>
                  <a:srgbClr val="000099"/>
                </a:solidFill>
              </a:rPr>
              <a:t>DPF/CSS2013 “Snowmass”: </a:t>
            </a:r>
            <a:r>
              <a:rPr lang="en-US" dirty="0" smtClean="0"/>
              <a:t>identify compelling HEP science opportunities over an approximately 20 year time frame.</a:t>
            </a:r>
          </a:p>
          <a:p>
            <a:pPr marL="1257300" lvl="2" indent="-342900"/>
            <a:r>
              <a:rPr lang="en-US" dirty="0" smtClean="0">
                <a:solidFill>
                  <a:srgbClr val="285C00"/>
                </a:solidFill>
              </a:rPr>
              <a:t>Not a prioritization but can make scientific judgments</a:t>
            </a:r>
          </a:p>
          <a:p>
            <a:pPr marL="914400" lvl="1" indent="-457200">
              <a:buFont typeface="+mj-lt"/>
              <a:buAutoNum type="arabicPeriod"/>
            </a:pPr>
            <a:r>
              <a:rPr lang="en-US" dirty="0" smtClean="0">
                <a:solidFill>
                  <a:srgbClr val="000099"/>
                </a:solidFill>
              </a:rPr>
              <a:t>HEPAP/P5:  </a:t>
            </a:r>
            <a:r>
              <a:rPr lang="en-US" dirty="0" smtClean="0"/>
              <a:t>Develop new strategic plan and priorities for US HEP in various funding scenarios, using input from #1 and 2 above (among others)</a:t>
            </a:r>
            <a:endParaRPr lang="en-US" dirty="0"/>
          </a:p>
        </p:txBody>
      </p:sp>
      <p:sp>
        <p:nvSpPr>
          <p:cNvPr id="6" name="Date Placeholder 5"/>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
        <p:nvSpPr>
          <p:cNvPr id="7" name="Slide Number Placeholder 6"/>
          <p:cNvSpPr>
            <a:spLocks noGrp="1"/>
          </p:cNvSpPr>
          <p:nvPr>
            <p:ph type="sldNum" sz="quarter" idx="10"/>
          </p:nvPr>
        </p:nvSpPr>
        <p:spPr/>
        <p:txBody>
          <a:bodyPr/>
          <a:lstStyle/>
          <a:p>
            <a:pPr>
              <a:defRPr/>
            </a:pPr>
            <a:fld id="{D757FE10-15E1-460C-A482-DCCBDA005350}" type="slidenum">
              <a:rPr lang="en-US" smtClean="0"/>
              <a:pPr>
                <a:defRPr/>
              </a:pPr>
              <a:t>76</a:t>
            </a:fld>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757FE10-15E1-460C-A482-DCCBDA005350}" type="slidenum">
              <a:rPr lang="en-US" smtClean="0">
                <a:solidFill>
                  <a:schemeClr val="tx1">
                    <a:lumMod val="50000"/>
                    <a:lumOff val="50000"/>
                  </a:schemeClr>
                </a:solidFill>
              </a:rPr>
              <a:pPr>
                <a:defRPr/>
              </a:pPr>
              <a:t>77</a:t>
            </a:fld>
            <a:endParaRPr lang="en-US" dirty="0">
              <a:solidFill>
                <a:schemeClr val="tx1">
                  <a:lumMod val="50000"/>
                  <a:lumOff val="50000"/>
                </a:schemeClr>
              </a:solidFill>
            </a:endParaRPr>
          </a:p>
        </p:txBody>
      </p:sp>
      <p:sp>
        <p:nvSpPr>
          <p:cNvPr id="5" name="Date Placeholder 4"/>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sp>
        <p:nvSpPr>
          <p:cNvPr id="6" name="Title 5"/>
          <p:cNvSpPr>
            <a:spLocks noGrp="1"/>
          </p:cNvSpPr>
          <p:nvPr>
            <p:ph type="title"/>
          </p:nvPr>
        </p:nvSpPr>
        <p:spPr>
          <a:xfrm>
            <a:off x="131852" y="0"/>
            <a:ext cx="8737600" cy="723900"/>
          </a:xfrm>
        </p:spPr>
        <p:txBody>
          <a:bodyPr/>
          <a:lstStyle/>
          <a:p>
            <a:r>
              <a:rPr lang="en-US" dirty="0" smtClean="0">
                <a:effectLst>
                  <a:outerShdw blurRad="38100" dist="38100" dir="2700000" algn="tl">
                    <a:srgbClr val="000000">
                      <a:alpha val="43137"/>
                    </a:srgbClr>
                  </a:outerShdw>
                </a:effectLst>
              </a:rPr>
              <a:t>Public Policy Priorities for 2013</a:t>
            </a:r>
            <a:endParaRPr lang="en-US" dirty="0">
              <a:effectLst>
                <a:outerShdw blurRad="38100" dist="38100" dir="2700000" algn="tl">
                  <a:srgbClr val="000000">
                    <a:alpha val="43137"/>
                  </a:srgbClr>
                </a:outerShdw>
              </a:effectLst>
            </a:endParaRPr>
          </a:p>
        </p:txBody>
      </p:sp>
      <p:pic>
        <p:nvPicPr>
          <p:cNvPr id="7" name="Picture 6" descr="1-24-13-1.png"/>
          <p:cNvPicPr>
            <a:picLocks noChangeAspect="1"/>
          </p:cNvPicPr>
          <p:nvPr/>
        </p:nvPicPr>
        <p:blipFill>
          <a:blip r:embed="rId2" cstate="screen"/>
          <a:stretch>
            <a:fillRect/>
          </a:stretch>
        </p:blipFill>
        <p:spPr>
          <a:xfrm>
            <a:off x="613735" y="708916"/>
            <a:ext cx="2800000" cy="5838096"/>
          </a:xfrm>
          <a:prstGeom prst="rect">
            <a:avLst/>
          </a:prstGeom>
        </p:spPr>
      </p:pic>
      <p:pic>
        <p:nvPicPr>
          <p:cNvPr id="8" name="Picture 7" descr="1-24-13-2.png"/>
          <p:cNvPicPr>
            <a:picLocks noChangeAspect="1"/>
          </p:cNvPicPr>
          <p:nvPr/>
        </p:nvPicPr>
        <p:blipFill>
          <a:blip r:embed="rId3" cstate="screen"/>
          <a:stretch>
            <a:fillRect/>
          </a:stretch>
        </p:blipFill>
        <p:spPr>
          <a:xfrm>
            <a:off x="4212114" y="736820"/>
            <a:ext cx="3904762" cy="4685715"/>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4F563F1-1FD0-446D-9E06-76D1145772BC}" type="slidenum">
              <a:rPr lang="en-US" smtClean="0">
                <a:solidFill>
                  <a:schemeClr val="tx1">
                    <a:lumMod val="50000"/>
                    <a:lumOff val="50000"/>
                  </a:schemeClr>
                </a:solidFill>
              </a:rPr>
              <a:pPr>
                <a:defRPr/>
              </a:pPr>
              <a:t>78</a:t>
            </a:fld>
            <a:endParaRPr lang="en-US" dirty="0">
              <a:solidFill>
                <a:schemeClr val="tx1">
                  <a:lumMod val="50000"/>
                  <a:lumOff val="50000"/>
                </a:schemeClr>
              </a:solidFill>
            </a:endParaRPr>
          </a:p>
        </p:txBody>
      </p:sp>
      <p:sp>
        <p:nvSpPr>
          <p:cNvPr id="3" name="Date Placeholder 2"/>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pic>
        <p:nvPicPr>
          <p:cNvPr id="4" name="Picture 3" descr="pe561216.gif"/>
          <p:cNvPicPr>
            <a:picLocks noChangeAspect="1"/>
          </p:cNvPicPr>
          <p:nvPr/>
        </p:nvPicPr>
        <p:blipFill>
          <a:blip r:embed="rId2" cstate="screen"/>
          <a:stretch>
            <a:fillRect/>
          </a:stretch>
        </p:blipFill>
        <p:spPr>
          <a:xfrm>
            <a:off x="522697" y="537407"/>
            <a:ext cx="8001000" cy="5507355"/>
          </a:xfrm>
          <a:prstGeom prst="rect">
            <a:avLst/>
          </a:prstGeom>
        </p:spPr>
      </p:pic>
      <p:sp>
        <p:nvSpPr>
          <p:cNvPr id="5" name="Rectangle 4"/>
          <p:cNvSpPr/>
          <p:nvPr/>
        </p:nvSpPr>
        <p:spPr>
          <a:xfrm>
            <a:off x="6522238" y="6100937"/>
            <a:ext cx="1585690" cy="276999"/>
          </a:xfrm>
          <a:prstGeom prst="rect">
            <a:avLst/>
          </a:prstGeom>
        </p:spPr>
        <p:txBody>
          <a:bodyPr wrap="none">
            <a:spAutoFit/>
          </a:bodyPr>
          <a:lstStyle/>
          <a:p>
            <a:r>
              <a:rPr lang="en-US" sz="1200" dirty="0" smtClean="0"/>
              <a:t>Peanuts. Nov 1956.</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10"/>
          <p:cNvSpPr>
            <a:spLocks noGrp="1"/>
          </p:cNvSpPr>
          <p:nvPr>
            <p:ph type="dt" sz="half" idx="2"/>
          </p:nvPr>
        </p:nvSpPr>
        <p:spPr/>
        <p:txBody>
          <a:bodyPr/>
          <a:lstStyle/>
          <a:p>
            <a:r>
              <a:rPr lang="en-US" smtClean="0"/>
              <a:t>14 Aug 2013</a:t>
            </a:r>
            <a:endParaRPr lang="en-US" dirty="0"/>
          </a:p>
        </p:txBody>
      </p:sp>
      <p:sp>
        <p:nvSpPr>
          <p:cNvPr id="2" name="Title 1"/>
          <p:cNvSpPr>
            <a:spLocks noGrp="1"/>
          </p:cNvSpPr>
          <p:nvPr>
            <p:ph type="title"/>
          </p:nvPr>
        </p:nvSpPr>
        <p:spPr>
          <a:xfrm>
            <a:off x="152400" y="5408233"/>
            <a:ext cx="8737600" cy="941195"/>
          </a:xfrm>
        </p:spPr>
        <p:txBody>
          <a:bodyPr/>
          <a:lstStyle/>
          <a:p>
            <a:r>
              <a:rPr lang="en-US" dirty="0" smtClean="0">
                <a:solidFill>
                  <a:srgbClr val="285C00"/>
                </a:solidFill>
                <a:effectLst>
                  <a:outerShdw blurRad="38100" dist="38100" dir="2700000" algn="tl">
                    <a:srgbClr val="000000">
                      <a:alpha val="43137"/>
                    </a:srgbClr>
                  </a:outerShdw>
                </a:effectLst>
                <a:latin typeface="Cambria" pitchFamily="18" charset="0"/>
              </a:rPr>
              <a:t>SNOWMASS</a:t>
            </a:r>
            <a:br>
              <a:rPr lang="en-US" dirty="0" smtClean="0">
                <a:solidFill>
                  <a:srgbClr val="285C00"/>
                </a:solidFill>
                <a:effectLst>
                  <a:outerShdw blurRad="38100" dist="38100" dir="2700000" algn="tl">
                    <a:srgbClr val="000000">
                      <a:alpha val="43137"/>
                    </a:srgbClr>
                  </a:outerShdw>
                </a:effectLst>
                <a:latin typeface="Cambria" pitchFamily="18" charset="0"/>
              </a:rPr>
            </a:br>
            <a:r>
              <a:rPr lang="en-US" sz="2400" dirty="0" smtClean="0">
                <a:solidFill>
                  <a:schemeClr val="tx1"/>
                </a:solidFill>
                <a:effectLst>
                  <a:outerShdw blurRad="38100" dist="38100" dir="2700000" algn="tl">
                    <a:srgbClr val="000000">
                      <a:alpha val="43137"/>
                    </a:srgbClr>
                  </a:outerShdw>
                </a:effectLst>
              </a:rPr>
              <a:t>or How I Spent My Summer Vacation</a:t>
            </a:r>
            <a:endParaRPr lang="en-US" sz="2400" dirty="0">
              <a:solidFill>
                <a:schemeClr val="tx1"/>
              </a:solidFill>
              <a:effectLst>
                <a:outerShdw blurRad="38100" dist="38100" dir="2700000" algn="tl">
                  <a:srgbClr val="000000">
                    <a:alpha val="43137"/>
                  </a:srgbClr>
                </a:outerShdw>
              </a:effectLst>
              <a:latin typeface="Cambria" pitchFamily="18" charset="0"/>
            </a:endParaRPr>
          </a:p>
        </p:txBody>
      </p:sp>
      <p:pic>
        <p:nvPicPr>
          <p:cNvPr id="6" name="Picture 5" descr="snowmass.jpg"/>
          <p:cNvPicPr>
            <a:picLocks noChangeAspect="1"/>
          </p:cNvPicPr>
          <p:nvPr/>
        </p:nvPicPr>
        <p:blipFill>
          <a:blip r:embed="rId2" cstate="screen"/>
          <a:stretch>
            <a:fillRect/>
          </a:stretch>
        </p:blipFill>
        <p:spPr>
          <a:xfrm>
            <a:off x="4993238" y="195209"/>
            <a:ext cx="3895831" cy="5194441"/>
          </a:xfrm>
          <a:prstGeom prst="rect">
            <a:avLst/>
          </a:prstGeom>
        </p:spPr>
      </p:pic>
      <p:sp>
        <p:nvSpPr>
          <p:cNvPr id="7" name="Content Placeholder 16"/>
          <p:cNvSpPr txBox="1">
            <a:spLocks/>
          </p:cNvSpPr>
          <p:nvPr/>
        </p:nvSpPr>
        <p:spPr>
          <a:xfrm>
            <a:off x="205482" y="698643"/>
            <a:ext cx="4602823" cy="4674741"/>
          </a:xfrm>
          <a:prstGeom prst="rect">
            <a:avLst/>
          </a:prstGeom>
        </p:spPr>
        <p:txBody>
          <a:bodyPr/>
          <a:lstStyle/>
          <a:p>
            <a:pPr marL="228600" lvl="0" indent="-228600" eaLnBrk="0" hangingPunct="0">
              <a:spcBef>
                <a:spcPct val="20000"/>
              </a:spcBef>
            </a:pPr>
            <a:r>
              <a:rPr lang="en-US" sz="2000" kern="0" dirty="0" smtClean="0">
                <a:latin typeface="Calibri" pitchFamily="34" charset="0"/>
              </a:rPr>
              <a:t>	</a:t>
            </a:r>
            <a:r>
              <a:rPr lang="en-US" sz="2000" kern="0" dirty="0" smtClean="0">
                <a:solidFill>
                  <a:schemeClr val="accent2">
                    <a:lumMod val="50000"/>
                  </a:schemeClr>
                </a:solidFill>
                <a:latin typeface="Calibri" pitchFamily="34" charset="0"/>
              </a:rPr>
              <a:t>Well-attended sessions, high quality presentations, lively discussions and panels!</a:t>
            </a:r>
          </a:p>
          <a:p>
            <a:pPr marL="228600" lvl="0" indent="-228600" eaLnBrk="0" hangingPunct="0">
              <a:spcBef>
                <a:spcPct val="20000"/>
              </a:spcBef>
            </a:pPr>
            <a:r>
              <a:rPr lang="en-US" sz="2000" kern="0" dirty="0" smtClean="0">
                <a:latin typeface="Calibri" pitchFamily="34" charset="0"/>
              </a:rPr>
              <a:t>	</a:t>
            </a:r>
            <a:r>
              <a:rPr lang="en-US" sz="2000" kern="0" dirty="0" smtClean="0">
                <a:solidFill>
                  <a:srgbClr val="000099"/>
                </a:solidFill>
                <a:latin typeface="Calibri" pitchFamily="34" charset="0"/>
              </a:rPr>
              <a:t>Congratulations to the American Physical Society Division of Particles and Fields, Chair Jonathan </a:t>
            </a:r>
            <a:r>
              <a:rPr lang="en-US" sz="2000" kern="0" dirty="0" err="1" smtClean="0">
                <a:solidFill>
                  <a:srgbClr val="000099"/>
                </a:solidFill>
                <a:latin typeface="Calibri" pitchFamily="34" charset="0"/>
              </a:rPr>
              <a:t>Rosner</a:t>
            </a:r>
            <a:r>
              <a:rPr lang="en-US" sz="2000" kern="0" dirty="0" smtClean="0">
                <a:solidFill>
                  <a:srgbClr val="000099"/>
                </a:solidFill>
                <a:latin typeface="Calibri" pitchFamily="34" charset="0"/>
              </a:rPr>
              <a:t>, past and future chairs, and the too-many-to-name committee members and conveners.</a:t>
            </a:r>
          </a:p>
          <a:p>
            <a:pPr marL="228600" lvl="0" indent="-228600" eaLnBrk="0" hangingPunct="0">
              <a:spcBef>
                <a:spcPct val="20000"/>
              </a:spcBef>
            </a:pPr>
            <a:r>
              <a:rPr kumimoji="0" lang="en-US" sz="2000" b="1" i="0" u="none" strike="noStrike" kern="0" cap="none" spc="0" normalizeH="0" baseline="0" noProof="0" dirty="0" smtClean="0">
                <a:ln>
                  <a:noFill/>
                </a:ln>
                <a:solidFill>
                  <a:srgbClr val="000099"/>
                </a:solidFill>
                <a:effectLst/>
                <a:uLnTx/>
                <a:uFillTx/>
                <a:latin typeface="Calibri" pitchFamily="34" charset="0"/>
              </a:rPr>
              <a:t>	</a:t>
            </a:r>
            <a:r>
              <a:rPr lang="en-US" sz="2000" kern="0" dirty="0" smtClean="0">
                <a:latin typeface="Calibri" pitchFamily="34" charset="0"/>
              </a:rPr>
              <a:t>K</a:t>
            </a:r>
            <a:r>
              <a:rPr lang="en-US" sz="2000" kern="0" noProof="0" dirty="0" err="1" smtClean="0">
                <a:latin typeface="Calibri" pitchFamily="34" charset="0"/>
              </a:rPr>
              <a:t>udos</a:t>
            </a:r>
            <a:r>
              <a:rPr lang="en-US" sz="2000" kern="0" noProof="0" dirty="0" smtClean="0">
                <a:latin typeface="Calibri" pitchFamily="34" charset="0"/>
              </a:rPr>
              <a:t> to the University of Minnesota for hosting Snowmass, and to Dan, Marvin, and a small army of energetic students who were central to a successful workshop.</a:t>
            </a:r>
            <a:endParaRPr kumimoji="0" lang="en-US" sz="2000" b="1" i="0" u="none" strike="noStrike" kern="0" cap="none" spc="0" normalizeH="0" baseline="0" noProof="0" dirty="0">
              <a:ln>
                <a:noFill/>
              </a:ln>
              <a:effectLst/>
              <a:uLnTx/>
              <a:uFillTx/>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4F563F1-1FD0-446D-9E06-76D1145772BC}" type="slidenum">
              <a:rPr lang="en-US" smtClean="0">
                <a:solidFill>
                  <a:schemeClr val="tx1">
                    <a:lumMod val="50000"/>
                    <a:lumOff val="50000"/>
                  </a:schemeClr>
                </a:solidFill>
              </a:rPr>
              <a:pPr>
                <a:defRPr/>
              </a:pPr>
              <a:t>9</a:t>
            </a:fld>
            <a:endParaRPr lang="en-US" dirty="0">
              <a:solidFill>
                <a:schemeClr val="tx1">
                  <a:lumMod val="50000"/>
                  <a:lumOff val="50000"/>
                </a:schemeClr>
              </a:solidFill>
            </a:endParaRPr>
          </a:p>
        </p:txBody>
      </p:sp>
      <p:sp>
        <p:nvSpPr>
          <p:cNvPr id="3" name="Date Placeholder 2"/>
          <p:cNvSpPr>
            <a:spLocks noGrp="1"/>
          </p:cNvSpPr>
          <p:nvPr>
            <p:ph type="dt" sz="half" idx="2"/>
          </p:nvPr>
        </p:nvSpPr>
        <p:spPr/>
        <p:txBody>
          <a:bodyPr/>
          <a:lstStyle/>
          <a:p>
            <a:pPr fontAlgn="auto">
              <a:spcBef>
                <a:spcPts val="0"/>
              </a:spcBef>
              <a:spcAft>
                <a:spcPts val="0"/>
              </a:spcAft>
            </a:pPr>
            <a:r>
              <a:rPr lang="en-US" smtClean="0">
                <a:solidFill>
                  <a:prstClr val="black">
                    <a:tint val="75000"/>
                  </a:prstClr>
                </a:solidFill>
                <a:latin typeface="Calibri"/>
              </a:rPr>
              <a:t>14 Aug 2013</a:t>
            </a:r>
            <a:endParaRPr lang="en-US" dirty="0">
              <a:solidFill>
                <a:prstClr val="black">
                  <a:tint val="75000"/>
                </a:prstClr>
              </a:solidFill>
              <a:latin typeface="Calibri"/>
            </a:endParaRPr>
          </a:p>
        </p:txBody>
      </p:sp>
      <p:pic>
        <p:nvPicPr>
          <p:cNvPr id="1026" name="Picture 2"/>
          <p:cNvPicPr>
            <a:picLocks noChangeAspect="1" noChangeArrowheads="1"/>
          </p:cNvPicPr>
          <p:nvPr/>
        </p:nvPicPr>
        <p:blipFill>
          <a:blip r:embed="rId2" cstate="screen"/>
          <a:srcRect/>
          <a:stretch>
            <a:fillRect/>
          </a:stretch>
        </p:blipFill>
        <p:spPr bwMode="auto">
          <a:xfrm>
            <a:off x="35788" y="452056"/>
            <a:ext cx="9108212" cy="6400800"/>
          </a:xfrm>
          <a:prstGeom prst="rect">
            <a:avLst/>
          </a:prstGeom>
          <a:noFill/>
          <a:ln w="9525">
            <a:noFill/>
            <a:miter lim="800000"/>
            <a:headEnd/>
            <a:tailEnd/>
          </a:ln>
        </p:spPr>
      </p:pic>
      <p:sp>
        <p:nvSpPr>
          <p:cNvPr id="6" name="Title 3"/>
          <p:cNvSpPr>
            <a:spLocks noGrp="1"/>
          </p:cNvSpPr>
          <p:nvPr>
            <p:ph type="title"/>
          </p:nvPr>
        </p:nvSpPr>
        <p:spPr>
          <a:xfrm>
            <a:off x="0" y="0"/>
            <a:ext cx="9144000" cy="723900"/>
          </a:xfrm>
        </p:spPr>
        <p:txBody>
          <a:bodyPr/>
          <a:lstStyle/>
          <a:p>
            <a:r>
              <a:rPr lang="en-US" sz="3500" dirty="0" smtClean="0"/>
              <a:t>The 17 Physicists with Legible Handwriting</a:t>
            </a:r>
            <a:endParaRPr lang="en-US" sz="3500" dirty="0"/>
          </a:p>
        </p:txBody>
      </p:sp>
    </p:spTree>
  </p:cSld>
  <p:clrMapOvr>
    <a:masterClrMapping/>
  </p:clrMapOvr>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18619</TotalTime>
  <Words>10031</Words>
  <Application>Microsoft Office PowerPoint</Application>
  <PresentationFormat>On-screen Show (4:3)</PresentationFormat>
  <Paragraphs>1699</Paragraphs>
  <Slides>78</Slides>
  <Notes>9</Notes>
  <HiddenSlides>0</HiddenSlides>
  <MMClips>0</MMClips>
  <ScaleCrop>false</ScaleCrop>
  <HeadingPairs>
    <vt:vector size="4" baseType="variant">
      <vt:variant>
        <vt:lpstr>Theme</vt:lpstr>
      </vt:variant>
      <vt:variant>
        <vt:i4>2</vt:i4>
      </vt:variant>
      <vt:variant>
        <vt:lpstr>Slide Titles</vt:lpstr>
      </vt:variant>
      <vt:variant>
        <vt:i4>78</vt:i4>
      </vt:variant>
    </vt:vector>
  </HeadingPairs>
  <TitlesOfParts>
    <vt:vector size="80" baseType="lpstr">
      <vt:lpstr>Default Design</vt:lpstr>
      <vt:lpstr>Custom Design</vt:lpstr>
      <vt:lpstr>Slide 1</vt:lpstr>
      <vt:lpstr>Slide 2</vt:lpstr>
      <vt:lpstr>Outline</vt:lpstr>
      <vt:lpstr>Slide 4</vt:lpstr>
      <vt:lpstr>From Deep Underground to the Tops of Mountains, HEP pushes the Frontiers of Research</vt:lpstr>
      <vt:lpstr>The Common Goal</vt:lpstr>
      <vt:lpstr>A Venn Diagram</vt:lpstr>
      <vt:lpstr>SNOWMASS or How I Spent My Summer Vacation</vt:lpstr>
      <vt:lpstr>The 17 Physicists with Legible Handwriting</vt:lpstr>
      <vt:lpstr>SNOWMASS OBSERVATIONS (I)</vt:lpstr>
      <vt:lpstr>SNOWMASS OBSERVATIONS (II)</vt:lpstr>
      <vt:lpstr>HEP Budget</vt:lpstr>
      <vt:lpstr>Recent Funding Trends</vt:lpstr>
      <vt:lpstr>One Possible Future Scenario </vt:lpstr>
      <vt:lpstr>FY 2014 High Energy Physics Budget  (Dollars in thousands)</vt:lpstr>
      <vt:lpstr>Note on HEP Research Funding</vt:lpstr>
      <vt:lpstr>Major Item of Equipment (MIE) Issues</vt:lpstr>
      <vt:lpstr>Current LBNE Strategy</vt:lpstr>
      <vt:lpstr>HEP Project Status</vt:lpstr>
      <vt:lpstr>Strategic Planning</vt:lpstr>
      <vt:lpstr>Implementation of 2008 Advisory Panel (P5)</vt:lpstr>
      <vt:lpstr>Customized Implementation Strategies</vt:lpstr>
      <vt:lpstr>Snowmass / P5 Interface</vt:lpstr>
      <vt:lpstr>Goals For The P5 Process</vt:lpstr>
      <vt:lpstr>What P5 Is</vt:lpstr>
      <vt:lpstr>What P5 Is Not</vt:lpstr>
      <vt:lpstr>Moving Forward With The P5 Process</vt:lpstr>
      <vt:lpstr>More About The P5 Process</vt:lpstr>
      <vt:lpstr>Evolving P5 Timeline</vt:lpstr>
      <vt:lpstr>SUMMARY</vt:lpstr>
      <vt:lpstr>Take-Away Messages </vt:lpstr>
      <vt:lpstr>Thank you.        Questions?           Food and Drink!</vt:lpstr>
      <vt:lpstr>BACKUP</vt:lpstr>
      <vt:lpstr>Slide 34</vt:lpstr>
      <vt:lpstr>HEP Physics and Technology</vt:lpstr>
      <vt:lpstr>Issues and Questions</vt:lpstr>
      <vt:lpstr>HEP Energy Frontier Experiments</vt:lpstr>
      <vt:lpstr>Energy Frontier Issues</vt:lpstr>
      <vt:lpstr>HEP Cosmic Frontier Experiments</vt:lpstr>
      <vt:lpstr>Cosmic Frontier Issues</vt:lpstr>
      <vt:lpstr>HEP Intensity Frontier Experiments</vt:lpstr>
      <vt:lpstr>Intensity Frontier Research &amp; Development</vt:lpstr>
      <vt:lpstr>Current Intensity Frontier R&amp;D Efforts</vt:lpstr>
      <vt:lpstr>Detector R&amp;D Program </vt:lpstr>
      <vt:lpstr>Instrumentation Summary Strategic Themes </vt:lpstr>
      <vt:lpstr>HEP Theory Program</vt:lpstr>
      <vt:lpstr>HEP Theory Issues</vt:lpstr>
      <vt:lpstr>Computational HEP Program</vt:lpstr>
      <vt:lpstr>Computing HEP Issues</vt:lpstr>
      <vt:lpstr>HEP Accelerator R&amp;D Mission</vt:lpstr>
      <vt:lpstr>Accelerator R &amp; D – Classification</vt:lpstr>
      <vt:lpstr>Stewardship Recent Activities and Plan</vt:lpstr>
      <vt:lpstr>SBIR/STTR Program </vt:lpstr>
      <vt:lpstr>SBIR/STTR Review Process  - FY14</vt:lpstr>
      <vt:lpstr>Digital Data Management</vt:lpstr>
      <vt:lpstr>Budget Reference Slides</vt:lpstr>
      <vt:lpstr>HEP Budget – FY14</vt:lpstr>
      <vt:lpstr>HEP Budget Overview</vt:lpstr>
      <vt:lpstr>HEP Physics Funding by Activity</vt:lpstr>
      <vt:lpstr>FY 2014 Request Crosscuts</vt:lpstr>
      <vt:lpstr>HEP Physics MIE Funding</vt:lpstr>
      <vt:lpstr>HEP Physics Construction Funding</vt:lpstr>
      <vt:lpstr>HEP Energy Frontier</vt:lpstr>
      <vt:lpstr>HEP Intensity Frontier</vt:lpstr>
      <vt:lpstr>HEP Cosmic Frontier</vt:lpstr>
      <vt:lpstr>HEP Theory and Computation</vt:lpstr>
      <vt:lpstr>HEP Advanced Technology R&amp;D</vt:lpstr>
      <vt:lpstr>Accelerator Stewardship</vt:lpstr>
      <vt:lpstr>DOE HEP Organization</vt:lpstr>
      <vt:lpstr>FY14 HEP Comparative Review FOA</vt:lpstr>
      <vt:lpstr>Early Career: Next Round in FY14 </vt:lpstr>
      <vt:lpstr>FY13 HEP Early Career Awards</vt:lpstr>
      <vt:lpstr>Snowmass Young: Redux (I)</vt:lpstr>
      <vt:lpstr>Snowmass Young: Redux (II)</vt:lpstr>
      <vt:lpstr>Major Recommendations of  2008 Advisory Panel (P5)</vt:lpstr>
      <vt:lpstr>Joint Agency Letter to the Community</vt:lpstr>
      <vt:lpstr>Public Policy Priorities for 2013</vt:lpstr>
      <vt:lpstr>Slide 78</vt:lpstr>
    </vt:vector>
  </TitlesOfParts>
  <Company>U.S. Department of Energy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mormaLa</dc:creator>
  <cp:lastModifiedBy>dralanstone</cp:lastModifiedBy>
  <cp:revision>2032</cp:revision>
  <dcterms:created xsi:type="dcterms:W3CDTF">2008-09-17T19:05:33Z</dcterms:created>
  <dcterms:modified xsi:type="dcterms:W3CDTF">2013-08-14T06:21:59Z</dcterms:modified>
</cp:coreProperties>
</file>