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2.bin" ContentType="application/vnd.openxmlformats-officedocument.oleObject"/>
  <Override PartName="/ppt/notesSlides/notesSlide1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2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6"/>
  </p:notesMasterIdLst>
  <p:handoutMasterIdLst>
    <p:handoutMasterId r:id="rId37"/>
  </p:handoutMasterIdLst>
  <p:sldIdLst>
    <p:sldId id="722" r:id="rId2"/>
    <p:sldId id="749" r:id="rId3"/>
    <p:sldId id="721" r:id="rId4"/>
    <p:sldId id="723" r:id="rId5"/>
    <p:sldId id="724" r:id="rId6"/>
    <p:sldId id="726" r:id="rId7"/>
    <p:sldId id="725" r:id="rId8"/>
    <p:sldId id="731" r:id="rId9"/>
    <p:sldId id="728" r:id="rId10"/>
    <p:sldId id="732" r:id="rId11"/>
    <p:sldId id="727" r:id="rId12"/>
    <p:sldId id="729" r:id="rId13"/>
    <p:sldId id="733" r:id="rId14"/>
    <p:sldId id="748" r:id="rId15"/>
    <p:sldId id="683" r:id="rId16"/>
    <p:sldId id="719" r:id="rId17"/>
    <p:sldId id="684" r:id="rId18"/>
    <p:sldId id="685" r:id="rId19"/>
    <p:sldId id="688" r:id="rId20"/>
    <p:sldId id="705" r:id="rId21"/>
    <p:sldId id="698" r:id="rId22"/>
    <p:sldId id="734" r:id="rId23"/>
    <p:sldId id="735" r:id="rId24"/>
    <p:sldId id="736" r:id="rId25"/>
    <p:sldId id="737" r:id="rId26"/>
    <p:sldId id="738" r:id="rId27"/>
    <p:sldId id="742" r:id="rId28"/>
    <p:sldId id="740" r:id="rId29"/>
    <p:sldId id="741" r:id="rId30"/>
    <p:sldId id="744" r:id="rId31"/>
    <p:sldId id="745" r:id="rId32"/>
    <p:sldId id="743" r:id="rId33"/>
    <p:sldId id="739" r:id="rId34"/>
    <p:sldId id="746" r:id="rId3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Palatino Linotype" pitchFamily="18" charset="0"/>
        <a:ea typeface="ヒラギノ角ゴ Pro W3" pitchFamily="48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Palatino Linotype" pitchFamily="18" charset="0"/>
        <a:ea typeface="ヒラギノ角ゴ Pro W3" pitchFamily="48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Palatino Linotype" pitchFamily="18" charset="0"/>
        <a:ea typeface="ヒラギノ角ゴ Pro W3" pitchFamily="48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Palatino Linotype" pitchFamily="18" charset="0"/>
        <a:ea typeface="ヒラギノ角ゴ Pro W3" pitchFamily="48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rgbClr val="FF0000"/>
        </a:solidFill>
        <a:latin typeface="Palatino Linotype" pitchFamily="18" charset="0"/>
        <a:ea typeface="ヒラギノ角ゴ Pro W3" pitchFamily="48" charset="-128"/>
        <a:cs typeface="+mn-cs"/>
      </a:defRPr>
    </a:lvl5pPr>
    <a:lvl6pPr marL="2286000" algn="l" defTabSz="914400" rtl="0" eaLnBrk="1" latinLnBrk="0" hangingPunct="1">
      <a:defRPr sz="2800" kern="1200">
        <a:solidFill>
          <a:srgbClr val="FF0000"/>
        </a:solidFill>
        <a:latin typeface="Palatino Linotype" pitchFamily="18" charset="0"/>
        <a:ea typeface="ヒラギノ角ゴ Pro W3" pitchFamily="48" charset="-128"/>
        <a:cs typeface="+mn-cs"/>
      </a:defRPr>
    </a:lvl6pPr>
    <a:lvl7pPr marL="2743200" algn="l" defTabSz="914400" rtl="0" eaLnBrk="1" latinLnBrk="0" hangingPunct="1">
      <a:defRPr sz="2800" kern="1200">
        <a:solidFill>
          <a:srgbClr val="FF0000"/>
        </a:solidFill>
        <a:latin typeface="Palatino Linotype" pitchFamily="18" charset="0"/>
        <a:ea typeface="ヒラギノ角ゴ Pro W3" pitchFamily="48" charset="-128"/>
        <a:cs typeface="+mn-cs"/>
      </a:defRPr>
    </a:lvl7pPr>
    <a:lvl8pPr marL="3200400" algn="l" defTabSz="914400" rtl="0" eaLnBrk="1" latinLnBrk="0" hangingPunct="1">
      <a:defRPr sz="2800" kern="1200">
        <a:solidFill>
          <a:srgbClr val="FF0000"/>
        </a:solidFill>
        <a:latin typeface="Palatino Linotype" pitchFamily="18" charset="0"/>
        <a:ea typeface="ヒラギノ角ゴ Pro W3" pitchFamily="48" charset="-128"/>
        <a:cs typeface="+mn-cs"/>
      </a:defRPr>
    </a:lvl8pPr>
    <a:lvl9pPr marL="3657600" algn="l" defTabSz="914400" rtl="0" eaLnBrk="1" latinLnBrk="0" hangingPunct="1">
      <a:defRPr sz="2800" kern="1200">
        <a:solidFill>
          <a:srgbClr val="FF0000"/>
        </a:solidFill>
        <a:latin typeface="Palatino Linotype" pitchFamily="18" charset="0"/>
        <a:ea typeface="ヒラギノ角ゴ Pro W3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FF99FF"/>
    <a:srgbClr val="CCFFCC"/>
    <a:srgbClr val="99CCFF"/>
    <a:srgbClr val="336699"/>
    <a:srgbClr val="FF0000"/>
    <a:srgbClr val="0099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60" autoAdjust="0"/>
  </p:normalViewPr>
  <p:slideViewPr>
    <p:cSldViewPr>
      <p:cViewPr>
        <p:scale>
          <a:sx n="75" d="100"/>
          <a:sy n="75" d="100"/>
        </p:scale>
        <p:origin x="-151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1" Type="http://schemas.openxmlformats.org/officeDocument/2006/relationships/image" Target="../media/image20.wmf"/><Relationship Id="rId2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image" Target="../media/image24.emf"/><Relationship Id="rId2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964C38A-C2AF-4B21-AD37-A1F0D3656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74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B9E363E7-8709-40D4-818B-306B53C1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502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D40F155A-B4CF-0540-BE1F-656527D3AEFF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fld id="{D40F155A-B4CF-0540-BE1F-656527D3AEFF}" type="slidenum">
              <a:rPr lang="en-US" sz="120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5713" y="1371600"/>
            <a:ext cx="6629400" cy="2057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725524-FF8A-4F8D-A3FA-FB9882939A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Scott Dodelson, Fermilab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0993-1BC9-4F03-BDAF-D45AD9A6E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0361E-AE0F-4C08-BC62-8AB040ECF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CAF5553-5B17-4D50-B669-74DCC1B035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EBCB-2795-48A4-A4E0-5FB6F2886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CE0CC-E7AF-4EFC-B257-13EC08CFD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August 29,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August 29, 2011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baseline="0">
                <a:solidFill>
                  <a:schemeClr val="accent2">
                    <a:lumMod val="50000"/>
                  </a:schemeClr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9E38F29-EFE3-49D8-AE1A-7D0E90250D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FE0A-F47E-4CEC-8619-710C5B15A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46BCD-AB3D-4B4E-B4C6-23ACE781F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FD17F-6495-42B8-99B0-1C012B1A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9AA55-0004-46C6-81FF-F4301D134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24717-32BD-49D1-9848-4166A7180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B48B9-165D-47BD-B3E9-58B898C2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61843-ABC8-499C-B2CC-A0337C2F9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August 29, 2011</a:t>
            </a: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Scott Dodelson, Fermilab</a:t>
            </a:r>
            <a:endParaRPr lang="en-US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rgbClr val="FFFFFF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F725524-FF8A-4F8D-A3FA-FB9882939A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ヒラギノ角ゴ Pro W3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ヒラギノ角ゴ Pro W3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ヒラギノ角ゴ Pro W3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ヒラギノ角ゴ Pro W3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ヒラギノ角ゴ Pro W3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ヒラギノ角ゴ Pro W3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ヒラギノ角ゴ Pro W3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  <a:ea typeface="ヒラギノ角ゴ Pro W3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s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s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8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11.bin"/><Relationship Id="rId9" Type="http://schemas.openxmlformats.org/officeDocument/2006/relationships/image" Target="../media/image22.wmf"/><Relationship Id="rId10" Type="http://schemas.openxmlformats.org/officeDocument/2006/relationships/oleObject" Target="../embeddings/oleObject12.bin"/><Relationship Id="rId11" Type="http://schemas.openxmlformats.org/officeDocument/2006/relationships/image" Target="../media/image2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w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5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1.wmf"/><Relationship Id="rId10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9.emf"/><Relationship Id="rId5" Type="http://schemas.openxmlformats.org/officeDocument/2006/relationships/image" Target="../media/image3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153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FF"/>
                </a:solidFill>
                <a:latin typeface="Calibri" charset="0"/>
              </a:rPr>
              <a:t>Particle Physics from Cosmic Surveys</a:t>
            </a:r>
            <a:endParaRPr lang="en-US" sz="32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 charset="0"/>
              </a:rPr>
              <a:t>Cosmic Frontier Sub-group: Dark Energy and CMB </a:t>
            </a:r>
            <a:endParaRPr lang="en-US" sz="28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 bwMode="auto">
          <a:xfrm>
            <a:off x="685800" y="4343400"/>
            <a:ext cx="3458308" cy="1524000"/>
          </a:xfrm>
          <a:prstGeom prst="rect">
            <a:avLst/>
          </a:prstGeom>
          <a:noFill/>
          <a:ln>
            <a:noFill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590800" cy="208478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1513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Matrix and Window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Estimate covariance matrix by running 600 mocks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The power spectrum estimate is sensitive to a range of </a:t>
            </a:r>
            <a:br>
              <a:rPr lang="en-US" sz="2400" dirty="0" smtClean="0"/>
            </a:br>
            <a:r>
              <a:rPr lang="en-US" sz="2400" i="1" dirty="0" smtClean="0"/>
              <a:t>P(k</a:t>
            </a:r>
            <a:r>
              <a:rPr lang="en-US" sz="2400" i="1" dirty="0" smtClean="0"/>
              <a:t>); W </a:t>
            </a:r>
            <a:r>
              <a:rPr lang="en-US" sz="2400" dirty="0" smtClean="0"/>
              <a:t>follows from </a:t>
            </a:r>
            <a:r>
              <a:rPr lang="en-US" sz="2400" i="1" dirty="0" smtClean="0"/>
              <a:t>M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466682"/>
              </p:ext>
            </p:extLst>
          </p:nvPr>
        </p:nvGraphicFramePr>
        <p:xfrm>
          <a:off x="2635250" y="5410200"/>
          <a:ext cx="4222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8" name="Equation" r:id="rId3" imgW="1689100" imgH="304800" progId="Equation.3">
                  <p:embed/>
                </p:oleObj>
              </mc:Choice>
              <mc:Fallback>
                <p:oleObj name="Equation" r:id="rId3" imgW="16891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50" y="5410200"/>
                        <a:ext cx="4222750" cy="7620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470096"/>
              </p:ext>
            </p:extLst>
          </p:nvPr>
        </p:nvGraphicFramePr>
        <p:xfrm>
          <a:off x="1143000" y="2895600"/>
          <a:ext cx="70707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69" name="Equation" r:id="rId5" imgW="3086100" imgH="431800" progId="Equation.3">
                  <p:embed/>
                </p:oleObj>
              </mc:Choice>
              <mc:Fallback>
                <p:oleObj name="Equation" r:id="rId5" imgW="3086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2895600"/>
                        <a:ext cx="7070725" cy="9890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97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Spectrum, Covariance Matrix, &amp; Window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00"/>
            <a:ext cx="6172200" cy="4607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2286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Zhao et al 2013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602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52600"/>
            <a:ext cx="6324600" cy="450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8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Determine zero order cosmology using Einstein equations and energy-momentum conservation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97156"/>
              </p:ext>
            </p:extLst>
          </p:nvPr>
        </p:nvGraphicFramePr>
        <p:xfrm>
          <a:off x="2133600" y="2667000"/>
          <a:ext cx="1206500" cy="62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5" name="Equation" r:id="rId3" imgW="889000" imgH="457200" progId="Equation.3">
                  <p:embed/>
                </p:oleObj>
              </mc:Choice>
              <mc:Fallback>
                <p:oleObj name="Equation" r:id="rId3" imgW="88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2667000"/>
                        <a:ext cx="1206500" cy="62048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610341"/>
              </p:ext>
            </p:extLst>
          </p:nvPr>
        </p:nvGraphicFramePr>
        <p:xfrm>
          <a:off x="4495800" y="2667000"/>
          <a:ext cx="17414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6" name="Equation" r:id="rId5" imgW="1282700" imgH="393700" progId="Equation.3">
                  <p:embed/>
                </p:oleObj>
              </mc:Choice>
              <mc:Fallback>
                <p:oleObj name="Equation" r:id="rId5" imgW="1282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2667000"/>
                        <a:ext cx="1741488" cy="5349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60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Determine zero order cosmology using Einstein equations and energy-momentum conservation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On large scales (small </a:t>
            </a:r>
            <a:r>
              <a:rPr lang="en-US" sz="2400" i="1" dirty="0" smtClean="0"/>
              <a:t>k)</a:t>
            </a:r>
            <a:r>
              <a:rPr lang="en-US" sz="2400" dirty="0" smtClean="0"/>
              <a:t> perturbations are small, so solve linear perturbation theory using coupled Einstein- Boltzmann </a:t>
            </a:r>
            <a:r>
              <a:rPr lang="en-US" sz="2400" dirty="0" smtClean="0"/>
              <a:t>equations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Perturbed </a:t>
            </a:r>
            <a:r>
              <a:rPr lang="en-US" sz="2400" i="1" dirty="0"/>
              <a:t>f</a:t>
            </a:r>
            <a:r>
              <a:rPr lang="en-US" sz="2400" dirty="0"/>
              <a:t> can be used to compute </a:t>
            </a:r>
            <a:r>
              <a:rPr lang="en-US" sz="2400" i="1" dirty="0" err="1"/>
              <a:t>δ</a:t>
            </a:r>
            <a:r>
              <a:rPr lang="en-US" sz="2400" i="1" dirty="0"/>
              <a:t>(</a:t>
            </a:r>
            <a:r>
              <a:rPr lang="en-US" sz="2400" i="1" dirty="0" err="1"/>
              <a:t>k,t</a:t>
            </a:r>
            <a:r>
              <a:rPr lang="en-US" sz="2400" i="1" dirty="0" smtClean="0"/>
              <a:t>); </a:t>
            </a: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predicted power spectrum is </a:t>
            </a:r>
            <a:r>
              <a:rPr lang="en-US" sz="2400" i="1" dirty="0"/>
              <a:t>|</a:t>
            </a:r>
            <a:r>
              <a:rPr lang="en-US" sz="2400" i="1" dirty="0" err="1"/>
              <a:t>δ</a:t>
            </a:r>
            <a:r>
              <a:rPr lang="en-US" sz="2400" i="1" dirty="0"/>
              <a:t>(</a:t>
            </a:r>
            <a:r>
              <a:rPr lang="en-US" sz="2400" i="1" dirty="0" err="1"/>
              <a:t>k,t</a:t>
            </a:r>
            <a:r>
              <a:rPr lang="en-US" sz="2400" i="1" dirty="0"/>
              <a:t>)|</a:t>
            </a:r>
            <a:r>
              <a:rPr lang="en-US" sz="2400" i="1" baseline="30000" dirty="0"/>
              <a:t>2</a:t>
            </a:r>
            <a:endParaRPr lang="en-US" sz="2400" i="1" dirty="0"/>
          </a:p>
          <a:p>
            <a:pPr marL="0" indent="0">
              <a:buNone/>
            </a:pPr>
            <a:endParaRPr lang="en-US" sz="24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683901"/>
              </p:ext>
            </p:extLst>
          </p:nvPr>
        </p:nvGraphicFramePr>
        <p:xfrm>
          <a:off x="2133600" y="2667000"/>
          <a:ext cx="1206500" cy="62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889000" imgH="457200" progId="Equation.3">
                  <p:embed/>
                </p:oleObj>
              </mc:Choice>
              <mc:Fallback>
                <p:oleObj name="Equation" r:id="rId3" imgW="88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2667000"/>
                        <a:ext cx="1206500" cy="62048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458917"/>
              </p:ext>
            </p:extLst>
          </p:nvPr>
        </p:nvGraphicFramePr>
        <p:xfrm>
          <a:off x="4495800" y="2667000"/>
          <a:ext cx="174148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1282700" imgH="393700" progId="Equation.3">
                  <p:embed/>
                </p:oleObj>
              </mc:Choice>
              <mc:Fallback>
                <p:oleObj name="Equation" r:id="rId5" imgW="1282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2667000"/>
                        <a:ext cx="1741488" cy="53498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298768"/>
              </p:ext>
            </p:extLst>
          </p:nvPr>
        </p:nvGraphicFramePr>
        <p:xfrm>
          <a:off x="4114800" y="4419600"/>
          <a:ext cx="4002088" cy="8910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7" imgW="1943100" imgH="431800" progId="Equation.3">
                  <p:embed/>
                </p:oleObj>
              </mc:Choice>
              <mc:Fallback>
                <p:oleObj name="Equation" r:id="rId7" imgW="1943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4419600"/>
                        <a:ext cx="4002088" cy="891021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74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Zero order calculation: Standard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Model neutrinos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are produced in the early universe</a:t>
            </a: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6170426" y="1219200"/>
            <a:ext cx="25975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FFFFFF"/>
                </a:solidFill>
                <a:latin typeface="+mn-lt"/>
                <a:cs typeface="Arial" charset="0"/>
              </a:rPr>
              <a:t>Alpher, Herman, &amp; Gamow 1953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746125" y="1600200"/>
            <a:ext cx="7407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+mn-lt"/>
              </a:rPr>
              <a:t>Even if no neutrinos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initially when the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temperature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is much larger than </a:t>
            </a:r>
            <a:r>
              <a:rPr lang="en-US" i="1" dirty="0" smtClean="0">
                <a:solidFill>
                  <a:srgbClr val="FFFFFF"/>
                </a:solidFill>
                <a:latin typeface="+mn-lt"/>
              </a:rPr>
              <a:t>m</a:t>
            </a:r>
            <a:r>
              <a:rPr lang="en-US" i="1" baseline="-25000" dirty="0" smtClean="0">
                <a:solidFill>
                  <a:srgbClr val="FFFFFF"/>
                </a:solidFill>
                <a:latin typeface="+mn-lt"/>
              </a:rPr>
              <a:t>e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, rate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for producing them via, e.g.,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438400" y="2667000"/>
            <a:ext cx="4419600" cy="1981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Palatino Linotype" pitchFamily="18" charset="0"/>
              <a:cs typeface="Arial" charset="0"/>
            </a:endParaRPr>
          </a:p>
        </p:txBody>
      </p:sp>
      <p:graphicFrame>
        <p:nvGraphicFramePr>
          <p:cNvPr id="2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03291"/>
              </p:ext>
            </p:extLst>
          </p:nvPr>
        </p:nvGraphicFramePr>
        <p:xfrm>
          <a:off x="5867400" y="3124200"/>
          <a:ext cx="2651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77" name="Equation" r:id="rId4" imgW="126720" imgH="215640" progId="Equation.3">
                  <p:embed/>
                </p:oleObj>
              </mc:Choice>
              <mc:Fallback>
                <p:oleObj name="Equation" r:id="rId4" imgW="126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124200"/>
                        <a:ext cx="265113" cy="4524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995591"/>
              </p:ext>
            </p:extLst>
          </p:nvPr>
        </p:nvGraphicFramePr>
        <p:xfrm>
          <a:off x="2667000" y="4114800"/>
          <a:ext cx="4016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78" name="Equation" r:id="rId6" imgW="177480" imgH="203040" progId="Equation.3">
                  <p:embed/>
                </p:oleObj>
              </mc:Choice>
              <mc:Fallback>
                <p:oleObj name="Equation" r:id="rId6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401637" cy="4587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105229"/>
              </p:ext>
            </p:extLst>
          </p:nvPr>
        </p:nvGraphicFramePr>
        <p:xfrm>
          <a:off x="5791200" y="4191000"/>
          <a:ext cx="3381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79" name="Equation" r:id="rId8" imgW="126720" imgH="139680" progId="Equation.3">
                  <p:embed/>
                </p:oleObj>
              </mc:Choice>
              <mc:Fallback>
                <p:oleObj name="Equation" r:id="rId8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191000"/>
                        <a:ext cx="338137" cy="3714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200400" y="3500735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3200400" y="3881735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3733800" y="388173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241794" y="3881735"/>
            <a:ext cx="403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tx1"/>
                </a:solidFill>
                <a:latin typeface="+mn-lt"/>
              </a:rPr>
              <a:t>Z</a:t>
            </a: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5029200" y="3424535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5029200" y="3881735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3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565395"/>
              </p:ext>
            </p:extLst>
          </p:nvPr>
        </p:nvGraphicFramePr>
        <p:xfrm>
          <a:off x="2667000" y="3200400"/>
          <a:ext cx="400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80" name="Equation" r:id="rId10" imgW="177480" imgH="203040" progId="Equation.3">
                  <p:embed/>
                </p:oleObj>
              </mc:Choice>
              <mc:Fallback>
                <p:oleObj name="Equation" r:id="rId10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00400"/>
                        <a:ext cx="400050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8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Zero order calculation: Standard </a:t>
            </a:r>
            <a:r>
              <a:rPr lang="en-US" sz="2800" dirty="0" smtClean="0">
                <a:solidFill>
                  <a:srgbClr val="FFFFFF"/>
                </a:solidFill>
                <a:latin typeface="+mn-lt"/>
              </a:rPr>
              <a:t>Model neutrinos </a:t>
            </a:r>
            <a:r>
              <a:rPr lang="en-US" sz="2800" dirty="0">
                <a:solidFill>
                  <a:srgbClr val="FFFFFF"/>
                </a:solidFill>
                <a:latin typeface="+mn-lt"/>
              </a:rPr>
              <a:t>are produced in the early universe</a:t>
            </a: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6170426" y="1219200"/>
            <a:ext cx="25975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>
                <a:solidFill>
                  <a:srgbClr val="FFFFFF"/>
                </a:solidFill>
                <a:latin typeface="+mn-lt"/>
                <a:cs typeface="Arial" charset="0"/>
              </a:rPr>
              <a:t>Alpher, Herman, &amp; Gamow 1953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746125" y="1600200"/>
            <a:ext cx="7407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+mn-lt"/>
              </a:rPr>
              <a:t>Even if no neutrinos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initially when the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temperature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is much larger than </a:t>
            </a:r>
            <a:r>
              <a:rPr lang="en-US" i="1" dirty="0" smtClean="0">
                <a:solidFill>
                  <a:srgbClr val="FFFFFF"/>
                </a:solidFill>
                <a:latin typeface="+mn-lt"/>
              </a:rPr>
              <a:t>m</a:t>
            </a:r>
            <a:r>
              <a:rPr lang="en-US" i="1" baseline="-25000" dirty="0" smtClean="0">
                <a:solidFill>
                  <a:srgbClr val="FFFFFF"/>
                </a:solidFill>
                <a:latin typeface="+mn-lt"/>
              </a:rPr>
              <a:t>e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, rate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for producing them via, e.g., </a:t>
            </a:r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2138926" y="5410200"/>
            <a:ext cx="375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s 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143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67862"/>
              </p:ext>
            </p:extLst>
          </p:nvPr>
        </p:nvGraphicFramePr>
        <p:xfrm>
          <a:off x="3159125" y="5024437"/>
          <a:ext cx="244475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3" name="Equation" r:id="rId4" imgW="889000" imgH="444500" progId="Equation.3">
                  <p:embed/>
                </p:oleObj>
              </mc:Choice>
              <mc:Fallback>
                <p:oleObj name="Equation" r:id="rId4" imgW="889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5024437"/>
                        <a:ext cx="2444750" cy="12239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438400" y="2667000"/>
            <a:ext cx="4419600" cy="19812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Palatino Linotype" pitchFamily="18" charset="0"/>
              <a:cs typeface="Arial" charset="0"/>
            </a:endParaRPr>
          </a:p>
        </p:txBody>
      </p:sp>
      <p:graphicFrame>
        <p:nvGraphicFramePr>
          <p:cNvPr id="2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3545"/>
              </p:ext>
            </p:extLst>
          </p:nvPr>
        </p:nvGraphicFramePr>
        <p:xfrm>
          <a:off x="5867400" y="3124200"/>
          <a:ext cx="26511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4" name="Equation" r:id="rId6" imgW="126720" imgH="215640" progId="Equation.3">
                  <p:embed/>
                </p:oleObj>
              </mc:Choice>
              <mc:Fallback>
                <p:oleObj name="Equation" r:id="rId6" imgW="126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124200"/>
                        <a:ext cx="265113" cy="4524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674359"/>
              </p:ext>
            </p:extLst>
          </p:nvPr>
        </p:nvGraphicFramePr>
        <p:xfrm>
          <a:off x="2667000" y="4114800"/>
          <a:ext cx="4016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5" name="Equation" r:id="rId8" imgW="177480" imgH="203040" progId="Equation.3">
                  <p:embed/>
                </p:oleObj>
              </mc:Choice>
              <mc:Fallback>
                <p:oleObj name="Equation" r:id="rId8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401637" cy="4587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9615"/>
              </p:ext>
            </p:extLst>
          </p:nvPr>
        </p:nvGraphicFramePr>
        <p:xfrm>
          <a:off x="5791200" y="4191000"/>
          <a:ext cx="3381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6" name="Equation" r:id="rId10" imgW="126720" imgH="139680" progId="Equation.3">
                  <p:embed/>
                </p:oleObj>
              </mc:Choice>
              <mc:Fallback>
                <p:oleObj name="Equation" r:id="rId10" imgW="12672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191000"/>
                        <a:ext cx="338137" cy="3714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3200400" y="3500735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3200400" y="3881735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3733800" y="3881735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4241794" y="3881735"/>
            <a:ext cx="403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i="1" dirty="0">
                <a:solidFill>
                  <a:schemeClr val="tx1"/>
                </a:solidFill>
                <a:latin typeface="+mn-lt"/>
              </a:rPr>
              <a:t>Z</a:t>
            </a: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5029200" y="3424535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5029200" y="3881735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3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836030"/>
              </p:ext>
            </p:extLst>
          </p:nvPr>
        </p:nvGraphicFramePr>
        <p:xfrm>
          <a:off x="2667000" y="3200400"/>
          <a:ext cx="4000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7" name="Equation" r:id="rId12" imgW="177480" imgH="203040" progId="Equation.3">
                  <p:embed/>
                </p:oleObj>
              </mc:Choice>
              <mc:Fallback>
                <p:oleObj name="Equation" r:id="rId12" imgW="177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200400"/>
                        <a:ext cx="400050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4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+mn-lt"/>
              </a:rPr>
              <a:t>Compare this to the expansion rate</a:t>
            </a:r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74895986"/>
              </p:ext>
            </p:extLst>
          </p:nvPr>
        </p:nvGraphicFramePr>
        <p:xfrm>
          <a:off x="3048000" y="1377950"/>
          <a:ext cx="31242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59" name="Equation" r:id="rId3" imgW="1384200" imgH="469800" progId="Equation.3">
                  <p:embed/>
                </p:oleObj>
              </mc:Choice>
              <mc:Fallback>
                <p:oleObj name="Equation" r:id="rId3" imgW="1384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77950"/>
                        <a:ext cx="3124200" cy="10604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3505200" y="2743200"/>
            <a:ext cx="426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CCFFCC"/>
                </a:solidFill>
                <a:latin typeface="+mn-lt"/>
              </a:rPr>
              <a:t>the </a:t>
            </a:r>
            <a:r>
              <a:rPr lang="en-US" sz="2000" dirty="0">
                <a:solidFill>
                  <a:srgbClr val="CCFFCC"/>
                </a:solidFill>
                <a:latin typeface="+mn-lt"/>
              </a:rPr>
              <a:t>universe is radiation dominated at early times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 flipV="1">
            <a:off x="4876800" y="2057400"/>
            <a:ext cx="152400" cy="7620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1066800" y="3886200"/>
            <a:ext cx="7407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  <a:latin typeface="+mn-lt"/>
              </a:rPr>
              <a:t>r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atio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of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neutrino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production rate to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expansion rate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188427" name="Object 11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840799174"/>
              </p:ext>
            </p:extLst>
          </p:nvPr>
        </p:nvGraphicFramePr>
        <p:xfrm>
          <a:off x="2743200" y="4724400"/>
          <a:ext cx="3281362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60" name="Equation" r:id="rId5" imgW="965160" imgH="469800" progId="Equation.3">
                  <p:embed/>
                </p:oleObj>
              </mc:Choice>
              <mc:Fallback>
                <p:oleObj name="Equation" r:id="rId5" imgW="9651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24400"/>
                        <a:ext cx="3281362" cy="1597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47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FFFFFF"/>
                </a:solidFill>
                <a:latin typeface="+mn-lt"/>
              </a:rPr>
              <a:t>Above 5 MeV, neutrinos are in equilibrium with the rest of the cosmic plasma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898525" y="1759803"/>
            <a:ext cx="7331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  <a:latin typeface="+mn-lt"/>
              </a:rPr>
              <a:t>Fermi-Dirac distribution with temperature </a:t>
            </a:r>
            <a:r>
              <a:rPr lang="en-US" i="1" dirty="0">
                <a:solidFill>
                  <a:srgbClr val="FFFFFF"/>
                </a:solidFill>
                <a:latin typeface="+mn-lt"/>
              </a:rPr>
              <a:t>T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 equal to the electron/photon temperature.</a:t>
            </a:r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914400" y="5352872"/>
            <a:ext cx="755967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  <a:latin typeface="+mn-lt"/>
              </a:rPr>
              <a:t>After the neutrinos decouple from the rest of the plasma (</a:t>
            </a:r>
            <a:r>
              <a:rPr lang="en-US" i="1" dirty="0">
                <a:solidFill>
                  <a:srgbClr val="FFFFFF"/>
                </a:solidFill>
                <a:latin typeface="+mn-lt"/>
              </a:rPr>
              <a:t>T&lt;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MeV), they still maintain Fermi-Dirac distribution with </a:t>
            </a:r>
            <a:r>
              <a:rPr lang="en-US" i="1" dirty="0">
                <a:solidFill>
                  <a:srgbClr val="FFFFFF"/>
                </a:solidFill>
                <a:latin typeface="+mn-lt"/>
              </a:rPr>
              <a:t>T~1/a.</a:t>
            </a:r>
          </a:p>
        </p:txBody>
      </p:sp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0025"/>
            <a:ext cx="33147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36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rgbClr val="FFFFFF"/>
                </a:solidFill>
                <a:latin typeface="+mn-lt"/>
              </a:rPr>
              <a:t>Calibrate off the well-known photon temperature to get the prediction</a:t>
            </a:r>
          </a:p>
        </p:txBody>
      </p:sp>
      <p:graphicFrame>
        <p:nvGraphicFramePr>
          <p:cNvPr id="1843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934246"/>
              </p:ext>
            </p:extLst>
          </p:nvPr>
        </p:nvGraphicFramePr>
        <p:xfrm>
          <a:off x="2514600" y="1837230"/>
          <a:ext cx="4648200" cy="1134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50" name="Equation" r:id="rId3" imgW="1041120" imgH="253800" progId="Equation.3">
                  <p:embed/>
                </p:oleObj>
              </mc:Choice>
              <mc:Fallback>
                <p:oleObj name="Equation" r:id="rId3" imgW="10411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37230"/>
                        <a:ext cx="4648200" cy="113457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886200" y="3429000"/>
            <a:ext cx="441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FF"/>
                </a:solidFill>
                <a:latin typeface="+mn-lt"/>
              </a:rPr>
              <a:t>Number of species of weakly interacting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neutrinos (3)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439" name="Line 8"/>
          <p:cNvSpPr>
            <a:spLocks noChangeShapeType="1"/>
          </p:cNvSpPr>
          <p:nvPr/>
        </p:nvSpPr>
        <p:spPr bwMode="auto">
          <a:xfrm flipV="1">
            <a:off x="5181600" y="2667000"/>
            <a:ext cx="152400" cy="838200"/>
          </a:xfrm>
          <a:prstGeom prst="line">
            <a:avLst/>
          </a:prstGeom>
          <a:noFill/>
          <a:ln w="9525">
            <a:solidFill>
              <a:srgbClr val="99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1066800" y="4876800"/>
            <a:ext cx="7254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+mn-lt"/>
              </a:rPr>
              <a:t>a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hundred quadrillion cosmic neutrinos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passing </a:t>
            </a:r>
            <a:r>
              <a:rPr lang="en-US" dirty="0">
                <a:solidFill>
                  <a:srgbClr val="FFFFFF"/>
                </a:solidFill>
                <a:latin typeface="+mn-lt"/>
              </a:rPr>
              <a:t>through this screen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every second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978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153400" cy="1143000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  <a:latin typeface="Calibri" charset="0"/>
              </a:rPr>
              <a:t>Three epochs, each dominated by new physics, are required to explain </a:t>
            </a:r>
            <a:r>
              <a:rPr lang="en-US" sz="3200" dirty="0" smtClean="0">
                <a:solidFill>
                  <a:srgbClr val="FFFFFF"/>
                </a:solidFill>
                <a:latin typeface="Calibri" charset="0"/>
              </a:rPr>
              <a:t>cosmological data</a:t>
            </a:r>
            <a:endParaRPr lang="en-US" sz="32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t~10</a:t>
            </a:r>
            <a:r>
              <a:rPr lang="en-US" sz="2800" baseline="30000" dirty="0">
                <a:solidFill>
                  <a:srgbClr val="FFFFFF"/>
                </a:solidFill>
                <a:latin typeface="Calibri" charset="0"/>
              </a:rPr>
              <a:t>-35</a:t>
            </a:r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 sec: Early acceleration, </a:t>
            </a:r>
            <a:r>
              <a:rPr lang="en-US" sz="2800" b="1" i="1" dirty="0" smtClean="0">
                <a:solidFill>
                  <a:srgbClr val="FFFFFF"/>
                </a:solidFill>
                <a:latin typeface="Calibri" charset="0"/>
              </a:rPr>
              <a:t>Inflation</a:t>
            </a:r>
            <a:endParaRPr lang="en-US" sz="2800" b="1" i="1" dirty="0">
              <a:solidFill>
                <a:srgbClr val="FFFFFF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300,000 years &lt; t &lt; 7.7 </a:t>
            </a:r>
            <a:r>
              <a:rPr lang="en-US" sz="2800" dirty="0" err="1">
                <a:solidFill>
                  <a:srgbClr val="FFFFFF"/>
                </a:solidFill>
                <a:latin typeface="Calibri" charset="0"/>
              </a:rPr>
              <a:t>Byrs</a:t>
            </a:r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: Growth of Structure, fueled by </a:t>
            </a:r>
            <a:r>
              <a:rPr lang="en-US" sz="2800" b="1" i="1" dirty="0">
                <a:solidFill>
                  <a:srgbClr val="FFFFFF"/>
                </a:solidFill>
                <a:latin typeface="Calibri" charset="0"/>
              </a:rPr>
              <a:t>Dark Matter</a:t>
            </a:r>
            <a:endParaRPr lang="en-US" sz="2800" b="1" dirty="0">
              <a:solidFill>
                <a:srgbClr val="FFFFFF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t &gt; 7.7 </a:t>
            </a:r>
            <a:r>
              <a:rPr lang="en-US" sz="2800" dirty="0" err="1">
                <a:solidFill>
                  <a:srgbClr val="FFFFFF"/>
                </a:solidFill>
                <a:latin typeface="Calibri" charset="0"/>
              </a:rPr>
              <a:t>Byrs</a:t>
            </a:r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: Acceleration, caused by </a:t>
            </a:r>
            <a:r>
              <a:rPr lang="en-US" sz="2800" b="1" i="1" dirty="0">
                <a:solidFill>
                  <a:srgbClr val="FFFFFF"/>
                </a:solidFill>
                <a:latin typeface="Calibri" charset="0"/>
              </a:rPr>
              <a:t>Dark Energy</a:t>
            </a:r>
            <a:endParaRPr lang="en-US" sz="2800" b="1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 bwMode="auto">
          <a:xfrm>
            <a:off x="685800" y="4343400"/>
            <a:ext cx="3458308" cy="1524000"/>
          </a:xfrm>
          <a:prstGeom prst="rect">
            <a:avLst/>
          </a:prstGeom>
          <a:noFill/>
          <a:ln>
            <a:noFill/>
          </a:ln>
          <a:effectLst>
            <a:outerShdw dist="12699" dir="10200039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2590800" cy="208478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601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Evolution of Perturbations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" y="1981200"/>
            <a:ext cx="44958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marL="342900" indent="-342900" algn="l" eaLnBrk="1" hangingPunct="1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Growth of structure delicate balance between gravitational instability and expansion</a:t>
            </a:r>
          </a:p>
          <a:p>
            <a:pPr marL="342900" indent="-342900" algn="l" eaLnBrk="1" hangingPunct="1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Potentials remain constant if all matter participates</a:t>
            </a:r>
          </a:p>
          <a:p>
            <a:pPr marL="342900" indent="-342900" algn="l" eaLnBrk="1" hangingPunct="1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Potentials decay if some of the matter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(e.g., relatively hot neutrinos) does 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not cluster</a:t>
            </a:r>
          </a:p>
          <a:p>
            <a:pPr marL="342900" indent="-342900" algn="l" eaLnBrk="1" hangingPunct="1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So </a:t>
            </a:r>
            <a:r>
              <a:rPr lang="en-US" dirty="0" err="1" smtClean="0">
                <a:solidFill>
                  <a:srgbClr val="FFFFFF"/>
                </a:solidFill>
                <a:latin typeface="+mn-lt"/>
              </a:rPr>
              <a:t>clumpiness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 in the universe is very sensitive to the total mass density of all neutrinos: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960980"/>
              </p:ext>
            </p:extLst>
          </p:nvPr>
        </p:nvGraphicFramePr>
        <p:xfrm>
          <a:off x="3733800" y="5867400"/>
          <a:ext cx="73421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32" name="Equation" r:id="rId3" imgW="508000" imgH="368300" progId="Equation.3">
                  <p:embed/>
                </p:oleObj>
              </mc:Choice>
              <mc:Fallback>
                <p:oleObj name="Equation" r:id="rId3" imgW="508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5867400"/>
                        <a:ext cx="734218" cy="457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7" descr="nph-build_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6" t="65717" r="11592" b="7243"/>
          <a:stretch>
            <a:fillRect/>
          </a:stretch>
        </p:blipFill>
        <p:spPr bwMode="auto">
          <a:xfrm>
            <a:off x="5844768" y="4160678"/>
            <a:ext cx="2590800" cy="254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ph-build_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6" t="8989" r="11592" b="63971"/>
          <a:stretch>
            <a:fillRect/>
          </a:stretch>
        </p:blipFill>
        <p:spPr bwMode="auto">
          <a:xfrm>
            <a:off x="5867400" y="1600200"/>
            <a:ext cx="2590800" cy="254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 rot="16200000">
            <a:off x="4757522" y="2773343"/>
            <a:ext cx="16131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i="1" dirty="0">
                <a:solidFill>
                  <a:srgbClr val="FFFFFF"/>
                </a:solidFill>
              </a:rPr>
              <a:t>Cold Dark Matter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16200000">
            <a:off x="4656365" y="5263444"/>
            <a:ext cx="17846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600CC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 dirty="0">
                <a:solidFill>
                  <a:srgbClr val="FFFFFF"/>
                </a:solidFill>
              </a:rPr>
              <a:t>Cold+ Hot Dark Matter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7331793" y="3488607"/>
            <a:ext cx="2712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 smtClean="0">
                <a:solidFill>
                  <a:srgbClr val="FFFFFF"/>
                </a:solidFill>
                <a:latin typeface="+mn-lt"/>
              </a:rPr>
              <a:t>Colombi</a:t>
            </a:r>
            <a:r>
              <a:rPr lang="en-US" sz="1400" dirty="0" smtClean="0">
                <a:solidFill>
                  <a:srgbClr val="FFFFFF"/>
                </a:solidFill>
                <a:latin typeface="+mn-lt"/>
              </a:rPr>
              <a:t>, Dodelson&amp; </a:t>
            </a:r>
            <a:r>
              <a:rPr lang="en-US" sz="1400" dirty="0" err="1" smtClean="0">
                <a:solidFill>
                  <a:srgbClr val="FFFFFF"/>
                </a:solidFill>
                <a:latin typeface="+mn-lt"/>
              </a:rPr>
              <a:t>Widrow</a:t>
            </a:r>
            <a:r>
              <a:rPr lang="en-US" sz="1400" dirty="0" smtClean="0">
                <a:solidFill>
                  <a:srgbClr val="FFFFFF"/>
                </a:solidFill>
                <a:latin typeface="+mn-lt"/>
              </a:rPr>
              <a:t> 1995</a:t>
            </a:r>
            <a:endParaRPr lang="en-US" sz="1400" dirty="0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05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dirty="0" smtClean="0"/>
              <a:t>on the Power </a:t>
            </a:r>
            <a:r>
              <a:rPr lang="en-US" dirty="0"/>
              <a:t>S</a:t>
            </a:r>
            <a:r>
              <a:rPr lang="en-US" dirty="0" smtClean="0"/>
              <a:t>pectrum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752600"/>
            <a:ext cx="4815893" cy="4406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5146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Suppression on small scales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When 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the dimensionless  </a:t>
            </a:r>
            <a:r>
              <a:rPr lang="en-US" sz="2400" i="1" dirty="0">
                <a:solidFill>
                  <a:srgbClr val="FFFFFF"/>
                </a:solidFill>
              </a:rPr>
              <a:t>k</a:t>
            </a:r>
            <a:r>
              <a:rPr lang="en-US" sz="2400" i="1" baseline="30000" dirty="0">
                <a:solidFill>
                  <a:srgbClr val="FFFFFF"/>
                </a:solidFill>
              </a:rPr>
              <a:t>3</a:t>
            </a:r>
            <a:r>
              <a:rPr lang="en-US" sz="2400" i="1" dirty="0">
                <a:solidFill>
                  <a:srgbClr val="FFFFFF"/>
                </a:solidFill>
              </a:rPr>
              <a:t>P(k</a:t>
            </a:r>
            <a:r>
              <a:rPr lang="en-US" sz="2400" i="1" dirty="0" smtClean="0">
                <a:solidFill>
                  <a:srgbClr val="FFFFFF"/>
                </a:solidFill>
              </a:rPr>
              <a:t>)/2π</a:t>
            </a:r>
            <a:r>
              <a:rPr lang="en-US" sz="2400" i="1" baseline="30000" dirty="0" smtClean="0">
                <a:solidFill>
                  <a:srgbClr val="FFFFFF"/>
                </a:solidFill>
              </a:rPr>
              <a:t>2</a:t>
            </a:r>
            <a:r>
              <a:rPr lang="en-US" sz="2400" i="1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is less than one,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inhomogeneities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are linear and predictions agree at the sub-percent level</a:t>
            </a:r>
            <a:endParaRPr lang="en-US" sz="2400" i="1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697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Theoretical Systematics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429000" cy="4114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Nonlinearities</a:t>
            </a:r>
          </a:p>
          <a:p>
            <a:pPr>
              <a:buFont typeface="Arial"/>
              <a:buChar char="•"/>
            </a:pPr>
            <a:r>
              <a:rPr lang="en-US" dirty="0" smtClean="0"/>
              <a:t>Bias</a:t>
            </a:r>
          </a:p>
          <a:p>
            <a:pPr>
              <a:buFont typeface="Arial"/>
              <a:buChar char="•"/>
            </a:pPr>
            <a:r>
              <a:rPr lang="en-US" dirty="0" smtClean="0"/>
              <a:t>Redshift space distortions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905000"/>
            <a:ext cx="4394200" cy="28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7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Physics from Cosmic Surveys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05000"/>
            <a:ext cx="5715000" cy="4380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514600"/>
            <a:ext cx="1351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Zhao et al. 2013</a:t>
            </a:r>
          </a:p>
        </p:txBody>
      </p:sp>
    </p:spTree>
    <p:extLst>
      <p:ext uri="{BB962C8B-B14F-4D97-AF65-F5344CB8AC3E}">
        <p14:creationId xmlns:p14="http://schemas.microsoft.com/office/powerpoint/2010/main" val="220325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assumptions are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4343400" cy="4114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Within the simple (hyper-successful) cosmological ΛCDM model, theoretical assumptions are: standard weak interactions, general relativity, statistical mechanics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0200" y="2514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Zhao et al 2013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5098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assumptions are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4343400" cy="4114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Within the simple (hyper-successful) cosmological ΛCDM model, theoretical assumptions are: standard weak interactions, general relativity, statistical mechanics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Relaxing priors on the model lead to looser constraints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86000"/>
            <a:ext cx="4419600" cy="3735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25146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Zhao et al 2013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402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Snowmass: Particle Physics from Cosmic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Summary (Dodelson, </a:t>
            </a:r>
            <a:r>
              <a:rPr lang="en-US" sz="2400" dirty="0" err="1" smtClean="0"/>
              <a:t>Honscheid</a:t>
            </a:r>
            <a:r>
              <a:rPr lang="en-US" sz="2400" dirty="0" smtClean="0"/>
              <a:t>, et al.)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Cosmic Distances (Kim, </a:t>
            </a:r>
            <a:r>
              <a:rPr lang="en-US" sz="2400" dirty="0" err="1" smtClean="0"/>
              <a:t>Padmanabhan</a:t>
            </a:r>
            <a:r>
              <a:rPr lang="en-US" sz="2400" dirty="0" smtClean="0"/>
              <a:t> et al.)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Growth of Structure (</a:t>
            </a:r>
            <a:r>
              <a:rPr lang="en-US" sz="2400" dirty="0" err="1" smtClean="0"/>
              <a:t>Huterer</a:t>
            </a:r>
            <a:r>
              <a:rPr lang="en-US" sz="2400" dirty="0" smtClean="0"/>
              <a:t>, </a:t>
            </a:r>
            <a:r>
              <a:rPr lang="en-US" sz="2400" dirty="0" err="1" smtClean="0"/>
              <a:t>Kirkby</a:t>
            </a:r>
            <a:r>
              <a:rPr lang="en-US" sz="2400" dirty="0" smtClean="0"/>
              <a:t>, et al.)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Novel Probes (Jain, et al.)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Cross-correlations (Rhodes, et al.)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Inflation (</a:t>
            </a:r>
            <a:r>
              <a:rPr lang="en-US" sz="2400" dirty="0" err="1" smtClean="0"/>
              <a:t>Carlstrom</a:t>
            </a:r>
            <a:r>
              <a:rPr lang="en-US" sz="2400" dirty="0" smtClean="0"/>
              <a:t>, Lee, et al.)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Neutrinos (</a:t>
            </a:r>
            <a:r>
              <a:rPr lang="en-US" sz="2400" dirty="0" err="1" smtClean="0"/>
              <a:t>Abazajian</a:t>
            </a:r>
            <a:r>
              <a:rPr lang="en-US" sz="2400" dirty="0" smtClean="0"/>
              <a:t>, </a:t>
            </a:r>
            <a:r>
              <a:rPr lang="en-US" sz="2400" dirty="0" err="1" smtClean="0"/>
              <a:t>Carlstrom</a:t>
            </a:r>
            <a:r>
              <a:rPr lang="en-US" sz="2400" dirty="0" smtClean="0"/>
              <a:t>, Lee, et al.)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Facilities (Weinberg, et al.)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981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14300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</a:rPr>
              <a:t>Consensus plan, international </a:t>
            </a:r>
            <a:r>
              <a:rPr lang="en-US" sz="2800" dirty="0">
                <a:latin typeface="Calibri" charset="0"/>
              </a:rPr>
              <a:t>and across </a:t>
            </a:r>
            <a:r>
              <a:rPr lang="en-US" sz="2800" dirty="0" smtClean="0">
                <a:latin typeface="Calibri" charset="0"/>
              </a:rPr>
              <a:t>agencies, </a:t>
            </a:r>
            <a:r>
              <a:rPr lang="en-US" sz="2800" dirty="0">
                <a:latin typeface="Calibri" charset="0"/>
              </a:rPr>
              <a:t>often with US leadership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2971800" cy="41148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b="1">
                <a:latin typeface="Calibri" charset="0"/>
              </a:rPr>
              <a:t>Photometric</a:t>
            </a:r>
          </a:p>
          <a:p>
            <a:pPr marL="0" indent="0">
              <a:buFont typeface="Wingdings" charset="0"/>
              <a:buNone/>
            </a:pPr>
            <a:endParaRPr lang="en-US" b="1">
              <a:latin typeface="Calibri" charset="0"/>
            </a:endParaRPr>
          </a:p>
          <a:p>
            <a:pPr marL="0" indent="0">
              <a:buFont typeface="Wingdings" charset="0"/>
              <a:buNone/>
            </a:pPr>
            <a:endParaRPr lang="en-US" b="1">
              <a:latin typeface="Calibri" charset="0"/>
            </a:endParaRPr>
          </a:p>
          <a:p>
            <a:pPr marL="0" indent="0">
              <a:buFont typeface="Wingdings" charset="0"/>
              <a:buNone/>
            </a:pPr>
            <a:r>
              <a:rPr lang="en-US" b="1">
                <a:latin typeface="Calibri" charset="0"/>
              </a:rPr>
              <a:t>Spectroscopic</a:t>
            </a:r>
          </a:p>
          <a:p>
            <a:pPr marL="0" indent="0">
              <a:buFont typeface="Wingdings" charset="0"/>
              <a:buNone/>
            </a:pPr>
            <a:endParaRPr lang="en-US" b="1">
              <a:latin typeface="Calibri" charset="0"/>
            </a:endParaRPr>
          </a:p>
          <a:p>
            <a:pPr marL="0" indent="0">
              <a:buFont typeface="Wingdings" charset="0"/>
              <a:buNone/>
            </a:pPr>
            <a:endParaRPr lang="en-US" b="1">
              <a:latin typeface="Calibri" charset="0"/>
            </a:endParaRPr>
          </a:p>
          <a:p>
            <a:pPr marL="0" indent="0">
              <a:buFont typeface="Wingdings" charset="0"/>
              <a:buNone/>
            </a:pPr>
            <a:r>
              <a:rPr lang="en-US" b="1">
                <a:latin typeface="Calibri" charset="0"/>
              </a:rPr>
              <a:t>CMB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990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019300" cy="7540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4953000" y="2362200"/>
            <a:ext cx="682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FFFFFF"/>
                </a:solidFill>
                <a:latin typeface="Calibri" charset="0"/>
              </a:rPr>
              <a:t>HSC</a:t>
            </a: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3505200" y="4038600"/>
            <a:ext cx="99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dirty="0" err="1">
                <a:solidFill>
                  <a:srgbClr val="FFFFFF"/>
                </a:solidFill>
                <a:latin typeface="Calibri" charset="0"/>
              </a:rPr>
              <a:t>eBOSS</a:t>
            </a:r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15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9" t="1431" r="31290" b="2"/>
          <a:stretch>
            <a:fillRect/>
          </a:stretch>
        </p:blipFill>
        <p:spPr bwMode="auto">
          <a:xfrm>
            <a:off x="6553200" y="4076700"/>
            <a:ext cx="8397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NewDM SpectroScopi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10620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6634163" y="3733800"/>
            <a:ext cx="681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Euclid</a:t>
            </a:r>
          </a:p>
        </p:txBody>
      </p:sp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41419" y="4269581"/>
            <a:ext cx="1187450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7772400" y="3581400"/>
            <a:ext cx="739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FFFFFF"/>
                </a:solidFill>
                <a:latin typeface="Calibri" charset="0"/>
              </a:rPr>
              <a:t>WFIRST</a:t>
            </a:r>
          </a:p>
        </p:txBody>
      </p:sp>
      <p:pic>
        <p:nvPicPr>
          <p:cNvPr id="2151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62600"/>
            <a:ext cx="1219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562600"/>
            <a:ext cx="8620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Box 17"/>
          <p:cNvSpPr txBox="1">
            <a:spLocks noChangeArrowheads="1"/>
          </p:cNvSpPr>
          <p:nvPr/>
        </p:nvSpPr>
        <p:spPr bwMode="auto">
          <a:xfrm>
            <a:off x="4191000" y="5257800"/>
            <a:ext cx="746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sz="1600" dirty="0" err="1">
                <a:solidFill>
                  <a:srgbClr val="FFFFFF"/>
                </a:solidFill>
                <a:latin typeface="Calibri" charset="0"/>
              </a:rPr>
              <a:t>SPTPol</a:t>
            </a:r>
            <a:endParaRPr lang="en-US" sz="1600" dirty="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21519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638800"/>
            <a:ext cx="920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TextBox 19"/>
          <p:cNvSpPr txBox="1">
            <a:spLocks noChangeArrowheads="1"/>
          </p:cNvSpPr>
          <p:nvPr/>
        </p:nvSpPr>
        <p:spPr bwMode="auto">
          <a:xfrm>
            <a:off x="7275513" y="5257800"/>
            <a:ext cx="877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Stage IV</a:t>
            </a:r>
          </a:p>
        </p:txBody>
      </p:sp>
      <p:pic>
        <p:nvPicPr>
          <p:cNvPr id="21521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410200"/>
            <a:ext cx="889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6" t="-5952"/>
          <a:stretch>
            <a:fillRect/>
          </a:stretch>
        </p:blipFill>
        <p:spPr bwMode="auto">
          <a:xfrm>
            <a:off x="5181600" y="6172200"/>
            <a:ext cx="18113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6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Mass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905000"/>
            <a:ext cx="5194300" cy="4065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590800"/>
            <a:ext cx="236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Cosmological constraints from both Stage IV dark energy experiments and Stage IV CMB experiment</a:t>
            </a:r>
            <a:endParaRPr lang="en-US" sz="2400" dirty="0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684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cosmic neutrinos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057400"/>
            <a:ext cx="5033780" cy="398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580144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2-sigma determination of N</a:t>
            </a:r>
            <a:r>
              <a:rPr lang="en-US" sz="2400" baseline="-25000" dirty="0" smtClean="0">
                <a:solidFill>
                  <a:srgbClr val="FFFFFF"/>
                </a:solidFill>
                <a:latin typeface="+mn-lt"/>
              </a:rPr>
              <a:t>eff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= 3.046 (incomplete decoupling when T~1 MeV)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Sterile neutrinos </a:t>
            </a:r>
          </a:p>
        </p:txBody>
      </p:sp>
    </p:spTree>
    <p:extLst>
      <p:ext uri="{BB962C8B-B14F-4D97-AF65-F5344CB8AC3E}">
        <p14:creationId xmlns:p14="http://schemas.microsoft.com/office/powerpoint/2010/main" val="56263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2819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9718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33800"/>
            <a:ext cx="227012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76800"/>
            <a:ext cx="2514600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25146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914374" y="304800"/>
            <a:ext cx="7210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FF"/>
                </a:solidFill>
                <a:latin typeface="Calibri" charset="0"/>
              </a:rPr>
              <a:t>Stunning </a:t>
            </a:r>
            <a:r>
              <a:rPr lang="en-US" dirty="0">
                <a:solidFill>
                  <a:srgbClr val="FFFFFF"/>
                </a:solidFill>
                <a:latin typeface="Calibri" charset="0"/>
              </a:rPr>
              <a:t>Agreement with a wide variety of observations</a:t>
            </a:r>
          </a:p>
        </p:txBody>
      </p:sp>
      <p:sp>
        <p:nvSpPr>
          <p:cNvPr id="19464" name="TextBox 1"/>
          <p:cNvSpPr txBox="1">
            <a:spLocks noChangeArrowheads="1"/>
          </p:cNvSpPr>
          <p:nvPr/>
        </p:nvSpPr>
        <p:spPr bwMode="auto">
          <a:xfrm>
            <a:off x="1143000" y="1447800"/>
            <a:ext cx="1720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sz="1400" dirty="0">
                <a:latin typeface="Calibri" charset="0"/>
              </a:rPr>
              <a:t>Gravitational Lensing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1752600" y="4800600"/>
            <a:ext cx="1531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sz="1400">
                <a:latin typeface="Calibri" charset="0"/>
              </a:rPr>
              <a:t>CMB Temperature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6858000" y="1600200"/>
            <a:ext cx="1436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sz="1400" dirty="0">
                <a:latin typeface="Calibri" charset="0"/>
              </a:rPr>
              <a:t>CMB Polarization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7391400" y="4800600"/>
            <a:ext cx="1423988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sz="1400" dirty="0">
                <a:latin typeface="Calibri" charset="0"/>
              </a:rPr>
              <a:t>Galaxy clustering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4953000" y="5791200"/>
            <a:ext cx="1057275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sz="1400" dirty="0">
                <a:latin typeface="Calibri" charset="0"/>
              </a:rPr>
              <a:t>Supernovae</a:t>
            </a: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3429000" y="3657600"/>
            <a:ext cx="1479550" cy="3079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 Linotype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 eaLnBrk="1" hangingPunct="1"/>
            <a:r>
              <a:rPr lang="en-US" sz="1400" dirty="0">
                <a:latin typeface="Calibri" charset="0"/>
              </a:rPr>
              <a:t>Lensing of CMB[!]</a:t>
            </a:r>
          </a:p>
        </p:txBody>
      </p:sp>
    </p:spTree>
    <p:extLst>
      <p:ext uri="{BB962C8B-B14F-4D97-AF65-F5344CB8AC3E}">
        <p14:creationId xmlns:p14="http://schemas.microsoft.com/office/powerpoint/2010/main" val="199153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3962400" cy="2286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Expect tight constraints on equation of state from 4 (+) probes</a:t>
            </a:r>
          </a:p>
          <a:p>
            <a:pPr>
              <a:buFont typeface="Arial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his is DES, Stage III; Stage IV is even better, close to cosmic variance limit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Powerful consistency checks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w0waDOEpr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81200"/>
            <a:ext cx="4114800" cy="445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093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2514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Probes </a:t>
            </a:r>
            <a:r>
              <a:rPr lang="en-US" sz="2400" i="1" dirty="0" smtClean="0"/>
              <a:t>correlated</a:t>
            </a:r>
            <a:r>
              <a:rPr lang="en-US" sz="2400" dirty="0" smtClean="0"/>
              <a:t> in fascinating ways. Here (courtesy Elisabeth Krause) correlations between </a:t>
            </a:r>
            <a:r>
              <a:rPr lang="en-US" sz="2400" b="1" dirty="0" smtClean="0"/>
              <a:t>galaxy clustering </a:t>
            </a:r>
            <a:r>
              <a:rPr lang="en-US" sz="2400" dirty="0" smtClean="0"/>
              <a:t>and </a:t>
            </a:r>
            <a:r>
              <a:rPr lang="en-US" sz="2400" b="1" dirty="0" smtClean="0"/>
              <a:t>gravitational lensing</a:t>
            </a:r>
            <a:endParaRPr lang="en-US" sz="2400" dirty="0"/>
          </a:p>
        </p:txBody>
      </p:sp>
      <p:pic>
        <p:nvPicPr>
          <p:cNvPr id="4" name="Picture 3" descr="cov_ggl_lss.00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058" r="15505" b="8938"/>
          <a:stretch/>
        </p:blipFill>
        <p:spPr>
          <a:xfrm>
            <a:off x="3048000" y="1676400"/>
            <a:ext cx="5750555" cy="482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75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Energy vs. Modified Gravity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4419600" cy="4114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Fix model by measuring distances (Supernovae, Baryon Acoustic Oscillations, Weak Lensing, Galaxy Clusters)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Modified gravity models make different predictions for structure growth than do DE models. Measure structure (Weak </a:t>
            </a:r>
            <a:r>
              <a:rPr lang="en-US" sz="2400" dirty="0"/>
              <a:t>L</a:t>
            </a:r>
            <a:r>
              <a:rPr lang="en-US" sz="2400" dirty="0" smtClean="0"/>
              <a:t>ensing, </a:t>
            </a:r>
            <a:r>
              <a:rPr lang="en-US" sz="2400" dirty="0"/>
              <a:t>R</a:t>
            </a:r>
            <a:r>
              <a:rPr lang="en-US" sz="2400" dirty="0" smtClean="0"/>
              <a:t>edshift </a:t>
            </a:r>
            <a:r>
              <a:rPr lang="en-US" sz="2400" dirty="0"/>
              <a:t>S</a:t>
            </a:r>
            <a:r>
              <a:rPr lang="en-US" sz="2400" dirty="0" smtClean="0"/>
              <a:t>pace Distortions, </a:t>
            </a:r>
            <a:r>
              <a:rPr lang="en-US" sz="2400" dirty="0"/>
              <a:t>G</a:t>
            </a:r>
            <a:r>
              <a:rPr lang="en-US" sz="2400" dirty="0" smtClean="0"/>
              <a:t>alaxy Clusters)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011" y="2133600"/>
            <a:ext cx="4248589" cy="3083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5341203"/>
            <a:ext cx="4419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All these models predict identical distance-redshift relation</a:t>
            </a:r>
          </a:p>
        </p:txBody>
      </p:sp>
    </p:spTree>
    <p:extLst>
      <p:ext uri="{BB962C8B-B14F-4D97-AF65-F5344CB8AC3E}">
        <p14:creationId xmlns:p14="http://schemas.microsoft.com/office/powerpoint/2010/main" val="273700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562600"/>
            <a:ext cx="65532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Stage IV CMB survey will definitively rule on </a:t>
            </a:r>
            <a:r>
              <a:rPr lang="en-US" sz="2400" i="1" dirty="0" smtClean="0"/>
              <a:t>large field</a:t>
            </a:r>
            <a:r>
              <a:rPr lang="en-US" sz="2400" dirty="0" smtClean="0"/>
              <a:t> models, opening a window on the Planck scale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52600"/>
            <a:ext cx="5524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2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</a:t>
            </a:r>
            <a:r>
              <a:rPr lang="en-US" dirty="0" smtClean="0"/>
              <a:t>Contribution to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4572000" cy="4114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Top Quark</a:t>
            </a:r>
          </a:p>
          <a:p>
            <a:pPr>
              <a:buFont typeface="Arial"/>
              <a:buChar char="•"/>
            </a:pPr>
            <a:r>
              <a:rPr lang="en-US" dirty="0" smtClean="0"/>
              <a:t>Neutrino Mass</a:t>
            </a:r>
          </a:p>
          <a:p>
            <a:pPr>
              <a:buFont typeface="Arial"/>
              <a:buChar char="•"/>
            </a:pPr>
            <a:r>
              <a:rPr lang="en-US" dirty="0" smtClean="0"/>
              <a:t>Higgs Boson</a:t>
            </a:r>
          </a:p>
          <a:p>
            <a:pPr>
              <a:buFont typeface="Arial"/>
              <a:buChar char="•"/>
            </a:pPr>
            <a:r>
              <a:rPr lang="en-US" dirty="0" smtClean="0"/>
              <a:t>Compelling version of cosmic history …</a:t>
            </a:r>
          </a:p>
          <a:p>
            <a:pPr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ith 3 pieces of new </a:t>
            </a:r>
            <a:r>
              <a:rPr lang="en-US" dirty="0" smtClean="0"/>
              <a:t>physics</a:t>
            </a:r>
          </a:p>
          <a:p>
            <a:pPr>
              <a:buFont typeface="Arial"/>
              <a:buChar char="•"/>
            </a:pPr>
            <a:r>
              <a:rPr lang="en-US" dirty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828800"/>
            <a:ext cx="3967480" cy="34202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5410200"/>
            <a:ext cx="20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err="1" smtClean="0">
                <a:solidFill>
                  <a:srgbClr val="FFFFFF"/>
                </a:solidFill>
                <a:latin typeface="+mn-lt"/>
              </a:rPr>
              <a:t>Woolsthorpe</a:t>
            </a:r>
            <a:r>
              <a:rPr lang="en-US" sz="1800" dirty="0" smtClean="0">
                <a:solidFill>
                  <a:srgbClr val="FFFFFF"/>
                </a:solidFill>
                <a:latin typeface="+mn-lt"/>
              </a:rPr>
              <a:t> Manor</a:t>
            </a:r>
            <a:endParaRPr lang="en-US" sz="1800" dirty="0" smtClean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37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Particle Physics from Cosmic Surveys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Robust evidence for dark matter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+mn-lt"/>
              </a:rPr>
              <a:t>D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ark energy equation of state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10-sigma detection of neutrinos produced when t&lt;1 sec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Tight constraints on neutrino mass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Evidence for inflation; constraints on physics driving inflation via primordial perturbation measurements</a:t>
            </a:r>
            <a:endParaRPr lang="en-US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22098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Zhao et al 2013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 descr="snls-sullivan-fig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362200"/>
            <a:ext cx="4957360" cy="3581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6600" y="5638800"/>
            <a:ext cx="1600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dirty="0" smtClean="0">
                <a:solidFill>
                  <a:schemeClr val="tx1"/>
                </a:solidFill>
                <a:latin typeface="+mn-lt"/>
              </a:rPr>
              <a:t>Sullivan et al. 2011</a:t>
            </a:r>
          </a:p>
        </p:txBody>
      </p:sp>
    </p:spTree>
    <p:extLst>
      <p:ext uri="{BB962C8B-B14F-4D97-AF65-F5344CB8AC3E}">
        <p14:creationId xmlns:p14="http://schemas.microsoft.com/office/powerpoint/2010/main" val="1699300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Neutrino Mass from Galaxy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2971800" cy="83099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FFFF"/>
                </a:solidFill>
                <a:latin typeface="+mn-lt"/>
              </a:rPr>
              <a:t>Data: 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Power spectrum from a galaxy survey</a:t>
            </a:r>
            <a:endParaRPr lang="en-US" sz="2400" b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02540"/>
            <a:ext cx="2971800" cy="156966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FFFF"/>
                </a:solidFill>
                <a:latin typeface="+mn-lt"/>
              </a:rPr>
              <a:t>Theory: 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Prediction for P(k) as a function of cosmological and nuisance parameters</a:t>
            </a:r>
            <a:endParaRPr lang="en-US" sz="2400" b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2971800" cy="83099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FFFF"/>
                </a:solidFill>
                <a:latin typeface="+mn-lt"/>
              </a:rPr>
              <a:t>Covariance Matrix: </a:t>
            </a:r>
          </a:p>
          <a:p>
            <a:pPr algn="l"/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C[P(k),P(k’)]</a:t>
            </a:r>
            <a:endParaRPr lang="en-US" sz="2400" b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895600"/>
            <a:ext cx="2971800" cy="1938992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FFFF"/>
                </a:solidFill>
                <a:latin typeface="+mn-lt"/>
              </a:rPr>
              <a:t>Likelihood: </a:t>
            </a:r>
          </a:p>
          <a:p>
            <a:pPr algn="l"/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Typically sampled at millions of points in the ~10-dimensional parameter space</a:t>
            </a:r>
            <a:endParaRPr lang="en-US" sz="2400" b="1" dirty="0" smtClean="0">
              <a:solidFill>
                <a:srgbClr val="FFFFFF"/>
              </a:solidFill>
              <a:latin typeface="+mn-lt"/>
            </a:endParaRP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 bwMode="auto">
          <a:xfrm>
            <a:off x="3429000" y="2320499"/>
            <a:ext cx="2057400" cy="15445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 bwMode="auto">
          <a:xfrm>
            <a:off x="3429000" y="3615899"/>
            <a:ext cx="2057400" cy="249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 bwMode="auto">
          <a:xfrm flipV="1">
            <a:off x="3429000" y="3865096"/>
            <a:ext cx="2057400" cy="15222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8152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CMASS galaxies from BOSS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2260600"/>
            <a:ext cx="6121400" cy="337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578100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tx1"/>
                </a:solidFill>
                <a:latin typeface="+mn-lt"/>
              </a:rPr>
              <a:t>Ross et al. 2012</a:t>
            </a:r>
          </a:p>
        </p:txBody>
      </p:sp>
    </p:spTree>
    <p:extLst>
      <p:ext uri="{BB962C8B-B14F-4D97-AF65-F5344CB8AC3E}">
        <p14:creationId xmlns:p14="http://schemas.microsoft.com/office/powerpoint/2010/main" val="428777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Power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81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err="1" smtClean="0"/>
              <a:t>Pixelize</a:t>
            </a:r>
            <a:r>
              <a:rPr lang="en-US" sz="2400" dirty="0" smtClean="0"/>
              <a:t> the survey and, for each pixel, compute the over-density </a:t>
            </a:r>
            <a:r>
              <a:rPr lang="en-US" sz="2400" dirty="0" err="1" smtClean="0"/>
              <a:t>Δ</a:t>
            </a:r>
            <a:r>
              <a:rPr lang="en-US" sz="2400" dirty="0" smtClean="0"/>
              <a:t>=(n-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exp</a:t>
            </a:r>
            <a:r>
              <a:rPr lang="en-US" sz="2400" dirty="0" smtClean="0"/>
              <a:t>)/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exp</a:t>
            </a:r>
            <a:r>
              <a:rPr lang="en-US" sz="2400" dirty="0" smtClean="0"/>
              <a:t>, where 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exp</a:t>
            </a:r>
            <a:r>
              <a:rPr lang="en-US" sz="2400" dirty="0" smtClean="0"/>
              <a:t> is the expected number of galaxies in the pixel</a:t>
            </a:r>
          </a:p>
        </p:txBody>
      </p:sp>
    </p:spTree>
    <p:extLst>
      <p:ext uri="{BB962C8B-B14F-4D97-AF65-F5344CB8AC3E}">
        <p14:creationId xmlns:p14="http://schemas.microsoft.com/office/powerpoint/2010/main" val="191523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Power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819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err="1" smtClean="0"/>
              <a:t>Pixelize</a:t>
            </a:r>
            <a:r>
              <a:rPr lang="en-US" sz="2400" dirty="0" smtClean="0"/>
              <a:t> the survey and, for each pixel, compute the over-density </a:t>
            </a:r>
            <a:r>
              <a:rPr lang="en-US" sz="2400" dirty="0" err="1" smtClean="0"/>
              <a:t>Δ</a:t>
            </a:r>
            <a:r>
              <a:rPr lang="en-US" sz="2400" dirty="0" smtClean="0"/>
              <a:t>=(n-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exp</a:t>
            </a:r>
            <a:r>
              <a:rPr lang="en-US" sz="2400" dirty="0" smtClean="0"/>
              <a:t>)/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exp</a:t>
            </a:r>
            <a:r>
              <a:rPr lang="en-US" sz="2400" dirty="0" smtClean="0"/>
              <a:t>, where </a:t>
            </a:r>
            <a:r>
              <a:rPr lang="en-US" sz="2400" dirty="0" err="1" smtClean="0"/>
              <a:t>n</a:t>
            </a:r>
            <a:r>
              <a:rPr lang="en-US" sz="2400" baseline="30000" dirty="0" err="1" smtClean="0"/>
              <a:t>exp</a:t>
            </a:r>
            <a:r>
              <a:rPr lang="en-US" sz="2400" dirty="0" smtClean="0"/>
              <a:t> is the expected number of galaxies in the pixel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Form a quadratic estimator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simple guess might be</a:t>
            </a:r>
            <a:br>
              <a:rPr lang="en-US" sz="2400" dirty="0" smtClean="0"/>
            </a:br>
            <a:r>
              <a:rPr lang="en-US" sz="2400" dirty="0" smtClean="0"/>
              <a:t>but there are many other</a:t>
            </a:r>
            <a:br>
              <a:rPr lang="en-US" sz="2400" dirty="0" smtClean="0"/>
            </a:br>
            <a:r>
              <a:rPr lang="en-US" sz="2400" dirty="0" smtClean="0"/>
              <a:t>options, many of which </a:t>
            </a:r>
            <a:br>
              <a:rPr lang="en-US" sz="2400" dirty="0" smtClean="0"/>
            </a:br>
            <a:r>
              <a:rPr lang="en-US" sz="2400" dirty="0" smtClean="0"/>
              <a:t>account for masks, edge effects more carefully and have better noise properties 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381202"/>
              </p:ext>
            </p:extLst>
          </p:nvPr>
        </p:nvGraphicFramePr>
        <p:xfrm>
          <a:off x="5038725" y="3413125"/>
          <a:ext cx="36417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44" name="Equation" r:id="rId3" imgW="1358900" imgH="304800" progId="Equation.3">
                  <p:embed/>
                </p:oleObj>
              </mc:Choice>
              <mc:Fallback>
                <p:oleObj name="Equation" r:id="rId3" imgW="13589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38725" y="3413125"/>
                        <a:ext cx="3641725" cy="8159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18376"/>
              </p:ext>
            </p:extLst>
          </p:nvPr>
        </p:nvGraphicFramePr>
        <p:xfrm>
          <a:off x="4621213" y="4724400"/>
          <a:ext cx="2216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1745" name="Equation" r:id="rId5" imgW="1016000" imgH="279400" progId="Equation.3">
                  <p:embed/>
                </p:oleObj>
              </mc:Choice>
              <mc:Fallback>
                <p:oleObj name="Equation" r:id="rId5" imgW="1016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1213" y="4724400"/>
                        <a:ext cx="2216150" cy="609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49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Covariance Matrix and Window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Estimate covariance matrix by running 600 mocks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266430"/>
              </p:ext>
            </p:extLst>
          </p:nvPr>
        </p:nvGraphicFramePr>
        <p:xfrm>
          <a:off x="1143000" y="2895600"/>
          <a:ext cx="7070725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677" name="Equation" r:id="rId3" imgW="3086100" imgH="431800" progId="Equation.3">
                  <p:embed/>
                </p:oleObj>
              </mc:Choice>
              <mc:Fallback>
                <p:oleObj name="Equation" r:id="rId3" imgW="3086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2895600"/>
                        <a:ext cx="7070725" cy="98901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007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realis">
  <a:themeElements>
    <a:clrScheme name="Borealis 2">
      <a:dk1>
        <a:srgbClr val="000000"/>
      </a:dk1>
      <a:lt1>
        <a:srgbClr val="D480A4"/>
      </a:lt1>
      <a:dk2>
        <a:srgbClr val="000000"/>
      </a:dk2>
      <a:lt2>
        <a:srgbClr val="3E3E5C"/>
      </a:lt2>
      <a:accent1>
        <a:srgbClr val="60597B"/>
      </a:accent1>
      <a:accent2>
        <a:srgbClr val="6666FF"/>
      </a:accent2>
      <a:accent3>
        <a:srgbClr val="E6C0CF"/>
      </a:accent3>
      <a:accent4>
        <a:srgbClr val="0000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Palatino Linotype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Palatino Linotype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FFFFFF"/>
            </a:solidFill>
            <a:latin typeface="+mn-lt"/>
          </a:defRPr>
        </a:defPPr>
      </a:lstStyle>
    </a:txDef>
  </a:objectDefaults>
  <a:extraClrSchemeLst>
    <a:extraClrScheme>
      <a:clrScheme name="Borealis 1">
        <a:dk1>
          <a:srgbClr val="000000"/>
        </a:dk1>
        <a:lt1>
          <a:srgbClr val="D480A4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E6C0C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ealis 2">
        <a:dk1>
          <a:srgbClr val="000000"/>
        </a:dk1>
        <a:lt1>
          <a:srgbClr val="D480A4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E6C0C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harddisk:Applications:Microsoft Office 2004:Templates:Presentations:Designs:Borealis</Template>
  <TotalTime>32666</TotalTime>
  <Words>1079</Words>
  <Application>Microsoft Macintosh PowerPoint</Application>
  <PresentationFormat>On-screen Show (4:3)</PresentationFormat>
  <Paragraphs>141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Borealis</vt:lpstr>
      <vt:lpstr>Microsoft Equation</vt:lpstr>
      <vt:lpstr>Equation</vt:lpstr>
      <vt:lpstr>Particle Physics from Cosmic Surveys</vt:lpstr>
      <vt:lpstr>Three epochs, each dominated by new physics, are required to explain cosmological data</vt:lpstr>
      <vt:lpstr>PowerPoint Presentation</vt:lpstr>
      <vt:lpstr>Particle Physics from Cosmic Surveys</vt:lpstr>
      <vt:lpstr>Example: Neutrino Mass from Galaxy Survey</vt:lpstr>
      <vt:lpstr>Example: CMASS galaxies from BOSS</vt:lpstr>
      <vt:lpstr>Estimating Power Spectrum</vt:lpstr>
      <vt:lpstr>Estimating Power Spectrum</vt:lpstr>
      <vt:lpstr>Covariance Matrix and Window Function</vt:lpstr>
      <vt:lpstr>Covariance Matrix and Window Function</vt:lpstr>
      <vt:lpstr>Power Spectrum, Covariance Matrix, &amp; Window Function</vt:lpstr>
      <vt:lpstr>Theory</vt:lpstr>
      <vt:lpstr>Theory</vt:lpstr>
      <vt:lpstr>Theory</vt:lpstr>
      <vt:lpstr>Zero order calculation: Standard Model neutrinos are produced in the early universe</vt:lpstr>
      <vt:lpstr>Zero order calculation: Standard Model neutrinos are produced in the early universe</vt:lpstr>
      <vt:lpstr>Compare this to the expansion rate</vt:lpstr>
      <vt:lpstr>Above 5 MeV, neutrinos are in equilibrium with the rest of the cosmic plasma</vt:lpstr>
      <vt:lpstr>Calibrate off the well-known photon temperature to get the prediction</vt:lpstr>
      <vt:lpstr>Evolution of Perturbations</vt:lpstr>
      <vt:lpstr>Impact on the Power Spectrum</vt:lpstr>
      <vt:lpstr>Three Theoretical Systematics</vt:lpstr>
      <vt:lpstr>Particle Physics from Cosmic Surveys</vt:lpstr>
      <vt:lpstr>What assumptions are made?</vt:lpstr>
      <vt:lpstr>What assumptions are made?</vt:lpstr>
      <vt:lpstr>Snowmass: Particle Physics from Cosmic Surveys</vt:lpstr>
      <vt:lpstr>Consensus plan, international and across agencies, often with US leadership</vt:lpstr>
      <vt:lpstr>Neutrino Mass</vt:lpstr>
      <vt:lpstr>Number of cosmic neutrinos</vt:lpstr>
      <vt:lpstr>Dark Energy</vt:lpstr>
      <vt:lpstr>Dark Energy</vt:lpstr>
      <vt:lpstr>Dark Energy vs. Modified Gravity</vt:lpstr>
      <vt:lpstr>Inflation</vt:lpstr>
      <vt:lpstr>Our Contribution to Civilization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dodelson</dc:creator>
  <cp:lastModifiedBy>Scott Dodelson</cp:lastModifiedBy>
  <cp:revision>621</cp:revision>
  <cp:lastPrinted>2009-04-22T19:24:48Z</cp:lastPrinted>
  <dcterms:created xsi:type="dcterms:W3CDTF">2003-02-10T23:55:17Z</dcterms:created>
  <dcterms:modified xsi:type="dcterms:W3CDTF">2013-08-14T15:38:02Z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