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60" r:id="rId5"/>
    <p:sldId id="279" r:id="rId6"/>
    <p:sldId id="283" r:id="rId7"/>
    <p:sldId id="265" r:id="rId8"/>
    <p:sldId id="284" r:id="rId9"/>
    <p:sldId id="280" r:id="rId10"/>
    <p:sldId id="285" r:id="rId11"/>
    <p:sldId id="268" r:id="rId12"/>
    <p:sldId id="270" r:id="rId13"/>
    <p:sldId id="271" r:id="rId14"/>
    <p:sldId id="274" r:id="rId15"/>
    <p:sldId id="269" r:id="rId16"/>
    <p:sldId id="275" r:id="rId17"/>
    <p:sldId id="277" r:id="rId18"/>
    <p:sldId id="272" r:id="rId19"/>
    <p:sldId id="288" r:id="rId20"/>
    <p:sldId id="289" r:id="rId21"/>
    <p:sldId id="259" r:id="rId22"/>
    <p:sldId id="258" r:id="rId23"/>
    <p:sldId id="286" r:id="rId24"/>
    <p:sldId id="287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678301-4A49-4EBC-9BDA-D7A61F260AF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B1A5578-91F1-46B2-81C3-8F9D647D4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3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4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9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6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1219200" cy="365125"/>
          </a:xfrm>
        </p:spPr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781800" cy="365125"/>
          </a:xfrm>
        </p:spPr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533400" cy="365125"/>
          </a:xfrm>
        </p:spPr>
        <p:txBody>
          <a:bodyPr/>
          <a:lstStyle/>
          <a:p>
            <a:fld id="{11EE32AB-48DF-4F46-A1BB-0A31031F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5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2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1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5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35635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708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Cowan   —   Precision measurement of the D0 mass and of the natural line width of the D*+   —   DPF 2013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408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32AB-48DF-4F46-A1BB-0A31031F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6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0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12.xml"/><Relationship Id="rId10" Type="http://schemas.openxmlformats.org/officeDocument/2006/relationships/image" Target="../media/image24.png"/><Relationship Id="rId4" Type="http://schemas.openxmlformats.org/officeDocument/2006/relationships/tags" Target="../tags/tag11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8600"/>
            <a:ext cx="6400800" cy="3276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Precision measurement of the </a:t>
            </a:r>
            <a:r>
              <a:rPr lang="en-US" sz="4000" b="1" i="1" dirty="0">
                <a:solidFill>
                  <a:prstClr val="black"/>
                </a:solidFill>
              </a:rPr>
              <a:t>D</a:t>
            </a:r>
            <a:r>
              <a:rPr lang="en-US" sz="4000" b="1" baseline="30000" dirty="0">
                <a:solidFill>
                  <a:prstClr val="black"/>
                </a:solidFill>
              </a:rPr>
              <a:t>0</a:t>
            </a:r>
            <a:r>
              <a:rPr lang="en-US" sz="4000" b="1" dirty="0">
                <a:solidFill>
                  <a:prstClr val="black"/>
                </a:solidFill>
              </a:rPr>
              <a:t> mass and of the natural line width of the </a:t>
            </a:r>
            <a:r>
              <a:rPr lang="en-US" sz="4000" b="1" i="1" dirty="0" smtClean="0">
                <a:solidFill>
                  <a:prstClr val="black"/>
                </a:solidFill>
              </a:rPr>
              <a:t>D</a:t>
            </a:r>
            <a:r>
              <a:rPr lang="en-US" sz="4000" b="1" dirty="0" smtClean="0">
                <a:solidFill>
                  <a:prstClr val="black"/>
                </a:solidFill>
              </a:rPr>
              <a:t>*</a:t>
            </a:r>
            <a:r>
              <a:rPr lang="en-US" sz="4000" b="1" baseline="30000" dirty="0" smtClean="0">
                <a:solidFill>
                  <a:prstClr val="black"/>
                </a:solidFill>
              </a:rPr>
              <a:t>+</a:t>
            </a:r>
            <a:r>
              <a:rPr lang="en-US" sz="4000" b="1" dirty="0">
                <a:solidFill>
                  <a:prstClr val="black"/>
                </a:solidFill>
              </a:rPr>
              <a:t/>
            </a:r>
            <a:br>
              <a:rPr lang="en-US" sz="4000" b="1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Ray F. Cowan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/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Representing the </a:t>
            </a:r>
            <a:r>
              <a:rPr lang="en-US" sz="3200" b="1" i="1" dirty="0">
                <a:solidFill>
                  <a:prstClr val="black"/>
                </a:solidFill>
              </a:rPr>
              <a:t>B</a:t>
            </a:r>
            <a:r>
              <a:rPr lang="en-US" sz="2800" b="1" i="1" dirty="0">
                <a:solidFill>
                  <a:prstClr val="black"/>
                </a:solidFill>
              </a:rPr>
              <a:t>A</a:t>
            </a:r>
            <a:r>
              <a:rPr lang="en-US" sz="3200" b="1" i="1" dirty="0">
                <a:solidFill>
                  <a:prstClr val="black"/>
                </a:solidFill>
              </a:rPr>
              <a:t>B</a:t>
            </a:r>
            <a:r>
              <a:rPr lang="en-US" sz="2800" b="1" i="1" dirty="0">
                <a:solidFill>
                  <a:prstClr val="black"/>
                </a:solidFill>
              </a:rPr>
              <a:t>AR</a:t>
            </a:r>
            <a:r>
              <a:rPr lang="en-US" sz="3200" b="1" i="1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Collaboration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4191000" cy="2286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DPF 2013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Santa Cruz, California USA</a:t>
            </a:r>
          </a:p>
          <a:p>
            <a:endParaRPr lang="en-US" sz="1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August 12–17, 2013</a:t>
            </a:r>
          </a:p>
          <a:p>
            <a:endParaRPr lang="en-US" dirty="0"/>
          </a:p>
        </p:txBody>
      </p:sp>
      <p:pic>
        <p:nvPicPr>
          <p:cNvPr id="4" name="Picture 9" descr="s6_r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8475" y="5761037"/>
            <a:ext cx="3565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abar_wav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51" y="228600"/>
            <a:ext cx="1105592" cy="173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mass —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355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Dominant systematic error from </a:t>
            </a:r>
            <a:r>
              <a:rPr lang="en-US" i="1" dirty="0"/>
              <a:t>K</a:t>
            </a:r>
            <a:r>
              <a:rPr lang="en-US" baseline="30000" dirty="0"/>
              <a:t>+</a:t>
            </a:r>
            <a:r>
              <a:rPr lang="en-US" dirty="0"/>
              <a:t> mass uncertainty (16 </a:t>
            </a:r>
            <a:r>
              <a:rPr lang="en-US" dirty="0" err="1"/>
              <a:t>keV</a:t>
            </a:r>
            <a:r>
              <a:rPr lang="en-US" dirty="0"/>
              <a:t>/</a:t>
            </a:r>
            <a:r>
              <a:rPr lang="en-US" i="1" dirty="0"/>
              <a:t>c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 smtClean="0"/>
              <a:t>yields</a:t>
            </a:r>
            <a:endParaRPr lang="en-US" dirty="0"/>
          </a:p>
          <a:p>
            <a:pPr lvl="1"/>
            <a:r>
              <a:rPr lang="en-US" dirty="0" smtClean="0"/>
              <a:t>46 </a:t>
            </a:r>
            <a:r>
              <a:rPr lang="en-US" dirty="0" err="1"/>
              <a:t>keV</a:t>
            </a:r>
            <a:r>
              <a:rPr lang="en-US" dirty="0"/>
              <a:t>/</a:t>
            </a:r>
            <a:r>
              <a:rPr lang="en-US" i="1" dirty="0"/>
              <a:t>c</a:t>
            </a:r>
            <a:r>
              <a:rPr lang="en-US" baseline="30000" dirty="0"/>
              <a:t>2</a:t>
            </a:r>
            <a:r>
              <a:rPr lang="en-US" dirty="0"/>
              <a:t> (3 </a:t>
            </a:r>
            <a:r>
              <a:rPr lang="en-US" dirty="0" err="1" smtClean="0"/>
              <a:t>kaons</a:t>
            </a:r>
            <a:r>
              <a:rPr lang="en-US" dirty="0"/>
              <a:t>)</a:t>
            </a:r>
          </a:p>
          <a:p>
            <a:r>
              <a:rPr lang="en-US" dirty="0" smtClean="0"/>
              <a:t>Magnetic </a:t>
            </a:r>
            <a:r>
              <a:rPr lang="en-US" dirty="0"/>
              <a:t>field and energy loss calibration</a:t>
            </a:r>
          </a:p>
          <a:p>
            <a:pPr lvl="1"/>
            <a:r>
              <a:rPr lang="en-US" dirty="0" smtClean="0"/>
              <a:t>31 </a:t>
            </a:r>
            <a:r>
              <a:rPr lang="en-US" dirty="0" err="1"/>
              <a:t>keV</a:t>
            </a:r>
            <a:r>
              <a:rPr lang="en-US" dirty="0"/>
              <a:t>/</a:t>
            </a:r>
            <a:r>
              <a:rPr lang="en-US" i="1" dirty="0"/>
              <a:t>c</a:t>
            </a:r>
            <a:r>
              <a:rPr lang="en-US" baseline="30000" dirty="0"/>
              <a:t>2</a:t>
            </a:r>
          </a:p>
          <a:p>
            <a:r>
              <a:rPr lang="en-US" dirty="0" smtClean="0"/>
              <a:t>Systematic </a:t>
            </a:r>
            <a:r>
              <a:rPr lang="en-US" dirty="0"/>
              <a:t>variation in </a:t>
            </a:r>
            <a:r>
              <a:rPr lang="el-GR" dirty="0" smtClean="0"/>
              <a:t>Δ</a:t>
            </a:r>
            <a:r>
              <a:rPr lang="en-US" i="1" dirty="0" smtClean="0"/>
              <a:t>m</a:t>
            </a:r>
            <a:endParaRPr lang="en-US" i="1" dirty="0"/>
          </a:p>
          <a:p>
            <a:pPr lvl="1"/>
            <a:r>
              <a:rPr lang="en-US" dirty="0" smtClean="0"/>
              <a:t>28 </a:t>
            </a:r>
            <a:r>
              <a:rPr lang="en-US" dirty="0" err="1" smtClean="0"/>
              <a:t>keV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i="1" dirty="0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baseline="30000" dirty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−</a:t>
            </a:r>
            <a:r>
              <a:rPr lang="en-US" dirty="0" smtClean="0">
                <a:solidFill>
                  <a:srgbClr val="FF0000"/>
                </a:solidFill>
              </a:rPr>
              <a:t> 3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− 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l-GR" i="1" dirty="0" smtClean="0">
                <a:solidFill>
                  <a:srgbClr val="FF0000"/>
                </a:solidFill>
                <a:latin typeface="Calibri"/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</a:rPr>
              <a:t>= 244.240 ± 0.048 ± 0.041 MeV/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) = 1864.841 ± 0.048 ± 0.062 MeV/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Can </a:t>
            </a:r>
            <a:r>
              <a:rPr lang="en-US" dirty="0"/>
              <a:t>recalculate </a:t>
            </a:r>
            <a:r>
              <a:rPr lang="en-US" dirty="0" smtClean="0"/>
              <a:t>a more </a:t>
            </a:r>
            <a:r>
              <a:rPr lang="en-US" dirty="0"/>
              <a:t>precise </a:t>
            </a:r>
            <a:r>
              <a:rPr lang="en-US" i="1" dirty="0"/>
              <a:t>D</a:t>
            </a:r>
            <a:r>
              <a:rPr lang="en-US" baseline="30000" dirty="0"/>
              <a:t>0</a:t>
            </a:r>
            <a:r>
              <a:rPr lang="en-US" dirty="0"/>
              <a:t> mass with improved </a:t>
            </a:r>
            <a:r>
              <a:rPr lang="en-US" i="1" dirty="0"/>
              <a:t>K</a:t>
            </a:r>
            <a:r>
              <a:rPr lang="en-US" dirty="0"/>
              <a:t> mass </a:t>
            </a:r>
            <a:r>
              <a:rPr lang="en-US" dirty="0" smtClean="0"/>
              <a:t>value</a:t>
            </a:r>
          </a:p>
          <a:p>
            <a:r>
              <a:rPr lang="en-US" dirty="0" smtClean="0"/>
              <a:t>Result is approximately twice as </a:t>
            </a:r>
            <a:r>
              <a:rPr lang="en-US" dirty="0"/>
              <a:t>precise </a:t>
            </a:r>
            <a:r>
              <a:rPr lang="en-US" dirty="0" smtClean="0"/>
              <a:t>as the current </a:t>
            </a:r>
            <a:r>
              <a:rPr lang="en-US" dirty="0"/>
              <a:t>world average</a:t>
            </a:r>
          </a:p>
          <a:p>
            <a:pPr lvl="1"/>
            <a:r>
              <a:rPr lang="en-US" dirty="0" smtClean="0"/>
              <a:t>1864.841 ± 0.078 </a:t>
            </a:r>
            <a:r>
              <a:rPr lang="en-US" dirty="0"/>
              <a:t>MeV/</a:t>
            </a:r>
            <a:r>
              <a:rPr lang="en-US" i="1" dirty="0"/>
              <a:t>c</a:t>
            </a:r>
            <a:r>
              <a:rPr lang="en-US" baseline="30000" dirty="0"/>
              <a:t>2</a:t>
            </a:r>
            <a:r>
              <a:rPr lang="en-US" dirty="0"/>
              <a:t> This measurement</a:t>
            </a:r>
          </a:p>
          <a:p>
            <a:pPr lvl="1"/>
            <a:r>
              <a:rPr lang="en-US" dirty="0" smtClean="0"/>
              <a:t>1864.86 </a:t>
            </a:r>
            <a:r>
              <a:rPr lang="en-US" dirty="0"/>
              <a:t>± 0.13 MeV/</a:t>
            </a:r>
            <a:r>
              <a:rPr lang="en-US" i="1" dirty="0"/>
              <a:t>c</a:t>
            </a:r>
            <a:r>
              <a:rPr lang="en-US" baseline="30000" dirty="0"/>
              <a:t>2</a:t>
            </a:r>
            <a:r>
              <a:rPr lang="en-US" dirty="0"/>
              <a:t> PDG fit</a:t>
            </a:r>
          </a:p>
          <a:p>
            <a:pPr lvl="1"/>
            <a:r>
              <a:rPr lang="en-US" dirty="0" smtClean="0"/>
              <a:t>1864.91 </a:t>
            </a:r>
            <a:r>
              <a:rPr lang="en-US" dirty="0"/>
              <a:t>± 0.17 MeV/</a:t>
            </a:r>
            <a:r>
              <a:rPr lang="en-US" i="1" dirty="0"/>
              <a:t>c</a:t>
            </a:r>
            <a:r>
              <a:rPr lang="en-US" baseline="30000" dirty="0"/>
              <a:t>2</a:t>
            </a:r>
            <a:r>
              <a:rPr lang="en-US" dirty="0"/>
              <a:t> PDG average</a:t>
            </a:r>
          </a:p>
          <a:p>
            <a:pPr lvl="1"/>
            <a:r>
              <a:rPr lang="en-US" dirty="0" smtClean="0"/>
              <a:t>1864.847 </a:t>
            </a:r>
            <a:r>
              <a:rPr lang="en-US" dirty="0"/>
              <a:t>± 0.178 MeV/</a:t>
            </a:r>
            <a:r>
              <a:rPr lang="en-US" i="1" dirty="0"/>
              <a:t>c</a:t>
            </a:r>
            <a:r>
              <a:rPr lang="en-US" baseline="30000" dirty="0"/>
              <a:t>2</a:t>
            </a:r>
            <a:r>
              <a:rPr lang="en-US" dirty="0"/>
              <a:t> CLEO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4953000"/>
            <a:ext cx="38862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Binding energy </a:t>
            </a:r>
          </a:p>
          <a:p>
            <a:r>
              <a:rPr lang="en-US" i="1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m(</a:t>
            </a:r>
            <a:r>
              <a:rPr lang="en-US" dirty="0" smtClean="0"/>
              <a:t>X(3872)) </a:t>
            </a:r>
            <a:r>
              <a:rPr lang="en-US" dirty="0" smtClean="0">
                <a:latin typeface="Calibri"/>
              </a:rPr>
              <a:t>− 2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</a:t>
            </a:r>
            <a:r>
              <a:rPr lang="en-US" dirty="0"/>
              <a:t>− </a:t>
            </a:r>
            <a:r>
              <a:rPr lang="el-GR" dirty="0" smtClean="0"/>
              <a:t>Δ</a:t>
            </a:r>
            <a:r>
              <a:rPr lang="en-US" dirty="0" smtClean="0"/>
              <a:t>m(D*</a:t>
            </a:r>
            <a:r>
              <a:rPr lang="en-US" baseline="30000" dirty="0" smtClean="0"/>
              <a:t>+</a:t>
            </a:r>
            <a:r>
              <a:rPr lang="en-US" dirty="0"/>
              <a:t>-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</a:t>
            </a:r>
            <a:endParaRPr lang="en-US" i="1" dirty="0"/>
          </a:p>
          <a:p>
            <a:r>
              <a:rPr lang="en-US" dirty="0" smtClean="0"/>
              <a:t>This result:</a:t>
            </a:r>
            <a:r>
              <a:rPr lang="en-US" i="1" dirty="0" smtClean="0"/>
              <a:t>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/>
              <a:t>= </a:t>
            </a:r>
            <a:r>
              <a:rPr lang="en-US" dirty="0"/>
              <a:t>0.12 </a:t>
            </a:r>
            <a:r>
              <a:rPr lang="en-US" dirty="0"/>
              <a:t>±</a:t>
            </a:r>
            <a:r>
              <a:rPr lang="en-US" dirty="0" smtClean="0"/>
              <a:t> 0.24 MeV</a:t>
            </a:r>
          </a:p>
          <a:p>
            <a:r>
              <a:rPr lang="en-US" dirty="0" smtClean="0"/>
              <a:t>PDG:           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0.16 </a:t>
            </a:r>
            <a:r>
              <a:rPr lang="en-US" dirty="0"/>
              <a:t>± </a:t>
            </a:r>
            <a:r>
              <a:rPr lang="en-US" dirty="0" smtClean="0"/>
              <a:t>0.32 MeV</a:t>
            </a:r>
          </a:p>
        </p:txBody>
      </p:sp>
    </p:spTree>
    <p:extLst>
      <p:ext uri="{BB962C8B-B14F-4D97-AF65-F5344CB8AC3E}">
        <p14:creationId xmlns:p14="http://schemas.microsoft.com/office/powerpoint/2010/main" val="33122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71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Motivation — </a:t>
            </a:r>
            <a:r>
              <a:rPr lang="en-US" sz="2800" i="1" dirty="0" smtClean="0"/>
              <a:t>D</a:t>
            </a:r>
            <a:r>
              <a:rPr lang="en-US" sz="2800" dirty="0" smtClean="0"/>
              <a:t>*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line width, </a:t>
            </a:r>
            <a:r>
              <a:rPr lang="el-GR" sz="2800" dirty="0" smtClean="0"/>
              <a:t>Δ</a:t>
            </a:r>
            <a:r>
              <a:rPr lang="en-US" sz="2800" i="1" dirty="0" smtClean="0"/>
              <a:t>m</a:t>
            </a:r>
            <a:r>
              <a:rPr lang="en-US" sz="2800" dirty="0" smtClean="0"/>
              <a:t>(</a:t>
            </a:r>
            <a:r>
              <a:rPr lang="en-US" sz="2800" i="1" dirty="0" smtClean="0"/>
              <a:t>D</a:t>
            </a:r>
            <a:r>
              <a:rPr lang="en-US" sz="2800" dirty="0" smtClean="0"/>
              <a:t>*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-</a:t>
            </a:r>
            <a:r>
              <a:rPr lang="en-US" sz="2800" i="1" dirty="0" smtClean="0"/>
              <a:t>D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) mass difference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6684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  line width explores </a:t>
            </a:r>
            <a:r>
              <a:rPr lang="en-US" dirty="0" err="1" smtClean="0"/>
              <a:t>nonperturbative</a:t>
            </a:r>
            <a:r>
              <a:rPr lang="en-US" dirty="0" smtClean="0"/>
              <a:t> strong physics where the </a:t>
            </a:r>
            <a:r>
              <a:rPr lang="en-US" dirty="0" smtClean="0"/>
              <a:t>heavy </a:t>
            </a:r>
            <a:r>
              <a:rPr lang="en-US" dirty="0" smtClean="0"/>
              <a:t>meson </a:t>
            </a:r>
            <a:r>
              <a:rPr lang="en-US" dirty="0" smtClean="0"/>
              <a:t>involves </a:t>
            </a:r>
            <a:r>
              <a:rPr lang="en-US" dirty="0" smtClean="0"/>
              <a:t>the charm quark</a:t>
            </a:r>
          </a:p>
          <a:p>
            <a:pPr lvl="1"/>
            <a:r>
              <a:rPr lang="en-US" dirty="0" smtClean="0"/>
              <a:t>Provides a check on models of the </a:t>
            </a:r>
            <a:r>
              <a:rPr lang="en-US" i="1" dirty="0" smtClean="0"/>
              <a:t>D</a:t>
            </a:r>
            <a:r>
              <a:rPr lang="en-US" dirty="0" smtClean="0"/>
              <a:t>-meson mass spectrum</a:t>
            </a:r>
          </a:p>
          <a:p>
            <a:pPr lvl="1"/>
            <a:r>
              <a:rPr lang="en-US" dirty="0" smtClean="0"/>
              <a:t>Provides information on the </a:t>
            </a:r>
            <a:r>
              <a:rPr lang="en-US" i="1" dirty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 </a:t>
            </a:r>
            <a:r>
              <a:rPr lang="en-US" dirty="0" smtClean="0"/>
              <a:t>coupling 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D</a:t>
            </a:r>
            <a:r>
              <a:rPr lang="en-US" baseline="-25000" dirty="0" smtClean="0"/>
              <a:t>*</a:t>
            </a:r>
            <a:r>
              <a:rPr lang="en-US" i="1" baseline="-25000" dirty="0" smtClean="0"/>
              <a:t>D</a:t>
            </a:r>
            <a:r>
              <a:rPr lang="el-GR" i="1" baseline="-25000" dirty="0" smtClean="0">
                <a:latin typeface="Calibri"/>
              </a:rPr>
              <a:t>π</a:t>
            </a:r>
            <a:r>
              <a:rPr lang="en-US" dirty="0" smtClean="0"/>
              <a:t> to the </a:t>
            </a:r>
            <a:r>
              <a:rPr lang="en-US" i="1" dirty="0" smtClean="0"/>
              <a:t>D</a:t>
            </a:r>
            <a:r>
              <a:rPr lang="en-US" dirty="0" smtClean="0"/>
              <a:t>-</a:t>
            </a:r>
            <a:r>
              <a:rPr lang="el-GR" i="1" dirty="0" smtClean="0">
                <a:latin typeface="Calibri"/>
              </a:rPr>
              <a:t>π</a:t>
            </a:r>
            <a:r>
              <a:rPr lang="en-US" i="1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system</a:t>
            </a:r>
          </a:p>
          <a:p>
            <a:pPr lvl="2"/>
            <a:r>
              <a:rPr lang="en-US" dirty="0" smtClean="0">
                <a:latin typeface="Calibri"/>
              </a:rPr>
              <a:t>Which can be related to 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B</a:t>
            </a:r>
            <a:r>
              <a:rPr lang="en-US" baseline="-25000" dirty="0" smtClean="0"/>
              <a:t>*</a:t>
            </a:r>
            <a:r>
              <a:rPr lang="en-US" i="1" baseline="-25000" dirty="0" smtClean="0"/>
              <a:t>B</a:t>
            </a:r>
            <a:r>
              <a:rPr lang="el-GR" i="1" baseline="-25000" dirty="0" smtClean="0"/>
              <a:t>π</a:t>
            </a:r>
            <a:r>
              <a:rPr lang="en-US" i="1" dirty="0"/>
              <a:t> </a:t>
            </a:r>
            <a:r>
              <a:rPr lang="en-US" dirty="0" smtClean="0"/>
              <a:t>which is not accessible directly (no phase space for </a:t>
            </a:r>
            <a:r>
              <a:rPr lang="en-US" i="1" dirty="0" smtClean="0"/>
              <a:t>B</a:t>
            </a:r>
            <a:r>
              <a:rPr lang="en-US" dirty="0" smtClean="0"/>
              <a:t>*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B</a:t>
            </a:r>
            <a:r>
              <a:rPr lang="el-GR" i="1" dirty="0" smtClean="0"/>
              <a:t>π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>
                <a:latin typeface="Calibri"/>
              </a:rPr>
              <a:t>Needed for model-independent measurement of |</a:t>
            </a:r>
            <a:r>
              <a:rPr lang="en-US" i="1" dirty="0" err="1" smtClean="0">
                <a:latin typeface="Calibri"/>
              </a:rPr>
              <a:t>V</a:t>
            </a:r>
            <a:r>
              <a:rPr lang="en-US" i="1" baseline="-25000" dirty="0" err="1" smtClean="0">
                <a:latin typeface="Calibri"/>
              </a:rPr>
              <a:t>ub</a:t>
            </a:r>
            <a:r>
              <a:rPr lang="en-US" dirty="0" smtClean="0">
                <a:latin typeface="Calibri"/>
              </a:rPr>
              <a:t>|</a:t>
            </a:r>
          </a:p>
          <a:p>
            <a:pPr lvl="3"/>
            <a:r>
              <a:rPr lang="en-US" dirty="0" smtClean="0">
                <a:latin typeface="Calibri"/>
              </a:rPr>
              <a:t>And is a large contributor to the theoretical uncertainty of </a:t>
            </a:r>
            <a:r>
              <a:rPr lang="en-US" dirty="0" smtClean="0"/>
              <a:t>|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ub</a:t>
            </a:r>
            <a:r>
              <a:rPr lang="en-US" dirty="0" smtClean="0"/>
              <a:t>|</a:t>
            </a:r>
          </a:p>
          <a:p>
            <a:pPr lvl="1"/>
            <a:r>
              <a:rPr lang="en-US" dirty="0" smtClean="0"/>
              <a:t>Extracted values of the universal coupling constant </a:t>
            </a:r>
            <a:r>
              <a:rPr lang="en-US" i="1" dirty="0" smtClean="0"/>
              <a:t>g</a:t>
            </a:r>
            <a:r>
              <a:rPr lang="en-US" dirty="0" smtClean="0"/>
              <a:t> are not consistent with chiral perturbation theory</a:t>
            </a:r>
            <a:endParaRPr lang="en-US" dirty="0" smtClean="0"/>
          </a:p>
          <a:p>
            <a:r>
              <a:rPr lang="en-US" dirty="0" smtClean="0">
                <a:latin typeface="Calibri"/>
              </a:rPr>
              <a:t>Previously only one measurement [3]</a:t>
            </a:r>
          </a:p>
          <a:p>
            <a:pPr lvl="1"/>
            <a:r>
              <a:rPr lang="el-GR" dirty="0" smtClean="0"/>
              <a:t>Γ(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 ) = 96 </a:t>
            </a:r>
            <a:r>
              <a:rPr lang="en-US" dirty="0"/>
              <a:t>±</a:t>
            </a:r>
            <a:r>
              <a:rPr lang="en-US" dirty="0" smtClean="0"/>
              <a:t> 4 </a:t>
            </a:r>
            <a:r>
              <a:rPr lang="en-US" dirty="0" smtClean="0">
                <a:latin typeface="Calibri"/>
              </a:rPr>
              <a:t>±</a:t>
            </a:r>
            <a:r>
              <a:rPr lang="en-US" dirty="0" smtClean="0"/>
              <a:t> 22 </a:t>
            </a:r>
            <a:r>
              <a:rPr lang="en-US" dirty="0" err="1" smtClean="0"/>
              <a:t>keV</a:t>
            </a:r>
            <a:endParaRPr lang="en-US" dirty="0" smtClean="0"/>
          </a:p>
          <a:p>
            <a:pPr lvl="1"/>
            <a:r>
              <a:rPr lang="en-US" dirty="0" smtClean="0">
                <a:latin typeface="Calibri"/>
              </a:rPr>
              <a:t>Used </a:t>
            </a:r>
            <a:r>
              <a:rPr lang="en-US" i="1" dirty="0" smtClean="0">
                <a:latin typeface="Calibri"/>
              </a:rPr>
              <a:t>D</a:t>
            </a:r>
            <a:r>
              <a:rPr lang="en-US" baseline="30000" dirty="0" smtClean="0">
                <a:latin typeface="Calibri"/>
              </a:rPr>
              <a:t>0</a:t>
            </a:r>
            <a:r>
              <a:rPr lang="en-US" dirty="0" smtClean="0">
                <a:latin typeface="Calibri"/>
              </a:rPr>
              <a:t> </a:t>
            </a:r>
            <a:r>
              <a:rPr lang="en-US" dirty="0" smtClean="0">
                <a:latin typeface="Calibri"/>
                <a:sym typeface="Wingdings" panose="05000000000000000000" pitchFamily="2" charset="2"/>
              </a:rPr>
              <a:t> </a:t>
            </a:r>
            <a:r>
              <a:rPr lang="en-US" i="1" dirty="0" smtClean="0">
                <a:latin typeface="Calibri"/>
                <a:sym typeface="Wingdings" panose="05000000000000000000" pitchFamily="2" charset="2"/>
              </a:rPr>
              <a:t>K</a:t>
            </a:r>
            <a:r>
              <a:rPr lang="en-US" baseline="30000" dirty="0" smtClean="0">
                <a:latin typeface="Calibri"/>
                <a:sym typeface="Wingdings" panose="05000000000000000000" pitchFamily="2" charset="2"/>
              </a:rPr>
              <a:t>−</a:t>
            </a:r>
            <a:r>
              <a:rPr lang="el-GR" i="1" dirty="0" smtClean="0">
                <a:latin typeface="Calibri"/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latin typeface="Calibri"/>
                <a:sym typeface="Wingdings" panose="05000000000000000000" pitchFamily="2" charset="2"/>
              </a:rPr>
              <a:t>+</a:t>
            </a:r>
            <a:r>
              <a:rPr lang="en-US" dirty="0" smtClean="0">
                <a:latin typeface="Calibri"/>
                <a:sym typeface="Wingdings" panose="05000000000000000000" pitchFamily="2" charset="2"/>
              </a:rPr>
              <a:t> decays, 9 fb</a:t>
            </a:r>
            <a:r>
              <a:rPr lang="en-US" baseline="30000" dirty="0" smtClean="0">
                <a:latin typeface="Calibri"/>
                <a:sym typeface="Wingdings" panose="05000000000000000000" pitchFamily="2" charset="2"/>
              </a:rPr>
              <a:t>-1</a:t>
            </a:r>
          </a:p>
          <a:p>
            <a:r>
              <a:rPr lang="en-US" dirty="0" smtClean="0">
                <a:latin typeface="Calibri"/>
                <a:sym typeface="Wingdings" panose="05000000000000000000" pitchFamily="2" charset="2"/>
              </a:rPr>
              <a:t>This measurement uses </a:t>
            </a:r>
            <a:r>
              <a:rPr lang="en-US" i="1" dirty="0"/>
              <a:t>D</a:t>
            </a:r>
            <a:r>
              <a:rPr lang="en-US" baseline="30000" dirty="0"/>
              <a:t>0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K</a:t>
            </a:r>
            <a:r>
              <a:rPr lang="en-US" baseline="30000" dirty="0">
                <a:sym typeface="Wingdings" panose="05000000000000000000" pitchFamily="2" charset="2"/>
              </a:rPr>
              <a:t>−</a:t>
            </a:r>
            <a:r>
              <a:rPr lang="el-GR" i="1" dirty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 </a:t>
            </a:r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i="1" dirty="0"/>
              <a:t>D</a:t>
            </a:r>
            <a:r>
              <a:rPr lang="en-US" baseline="30000" dirty="0"/>
              <a:t>0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K</a:t>
            </a:r>
            <a:r>
              <a:rPr lang="en-US" baseline="30000" dirty="0">
                <a:sym typeface="Wingdings" panose="05000000000000000000" pitchFamily="2" charset="2"/>
              </a:rPr>
              <a:t>−</a:t>
            </a:r>
            <a:r>
              <a:rPr lang="el-GR" i="1" dirty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l-GR" i="1" dirty="0" smtClean="0">
                <a:sym typeface="Wingdings" panose="05000000000000000000" pitchFamily="2" charset="2"/>
              </a:rPr>
              <a:t> π</a:t>
            </a:r>
            <a:r>
              <a:rPr lang="en-US" baseline="30000" dirty="0" smtClean="0">
                <a:latin typeface="Calibri"/>
                <a:sym typeface="Wingdings" panose="05000000000000000000" pitchFamily="2" charset="2"/>
              </a:rPr>
              <a:t>−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>
                <a:sym typeface="Wingdings" panose="05000000000000000000" pitchFamily="2" charset="2"/>
              </a:rPr>
              <a:t> decays</a:t>
            </a:r>
          </a:p>
          <a:p>
            <a:pPr lvl="1"/>
            <a:r>
              <a:rPr lang="en-US" dirty="0" smtClean="0">
                <a:latin typeface="Calibri"/>
                <a:sym typeface="Wingdings" panose="05000000000000000000" pitchFamily="2" charset="2"/>
              </a:rPr>
              <a:t>And 50x more data</a:t>
            </a:r>
          </a:p>
          <a:p>
            <a:pPr lvl="1"/>
            <a:r>
              <a:rPr lang="en-US" dirty="0" smtClean="0">
                <a:latin typeface="Calibri"/>
                <a:sym typeface="Wingdings" panose="05000000000000000000" pitchFamily="2" charset="2"/>
              </a:rPr>
              <a:t>Permits tight event selection to control backgrounds</a:t>
            </a:r>
          </a:p>
          <a:p>
            <a:pPr lvl="1"/>
            <a:r>
              <a:rPr lang="en-US" dirty="0" smtClean="0">
                <a:latin typeface="Calibri"/>
                <a:sym typeface="Wingdings" panose="05000000000000000000" pitchFamily="2" charset="2"/>
              </a:rPr>
              <a:t>Permits precision understanding of systematics</a:t>
            </a:r>
            <a:endParaRPr lang="en-US" dirty="0" smtClean="0">
              <a:latin typeface="Calibri"/>
            </a:endParaRPr>
          </a:p>
          <a:p>
            <a:pPr lvl="1"/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0962" y="5833646"/>
            <a:ext cx="5705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[3] A</a:t>
            </a:r>
            <a:r>
              <a:rPr lang="en-US" sz="1400" dirty="0"/>
              <a:t>. </a:t>
            </a:r>
            <a:r>
              <a:rPr lang="en-US" sz="1400" dirty="0" err="1"/>
              <a:t>Anastassov</a:t>
            </a:r>
            <a:r>
              <a:rPr lang="en-US" sz="1400" dirty="0"/>
              <a:t> et al. (CLEO Collaboration), </a:t>
            </a:r>
            <a:r>
              <a:rPr lang="en-US" sz="1400" i="1" dirty="0"/>
              <a:t>Phys. </a:t>
            </a:r>
            <a:r>
              <a:rPr lang="en-US" sz="1400" i="1" dirty="0" smtClean="0"/>
              <a:t>Rev. D</a:t>
            </a:r>
            <a:r>
              <a:rPr lang="en-US" sz="1400" b="1" dirty="0" smtClean="0"/>
              <a:t>65</a:t>
            </a:r>
            <a:r>
              <a:rPr lang="en-US" sz="1400" dirty="0"/>
              <a:t>, 032003 (2002</a:t>
            </a:r>
            <a:r>
              <a:rPr lang="en-US" sz="1400" dirty="0" smtClean="0"/>
              <a:t>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48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Γ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/>
              <a:t>)</a:t>
            </a:r>
            <a:r>
              <a:rPr lang="en-US" dirty="0" smtClean="0"/>
              <a:t>, </a:t>
            </a:r>
            <a:r>
              <a:rPr lang="el-GR" dirty="0" smtClean="0"/>
              <a:t>Δ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-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—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l-GR" i="1" dirty="0" smtClean="0">
                <a:latin typeface="Calibri"/>
              </a:rPr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baseline="30000" dirty="0" smtClean="0">
                <a:sym typeface="Wingdings" panose="05000000000000000000" pitchFamily="2" charset="2"/>
              </a:rPr>
              <a:t>−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 </a:t>
            </a:r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baseline="30000" dirty="0" smtClean="0">
                <a:sym typeface="Wingdings" panose="05000000000000000000" pitchFamily="2" charset="2"/>
              </a:rPr>
              <a:t>−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baseline="30000" dirty="0">
                <a:sym typeface="Wingdings" panose="05000000000000000000" pitchFamily="2" charset="2"/>
              </a:rPr>
              <a:t>−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/>
              <a:t> decays</a:t>
            </a:r>
          </a:p>
          <a:p>
            <a:r>
              <a:rPr lang="en-US" dirty="0" smtClean="0"/>
              <a:t>Describe signal by a relativistic </a:t>
            </a:r>
            <a:r>
              <a:rPr lang="en-US" dirty="0" err="1" smtClean="0"/>
              <a:t>Breit</a:t>
            </a:r>
            <a:r>
              <a:rPr lang="en-US" dirty="0" smtClean="0"/>
              <a:t>-Wigner (RBW) convolved with a resolution function</a:t>
            </a:r>
          </a:p>
          <a:p>
            <a:pPr lvl="1"/>
            <a:r>
              <a:rPr lang="en-US" dirty="0" smtClean="0"/>
              <a:t>RBW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Resolution function derived from  simulation</a:t>
            </a:r>
            <a:endParaRPr lang="en-US" dirty="0" smtClean="0"/>
          </a:p>
          <a:p>
            <a:r>
              <a:rPr lang="en-US" dirty="0" smtClean="0"/>
              <a:t>Describe background by </a:t>
            </a:r>
          </a:p>
          <a:p>
            <a:pPr lvl="1"/>
            <a:r>
              <a:rPr lang="en-US" dirty="0" smtClean="0"/>
              <a:t>A threshold function: </a:t>
            </a:r>
          </a:p>
          <a:p>
            <a:r>
              <a:rPr lang="en-US" dirty="0" smtClean="0"/>
              <a:t>Fit the 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-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mass difference distribution for </a:t>
            </a:r>
            <a:r>
              <a:rPr lang="el-GR" dirty="0"/>
              <a:t>Γ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) and </a:t>
            </a:r>
            <a:r>
              <a:rPr lang="el-GR" dirty="0" smtClean="0"/>
              <a:t>Δ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-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940057"/>
            <a:ext cx="5984912" cy="6053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4572000"/>
            <a:ext cx="4704731" cy="2810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30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4495"/>
          </a:xfrm>
        </p:spPr>
        <p:txBody>
          <a:bodyPr>
            <a:normAutofit fontScale="90000"/>
          </a:bodyPr>
          <a:lstStyle/>
          <a:p>
            <a:r>
              <a:rPr lang="el-GR" dirty="0"/>
              <a:t>Γ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), </a:t>
            </a:r>
            <a:r>
              <a:rPr lang="el-GR" dirty="0" smtClean="0"/>
              <a:t>Δ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-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— event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84907"/>
            <a:ext cx="4419600" cy="5211763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l-GR" i="1" dirty="0" smtClean="0"/>
              <a:t>π</a:t>
            </a:r>
            <a:r>
              <a:rPr lang="en-US" baseline="-25000" dirty="0"/>
              <a:t>s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baseline="30000" dirty="0" smtClean="0">
                <a:sym typeface="Wingdings" panose="05000000000000000000" pitchFamily="2" charset="2"/>
              </a:rPr>
              <a:t>−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 </a:t>
            </a:r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baseline="30000" dirty="0" smtClean="0">
                <a:sym typeface="Wingdings" panose="05000000000000000000" pitchFamily="2" charset="2"/>
              </a:rPr>
              <a:t>−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−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Q = 6 MeV, total B.F. = 8%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Cuts for purity and significance</a:t>
            </a:r>
          </a:p>
          <a:p>
            <a:pPr lvl="1"/>
            <a:r>
              <a:rPr lang="en-US" dirty="0" smtClean="0"/>
              <a:t>3.6 </a:t>
            </a:r>
            <a:r>
              <a:rPr lang="en-US" dirty="0" err="1" smtClean="0"/>
              <a:t>GeV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dirty="0" smtClean="0"/>
              <a:t> &lt;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CM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) &lt; 4.6 </a:t>
            </a:r>
            <a:r>
              <a:rPr lang="en-US" dirty="0" err="1" smtClean="0"/>
              <a:t>GeV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</a:p>
          <a:p>
            <a:pPr lvl="1"/>
            <a:r>
              <a:rPr lang="en-US" dirty="0" smtClean="0"/>
              <a:t>Tight particle ID restrictions on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daughters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Cuts for highest-quality tracking</a:t>
            </a:r>
          </a:p>
          <a:p>
            <a:pPr lvl="1"/>
            <a:r>
              <a:rPr lang="en-US" i="1" dirty="0" err="1" smtClean="0"/>
              <a:t>p</a:t>
            </a:r>
            <a:r>
              <a:rPr lang="en-US" baseline="-25000" dirty="0" err="1" smtClean="0"/>
              <a:t>LAB</a:t>
            </a:r>
            <a:r>
              <a:rPr lang="en-US" dirty="0" smtClean="0"/>
              <a:t>(</a:t>
            </a:r>
            <a:r>
              <a:rPr lang="el-GR" i="1" dirty="0" smtClean="0"/>
              <a:t>π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+</a:t>
            </a:r>
            <a:r>
              <a:rPr lang="en-US" dirty="0" smtClean="0"/>
              <a:t>) &gt; 150 MeV/</a:t>
            </a:r>
            <a:r>
              <a:rPr lang="en-US" i="1" dirty="0" smtClean="0"/>
              <a:t>c</a:t>
            </a:r>
          </a:p>
          <a:p>
            <a:pPr lvl="1"/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baseline="-25000" dirty="0" smtClean="0"/>
              <a:t>LAB</a:t>
            </a:r>
            <a:r>
              <a:rPr lang="en-US" dirty="0" smtClean="0"/>
              <a:t>) &lt; 0.89</a:t>
            </a:r>
          </a:p>
          <a:p>
            <a:r>
              <a:rPr lang="en-US" dirty="0" smtClean="0"/>
              <a:t>D0 selection</a:t>
            </a:r>
          </a:p>
          <a:p>
            <a:pPr lvl="1"/>
            <a:r>
              <a:rPr lang="en-US" dirty="0"/>
              <a:t>1.86 </a:t>
            </a:r>
            <a:r>
              <a:rPr lang="en-US" dirty="0" err="1" smtClean="0"/>
              <a:t>GeV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&lt; 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l-GR" i="1" dirty="0" smtClean="0"/>
              <a:t>π</a:t>
            </a:r>
            <a:r>
              <a:rPr lang="en-US" dirty="0" smtClean="0"/>
              <a:t>(</a:t>
            </a:r>
            <a:r>
              <a:rPr lang="el-GR" i="1" dirty="0" smtClean="0"/>
              <a:t>ππ</a:t>
            </a:r>
            <a:r>
              <a:rPr lang="en-US" dirty="0" smtClean="0"/>
              <a:t>)) &lt; 1.87 </a:t>
            </a:r>
            <a:r>
              <a:rPr lang="en-US" dirty="0" err="1" smtClean="0"/>
              <a:t>GeV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Apply </a:t>
            </a:r>
            <a:r>
              <a:rPr lang="en-US" dirty="0" smtClean="0"/>
              <a:t>kinematic fit to each vertex</a:t>
            </a:r>
          </a:p>
          <a:p>
            <a:pPr lvl="1"/>
            <a:r>
              <a:rPr lang="en-US" dirty="0" smtClean="0"/>
              <a:t>Choose best candidate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732020" y="990600"/>
            <a:ext cx="3954780" cy="5097780"/>
            <a:chOff x="4713514" y="990600"/>
            <a:chExt cx="3954780" cy="509778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514" y="990600"/>
              <a:ext cx="3954780" cy="2579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514" y="3569970"/>
              <a:ext cx="3950970" cy="251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257800" y="1295400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K</a:t>
              </a:r>
              <a:r>
                <a:rPr lang="el-GR" i="1" dirty="0" smtClean="0"/>
                <a:t>π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7800" y="3810000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K</a:t>
              </a:r>
              <a:r>
                <a:rPr lang="el-GR" i="1" dirty="0" smtClean="0"/>
                <a:t>πππ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91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28600"/>
            <a:ext cx="8763000" cy="6397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), </a:t>
            </a:r>
            <a:r>
              <a:rPr lang="el-GR" dirty="0" smtClean="0"/>
              <a:t>Δ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-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— resolution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1"/>
            <a:ext cx="4343400" cy="121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 control sample from data is available</a:t>
            </a:r>
          </a:p>
          <a:p>
            <a:r>
              <a:rPr lang="en-US" dirty="0" smtClean="0"/>
              <a:t>Use triple Gaussian</a:t>
            </a:r>
          </a:p>
          <a:p>
            <a:pPr lvl="1"/>
            <a:r>
              <a:rPr lang="en-US" dirty="0" smtClean="0"/>
              <a:t>Extract parameters from simulation fit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343400" cy="121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Model slow pion decays </a:t>
            </a:r>
            <a:r>
              <a:rPr lang="el-GR" i="1" dirty="0" smtClean="0">
                <a:latin typeface="Calibri"/>
              </a:rPr>
              <a:t>π</a:t>
            </a:r>
            <a:r>
              <a:rPr lang="en-US" i="1" baseline="-25000" dirty="0" smtClean="0">
                <a:latin typeface="Calibri"/>
              </a:rPr>
              <a:t>s</a:t>
            </a:r>
            <a:r>
              <a:rPr lang="en-US" baseline="30000" dirty="0" smtClean="0">
                <a:latin typeface="Calibri"/>
              </a:rPr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l-GR" i="1" dirty="0" smtClean="0">
                <a:latin typeface="Calibri"/>
                <a:sym typeface="Wingdings" panose="05000000000000000000" pitchFamily="2" charset="2"/>
              </a:rPr>
              <a:t>μ</a:t>
            </a:r>
            <a:r>
              <a:rPr lang="en-US" baseline="30000" dirty="0" smtClean="0">
                <a:latin typeface="Calibri"/>
                <a:sym typeface="Wingdings" panose="05000000000000000000" pitchFamily="2" charset="2"/>
              </a:rPr>
              <a:t>+</a:t>
            </a:r>
            <a:r>
              <a:rPr lang="el-GR" i="1" dirty="0" smtClean="0">
                <a:latin typeface="Calibri"/>
                <a:sym typeface="Wingdings" panose="05000000000000000000" pitchFamily="2" charset="2"/>
              </a:rPr>
              <a:t>ν</a:t>
            </a:r>
            <a:r>
              <a:rPr lang="en-US" dirty="0" smtClean="0">
                <a:latin typeface="Calibri"/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with a</a:t>
            </a:r>
            <a:r>
              <a:rPr lang="en-US" dirty="0" smtClean="0"/>
              <a:t> threshold function</a:t>
            </a:r>
          </a:p>
          <a:p>
            <a:r>
              <a:rPr lang="en-US" dirty="0" smtClean="0"/>
              <a:t>Scale widths using scale factor </a:t>
            </a:r>
            <a:r>
              <a:rPr lang="el-GR" dirty="0" smtClean="0">
                <a:latin typeface="Calibri"/>
              </a:rPr>
              <a:t>ε</a:t>
            </a:r>
            <a:endParaRPr lang="en-US" dirty="0" smtClean="0">
              <a:latin typeface="Calibri"/>
            </a:endParaRPr>
          </a:p>
          <a:p>
            <a:pPr lvl="1"/>
            <a:r>
              <a:rPr lang="el-GR" dirty="0">
                <a:latin typeface="Calibri"/>
              </a:rPr>
              <a:t>σ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σ</a:t>
            </a:r>
            <a:r>
              <a:rPr lang="en-US" dirty="0" smtClean="0"/>
              <a:t> (1 + </a:t>
            </a:r>
            <a:r>
              <a:rPr lang="el-GR" dirty="0"/>
              <a:t>ε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" y="2057400"/>
            <a:ext cx="7509510" cy="438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0800" y="3433762"/>
            <a:ext cx="13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Monte Carlo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3433762"/>
            <a:ext cx="13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Monte Carlo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l-GR" dirty="0"/>
              <a:t>Γ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), </a:t>
            </a:r>
            <a:r>
              <a:rPr lang="el-GR" dirty="0" smtClean="0"/>
              <a:t>Δ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-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— fits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978932"/>
            <a:ext cx="82296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Sensitivity to width comes from tails of the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161186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baseline="30000" dirty="0" smtClean="0">
                <a:sym typeface="Wingdings" panose="05000000000000000000" pitchFamily="2" charset="2"/>
              </a:rPr>
              <a:t>−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97676" y="1611868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baseline="30000" dirty="0" smtClean="0">
                <a:sym typeface="Wingdings" panose="05000000000000000000" pitchFamily="2" charset="2"/>
              </a:rPr>
              <a:t>−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l-GR" i="1" dirty="0" smtClean="0">
                <a:sym typeface="Wingdings" panose="05000000000000000000" pitchFamily="2" charset="2"/>
              </a:rPr>
              <a:t> π</a:t>
            </a:r>
            <a:r>
              <a:rPr lang="en-US" baseline="30000" dirty="0">
                <a:sym typeface="Wingdings" panose="05000000000000000000" pitchFamily="2" charset="2"/>
              </a:rPr>
              <a:t>−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609525" cy="4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l-GR" dirty="0" smtClean="0"/>
              <a:t>Γ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), </a:t>
            </a:r>
            <a:r>
              <a:rPr lang="el-GR" dirty="0" smtClean="0"/>
              <a:t>Δ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-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— fit 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r>
              <a:rPr lang="en-US" dirty="0" smtClean="0"/>
              <a:t>From binned fits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441" y="2286000"/>
            <a:ext cx="6831118" cy="393593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08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), </a:t>
            </a:r>
            <a:r>
              <a:rPr lang="el-GR" dirty="0" smtClean="0"/>
              <a:t>Δ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-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— systematics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19454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Larger systematics are shown in red</a:t>
            </a:r>
          </a:p>
          <a:p>
            <a:r>
              <a:rPr lang="en-US" dirty="0" smtClean="0"/>
              <a:t>Systematics include correlation factor </a:t>
            </a:r>
            <a:r>
              <a:rPr lang="el-GR" i="1" dirty="0" smtClean="0">
                <a:latin typeface="Calibri"/>
              </a:rPr>
              <a:t>ρ</a:t>
            </a:r>
            <a:r>
              <a:rPr lang="en-US" dirty="0" smtClean="0">
                <a:latin typeface="Calibri"/>
              </a:rPr>
              <a:t> between the </a:t>
            </a:r>
            <a:r>
              <a:rPr lang="en-US" i="1" dirty="0" smtClean="0">
                <a:latin typeface="Calibri"/>
              </a:rPr>
              <a:t>K</a:t>
            </a:r>
            <a:r>
              <a:rPr lang="el-GR" i="1" dirty="0" smtClean="0">
                <a:latin typeface="Calibri"/>
              </a:rPr>
              <a:t>π</a:t>
            </a:r>
            <a:r>
              <a:rPr lang="en-US" dirty="0" smtClean="0">
                <a:latin typeface="Calibri"/>
              </a:rPr>
              <a:t> and </a:t>
            </a:r>
            <a:r>
              <a:rPr lang="en-US" i="1" dirty="0"/>
              <a:t>K</a:t>
            </a:r>
            <a:r>
              <a:rPr lang="el-GR" i="1" dirty="0" smtClean="0"/>
              <a:t>πππ </a:t>
            </a:r>
            <a:r>
              <a:rPr lang="en-US" dirty="0" smtClean="0">
                <a:latin typeface="Calibri"/>
              </a:rPr>
              <a:t>subsamples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94" y="2514600"/>
            <a:ext cx="7915212" cy="352166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75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), </a:t>
            </a:r>
            <a:r>
              <a:rPr lang="el-GR" dirty="0" smtClean="0"/>
              <a:t>Δ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-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—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Combined results from </a:t>
            </a:r>
            <a:r>
              <a:rPr lang="en-US" i="1" dirty="0"/>
              <a:t>K</a:t>
            </a:r>
            <a:r>
              <a:rPr lang="el-GR" i="1" dirty="0"/>
              <a:t>π</a:t>
            </a:r>
            <a:r>
              <a:rPr lang="en-US" dirty="0"/>
              <a:t> and </a:t>
            </a:r>
            <a:r>
              <a:rPr lang="en-US" i="1" dirty="0" smtClean="0"/>
              <a:t>K</a:t>
            </a:r>
            <a:r>
              <a:rPr lang="el-GR" i="1" dirty="0" smtClean="0"/>
              <a:t>πππ </a:t>
            </a:r>
            <a:r>
              <a:rPr lang="en-US" dirty="0" smtClean="0"/>
              <a:t>subsamples</a:t>
            </a:r>
            <a:endParaRPr lang="en-US" dirty="0"/>
          </a:p>
          <a:p>
            <a:r>
              <a:rPr lang="en-US" dirty="0"/>
              <a:t>Combined using weighted average taking correlations </a:t>
            </a:r>
            <a:r>
              <a:rPr lang="en-US" dirty="0" smtClean="0"/>
              <a:t>into account</a:t>
            </a:r>
          </a:p>
          <a:p>
            <a:pPr lvl="1"/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D*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</a:rPr>
              <a:t>−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= 145425.8 ± 0.5 (stat.) ± 1.8 (syst.) </a:t>
            </a:r>
            <a:r>
              <a:rPr lang="en-US" dirty="0" err="1" smtClean="0">
                <a:solidFill>
                  <a:srgbClr val="FF0000"/>
                </a:solidFill>
              </a:rPr>
              <a:t>keV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Contrast with</a:t>
            </a:r>
          </a:p>
          <a:p>
            <a:pPr lvl="2"/>
            <a:r>
              <a:rPr lang="en-US" dirty="0" smtClean="0"/>
              <a:t>CLEO: 145.412 ± 0.012 MeV/</a:t>
            </a: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2"/>
            <a:r>
              <a:rPr lang="en-US" dirty="0" smtClean="0"/>
              <a:t>PDG: 145.410 ± 0.010 MeV/</a:t>
            </a: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</a:p>
          <a:p>
            <a:pPr lvl="1"/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) = 83.3 ± 1.3 (stat.) ± 1.4 (syst.) </a:t>
            </a:r>
            <a:r>
              <a:rPr lang="en-US" dirty="0" err="1" smtClean="0">
                <a:solidFill>
                  <a:srgbClr val="FF0000"/>
                </a:solidFill>
              </a:rPr>
              <a:t>keV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Contrast with</a:t>
            </a:r>
          </a:p>
          <a:p>
            <a:pPr lvl="2"/>
            <a:r>
              <a:rPr lang="en-US" dirty="0" smtClean="0"/>
              <a:t>CLEO: 96 ± 4 ± </a:t>
            </a:r>
            <a:r>
              <a:rPr lang="en-US" dirty="0" smtClean="0"/>
              <a:t>22 </a:t>
            </a:r>
            <a:r>
              <a:rPr lang="en-US" dirty="0" err="1" smtClean="0"/>
              <a:t>keV</a:t>
            </a:r>
            <a:endParaRPr lang="en-US" dirty="0" smtClean="0"/>
          </a:p>
          <a:p>
            <a:pPr lvl="1"/>
            <a:endParaRPr lang="en-US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meson coupling to 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29000"/>
            <a:ext cx="4191000" cy="2971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Test predictions of chiral perturbation theory</a:t>
            </a:r>
          </a:p>
          <a:p>
            <a:r>
              <a:rPr lang="en-US" dirty="0" smtClean="0"/>
              <a:t>Use </a:t>
            </a:r>
            <a:r>
              <a:rPr lang="en-US" i="1" dirty="0"/>
              <a:t>R</a:t>
            </a:r>
            <a:r>
              <a:rPr lang="en-US" dirty="0"/>
              <a:t> from Di </a:t>
            </a:r>
            <a:r>
              <a:rPr lang="en-US" dirty="0" err="1"/>
              <a:t>Pierro</a:t>
            </a:r>
            <a:r>
              <a:rPr lang="en-US" dirty="0"/>
              <a:t> and </a:t>
            </a:r>
            <a:r>
              <a:rPr lang="en-US" dirty="0" err="1" smtClean="0"/>
              <a:t>Eichten</a:t>
            </a:r>
            <a:r>
              <a:rPr lang="en-US" dirty="0" smtClean="0"/>
              <a:t>, </a:t>
            </a:r>
            <a:r>
              <a:rPr lang="en-US" dirty="0"/>
              <a:t>PRD </a:t>
            </a:r>
            <a:r>
              <a:rPr lang="en-US" b="1" dirty="0"/>
              <a:t>64</a:t>
            </a:r>
            <a:r>
              <a:rPr lang="en-US" dirty="0" smtClean="0"/>
              <a:t>, 114004 (2001</a:t>
            </a:r>
            <a:r>
              <a:rPr lang="en-US" dirty="0"/>
              <a:t>)</a:t>
            </a:r>
          </a:p>
          <a:p>
            <a:r>
              <a:rPr lang="en-US" dirty="0" smtClean="0"/>
              <a:t>Use widths </a:t>
            </a:r>
            <a:r>
              <a:rPr lang="en-US" dirty="0"/>
              <a:t>from this measurement and from </a:t>
            </a:r>
            <a:r>
              <a:rPr lang="en-US" dirty="0" smtClean="0"/>
              <a:t>PRD </a:t>
            </a:r>
            <a:r>
              <a:rPr lang="en-US" b="1" dirty="0" smtClean="0"/>
              <a:t>82</a:t>
            </a:r>
            <a:r>
              <a:rPr lang="en-US" dirty="0" smtClean="0"/>
              <a:t>, </a:t>
            </a:r>
            <a:r>
              <a:rPr lang="pt-BR" dirty="0" smtClean="0"/>
              <a:t>111101(R) (2010)</a:t>
            </a:r>
          </a:p>
          <a:p>
            <a:r>
              <a:rPr lang="pt-BR" dirty="0" smtClean="0"/>
              <a:t>Extracted values of </a:t>
            </a:r>
            <a:r>
              <a:rPr lang="en-US" i="1" dirty="0" smtClean="0"/>
              <a:t>g</a:t>
            </a:r>
            <a:r>
              <a:rPr lang="en-US" dirty="0" smtClean="0"/>
              <a:t> </a:t>
            </a:r>
            <a:r>
              <a:rPr lang="en-US" dirty="0"/>
              <a:t>are not constant for </a:t>
            </a:r>
            <a:r>
              <a:rPr lang="en-US" dirty="0" smtClean="0"/>
              <a:t>different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/>
              <a:t>meson excited states; this contradicts the </a:t>
            </a:r>
            <a:r>
              <a:rPr lang="en-US" dirty="0" smtClean="0"/>
              <a:t>prediction of </a:t>
            </a:r>
            <a:r>
              <a:rPr lang="en-US" dirty="0"/>
              <a:t>the </a:t>
            </a:r>
            <a:r>
              <a:rPr lang="en-US" dirty="0" smtClean="0"/>
              <a:t>Di </a:t>
            </a:r>
            <a:r>
              <a:rPr lang="en-US" dirty="0" err="1" smtClean="0"/>
              <a:t>Pierro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 smtClean="0"/>
              <a:t>Eichten</a:t>
            </a:r>
            <a:r>
              <a:rPr lang="en-US" dirty="0" smtClean="0"/>
              <a:t> </a:t>
            </a:r>
            <a:r>
              <a:rPr lang="en-US" dirty="0"/>
              <a:t>potential model</a:t>
            </a:r>
            <a:endParaRPr lang="pt-BR" dirty="0" smtClean="0"/>
          </a:p>
          <a:p>
            <a:r>
              <a:rPr lang="en-US" dirty="0" smtClean="0"/>
              <a:t>Measurements </a:t>
            </a:r>
            <a:r>
              <a:rPr lang="en-US" dirty="0"/>
              <a:t>are inconsistent with </a:t>
            </a:r>
            <a:r>
              <a:rPr lang="en-US" dirty="0" smtClean="0"/>
              <a:t>chiral perturbation theory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72" y="1235645"/>
            <a:ext cx="3657600" cy="2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4648200"/>
            <a:ext cx="4731002" cy="14955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398526"/>
            <a:ext cx="3780395" cy="99632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7465"/>
            <a:ext cx="2868861" cy="2826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7170"/>
            <a:ext cx="2331832" cy="26144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3429000" y="1752600"/>
            <a:ext cx="3810000" cy="1371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272334" y="1716464"/>
            <a:ext cx="57150" cy="694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596" y="4324662"/>
            <a:ext cx="3906209" cy="2369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01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BaBar</a:t>
            </a:r>
            <a:r>
              <a:rPr lang="en-US" dirty="0" smtClean="0"/>
              <a:t> detector and dataset</a:t>
            </a:r>
          </a:p>
          <a:p>
            <a:r>
              <a:rPr lang="en-US" dirty="0" smtClean="0"/>
              <a:t>Motivation for precision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 mass and width measurements</a:t>
            </a:r>
          </a:p>
          <a:p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mass</a:t>
            </a:r>
          </a:p>
          <a:p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 width and 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>
                <a:latin typeface="Calibri"/>
              </a:rPr>
              <a:t>−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mass difference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15962"/>
          </a:xfrm>
        </p:spPr>
        <p:txBody>
          <a:bodyPr>
            <a:normAutofit/>
          </a:bodyPr>
          <a:lstStyle/>
          <a:p>
            <a:r>
              <a:rPr lang="en-US" sz="3600" i="1" dirty="0"/>
              <a:t>D</a:t>
            </a:r>
            <a:r>
              <a:rPr lang="en-US" sz="3600" baseline="-25000" dirty="0"/>
              <a:t>1</a:t>
            </a:r>
            <a:r>
              <a:rPr lang="en-US" sz="3600" dirty="0"/>
              <a:t>(2420) and </a:t>
            </a:r>
            <a:r>
              <a:rPr lang="en-US" sz="3600" i="1" dirty="0"/>
              <a:t>D</a:t>
            </a:r>
            <a:r>
              <a:rPr lang="en-US" sz="3600" baseline="-25000" dirty="0"/>
              <a:t>2</a:t>
            </a:r>
            <a:r>
              <a:rPr lang="en-US" sz="3600" dirty="0"/>
              <a:t>*(2460) masses and widths</a:t>
            </a:r>
            <a:endParaRPr lang="en-US" sz="36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8288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LHCb</a:t>
            </a:r>
            <a:r>
              <a:rPr lang="en-US" dirty="0" smtClean="0"/>
              <a:t> and </a:t>
            </a:r>
            <a:r>
              <a:rPr lang="en-US" i="1" dirty="0" smtClean="0"/>
              <a:t>BABAR </a:t>
            </a:r>
            <a:r>
              <a:rPr lang="en-US" dirty="0" smtClean="0"/>
              <a:t>results are reasonably consistent</a:t>
            </a:r>
          </a:p>
          <a:p>
            <a:r>
              <a:rPr lang="en-US" dirty="0" smtClean="0"/>
              <a:t>Width measurements from </a:t>
            </a:r>
            <a:r>
              <a:rPr lang="en-US" dirty="0" err="1" smtClean="0"/>
              <a:t>LHCb</a:t>
            </a:r>
            <a:r>
              <a:rPr lang="en-US" dirty="0"/>
              <a:t> </a:t>
            </a:r>
            <a:r>
              <a:rPr lang="en-US" dirty="0" smtClean="0"/>
              <a:t>lead to substantial disagreement with calculated values of the coupling constant</a:t>
            </a:r>
          </a:p>
          <a:p>
            <a:r>
              <a:rPr lang="en-US" dirty="0" smtClean="0"/>
              <a:t>And with the model expectation that  these values should be the same for the three states</a:t>
            </a:r>
          </a:p>
          <a:p>
            <a:r>
              <a:rPr lang="en-US" dirty="0" smtClean="0"/>
              <a:t>The order of magnitude increase in precision of these </a:t>
            </a:r>
            <a:r>
              <a:rPr lang="en-US" dirty="0" err="1" smtClean="0"/>
              <a:t>measurments</a:t>
            </a:r>
            <a:r>
              <a:rPr lang="en-US" dirty="0" smtClean="0"/>
              <a:t> confirms the observed inconsistency with the chiral quark model (on previous slide)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20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92" y="3235734"/>
            <a:ext cx="8119016" cy="27840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03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971799"/>
          </a:xfrm>
        </p:spPr>
        <p:txBody>
          <a:bodyPr>
            <a:normAutofit fontScale="55000" lnSpcReduction="20000"/>
          </a:bodyPr>
          <a:lstStyle/>
          <a:p>
            <a:r>
              <a:rPr lang="en-US" i="1" dirty="0" smtClean="0"/>
              <a:t>BABAR </a:t>
            </a:r>
            <a:r>
              <a:rPr lang="en-US" dirty="0" smtClean="0"/>
              <a:t>has made precision measurements in the charm sector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mass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= 1864.841 </a:t>
            </a:r>
            <a:r>
              <a:rPr lang="en-US" dirty="0" smtClean="0">
                <a:latin typeface="Calibri"/>
              </a:rPr>
              <a:t>± 0.048 (stat</a:t>
            </a:r>
            <a:r>
              <a:rPr lang="en-US" dirty="0"/>
              <a:t>.) </a:t>
            </a:r>
            <a:r>
              <a:rPr lang="en-US" dirty="0" smtClean="0"/>
              <a:t>± 0.062 (syst.) MeV/</a:t>
            </a: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D*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−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mass difference</a:t>
            </a:r>
          </a:p>
          <a:p>
            <a:pPr lvl="1"/>
            <a:r>
              <a:rPr lang="el-GR" dirty="0" smtClean="0"/>
              <a:t>Δ</a:t>
            </a:r>
            <a:r>
              <a:rPr lang="en-US" i="1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D*</a:t>
            </a:r>
            <a:r>
              <a:rPr lang="en-US" baseline="30000" dirty="0" smtClean="0"/>
              <a:t>+</a:t>
            </a:r>
            <a:r>
              <a:rPr lang="en-US" dirty="0" smtClean="0"/>
              <a:t>) </a:t>
            </a:r>
            <a:r>
              <a:rPr lang="en-US" dirty="0" smtClean="0">
                <a:latin typeface="Calibri"/>
              </a:rPr>
              <a:t>− </a:t>
            </a:r>
            <a:r>
              <a:rPr lang="en-US" i="1" dirty="0" smtClean="0">
                <a:latin typeface="Calibri"/>
              </a:rPr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= 145425.8 ± 0.5 (stat.) ± 1.8 (syst.) MeV/</a:t>
            </a: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D*</a:t>
            </a:r>
            <a:r>
              <a:rPr lang="en-US" baseline="30000" dirty="0" smtClean="0"/>
              <a:t>+ </a:t>
            </a:r>
            <a:r>
              <a:rPr lang="en-US" dirty="0" smtClean="0"/>
              <a:t>line width</a:t>
            </a:r>
          </a:p>
          <a:p>
            <a:pPr lvl="1"/>
            <a:r>
              <a:rPr lang="en-US" dirty="0" smtClean="0">
                <a:latin typeface="Calibri"/>
              </a:rPr>
              <a:t>Γ(</a:t>
            </a:r>
            <a:r>
              <a:rPr lang="en-US" i="1" dirty="0" smtClean="0"/>
              <a:t>D*</a:t>
            </a:r>
            <a:r>
              <a:rPr lang="en-US" baseline="30000" dirty="0" smtClean="0"/>
              <a:t>+</a:t>
            </a:r>
            <a:r>
              <a:rPr lang="en-US" dirty="0" smtClean="0"/>
              <a:t>) = 83.3 ± 1.3 (stat.) ± 1.4 (syst.)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Combining 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and </a:t>
            </a:r>
            <a:r>
              <a:rPr lang="el-GR" dirty="0"/>
              <a:t>Δ</a:t>
            </a:r>
            <a:r>
              <a:rPr lang="en-US" i="1" dirty="0" smtClean="0"/>
              <a:t>m </a:t>
            </a:r>
            <a:r>
              <a:rPr lang="en-US" dirty="0" smtClean="0"/>
              <a:t>yield the most precise value of the 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 mass</a:t>
            </a:r>
          </a:p>
          <a:p>
            <a:pPr lvl="1"/>
            <a:r>
              <a:rPr lang="en-US" dirty="0" smtClean="0"/>
              <a:t>Better than PDG in terms of precision</a:t>
            </a:r>
          </a:p>
          <a:p>
            <a:r>
              <a:rPr lang="en-US" i="1" dirty="0" smtClean="0"/>
              <a:t>BABAR</a:t>
            </a:r>
            <a:r>
              <a:rPr lang="en-US" dirty="0" smtClean="0"/>
              <a:t> measured the mass difference </a:t>
            </a:r>
            <a:r>
              <a:rPr lang="el-GR" dirty="0" smtClean="0"/>
              <a:t>Δ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i="1" baseline="-25000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(2536)-</a:t>
            </a:r>
            <a:r>
              <a:rPr lang="en-US" i="1" dirty="0" smtClean="0"/>
              <a:t>D</a:t>
            </a:r>
            <a:r>
              <a:rPr lang="en-US" dirty="0" smtClean="0"/>
              <a:t>*+) earlier </a:t>
            </a:r>
            <a:endParaRPr lang="en-US" dirty="0"/>
          </a:p>
          <a:p>
            <a:pPr lvl="1"/>
            <a:r>
              <a:rPr lang="en-US" dirty="0" smtClean="0"/>
              <a:t>Using that value, we </a:t>
            </a:r>
            <a:r>
              <a:rPr lang="en-US" dirty="0"/>
              <a:t>also have the </a:t>
            </a:r>
            <a:r>
              <a:rPr lang="en-US" dirty="0" smtClean="0"/>
              <a:t>most precise </a:t>
            </a:r>
            <a:r>
              <a:rPr lang="en-US" i="1" dirty="0"/>
              <a:t>D</a:t>
            </a:r>
            <a:r>
              <a:rPr lang="en-US" i="1" baseline="-25000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(2536) </a:t>
            </a:r>
            <a:r>
              <a:rPr lang="en-US" dirty="0"/>
              <a:t>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21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44" y="3962400"/>
            <a:ext cx="7772513" cy="23622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98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73" y="31102"/>
            <a:ext cx="8991600" cy="487362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Γ</a:t>
            </a:r>
            <a:r>
              <a:rPr lang="en-US" sz="3600" dirty="0" smtClean="0"/>
              <a:t>(</a:t>
            </a:r>
            <a:r>
              <a:rPr lang="en-US" sz="3600" i="1" dirty="0" smtClean="0"/>
              <a:t>D</a:t>
            </a:r>
            <a:r>
              <a:rPr lang="en-US" sz="3600" dirty="0" smtClean="0"/>
              <a:t>*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), </a:t>
            </a:r>
            <a:r>
              <a:rPr lang="el-GR" sz="3600" dirty="0" smtClean="0"/>
              <a:t>Δ</a:t>
            </a:r>
            <a:r>
              <a:rPr lang="en-US" sz="3600" i="1" dirty="0" smtClean="0"/>
              <a:t>m</a:t>
            </a:r>
            <a:r>
              <a:rPr lang="en-US" sz="3600" dirty="0" smtClean="0"/>
              <a:t>(</a:t>
            </a:r>
            <a:r>
              <a:rPr lang="en-US" sz="3600" i="1" dirty="0" smtClean="0"/>
              <a:t>D</a:t>
            </a:r>
            <a:r>
              <a:rPr lang="en-US" sz="3600" dirty="0" smtClean="0"/>
              <a:t>*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-</a:t>
            </a:r>
            <a:r>
              <a:rPr lang="en-US" sz="3600" i="1" dirty="0" smtClean="0"/>
              <a:t>D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) — checks and systematics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2901792" cy="576786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Checks</a:t>
            </a:r>
          </a:p>
          <a:p>
            <a:pPr lvl="1"/>
            <a:r>
              <a:rPr lang="en-US" sz="1600" dirty="0" smtClean="0"/>
              <a:t>Split data into 10 disjoint subsamples</a:t>
            </a:r>
          </a:p>
          <a:p>
            <a:pPr lvl="1"/>
            <a:r>
              <a:rPr lang="en-US" sz="1600" dirty="0" smtClean="0"/>
              <a:t>Check </a:t>
            </a:r>
            <a:r>
              <a:rPr lang="en-US" sz="1600" i="1" dirty="0" err="1" smtClean="0"/>
              <a:t>p</a:t>
            </a:r>
            <a:r>
              <a:rPr lang="en-US" sz="1600" baseline="-25000" dirty="0" err="1" smtClean="0"/>
              <a:t>lab</a:t>
            </a:r>
            <a:r>
              <a:rPr lang="en-US" sz="1600" dirty="0" smtClean="0"/>
              <a:t>(</a:t>
            </a:r>
            <a:r>
              <a:rPr lang="en-US" sz="1600" i="1" dirty="0" smtClean="0"/>
              <a:t>D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), </a:t>
            </a:r>
            <a:r>
              <a:rPr lang="en-US" sz="1600" i="1" dirty="0" smtClean="0"/>
              <a:t>m</a:t>
            </a:r>
            <a:r>
              <a:rPr lang="en-US" sz="1600" dirty="0" smtClean="0"/>
              <a:t>(</a:t>
            </a:r>
            <a:r>
              <a:rPr lang="en-US" sz="1600" i="1" dirty="0" smtClean="0"/>
              <a:t>D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), azimuthal angle</a:t>
            </a:r>
          </a:p>
          <a:p>
            <a:r>
              <a:rPr lang="en-US" sz="2000" dirty="0" smtClean="0"/>
              <a:t>Systematics</a:t>
            </a:r>
          </a:p>
          <a:p>
            <a:pPr lvl="1"/>
            <a:r>
              <a:rPr lang="en-US" sz="1600" dirty="0" smtClean="0"/>
              <a:t>If </a:t>
            </a:r>
            <a:r>
              <a:rPr lang="el-GR" sz="1600" i="1" dirty="0" smtClean="0">
                <a:latin typeface="Calibri"/>
              </a:rPr>
              <a:t>χ</a:t>
            </a:r>
            <a:r>
              <a:rPr lang="en-US" sz="1600" baseline="30000" dirty="0" smtClean="0">
                <a:latin typeface="Calibri"/>
              </a:rPr>
              <a:t>2</a:t>
            </a:r>
            <a:r>
              <a:rPr lang="en-US" sz="1600" dirty="0" smtClean="0"/>
              <a:t>/</a:t>
            </a:r>
            <a:r>
              <a:rPr lang="en-US" sz="1600" i="1" dirty="0" smtClean="0"/>
              <a:t>N</a:t>
            </a:r>
            <a:r>
              <a:rPr lang="en-US" sz="1600" baseline="-25000" dirty="0" smtClean="0"/>
              <a:t>DOF</a:t>
            </a:r>
            <a:r>
              <a:rPr lang="en-US" sz="1600" dirty="0"/>
              <a:t> </a:t>
            </a:r>
            <a:r>
              <a:rPr lang="en-US" sz="1600" dirty="0" smtClean="0"/>
              <a:t>&gt; 1, use PDG scale factor method</a:t>
            </a:r>
          </a:p>
          <a:p>
            <a:pPr lvl="1"/>
            <a:r>
              <a:rPr lang="en-US" sz="1600" dirty="0" smtClean="0"/>
              <a:t>Vary energy loss correction based on PDG value for </a:t>
            </a:r>
            <a:r>
              <a:rPr lang="en-US" sz="1600" i="1" dirty="0" smtClean="0"/>
              <a:t>K</a:t>
            </a:r>
            <a:r>
              <a:rPr lang="en-US" sz="1600" i="1" baseline="-25000" dirty="0" smtClean="0"/>
              <a:t>S</a:t>
            </a:r>
            <a:r>
              <a:rPr lang="en-US" sz="1600" dirty="0" smtClean="0"/>
              <a:t> mass</a:t>
            </a:r>
          </a:p>
          <a:p>
            <a:pPr lvl="2"/>
            <a:r>
              <a:rPr lang="en-US" sz="1400" dirty="0" smtClean="0"/>
              <a:t>Needed for masses, not widths</a:t>
            </a:r>
          </a:p>
          <a:p>
            <a:pPr lvl="1"/>
            <a:r>
              <a:rPr lang="en-US" sz="1600" dirty="0" smtClean="0"/>
              <a:t>Vary form, parameters of signal and background PDFs</a:t>
            </a:r>
          </a:p>
          <a:p>
            <a:pPr lvl="2"/>
            <a:r>
              <a:rPr lang="en-US" sz="1400" dirty="0" smtClean="0"/>
              <a:t>Small sensitivity to Blatt-</a:t>
            </a:r>
            <a:r>
              <a:rPr lang="en-US" sz="1400" dirty="0" err="1" smtClean="0"/>
              <a:t>Weisskopf</a:t>
            </a:r>
            <a:r>
              <a:rPr lang="en-US" sz="1400" dirty="0" smtClean="0"/>
              <a:t> radius and most resolution parameters</a:t>
            </a:r>
          </a:p>
          <a:p>
            <a:pPr lvl="2"/>
            <a:r>
              <a:rPr lang="en-US" sz="1400" dirty="0" smtClean="0"/>
              <a:t>Width is sensitive to range of fit</a:t>
            </a:r>
          </a:p>
          <a:p>
            <a:endParaRPr lang="en-US" sz="1400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23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91" y="609600"/>
            <a:ext cx="6166009" cy="576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71596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Γ</a:t>
            </a:r>
            <a:r>
              <a:rPr lang="en-US" sz="3600" dirty="0" smtClean="0"/>
              <a:t>(</a:t>
            </a:r>
            <a:r>
              <a:rPr lang="en-US" sz="3600" i="1" dirty="0" smtClean="0"/>
              <a:t>D</a:t>
            </a:r>
            <a:r>
              <a:rPr lang="en-US" sz="3600" dirty="0" smtClean="0"/>
              <a:t>*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), </a:t>
            </a:r>
            <a:r>
              <a:rPr lang="el-GR" sz="3600" dirty="0" smtClean="0"/>
              <a:t>Δ</a:t>
            </a:r>
            <a:r>
              <a:rPr lang="en-US" sz="3600" i="1" dirty="0" smtClean="0"/>
              <a:t>m</a:t>
            </a:r>
            <a:r>
              <a:rPr lang="en-US" sz="3600" dirty="0" smtClean="0"/>
              <a:t>(</a:t>
            </a:r>
            <a:r>
              <a:rPr lang="en-US" sz="3600" i="1" dirty="0" smtClean="0"/>
              <a:t>D</a:t>
            </a:r>
            <a:r>
              <a:rPr lang="en-US" sz="3600" dirty="0" smtClean="0"/>
              <a:t>*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-</a:t>
            </a:r>
            <a:r>
              <a:rPr lang="en-US" sz="3600" i="1" dirty="0" smtClean="0"/>
              <a:t>D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) — checks and systematics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Azimuthal angle variation of RBW pole and width</a:t>
            </a:r>
            <a:endParaRPr lang="en-US" dirty="0"/>
          </a:p>
          <a:p>
            <a:pPr lvl="1"/>
            <a:r>
              <a:rPr lang="en-US" dirty="0" smtClean="0"/>
              <a:t>Sinusoidal variation of </a:t>
            </a:r>
            <a:r>
              <a:rPr lang="el-GR" dirty="0" smtClean="0">
                <a:latin typeface="Calibri"/>
              </a:rPr>
              <a:t>Δ</a:t>
            </a:r>
            <a:r>
              <a:rPr lang="en-US" i="1" dirty="0" smtClean="0"/>
              <a:t>m</a:t>
            </a:r>
            <a:r>
              <a:rPr lang="en-US" dirty="0" smtClean="0"/>
              <a:t> with </a:t>
            </a:r>
            <a:r>
              <a:rPr lang="el-GR" i="1" dirty="0"/>
              <a:t>φ</a:t>
            </a:r>
            <a:r>
              <a:rPr lang="en-US" dirty="0" smtClean="0"/>
              <a:t>, average value is unbiased</a:t>
            </a:r>
          </a:p>
          <a:p>
            <a:pPr lvl="2"/>
            <a:r>
              <a:rPr lang="en-US" dirty="0" smtClean="0"/>
              <a:t>Assign as systematic error</a:t>
            </a:r>
          </a:p>
          <a:p>
            <a:pPr lvl="1"/>
            <a:r>
              <a:rPr lang="en-US" dirty="0" smtClean="0"/>
              <a:t>Seen in </a:t>
            </a:r>
            <a:r>
              <a:rPr lang="en-US" i="1" dirty="0" smtClean="0"/>
              <a:t>K</a:t>
            </a:r>
            <a:r>
              <a:rPr lang="en-US" i="1" baseline="-25000" dirty="0" smtClean="0"/>
              <a:t>S</a:t>
            </a:r>
            <a:r>
              <a:rPr lang="en-US" dirty="0" smtClean="0"/>
              <a:t> calibration, interpreted as a variation of magnetic field with respect to the measured map</a:t>
            </a:r>
          </a:p>
          <a:p>
            <a:r>
              <a:rPr lang="en-US" i="1" dirty="0">
                <a:latin typeface="Calibri"/>
              </a:rPr>
              <a:t>Γ</a:t>
            </a:r>
            <a:r>
              <a:rPr lang="en-US" dirty="0" smtClean="0"/>
              <a:t> shows an insignificant variation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403985"/>
            <a:ext cx="4143375" cy="26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0" y="1403985"/>
            <a:ext cx="4229100" cy="25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7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B</a:t>
            </a:r>
            <a:r>
              <a:rPr lang="en-US" sz="3600" i="1" dirty="0" smtClean="0"/>
              <a:t>A</a:t>
            </a:r>
            <a:r>
              <a:rPr lang="en-US" i="1" dirty="0" smtClean="0"/>
              <a:t>B</a:t>
            </a:r>
            <a:r>
              <a:rPr lang="en-US" sz="3600" i="1" dirty="0" smtClean="0"/>
              <a:t>AR</a:t>
            </a:r>
            <a:r>
              <a:rPr lang="en-US" dirty="0" smtClean="0"/>
              <a:t> detector at PEP-II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90549" y="1589443"/>
            <a:ext cx="7791226" cy="4789842"/>
            <a:chOff x="2098482" y="1600200"/>
            <a:chExt cx="6969318" cy="40211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8050" y="1600200"/>
              <a:ext cx="6813550" cy="402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696200" y="4667250"/>
              <a:ext cx="1295400" cy="533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696200" y="3505200"/>
              <a:ext cx="1371600" cy="8382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98482" y="2118999"/>
              <a:ext cx="1776110" cy="102353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3</a:t>
            </a:fld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4800" y="5683624"/>
            <a:ext cx="2077172" cy="523220"/>
          </a:xfrm>
          <a:prstGeom prst="rect">
            <a:avLst/>
          </a:prstGeom>
          <a:noFill/>
          <a:ln w="31750">
            <a:solidFill>
              <a:srgbClr val="00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3C00"/>
                </a:solidFill>
              </a:rPr>
              <a:t>NIM A479, 1 (2002</a:t>
            </a:r>
            <a:r>
              <a:rPr lang="en-US" sz="1400" b="1" dirty="0" smtClean="0">
                <a:solidFill>
                  <a:srgbClr val="003C00"/>
                </a:solidFill>
              </a:rPr>
              <a:t>);</a:t>
            </a:r>
          </a:p>
          <a:p>
            <a:r>
              <a:rPr lang="en-US" sz="1400" b="1" dirty="0" smtClean="0">
                <a:solidFill>
                  <a:srgbClr val="003C00"/>
                </a:solidFill>
              </a:rPr>
              <a:t>Update: arXiv:1305.3560</a:t>
            </a:r>
            <a:endParaRPr lang="en-US" sz="1400" b="1" dirty="0">
              <a:solidFill>
                <a:srgbClr val="003C0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43228" y="1563880"/>
            <a:ext cx="1712720" cy="52984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404361" y="1673551"/>
            <a:ext cx="1936334" cy="52984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01953" y="5920811"/>
            <a:ext cx="2295258" cy="47144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2331239"/>
            <a:ext cx="1889748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Cherenkov</a:t>
            </a:r>
          </a:p>
          <a:p>
            <a:r>
              <a:rPr lang="en-US" sz="1600" b="1" dirty="0" smtClean="0"/>
              <a:t>Detector</a:t>
            </a:r>
          </a:p>
          <a:p>
            <a:r>
              <a:rPr lang="en-US" sz="1600" b="1" dirty="0" smtClean="0"/>
              <a:t>144 fused silica bars</a:t>
            </a:r>
          </a:p>
          <a:p>
            <a:r>
              <a:rPr lang="en-US" sz="1600" b="1" dirty="0" smtClean="0"/>
              <a:t>11,000 PMTs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971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4419600" cy="563562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B</a:t>
            </a:r>
            <a:r>
              <a:rPr lang="en-US" sz="3600" i="1" dirty="0">
                <a:solidFill>
                  <a:prstClr val="black"/>
                </a:solidFill>
              </a:rPr>
              <a:t>A</a:t>
            </a:r>
            <a:r>
              <a:rPr lang="en-US" i="1" dirty="0">
                <a:solidFill>
                  <a:prstClr val="black"/>
                </a:solidFill>
              </a:rPr>
              <a:t>B</a:t>
            </a:r>
            <a:r>
              <a:rPr lang="en-US" sz="3600" i="1" dirty="0">
                <a:solidFill>
                  <a:prstClr val="black"/>
                </a:solidFill>
              </a:rPr>
              <a:t>AR </a:t>
            </a:r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8275"/>
            <a:ext cx="40386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PEP-II at SLAC is not only a </a:t>
            </a:r>
            <a:r>
              <a:rPr lang="en-US" i="1" dirty="0" smtClean="0"/>
              <a:t>B </a:t>
            </a:r>
            <a:r>
              <a:rPr lang="en-US" dirty="0" smtClean="0"/>
              <a:t>factory but also a charm factory </a:t>
            </a:r>
          </a:p>
          <a:p>
            <a:pPr lvl="1"/>
            <a:r>
              <a:rPr lang="en-US" dirty="0" smtClean="0"/>
              <a:t>470 x 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anti-</a:t>
            </a:r>
            <a:r>
              <a:rPr lang="en-US" i="1" dirty="0" smtClean="0"/>
              <a:t>B</a:t>
            </a:r>
            <a:r>
              <a:rPr lang="en-US" dirty="0" smtClean="0"/>
              <a:t> pairs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690 x 10</a:t>
            </a:r>
            <a:r>
              <a:rPr lang="en-US" baseline="30000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anti-</a:t>
            </a:r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pairs</a:t>
            </a:r>
          </a:p>
          <a:p>
            <a:pPr lvl="1"/>
            <a:r>
              <a:rPr lang="en-US" dirty="0" smtClean="0"/>
              <a:t>500 x 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l-GR" dirty="0" smtClean="0"/>
              <a:t>τ</a:t>
            </a:r>
            <a:r>
              <a:rPr lang="en-US" baseline="30000" dirty="0" smtClean="0"/>
              <a:t>+</a:t>
            </a:r>
            <a:r>
              <a:rPr lang="el-GR" dirty="0" smtClean="0"/>
              <a:t>τ</a:t>
            </a:r>
            <a:r>
              <a:rPr lang="el-GR" baseline="30000" dirty="0" smtClean="0"/>
              <a:t>−</a:t>
            </a:r>
            <a:r>
              <a:rPr lang="en-US" dirty="0" smtClean="0"/>
              <a:t> pairs</a:t>
            </a:r>
            <a:endParaRPr lang="en-US" baseline="30000" dirty="0" smtClean="0"/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725" y="1768475"/>
            <a:ext cx="40703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975" y="3683000"/>
            <a:ext cx="2997726" cy="19553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5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 —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599"/>
          </a:xfrm>
        </p:spPr>
        <p:txBody>
          <a:bodyPr>
            <a:normAutofit fontScale="55000" lnSpcReduction="20000"/>
          </a:bodyPr>
          <a:lstStyle/>
          <a:p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is a ground state of the charm mesons</a:t>
            </a:r>
          </a:p>
          <a:p>
            <a:pPr lvl="1"/>
            <a:r>
              <a:rPr lang="en-US" dirty="0" smtClean="0"/>
              <a:t>Sets the mass scale for higher-mass, excited states</a:t>
            </a:r>
            <a:r>
              <a:rPr lang="en-US" baseline="-25000" dirty="0" smtClean="0"/>
              <a:t> </a:t>
            </a:r>
          </a:p>
          <a:p>
            <a:pPr lvl="1"/>
            <a:r>
              <a:rPr lang="en-US" dirty="0" smtClean="0"/>
              <a:t>Used in determining D*+ mass </a:t>
            </a:r>
          </a:p>
          <a:p>
            <a:pPr lvl="2"/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) = 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+ </a:t>
            </a:r>
            <a:r>
              <a:rPr lang="el-GR" dirty="0" smtClean="0"/>
              <a:t>Δ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 </a:t>
            </a:r>
            <a:r>
              <a:rPr lang="en-US" dirty="0" smtClean="0"/>
              <a:t>-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Used </a:t>
            </a:r>
            <a:r>
              <a:rPr lang="en-US" dirty="0" smtClean="0"/>
              <a:t>to extract mixing parameters from mass-constrained </a:t>
            </a:r>
            <a:r>
              <a:rPr lang="en-US" dirty="0" err="1" smtClean="0"/>
              <a:t>Dalitz</a:t>
            </a:r>
            <a:r>
              <a:rPr lang="en-US" dirty="0" smtClean="0"/>
              <a:t> plots in time-dependent amplitude analyses</a:t>
            </a:r>
          </a:p>
          <a:p>
            <a:pPr lvl="2"/>
            <a:r>
              <a:rPr lang="en-US" dirty="0" smtClean="0"/>
              <a:t>E.g., </a:t>
            </a:r>
            <a:r>
              <a:rPr lang="en-US" i="1" dirty="0" smtClean="0"/>
              <a:t>D</a:t>
            </a:r>
            <a:r>
              <a:rPr lang="en-US" baseline="30000" dirty="0" smtClean="0"/>
              <a:t>0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baseline="-25000" dirty="0" smtClean="0">
                <a:sym typeface="Wingdings" panose="05000000000000000000" pitchFamily="2" charset="2"/>
              </a:rPr>
              <a:t>S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l-GR" i="1" dirty="0" smtClean="0">
                <a:sym typeface="Wingdings" panose="05000000000000000000" pitchFamily="2" charset="2"/>
              </a:rPr>
              <a:t>π</a:t>
            </a:r>
            <a:r>
              <a:rPr lang="el-GR" baseline="30000" dirty="0" smtClean="0">
                <a:latin typeface="Calibri"/>
                <a:sym typeface="Wingdings" panose="05000000000000000000" pitchFamily="2" charset="2"/>
              </a:rPr>
              <a:t>−</a:t>
            </a:r>
            <a:r>
              <a:rPr lang="en-US" baseline="30000" dirty="0">
                <a:latin typeface="Calibri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Calibri"/>
                <a:sym typeface="Wingdings" panose="05000000000000000000" pitchFamily="2" charset="2"/>
              </a:rPr>
              <a:t>and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baseline="-25000" dirty="0" smtClean="0">
                <a:sym typeface="Wingdings" panose="05000000000000000000" pitchFamily="2" charset="2"/>
              </a:rPr>
              <a:t>S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l-GR" baseline="30000" dirty="0" smtClean="0">
                <a:sym typeface="Wingdings" panose="05000000000000000000" pitchFamily="2" charset="2"/>
              </a:rPr>
              <a:t>−</a:t>
            </a:r>
            <a:endParaRPr lang="en-US" baseline="30000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Precision value of the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mass is used in detector magnetic field studies</a:t>
            </a:r>
          </a:p>
          <a:p>
            <a:pPr lvl="1"/>
            <a:r>
              <a:rPr lang="en-US" dirty="0" smtClean="0"/>
              <a:t>Used to determine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-anti-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0</a:t>
            </a:r>
            <a:r>
              <a:rPr lang="en-US" dirty="0" smtClean="0"/>
              <a:t> threshold for studies of the </a:t>
            </a:r>
            <a:r>
              <a:rPr lang="en-US" i="1" dirty="0" smtClean="0"/>
              <a:t>X</a:t>
            </a:r>
            <a:r>
              <a:rPr lang="en-US" dirty="0" smtClean="0"/>
              <a:t>(3872)</a:t>
            </a:r>
          </a:p>
          <a:p>
            <a:pPr lvl="2"/>
            <a:r>
              <a:rPr lang="en-US" i="1" dirty="0" smtClean="0"/>
              <a:t>X</a:t>
            </a:r>
            <a:r>
              <a:rPr lang="en-US" dirty="0" smtClean="0"/>
              <a:t>(3872) binding energy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(3872</a:t>
            </a:r>
            <a:r>
              <a:rPr lang="en-US" dirty="0" smtClean="0"/>
              <a:t>)) </a:t>
            </a:r>
            <a:r>
              <a:rPr lang="en-US" dirty="0"/>
              <a:t>− 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</a:t>
            </a:r>
            <a:r>
              <a:rPr lang="en-US" dirty="0"/>
              <a:t>−</a:t>
            </a: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-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</a:t>
            </a:r>
            <a:endParaRPr lang="en-US" dirty="0" smtClean="0">
              <a:latin typeface="Calibri"/>
            </a:endParaRPr>
          </a:p>
          <a:p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/>
              <a:t>mass current world average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= 1864.86 ± 0.13 MeV/c</a:t>
            </a:r>
            <a:r>
              <a:rPr lang="en-US" baseline="30000" dirty="0" smtClean="0"/>
              <a:t>2</a:t>
            </a:r>
            <a:r>
              <a:rPr lang="en-US" dirty="0" smtClean="0"/>
              <a:t> [1]</a:t>
            </a:r>
          </a:p>
          <a:p>
            <a:r>
              <a:rPr lang="en-US" dirty="0" smtClean="0"/>
              <a:t>Previous most precise </a:t>
            </a:r>
            <a:r>
              <a:rPr lang="en-US" dirty="0" smtClean="0"/>
              <a:t>single measurement</a:t>
            </a:r>
            <a:endParaRPr lang="en-US" dirty="0" smtClean="0"/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= 1864.847 ± 0.150 ± 0.095 MeV/c</a:t>
            </a:r>
            <a:r>
              <a:rPr lang="en-US" baseline="30000" dirty="0" smtClean="0"/>
              <a:t>2</a:t>
            </a:r>
            <a:r>
              <a:rPr lang="en-US" dirty="0" smtClean="0"/>
              <a:t> [2]</a:t>
            </a:r>
          </a:p>
          <a:p>
            <a:pPr lvl="1"/>
            <a:r>
              <a:rPr lang="en-US" dirty="0" smtClean="0"/>
              <a:t>Used (319 ± 18)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l-GR" i="1" dirty="0" smtClean="0">
                <a:latin typeface="Calibri"/>
                <a:sym typeface="Wingdings" panose="05000000000000000000" pitchFamily="2" charset="2"/>
              </a:rPr>
              <a:t>φ</a:t>
            </a:r>
            <a:r>
              <a:rPr lang="en-US" i="1" dirty="0" smtClean="0">
                <a:latin typeface="Calibri"/>
                <a:sym typeface="Wingdings" panose="05000000000000000000" pitchFamily="2" charset="2"/>
              </a:rPr>
              <a:t>K</a:t>
            </a:r>
            <a:r>
              <a:rPr lang="en-US" i="1" baseline="-25000" dirty="0" smtClean="0">
                <a:latin typeface="Calibri"/>
                <a:sym typeface="Wingdings" panose="05000000000000000000" pitchFamily="2" charset="2"/>
              </a:rPr>
              <a:t>s</a:t>
            </a:r>
            <a:r>
              <a:rPr lang="en-US" i="1" baseline="30000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 signal events</a:t>
            </a:r>
          </a:p>
          <a:p>
            <a:r>
              <a:rPr lang="en-US" dirty="0" smtClean="0"/>
              <a:t>This measurement</a:t>
            </a:r>
          </a:p>
          <a:p>
            <a:pPr lvl="1"/>
            <a:r>
              <a:rPr lang="en-US" dirty="0" smtClean="0"/>
              <a:t>Uses 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baseline="30000" dirty="0" smtClean="0">
                <a:sym typeface="Wingdings" panose="05000000000000000000" pitchFamily="2" charset="2"/>
              </a:rPr>
              <a:t>−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baseline="30000" dirty="0" smtClean="0">
                <a:sym typeface="Wingdings" panose="05000000000000000000" pitchFamily="2" charset="2"/>
              </a:rPr>
              <a:t>−</a:t>
            </a:r>
            <a:r>
              <a:rPr lang="en-US" i="1" dirty="0" smtClean="0">
                <a:sym typeface="Wingdings" panose="05000000000000000000" pitchFamily="2" charset="2"/>
              </a:rPr>
              <a:t>K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l-GR" i="1" dirty="0">
                <a:sym typeface="Wingdings" panose="05000000000000000000" pitchFamily="2" charset="2"/>
              </a:rPr>
              <a:t>π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decays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Small </a:t>
            </a:r>
            <a:r>
              <a:rPr lang="en-US" i="1" dirty="0" smtClean="0">
                <a:sym typeface="Wingdings" panose="05000000000000000000" pitchFamily="2" charset="2"/>
              </a:rPr>
              <a:t>Q</a:t>
            </a:r>
            <a:r>
              <a:rPr lang="en-US" dirty="0" smtClean="0">
                <a:sym typeface="Wingdings" panose="05000000000000000000" pitchFamily="2" charset="2"/>
              </a:rPr>
              <a:t> value (244.2 MeV) minimizes systematic uncertainties and reduces backgrounds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Integrated luminosity 60x larger, 477 fb</a:t>
            </a:r>
            <a:r>
              <a:rPr lang="en-US" baseline="30000" dirty="0" smtClean="0">
                <a:sym typeface="Wingdings" panose="05000000000000000000" pitchFamily="2" charset="2"/>
              </a:rPr>
              <a:t>-1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Data sample 15x previous after cuts, 4345 </a:t>
            </a:r>
            <a:r>
              <a:rPr lang="en-US" dirty="0" smtClean="0"/>
              <a:t>±</a:t>
            </a:r>
            <a:r>
              <a:rPr lang="en-US" dirty="0" smtClean="0">
                <a:sym typeface="Wingdings" panose="05000000000000000000" pitchFamily="2" charset="2"/>
              </a:rPr>
              <a:t> 70 signal events</a:t>
            </a:r>
            <a:endParaRPr lang="en-US" dirty="0" smtClean="0"/>
          </a:p>
          <a:p>
            <a:pPr lvl="1"/>
            <a:r>
              <a:rPr lang="en-US" dirty="0" smtClean="0"/>
              <a:t>Reduces overall uncertainty by &gt; 2x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5791200"/>
            <a:ext cx="469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</a:t>
            </a:r>
            <a:r>
              <a:rPr lang="en-US" sz="1200" dirty="0"/>
              <a:t>1] J. </a:t>
            </a:r>
            <a:r>
              <a:rPr lang="en-US" sz="1200" dirty="0" err="1"/>
              <a:t>Beringer</a:t>
            </a:r>
            <a:r>
              <a:rPr lang="en-US" sz="1200" dirty="0"/>
              <a:t> </a:t>
            </a:r>
            <a:r>
              <a:rPr lang="en-US" sz="1200" i="1" dirty="0"/>
              <a:t>et al. </a:t>
            </a:r>
            <a:r>
              <a:rPr lang="en-US" sz="1200" dirty="0"/>
              <a:t>(Particle Data Group</a:t>
            </a:r>
            <a:r>
              <a:rPr lang="en-US" sz="1200" dirty="0" smtClean="0"/>
              <a:t>), </a:t>
            </a:r>
            <a:r>
              <a:rPr lang="en-US" sz="1200" i="1" dirty="0" smtClean="0"/>
              <a:t>Phys</a:t>
            </a:r>
            <a:r>
              <a:rPr lang="en-US" sz="1200" i="1" dirty="0"/>
              <a:t>. Rev. </a:t>
            </a:r>
            <a:r>
              <a:rPr lang="en-US" sz="1200" i="1" dirty="0" smtClean="0"/>
              <a:t>D </a:t>
            </a:r>
            <a:r>
              <a:rPr lang="en-US" sz="1200" b="1" dirty="0" smtClean="0"/>
              <a:t>86</a:t>
            </a:r>
            <a:r>
              <a:rPr lang="en-US" sz="1200" dirty="0"/>
              <a:t>, 010001 (2012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[2] C. </a:t>
            </a:r>
            <a:r>
              <a:rPr lang="en-US" sz="1200" dirty="0" err="1" smtClean="0"/>
              <a:t>Cawlfield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 (CLEO), </a:t>
            </a:r>
            <a:r>
              <a:rPr lang="en-US" sz="1200" i="1" dirty="0" smtClean="0"/>
              <a:t>Phys. Rev.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</a:t>
            </a:r>
            <a:r>
              <a:rPr lang="en-US" sz="1200" b="1" dirty="0" smtClean="0"/>
              <a:t>98</a:t>
            </a:r>
            <a:r>
              <a:rPr lang="en-US" sz="1200" dirty="0" smtClean="0"/>
              <a:t>, 092002 (2007)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57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D</a:t>
            </a:r>
            <a:r>
              <a:rPr lang="en-US" baseline="30000" dirty="0"/>
              <a:t>0</a:t>
            </a:r>
            <a:r>
              <a:rPr lang="en-US" dirty="0"/>
              <a:t> mass — event selection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4343400" cy="50593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Purity and </a:t>
            </a:r>
            <a:r>
              <a:rPr lang="en-US" dirty="0" smtClean="0"/>
              <a:t>significance</a:t>
            </a:r>
          </a:p>
          <a:p>
            <a:pPr lvl="1"/>
            <a:r>
              <a:rPr lang="en-US" i="1" dirty="0" err="1" smtClean="0"/>
              <a:t>p</a:t>
            </a:r>
            <a:r>
              <a:rPr lang="en-US" baseline="-25000" dirty="0" err="1" smtClean="0"/>
              <a:t>CM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) &gt; 2.5 </a:t>
            </a:r>
            <a:r>
              <a:rPr lang="en-US" dirty="0" err="1" smtClean="0"/>
              <a:t>GeV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endParaRPr lang="en-US" baseline="30000" dirty="0"/>
          </a:p>
          <a:p>
            <a:pPr lvl="1"/>
            <a:r>
              <a:rPr lang="en-US" dirty="0" smtClean="0"/>
              <a:t>Tight particle ID </a:t>
            </a:r>
            <a:r>
              <a:rPr lang="en-US" dirty="0"/>
              <a:t>on </a:t>
            </a:r>
            <a:r>
              <a:rPr lang="en-US" i="1" dirty="0"/>
              <a:t>K</a:t>
            </a:r>
            <a:r>
              <a:rPr lang="en-US" dirty="0"/>
              <a:t> and </a:t>
            </a:r>
            <a:r>
              <a:rPr lang="el-GR" i="1" dirty="0" smtClean="0">
                <a:latin typeface="Calibri"/>
              </a:rPr>
              <a:t>π</a:t>
            </a:r>
            <a:endParaRPr lang="en-US" i="1" dirty="0"/>
          </a:p>
          <a:p>
            <a:r>
              <a:rPr lang="en-US" dirty="0" smtClean="0"/>
              <a:t>Well </a:t>
            </a:r>
            <a:r>
              <a:rPr lang="en-US" dirty="0"/>
              <a:t>understood tracking</a:t>
            </a:r>
          </a:p>
          <a:p>
            <a:pPr lvl="1"/>
            <a:r>
              <a:rPr lang="en-US" i="1" dirty="0" err="1" smtClean="0"/>
              <a:t>p</a:t>
            </a:r>
            <a:r>
              <a:rPr lang="en-US" baseline="-25000" dirty="0" err="1" smtClean="0"/>
              <a:t>LAB</a:t>
            </a:r>
            <a:r>
              <a:rPr lang="en-US" dirty="0" smtClean="0"/>
              <a:t>(</a:t>
            </a:r>
            <a:r>
              <a:rPr lang="el-GR" i="1" dirty="0" smtClean="0"/>
              <a:t>π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+</a:t>
            </a:r>
            <a:r>
              <a:rPr lang="en-US" dirty="0" smtClean="0"/>
              <a:t>) &gt; 150 MeV/</a:t>
            </a:r>
            <a:r>
              <a:rPr lang="en-US" i="1" dirty="0" smtClean="0"/>
              <a:t>c</a:t>
            </a:r>
            <a:endParaRPr lang="en-US" i="1" dirty="0"/>
          </a:p>
          <a:p>
            <a:pPr lvl="1"/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baseline="-25000" dirty="0" smtClean="0"/>
              <a:t>LAB</a:t>
            </a:r>
            <a:r>
              <a:rPr lang="en-US" dirty="0" smtClean="0"/>
              <a:t>) &lt; 0.89</a:t>
            </a:r>
            <a:endParaRPr lang="en-US" dirty="0"/>
          </a:p>
          <a:p>
            <a:r>
              <a:rPr lang="en-US" dirty="0" smtClean="0"/>
              <a:t>Tag the </a:t>
            </a:r>
            <a:r>
              <a:rPr lang="en-US" i="1" dirty="0" smtClean="0"/>
              <a:t>D</a:t>
            </a:r>
            <a:r>
              <a:rPr lang="en-US" dirty="0" smtClean="0"/>
              <a:t>*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l-GR" dirty="0" smtClean="0"/>
              <a:t>Δ</a:t>
            </a:r>
            <a:r>
              <a:rPr lang="en-US" i="1" dirty="0" smtClean="0"/>
              <a:t>m </a:t>
            </a:r>
            <a:r>
              <a:rPr lang="en-US" dirty="0" smtClean="0"/>
              <a:t>≡ </a:t>
            </a:r>
            <a:r>
              <a:rPr lang="en-US" i="1" dirty="0" smtClean="0"/>
              <a:t>m(KKK</a:t>
            </a:r>
            <a:r>
              <a:rPr lang="el-GR" i="1" dirty="0" smtClean="0"/>
              <a:t>ππ</a:t>
            </a:r>
            <a:r>
              <a:rPr lang="en-US" baseline="-25000" dirty="0" smtClean="0"/>
              <a:t>s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  <a:r>
              <a:rPr lang="en-US" dirty="0"/>
              <a:t>− </a:t>
            </a:r>
            <a:r>
              <a:rPr lang="en-US" i="1" dirty="0" smtClean="0"/>
              <a:t>m(KKK</a:t>
            </a:r>
            <a:r>
              <a:rPr lang="el-GR" i="1" dirty="0" smtClean="0"/>
              <a:t>π</a:t>
            </a:r>
            <a:r>
              <a:rPr lang="en-US" i="1" dirty="0" smtClean="0"/>
              <a:t>)</a:t>
            </a:r>
            <a:endParaRPr lang="en-US" dirty="0"/>
          </a:p>
          <a:p>
            <a:pPr lvl="1"/>
            <a:r>
              <a:rPr lang="el-GR" dirty="0" smtClean="0"/>
              <a:t>Δ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−</a:t>
            </a:r>
            <a:r>
              <a:rPr lang="el-GR" dirty="0" smtClean="0"/>
              <a:t> Δ</a:t>
            </a:r>
            <a:r>
              <a:rPr lang="en-US" i="1" dirty="0" err="1" smtClean="0"/>
              <a:t>m</a:t>
            </a:r>
            <a:r>
              <a:rPr lang="en-US" baseline="-25000" dirty="0" err="1" smtClean="0"/>
              <a:t>PDG</a:t>
            </a:r>
            <a:r>
              <a:rPr lang="en-US" baseline="-25000" dirty="0" smtClean="0"/>
              <a:t> </a:t>
            </a:r>
            <a:r>
              <a:rPr lang="en-US" dirty="0" smtClean="0"/>
              <a:t>&lt; 1.5 </a:t>
            </a:r>
            <a:r>
              <a:rPr lang="en-US" dirty="0"/>
              <a:t>MeV/</a:t>
            </a:r>
            <a:r>
              <a:rPr lang="en-US" i="1" dirty="0"/>
              <a:t>c</a:t>
            </a:r>
            <a:r>
              <a:rPr lang="en-US" baseline="30000" dirty="0"/>
              <a:t>2</a:t>
            </a:r>
          </a:p>
          <a:p>
            <a:r>
              <a:rPr lang="en-US" dirty="0" smtClean="0"/>
              <a:t>Use a kinematic </a:t>
            </a:r>
            <a:r>
              <a:rPr lang="en-US" dirty="0"/>
              <a:t>fit </a:t>
            </a:r>
            <a:r>
              <a:rPr lang="en-US" dirty="0" smtClean="0"/>
              <a:t>that constrains </a:t>
            </a:r>
            <a:r>
              <a:rPr lang="en-US" dirty="0"/>
              <a:t>each </a:t>
            </a:r>
            <a:r>
              <a:rPr lang="en-US" dirty="0" smtClean="0"/>
              <a:t>vertex to </a:t>
            </a:r>
            <a:r>
              <a:rPr lang="en-US" dirty="0"/>
              <a:t>choose best candidate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928110" cy="52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5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mass —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3810000" cy="5211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Fit function</a:t>
            </a:r>
          </a:p>
          <a:p>
            <a:pPr lvl="1"/>
            <a:r>
              <a:rPr lang="en-US" dirty="0" smtClean="0"/>
              <a:t>Signal: </a:t>
            </a:r>
            <a:r>
              <a:rPr lang="en-US" dirty="0" err="1" smtClean="0"/>
              <a:t>Voigtian</a:t>
            </a:r>
            <a:endParaRPr lang="en-US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Background:</a:t>
            </a:r>
          </a:p>
          <a:p>
            <a:pPr lvl="2"/>
            <a:r>
              <a:rPr lang="en-US" dirty="0" smtClean="0"/>
              <a:t>Exponential in 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/>
              <a:t>KKK</a:t>
            </a:r>
            <a:r>
              <a:rPr lang="el-GR" i="1" dirty="0"/>
              <a:t>π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Unbinned</a:t>
            </a:r>
            <a:r>
              <a:rPr lang="en-US" dirty="0" smtClean="0"/>
              <a:t> max. like. fit</a:t>
            </a:r>
          </a:p>
          <a:p>
            <a:r>
              <a:rPr lang="en-US" dirty="0" smtClean="0"/>
              <a:t>Fitted values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) = 1864.841 ± 0.048 MeV/</a:t>
            </a: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i="1" dirty="0" smtClean="0"/>
              <a:t>γ = </a:t>
            </a:r>
            <a:r>
              <a:rPr lang="en-US" dirty="0" smtClean="0"/>
              <a:t>2.596 ± 0.152 MeV</a:t>
            </a:r>
          </a:p>
          <a:p>
            <a:pPr lvl="1"/>
            <a:r>
              <a:rPr lang="en-US" dirty="0" smtClean="0"/>
              <a:t>σ = 1.762 ± 0.086 MeV</a:t>
            </a:r>
          </a:p>
          <a:p>
            <a:r>
              <a:rPr lang="en-US" dirty="0" smtClean="0"/>
              <a:t>Events in signal</a:t>
            </a:r>
          </a:p>
          <a:p>
            <a:pPr lvl="1"/>
            <a:r>
              <a:rPr lang="en-US" dirty="0" smtClean="0"/>
              <a:t>4345 ± 70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4320540" cy="53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088" y="1676400"/>
            <a:ext cx="3297490" cy="57188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76350"/>
            <a:ext cx="16097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6858000" y="4572000"/>
            <a:ext cx="16735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m</a:t>
            </a:r>
            <a:r>
              <a:rPr lang="en-US" sz="1400" b="1" dirty="0" smtClean="0"/>
              <a:t>(</a:t>
            </a:r>
            <a:r>
              <a:rPr lang="en-US" sz="1400" b="1" i="1" dirty="0" smtClean="0"/>
              <a:t>KKK</a:t>
            </a:r>
            <a:r>
              <a:rPr lang="el-GR" sz="1400" b="1" i="1" dirty="0" smtClean="0"/>
              <a:t>π</a:t>
            </a:r>
            <a:r>
              <a:rPr lang="en-US" sz="1400" dirty="0" smtClean="0"/>
              <a:t>)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/</a:t>
            </a:r>
            <a:r>
              <a:rPr lang="en-US" sz="1400" b="1" i="1" dirty="0" smtClean="0"/>
              <a:t>c</a:t>
            </a:r>
            <a:r>
              <a:rPr lang="en-US" sz="1400" b="1" baseline="30000" dirty="0" smtClean="0"/>
              <a:t>2</a:t>
            </a:r>
            <a:r>
              <a:rPr lang="en-US" sz="1400" b="1" i="1" dirty="0" smtClean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414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D</a:t>
            </a:r>
            <a:r>
              <a:rPr lang="en-US" baseline="30000" dirty="0"/>
              <a:t>0</a:t>
            </a:r>
            <a:r>
              <a:rPr lang="en-US" dirty="0"/>
              <a:t> mass — systematic uncertainties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Consistency check</a:t>
            </a:r>
          </a:p>
          <a:p>
            <a:pPr lvl="1"/>
            <a:r>
              <a:rPr lang="en-US" dirty="0" smtClean="0"/>
              <a:t>Split </a:t>
            </a:r>
            <a:r>
              <a:rPr lang="en-US" dirty="0"/>
              <a:t>dataset into </a:t>
            </a:r>
            <a:r>
              <a:rPr lang="en-US" dirty="0" smtClean="0"/>
              <a:t>10 disjoint subsamples</a:t>
            </a:r>
            <a:endParaRPr lang="en-US" dirty="0"/>
          </a:p>
          <a:p>
            <a:pPr lvl="2"/>
            <a:r>
              <a:rPr lang="en-US" dirty="0" smtClean="0"/>
              <a:t>Azimuth </a:t>
            </a:r>
            <a:r>
              <a:rPr lang="en-US" dirty="0"/>
              <a:t>angle</a:t>
            </a:r>
          </a:p>
          <a:p>
            <a:pPr lvl="2"/>
            <a:r>
              <a:rPr lang="en-US" i="1" dirty="0" err="1" smtClean="0"/>
              <a:t>p</a:t>
            </a:r>
            <a:r>
              <a:rPr lang="en-US" baseline="-25000" dirty="0" err="1" smtClean="0"/>
              <a:t>LAB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/>
              <a:t>)</a:t>
            </a:r>
          </a:p>
          <a:p>
            <a:pPr lvl="2"/>
            <a:r>
              <a:rPr lang="el-GR" dirty="0" smtClean="0"/>
              <a:t>Δ</a:t>
            </a:r>
            <a:r>
              <a:rPr lang="en-US" i="1" dirty="0" smtClean="0"/>
              <a:t>m</a:t>
            </a:r>
            <a:endParaRPr lang="en-US" i="1" dirty="0"/>
          </a:p>
          <a:p>
            <a:r>
              <a:rPr lang="en-US" dirty="0" smtClean="0"/>
              <a:t>If </a:t>
            </a:r>
            <a:r>
              <a:rPr lang="el-GR" i="1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i="1" dirty="0" smtClean="0"/>
              <a:t>N</a:t>
            </a:r>
            <a:r>
              <a:rPr lang="en-US" baseline="-25000" dirty="0" smtClean="0"/>
              <a:t>DOF </a:t>
            </a:r>
            <a:r>
              <a:rPr lang="en-US" dirty="0" smtClean="0"/>
              <a:t>&gt; 1, </a:t>
            </a:r>
            <a:r>
              <a:rPr lang="en-US" dirty="0"/>
              <a:t>use the </a:t>
            </a:r>
            <a:r>
              <a:rPr lang="en-US" dirty="0" smtClean="0"/>
              <a:t>PDG scale </a:t>
            </a:r>
            <a:r>
              <a:rPr lang="en-US" dirty="0"/>
              <a:t>factor method </a:t>
            </a:r>
            <a:r>
              <a:rPr lang="en-US" dirty="0" smtClean="0"/>
              <a:t>to assign the </a:t>
            </a:r>
            <a:r>
              <a:rPr lang="en-US" dirty="0"/>
              <a:t>systematic error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5562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1533" y="4419600"/>
            <a:ext cx="4469935" cy="16261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62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mass — systematic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8288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largest systematic: </a:t>
            </a:r>
            <a:r>
              <a:rPr lang="en-US" i="1" dirty="0" smtClean="0"/>
              <a:t>K</a:t>
            </a:r>
            <a:r>
              <a:rPr lang="en-US" baseline="30000" dirty="0" smtClean="0"/>
              <a:t>±</a:t>
            </a:r>
            <a:r>
              <a:rPr lang="en-US" dirty="0" smtClean="0"/>
              <a:t> mass uncertainty</a:t>
            </a:r>
          </a:p>
          <a:p>
            <a:pPr lvl="2"/>
            <a:r>
              <a:rPr lang="en-US" dirty="0" smtClean="0"/>
              <a:t>Reconstruction uses known </a:t>
            </a:r>
            <a:r>
              <a:rPr lang="en-US" i="1" dirty="0" smtClean="0"/>
              <a:t>K</a:t>
            </a:r>
            <a:r>
              <a:rPr lang="en-US" baseline="30000" dirty="0" smtClean="0"/>
              <a:t>±  </a:t>
            </a:r>
            <a:r>
              <a:rPr lang="en-US" dirty="0" smtClean="0"/>
              <a:t>mass</a:t>
            </a:r>
          </a:p>
          <a:p>
            <a:pPr lvl="2"/>
            <a:r>
              <a:rPr lang="en-US" dirty="0" smtClean="0"/>
              <a:t>Uncertainty is ± 16 </a:t>
            </a:r>
            <a:r>
              <a:rPr lang="en-US" dirty="0" err="1" smtClean="0"/>
              <a:t>keV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, but there are 3 </a:t>
            </a:r>
            <a:r>
              <a:rPr lang="en-US" dirty="0" err="1" smtClean="0"/>
              <a:t>kaons</a:t>
            </a:r>
            <a:endParaRPr lang="en-US" dirty="0" smtClean="0"/>
          </a:p>
          <a:p>
            <a:pPr lvl="2"/>
            <a:r>
              <a:rPr lang="en-US" dirty="0" smtClean="0"/>
              <a:t>Assess effect by varying within ± 1σ (PDG), refit, and take average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Cowan   —   Precision measurement of the D0 mass and of the natural line width of the D*+   —   DPF 2013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32AB-48DF-4F46-A1BB-0A31031F5099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6220778" cy="316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 babarsym&#10;\begin{document}&#10;\begin{tabular}{|c|c|}&#10;\hline&#10;Sample &amp; Integrated $\mathcal{L}$\\&#10;\hline&#10;$\Upsilon(4S)$ &amp; 433 \invfb \\&#10;$\Upsilon(3S)$ &amp; 30.2 \invfb \\&#10;$\Upsilon(2S)$ &amp; 14.5 \invfb \\&#10;Off-peak &amp; 54 \invfb \\&#10;Scan &amp; 3.9 \invfb \\&#10;\hline&#10;\end{tabular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8"/>
  <p:tag name="PICTUREFILESIZE" val="344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 babarsym&#10;\begin{document}&#10;\[&#10;g_{D^*D^0\pi^+}^{\rm{exp}} = 16.92 \pm 0.13 \pm 0.14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3"/>
  <p:tag name="PICTUREFILESIZE" val="857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 babarsym&#10;\begin{document}&#10;\[&#10;g_{D^*D^0\pi^+} = -\sqrt{2} g_{D^* D^+\pi^0}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59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R=\Gamma/\hat{g},\quad&#10;\hat{g} = g_{D^*D^0\pi^+} f_\pi / \left(2 \sqrt{m_{D}m_{D^*}}\right)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1"/>
  <p:tag name="PICTUREFILESIZE" val="106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 babarsym&#10;\begin{document}&#10;\begin{tabular}{|l|c|c|c|}&#10;\hline&#10;Meson State &amp; &amp; \babar\footnote{xxx} &#10;&amp; LHCb\footnote{yyy} \\&#10;\hline&#10;$D_1(2420) \to \Dstarp \pim$&amp; $m$ &amp; $2420.1 \pm 0.1 \pm 0.8$ \mevcc &amp; &#10;  $2419.6 \pm 0.1 \pm 0.7$ \mevcc \\&#10;&amp; $\Gamma$ &amp;$31.4 \pm 0.5 \pm 1.3$ \mev &amp; $ 35.2 \pm 0.4 \pm 0.9$ \mev\\&#10;$D_2^*(2460)\to\Dstarp\pim$ &amp; $m$ &amp; $2462.2 \pm 0.1 \pm 0.8$ \mevcc &#10;  &amp; $ 2460.4 \pm 0.4 \pm 1.2 $ \mevcc\\&#10;&amp; $\Gamma$ &amp; $50.5 \pm 0.6 \pm 0.7$ \mev &amp; &#10; $ 43.2 \pm 1.2 \pm 3.0 $ \mev \\&#10;$D_2^*(2460)\to\Dp\pim$ &amp; $m$ &amp; $2462.2$ \mevcc (fixed) &amp; $ 2460.4 \pm 0.1 \pm 0.1 $\mevcc \\&#10;&amp; $\Gamma$ &amp; $50.5$ \mev (fixed) &amp; $45.6 \pm 0.4 \pm 1.1$ \mev\\&#10;$D_2^*(2460)\to\Dz\pip$ &amp; $m$ &amp; $2465.4 \pm 0.2 \pm1.1$ \mevcc &amp;&#10;  $ 2463.1 \pm 0.2 \pm 0.6 $ \mevcc \\&#10; &amp; $\Gamma$ &amp; $50.5$ \mev (fixed) &amp; $ 48.6 \pm 1.3 \pm 1.9$ \mev\\&#10;\hline&#10;\end{tabular}&#10;\par\smaller&#10;1) P. del Amo Sanchez et al., {\sl Phys. Rev. D} {\bf 82}, 111101(R) (2010).\par&#10;2) R. Aaij et al., arXiv:1307.4556v1 [hep-ex] (2013)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76"/>
  <p:tag name="PICTUREFILESIZE" val="1634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 babarsym&#10;\begin{document}&#10;\begin{tabular}{|c|c|c|}&#10;\hline&#10;Meson State &amp; \babar\ Mass (\mevcc) &amp; PDG 2013 Mass (\mevcc) \\&#10;\hline&#10;\Dz &amp; $1864.841 \pm 0.078\phantom{^*}$ &amp; $1864.86 \pm 0.13$ \\&#10;\Dstarp &amp; $2010.267 \pm 0.078\phantom{^*}$ &amp;  $2010.28 \pm  0.13$ \\&#10;&amp; $ {}=m(\Dz) + \Delta m_0 $&amp; \\&#10;$D_{s1}(2536)$ &amp; $2535.107 \pm 0.088^*$ &amp;  $2535.12 \pm 0.13$ \\&#10; &amp; ${}=m(\Dstarp) + \Delta m$ &amp; \\&#10;\hline&#10;\end{tabular}&#10;\par\smaller&#10;where $\Delta m = m(D_{s1}) - m(\Dstarp) = 524.84 \pm 0.04 \mevcc$.&#10;\par&#10;* J.P. Lees {\it et al.} (\babar\ Collaboration), &#10;{\sl Phys. Rev. D} {\bf 83}, 072003 (2011)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6"/>
  <p:tag name="PICTUREFILESIZE" val="968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dvi}&#10;\input babarsym&#10;\begin{document}&#10;\boldmath&#10;\[&#10;\begin{array}{l}&#10;V(m; m_D, \gamma, \sigma )=\\&#10;\quad\frac{1}{(m-m_d)^2+\frac{1}{4}\gamma^2}&#10;\otimes\exp\left[-\frac{1}{2}\frac{(m-m_d)^2}{\sigma^2}\right]\\&#10;\end{array}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3"/>
  <p:tag name="PICTUREFILESIZE" val="183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l}&#10; &amp; $\sigma^2 = \sigma^2_{\rm stat} + \sigma^2_{\rm syst}$\\[5pt]&#10;Rescale error &amp; $\sigma^2 = S^2 \sigma^2_{stat}$\\[5pt]&#10;Scale factor &amp; $S^2 = \chi^2/N_{\rm DoF}$ \\[5pt]&#10;Systematic error &amp; $\sigma_{syst} = \sigma_{stat} \sqrt{S^2-1} $\\ &#10;\end{tabular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6"/>
  <p:tag name="PICTUREFILESIZE" val="368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frac{d\Gamma(m)}{dm} =  \left(\frac{p}{p_0}\right)^{2J+1}&#10;\left(\frac{1+r^2p_0^2}{1+r^2p^2}\right)&#10;\frac{(m_0\Gamma_0)^2}{(m_0^2-m^2)^2+(m_0\Gamma_{\rm Total}^2(m))^2}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7"/>
  <p:tag name="PICTUREFILESIZE" val="266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B(\Delta m) = \Delta m \sqrt{\Delta m/m_\pi-1} \exp(c\sqrt{\Delta m/m_\pi-1})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8"/>
  <p:tag name="PICTUREFILESIZE" val="128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 babarsym&#10;\usepackage{multirow}&#10;\usepackage{colordvi}&#10;\begin{document}&#10;\begin{tabular}{c@{\hspace{4mm}}c@{\hspace{4mm}}c}&#10;\hline \hline \\ [-1.7ex]&#10;Parameter &amp; $D^0\to K\pi$ &amp; $D^0\to K\pi\pi\pi$ \\ \hline \\[-1.7ex]&#10;Number of signal events &amp; $138\,539 \pm 109$ &amp; $174\,286\pm 150$ \\ &#10;\Red{$\Gamma \,(\kev)$} &amp; \Red{$83.5 \pm 1.7$} &amp; \Red{$83.2 \pm 1.5$} \\ &#10;scale factor, $(1+\epsilon)$ &amp; $1.06 \pm 0.01$ &amp; $1.08 \pm 0.01$ \\ &#10;\Red{$\Delta m_0\,(\kev)$} &amp; \Red{$145\,425.6 \pm 0.6$} &amp; \Red{$145\,426.6 \pm 0.5$} \\ \\[-1.3ex]&#10;$S/B$ at peak &amp; \multirow{2}{*}{$2700$} &amp; \multirow{2}{*}{$1130$} \\ &#10;($\Delta m = 0.14542 \,(\gev)$) &amp; &amp; \\ \\ [-1.8ex]&#10;$S/B$ at tail &amp; \multirow{2}{*}{$0.8$} &amp; \multirow{2}{*}{$0.3$} \\ &#10;($\Delta m = 0.1554\, (\gev)$) &amp; &amp; \\ \\ [-1.8ex]&#10;$\chi^2/\nu$ &amp; $574/535$ &amp; $556/535$ \\[-1.7ex] \\ \hline \hline&#10;\end{tabular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9"/>
  <p:tag name="PICTUREFILESIZE" val="1100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 babarsym&#10;\usepackage{multirow}&#10;\usepackage{colordvi}&#10;\begin{document}&#10;\begin{tabular}{c@{\hspace{8mm}}ccc@{\hspace{8mm}}ccc}&#10;\hline \hline  \\[-1.7ex] &#10;\multirow{2}{*}{Source} &amp; \multicolumn{2}{c}{$\sigma_{sys} \left(\Gamma\right) \,[\kev]$} &amp; \multirow{2}{*}{$\rho$} &amp; \multicolumn{2}{c}{$\sigma_{sys} \left(\Delta m_0\right) [\kev]$}  &amp; \multirow{2}{*}{$\rho$}\\  \\[-1.7ex] &#10;&amp; $K\pi$ &amp; $K\pi\pi\pi$ &amp; &amp; $K\pi$ &amp; $K\pi\pi\pi$ &amp; \\ \hline \\[-1.7ex]&#10;\Red{$p$ dependence} &amp; \Red{0.88} &amp; \Red{0.98} &amp; \Red{\phantom{-}0.47} &amp; \Red{0.24} &amp; \Red{0.20} &amp; \Red{0.28} \\ &#10;$m\left(D^0_{\rm{reco}}\right)$ dependence &amp; 0.00 &amp; 1.53 &amp; \phantom{-}0.56 &amp; 0.04 &amp; 0.00 &amp; 0.22 \\ &#10;\Red{Azimuthal dependence} &amp; \Red{0.62} &amp; \Red{0.92} &amp; \Red{-0.04} &amp; \Red{1.65} &amp; \Red{1.81} &amp; \Red{0.84} \\ &#10;Magnetic field and material model &amp; 0.29 &amp; 0.18 &amp; \phantom{-}0.98 &amp; \Red{0.75} &amp; \Red{0.81} &amp; \Red{0.99} \\ &#10;Blatt-Weisskopf radius &amp; 0.04 &amp; 0.04 &amp; \phantom{-}0.99 &amp; 0.00 &amp; 0.00 &amp; 1.00 \\ &#10;Variation of resolution shape parameters &amp; 0.41 &amp; 0.37 &amp; \phantom{-}0.00 &amp; 0.17 &amp; 0.16 &amp; 0.00  \\ &#10;\Red{$\Delta m$ fit range} &amp; \Red{0.83} &amp; \Red{0.38} &amp; \Red{-0.42} &amp;  \Red{0.08} &amp; \Red{0.04} &amp; \Red{0.35}  \\ &#10;Background shape near threshold &amp; 0.10  &amp; 0.33  &amp; \phantom{-}1.00 &amp; 0.00 &amp; 0.00 &amp; 0.00  \\ &#10;Interval width for fit &amp; 0.00 &amp; 0.05 &amp; \phantom{-}0.99 &amp; 0.00 &amp; 0.00 &amp; 0.00 \\ &#10;Bias from validation &amp; 0.00 &amp; 1.50 &amp; \phantom{-}0.00 &amp; 0.00 &amp; 0.00 &amp; 0.00 \\&#10;Radiative effects &amp; 0.25 &amp; 0.11 &amp; \phantom{-}0.00 &amp; 0.00 &amp; 0.00 &amp; 0.00 \\ \hline \\[-1.7ex]&#10;Total &amp; 1.5 &amp; 2.6 &amp; &amp; 1.8 &amp; 2.0 &amp; \\[-1.7ex]\\ \hline \hline&#10;\end{tabular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5"/>
  <p:tag name="PICTUREFILESIZE" val="2133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 babarsym&#10;\usepackage{multirow}&#10;\begin{document}&#10;%\begin{table}&#10;%\begin{center}&#10;%\begin{tabular}{c@{\hspace{3mm}}ccc}&#10;%\hline\hline  \\[-1.7ex]&#10;%\multirow{2}{*}{State} &amp; \multirow{2}{*}{Width ($\Gamma$)} &amp; $R$ &amp; \multirow{2}{*}{$\hat{g}$} \\&#10;%&amp; &amp; (model) &amp;  \\[-1.7ex]\\ \hline  \\[-1.7ex]&#10;%$D^{*}\left(2010\right)^{+}$ &amp; $96 \pm 4 \pm 22 \kev$ &amp; $143 \kev$ &amp; $0.82 \pm 0.09$ \\ &#10;%$D_{1}\left(2420\right)^{0}$ &amp; $18.9^{+4.6}_{-3.5} \mev$ &amp; $16 \mev$ &amp; $1.09 ^{+0.12}_{-0.11}$ \\ &#10;%$D_{2}^{*}\left(2460\right)^{0}$ &amp;$23 \pm 5 \mev$ &amp; $38 \mev$ &amp; $0.77 \pm 0.08$  \\[-1.7ex]\\ \hline \hline&#10;%\end{tabular}&#10;%\end{center}&#10;%\end{table}&#10;&#10;\begin{tabular}{c@{\hspace{3mm}}ccc}&#10;\hline \hline \\[-1.7ex] &#10;\multirow{2}{*}{State} &amp; \multirow{2}{*}{Width ($\Gamma$)} &amp; $R$ &amp; \multirow{2}{*}{$\hat{g}$} \\&#10;&amp; &amp; (model) &amp; \\ \hline  \\[-1.7ex] &#10;$D^{*}\left(2010\right)^{+}$ &amp; $83.3 \pm 1.3 \pm 1.4 \kev$ &amp; $143 \kev$ &amp; $0.76 \pm 0.01$ \\ &#10;$D_{1}\left(2420\right)^{0}$ &amp; $31.4 \pm 0.5 \pm 1.3 \mev$ &amp; $16 \mev$ &amp; $1.40 \pm 0.03$ \\ &#10;$D_{2}^{*}\left(2460\right)^{0}$ &amp;$50.5 \pm 0.6 \pm 0.7 \mev$ &amp; $38 \mev$ &amp; $1.15 \pm 0.01$ \\[-1.7ex]  \\ \hline \hline&#10;\end{tabular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6"/>
  <p:tag name="PICTUREFILESIZE" val="599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 babarsym&#10;\usepackage{multirow}&#10;\begin{document}&#10;\begin{tabular}{cc}&#10;$\Gamma$ &amp;$= \Gamma\left(D^{0}\pi^+\right) + \Gamma\left(D^{+}\pi^0\right) + \Gamma\left(D^{+}\gamma\right) $\\&#10;&amp;$\approx \Gamma\left(D^{0}\pi^+\right) + \Gamma\left(D^{+}\pi^0\right) $\\&#10; &amp;$\approx \frac{g^2_{D^* D^0\pi^+}}{24\pi m^2_{D^{*+}}} p^3_{\pi^+} + \frac{g^2_{D^* D^+\pi^0}}{24\pi m^2_{D^{*+}}} p^3_{\pi^0}$&#10;\end{tabular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5"/>
  <p:tag name="PICTUREFILESIZE" val="268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9318</TotalTime>
  <Words>2319</Words>
  <Application>Microsoft Office PowerPoint</Application>
  <PresentationFormat>On-screen Show (4:3)</PresentationFormat>
  <Paragraphs>280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Precision measurement of the D0 mass and of the natural line width of the D*+   Ray F. Cowan   Representing the BABAR Collaboration</vt:lpstr>
      <vt:lpstr>Outline</vt:lpstr>
      <vt:lpstr>The BABAR detector at PEP-II</vt:lpstr>
      <vt:lpstr>BABAR Datasets</vt:lpstr>
      <vt:lpstr>Motivation — D0 mass</vt:lpstr>
      <vt:lpstr>D0 mass — event selection</vt:lpstr>
      <vt:lpstr>D0 mass — fit</vt:lpstr>
      <vt:lpstr>D0 mass — systematic uncertainties</vt:lpstr>
      <vt:lpstr>D0 mass — systematic uncertainties</vt:lpstr>
      <vt:lpstr>D0 mass — results</vt:lpstr>
      <vt:lpstr>Motivation — D*+ line width, Δm(D*+-D0) mass difference</vt:lpstr>
      <vt:lpstr>Γ(D*+), Δm(D*+-D0) — procedure</vt:lpstr>
      <vt:lpstr>Γ(D*+), Δm(D*+-D0) — event selection</vt:lpstr>
      <vt:lpstr>Γ(D*+), Δm(D*+-D0) — resolution function</vt:lpstr>
      <vt:lpstr>Γ(D*+), Δm(D*+-D0) — fits</vt:lpstr>
      <vt:lpstr>Γ(D*+), Δm(D*+-D0) — fit results</vt:lpstr>
      <vt:lpstr>Γ(D*+), Δm(D*+-D0) — systematics</vt:lpstr>
      <vt:lpstr>Γ(D*+), Δm(D*+-D0) — results</vt:lpstr>
      <vt:lpstr>Vector meson coupling to pion</vt:lpstr>
      <vt:lpstr>D1(2420) and D2*(2460) masses and widths</vt:lpstr>
      <vt:lpstr>Summary</vt:lpstr>
      <vt:lpstr>Backup slides</vt:lpstr>
      <vt:lpstr>Γ(D*+), Δm(D*+-D0) — checks and systematics</vt:lpstr>
      <vt:lpstr>Γ(D*+), Δm(D*+-D0) — checks and systematics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Time-reversal Violation at BABAR   Ray F. Cowan   Representing the BABAR Collaboration</dc:title>
  <dc:creator>ray</dc:creator>
  <cp:lastModifiedBy>ray</cp:lastModifiedBy>
  <cp:revision>133</cp:revision>
  <cp:lastPrinted>2013-08-16T02:27:09Z</cp:lastPrinted>
  <dcterms:created xsi:type="dcterms:W3CDTF">2013-08-08T22:01:27Z</dcterms:created>
  <dcterms:modified xsi:type="dcterms:W3CDTF">2013-08-16T02:32:12Z</dcterms:modified>
</cp:coreProperties>
</file>