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51"/>
  </p:notesMasterIdLst>
  <p:handoutMasterIdLst>
    <p:handoutMasterId r:id="rId52"/>
  </p:handoutMasterIdLst>
  <p:sldIdLst>
    <p:sldId id="256" r:id="rId2"/>
    <p:sldId id="273" r:id="rId3"/>
    <p:sldId id="269" r:id="rId4"/>
    <p:sldId id="270" r:id="rId5"/>
    <p:sldId id="271" r:id="rId6"/>
    <p:sldId id="274" r:id="rId7"/>
    <p:sldId id="278" r:id="rId8"/>
    <p:sldId id="279" r:id="rId9"/>
    <p:sldId id="281" r:id="rId10"/>
    <p:sldId id="262" r:id="rId11"/>
    <p:sldId id="268" r:id="rId12"/>
    <p:sldId id="277" r:id="rId13"/>
    <p:sldId id="272" r:id="rId14"/>
    <p:sldId id="275" r:id="rId15"/>
    <p:sldId id="276" r:id="rId16"/>
    <p:sldId id="290" r:id="rId17"/>
    <p:sldId id="282" r:id="rId18"/>
    <p:sldId id="286" r:id="rId19"/>
    <p:sldId id="316" r:id="rId20"/>
    <p:sldId id="283" r:id="rId21"/>
    <p:sldId id="284" r:id="rId22"/>
    <p:sldId id="285" r:id="rId23"/>
    <p:sldId id="287" r:id="rId24"/>
    <p:sldId id="311" r:id="rId25"/>
    <p:sldId id="288" r:id="rId26"/>
    <p:sldId id="313" r:id="rId27"/>
    <p:sldId id="312" r:id="rId28"/>
    <p:sldId id="297" r:id="rId29"/>
    <p:sldId id="299" r:id="rId30"/>
    <p:sldId id="300" r:id="rId31"/>
    <p:sldId id="301" r:id="rId32"/>
    <p:sldId id="289" r:id="rId33"/>
    <p:sldId id="292" r:id="rId34"/>
    <p:sldId id="293" r:id="rId35"/>
    <p:sldId id="294" r:id="rId36"/>
    <p:sldId id="291" r:id="rId37"/>
    <p:sldId id="295" r:id="rId38"/>
    <p:sldId id="296" r:id="rId39"/>
    <p:sldId id="306" r:id="rId40"/>
    <p:sldId id="308" r:id="rId41"/>
    <p:sldId id="298" r:id="rId42"/>
    <p:sldId id="317" r:id="rId43"/>
    <p:sldId id="309" r:id="rId44"/>
    <p:sldId id="314" r:id="rId45"/>
    <p:sldId id="302" r:id="rId46"/>
    <p:sldId id="304" r:id="rId47"/>
    <p:sldId id="303" r:id="rId48"/>
    <p:sldId id="305" r:id="rId49"/>
    <p:sldId id="31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732" autoAdjust="0"/>
  </p:normalViewPr>
  <p:slideViewPr>
    <p:cSldViewPr snapToGrid="0" snapToObjects="1">
      <p:cViewPr varScale="1">
        <p:scale>
          <a:sx n="106" d="100"/>
          <a:sy n="106" d="100"/>
        </p:scale>
        <p:origin x="-40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0DE62F-78F2-8E49-877D-C3CD68459714}" type="datetimeFigureOut">
              <a:rPr lang="en-US" smtClean="0"/>
              <a:t>8/12/13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2EC5E0-5B73-B54A-8A54-F2208965C5D5}" type="slidenum">
              <a:rPr lang="en-US" smtClean="0"/>
              <a:t>‹#›</a:t>
            </a:fld>
            <a:endParaRPr lang="en-US"/>
          </a:p>
        </p:txBody>
      </p:sp>
    </p:spTree>
    <p:extLst>
      <p:ext uri="{BB962C8B-B14F-4D97-AF65-F5344CB8AC3E}">
        <p14:creationId xmlns:p14="http://schemas.microsoft.com/office/powerpoint/2010/main" val="2821750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A39268-01A0-1C41-958A-A23204D1C903}" type="datetimeFigureOut">
              <a:rPr lang="en-US" smtClean="0"/>
              <a:t>8/12/13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F0C226-3A89-B542-AD2D-1DB753B5A348}" type="slidenum">
              <a:rPr lang="en-US" smtClean="0"/>
              <a:t>‹#›</a:t>
            </a:fld>
            <a:endParaRPr lang="en-US"/>
          </a:p>
        </p:txBody>
      </p:sp>
    </p:spTree>
    <p:extLst>
      <p:ext uri="{BB962C8B-B14F-4D97-AF65-F5344CB8AC3E}">
        <p14:creationId xmlns:p14="http://schemas.microsoft.com/office/powerpoint/2010/main" val="15869143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C33338-1329-43C6-A358-2CE6F8DE0E3A}" type="slidenum">
              <a:rPr lang="en-US"/>
              <a:pPr/>
              <a:t>19</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F8233782-6B05-354E-9BE9-487A6B2DBCF0}" type="datetime2">
              <a:rPr lang="en-US" smtClean="0"/>
              <a:t>Monday, August 12, 13</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F1CD1-CD73-C64D-8091-16A63E61C1E5}" type="datetime2">
              <a:rPr lang="en-US" smtClean="0"/>
              <a:t>Monday, August 12, 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231DDD-7022-4D4B-B8F5-8D8149EA8BC3}" type="datetime2">
              <a:rPr lang="en-US" smtClean="0"/>
              <a:t>Monday, August 12, 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0BF5000B-3AAF-C240-B0E1-BF66EE0B59B7}" type="datetime2">
              <a:rPr lang="en-US" smtClean="0"/>
              <a:t>Monday, August 12, 13</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EF6FBA5-0571-3041-89CF-51A3E40120AE}" type="datetime2">
              <a:rPr lang="en-US" smtClean="0"/>
              <a:t>Monday, August 12, 13</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911925A-F843-4F49-AD13-3CA96AA2B2B7}" type="datetime2">
              <a:rPr lang="en-US" smtClean="0"/>
              <a:t>Monday, August 12, 13</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B065EE00-7A24-D64B-B938-AACC3970530D}" type="datetime2">
              <a:rPr lang="en-US" smtClean="0"/>
              <a:t>Monday, August 12, 13</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F3ADA9A1-4923-D64A-97E8-3F4F73E98668}" type="datetime2">
              <a:rPr lang="en-US" smtClean="0"/>
              <a:t>Monday, August 12, 13</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2F7FDDF-8870-9D4A-8AEA-2055C605A210}" type="datetime2">
              <a:rPr lang="en-US" smtClean="0"/>
              <a:t>Monday, August 12, 13</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1CA71150-DE94-2E4C-98DC-AD37EF0EBFE9}" type="datetime2">
              <a:rPr lang="en-US" smtClean="0"/>
              <a:t>Monday, August 12, 13</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F9753E06-4748-404F-96EA-ECD47751DA62}" type="datetime2">
              <a:rPr lang="en-US" smtClean="0"/>
              <a:t>Monday, August 12, 13</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76CFF7C0-B7A1-5140-A3C9-1F433C5EBE2A}" type="datetime2">
              <a:rPr lang="en-US" smtClean="0"/>
              <a:t>Monday, August 12, 13</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businessweek.com/articles/2012-02-21/even-in-academia-dads-dont-do-diapers%23rshare=email_article" TargetMode="Externa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w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oy.time.com/2012/12/19/runner-up-fabiola-gianotti-the-discovere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mazon.com/gp/product/1482709430/ref=olp_product_details?ie=UTF8&amp;me=&amp;seller=" TargetMode="Externa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 Id="rId3"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 Id="rId3"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Implicit Bias, Gender, and You	</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Sarah Demers</a:t>
            </a:r>
          </a:p>
          <a:p>
            <a:r>
              <a:rPr lang="en-US" i="1" dirty="0" smtClean="0"/>
              <a:t>Yale University</a:t>
            </a:r>
            <a:endParaRPr lang="en-US" i="1" dirty="0"/>
          </a:p>
        </p:txBody>
      </p:sp>
    </p:spTree>
    <p:extLst>
      <p:ext uri="{BB962C8B-B14F-4D97-AF65-F5344CB8AC3E}">
        <p14:creationId xmlns:p14="http://schemas.microsoft.com/office/powerpoint/2010/main" val="23304285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7240" y="1508213"/>
            <a:ext cx="7543800" cy="914400"/>
          </a:xfrm>
        </p:spPr>
        <p:txBody>
          <a:bodyPr/>
          <a:lstStyle/>
          <a:p>
            <a:r>
              <a:rPr lang="en-US" sz="3200" dirty="0" smtClean="0"/>
              <a:t>Explicit Bias:</a:t>
            </a:r>
            <a:br>
              <a:rPr lang="en-US" sz="3200" dirty="0" smtClean="0"/>
            </a:br>
            <a:r>
              <a:rPr lang="en-US" sz="3200" dirty="0"/>
              <a:t/>
            </a:r>
            <a:br>
              <a:rPr lang="en-US" sz="3200" dirty="0"/>
            </a:br>
            <a:r>
              <a:rPr lang="en-US" sz="3200" dirty="0" smtClean="0"/>
              <a:t>“</a:t>
            </a:r>
            <a:r>
              <a:rPr lang="en-US" sz="3200" dirty="0" smtClean="0"/>
              <a:t>She was a real hot ticket, </a:t>
            </a:r>
            <a:r>
              <a:rPr lang="en-US" sz="3200" b="1" i="1" dirty="0" smtClean="0"/>
              <a:t>and</a:t>
            </a:r>
            <a:r>
              <a:rPr lang="en-US" sz="3200" dirty="0" smtClean="0"/>
              <a:t>” – </a:t>
            </a:r>
            <a:r>
              <a:rPr lang="en-US" sz="3200" i="1" dirty="0" smtClean="0"/>
              <a:t>said with genuine surprise</a:t>
            </a:r>
            <a:r>
              <a:rPr lang="en-US" sz="3200" dirty="0" smtClean="0"/>
              <a:t> – “she was </a:t>
            </a:r>
            <a:r>
              <a:rPr lang="en-US" sz="3200" b="1" dirty="0" smtClean="0"/>
              <a:t>smart</a:t>
            </a:r>
            <a:r>
              <a:rPr lang="en-US" sz="3200" dirty="0" smtClean="0"/>
              <a:t>!</a:t>
            </a:r>
            <a:r>
              <a:rPr lang="en-US" sz="3200" dirty="0" smtClean="0"/>
              <a:t>”</a:t>
            </a:r>
            <a:br>
              <a:rPr lang="en-US" sz="3200" dirty="0" smtClean="0"/>
            </a:br>
            <a:r>
              <a:rPr lang="en-US" sz="1600" dirty="0" smtClean="0"/>
              <a:t>				</a:t>
            </a:r>
            <a:endParaRPr lang="en-US" sz="1600" dirty="0"/>
          </a:p>
        </p:txBody>
      </p:sp>
      <p:sp>
        <p:nvSpPr>
          <p:cNvPr id="4" name="Title 2"/>
          <p:cNvSpPr txBox="1">
            <a:spLocks/>
          </p:cNvSpPr>
          <p:nvPr/>
        </p:nvSpPr>
        <p:spPr>
          <a:xfrm>
            <a:off x="777240" y="5356668"/>
            <a:ext cx="75438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“My female graduate students have it so much harder than the guys. They have to choose between career and family.”</a:t>
            </a:r>
            <a:endParaRPr lang="en-US" sz="1600" dirty="0" smtClean="0"/>
          </a:p>
          <a:p>
            <a:endParaRPr lang="en-US" sz="3200" dirty="0"/>
          </a:p>
          <a:p>
            <a:r>
              <a:rPr lang="en-US" sz="3200" dirty="0" smtClean="0"/>
              <a:t>“Men have better spatial and logical</a:t>
            </a:r>
          </a:p>
          <a:p>
            <a:r>
              <a:rPr lang="en-US" sz="3200" dirty="0" smtClean="0"/>
              <a:t>skills and women have better emotional</a:t>
            </a:r>
          </a:p>
          <a:p>
            <a:r>
              <a:rPr lang="en-US" sz="3200" dirty="0" smtClean="0"/>
              <a:t>skills.”</a:t>
            </a:r>
          </a:p>
        </p:txBody>
      </p:sp>
      <p:sp>
        <p:nvSpPr>
          <p:cNvPr id="6" name="Slide Number Placeholder 5"/>
          <p:cNvSpPr>
            <a:spLocks noGrp="1"/>
          </p:cNvSpPr>
          <p:nvPr>
            <p:ph type="sldNum" sz="quarter" idx="11"/>
          </p:nvPr>
        </p:nvSpPr>
        <p:spPr/>
        <p:txBody>
          <a:bodyPr/>
          <a:lstStyle/>
          <a:p>
            <a:fld id="{1789C0F2-17E0-497A-9BBE-0C73201AAFE3}" type="slidenum">
              <a:rPr lang="en-US" smtClean="0"/>
              <a:pPr/>
              <a:t>10</a:t>
            </a:fld>
            <a:endParaRPr lang="en-US" dirty="0"/>
          </a:p>
        </p:txBody>
      </p:sp>
    </p:spTree>
    <p:extLst>
      <p:ext uri="{BB962C8B-B14F-4D97-AF65-F5344CB8AC3E}">
        <p14:creationId xmlns:p14="http://schemas.microsoft.com/office/powerpoint/2010/main" val="32377559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2209"/>
            <a:ext cx="9045765" cy="5909310"/>
          </a:xfrm>
          <a:prstGeom prst="rect">
            <a:avLst/>
          </a:prstGeom>
          <a:noFill/>
        </p:spPr>
        <p:txBody>
          <a:bodyPr wrap="none" rtlCol="0">
            <a:spAutoFit/>
          </a:bodyPr>
          <a:lstStyle/>
          <a:p>
            <a:pPr algn="ctr"/>
            <a:r>
              <a:rPr lang="en-US" sz="2000" dirty="0"/>
              <a:t>It is very likely that, with affirmative action and similar efforts, </a:t>
            </a:r>
            <a:endParaRPr lang="en-US" sz="2000" dirty="0" smtClean="0"/>
          </a:p>
          <a:p>
            <a:pPr algn="ctr"/>
            <a:r>
              <a:rPr lang="en-US" sz="2000" dirty="0" smtClean="0"/>
              <a:t>many </a:t>
            </a:r>
            <a:r>
              <a:rPr lang="en-US" sz="2000" dirty="0"/>
              <a:t>(but not all) women are getting tenure-track positions for </a:t>
            </a:r>
            <a:r>
              <a:rPr lang="en-US" sz="2000" dirty="0" smtClean="0"/>
              <a:t>which</a:t>
            </a:r>
          </a:p>
          <a:p>
            <a:pPr algn="ctr"/>
            <a:r>
              <a:rPr lang="en-US" sz="2000" dirty="0" smtClean="0"/>
              <a:t>they </a:t>
            </a:r>
            <a:r>
              <a:rPr lang="en-US" sz="2000" dirty="0"/>
              <a:t>have no hope of achieving tenure. It is a crappy life anyway and yes</a:t>
            </a:r>
            <a:r>
              <a:rPr lang="en-US" sz="2000" dirty="0" smtClean="0"/>
              <a:t>,</a:t>
            </a:r>
          </a:p>
          <a:p>
            <a:pPr algn="ctr"/>
            <a:r>
              <a:rPr lang="en-US" sz="2000" dirty="0" smtClean="0"/>
              <a:t>family </a:t>
            </a:r>
            <a:r>
              <a:rPr lang="en-US" sz="2000" dirty="0"/>
              <a:t>is far more important than tenure, so they should focus on that instead. </a:t>
            </a:r>
            <a:endParaRPr lang="en-US" sz="2000" dirty="0" smtClean="0"/>
          </a:p>
          <a:p>
            <a:pPr algn="ctr"/>
            <a:endParaRPr lang="en-US" sz="2000" dirty="0" smtClean="0"/>
          </a:p>
          <a:p>
            <a:pPr algn="ctr"/>
            <a:r>
              <a:rPr lang="en-US" sz="2000" dirty="0" smtClean="0"/>
              <a:t>Tenure</a:t>
            </a:r>
            <a:r>
              <a:rPr lang="en-US" sz="2000" dirty="0"/>
              <a:t>-track jobs have to be crappy and the tenure process has to </a:t>
            </a:r>
            <a:r>
              <a:rPr lang="en-US" sz="2000" dirty="0" smtClean="0"/>
              <a:t>be</a:t>
            </a:r>
          </a:p>
          <a:p>
            <a:pPr algn="ctr"/>
            <a:r>
              <a:rPr lang="en-US" sz="2000" dirty="0" smtClean="0"/>
              <a:t>soul</a:t>
            </a:r>
            <a:r>
              <a:rPr lang="en-US" sz="2000" dirty="0"/>
              <a:t>-sucking for various reasons. Those women would be better off not </a:t>
            </a:r>
            <a:endParaRPr lang="en-US" sz="2000" dirty="0" smtClean="0"/>
          </a:p>
          <a:p>
            <a:pPr algn="ctr"/>
            <a:r>
              <a:rPr lang="en-US" sz="2000" dirty="0" smtClean="0"/>
              <a:t>getting </a:t>
            </a:r>
            <a:r>
              <a:rPr lang="en-US" sz="2000" dirty="0"/>
              <a:t>those jobs in the first place, as would the rest of us, because </a:t>
            </a:r>
            <a:r>
              <a:rPr lang="en-US" sz="2000" dirty="0" smtClean="0"/>
              <a:t>they</a:t>
            </a:r>
          </a:p>
          <a:p>
            <a:pPr algn="ctr"/>
            <a:r>
              <a:rPr lang="en-US" sz="2000" dirty="0" smtClean="0"/>
              <a:t>ruin </a:t>
            </a:r>
            <a:r>
              <a:rPr lang="en-US" sz="2000" dirty="0"/>
              <a:t>the system with their selfish, misplaced priorities</a:t>
            </a:r>
            <a:r>
              <a:rPr lang="en-US" sz="2000" dirty="0" smtClean="0"/>
              <a:t>.</a:t>
            </a:r>
          </a:p>
          <a:p>
            <a:pPr algn="ctr"/>
            <a:r>
              <a:rPr lang="en-US" sz="2000" dirty="0" smtClean="0"/>
              <a:t>And </a:t>
            </a:r>
            <a:r>
              <a:rPr lang="en-US" sz="2000" dirty="0"/>
              <a:t>then they want to change things rather than live with the </a:t>
            </a:r>
            <a:endParaRPr lang="en-US" sz="2000" dirty="0" smtClean="0"/>
          </a:p>
          <a:p>
            <a:pPr algn="ctr"/>
            <a:r>
              <a:rPr lang="en-US" sz="2000" dirty="0" smtClean="0"/>
              <a:t>consequences </a:t>
            </a:r>
            <a:r>
              <a:rPr lang="en-US" sz="2000" dirty="0"/>
              <a:t>of their choices. </a:t>
            </a:r>
            <a:endParaRPr lang="en-US" sz="2000" dirty="0" smtClean="0"/>
          </a:p>
          <a:p>
            <a:pPr algn="ctr"/>
            <a:endParaRPr lang="en-US" sz="2000" dirty="0"/>
          </a:p>
          <a:p>
            <a:pPr algn="ctr"/>
            <a:r>
              <a:rPr lang="en-US" sz="2000" dirty="0" smtClean="0"/>
              <a:t>They </a:t>
            </a:r>
            <a:r>
              <a:rPr lang="en-US" sz="2000" dirty="0"/>
              <a:t>don't realize how important it is </a:t>
            </a:r>
            <a:r>
              <a:rPr lang="en-US" sz="2000" dirty="0" smtClean="0"/>
              <a:t>to beat</a:t>
            </a:r>
          </a:p>
          <a:p>
            <a:pPr algn="ctr"/>
            <a:r>
              <a:rPr lang="en-US" sz="2000" dirty="0" smtClean="0"/>
              <a:t>the </a:t>
            </a:r>
            <a:r>
              <a:rPr lang="en-US" sz="2000" dirty="0"/>
              <a:t>other guys, how hard it is to claw your way to the top, </a:t>
            </a:r>
            <a:endParaRPr lang="en-US" sz="2000" dirty="0" smtClean="0"/>
          </a:p>
          <a:p>
            <a:pPr algn="ctr"/>
            <a:r>
              <a:rPr lang="en-US" sz="2000" dirty="0" smtClean="0"/>
              <a:t>and </a:t>
            </a:r>
            <a:r>
              <a:rPr lang="en-US" sz="2000" dirty="0"/>
              <a:t>the sacrifices that must be made in the name of a better life for all. </a:t>
            </a:r>
            <a:endParaRPr lang="en-US" sz="2000" dirty="0" smtClean="0"/>
          </a:p>
          <a:p>
            <a:pPr algn="ctr"/>
            <a:r>
              <a:rPr lang="en-US" sz="2000" dirty="0" smtClean="0"/>
              <a:t>The </a:t>
            </a:r>
            <a:r>
              <a:rPr lang="en-US" sz="2000" dirty="0"/>
              <a:t>world </a:t>
            </a:r>
            <a:r>
              <a:rPr lang="en-US" sz="2000" dirty="0" smtClean="0"/>
              <a:t>give </a:t>
            </a:r>
            <a:r>
              <a:rPr lang="en-US" sz="2000" dirty="0"/>
              <a:t>thanks for the way things are, as gut-crushing as it is</a:t>
            </a:r>
            <a:r>
              <a:rPr lang="en-US" sz="2000" dirty="0" smtClean="0"/>
              <a:t>;</a:t>
            </a:r>
          </a:p>
          <a:p>
            <a:pPr algn="ctr"/>
            <a:r>
              <a:rPr lang="en-US" sz="2000" dirty="0" smtClean="0"/>
              <a:t>leave </a:t>
            </a:r>
            <a:r>
              <a:rPr lang="en-US" sz="2000" dirty="0"/>
              <a:t>the women out of it.  </a:t>
            </a:r>
            <a:endParaRPr lang="en-US" sz="2000" dirty="0" smtClean="0"/>
          </a:p>
          <a:p>
            <a:pPr algn="ctr"/>
            <a:endParaRPr lang="en-US" sz="2000" dirty="0"/>
          </a:p>
          <a:p>
            <a:pPr algn="ctr"/>
            <a:r>
              <a:rPr lang="en-US" sz="2000" dirty="0" smtClean="0"/>
              <a:t>- </a:t>
            </a:r>
            <a:r>
              <a:rPr lang="en-US" sz="2000" i="1" dirty="0" smtClean="0"/>
              <a:t>anonymous entry in Chronicle of Higher Education forum, August 2013</a:t>
            </a:r>
            <a:r>
              <a:rPr lang="en-US" i="1" dirty="0" smtClean="0"/>
              <a:t> </a:t>
            </a:r>
            <a:endParaRPr lang="en-US" i="1" dirty="0"/>
          </a:p>
        </p:txBody>
      </p:sp>
      <p:sp>
        <p:nvSpPr>
          <p:cNvPr id="4" name="Slide Number Placeholder 3"/>
          <p:cNvSpPr>
            <a:spLocks noGrp="1"/>
          </p:cNvSpPr>
          <p:nvPr>
            <p:ph type="sldNum" sz="quarter" idx="11"/>
          </p:nvPr>
        </p:nvSpPr>
        <p:spPr/>
        <p:txBody>
          <a:bodyPr/>
          <a:lstStyle/>
          <a:p>
            <a:fld id="{1789C0F2-17E0-497A-9BBE-0C73201AAFE3}" type="slidenum">
              <a:rPr lang="en-US" smtClean="0"/>
              <a:pPr/>
              <a:t>11</a:t>
            </a:fld>
            <a:endParaRPr lang="en-US" dirty="0"/>
          </a:p>
        </p:txBody>
      </p:sp>
    </p:spTree>
    <p:extLst>
      <p:ext uri="{BB962C8B-B14F-4D97-AF65-F5344CB8AC3E}">
        <p14:creationId xmlns:p14="http://schemas.microsoft.com/office/powerpoint/2010/main" val="41251290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Research</a:t>
            </a:r>
            <a:endParaRPr lang="en-US" dirty="0"/>
          </a:p>
        </p:txBody>
      </p:sp>
      <p:sp>
        <p:nvSpPr>
          <p:cNvPr id="3" name="TextBox 2"/>
          <p:cNvSpPr txBox="1"/>
          <p:nvPr/>
        </p:nvSpPr>
        <p:spPr>
          <a:xfrm>
            <a:off x="1031124" y="1007819"/>
            <a:ext cx="7232832" cy="2308324"/>
          </a:xfrm>
          <a:prstGeom prst="rect">
            <a:avLst/>
          </a:prstGeom>
          <a:noFill/>
        </p:spPr>
        <p:txBody>
          <a:bodyPr wrap="none" rtlCol="0">
            <a:spAutoFit/>
          </a:bodyPr>
          <a:lstStyle/>
          <a:p>
            <a:pPr algn="ctr"/>
            <a:r>
              <a:rPr lang="en-US" dirty="0" smtClean="0"/>
              <a:t>“We would like to believe that we publish and fund the best work</a:t>
            </a:r>
          </a:p>
          <a:p>
            <a:pPr algn="ctr"/>
            <a:r>
              <a:rPr lang="en-US" dirty="0" smtClean="0"/>
              <a:t>and hire the best people. But is there evidence to support this view?</a:t>
            </a:r>
          </a:p>
          <a:p>
            <a:pPr algn="ctr"/>
            <a:r>
              <a:rPr lang="en-US" dirty="0" smtClean="0"/>
              <a:t> </a:t>
            </a:r>
            <a:endParaRPr lang="en-US" dirty="0"/>
          </a:p>
          <a:p>
            <a:pPr algn="ctr"/>
            <a:r>
              <a:rPr lang="en-US" dirty="0" smtClean="0"/>
              <a:t>In fact, experimental evidence shows</a:t>
            </a:r>
          </a:p>
          <a:p>
            <a:pPr algn="ctr"/>
            <a:r>
              <a:rPr lang="en-US" dirty="0" smtClean="0"/>
              <a:t>that we unintentionally apply deep cultural biases that distort</a:t>
            </a:r>
          </a:p>
          <a:p>
            <a:pPr algn="ctr"/>
            <a:r>
              <a:rPr lang="en-US" dirty="0" smtClean="0"/>
              <a:t>identification of “the best”.  If we were able to overcome these biases, </a:t>
            </a:r>
          </a:p>
          <a:p>
            <a:pPr algn="ctr"/>
            <a:r>
              <a:rPr lang="en-US" dirty="0" smtClean="0"/>
              <a:t>would science be stronger?”</a:t>
            </a:r>
          </a:p>
          <a:p>
            <a:pPr algn="ctr"/>
            <a:r>
              <a:rPr lang="en-US" dirty="0" smtClean="0"/>
              <a:t>- </a:t>
            </a:r>
            <a:r>
              <a:rPr lang="en-US" i="1" dirty="0" smtClean="0"/>
              <a:t>Jo </a:t>
            </a:r>
            <a:r>
              <a:rPr lang="en-US" i="1" dirty="0" err="1" smtClean="0"/>
              <a:t>Handelsman</a:t>
            </a:r>
            <a:r>
              <a:rPr lang="en-US" i="1" dirty="0" smtClean="0"/>
              <a:t>, Yale University</a:t>
            </a:r>
            <a:endParaRPr lang="en-US" i="1"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12</a:t>
            </a:fld>
            <a:endParaRPr lang="en-US" dirty="0"/>
          </a:p>
        </p:txBody>
      </p:sp>
    </p:spTree>
    <p:extLst>
      <p:ext uri="{BB962C8B-B14F-4D97-AF65-F5344CB8AC3E}">
        <p14:creationId xmlns:p14="http://schemas.microsoft.com/office/powerpoint/2010/main" val="20675945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4585" y="1327158"/>
            <a:ext cx="8117263" cy="2495706"/>
          </a:xfrm>
          <a:prstGeom prst="rect">
            <a:avLst/>
          </a:prstGeom>
        </p:spPr>
      </p:pic>
      <p:pic>
        <p:nvPicPr>
          <p:cNvPr id="4" name="Picture 3"/>
          <p:cNvPicPr>
            <a:picLocks noChangeAspect="1"/>
          </p:cNvPicPr>
          <p:nvPr/>
        </p:nvPicPr>
        <p:blipFill>
          <a:blip r:embed="rId3"/>
          <a:stretch>
            <a:fillRect/>
          </a:stretch>
        </p:blipFill>
        <p:spPr>
          <a:xfrm>
            <a:off x="861035" y="566034"/>
            <a:ext cx="7423262" cy="673349"/>
          </a:xfrm>
          <a:prstGeom prst="rect">
            <a:avLst/>
          </a:prstGeom>
        </p:spPr>
      </p:pic>
      <p:sp>
        <p:nvSpPr>
          <p:cNvPr id="6" name="TextBox 5"/>
          <p:cNvSpPr txBox="1"/>
          <p:nvPr/>
        </p:nvSpPr>
        <p:spPr>
          <a:xfrm>
            <a:off x="1152724" y="4693950"/>
            <a:ext cx="6948712" cy="1138773"/>
          </a:xfrm>
          <a:prstGeom prst="rect">
            <a:avLst/>
          </a:prstGeom>
          <a:noFill/>
        </p:spPr>
        <p:txBody>
          <a:bodyPr wrap="none" rtlCol="0">
            <a:spAutoFit/>
          </a:bodyPr>
          <a:lstStyle/>
          <a:p>
            <a:pPr algn="ctr"/>
            <a:r>
              <a:rPr lang="en-US" sz="2000" dirty="0" smtClean="0"/>
              <a:t>Researchers set out to explore:</a:t>
            </a:r>
          </a:p>
          <a:p>
            <a:pPr algn="ctr"/>
            <a:endParaRPr lang="en-US" sz="800" dirty="0" smtClean="0"/>
          </a:p>
          <a:p>
            <a:pPr algn="ctr"/>
            <a:r>
              <a:rPr lang="en-US" sz="2000" dirty="0" smtClean="0"/>
              <a:t>What is the link between internal representations (schemas)</a:t>
            </a:r>
          </a:p>
          <a:p>
            <a:pPr algn="ctr"/>
            <a:r>
              <a:rPr lang="en-US" sz="2000" dirty="0" smtClean="0"/>
              <a:t>and overt assessments?</a:t>
            </a:r>
            <a:endParaRPr lang="en-US" sz="2000"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13</a:t>
            </a:fld>
            <a:endParaRPr lang="en-US" dirty="0"/>
          </a:p>
        </p:txBody>
      </p:sp>
    </p:spTree>
    <p:extLst>
      <p:ext uri="{BB962C8B-B14F-4D97-AF65-F5344CB8AC3E}">
        <p14:creationId xmlns:p14="http://schemas.microsoft.com/office/powerpoint/2010/main" val="1103810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9390" y="3055547"/>
            <a:ext cx="6745044" cy="2258733"/>
          </a:xfrm>
          <a:prstGeom prst="rect">
            <a:avLst/>
          </a:prstGeom>
        </p:spPr>
      </p:pic>
      <p:sp>
        <p:nvSpPr>
          <p:cNvPr id="3" name="TextBox 2"/>
          <p:cNvSpPr txBox="1"/>
          <p:nvPr/>
        </p:nvSpPr>
        <p:spPr>
          <a:xfrm>
            <a:off x="786877" y="747223"/>
            <a:ext cx="7580771" cy="5909311"/>
          </a:xfrm>
          <a:prstGeom prst="rect">
            <a:avLst/>
          </a:prstGeom>
          <a:noFill/>
        </p:spPr>
        <p:txBody>
          <a:bodyPr wrap="none" rtlCol="0">
            <a:spAutoFit/>
          </a:bodyPr>
          <a:lstStyle/>
          <a:p>
            <a:pPr algn="ctr"/>
            <a:r>
              <a:rPr lang="en-US" dirty="0" smtClean="0"/>
              <a:t>Subjects were shown 44 photos of men and women standing in </a:t>
            </a:r>
          </a:p>
          <a:p>
            <a:pPr algn="ctr"/>
            <a:r>
              <a:rPr lang="en-US" dirty="0" smtClean="0"/>
              <a:t>front of doorways, near chairs, and other standard-sized objects.</a:t>
            </a:r>
          </a:p>
          <a:p>
            <a:pPr algn="ctr"/>
            <a:r>
              <a:rPr lang="en-US" dirty="0" smtClean="0"/>
              <a:t>The men and women in the photos were matched for height, </a:t>
            </a:r>
          </a:p>
          <a:p>
            <a:pPr algn="ctr"/>
            <a:r>
              <a:rPr lang="en-US" dirty="0" smtClean="0"/>
              <a:t>22 women and 22 men, where for each 5’9” woman there was a 5’9’ man.</a:t>
            </a:r>
          </a:p>
          <a:p>
            <a:pPr algn="ctr"/>
            <a:endParaRPr lang="en-US" dirty="0"/>
          </a:p>
          <a:p>
            <a:pPr algn="ctr"/>
            <a:r>
              <a:rPr lang="en-US" dirty="0" smtClean="0"/>
              <a:t>Each test subject was asked to judge all 44 photos.</a:t>
            </a:r>
          </a:p>
          <a:p>
            <a:pPr algn="ctr"/>
            <a:endParaRPr lang="en-US" dirty="0"/>
          </a:p>
          <a:p>
            <a:pPr algn="ctr"/>
            <a:r>
              <a:rPr lang="en-US" dirty="0" smtClean="0"/>
              <a:t>Their instructions:</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dirty="0" smtClean="0"/>
              <a:t>Some subjects were asked to list height in feet and inches</a:t>
            </a:r>
          </a:p>
          <a:p>
            <a:pPr algn="ctr"/>
            <a:r>
              <a:rPr lang="en-US" dirty="0" smtClean="0"/>
              <a:t>others were asked to rate on a subjective scale:</a:t>
            </a:r>
          </a:p>
          <a:p>
            <a:pPr algn="ctr"/>
            <a:r>
              <a:rPr lang="en-US" dirty="0" smtClean="0"/>
              <a:t>1 = short,  4 = average, 7 = tall</a:t>
            </a:r>
            <a:endParaRPr lang="en-US"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14</a:t>
            </a:fld>
            <a:endParaRPr lang="en-US" dirty="0"/>
          </a:p>
        </p:txBody>
      </p:sp>
    </p:spTree>
    <p:extLst>
      <p:ext uri="{BB962C8B-B14F-4D97-AF65-F5344CB8AC3E}">
        <p14:creationId xmlns:p14="http://schemas.microsoft.com/office/powerpoint/2010/main" val="10374186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2096" y="287460"/>
            <a:ext cx="6172200" cy="5969000"/>
          </a:xfrm>
          <a:prstGeom prst="rect">
            <a:avLst/>
          </a:prstGeom>
        </p:spPr>
      </p:pic>
      <p:sp>
        <p:nvSpPr>
          <p:cNvPr id="3" name="Oval 2"/>
          <p:cNvSpPr/>
          <p:nvPr/>
        </p:nvSpPr>
        <p:spPr>
          <a:xfrm>
            <a:off x="3023810" y="2995846"/>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Oval 3"/>
          <p:cNvSpPr/>
          <p:nvPr/>
        </p:nvSpPr>
        <p:spPr>
          <a:xfrm>
            <a:off x="6364590" y="1933341"/>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 name="Oval 4"/>
          <p:cNvSpPr/>
          <p:nvPr/>
        </p:nvSpPr>
        <p:spPr>
          <a:xfrm>
            <a:off x="5729566" y="2734073"/>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6" name="Oval 5"/>
          <p:cNvSpPr/>
          <p:nvPr/>
        </p:nvSpPr>
        <p:spPr>
          <a:xfrm>
            <a:off x="5287810" y="3051068"/>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Oval 6"/>
          <p:cNvSpPr/>
          <p:nvPr/>
        </p:nvSpPr>
        <p:spPr>
          <a:xfrm>
            <a:off x="5495429" y="2513181"/>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8" name="Oval 7"/>
          <p:cNvSpPr/>
          <p:nvPr/>
        </p:nvSpPr>
        <p:spPr>
          <a:xfrm>
            <a:off x="5412054" y="2402735"/>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Oval 8"/>
          <p:cNvSpPr/>
          <p:nvPr/>
        </p:nvSpPr>
        <p:spPr>
          <a:xfrm>
            <a:off x="5191175" y="2678850"/>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0" name="Oval 9"/>
          <p:cNvSpPr/>
          <p:nvPr/>
        </p:nvSpPr>
        <p:spPr>
          <a:xfrm>
            <a:off x="4847690" y="2969844"/>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1" name="Oval 10"/>
          <p:cNvSpPr/>
          <p:nvPr/>
        </p:nvSpPr>
        <p:spPr>
          <a:xfrm>
            <a:off x="4862042" y="2899742"/>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2" name="Oval 11"/>
          <p:cNvSpPr/>
          <p:nvPr/>
        </p:nvSpPr>
        <p:spPr>
          <a:xfrm>
            <a:off x="5096179" y="2983113"/>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3" name="Oval 12"/>
          <p:cNvSpPr/>
          <p:nvPr/>
        </p:nvSpPr>
        <p:spPr>
          <a:xfrm>
            <a:off x="4765407" y="3271960"/>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4" name="Oval 13"/>
          <p:cNvSpPr/>
          <p:nvPr/>
        </p:nvSpPr>
        <p:spPr>
          <a:xfrm>
            <a:off x="4902910" y="3204005"/>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5" name="Oval 14"/>
          <p:cNvSpPr/>
          <p:nvPr/>
        </p:nvSpPr>
        <p:spPr>
          <a:xfrm>
            <a:off x="5040959" y="3051068"/>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6" name="Oval 15"/>
          <p:cNvSpPr/>
          <p:nvPr/>
        </p:nvSpPr>
        <p:spPr>
          <a:xfrm>
            <a:off x="3976348" y="3384017"/>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7" name="Oval 16"/>
          <p:cNvSpPr/>
          <p:nvPr/>
        </p:nvSpPr>
        <p:spPr>
          <a:xfrm>
            <a:off x="4409757" y="3604372"/>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8" name="Oval 17"/>
          <p:cNvSpPr/>
          <p:nvPr/>
        </p:nvSpPr>
        <p:spPr>
          <a:xfrm>
            <a:off x="4450625" y="3120096"/>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9" name="Oval 18"/>
          <p:cNvSpPr/>
          <p:nvPr/>
        </p:nvSpPr>
        <p:spPr>
          <a:xfrm>
            <a:off x="4725631" y="3424360"/>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0" name="Oval 19"/>
          <p:cNvSpPr/>
          <p:nvPr/>
        </p:nvSpPr>
        <p:spPr>
          <a:xfrm>
            <a:off x="3286104" y="4185287"/>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1" name="Oval 20"/>
          <p:cNvSpPr/>
          <p:nvPr/>
        </p:nvSpPr>
        <p:spPr>
          <a:xfrm>
            <a:off x="3658835" y="3549148"/>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2" name="Oval 21"/>
          <p:cNvSpPr/>
          <p:nvPr/>
        </p:nvSpPr>
        <p:spPr>
          <a:xfrm>
            <a:off x="3810689" y="4212361"/>
            <a:ext cx="193269" cy="22089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3" name="Oval 22"/>
          <p:cNvSpPr/>
          <p:nvPr/>
        </p:nvSpPr>
        <p:spPr>
          <a:xfrm>
            <a:off x="5633479" y="1368916"/>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4" name="Oval 23"/>
          <p:cNvSpPr/>
          <p:nvPr/>
        </p:nvSpPr>
        <p:spPr>
          <a:xfrm>
            <a:off x="5922835" y="1161830"/>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5" name="Oval 24"/>
          <p:cNvSpPr/>
          <p:nvPr/>
        </p:nvSpPr>
        <p:spPr>
          <a:xfrm>
            <a:off x="6117194" y="1203248"/>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6" name="Oval 25"/>
          <p:cNvSpPr/>
          <p:nvPr/>
        </p:nvSpPr>
        <p:spPr>
          <a:xfrm>
            <a:off x="6437441" y="1272276"/>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7" name="Oval 26"/>
          <p:cNvSpPr/>
          <p:nvPr/>
        </p:nvSpPr>
        <p:spPr>
          <a:xfrm>
            <a:off x="6642875" y="568720"/>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8" name="Oval 27"/>
          <p:cNvSpPr/>
          <p:nvPr/>
        </p:nvSpPr>
        <p:spPr>
          <a:xfrm>
            <a:off x="5412599" y="1878119"/>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9" name="Oval 28"/>
          <p:cNvSpPr/>
          <p:nvPr/>
        </p:nvSpPr>
        <p:spPr>
          <a:xfrm>
            <a:off x="5705237" y="1810700"/>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0" name="Oval 29"/>
          <p:cNvSpPr/>
          <p:nvPr/>
        </p:nvSpPr>
        <p:spPr>
          <a:xfrm>
            <a:off x="5773713" y="1700254"/>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1" name="Oval 30"/>
          <p:cNvSpPr/>
          <p:nvPr/>
        </p:nvSpPr>
        <p:spPr>
          <a:xfrm>
            <a:off x="5675986" y="1589808"/>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2" name="Oval 31"/>
          <p:cNvSpPr/>
          <p:nvPr/>
        </p:nvSpPr>
        <p:spPr>
          <a:xfrm>
            <a:off x="5287809" y="1576002"/>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3" name="Oval 32"/>
          <p:cNvSpPr/>
          <p:nvPr/>
        </p:nvSpPr>
        <p:spPr>
          <a:xfrm>
            <a:off x="5552836" y="1424140"/>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4" name="Oval 33"/>
          <p:cNvSpPr/>
          <p:nvPr/>
        </p:nvSpPr>
        <p:spPr>
          <a:xfrm>
            <a:off x="3921128" y="2762221"/>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5" name="Oval 34"/>
          <p:cNvSpPr/>
          <p:nvPr/>
        </p:nvSpPr>
        <p:spPr>
          <a:xfrm>
            <a:off x="4018310" y="2871594"/>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6" name="Oval 35"/>
          <p:cNvSpPr/>
          <p:nvPr/>
        </p:nvSpPr>
        <p:spPr>
          <a:xfrm>
            <a:off x="3852104" y="2362929"/>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7" name="Oval 36"/>
          <p:cNvSpPr/>
          <p:nvPr/>
        </p:nvSpPr>
        <p:spPr>
          <a:xfrm>
            <a:off x="4188878" y="2540792"/>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8" name="Oval 37"/>
          <p:cNvSpPr/>
          <p:nvPr/>
        </p:nvSpPr>
        <p:spPr>
          <a:xfrm>
            <a:off x="4590860" y="2623627"/>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9" name="Oval 38"/>
          <p:cNvSpPr/>
          <p:nvPr/>
        </p:nvSpPr>
        <p:spPr>
          <a:xfrm>
            <a:off x="4572138" y="2501524"/>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0" name="Oval 39"/>
          <p:cNvSpPr/>
          <p:nvPr/>
        </p:nvSpPr>
        <p:spPr>
          <a:xfrm>
            <a:off x="4751602" y="1974759"/>
            <a:ext cx="193269" cy="220892"/>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2" name="Slide Number Placeholder 41"/>
          <p:cNvSpPr>
            <a:spLocks noGrp="1"/>
          </p:cNvSpPr>
          <p:nvPr>
            <p:ph type="sldNum" sz="quarter" idx="11"/>
          </p:nvPr>
        </p:nvSpPr>
        <p:spPr/>
        <p:txBody>
          <a:bodyPr/>
          <a:lstStyle/>
          <a:p>
            <a:fld id="{1789C0F2-17E0-497A-9BBE-0C73201AAFE3}" type="slidenum">
              <a:rPr lang="en-US" smtClean="0"/>
              <a:pPr/>
              <a:t>15</a:t>
            </a:fld>
            <a:endParaRPr lang="en-US" dirty="0"/>
          </a:p>
        </p:txBody>
      </p:sp>
    </p:spTree>
    <p:extLst>
      <p:ext uri="{BB962C8B-B14F-4D97-AF65-F5344CB8AC3E}">
        <p14:creationId xmlns:p14="http://schemas.microsoft.com/office/powerpoint/2010/main" val="5045405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9573" y="234694"/>
            <a:ext cx="3159677" cy="369332"/>
          </a:xfrm>
          <a:prstGeom prst="rect">
            <a:avLst/>
          </a:prstGeom>
          <a:noFill/>
        </p:spPr>
        <p:txBody>
          <a:bodyPr wrap="none" rtlCol="0">
            <a:spAutoFit/>
          </a:bodyPr>
          <a:lstStyle/>
          <a:p>
            <a:r>
              <a:rPr lang="en-US" dirty="0" smtClean="0"/>
              <a:t>Impact of children on careers</a:t>
            </a:r>
            <a:endParaRPr lang="en-US" dirty="0"/>
          </a:p>
        </p:txBody>
      </p:sp>
      <p:pic>
        <p:nvPicPr>
          <p:cNvPr id="3" name="Picture 2"/>
          <p:cNvPicPr>
            <a:picLocks noChangeAspect="1"/>
          </p:cNvPicPr>
          <p:nvPr/>
        </p:nvPicPr>
        <p:blipFill>
          <a:blip r:embed="rId2"/>
          <a:stretch>
            <a:fillRect/>
          </a:stretch>
        </p:blipFill>
        <p:spPr>
          <a:xfrm>
            <a:off x="3287804" y="1207068"/>
            <a:ext cx="2413000" cy="4775200"/>
          </a:xfrm>
          <a:prstGeom prst="rect">
            <a:avLst/>
          </a:prstGeom>
        </p:spPr>
      </p:pic>
      <p:sp>
        <p:nvSpPr>
          <p:cNvPr id="4" name="TextBox 3"/>
          <p:cNvSpPr txBox="1"/>
          <p:nvPr/>
        </p:nvSpPr>
        <p:spPr>
          <a:xfrm>
            <a:off x="138048" y="3479046"/>
            <a:ext cx="2525564" cy="1754327"/>
          </a:xfrm>
          <a:prstGeom prst="rect">
            <a:avLst/>
          </a:prstGeom>
          <a:noFill/>
        </p:spPr>
        <p:txBody>
          <a:bodyPr wrap="none" rtlCol="0">
            <a:spAutoFit/>
          </a:bodyPr>
          <a:lstStyle/>
          <a:p>
            <a:r>
              <a:rPr lang="en-US" dirty="0" smtClean="0"/>
              <a:t>She looks so cute and</a:t>
            </a:r>
          </a:p>
          <a:p>
            <a:r>
              <a:rPr lang="en-US" dirty="0" smtClean="0"/>
              <a:t>innocent, but she was</a:t>
            </a:r>
          </a:p>
          <a:p>
            <a:r>
              <a:rPr lang="en-US" dirty="0" smtClean="0"/>
              <a:t>born with a plan, and</a:t>
            </a:r>
          </a:p>
          <a:p>
            <a:r>
              <a:rPr lang="en-US" dirty="0" smtClean="0"/>
              <a:t>we all suffer when that</a:t>
            </a:r>
          </a:p>
          <a:p>
            <a:r>
              <a:rPr lang="en-US" dirty="0" smtClean="0"/>
              <a:t>plan isn’t followed to</a:t>
            </a:r>
          </a:p>
          <a:p>
            <a:r>
              <a:rPr lang="en-US" dirty="0" smtClean="0"/>
              <a:t>the letter…</a:t>
            </a:r>
            <a:endParaRPr lang="en-US" dirty="0"/>
          </a:p>
        </p:txBody>
      </p:sp>
      <p:sp>
        <p:nvSpPr>
          <p:cNvPr id="5" name="TextBox 4"/>
          <p:cNvSpPr txBox="1"/>
          <p:nvPr/>
        </p:nvSpPr>
        <p:spPr>
          <a:xfrm>
            <a:off x="6847215" y="2098472"/>
            <a:ext cx="1932703" cy="1754327"/>
          </a:xfrm>
          <a:prstGeom prst="rect">
            <a:avLst/>
          </a:prstGeom>
          <a:noFill/>
        </p:spPr>
        <p:txBody>
          <a:bodyPr wrap="none" rtlCol="0">
            <a:spAutoFit/>
          </a:bodyPr>
          <a:lstStyle/>
          <a:p>
            <a:r>
              <a:rPr lang="en-US" dirty="0" smtClean="0"/>
              <a:t>She looks happy, </a:t>
            </a:r>
          </a:p>
          <a:p>
            <a:r>
              <a:rPr lang="en-US" dirty="0" smtClean="0"/>
              <a:t>but she’s also</a:t>
            </a:r>
          </a:p>
          <a:p>
            <a:r>
              <a:rPr lang="en-US" dirty="0" smtClean="0"/>
              <a:t>massively sleep-</a:t>
            </a:r>
          </a:p>
          <a:p>
            <a:r>
              <a:rPr lang="en-US" dirty="0" smtClean="0"/>
              <a:t>deprived and </a:t>
            </a:r>
          </a:p>
          <a:p>
            <a:r>
              <a:rPr lang="en-US" dirty="0" smtClean="0"/>
              <a:t>desperate for a </a:t>
            </a:r>
          </a:p>
          <a:p>
            <a:r>
              <a:rPr lang="en-US" dirty="0" smtClean="0"/>
              <a:t>shower… </a:t>
            </a:r>
            <a:endParaRPr lang="en-US" dirty="0"/>
          </a:p>
        </p:txBody>
      </p:sp>
      <p:cxnSp>
        <p:nvCxnSpPr>
          <p:cNvPr id="7" name="Straight Arrow Connector 6"/>
          <p:cNvCxnSpPr/>
          <p:nvPr/>
        </p:nvCxnSpPr>
        <p:spPr>
          <a:xfrm flipV="1">
            <a:off x="2663612" y="3852799"/>
            <a:ext cx="801410" cy="3165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5" idx="1"/>
          </p:cNvCxnSpPr>
          <p:nvPr/>
        </p:nvCxnSpPr>
        <p:spPr>
          <a:xfrm flipH="1" flipV="1">
            <a:off x="5080192" y="2098472"/>
            <a:ext cx="1767023" cy="877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1"/>
          </p:nvPr>
        </p:nvSpPr>
        <p:spPr/>
        <p:txBody>
          <a:bodyPr/>
          <a:lstStyle/>
          <a:p>
            <a:fld id="{1789C0F2-17E0-497A-9BBE-0C73201AAFE3}" type="slidenum">
              <a:rPr lang="en-US" smtClean="0"/>
              <a:pPr/>
              <a:t>16</a:t>
            </a:fld>
            <a:endParaRPr lang="en-US" dirty="0"/>
          </a:p>
        </p:txBody>
      </p:sp>
    </p:spTree>
    <p:extLst>
      <p:ext uri="{BB962C8B-B14F-4D97-AF65-F5344CB8AC3E}">
        <p14:creationId xmlns:p14="http://schemas.microsoft.com/office/powerpoint/2010/main" val="19766036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3761" y="936290"/>
            <a:ext cx="1270048" cy="5020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Women</a:t>
            </a:r>
            <a:endParaRPr lang="en-US" dirty="0"/>
          </a:p>
        </p:txBody>
      </p:sp>
      <p:sp>
        <p:nvSpPr>
          <p:cNvPr id="3" name="Rectangle 2"/>
          <p:cNvSpPr/>
          <p:nvPr/>
        </p:nvSpPr>
        <p:spPr>
          <a:xfrm>
            <a:off x="6116110" y="936290"/>
            <a:ext cx="1270048" cy="5020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Men</a:t>
            </a:r>
            <a:endParaRPr lang="en-US" dirty="0"/>
          </a:p>
        </p:txBody>
      </p:sp>
      <p:cxnSp>
        <p:nvCxnSpPr>
          <p:cNvPr id="7" name="Straight Connector 6"/>
          <p:cNvCxnSpPr/>
          <p:nvPr/>
        </p:nvCxnSpPr>
        <p:spPr>
          <a:xfrm>
            <a:off x="4541802" y="1809086"/>
            <a:ext cx="0" cy="334045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2068995" y="6377115"/>
            <a:ext cx="4965700" cy="330200"/>
          </a:xfrm>
          <a:prstGeom prst="rect">
            <a:avLst/>
          </a:prstGeom>
        </p:spPr>
      </p:pic>
      <p:sp>
        <p:nvSpPr>
          <p:cNvPr id="13" name="TextBox 12"/>
          <p:cNvSpPr txBox="1"/>
          <p:nvPr/>
        </p:nvSpPr>
        <p:spPr>
          <a:xfrm>
            <a:off x="2989573" y="234694"/>
            <a:ext cx="3159677" cy="369332"/>
          </a:xfrm>
          <a:prstGeom prst="rect">
            <a:avLst/>
          </a:prstGeom>
          <a:noFill/>
        </p:spPr>
        <p:txBody>
          <a:bodyPr wrap="none" rtlCol="0">
            <a:spAutoFit/>
          </a:bodyPr>
          <a:lstStyle/>
          <a:p>
            <a:r>
              <a:rPr lang="en-US" dirty="0" smtClean="0"/>
              <a:t>Impact of children on careers</a:t>
            </a:r>
            <a:endParaRPr lang="en-US" dirty="0"/>
          </a:p>
        </p:txBody>
      </p:sp>
      <p:sp>
        <p:nvSpPr>
          <p:cNvPr id="14" name="TextBox 13"/>
          <p:cNvSpPr txBox="1"/>
          <p:nvPr/>
        </p:nvSpPr>
        <p:spPr>
          <a:xfrm>
            <a:off x="517854" y="1808552"/>
            <a:ext cx="3954929" cy="3370154"/>
          </a:xfrm>
          <a:prstGeom prst="rect">
            <a:avLst/>
          </a:prstGeom>
          <a:noFill/>
        </p:spPr>
        <p:txBody>
          <a:bodyPr wrap="none" rtlCol="0">
            <a:spAutoFit/>
          </a:bodyPr>
          <a:lstStyle/>
          <a:p>
            <a:r>
              <a:rPr lang="en-US" dirty="0" smtClean="0"/>
              <a:t>For identical application packages, </a:t>
            </a:r>
          </a:p>
          <a:p>
            <a:r>
              <a:rPr lang="en-US" dirty="0" smtClean="0"/>
              <a:t>mothers:</a:t>
            </a:r>
          </a:p>
          <a:p>
            <a:endParaRPr lang="en-US" dirty="0"/>
          </a:p>
          <a:p>
            <a:pPr marL="285750" indent="-285750">
              <a:buFontTx/>
              <a:buChar char="-"/>
            </a:pPr>
            <a:r>
              <a:rPr lang="en-US" dirty="0" smtClean="0"/>
              <a:t>rated less competent</a:t>
            </a:r>
          </a:p>
          <a:p>
            <a:pPr marL="285750" indent="-285750">
              <a:buFontTx/>
              <a:buChar char="-"/>
            </a:pPr>
            <a:endParaRPr lang="en-US" sz="800" dirty="0" smtClean="0"/>
          </a:p>
          <a:p>
            <a:pPr marL="285750" indent="-285750">
              <a:buFontTx/>
              <a:buChar char="-"/>
            </a:pPr>
            <a:r>
              <a:rPr lang="en-US" dirty="0" smtClean="0"/>
              <a:t>rated less committed to paid work</a:t>
            </a:r>
          </a:p>
          <a:p>
            <a:pPr marL="285750" indent="-285750">
              <a:buFontTx/>
              <a:buChar char="-"/>
            </a:pPr>
            <a:endParaRPr lang="en-US" sz="800" dirty="0" smtClean="0"/>
          </a:p>
          <a:p>
            <a:pPr marL="285750" indent="-285750">
              <a:buFontTx/>
              <a:buChar char="-"/>
            </a:pPr>
            <a:r>
              <a:rPr lang="en-US" dirty="0" smtClean="0"/>
              <a:t>less likely to be recommended</a:t>
            </a:r>
            <a:br>
              <a:rPr lang="en-US" dirty="0" smtClean="0"/>
            </a:br>
            <a:r>
              <a:rPr lang="en-US" dirty="0" smtClean="0"/>
              <a:t>for hire, promotion, management</a:t>
            </a:r>
          </a:p>
          <a:p>
            <a:pPr marL="285750" indent="-285750">
              <a:buFontTx/>
              <a:buChar char="-"/>
            </a:pPr>
            <a:endParaRPr lang="en-US" sz="900" dirty="0" smtClean="0"/>
          </a:p>
          <a:p>
            <a:pPr marL="285750" indent="-285750">
              <a:buFontTx/>
              <a:buChar char="-"/>
            </a:pPr>
            <a:r>
              <a:rPr lang="en-US" dirty="0" smtClean="0"/>
              <a:t>offered lower starting salaries</a:t>
            </a:r>
          </a:p>
          <a:p>
            <a:pPr marL="285750" indent="-285750">
              <a:buFontTx/>
              <a:buChar char="-"/>
            </a:pPr>
            <a:endParaRPr lang="en-US" sz="800" dirty="0" smtClean="0"/>
          </a:p>
          <a:p>
            <a:pPr marL="285750" indent="-285750">
              <a:buFontTx/>
              <a:buChar char="-"/>
            </a:pPr>
            <a:r>
              <a:rPr lang="en-US" dirty="0" smtClean="0"/>
              <a:t>called back half as often as</a:t>
            </a:r>
            <a:br>
              <a:rPr lang="en-US" dirty="0" smtClean="0"/>
            </a:br>
            <a:r>
              <a:rPr lang="en-US" dirty="0" smtClean="0"/>
              <a:t>non-mothers</a:t>
            </a:r>
            <a:endParaRPr lang="en-US" dirty="0"/>
          </a:p>
        </p:txBody>
      </p:sp>
      <p:sp>
        <p:nvSpPr>
          <p:cNvPr id="15" name="TextBox 14"/>
          <p:cNvSpPr txBox="1"/>
          <p:nvPr/>
        </p:nvSpPr>
        <p:spPr>
          <a:xfrm>
            <a:off x="4922194" y="1809086"/>
            <a:ext cx="4108817" cy="2277547"/>
          </a:xfrm>
          <a:prstGeom prst="rect">
            <a:avLst/>
          </a:prstGeom>
          <a:noFill/>
        </p:spPr>
        <p:txBody>
          <a:bodyPr wrap="none" rtlCol="0">
            <a:spAutoFit/>
          </a:bodyPr>
          <a:lstStyle/>
          <a:p>
            <a:r>
              <a:rPr lang="en-US" dirty="0" smtClean="0"/>
              <a:t>For identical application packages, </a:t>
            </a:r>
          </a:p>
          <a:p>
            <a:r>
              <a:rPr lang="en-US" dirty="0" smtClean="0"/>
              <a:t>fathers:</a:t>
            </a:r>
          </a:p>
          <a:p>
            <a:endParaRPr lang="en-US" dirty="0"/>
          </a:p>
          <a:p>
            <a:pPr marL="285750" indent="-285750">
              <a:buFontTx/>
              <a:buChar char="-"/>
            </a:pPr>
            <a:r>
              <a:rPr lang="en-US" dirty="0" smtClean="0"/>
              <a:t>rated more committed to paid work</a:t>
            </a:r>
          </a:p>
          <a:p>
            <a:pPr marL="285750" indent="-285750">
              <a:buFontTx/>
              <a:buChar char="-"/>
            </a:pPr>
            <a:endParaRPr lang="en-US" sz="800" dirty="0" smtClean="0"/>
          </a:p>
          <a:p>
            <a:pPr marL="285750" indent="-285750">
              <a:buFontTx/>
              <a:buChar char="-"/>
            </a:pPr>
            <a:r>
              <a:rPr lang="en-US" dirty="0" smtClean="0"/>
              <a:t>offered higher starting salaries</a:t>
            </a:r>
          </a:p>
          <a:p>
            <a:pPr marL="285750" indent="-285750">
              <a:buFontTx/>
              <a:buChar char="-"/>
            </a:pPr>
            <a:endParaRPr lang="en-US" sz="800" dirty="0" smtClean="0"/>
          </a:p>
          <a:p>
            <a:pPr marL="285750" indent="-285750">
              <a:buFontTx/>
              <a:buChar char="-"/>
            </a:pPr>
            <a:r>
              <a:rPr lang="en-US" dirty="0" smtClean="0"/>
              <a:t>not disadvantaged in the hiring </a:t>
            </a:r>
            <a:br>
              <a:rPr lang="en-US" dirty="0" smtClean="0"/>
            </a:br>
            <a:r>
              <a:rPr lang="en-US" dirty="0" smtClean="0"/>
              <a:t>process</a:t>
            </a:r>
            <a:endParaRPr lang="en-US" dirty="0"/>
          </a:p>
        </p:txBody>
      </p:sp>
      <p:sp>
        <p:nvSpPr>
          <p:cNvPr id="19" name="Slide Number Placeholder 18"/>
          <p:cNvSpPr>
            <a:spLocks noGrp="1"/>
          </p:cNvSpPr>
          <p:nvPr>
            <p:ph type="sldNum" sz="quarter" idx="11"/>
          </p:nvPr>
        </p:nvSpPr>
        <p:spPr/>
        <p:txBody>
          <a:bodyPr/>
          <a:lstStyle/>
          <a:p>
            <a:fld id="{1789C0F2-17E0-497A-9BBE-0C73201AAFE3}" type="slidenum">
              <a:rPr lang="en-US" smtClean="0"/>
              <a:pPr/>
              <a:t>17</a:t>
            </a:fld>
            <a:endParaRPr lang="en-US" dirty="0"/>
          </a:p>
        </p:txBody>
      </p:sp>
    </p:spTree>
    <p:extLst>
      <p:ext uri="{BB962C8B-B14F-4D97-AF65-F5344CB8AC3E}">
        <p14:creationId xmlns:p14="http://schemas.microsoft.com/office/powerpoint/2010/main" val="8172340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3095" y="179469"/>
            <a:ext cx="2516096" cy="369332"/>
          </a:xfrm>
          <a:prstGeom prst="rect">
            <a:avLst/>
          </a:prstGeom>
          <a:noFill/>
        </p:spPr>
        <p:txBody>
          <a:bodyPr wrap="none" rtlCol="0">
            <a:spAutoFit/>
          </a:bodyPr>
          <a:lstStyle/>
          <a:p>
            <a:r>
              <a:rPr lang="en-US" dirty="0" smtClean="0">
                <a:hlinkClick r:id="rId2"/>
              </a:rPr>
              <a:t>Parental Leave Policies</a:t>
            </a:r>
            <a:endParaRPr lang="en-US" dirty="0"/>
          </a:p>
        </p:txBody>
      </p:sp>
      <p:sp>
        <p:nvSpPr>
          <p:cNvPr id="4" name="Slide Number Placeholder 3"/>
          <p:cNvSpPr>
            <a:spLocks noGrp="1"/>
          </p:cNvSpPr>
          <p:nvPr>
            <p:ph type="sldNum" sz="quarter" idx="11"/>
          </p:nvPr>
        </p:nvSpPr>
        <p:spPr/>
        <p:txBody>
          <a:bodyPr/>
          <a:lstStyle/>
          <a:p>
            <a:fld id="{1789C0F2-17E0-497A-9BBE-0C73201AAFE3}" type="slidenum">
              <a:rPr lang="en-US" smtClean="0"/>
              <a:pPr/>
              <a:t>18</a:t>
            </a:fld>
            <a:endParaRPr lang="en-US" dirty="0"/>
          </a:p>
        </p:txBody>
      </p:sp>
      <p:sp>
        <p:nvSpPr>
          <p:cNvPr id="5" name="Rectangle 4"/>
          <p:cNvSpPr/>
          <p:nvPr/>
        </p:nvSpPr>
        <p:spPr>
          <a:xfrm>
            <a:off x="371040" y="574811"/>
            <a:ext cx="8519654" cy="2862323"/>
          </a:xfrm>
          <a:prstGeom prst="rect">
            <a:avLst/>
          </a:prstGeom>
        </p:spPr>
        <p:txBody>
          <a:bodyPr wrap="square">
            <a:spAutoFit/>
          </a:bodyPr>
          <a:lstStyle/>
          <a:p>
            <a:r>
              <a:rPr lang="en-US" dirty="0" smtClean="0"/>
              <a:t>“While </a:t>
            </a:r>
            <a:r>
              <a:rPr lang="en-US" dirty="0"/>
              <a:t>69 percent of the women in the sample took post-birth parental leave, only 12 percent of the men took advantage of the available leave—even though it was paid. They also learned that the male professors who did so performed significantly less child care relative to their spouses. Worse yet, they report that male tenure-track professors may be abusing paternity leave by using the time to complete research or publish papers, an activity that enhances their careers while putting their female colleagues at a disadvantage. One female participant quoted in the study put it this way: “If women and men are both granted parental leaves and women recover/nurse/do primary care and men do some care and finish articles, there’s a problem.”</a:t>
            </a:r>
          </a:p>
        </p:txBody>
      </p:sp>
      <p:pic>
        <p:nvPicPr>
          <p:cNvPr id="7" name="Picture 6"/>
          <p:cNvPicPr>
            <a:picLocks noChangeAspect="1"/>
          </p:cNvPicPr>
          <p:nvPr/>
        </p:nvPicPr>
        <p:blipFill>
          <a:blip r:embed="rId3"/>
          <a:stretch>
            <a:fillRect/>
          </a:stretch>
        </p:blipFill>
        <p:spPr>
          <a:xfrm>
            <a:off x="1701951" y="3520856"/>
            <a:ext cx="5800905" cy="3227045"/>
          </a:xfrm>
          <a:prstGeom prst="rect">
            <a:avLst/>
          </a:prstGeom>
        </p:spPr>
      </p:pic>
    </p:spTree>
    <p:extLst>
      <p:ext uri="{BB962C8B-B14F-4D97-AF65-F5344CB8AC3E}">
        <p14:creationId xmlns:p14="http://schemas.microsoft.com/office/powerpoint/2010/main" val="11696308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5170874" y="680414"/>
            <a:ext cx="3515925" cy="2551550"/>
          </a:xfrm>
        </p:spPr>
        <p:txBody>
          <a:bodyPr>
            <a:noAutofit/>
          </a:bodyPr>
          <a:lstStyle/>
          <a:p>
            <a:pPr algn="l"/>
            <a:r>
              <a:rPr lang="en-US" sz="2400" dirty="0" smtClean="0">
                <a:solidFill>
                  <a:srgbClr val="FFFFFF"/>
                </a:solidFill>
              </a:rPr>
              <a:t>A department at a major research </a:t>
            </a:r>
            <a:r>
              <a:rPr lang="en-US" sz="2400" dirty="0" smtClean="0">
                <a:solidFill>
                  <a:srgbClr val="FFFFFF"/>
                </a:solidFill>
              </a:rPr>
              <a:t>university </a:t>
            </a:r>
            <a:r>
              <a:rPr lang="en-US" sz="2400" dirty="0" smtClean="0">
                <a:solidFill>
                  <a:srgbClr val="FFFFFF"/>
                </a:solidFill>
              </a:rPr>
              <a:t>had outside evaluators rate each of its faculty members</a:t>
            </a:r>
            <a:br>
              <a:rPr lang="en-US" sz="2400" dirty="0" smtClean="0">
                <a:solidFill>
                  <a:srgbClr val="FFFFFF"/>
                </a:solidFill>
              </a:rPr>
            </a:br>
            <a:r>
              <a:rPr lang="en-US" sz="2400" dirty="0">
                <a:solidFill>
                  <a:srgbClr val="FFFFFF"/>
                </a:solidFill>
              </a:rPr>
              <a:t/>
            </a:r>
            <a:br>
              <a:rPr lang="en-US" sz="2400" dirty="0">
                <a:solidFill>
                  <a:srgbClr val="FFFFFF"/>
                </a:solidFill>
              </a:rPr>
            </a:br>
            <a:r>
              <a:rPr lang="en-US" sz="2400" dirty="0" smtClean="0">
                <a:solidFill>
                  <a:srgbClr val="FFFFFF"/>
                </a:solidFill>
              </a:rPr>
              <a:t>Analyzed ratings as a function of salary</a:t>
            </a:r>
            <a:endParaRPr lang="en-US" sz="2400" dirty="0">
              <a:solidFill>
                <a:srgbClr val="FFFFFF"/>
              </a:solidFill>
            </a:endParaRPr>
          </a:p>
        </p:txBody>
      </p:sp>
      <p:sp>
        <p:nvSpPr>
          <p:cNvPr id="389123" name="Rectangle 3"/>
          <p:cNvSpPr>
            <a:spLocks noGrp="1" noChangeArrowheads="1"/>
          </p:cNvSpPr>
          <p:nvPr>
            <p:ph type="body" idx="1"/>
          </p:nvPr>
        </p:nvSpPr>
        <p:spPr/>
        <p:txBody>
          <a:bodyPr/>
          <a:lstStyle/>
          <a:p>
            <a:r>
              <a:rPr lang="en-US" dirty="0" smtClean="0"/>
              <a:t>a</a:t>
            </a:r>
            <a:endParaRPr lang="en-US" dirty="0"/>
          </a:p>
        </p:txBody>
      </p:sp>
      <p:pic>
        <p:nvPicPr>
          <p:cNvPr id="389124" name="Picture 4"/>
          <p:cNvPicPr>
            <a:picLocks noChangeAspect="1" noChangeArrowheads="1"/>
          </p:cNvPicPr>
          <p:nvPr/>
        </p:nvPicPr>
        <p:blipFill>
          <a:blip r:embed="rId3" cstate="print"/>
          <a:srcRect/>
          <a:stretch>
            <a:fillRect/>
          </a:stretch>
        </p:blipFill>
        <p:spPr bwMode="auto">
          <a:xfrm>
            <a:off x="0" y="0"/>
            <a:ext cx="4994275" cy="4203700"/>
          </a:xfrm>
          <a:prstGeom prst="rect">
            <a:avLst/>
          </a:prstGeom>
          <a:noFill/>
          <a:ln w="9525">
            <a:noFill/>
            <a:miter lim="800000"/>
            <a:headEnd/>
            <a:tailEnd/>
          </a:ln>
          <a:effectLst/>
        </p:spPr>
      </p:pic>
      <p:sp>
        <p:nvSpPr>
          <p:cNvPr id="389126" name="Text Box 6"/>
          <p:cNvSpPr txBox="1">
            <a:spLocks noChangeArrowheads="1"/>
          </p:cNvSpPr>
          <p:nvPr/>
        </p:nvSpPr>
        <p:spPr bwMode="auto">
          <a:xfrm>
            <a:off x="304800" y="4876800"/>
            <a:ext cx="3886200" cy="1190625"/>
          </a:xfrm>
          <a:prstGeom prst="rect">
            <a:avLst/>
          </a:prstGeom>
          <a:noFill/>
          <a:ln w="9525">
            <a:noFill/>
            <a:miter lim="800000"/>
            <a:headEnd/>
            <a:tailEnd/>
          </a:ln>
          <a:effectLst/>
        </p:spPr>
        <p:txBody>
          <a:bodyPr>
            <a:spAutoFit/>
          </a:bodyPr>
          <a:lstStyle/>
          <a:p>
            <a:pPr algn="l"/>
            <a:r>
              <a:rPr lang="en-US" dirty="0" smtClean="0"/>
              <a:t>University of X</a:t>
            </a:r>
            <a:endParaRPr lang="en-US" dirty="0"/>
          </a:p>
          <a:p>
            <a:pPr algn="l"/>
            <a:r>
              <a:rPr lang="en-US" dirty="0"/>
              <a:t>Department of Molecular Genetics and Microbiology</a:t>
            </a:r>
          </a:p>
          <a:p>
            <a:pPr algn="l"/>
            <a:r>
              <a:rPr lang="en-US" dirty="0"/>
              <a:t>2008</a:t>
            </a:r>
          </a:p>
        </p:txBody>
      </p:sp>
      <p:pic>
        <p:nvPicPr>
          <p:cNvPr id="7" name="Picture 5"/>
          <p:cNvPicPr>
            <a:picLocks noChangeAspect="1" noChangeArrowheads="1"/>
          </p:cNvPicPr>
          <p:nvPr/>
        </p:nvPicPr>
        <p:blipFill>
          <a:blip r:embed="rId4" cstate="print"/>
          <a:srcRect/>
          <a:stretch>
            <a:fillRect/>
          </a:stretch>
        </p:blipFill>
        <p:spPr bwMode="auto">
          <a:xfrm>
            <a:off x="4092575" y="2584450"/>
            <a:ext cx="5051425" cy="4273550"/>
          </a:xfrm>
          <a:prstGeom prst="rect">
            <a:avLst/>
          </a:prstGeom>
          <a:noFill/>
          <a:ln w="9525">
            <a:noFill/>
            <a:miter lim="800000"/>
            <a:headEnd/>
            <a:tailEnd/>
          </a:ln>
          <a:effectLst/>
        </p:spPr>
      </p:pic>
    </p:spTree>
    <p:extLst>
      <p:ext uri="{BB962C8B-B14F-4D97-AF65-F5344CB8AC3E}">
        <p14:creationId xmlns:p14="http://schemas.microsoft.com/office/powerpoint/2010/main" val="2520076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Bias: Explicit and Implicit</a:t>
            </a:r>
          </a:p>
          <a:p>
            <a:endParaRPr lang="en-US" sz="800" dirty="0" smtClean="0"/>
          </a:p>
          <a:p>
            <a:r>
              <a:rPr lang="en-US" dirty="0" smtClean="0"/>
              <a:t>The Research</a:t>
            </a:r>
          </a:p>
          <a:p>
            <a:endParaRPr lang="en-US" sz="800" dirty="0" smtClean="0"/>
          </a:p>
          <a:p>
            <a:r>
              <a:rPr lang="en-US" dirty="0" smtClean="0"/>
              <a:t>Suggested Practices</a:t>
            </a:r>
          </a:p>
          <a:p>
            <a:endParaRPr lang="en-US" sz="800" dirty="0" smtClean="0"/>
          </a:p>
          <a:p>
            <a:r>
              <a:rPr lang="en-US" dirty="0" smtClean="0"/>
              <a:t>Stereotype Threat</a:t>
            </a:r>
            <a:endParaRPr lang="en-US" dirty="0"/>
          </a:p>
        </p:txBody>
      </p:sp>
      <p:sp>
        <p:nvSpPr>
          <p:cNvPr id="2" name="Title 1"/>
          <p:cNvSpPr>
            <a:spLocks noGrp="1"/>
          </p:cNvSpPr>
          <p:nvPr>
            <p:ph type="title"/>
          </p:nvPr>
        </p:nvSpPr>
        <p:spPr/>
        <p:txBody>
          <a:bodyPr/>
          <a:lstStyle/>
          <a:p>
            <a:r>
              <a:rPr lang="en-US" dirty="0" smtClean="0"/>
              <a:t>Outline</a:t>
            </a:r>
            <a:endParaRPr lang="en-US" dirty="0"/>
          </a:p>
        </p:txBody>
      </p:sp>
      <p:sp>
        <p:nvSpPr>
          <p:cNvPr id="6" name="TextBox 5"/>
          <p:cNvSpPr txBox="1"/>
          <p:nvPr/>
        </p:nvSpPr>
        <p:spPr>
          <a:xfrm>
            <a:off x="3565931" y="4594246"/>
            <a:ext cx="5060099" cy="1477328"/>
          </a:xfrm>
          <a:prstGeom prst="rect">
            <a:avLst/>
          </a:prstGeom>
          <a:noFill/>
        </p:spPr>
        <p:txBody>
          <a:bodyPr wrap="none" rtlCol="0">
            <a:spAutoFit/>
          </a:bodyPr>
          <a:lstStyle/>
          <a:p>
            <a:pPr algn="ctr"/>
            <a:r>
              <a:rPr lang="en-US" dirty="0" smtClean="0"/>
              <a:t>Thanks to Yale’s Meg </a:t>
            </a:r>
            <a:r>
              <a:rPr lang="en-US" dirty="0" err="1" smtClean="0"/>
              <a:t>Urry</a:t>
            </a:r>
            <a:r>
              <a:rPr lang="en-US" dirty="0" smtClean="0"/>
              <a:t> and Jo </a:t>
            </a:r>
            <a:r>
              <a:rPr lang="en-US" dirty="0" err="1" smtClean="0"/>
              <a:t>Handelsman</a:t>
            </a:r>
            <a:r>
              <a:rPr lang="en-US" dirty="0" smtClean="0"/>
              <a:t>,</a:t>
            </a:r>
          </a:p>
          <a:p>
            <a:pPr algn="ctr"/>
            <a:r>
              <a:rPr lang="en-US" dirty="0" smtClean="0"/>
              <a:t>and Abigail Stewart (Michigan – haven’t</a:t>
            </a:r>
          </a:p>
          <a:p>
            <a:pPr algn="ctr"/>
            <a:r>
              <a:rPr lang="en-US" dirty="0" smtClean="0"/>
              <a:t>met her but she recently gave a talk at Yale</a:t>
            </a:r>
          </a:p>
          <a:p>
            <a:pPr algn="ctr"/>
            <a:r>
              <a:rPr lang="en-US" dirty="0" smtClean="0"/>
              <a:t>and put her slides online for all to see!</a:t>
            </a:r>
          </a:p>
          <a:p>
            <a:pPr algn="ctr"/>
            <a:r>
              <a:rPr lang="en-US" dirty="0" smtClean="0"/>
              <a:t>Two of her slides (where noted) are in this talk.)</a:t>
            </a:r>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2</a:t>
            </a:fld>
            <a:endParaRPr lang="en-US" dirty="0"/>
          </a:p>
        </p:txBody>
      </p:sp>
    </p:spTree>
    <p:extLst>
      <p:ext uri="{BB962C8B-B14F-4D97-AF65-F5344CB8AC3E}">
        <p14:creationId xmlns:p14="http://schemas.microsoft.com/office/powerpoint/2010/main" val="24325501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1851" y="207081"/>
            <a:ext cx="3060265" cy="369332"/>
          </a:xfrm>
          <a:prstGeom prst="rect">
            <a:avLst/>
          </a:prstGeom>
          <a:noFill/>
        </p:spPr>
        <p:txBody>
          <a:bodyPr wrap="none" rtlCol="0">
            <a:spAutoFit/>
          </a:bodyPr>
          <a:lstStyle/>
          <a:p>
            <a:r>
              <a:rPr lang="en-US" dirty="0" smtClean="0"/>
              <a:t>Letters  of Recommendation</a:t>
            </a:r>
            <a:endParaRPr lang="en-US" dirty="0"/>
          </a:p>
        </p:txBody>
      </p:sp>
      <p:pic>
        <p:nvPicPr>
          <p:cNvPr id="3" name="Picture 2"/>
          <p:cNvPicPr>
            <a:picLocks noChangeAspect="1"/>
          </p:cNvPicPr>
          <p:nvPr/>
        </p:nvPicPr>
        <p:blipFill>
          <a:blip r:embed="rId2"/>
          <a:stretch>
            <a:fillRect/>
          </a:stretch>
        </p:blipFill>
        <p:spPr>
          <a:xfrm>
            <a:off x="372730" y="631929"/>
            <a:ext cx="8413447" cy="4042673"/>
          </a:xfrm>
          <a:prstGeom prst="rect">
            <a:avLst/>
          </a:prstGeom>
        </p:spPr>
      </p:pic>
      <p:sp>
        <p:nvSpPr>
          <p:cNvPr id="4" name="TextBox 3"/>
          <p:cNvSpPr txBox="1"/>
          <p:nvPr/>
        </p:nvSpPr>
        <p:spPr>
          <a:xfrm>
            <a:off x="787758" y="4812869"/>
            <a:ext cx="7538392" cy="1877437"/>
          </a:xfrm>
          <a:prstGeom prst="rect">
            <a:avLst/>
          </a:prstGeom>
          <a:noFill/>
        </p:spPr>
        <p:txBody>
          <a:bodyPr wrap="none" rtlCol="0">
            <a:spAutoFit/>
          </a:bodyPr>
          <a:lstStyle/>
          <a:p>
            <a:pPr algn="ctr"/>
            <a:r>
              <a:rPr lang="en-US" dirty="0" smtClean="0"/>
              <a:t>Examined letters of recommendation for 109 successful</a:t>
            </a:r>
          </a:p>
          <a:p>
            <a:pPr algn="ctr"/>
            <a:r>
              <a:rPr lang="en-US" dirty="0" smtClean="0"/>
              <a:t>job applicants for faculty positions in medical schools</a:t>
            </a:r>
          </a:p>
          <a:p>
            <a:pPr algn="ctr"/>
            <a:r>
              <a:rPr lang="en-US" dirty="0" smtClean="0"/>
              <a:t>at request of a large medical school</a:t>
            </a:r>
          </a:p>
          <a:p>
            <a:pPr algn="ctr"/>
            <a:endParaRPr lang="en-US" sz="800" dirty="0"/>
          </a:p>
          <a:p>
            <a:pPr algn="ctr"/>
            <a:r>
              <a:rPr lang="en-US" dirty="0" smtClean="0"/>
              <a:t>In 1991, Frances Conley resigned from Stanford Medical School </a:t>
            </a:r>
          </a:p>
          <a:p>
            <a:pPr algn="ctr"/>
            <a:r>
              <a:rPr lang="en-US" dirty="0" smtClean="0"/>
              <a:t>where she was the only woman in the neurosurgery department due to</a:t>
            </a:r>
          </a:p>
          <a:p>
            <a:pPr algn="ctr"/>
            <a:r>
              <a:rPr lang="en-US" dirty="0" smtClean="0"/>
              <a:t>“demeaning actions and words for 25 years”, prompting public scrutiny</a:t>
            </a:r>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20</a:t>
            </a:fld>
            <a:endParaRPr lang="en-US" dirty="0"/>
          </a:p>
        </p:txBody>
      </p:sp>
    </p:spTree>
    <p:extLst>
      <p:ext uri="{BB962C8B-B14F-4D97-AF65-F5344CB8AC3E}">
        <p14:creationId xmlns:p14="http://schemas.microsoft.com/office/powerpoint/2010/main" val="21575285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024" y="358949"/>
            <a:ext cx="4454727" cy="1477328"/>
          </a:xfrm>
          <a:prstGeom prst="rect">
            <a:avLst/>
          </a:prstGeom>
          <a:noFill/>
        </p:spPr>
        <p:txBody>
          <a:bodyPr wrap="none" rtlCol="0">
            <a:spAutoFit/>
          </a:bodyPr>
          <a:lstStyle/>
          <a:p>
            <a:pPr algn="ctr"/>
            <a:r>
              <a:rPr lang="en-US" dirty="0" smtClean="0"/>
              <a:t>Letters written 1992 – 1995</a:t>
            </a:r>
          </a:p>
          <a:p>
            <a:pPr algn="ctr"/>
            <a:r>
              <a:rPr lang="en-US" dirty="0" smtClean="0"/>
              <a:t>312 letters total</a:t>
            </a:r>
          </a:p>
          <a:p>
            <a:pPr algn="ctr"/>
            <a:endParaRPr lang="en-US" dirty="0"/>
          </a:p>
          <a:p>
            <a:pPr algn="ctr"/>
            <a:r>
              <a:rPr lang="en-US" dirty="0" smtClean="0"/>
              <a:t>29% of the letters were written for women</a:t>
            </a:r>
          </a:p>
          <a:p>
            <a:pPr algn="ctr"/>
            <a:r>
              <a:rPr lang="en-US" dirty="0" smtClean="0"/>
              <a:t>12% of the letter-writers were women</a:t>
            </a:r>
            <a:endParaRPr lang="en-US" dirty="0"/>
          </a:p>
        </p:txBody>
      </p:sp>
      <p:sp>
        <p:nvSpPr>
          <p:cNvPr id="3" name="TextBox 2"/>
          <p:cNvSpPr txBox="1"/>
          <p:nvPr/>
        </p:nvSpPr>
        <p:spPr>
          <a:xfrm>
            <a:off x="593609" y="2319354"/>
            <a:ext cx="7948435" cy="3970318"/>
          </a:xfrm>
          <a:prstGeom prst="rect">
            <a:avLst/>
          </a:prstGeom>
          <a:noFill/>
        </p:spPr>
        <p:txBody>
          <a:bodyPr wrap="none" rtlCol="0">
            <a:spAutoFit/>
          </a:bodyPr>
          <a:lstStyle/>
          <a:p>
            <a:r>
              <a:rPr lang="en-US" dirty="0" smtClean="0"/>
              <a:t>					</a:t>
            </a:r>
            <a:r>
              <a:rPr lang="en-US" dirty="0"/>
              <a:t> </a:t>
            </a:r>
            <a:r>
              <a:rPr lang="en-US" dirty="0" smtClean="0"/>
              <a:t>       </a:t>
            </a:r>
            <a:r>
              <a:rPr lang="en-US" b="1" u="sng" dirty="0" smtClean="0"/>
              <a:t> Women                    Men         </a:t>
            </a:r>
          </a:p>
          <a:p>
            <a:r>
              <a:rPr lang="en-US" dirty="0" smtClean="0"/>
              <a:t>Average length of letters                                           227 words            246 words</a:t>
            </a:r>
          </a:p>
          <a:p>
            <a:endParaRPr lang="en-US" dirty="0" smtClean="0"/>
          </a:p>
          <a:p>
            <a:r>
              <a:rPr lang="en-US" dirty="0" smtClean="0"/>
              <a:t>Use of gender terms (lady, woman,                               10%                        5%</a:t>
            </a:r>
          </a:p>
          <a:p>
            <a:r>
              <a:rPr lang="en-US" dirty="0" smtClean="0"/>
              <a:t>mother, wife, man, gentleman, father)</a:t>
            </a:r>
          </a:p>
          <a:p>
            <a:endParaRPr lang="en-US" dirty="0"/>
          </a:p>
          <a:p>
            <a:r>
              <a:rPr lang="en-US" dirty="0" smtClean="0"/>
              <a:t>Use of doubt raisers (“irrelevant statements,               24%                       10%</a:t>
            </a:r>
          </a:p>
          <a:p>
            <a:r>
              <a:rPr lang="en-US" dirty="0" smtClean="0"/>
              <a:t>negative statements, hedges, faint praise”)</a:t>
            </a:r>
          </a:p>
          <a:p>
            <a:endParaRPr lang="en-US" dirty="0"/>
          </a:p>
          <a:p>
            <a:r>
              <a:rPr lang="en-US" dirty="0" smtClean="0"/>
              <a:t>words “accomplishment” or “achievement”                 3%                         13%</a:t>
            </a:r>
          </a:p>
          <a:p>
            <a:endParaRPr lang="en-US" dirty="0"/>
          </a:p>
          <a:p>
            <a:r>
              <a:rPr lang="en-US" dirty="0" smtClean="0"/>
              <a:t>use of grindstone adjectives like “dependable”,          34%                        23%</a:t>
            </a:r>
          </a:p>
          <a:p>
            <a:r>
              <a:rPr lang="en-US" dirty="0" smtClean="0"/>
              <a:t>“hard-working”, “thorough” </a:t>
            </a:r>
          </a:p>
          <a:p>
            <a:r>
              <a:rPr lang="en-US" dirty="0" smtClean="0"/>
              <a:t>                                             </a:t>
            </a:r>
          </a:p>
        </p:txBody>
      </p:sp>
      <p:sp>
        <p:nvSpPr>
          <p:cNvPr id="5" name="Slide Number Placeholder 4"/>
          <p:cNvSpPr>
            <a:spLocks noGrp="1"/>
          </p:cNvSpPr>
          <p:nvPr>
            <p:ph type="sldNum" sz="quarter" idx="11"/>
          </p:nvPr>
        </p:nvSpPr>
        <p:spPr/>
        <p:txBody>
          <a:bodyPr/>
          <a:lstStyle/>
          <a:p>
            <a:fld id="{1789C0F2-17E0-497A-9BBE-0C73201AAFE3}" type="slidenum">
              <a:rPr lang="en-US" smtClean="0"/>
              <a:pPr/>
              <a:t>21</a:t>
            </a:fld>
            <a:endParaRPr lang="en-US" dirty="0"/>
          </a:p>
        </p:txBody>
      </p:sp>
    </p:spTree>
    <p:extLst>
      <p:ext uri="{BB962C8B-B14F-4D97-AF65-F5344CB8AC3E}">
        <p14:creationId xmlns:p14="http://schemas.microsoft.com/office/powerpoint/2010/main" val="3979356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500" y="97138"/>
            <a:ext cx="8242300" cy="5905500"/>
          </a:xfrm>
          <a:prstGeom prst="rect">
            <a:avLst/>
          </a:prstGeom>
        </p:spPr>
      </p:pic>
      <p:sp>
        <p:nvSpPr>
          <p:cNvPr id="3" name="TextBox 2"/>
          <p:cNvSpPr txBox="1"/>
          <p:nvPr/>
        </p:nvSpPr>
        <p:spPr>
          <a:xfrm>
            <a:off x="1725608" y="6057862"/>
            <a:ext cx="5744594" cy="646331"/>
          </a:xfrm>
          <a:prstGeom prst="rect">
            <a:avLst/>
          </a:prstGeom>
          <a:noFill/>
        </p:spPr>
        <p:txBody>
          <a:bodyPr wrap="none" rtlCol="0">
            <a:spAutoFit/>
          </a:bodyPr>
          <a:lstStyle/>
          <a:p>
            <a:pPr algn="ctr"/>
            <a:r>
              <a:rPr lang="en-US" dirty="0" smtClean="0"/>
              <a:t>Women portrayed more as students and teachers,</a:t>
            </a:r>
          </a:p>
          <a:p>
            <a:pPr algn="ctr"/>
            <a:r>
              <a:rPr lang="en-US" dirty="0" smtClean="0"/>
              <a:t> men portrayed more as researchers and professionals.</a:t>
            </a:r>
            <a:endParaRPr lang="en-US"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22</a:t>
            </a:fld>
            <a:endParaRPr lang="en-US" dirty="0"/>
          </a:p>
        </p:txBody>
      </p:sp>
    </p:spTree>
    <p:extLst>
      <p:ext uri="{BB962C8B-B14F-4D97-AF65-F5344CB8AC3E}">
        <p14:creationId xmlns:p14="http://schemas.microsoft.com/office/powerpoint/2010/main" val="34134462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789C0F2-17E0-497A-9BBE-0C73201AAFE3}" type="slidenum">
              <a:rPr lang="en-US" smtClean="0"/>
              <a:pPr/>
              <a:t>23</a:t>
            </a:fld>
            <a:endParaRPr lang="en-US" dirty="0"/>
          </a:p>
        </p:txBody>
      </p:sp>
      <p:pic>
        <p:nvPicPr>
          <p:cNvPr id="5" name="Picture 4"/>
          <p:cNvPicPr>
            <a:picLocks noChangeAspect="1"/>
          </p:cNvPicPr>
          <p:nvPr/>
        </p:nvPicPr>
        <p:blipFill>
          <a:blip r:embed="rId2"/>
          <a:stretch>
            <a:fillRect/>
          </a:stretch>
        </p:blipFill>
        <p:spPr>
          <a:xfrm>
            <a:off x="2528610" y="279206"/>
            <a:ext cx="4070118" cy="3629784"/>
          </a:xfrm>
          <a:prstGeom prst="rect">
            <a:avLst/>
          </a:prstGeom>
        </p:spPr>
      </p:pic>
      <p:sp>
        <p:nvSpPr>
          <p:cNvPr id="6" name="TextBox 5"/>
          <p:cNvSpPr txBox="1"/>
          <p:nvPr/>
        </p:nvSpPr>
        <p:spPr>
          <a:xfrm>
            <a:off x="331319" y="4084697"/>
            <a:ext cx="8400156" cy="2062103"/>
          </a:xfrm>
          <a:prstGeom prst="rect">
            <a:avLst/>
          </a:prstGeom>
          <a:noFill/>
        </p:spPr>
        <p:txBody>
          <a:bodyPr wrap="none" rtlCol="0">
            <a:spAutoFit/>
          </a:bodyPr>
          <a:lstStyle/>
          <a:p>
            <a:pPr algn="ctr"/>
            <a:r>
              <a:rPr lang="en-US" sz="1600" dirty="0"/>
              <a:t>Female teachers are rated significantly lower than male teachers by male</a:t>
            </a:r>
          </a:p>
          <a:p>
            <a:pPr algn="ctr"/>
            <a:r>
              <a:rPr lang="en-US" sz="1600" dirty="0"/>
              <a:t>students in all three disciplines, whereas female students underrate female teachers only</a:t>
            </a:r>
          </a:p>
          <a:p>
            <a:pPr algn="ctr"/>
            <a:r>
              <a:rPr lang="en-US" sz="1600" dirty="0"/>
              <a:t>in physics. Interestingly, physics is also the field that suffers the greatest lack of females</a:t>
            </a:r>
          </a:p>
          <a:p>
            <a:pPr algn="ctr"/>
            <a:r>
              <a:rPr lang="en-US" sz="1600" dirty="0"/>
              <a:t>and has been criticized most for its androcentric culture. The gender bias in teacher ratings</a:t>
            </a:r>
          </a:p>
          <a:p>
            <a:pPr algn="ctr"/>
            <a:r>
              <a:rPr lang="en-US" sz="1600" dirty="0"/>
              <a:t>persists even when accounting for academic performance, classroom experiences, and</a:t>
            </a:r>
          </a:p>
          <a:p>
            <a:pPr algn="ctr"/>
            <a:r>
              <a:rPr lang="en-US" sz="1600" dirty="0"/>
              <a:t>family support. Furthermore, male and female teachers in each discipline appear equally</a:t>
            </a:r>
          </a:p>
          <a:p>
            <a:pPr algn="ctr"/>
            <a:r>
              <a:rPr lang="en-US" sz="1600" dirty="0"/>
              <a:t>effective at preparing their students for future science study in college, suggesting that</a:t>
            </a:r>
          </a:p>
          <a:p>
            <a:pPr algn="ctr"/>
            <a:r>
              <a:rPr lang="en-US" sz="1600" dirty="0"/>
              <a:t>students have a discipline-specific gender bias.</a:t>
            </a:r>
            <a:endParaRPr lang="en-US" sz="1600" dirty="0"/>
          </a:p>
        </p:txBody>
      </p:sp>
      <p:sp>
        <p:nvSpPr>
          <p:cNvPr id="7" name="TextBox 6"/>
          <p:cNvSpPr txBox="1"/>
          <p:nvPr/>
        </p:nvSpPr>
        <p:spPr>
          <a:xfrm>
            <a:off x="6625424" y="800732"/>
            <a:ext cx="2518576" cy="923330"/>
          </a:xfrm>
          <a:prstGeom prst="rect">
            <a:avLst/>
          </a:prstGeom>
          <a:noFill/>
        </p:spPr>
        <p:txBody>
          <a:bodyPr wrap="none" rtlCol="0">
            <a:spAutoFit/>
          </a:bodyPr>
          <a:lstStyle/>
          <a:p>
            <a:r>
              <a:rPr lang="en-US" dirty="0" smtClean="0"/>
              <a:t>18,000 college students</a:t>
            </a:r>
          </a:p>
          <a:p>
            <a:r>
              <a:rPr lang="en-US" dirty="0" smtClean="0"/>
              <a:t>majoring in physics,</a:t>
            </a:r>
          </a:p>
          <a:p>
            <a:r>
              <a:rPr lang="en-US" dirty="0" smtClean="0"/>
              <a:t>chemistry or biology</a:t>
            </a:r>
            <a:endParaRPr lang="en-US" dirty="0"/>
          </a:p>
        </p:txBody>
      </p:sp>
    </p:spTree>
    <p:extLst>
      <p:ext uri="{BB962C8B-B14F-4D97-AF65-F5344CB8AC3E}">
        <p14:creationId xmlns:p14="http://schemas.microsoft.com/office/powerpoint/2010/main" val="10506802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24</a:t>
            </a:fld>
            <a:endParaRPr lang="en-US" dirty="0"/>
          </a:p>
        </p:txBody>
      </p:sp>
      <p:pic>
        <p:nvPicPr>
          <p:cNvPr id="3" name="Picture 2"/>
          <p:cNvPicPr>
            <a:picLocks noChangeAspect="1"/>
          </p:cNvPicPr>
          <p:nvPr/>
        </p:nvPicPr>
        <p:blipFill>
          <a:blip r:embed="rId2"/>
          <a:stretch>
            <a:fillRect/>
          </a:stretch>
        </p:blipFill>
        <p:spPr>
          <a:xfrm>
            <a:off x="331318" y="244372"/>
            <a:ext cx="4048400" cy="2774655"/>
          </a:xfrm>
          <a:prstGeom prst="rect">
            <a:avLst/>
          </a:prstGeom>
        </p:spPr>
      </p:pic>
      <p:pic>
        <p:nvPicPr>
          <p:cNvPr id="4" name="Picture 3"/>
          <p:cNvPicPr>
            <a:picLocks noChangeAspect="1"/>
          </p:cNvPicPr>
          <p:nvPr/>
        </p:nvPicPr>
        <p:blipFill>
          <a:blip r:embed="rId3"/>
          <a:stretch>
            <a:fillRect/>
          </a:stretch>
        </p:blipFill>
        <p:spPr>
          <a:xfrm>
            <a:off x="4821473" y="244372"/>
            <a:ext cx="4013197" cy="2774655"/>
          </a:xfrm>
          <a:prstGeom prst="rect">
            <a:avLst/>
          </a:prstGeom>
        </p:spPr>
      </p:pic>
      <p:pic>
        <p:nvPicPr>
          <p:cNvPr id="5" name="Picture 4"/>
          <p:cNvPicPr>
            <a:picLocks noChangeAspect="1"/>
          </p:cNvPicPr>
          <p:nvPr/>
        </p:nvPicPr>
        <p:blipFill>
          <a:blip r:embed="rId4"/>
          <a:stretch>
            <a:fillRect/>
          </a:stretch>
        </p:blipFill>
        <p:spPr>
          <a:xfrm>
            <a:off x="1987901" y="3165570"/>
            <a:ext cx="5206904" cy="3540695"/>
          </a:xfrm>
          <a:prstGeom prst="rect">
            <a:avLst/>
          </a:prstGeom>
        </p:spPr>
      </p:pic>
    </p:spTree>
    <p:extLst>
      <p:ext uri="{BB962C8B-B14F-4D97-AF65-F5344CB8AC3E}">
        <p14:creationId xmlns:p14="http://schemas.microsoft.com/office/powerpoint/2010/main" val="6656977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789C0F2-17E0-497A-9BBE-0C73201AAFE3}" type="slidenum">
              <a:rPr lang="en-US" smtClean="0"/>
              <a:pPr/>
              <a:t>25</a:t>
            </a:fld>
            <a:endParaRPr lang="en-US" dirty="0"/>
          </a:p>
        </p:txBody>
      </p:sp>
      <p:pic>
        <p:nvPicPr>
          <p:cNvPr id="5" name="Picture 4"/>
          <p:cNvPicPr>
            <a:picLocks noChangeAspect="1"/>
          </p:cNvPicPr>
          <p:nvPr/>
        </p:nvPicPr>
        <p:blipFill>
          <a:blip r:embed="rId2"/>
          <a:stretch>
            <a:fillRect/>
          </a:stretch>
        </p:blipFill>
        <p:spPr>
          <a:xfrm>
            <a:off x="234683" y="214603"/>
            <a:ext cx="8674634" cy="2452222"/>
          </a:xfrm>
          <a:prstGeom prst="rect">
            <a:avLst/>
          </a:prstGeom>
        </p:spPr>
      </p:pic>
      <p:sp>
        <p:nvSpPr>
          <p:cNvPr id="6" name="TextBox 5"/>
          <p:cNvSpPr txBox="1"/>
          <p:nvPr/>
        </p:nvSpPr>
        <p:spPr>
          <a:xfrm>
            <a:off x="326429" y="3127234"/>
            <a:ext cx="8576349" cy="2585323"/>
          </a:xfrm>
          <a:prstGeom prst="rect">
            <a:avLst/>
          </a:prstGeom>
          <a:noFill/>
        </p:spPr>
        <p:txBody>
          <a:bodyPr wrap="none" rtlCol="0">
            <a:spAutoFit/>
          </a:bodyPr>
          <a:lstStyle/>
          <a:p>
            <a:pPr algn="ctr"/>
            <a:r>
              <a:rPr lang="en-US" dirty="0" smtClean="0"/>
              <a:t>Graduate students were asked to rate the scientific quality of abstracts</a:t>
            </a:r>
          </a:p>
          <a:p>
            <a:pPr algn="ctr"/>
            <a:r>
              <a:rPr lang="en-US" dirty="0" smtClean="0"/>
              <a:t>in several categories.  Men’s names and women’s names were assigned to</a:t>
            </a:r>
          </a:p>
          <a:p>
            <a:pPr algn="ctr"/>
            <a:r>
              <a:rPr lang="en-US" dirty="0" smtClean="0"/>
              <a:t>three categories of abstracts:</a:t>
            </a:r>
          </a:p>
          <a:p>
            <a:pPr algn="ctr"/>
            <a:endParaRPr lang="en-US" dirty="0"/>
          </a:p>
          <a:p>
            <a:pPr algn="ctr"/>
            <a:r>
              <a:rPr lang="en-US" dirty="0" smtClean="0"/>
              <a:t>“gender neutral” topic abstracts</a:t>
            </a:r>
          </a:p>
          <a:p>
            <a:pPr algn="ctr"/>
            <a:r>
              <a:rPr lang="en-US" dirty="0" smtClean="0"/>
              <a:t>“female-typed” abstracts</a:t>
            </a:r>
          </a:p>
          <a:p>
            <a:pPr algn="ctr"/>
            <a:r>
              <a:rPr lang="en-US" dirty="0" smtClean="0"/>
              <a:t>“male-typed” abstracts</a:t>
            </a:r>
          </a:p>
          <a:p>
            <a:pPr algn="ctr"/>
            <a:endParaRPr lang="en-US" dirty="0"/>
          </a:p>
          <a:p>
            <a:pPr algn="ctr"/>
            <a:r>
              <a:rPr lang="en-US" dirty="0" smtClean="0"/>
              <a:t>type-casting of abstracts done using work by </a:t>
            </a:r>
            <a:r>
              <a:rPr lang="en-US" dirty="0" err="1" smtClean="0"/>
              <a:t>Knobloch-Westerwick</a:t>
            </a:r>
            <a:r>
              <a:rPr lang="en-US" dirty="0" smtClean="0"/>
              <a:t> &amp; Glynn, 2013</a:t>
            </a:r>
          </a:p>
        </p:txBody>
      </p:sp>
    </p:spTree>
    <p:extLst>
      <p:ext uri="{BB962C8B-B14F-4D97-AF65-F5344CB8AC3E}">
        <p14:creationId xmlns:p14="http://schemas.microsoft.com/office/powerpoint/2010/main" val="19389750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26</a:t>
            </a:fld>
            <a:endParaRPr lang="en-US" dirty="0"/>
          </a:p>
        </p:txBody>
      </p:sp>
      <p:pic>
        <p:nvPicPr>
          <p:cNvPr id="3" name="Picture 2"/>
          <p:cNvPicPr>
            <a:picLocks noChangeAspect="1"/>
          </p:cNvPicPr>
          <p:nvPr/>
        </p:nvPicPr>
        <p:blipFill>
          <a:blip r:embed="rId2"/>
          <a:stretch>
            <a:fillRect/>
          </a:stretch>
        </p:blipFill>
        <p:spPr>
          <a:xfrm>
            <a:off x="2193032" y="3948547"/>
            <a:ext cx="4671083" cy="2405339"/>
          </a:xfrm>
          <a:prstGeom prst="rect">
            <a:avLst/>
          </a:prstGeom>
        </p:spPr>
      </p:pic>
      <p:pic>
        <p:nvPicPr>
          <p:cNvPr id="4" name="Picture 3"/>
          <p:cNvPicPr>
            <a:picLocks noChangeAspect="1"/>
          </p:cNvPicPr>
          <p:nvPr/>
        </p:nvPicPr>
        <p:blipFill rotWithShape="1">
          <a:blip r:embed="rId3"/>
          <a:srcRect r="2477"/>
          <a:stretch/>
        </p:blipFill>
        <p:spPr>
          <a:xfrm>
            <a:off x="2319" y="151862"/>
            <a:ext cx="4470460" cy="3085763"/>
          </a:xfrm>
          <a:prstGeom prst="rect">
            <a:avLst/>
          </a:prstGeom>
        </p:spPr>
      </p:pic>
      <p:pic>
        <p:nvPicPr>
          <p:cNvPr id="5" name="Picture 4"/>
          <p:cNvPicPr>
            <a:picLocks noChangeAspect="1"/>
          </p:cNvPicPr>
          <p:nvPr/>
        </p:nvPicPr>
        <p:blipFill rotWithShape="1">
          <a:blip r:embed="rId4"/>
          <a:srcRect l="3012"/>
          <a:stretch/>
        </p:blipFill>
        <p:spPr>
          <a:xfrm>
            <a:off x="4572507" y="138057"/>
            <a:ext cx="4543881" cy="3085762"/>
          </a:xfrm>
          <a:prstGeom prst="rect">
            <a:avLst/>
          </a:prstGeom>
        </p:spPr>
      </p:pic>
      <p:sp>
        <p:nvSpPr>
          <p:cNvPr id="6" name="TextBox 5"/>
          <p:cNvSpPr txBox="1"/>
          <p:nvPr/>
        </p:nvSpPr>
        <p:spPr>
          <a:xfrm>
            <a:off x="345122" y="3984879"/>
            <a:ext cx="1352466" cy="369332"/>
          </a:xfrm>
          <a:prstGeom prst="rect">
            <a:avLst/>
          </a:prstGeom>
          <a:noFill/>
        </p:spPr>
        <p:txBody>
          <a:bodyPr wrap="none" rtlCol="0">
            <a:spAutoFit/>
          </a:bodyPr>
          <a:lstStyle/>
          <a:p>
            <a:r>
              <a:rPr lang="en-US" dirty="0" smtClean="0"/>
              <a:t>male-typed</a:t>
            </a:r>
            <a:endParaRPr lang="en-US" dirty="0"/>
          </a:p>
        </p:txBody>
      </p:sp>
      <p:sp>
        <p:nvSpPr>
          <p:cNvPr id="7" name="TextBox 6"/>
          <p:cNvSpPr txBox="1"/>
          <p:nvPr/>
        </p:nvSpPr>
        <p:spPr>
          <a:xfrm>
            <a:off x="7302776" y="3506657"/>
            <a:ext cx="1539905" cy="369332"/>
          </a:xfrm>
          <a:prstGeom prst="rect">
            <a:avLst/>
          </a:prstGeom>
          <a:noFill/>
        </p:spPr>
        <p:txBody>
          <a:bodyPr wrap="none" rtlCol="0">
            <a:spAutoFit/>
          </a:bodyPr>
          <a:lstStyle/>
          <a:p>
            <a:r>
              <a:rPr lang="en-US" dirty="0" smtClean="0"/>
              <a:t>female-typed</a:t>
            </a:r>
            <a:endParaRPr lang="en-US" dirty="0"/>
          </a:p>
        </p:txBody>
      </p:sp>
      <p:sp>
        <p:nvSpPr>
          <p:cNvPr id="8" name="TextBox 7"/>
          <p:cNvSpPr txBox="1"/>
          <p:nvPr/>
        </p:nvSpPr>
        <p:spPr>
          <a:xfrm>
            <a:off x="6864115" y="4978680"/>
            <a:ext cx="1706605" cy="369332"/>
          </a:xfrm>
          <a:prstGeom prst="rect">
            <a:avLst/>
          </a:prstGeom>
          <a:noFill/>
        </p:spPr>
        <p:txBody>
          <a:bodyPr wrap="none" rtlCol="0">
            <a:spAutoFit/>
          </a:bodyPr>
          <a:lstStyle/>
          <a:p>
            <a:r>
              <a:rPr lang="en-US" dirty="0" smtClean="0"/>
              <a:t>gender-neutral</a:t>
            </a:r>
            <a:endParaRPr lang="en-US" dirty="0"/>
          </a:p>
        </p:txBody>
      </p:sp>
      <p:cxnSp>
        <p:nvCxnSpPr>
          <p:cNvPr id="10" name="Straight Arrow Connector 9"/>
          <p:cNvCxnSpPr/>
          <p:nvPr/>
        </p:nvCxnSpPr>
        <p:spPr>
          <a:xfrm flipV="1">
            <a:off x="1049170" y="3340989"/>
            <a:ext cx="648418" cy="773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6864115" y="3092485"/>
            <a:ext cx="1128904" cy="566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8913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27</a:t>
            </a:fld>
            <a:endParaRPr lang="en-US" dirty="0"/>
          </a:p>
        </p:txBody>
      </p:sp>
      <p:pic>
        <p:nvPicPr>
          <p:cNvPr id="3" name="Picture 2"/>
          <p:cNvPicPr>
            <a:picLocks noChangeAspect="1"/>
          </p:cNvPicPr>
          <p:nvPr/>
        </p:nvPicPr>
        <p:blipFill>
          <a:blip r:embed="rId2"/>
          <a:stretch>
            <a:fillRect/>
          </a:stretch>
        </p:blipFill>
        <p:spPr>
          <a:xfrm>
            <a:off x="1408094" y="271116"/>
            <a:ext cx="6399185" cy="6255545"/>
          </a:xfrm>
          <a:prstGeom prst="rect">
            <a:avLst/>
          </a:prstGeom>
        </p:spPr>
      </p:pic>
    </p:spTree>
    <p:extLst>
      <p:ext uri="{BB962C8B-B14F-4D97-AF65-F5344CB8AC3E}">
        <p14:creationId xmlns:p14="http://schemas.microsoft.com/office/powerpoint/2010/main" val="39378427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2500" y="769516"/>
            <a:ext cx="7226300" cy="1066800"/>
          </a:xfrm>
          <a:prstGeom prst="rect">
            <a:avLst/>
          </a:prstGeom>
        </p:spPr>
      </p:pic>
      <p:pic>
        <p:nvPicPr>
          <p:cNvPr id="4" name="Picture 3"/>
          <p:cNvPicPr>
            <a:picLocks noChangeAspect="1"/>
          </p:cNvPicPr>
          <p:nvPr/>
        </p:nvPicPr>
        <p:blipFill>
          <a:blip r:embed="rId3"/>
          <a:stretch>
            <a:fillRect/>
          </a:stretch>
        </p:blipFill>
        <p:spPr>
          <a:xfrm>
            <a:off x="1028700" y="2137991"/>
            <a:ext cx="7073900" cy="2044700"/>
          </a:xfrm>
          <a:prstGeom prst="rect">
            <a:avLst/>
          </a:prstGeom>
        </p:spPr>
      </p:pic>
      <p:sp>
        <p:nvSpPr>
          <p:cNvPr id="5" name="TextBox 4"/>
          <p:cNvSpPr txBox="1"/>
          <p:nvPr/>
        </p:nvSpPr>
        <p:spPr>
          <a:xfrm>
            <a:off x="1311462" y="4417836"/>
            <a:ext cx="6691931" cy="2031325"/>
          </a:xfrm>
          <a:prstGeom prst="rect">
            <a:avLst/>
          </a:prstGeom>
          <a:noFill/>
        </p:spPr>
        <p:txBody>
          <a:bodyPr wrap="none" rtlCol="0">
            <a:spAutoFit/>
          </a:bodyPr>
          <a:lstStyle/>
          <a:p>
            <a:pPr algn="ctr"/>
            <a:r>
              <a:rPr lang="en-US" dirty="0" smtClean="0"/>
              <a:t>528 questionnaires were sent out to “academicians” listed in the </a:t>
            </a:r>
          </a:p>
          <a:p>
            <a:pPr algn="ctr"/>
            <a:r>
              <a:rPr lang="en-US" dirty="0" smtClean="0"/>
              <a:t>1997 American Psychological Association picked in random</a:t>
            </a:r>
          </a:p>
          <a:p>
            <a:pPr algn="ctr"/>
            <a:r>
              <a:rPr lang="en-US" dirty="0" smtClean="0"/>
              <a:t>fashion.  Each person was sent one of four CVs:</a:t>
            </a:r>
          </a:p>
          <a:p>
            <a:endParaRPr lang="en-US" dirty="0"/>
          </a:p>
          <a:p>
            <a:r>
              <a:rPr lang="en-US" dirty="0" smtClean="0"/>
              <a:t>1 (2): Job application, female (male) name, identical application</a:t>
            </a:r>
          </a:p>
          <a:p>
            <a:r>
              <a:rPr lang="en-US" dirty="0" smtClean="0"/>
              <a:t>3 (4): Tenure packet, female (male) name, identical packet</a:t>
            </a:r>
          </a:p>
          <a:p>
            <a:r>
              <a:rPr lang="en-US" dirty="0" smtClean="0"/>
              <a:t> </a:t>
            </a:r>
            <a:endParaRPr lang="en-US" dirty="0"/>
          </a:p>
        </p:txBody>
      </p:sp>
      <p:sp>
        <p:nvSpPr>
          <p:cNvPr id="7" name="Slide Number Placeholder 6"/>
          <p:cNvSpPr>
            <a:spLocks noGrp="1"/>
          </p:cNvSpPr>
          <p:nvPr>
            <p:ph type="sldNum" sz="quarter" idx="11"/>
          </p:nvPr>
        </p:nvSpPr>
        <p:spPr/>
        <p:txBody>
          <a:bodyPr/>
          <a:lstStyle/>
          <a:p>
            <a:fld id="{1789C0F2-17E0-497A-9BBE-0C73201AAFE3}" type="slidenum">
              <a:rPr lang="en-US" smtClean="0"/>
              <a:pPr/>
              <a:t>28</a:t>
            </a:fld>
            <a:endParaRPr lang="en-US" dirty="0"/>
          </a:p>
        </p:txBody>
      </p:sp>
    </p:spTree>
    <p:extLst>
      <p:ext uri="{BB962C8B-B14F-4D97-AF65-F5344CB8AC3E}">
        <p14:creationId xmlns:p14="http://schemas.microsoft.com/office/powerpoint/2010/main" val="360464607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0" y="628334"/>
            <a:ext cx="7988300" cy="4787900"/>
          </a:xfrm>
          <a:prstGeom prst="rect">
            <a:avLst/>
          </a:prstGeom>
        </p:spPr>
      </p:pic>
      <p:sp>
        <p:nvSpPr>
          <p:cNvPr id="3" name="TextBox 2"/>
          <p:cNvSpPr txBox="1"/>
          <p:nvPr/>
        </p:nvSpPr>
        <p:spPr>
          <a:xfrm>
            <a:off x="3948192" y="5770798"/>
            <a:ext cx="4039162" cy="923330"/>
          </a:xfrm>
          <a:prstGeom prst="rect">
            <a:avLst/>
          </a:prstGeom>
          <a:noFill/>
          <a:ln>
            <a:solidFill>
              <a:schemeClr val="tx2"/>
            </a:solidFill>
          </a:ln>
        </p:spPr>
        <p:txBody>
          <a:bodyPr wrap="none" rtlCol="0">
            <a:spAutoFit/>
          </a:bodyPr>
          <a:lstStyle/>
          <a:p>
            <a:pPr algn="ctr"/>
            <a:r>
              <a:rPr lang="en-US" dirty="0" smtClean="0"/>
              <a:t>CVs from an actual person </a:t>
            </a:r>
            <a:r>
              <a:rPr lang="en-US" dirty="0" smtClean="0">
                <a:solidFill>
                  <a:schemeClr val="accent5"/>
                </a:solidFill>
              </a:rPr>
              <a:t>at time of</a:t>
            </a:r>
          </a:p>
          <a:p>
            <a:pPr algn="ctr"/>
            <a:r>
              <a:rPr lang="en-US" dirty="0" smtClean="0">
                <a:solidFill>
                  <a:schemeClr val="accent5"/>
                </a:solidFill>
              </a:rPr>
              <a:t>hire</a:t>
            </a:r>
            <a:r>
              <a:rPr lang="en-US" dirty="0" smtClean="0"/>
              <a:t> and </a:t>
            </a:r>
            <a:r>
              <a:rPr lang="en-US" dirty="0" smtClean="0">
                <a:ln>
                  <a:solidFill>
                    <a:schemeClr val="tx2"/>
                  </a:solidFill>
                </a:ln>
              </a:rPr>
              <a:t>when she went up for tenur</a:t>
            </a:r>
            <a:r>
              <a:rPr lang="en-US" dirty="0" smtClean="0"/>
              <a:t>e</a:t>
            </a:r>
          </a:p>
          <a:p>
            <a:pPr algn="ctr"/>
            <a:r>
              <a:rPr lang="en-US" dirty="0" smtClean="0"/>
              <a:t>early (successfully)</a:t>
            </a:r>
            <a:endParaRPr lang="en-US" dirty="0"/>
          </a:p>
        </p:txBody>
      </p:sp>
      <p:cxnSp>
        <p:nvCxnSpPr>
          <p:cNvPr id="5" name="Straight Arrow Connector 4"/>
          <p:cNvCxnSpPr/>
          <p:nvPr/>
        </p:nvCxnSpPr>
        <p:spPr>
          <a:xfrm flipH="1" flipV="1">
            <a:off x="4693655" y="4252167"/>
            <a:ext cx="676439" cy="1518631"/>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853264" y="4252167"/>
            <a:ext cx="372732" cy="15186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1"/>
          </p:nvPr>
        </p:nvSpPr>
        <p:spPr/>
        <p:txBody>
          <a:bodyPr/>
          <a:lstStyle/>
          <a:p>
            <a:fld id="{1789C0F2-17E0-497A-9BBE-0C73201AAFE3}" type="slidenum">
              <a:rPr lang="en-US" smtClean="0"/>
              <a:pPr/>
              <a:t>29</a:t>
            </a:fld>
            <a:endParaRPr lang="en-US" dirty="0"/>
          </a:p>
        </p:txBody>
      </p:sp>
    </p:spTree>
    <p:extLst>
      <p:ext uri="{BB962C8B-B14F-4D97-AF65-F5344CB8AC3E}">
        <p14:creationId xmlns:p14="http://schemas.microsoft.com/office/powerpoint/2010/main" val="1770757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far things have come . . .</a:t>
            </a:r>
            <a:endParaRPr lang="en-US"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3</a:t>
            </a:fld>
            <a:endParaRPr lang="en-US" dirty="0"/>
          </a:p>
        </p:txBody>
      </p:sp>
    </p:spTree>
    <p:extLst>
      <p:ext uri="{BB962C8B-B14F-4D97-AF65-F5344CB8AC3E}">
        <p14:creationId xmlns:p14="http://schemas.microsoft.com/office/powerpoint/2010/main" val="14901259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1054100"/>
            <a:ext cx="8191500" cy="4749800"/>
          </a:xfrm>
          <a:prstGeom prst="rect">
            <a:avLst/>
          </a:prstGeom>
        </p:spPr>
      </p:pic>
      <p:sp>
        <p:nvSpPr>
          <p:cNvPr id="3" name="TextBox 2"/>
          <p:cNvSpPr txBox="1"/>
          <p:nvPr/>
        </p:nvSpPr>
        <p:spPr>
          <a:xfrm>
            <a:off x="2802390" y="414172"/>
            <a:ext cx="3485524" cy="369332"/>
          </a:xfrm>
          <a:prstGeom prst="rect">
            <a:avLst/>
          </a:prstGeom>
          <a:noFill/>
        </p:spPr>
        <p:txBody>
          <a:bodyPr wrap="none" rtlCol="0">
            <a:spAutoFit/>
          </a:bodyPr>
          <a:lstStyle/>
          <a:p>
            <a:r>
              <a:rPr lang="en-US" dirty="0" smtClean="0"/>
              <a:t>Q1: Would you hire this person?</a:t>
            </a:r>
            <a:endParaRPr lang="en-US"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30</a:t>
            </a:fld>
            <a:endParaRPr lang="en-US" dirty="0"/>
          </a:p>
        </p:txBody>
      </p:sp>
    </p:spTree>
    <p:extLst>
      <p:ext uri="{BB962C8B-B14F-4D97-AF65-F5344CB8AC3E}">
        <p14:creationId xmlns:p14="http://schemas.microsoft.com/office/powerpoint/2010/main" val="30307180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1070" y="414172"/>
            <a:ext cx="4233701" cy="369332"/>
          </a:xfrm>
          <a:prstGeom prst="rect">
            <a:avLst/>
          </a:prstGeom>
          <a:noFill/>
        </p:spPr>
        <p:txBody>
          <a:bodyPr wrap="none" rtlCol="0">
            <a:spAutoFit/>
          </a:bodyPr>
          <a:lstStyle/>
          <a:p>
            <a:r>
              <a:rPr lang="en-US" dirty="0" smtClean="0"/>
              <a:t>Q2: Would you give this person tenure?</a:t>
            </a:r>
            <a:endParaRPr lang="en-US" dirty="0"/>
          </a:p>
        </p:txBody>
      </p:sp>
      <p:pic>
        <p:nvPicPr>
          <p:cNvPr id="4" name="Picture 3"/>
          <p:cNvPicPr>
            <a:picLocks noChangeAspect="1"/>
          </p:cNvPicPr>
          <p:nvPr/>
        </p:nvPicPr>
        <p:blipFill>
          <a:blip r:embed="rId2"/>
          <a:stretch>
            <a:fillRect/>
          </a:stretch>
        </p:blipFill>
        <p:spPr>
          <a:xfrm>
            <a:off x="241300" y="1295400"/>
            <a:ext cx="8661400" cy="4267200"/>
          </a:xfrm>
          <a:prstGeom prst="rect">
            <a:avLst/>
          </a:prstGeom>
        </p:spPr>
      </p:pic>
      <p:sp>
        <p:nvSpPr>
          <p:cNvPr id="6" name="Slide Number Placeholder 5"/>
          <p:cNvSpPr>
            <a:spLocks noGrp="1"/>
          </p:cNvSpPr>
          <p:nvPr>
            <p:ph type="sldNum" sz="quarter" idx="11"/>
          </p:nvPr>
        </p:nvSpPr>
        <p:spPr/>
        <p:txBody>
          <a:bodyPr/>
          <a:lstStyle/>
          <a:p>
            <a:fld id="{1789C0F2-17E0-497A-9BBE-0C73201AAFE3}" type="slidenum">
              <a:rPr lang="en-US" smtClean="0"/>
              <a:pPr/>
              <a:t>31</a:t>
            </a:fld>
            <a:endParaRPr lang="en-US" dirty="0"/>
          </a:p>
        </p:txBody>
      </p:sp>
    </p:spTree>
    <p:extLst>
      <p:ext uri="{BB962C8B-B14F-4D97-AF65-F5344CB8AC3E}">
        <p14:creationId xmlns:p14="http://schemas.microsoft.com/office/powerpoint/2010/main" val="35636671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146" y="759316"/>
            <a:ext cx="8365751" cy="4555893"/>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839807" y="1077681"/>
            <a:ext cx="7491955" cy="4339650"/>
          </a:xfrm>
          <a:prstGeom prst="rect">
            <a:avLst/>
          </a:prstGeom>
          <a:noFill/>
        </p:spPr>
        <p:txBody>
          <a:bodyPr wrap="none" rtlCol="0">
            <a:spAutoFit/>
          </a:bodyPr>
          <a:lstStyle/>
          <a:p>
            <a:pPr algn="ctr"/>
            <a:r>
              <a:rPr lang="en-US" sz="2400" dirty="0" smtClean="0"/>
              <a:t>But these studies are often done with undergraduates</a:t>
            </a:r>
          </a:p>
          <a:p>
            <a:pPr algn="ctr"/>
            <a:r>
              <a:rPr lang="en-US" sz="2400" dirty="0" smtClean="0"/>
              <a:t>or from inside the business world.  They do not apply</a:t>
            </a:r>
          </a:p>
          <a:p>
            <a:pPr algn="ctr"/>
            <a:r>
              <a:rPr lang="en-US" sz="2400" dirty="0" smtClean="0"/>
              <a:t>to what happens today in particle physics, right?</a:t>
            </a:r>
          </a:p>
          <a:p>
            <a:pPr algn="ctr"/>
            <a:endParaRPr lang="en-US" sz="2400" dirty="0"/>
          </a:p>
          <a:p>
            <a:pPr algn="ctr"/>
            <a:r>
              <a:rPr lang="en-US" sz="2400" dirty="0" smtClean="0"/>
              <a:t>As noted in </a:t>
            </a:r>
            <a:r>
              <a:rPr lang="en-US" sz="2400" dirty="0" smtClean="0">
                <a:hlinkClick r:id="rId2"/>
              </a:rPr>
              <a:t>Time Magazine </a:t>
            </a:r>
            <a:r>
              <a:rPr lang="en-US" sz="2400" dirty="0" smtClean="0"/>
              <a:t>this past December:</a:t>
            </a:r>
          </a:p>
          <a:p>
            <a:pPr algn="ctr"/>
            <a:endParaRPr lang="en-US" sz="800" dirty="0" smtClean="0"/>
          </a:p>
          <a:p>
            <a:pPr algn="ctr"/>
            <a:r>
              <a:rPr lang="en-US" sz="2400" dirty="0" smtClean="0"/>
              <a:t>“</a:t>
            </a:r>
            <a:r>
              <a:rPr lang="en-US" sz="2400" i="1" dirty="0"/>
              <a:t>Physics is a male-dominated field, and the assumption is </a:t>
            </a:r>
            <a:endParaRPr lang="en-US" sz="2400" i="1" dirty="0" smtClean="0"/>
          </a:p>
          <a:p>
            <a:pPr algn="ctr"/>
            <a:r>
              <a:rPr lang="en-US" sz="2400" i="1" dirty="0" smtClean="0"/>
              <a:t>that </a:t>
            </a:r>
            <a:r>
              <a:rPr lang="en-US" sz="2400" i="1" dirty="0"/>
              <a:t>a woman has to overcome hurdles and face </a:t>
            </a:r>
            <a:r>
              <a:rPr lang="en-US" sz="2400" i="1" dirty="0" smtClean="0"/>
              <a:t>down </a:t>
            </a:r>
          </a:p>
          <a:p>
            <a:pPr algn="ctr"/>
            <a:r>
              <a:rPr lang="en-US" sz="2400" i="1" dirty="0" smtClean="0"/>
              <a:t>biases </a:t>
            </a:r>
            <a:r>
              <a:rPr lang="en-US" sz="2400" i="1" dirty="0"/>
              <a:t>that men don’t.  But that just </a:t>
            </a:r>
            <a:r>
              <a:rPr lang="en-US" sz="2400" i="1" dirty="0" smtClean="0"/>
              <a:t>isn’t </a:t>
            </a:r>
            <a:r>
              <a:rPr lang="en-US" sz="2400" i="1" dirty="0"/>
              <a:t>so. </a:t>
            </a:r>
            <a:endParaRPr lang="en-US" sz="2400" i="1" dirty="0" smtClean="0"/>
          </a:p>
          <a:p>
            <a:pPr algn="ctr"/>
            <a:r>
              <a:rPr lang="en-US" sz="2400" i="1" dirty="0" smtClean="0"/>
              <a:t>Women </a:t>
            </a:r>
            <a:r>
              <a:rPr lang="en-US" sz="2400" i="1" dirty="0"/>
              <a:t>in physics </a:t>
            </a:r>
            <a:r>
              <a:rPr lang="en-US" sz="2400" i="1" dirty="0" smtClean="0"/>
              <a:t>are familiar </a:t>
            </a:r>
            <a:r>
              <a:rPr lang="en-US" sz="2400" i="1" dirty="0"/>
              <a:t>with this misconception </a:t>
            </a:r>
            <a:endParaRPr lang="en-US" sz="2400" i="1" dirty="0" smtClean="0"/>
          </a:p>
          <a:p>
            <a:pPr algn="ctr"/>
            <a:r>
              <a:rPr lang="en-US" sz="2400" i="1" dirty="0" smtClean="0"/>
              <a:t>and </a:t>
            </a:r>
            <a:r>
              <a:rPr lang="en-US" sz="2400" i="1" dirty="0"/>
              <a:t>acknowledge it mostly with jokes.</a:t>
            </a:r>
            <a:r>
              <a:rPr lang="en-US" sz="2400" dirty="0"/>
              <a:t>” </a:t>
            </a:r>
            <a:endParaRPr lang="en-US" sz="2400" dirty="0" smtClean="0"/>
          </a:p>
          <a:p>
            <a:pPr algn="ctr"/>
            <a:endParaRPr lang="en-US" sz="2800"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32</a:t>
            </a:fld>
            <a:endParaRPr lang="en-US" dirty="0"/>
          </a:p>
        </p:txBody>
      </p:sp>
    </p:spTree>
    <p:extLst>
      <p:ext uri="{BB962C8B-B14F-4D97-AF65-F5344CB8AC3E}">
        <p14:creationId xmlns:p14="http://schemas.microsoft.com/office/powerpoint/2010/main" val="41391883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0057"/>
            <a:ext cx="9144000" cy="2141670"/>
          </a:xfrm>
          <a:prstGeom prst="rect">
            <a:avLst/>
          </a:prstGeom>
        </p:spPr>
      </p:pic>
      <p:sp>
        <p:nvSpPr>
          <p:cNvPr id="4" name="Slide Number Placeholder 3"/>
          <p:cNvSpPr>
            <a:spLocks noGrp="1"/>
          </p:cNvSpPr>
          <p:nvPr>
            <p:ph type="sldNum" sz="quarter" idx="11"/>
          </p:nvPr>
        </p:nvSpPr>
        <p:spPr/>
        <p:txBody>
          <a:bodyPr/>
          <a:lstStyle/>
          <a:p>
            <a:fld id="{1789C0F2-17E0-497A-9BBE-0C73201AAFE3}" type="slidenum">
              <a:rPr lang="en-US" smtClean="0"/>
              <a:pPr/>
              <a:t>33</a:t>
            </a:fld>
            <a:endParaRPr lang="en-US" dirty="0"/>
          </a:p>
        </p:txBody>
      </p:sp>
      <p:sp>
        <p:nvSpPr>
          <p:cNvPr id="5" name="TextBox 4"/>
          <p:cNvSpPr txBox="1"/>
          <p:nvPr/>
        </p:nvSpPr>
        <p:spPr>
          <a:xfrm>
            <a:off x="1550459" y="3381575"/>
            <a:ext cx="6006773" cy="1200329"/>
          </a:xfrm>
          <a:prstGeom prst="rect">
            <a:avLst/>
          </a:prstGeom>
          <a:noFill/>
        </p:spPr>
        <p:txBody>
          <a:bodyPr wrap="none" rtlCol="0">
            <a:spAutoFit/>
          </a:bodyPr>
          <a:lstStyle/>
          <a:p>
            <a:r>
              <a:rPr lang="en-US" dirty="0" smtClean="0"/>
              <a:t>Identical application package with only one difference:</a:t>
            </a:r>
          </a:p>
          <a:p>
            <a:endParaRPr lang="en-US" dirty="0"/>
          </a:p>
          <a:p>
            <a:pPr marL="285750" indent="-285750">
              <a:buFontTx/>
              <a:buChar char="-"/>
            </a:pPr>
            <a:r>
              <a:rPr lang="en-US" dirty="0" smtClean="0"/>
              <a:t>in some cases the name of the applicant was “John”</a:t>
            </a:r>
          </a:p>
          <a:p>
            <a:pPr marL="285750" indent="-285750">
              <a:buFontTx/>
              <a:buChar char="-"/>
            </a:pPr>
            <a:r>
              <a:rPr lang="en-US" dirty="0" smtClean="0"/>
              <a:t>in other cases the name of the applicant was “Jennifer”</a:t>
            </a:r>
            <a:endParaRPr lang="en-US" dirty="0"/>
          </a:p>
        </p:txBody>
      </p:sp>
    </p:spTree>
    <p:extLst>
      <p:ext uri="{BB962C8B-B14F-4D97-AF65-F5344CB8AC3E}">
        <p14:creationId xmlns:p14="http://schemas.microsoft.com/office/powerpoint/2010/main" val="28103209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0" y="1307026"/>
            <a:ext cx="6159500" cy="4838700"/>
          </a:xfrm>
          <a:prstGeom prst="rect">
            <a:avLst/>
          </a:prstGeom>
        </p:spPr>
      </p:pic>
      <p:sp>
        <p:nvSpPr>
          <p:cNvPr id="4" name="Slide Number Placeholder 3"/>
          <p:cNvSpPr>
            <a:spLocks noGrp="1"/>
          </p:cNvSpPr>
          <p:nvPr>
            <p:ph type="sldNum" sz="quarter" idx="11"/>
          </p:nvPr>
        </p:nvSpPr>
        <p:spPr/>
        <p:txBody>
          <a:bodyPr/>
          <a:lstStyle/>
          <a:p>
            <a:fld id="{1789C0F2-17E0-497A-9BBE-0C73201AAFE3}" type="slidenum">
              <a:rPr lang="en-US" smtClean="0"/>
              <a:pPr/>
              <a:t>34</a:t>
            </a:fld>
            <a:endParaRPr lang="en-US" dirty="0"/>
          </a:p>
        </p:txBody>
      </p:sp>
    </p:spTree>
    <p:extLst>
      <p:ext uri="{BB962C8B-B14F-4D97-AF65-F5344CB8AC3E}">
        <p14:creationId xmlns:p14="http://schemas.microsoft.com/office/powerpoint/2010/main" val="6004654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104900"/>
            <a:ext cx="6096000" cy="4648200"/>
          </a:xfrm>
          <a:prstGeom prst="rect">
            <a:avLst/>
          </a:prstGeom>
        </p:spPr>
      </p:pic>
      <p:sp>
        <p:nvSpPr>
          <p:cNvPr id="4" name="Slide Number Placeholder 3"/>
          <p:cNvSpPr>
            <a:spLocks noGrp="1"/>
          </p:cNvSpPr>
          <p:nvPr>
            <p:ph type="sldNum" sz="quarter" idx="11"/>
          </p:nvPr>
        </p:nvSpPr>
        <p:spPr/>
        <p:txBody>
          <a:bodyPr/>
          <a:lstStyle/>
          <a:p>
            <a:fld id="{1789C0F2-17E0-497A-9BBE-0C73201AAFE3}" type="slidenum">
              <a:rPr lang="en-US" smtClean="0"/>
              <a:pPr/>
              <a:t>35</a:t>
            </a:fld>
            <a:endParaRPr lang="en-US" dirty="0"/>
          </a:p>
        </p:txBody>
      </p:sp>
      <p:sp>
        <p:nvSpPr>
          <p:cNvPr id="5" name="TextBox 4"/>
          <p:cNvSpPr txBox="1"/>
          <p:nvPr/>
        </p:nvSpPr>
        <p:spPr>
          <a:xfrm>
            <a:off x="2208782" y="5962134"/>
            <a:ext cx="4788490" cy="369332"/>
          </a:xfrm>
          <a:prstGeom prst="rect">
            <a:avLst/>
          </a:prstGeom>
          <a:noFill/>
        </p:spPr>
        <p:txBody>
          <a:bodyPr wrap="none" rtlCol="0">
            <a:spAutoFit/>
          </a:bodyPr>
          <a:lstStyle/>
          <a:p>
            <a:r>
              <a:rPr lang="en-US" dirty="0" smtClean="0"/>
              <a:t>I know that the scale does not start at zero. </a:t>
            </a:r>
            <a:r>
              <a:rPr lang="en-US" dirty="0" smtClean="0">
                <a:sym typeface="Wingdings"/>
              </a:rPr>
              <a:t></a:t>
            </a:r>
            <a:endParaRPr lang="en-US" dirty="0"/>
          </a:p>
        </p:txBody>
      </p:sp>
    </p:spTree>
    <p:extLst>
      <p:ext uri="{BB962C8B-B14F-4D97-AF65-F5344CB8AC3E}">
        <p14:creationId xmlns:p14="http://schemas.microsoft.com/office/powerpoint/2010/main" val="16003756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8200" y="1881210"/>
            <a:ext cx="4914900" cy="2171700"/>
          </a:xfrm>
          <a:prstGeom prst="rect">
            <a:avLst/>
          </a:prstGeom>
        </p:spPr>
      </p:pic>
      <p:sp>
        <p:nvSpPr>
          <p:cNvPr id="3" name="TextBox 2"/>
          <p:cNvSpPr txBox="1"/>
          <p:nvPr/>
        </p:nvSpPr>
        <p:spPr>
          <a:xfrm>
            <a:off x="3133705" y="690287"/>
            <a:ext cx="2719201" cy="369332"/>
          </a:xfrm>
          <a:prstGeom prst="rect">
            <a:avLst/>
          </a:prstGeom>
          <a:noFill/>
        </p:spPr>
        <p:txBody>
          <a:bodyPr wrap="none" rtlCol="0">
            <a:spAutoFit/>
          </a:bodyPr>
          <a:lstStyle/>
          <a:p>
            <a:r>
              <a:rPr lang="en-US" dirty="0" smtClean="0"/>
              <a:t>What could explain this?</a:t>
            </a:r>
            <a:endParaRPr lang="en-US" dirty="0"/>
          </a:p>
        </p:txBody>
      </p:sp>
      <p:pic>
        <p:nvPicPr>
          <p:cNvPr id="4" name="Picture 3"/>
          <p:cNvPicPr>
            <a:picLocks noChangeAspect="1"/>
          </p:cNvPicPr>
          <p:nvPr/>
        </p:nvPicPr>
        <p:blipFill rotWithShape="1">
          <a:blip r:embed="rId3"/>
          <a:srcRect l="5065"/>
          <a:stretch/>
        </p:blipFill>
        <p:spPr>
          <a:xfrm>
            <a:off x="1559950" y="5276032"/>
            <a:ext cx="6209694" cy="864927"/>
          </a:xfrm>
          <a:prstGeom prst="rect">
            <a:avLst/>
          </a:prstGeom>
        </p:spPr>
      </p:pic>
      <p:sp>
        <p:nvSpPr>
          <p:cNvPr id="5" name="TextBox 4"/>
          <p:cNvSpPr txBox="1"/>
          <p:nvPr/>
        </p:nvSpPr>
        <p:spPr>
          <a:xfrm>
            <a:off x="2705754" y="4495479"/>
            <a:ext cx="3903570" cy="369332"/>
          </a:xfrm>
          <a:prstGeom prst="rect">
            <a:avLst/>
          </a:prstGeom>
          <a:noFill/>
        </p:spPr>
        <p:txBody>
          <a:bodyPr wrap="none" rtlCol="0">
            <a:spAutoFit/>
          </a:bodyPr>
          <a:lstStyle/>
          <a:p>
            <a:r>
              <a:rPr lang="en-US" dirty="0" smtClean="0"/>
              <a:t>Science is robustly male-stereotyped</a:t>
            </a:r>
            <a:endParaRPr lang="en-US" dirty="0"/>
          </a:p>
        </p:txBody>
      </p:sp>
      <p:sp>
        <p:nvSpPr>
          <p:cNvPr id="7" name="Slide Number Placeholder 6"/>
          <p:cNvSpPr>
            <a:spLocks noGrp="1"/>
          </p:cNvSpPr>
          <p:nvPr>
            <p:ph type="sldNum" sz="quarter" idx="11"/>
          </p:nvPr>
        </p:nvSpPr>
        <p:spPr/>
        <p:txBody>
          <a:bodyPr/>
          <a:lstStyle/>
          <a:p>
            <a:fld id="{1789C0F2-17E0-497A-9BBE-0C73201AAFE3}" type="slidenum">
              <a:rPr lang="en-US" smtClean="0"/>
              <a:pPr/>
              <a:t>36</a:t>
            </a:fld>
            <a:endParaRPr lang="en-US" dirty="0"/>
          </a:p>
        </p:txBody>
      </p:sp>
    </p:spTree>
    <p:extLst>
      <p:ext uri="{BB962C8B-B14F-4D97-AF65-F5344CB8AC3E}">
        <p14:creationId xmlns:p14="http://schemas.microsoft.com/office/powerpoint/2010/main" val="965886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anything, to do about all of this?</a:t>
            </a:r>
            <a:endParaRPr lang="en-US" dirty="0"/>
          </a:p>
        </p:txBody>
      </p:sp>
      <p:sp>
        <p:nvSpPr>
          <p:cNvPr id="4" name="Slide Number Placeholder 3"/>
          <p:cNvSpPr>
            <a:spLocks noGrp="1"/>
          </p:cNvSpPr>
          <p:nvPr>
            <p:ph type="sldNum" sz="quarter" idx="11"/>
          </p:nvPr>
        </p:nvSpPr>
        <p:spPr/>
        <p:txBody>
          <a:bodyPr/>
          <a:lstStyle/>
          <a:p>
            <a:fld id="{1789C0F2-17E0-497A-9BBE-0C73201AAFE3}" type="slidenum">
              <a:rPr lang="en-US" smtClean="0"/>
              <a:pPr/>
              <a:t>37</a:t>
            </a:fld>
            <a:endParaRPr lang="en-US" dirty="0"/>
          </a:p>
        </p:txBody>
      </p:sp>
    </p:spTree>
    <p:extLst>
      <p:ext uri="{BB962C8B-B14F-4D97-AF65-F5344CB8AC3E}">
        <p14:creationId xmlns:p14="http://schemas.microsoft.com/office/powerpoint/2010/main" val="39999096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4293" y="262309"/>
            <a:ext cx="6467861" cy="923330"/>
          </a:xfrm>
          <a:prstGeom prst="rect">
            <a:avLst/>
          </a:prstGeom>
          <a:noFill/>
        </p:spPr>
        <p:txBody>
          <a:bodyPr wrap="none" rtlCol="0">
            <a:spAutoFit/>
          </a:bodyPr>
          <a:lstStyle/>
          <a:p>
            <a:pPr algn="ctr"/>
            <a:r>
              <a:rPr lang="en-US" dirty="0" smtClean="0"/>
              <a:t>can’t realistically respond the way orchestras do, by </a:t>
            </a:r>
          </a:p>
          <a:p>
            <a:pPr algn="ctr"/>
            <a:r>
              <a:rPr lang="en-US" dirty="0" smtClean="0"/>
              <a:t>blinding their auditions, where it was found that blind</a:t>
            </a:r>
          </a:p>
          <a:p>
            <a:pPr algn="ctr"/>
            <a:r>
              <a:rPr lang="en-US" dirty="0" smtClean="0"/>
              <a:t>auditions increased the likelihood of women’s success by 50%</a:t>
            </a:r>
            <a:endParaRPr lang="en-US" dirty="0"/>
          </a:p>
        </p:txBody>
      </p:sp>
      <p:pic>
        <p:nvPicPr>
          <p:cNvPr id="4" name="Picture 3"/>
          <p:cNvPicPr>
            <a:picLocks noChangeAspect="1"/>
          </p:cNvPicPr>
          <p:nvPr/>
        </p:nvPicPr>
        <p:blipFill>
          <a:blip r:embed="rId2"/>
          <a:stretch>
            <a:fillRect/>
          </a:stretch>
        </p:blipFill>
        <p:spPr>
          <a:xfrm>
            <a:off x="1615170" y="6180228"/>
            <a:ext cx="5765800" cy="393700"/>
          </a:xfrm>
          <a:prstGeom prst="rect">
            <a:avLst/>
          </a:prstGeom>
        </p:spPr>
      </p:pic>
      <p:sp>
        <p:nvSpPr>
          <p:cNvPr id="6" name="Slide Number Placeholder 5"/>
          <p:cNvSpPr>
            <a:spLocks noGrp="1"/>
          </p:cNvSpPr>
          <p:nvPr>
            <p:ph type="sldNum" sz="quarter" idx="11"/>
          </p:nvPr>
        </p:nvSpPr>
        <p:spPr/>
        <p:txBody>
          <a:bodyPr/>
          <a:lstStyle/>
          <a:p>
            <a:fld id="{1789C0F2-17E0-497A-9BBE-0C73201AAFE3}" type="slidenum">
              <a:rPr lang="en-US" smtClean="0"/>
              <a:pPr/>
              <a:t>38</a:t>
            </a:fld>
            <a:endParaRPr lang="en-US" dirty="0"/>
          </a:p>
        </p:txBody>
      </p:sp>
      <p:pic>
        <p:nvPicPr>
          <p:cNvPr id="7" name="Picture 6"/>
          <p:cNvPicPr>
            <a:picLocks noChangeAspect="1"/>
          </p:cNvPicPr>
          <p:nvPr/>
        </p:nvPicPr>
        <p:blipFill>
          <a:blip r:embed="rId3"/>
          <a:stretch>
            <a:fillRect/>
          </a:stretch>
        </p:blipFill>
        <p:spPr>
          <a:xfrm>
            <a:off x="1971486" y="1440831"/>
            <a:ext cx="5299044" cy="4505990"/>
          </a:xfrm>
          <a:prstGeom prst="rect">
            <a:avLst/>
          </a:prstGeom>
        </p:spPr>
      </p:pic>
    </p:spTree>
    <p:extLst>
      <p:ext uri="{BB962C8B-B14F-4D97-AF65-F5344CB8AC3E}">
        <p14:creationId xmlns:p14="http://schemas.microsoft.com/office/powerpoint/2010/main" val="25007749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39</a:t>
            </a:fld>
            <a:endParaRPr lang="en-US" dirty="0"/>
          </a:p>
        </p:txBody>
      </p:sp>
      <p:pic>
        <p:nvPicPr>
          <p:cNvPr id="3" name="Picture 2"/>
          <p:cNvPicPr>
            <a:picLocks noChangeAspect="1"/>
          </p:cNvPicPr>
          <p:nvPr/>
        </p:nvPicPr>
        <p:blipFill>
          <a:blip r:embed="rId2"/>
          <a:stretch>
            <a:fillRect/>
          </a:stretch>
        </p:blipFill>
        <p:spPr>
          <a:xfrm>
            <a:off x="0" y="2692373"/>
            <a:ext cx="9144000" cy="836145"/>
          </a:xfrm>
          <a:prstGeom prst="rect">
            <a:avLst/>
          </a:prstGeom>
        </p:spPr>
      </p:pic>
      <p:pic>
        <p:nvPicPr>
          <p:cNvPr id="4" name="Picture 3"/>
          <p:cNvPicPr>
            <a:picLocks noChangeAspect="1"/>
          </p:cNvPicPr>
          <p:nvPr/>
        </p:nvPicPr>
        <p:blipFill>
          <a:blip r:embed="rId3"/>
          <a:stretch>
            <a:fillRect/>
          </a:stretch>
        </p:blipFill>
        <p:spPr>
          <a:xfrm>
            <a:off x="876300" y="781619"/>
            <a:ext cx="7378700" cy="1905000"/>
          </a:xfrm>
          <a:prstGeom prst="rect">
            <a:avLst/>
          </a:prstGeom>
        </p:spPr>
      </p:pic>
      <p:pic>
        <p:nvPicPr>
          <p:cNvPr id="5" name="Picture 4"/>
          <p:cNvPicPr>
            <a:picLocks noChangeAspect="1"/>
          </p:cNvPicPr>
          <p:nvPr/>
        </p:nvPicPr>
        <p:blipFill>
          <a:blip r:embed="rId4"/>
          <a:stretch>
            <a:fillRect/>
          </a:stretch>
        </p:blipFill>
        <p:spPr>
          <a:xfrm>
            <a:off x="0" y="4265385"/>
            <a:ext cx="9144000" cy="2185147"/>
          </a:xfrm>
          <a:prstGeom prst="rect">
            <a:avLst/>
          </a:prstGeom>
        </p:spPr>
      </p:pic>
      <p:sp>
        <p:nvSpPr>
          <p:cNvPr id="6" name="TextBox 5"/>
          <p:cNvSpPr txBox="1"/>
          <p:nvPr/>
        </p:nvSpPr>
        <p:spPr>
          <a:xfrm>
            <a:off x="2664339" y="248503"/>
            <a:ext cx="3758736" cy="369332"/>
          </a:xfrm>
          <a:prstGeom prst="rect">
            <a:avLst/>
          </a:prstGeom>
          <a:noFill/>
        </p:spPr>
        <p:txBody>
          <a:bodyPr wrap="none" rtlCol="0">
            <a:spAutoFit/>
          </a:bodyPr>
          <a:lstStyle/>
          <a:p>
            <a:r>
              <a:rPr lang="en-US" dirty="0" smtClean="0"/>
              <a:t>But there are a few plans out there!</a:t>
            </a:r>
            <a:endParaRPr lang="en-US" dirty="0"/>
          </a:p>
        </p:txBody>
      </p:sp>
    </p:spTree>
    <p:extLst>
      <p:ext uri="{BB962C8B-B14F-4D97-AF65-F5344CB8AC3E}">
        <p14:creationId xmlns:p14="http://schemas.microsoft.com/office/powerpoint/2010/main" val="30731026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60400"/>
            <a:ext cx="9144000" cy="5516794"/>
          </a:xfrm>
          <a:prstGeom prst="rect">
            <a:avLst/>
          </a:prstGeom>
        </p:spPr>
      </p:pic>
      <p:sp>
        <p:nvSpPr>
          <p:cNvPr id="3" name="TextBox 2"/>
          <p:cNvSpPr txBox="1"/>
          <p:nvPr/>
        </p:nvSpPr>
        <p:spPr>
          <a:xfrm>
            <a:off x="1297658" y="361245"/>
            <a:ext cx="6573472" cy="369332"/>
          </a:xfrm>
          <a:prstGeom prst="rect">
            <a:avLst/>
          </a:prstGeom>
          <a:noFill/>
        </p:spPr>
        <p:txBody>
          <a:bodyPr wrap="none" rtlCol="0">
            <a:spAutoFit/>
          </a:bodyPr>
          <a:lstStyle/>
          <a:p>
            <a:r>
              <a:rPr lang="en-US" dirty="0" smtClean="0"/>
              <a:t>1917: “Mr. President, how long must women wait for Liberty?”</a:t>
            </a:r>
            <a:endParaRPr lang="en-US" dirty="0"/>
          </a:p>
        </p:txBody>
      </p:sp>
      <p:sp>
        <p:nvSpPr>
          <p:cNvPr id="5" name="Slide Number Placeholder 4"/>
          <p:cNvSpPr>
            <a:spLocks noGrp="1"/>
          </p:cNvSpPr>
          <p:nvPr>
            <p:ph type="sldNum" sz="quarter" idx="11"/>
          </p:nvPr>
        </p:nvSpPr>
        <p:spPr/>
        <p:txBody>
          <a:bodyPr/>
          <a:lstStyle/>
          <a:p>
            <a:fld id="{1789C0F2-17E0-497A-9BBE-0C73201AAFE3}" type="slidenum">
              <a:rPr lang="en-US" smtClean="0"/>
              <a:pPr/>
              <a:t>4</a:t>
            </a:fld>
            <a:endParaRPr lang="en-US" dirty="0"/>
          </a:p>
        </p:txBody>
      </p:sp>
    </p:spTree>
    <p:extLst>
      <p:ext uri="{BB962C8B-B14F-4D97-AF65-F5344CB8AC3E}">
        <p14:creationId xmlns:p14="http://schemas.microsoft.com/office/powerpoint/2010/main" val="8391919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40</a:t>
            </a:fld>
            <a:endParaRPr lang="en-US" dirty="0"/>
          </a:p>
        </p:txBody>
      </p:sp>
      <p:pic>
        <p:nvPicPr>
          <p:cNvPr id="3" name="Picture 2"/>
          <p:cNvPicPr>
            <a:picLocks noChangeAspect="1"/>
          </p:cNvPicPr>
          <p:nvPr/>
        </p:nvPicPr>
        <p:blipFill>
          <a:blip r:embed="rId2"/>
          <a:stretch>
            <a:fillRect/>
          </a:stretch>
        </p:blipFill>
        <p:spPr>
          <a:xfrm>
            <a:off x="0" y="1063589"/>
            <a:ext cx="9144000" cy="1403230"/>
          </a:xfrm>
          <a:prstGeom prst="rect">
            <a:avLst/>
          </a:prstGeom>
        </p:spPr>
      </p:pic>
      <p:pic>
        <p:nvPicPr>
          <p:cNvPr id="4" name="Picture 3"/>
          <p:cNvPicPr>
            <a:picLocks noChangeAspect="1"/>
          </p:cNvPicPr>
          <p:nvPr/>
        </p:nvPicPr>
        <p:blipFill>
          <a:blip r:embed="rId3"/>
          <a:stretch>
            <a:fillRect/>
          </a:stretch>
        </p:blipFill>
        <p:spPr>
          <a:xfrm>
            <a:off x="3146190" y="2627776"/>
            <a:ext cx="2791225" cy="3691800"/>
          </a:xfrm>
          <a:prstGeom prst="rect">
            <a:avLst/>
          </a:prstGeom>
        </p:spPr>
      </p:pic>
    </p:spTree>
    <p:extLst>
      <p:ext uri="{BB962C8B-B14F-4D97-AF65-F5344CB8AC3E}">
        <p14:creationId xmlns:p14="http://schemas.microsoft.com/office/powerpoint/2010/main" val="15687591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3700" y="2844800"/>
            <a:ext cx="5816600" cy="1155700"/>
          </a:xfrm>
          <a:prstGeom prst="rect">
            <a:avLst/>
          </a:prstGeom>
        </p:spPr>
      </p:pic>
      <p:sp>
        <p:nvSpPr>
          <p:cNvPr id="4" name="Slide Number Placeholder 3"/>
          <p:cNvSpPr>
            <a:spLocks noGrp="1"/>
          </p:cNvSpPr>
          <p:nvPr>
            <p:ph type="sldNum" sz="quarter" idx="11"/>
          </p:nvPr>
        </p:nvSpPr>
        <p:spPr/>
        <p:txBody>
          <a:bodyPr/>
          <a:lstStyle/>
          <a:p>
            <a:fld id="{1789C0F2-17E0-497A-9BBE-0C73201AAFE3}" type="slidenum">
              <a:rPr lang="en-US" smtClean="0"/>
              <a:pPr/>
              <a:t>41</a:t>
            </a:fld>
            <a:endParaRPr lang="en-US" dirty="0"/>
          </a:p>
        </p:txBody>
      </p:sp>
      <p:sp>
        <p:nvSpPr>
          <p:cNvPr id="5" name="TextBox 4"/>
          <p:cNvSpPr txBox="1"/>
          <p:nvPr/>
        </p:nvSpPr>
        <p:spPr>
          <a:xfrm>
            <a:off x="1145805" y="800733"/>
            <a:ext cx="6889739" cy="1477328"/>
          </a:xfrm>
          <a:prstGeom prst="rect">
            <a:avLst/>
          </a:prstGeom>
          <a:noFill/>
        </p:spPr>
        <p:txBody>
          <a:bodyPr wrap="none" rtlCol="0">
            <a:spAutoFit/>
          </a:bodyPr>
          <a:lstStyle/>
          <a:p>
            <a:r>
              <a:rPr lang="en-US" dirty="0" smtClean="0"/>
              <a:t>Research shows that we are capable of “unlearning” at least some</a:t>
            </a:r>
          </a:p>
          <a:p>
            <a:r>
              <a:rPr lang="en-US" dirty="0" smtClean="0"/>
              <a:t>fraction of our implicit biases.</a:t>
            </a:r>
          </a:p>
          <a:p>
            <a:endParaRPr lang="en-US" dirty="0"/>
          </a:p>
          <a:p>
            <a:r>
              <a:rPr lang="en-US" dirty="0" smtClean="0"/>
              <a:t>And playing tricks like defining the characteristics we are looking</a:t>
            </a:r>
          </a:p>
          <a:p>
            <a:r>
              <a:rPr lang="en-US" dirty="0" smtClean="0"/>
              <a:t>for in advance helps reduce the amount of bias.</a:t>
            </a:r>
            <a:endParaRPr lang="en-US" dirty="0"/>
          </a:p>
        </p:txBody>
      </p:sp>
    </p:spTree>
    <p:extLst>
      <p:ext uri="{BB962C8B-B14F-4D97-AF65-F5344CB8AC3E}">
        <p14:creationId xmlns:p14="http://schemas.microsoft.com/office/powerpoint/2010/main" val="18951104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42</a:t>
            </a:fld>
            <a:endParaRPr lang="en-US" dirty="0"/>
          </a:p>
        </p:txBody>
      </p:sp>
      <p:pic>
        <p:nvPicPr>
          <p:cNvPr id="3" name="Picture 2"/>
          <p:cNvPicPr>
            <a:picLocks noChangeAspect="1"/>
          </p:cNvPicPr>
          <p:nvPr/>
        </p:nvPicPr>
        <p:blipFill>
          <a:blip r:embed="rId2"/>
          <a:stretch>
            <a:fillRect/>
          </a:stretch>
        </p:blipFill>
        <p:spPr>
          <a:xfrm>
            <a:off x="1625600" y="2932720"/>
            <a:ext cx="5880100" cy="3492500"/>
          </a:xfrm>
          <a:prstGeom prst="rect">
            <a:avLst/>
          </a:prstGeom>
        </p:spPr>
      </p:pic>
      <p:pic>
        <p:nvPicPr>
          <p:cNvPr id="4" name="Picture 3"/>
          <p:cNvPicPr>
            <a:picLocks noChangeAspect="1"/>
          </p:cNvPicPr>
          <p:nvPr/>
        </p:nvPicPr>
        <p:blipFill>
          <a:blip r:embed="rId3"/>
          <a:stretch>
            <a:fillRect/>
          </a:stretch>
        </p:blipFill>
        <p:spPr>
          <a:xfrm>
            <a:off x="1251264" y="247774"/>
            <a:ext cx="6783169" cy="2610432"/>
          </a:xfrm>
          <a:prstGeom prst="rect">
            <a:avLst/>
          </a:prstGeom>
        </p:spPr>
      </p:pic>
      <p:pic>
        <p:nvPicPr>
          <p:cNvPr id="5" name="Picture 4"/>
          <p:cNvPicPr>
            <a:picLocks noChangeAspect="1"/>
          </p:cNvPicPr>
          <p:nvPr/>
        </p:nvPicPr>
        <p:blipFill>
          <a:blip r:embed="rId4"/>
          <a:stretch>
            <a:fillRect/>
          </a:stretch>
        </p:blipFill>
        <p:spPr>
          <a:xfrm>
            <a:off x="736600" y="6466638"/>
            <a:ext cx="7670800" cy="304800"/>
          </a:xfrm>
          <a:prstGeom prst="rect">
            <a:avLst/>
          </a:prstGeom>
        </p:spPr>
      </p:pic>
    </p:spTree>
    <p:extLst>
      <p:ext uri="{BB962C8B-B14F-4D97-AF65-F5344CB8AC3E}">
        <p14:creationId xmlns:p14="http://schemas.microsoft.com/office/powerpoint/2010/main" val="20447712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43</a:t>
            </a:fld>
            <a:endParaRPr lang="en-US" dirty="0"/>
          </a:p>
        </p:txBody>
      </p:sp>
      <p:sp>
        <p:nvSpPr>
          <p:cNvPr id="3" name="TextBox 2"/>
          <p:cNvSpPr txBox="1"/>
          <p:nvPr/>
        </p:nvSpPr>
        <p:spPr>
          <a:xfrm>
            <a:off x="1477120" y="566036"/>
            <a:ext cx="6241875" cy="1477328"/>
          </a:xfrm>
          <a:prstGeom prst="rect">
            <a:avLst/>
          </a:prstGeom>
          <a:noFill/>
        </p:spPr>
        <p:txBody>
          <a:bodyPr wrap="none" rtlCol="0">
            <a:spAutoFit/>
          </a:bodyPr>
          <a:lstStyle/>
          <a:p>
            <a:pPr algn="ctr"/>
            <a:r>
              <a:rPr lang="en-US" dirty="0" smtClean="0"/>
              <a:t>Consider avoiding the “token” woman in an applicant pool</a:t>
            </a:r>
          </a:p>
          <a:p>
            <a:pPr algn="ctr"/>
            <a:endParaRPr lang="en-US" dirty="0"/>
          </a:p>
          <a:p>
            <a:pPr algn="ctr"/>
            <a:r>
              <a:rPr lang="en-US" dirty="0" smtClean="0"/>
              <a:t>Experiments have shown that increasing the relative pool</a:t>
            </a:r>
          </a:p>
          <a:p>
            <a:pPr algn="ctr"/>
            <a:r>
              <a:rPr lang="en-US" dirty="0" smtClean="0"/>
              <a:t>of women being evaluated leads to higher ratings for the</a:t>
            </a:r>
          </a:p>
          <a:p>
            <a:pPr algn="ctr"/>
            <a:r>
              <a:rPr lang="en-US" dirty="0" smtClean="0"/>
              <a:t>women: the critical mass effect.</a:t>
            </a:r>
            <a:endParaRPr lang="en-US" dirty="0"/>
          </a:p>
        </p:txBody>
      </p:sp>
      <p:pic>
        <p:nvPicPr>
          <p:cNvPr id="4" name="Picture 3"/>
          <p:cNvPicPr>
            <a:picLocks noChangeAspect="1"/>
          </p:cNvPicPr>
          <p:nvPr/>
        </p:nvPicPr>
        <p:blipFill>
          <a:blip r:embed="rId2"/>
          <a:stretch>
            <a:fillRect/>
          </a:stretch>
        </p:blipFill>
        <p:spPr>
          <a:xfrm>
            <a:off x="856230" y="5630048"/>
            <a:ext cx="7371472" cy="1003705"/>
          </a:xfrm>
          <a:prstGeom prst="rect">
            <a:avLst/>
          </a:prstGeom>
        </p:spPr>
      </p:pic>
      <p:pic>
        <p:nvPicPr>
          <p:cNvPr id="5" name="Picture 4"/>
          <p:cNvPicPr>
            <a:picLocks noChangeAspect="1"/>
          </p:cNvPicPr>
          <p:nvPr/>
        </p:nvPicPr>
        <p:blipFill>
          <a:blip r:embed="rId3"/>
          <a:stretch>
            <a:fillRect/>
          </a:stretch>
        </p:blipFill>
        <p:spPr>
          <a:xfrm>
            <a:off x="2415853" y="2089877"/>
            <a:ext cx="4240563" cy="3333083"/>
          </a:xfrm>
          <a:prstGeom prst="rect">
            <a:avLst/>
          </a:prstGeom>
        </p:spPr>
      </p:pic>
      <p:sp>
        <p:nvSpPr>
          <p:cNvPr id="6" name="Oval 5"/>
          <p:cNvSpPr/>
          <p:nvPr/>
        </p:nvSpPr>
        <p:spPr>
          <a:xfrm>
            <a:off x="3879168" y="2733536"/>
            <a:ext cx="469366" cy="73170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75166" y="2250335"/>
            <a:ext cx="1661971" cy="369332"/>
          </a:xfrm>
          <a:prstGeom prst="rect">
            <a:avLst/>
          </a:prstGeom>
          <a:noFill/>
          <a:ln>
            <a:solidFill>
              <a:srgbClr val="FF0000"/>
            </a:solidFill>
          </a:ln>
        </p:spPr>
        <p:txBody>
          <a:bodyPr wrap="none" rtlCol="0">
            <a:spAutoFit/>
          </a:bodyPr>
          <a:lstStyle/>
          <a:p>
            <a:r>
              <a:rPr lang="en-US" dirty="0" smtClean="0"/>
              <a:t>Token Woman</a:t>
            </a:r>
            <a:endParaRPr lang="en-US" dirty="0"/>
          </a:p>
        </p:txBody>
      </p:sp>
      <p:cxnSp>
        <p:nvCxnSpPr>
          <p:cNvPr id="9" name="Straight Arrow Connector 8"/>
          <p:cNvCxnSpPr/>
          <p:nvPr/>
        </p:nvCxnSpPr>
        <p:spPr>
          <a:xfrm flipH="1">
            <a:off x="4348534" y="2619667"/>
            <a:ext cx="2926632" cy="3485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15240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44</a:t>
            </a:fld>
            <a:endParaRPr lang="en-US" dirty="0"/>
          </a:p>
        </p:txBody>
      </p:sp>
      <p:sp>
        <p:nvSpPr>
          <p:cNvPr id="3" name="TextBox 2"/>
          <p:cNvSpPr txBox="1"/>
          <p:nvPr/>
        </p:nvSpPr>
        <p:spPr>
          <a:xfrm>
            <a:off x="1477120" y="566036"/>
            <a:ext cx="6241875" cy="1477328"/>
          </a:xfrm>
          <a:prstGeom prst="rect">
            <a:avLst/>
          </a:prstGeom>
          <a:noFill/>
        </p:spPr>
        <p:txBody>
          <a:bodyPr wrap="none" rtlCol="0">
            <a:spAutoFit/>
          </a:bodyPr>
          <a:lstStyle/>
          <a:p>
            <a:pPr algn="ctr"/>
            <a:r>
              <a:rPr lang="en-US" dirty="0" smtClean="0"/>
              <a:t>Consider avoiding the “token” woman in an applicant pool</a:t>
            </a:r>
          </a:p>
          <a:p>
            <a:pPr algn="ctr"/>
            <a:endParaRPr lang="en-US" dirty="0"/>
          </a:p>
          <a:p>
            <a:pPr algn="ctr"/>
            <a:r>
              <a:rPr lang="en-US" dirty="0" smtClean="0"/>
              <a:t>Experiments have shown that increasing the relative pool</a:t>
            </a:r>
          </a:p>
          <a:p>
            <a:pPr algn="ctr"/>
            <a:r>
              <a:rPr lang="en-US" dirty="0" smtClean="0"/>
              <a:t>of women being evaluated leads to higher ratings for the</a:t>
            </a:r>
          </a:p>
          <a:p>
            <a:pPr algn="ctr"/>
            <a:r>
              <a:rPr lang="en-US" dirty="0" smtClean="0"/>
              <a:t>women: the critical mass effect.</a:t>
            </a:r>
            <a:endParaRPr lang="en-US" dirty="0"/>
          </a:p>
        </p:txBody>
      </p:sp>
      <p:pic>
        <p:nvPicPr>
          <p:cNvPr id="4" name="Picture 3"/>
          <p:cNvPicPr>
            <a:picLocks noChangeAspect="1"/>
          </p:cNvPicPr>
          <p:nvPr/>
        </p:nvPicPr>
        <p:blipFill>
          <a:blip r:embed="rId2"/>
          <a:stretch>
            <a:fillRect/>
          </a:stretch>
        </p:blipFill>
        <p:spPr>
          <a:xfrm>
            <a:off x="856230" y="5630048"/>
            <a:ext cx="7371472" cy="1003705"/>
          </a:xfrm>
          <a:prstGeom prst="rect">
            <a:avLst/>
          </a:prstGeom>
        </p:spPr>
      </p:pic>
      <p:pic>
        <p:nvPicPr>
          <p:cNvPr id="5" name="Picture 4"/>
          <p:cNvPicPr>
            <a:picLocks noChangeAspect="1"/>
          </p:cNvPicPr>
          <p:nvPr/>
        </p:nvPicPr>
        <p:blipFill>
          <a:blip r:embed="rId3"/>
          <a:stretch>
            <a:fillRect/>
          </a:stretch>
        </p:blipFill>
        <p:spPr>
          <a:xfrm>
            <a:off x="2415853" y="2089877"/>
            <a:ext cx="4240563" cy="3333083"/>
          </a:xfrm>
          <a:prstGeom prst="rect">
            <a:avLst/>
          </a:prstGeom>
        </p:spPr>
      </p:pic>
      <p:sp>
        <p:nvSpPr>
          <p:cNvPr id="6" name="Oval 5"/>
          <p:cNvSpPr/>
          <p:nvPr/>
        </p:nvSpPr>
        <p:spPr>
          <a:xfrm>
            <a:off x="3879168" y="2733536"/>
            <a:ext cx="469366" cy="73170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275166" y="2250335"/>
            <a:ext cx="1661971" cy="369332"/>
          </a:xfrm>
          <a:prstGeom prst="rect">
            <a:avLst/>
          </a:prstGeom>
          <a:noFill/>
          <a:ln>
            <a:solidFill>
              <a:srgbClr val="FF0000"/>
            </a:solidFill>
          </a:ln>
        </p:spPr>
        <p:txBody>
          <a:bodyPr wrap="none" rtlCol="0">
            <a:spAutoFit/>
          </a:bodyPr>
          <a:lstStyle/>
          <a:p>
            <a:r>
              <a:rPr lang="en-US" dirty="0" smtClean="0">
                <a:ln>
                  <a:solidFill>
                    <a:srgbClr val="FF0000"/>
                  </a:solidFill>
                </a:ln>
              </a:rPr>
              <a:t>Token Woman</a:t>
            </a:r>
            <a:endParaRPr lang="en-US" dirty="0">
              <a:ln>
                <a:solidFill>
                  <a:srgbClr val="FF0000"/>
                </a:solidFill>
              </a:ln>
            </a:endParaRPr>
          </a:p>
        </p:txBody>
      </p:sp>
      <p:cxnSp>
        <p:nvCxnSpPr>
          <p:cNvPr id="9" name="Straight Arrow Connector 8"/>
          <p:cNvCxnSpPr/>
          <p:nvPr/>
        </p:nvCxnSpPr>
        <p:spPr>
          <a:xfrm flipH="1">
            <a:off x="4348534" y="2619667"/>
            <a:ext cx="2926632" cy="3485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382733" y="2706458"/>
            <a:ext cx="469366" cy="73170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14691" y="2619667"/>
            <a:ext cx="1710662" cy="369332"/>
          </a:xfrm>
          <a:prstGeom prst="rect">
            <a:avLst/>
          </a:prstGeom>
          <a:noFill/>
          <a:ln>
            <a:solidFill>
              <a:srgbClr val="FF0000"/>
            </a:solidFill>
          </a:ln>
        </p:spPr>
        <p:txBody>
          <a:bodyPr wrap="none" rtlCol="0">
            <a:spAutoFit/>
          </a:bodyPr>
          <a:lstStyle/>
          <a:p>
            <a:r>
              <a:rPr lang="en-US" dirty="0" smtClean="0">
                <a:ln>
                  <a:solidFill>
                    <a:srgbClr val="FF0000"/>
                  </a:solidFill>
                </a:ln>
              </a:rPr>
              <a:t>Token Theorist</a:t>
            </a:r>
            <a:endParaRPr lang="en-US" dirty="0">
              <a:ln>
                <a:solidFill>
                  <a:srgbClr val="FF0000"/>
                </a:solidFill>
              </a:ln>
            </a:endParaRPr>
          </a:p>
        </p:txBody>
      </p:sp>
      <p:cxnSp>
        <p:nvCxnSpPr>
          <p:cNvPr id="12" name="Straight Arrow Connector 11"/>
          <p:cNvCxnSpPr>
            <a:stCxn id="11" idx="3"/>
          </p:cNvCxnSpPr>
          <p:nvPr/>
        </p:nvCxnSpPr>
        <p:spPr>
          <a:xfrm>
            <a:off x="2125353" y="2804333"/>
            <a:ext cx="1257380" cy="396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66685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Stereotype Threat</a:t>
            </a:r>
            <a:endParaRPr lang="en-US" dirty="0"/>
          </a:p>
        </p:txBody>
      </p:sp>
      <p:sp>
        <p:nvSpPr>
          <p:cNvPr id="4" name="Slide Number Placeholder 3"/>
          <p:cNvSpPr>
            <a:spLocks noGrp="1"/>
          </p:cNvSpPr>
          <p:nvPr>
            <p:ph type="sldNum" sz="quarter" idx="11"/>
          </p:nvPr>
        </p:nvSpPr>
        <p:spPr/>
        <p:txBody>
          <a:bodyPr/>
          <a:lstStyle/>
          <a:p>
            <a:fld id="{1789C0F2-17E0-497A-9BBE-0C73201AAFE3}" type="slidenum">
              <a:rPr lang="en-US" smtClean="0"/>
              <a:pPr/>
              <a:t>45</a:t>
            </a:fld>
            <a:endParaRPr lang="en-US" dirty="0"/>
          </a:p>
        </p:txBody>
      </p:sp>
    </p:spTree>
    <p:extLst>
      <p:ext uri="{BB962C8B-B14F-4D97-AF65-F5344CB8AC3E}">
        <p14:creationId xmlns:p14="http://schemas.microsoft.com/office/powerpoint/2010/main" val="21131971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38" y="510812"/>
            <a:ext cx="6628475" cy="923330"/>
          </a:xfrm>
          <a:prstGeom prst="rect">
            <a:avLst/>
          </a:prstGeom>
          <a:noFill/>
        </p:spPr>
        <p:txBody>
          <a:bodyPr wrap="none" rtlCol="0">
            <a:spAutoFit/>
          </a:bodyPr>
          <a:lstStyle/>
          <a:p>
            <a:r>
              <a:rPr lang="en-US" dirty="0" err="1" smtClean="0"/>
              <a:t>Benbow</a:t>
            </a:r>
            <a:r>
              <a:rPr lang="en-US" dirty="0" smtClean="0"/>
              <a:t> and Stanley (1980, 1983) suggested a genetic limitation</a:t>
            </a:r>
          </a:p>
          <a:p>
            <a:r>
              <a:rPr lang="en-US" dirty="0" smtClean="0"/>
              <a:t>on women’s mathematics ability.  Steele set out to test this, and</a:t>
            </a:r>
          </a:p>
          <a:p>
            <a:r>
              <a:rPr lang="en-US" dirty="0" smtClean="0"/>
              <a:t>examine “stereotype threat” with a series of studies in 1997.</a:t>
            </a:r>
            <a:endParaRPr lang="en-US" dirty="0"/>
          </a:p>
        </p:txBody>
      </p:sp>
      <p:pic>
        <p:nvPicPr>
          <p:cNvPr id="4" name="Picture 3"/>
          <p:cNvPicPr>
            <a:picLocks noChangeAspect="1"/>
          </p:cNvPicPr>
          <p:nvPr/>
        </p:nvPicPr>
        <p:blipFill>
          <a:blip r:embed="rId2"/>
          <a:stretch>
            <a:fillRect/>
          </a:stretch>
        </p:blipFill>
        <p:spPr>
          <a:xfrm>
            <a:off x="0" y="1833159"/>
            <a:ext cx="9144000" cy="2012078"/>
          </a:xfrm>
          <a:prstGeom prst="rect">
            <a:avLst/>
          </a:prstGeom>
        </p:spPr>
      </p:pic>
      <p:pic>
        <p:nvPicPr>
          <p:cNvPr id="5" name="Picture 4"/>
          <p:cNvPicPr>
            <a:picLocks noChangeAspect="1"/>
          </p:cNvPicPr>
          <p:nvPr/>
        </p:nvPicPr>
        <p:blipFill>
          <a:blip r:embed="rId3"/>
          <a:stretch>
            <a:fillRect/>
          </a:stretch>
        </p:blipFill>
        <p:spPr>
          <a:xfrm>
            <a:off x="0" y="4003154"/>
            <a:ext cx="9144000" cy="774574"/>
          </a:xfrm>
          <a:prstGeom prst="rect">
            <a:avLst/>
          </a:prstGeom>
        </p:spPr>
      </p:pic>
      <p:sp>
        <p:nvSpPr>
          <p:cNvPr id="6" name="TextBox 5"/>
          <p:cNvSpPr txBox="1"/>
          <p:nvPr/>
        </p:nvSpPr>
        <p:spPr>
          <a:xfrm>
            <a:off x="608640" y="5190957"/>
            <a:ext cx="8091578" cy="1200329"/>
          </a:xfrm>
          <a:prstGeom prst="rect">
            <a:avLst/>
          </a:prstGeom>
          <a:noFill/>
        </p:spPr>
        <p:txBody>
          <a:bodyPr wrap="none" rtlCol="0">
            <a:spAutoFit/>
          </a:bodyPr>
          <a:lstStyle/>
          <a:p>
            <a:pPr algn="ctr"/>
            <a:r>
              <a:rPr lang="en-US" dirty="0" smtClean="0"/>
              <a:t>They recruited college sophomores who self-identified as strong math</a:t>
            </a:r>
          </a:p>
          <a:p>
            <a:pPr algn="ctr"/>
            <a:r>
              <a:rPr lang="en-US" dirty="0" smtClean="0"/>
              <a:t>students.  The men and women had equal performance (within uncertainties)</a:t>
            </a:r>
          </a:p>
          <a:p>
            <a:pPr algn="ctr"/>
            <a:r>
              <a:rPr lang="en-US" dirty="0" smtClean="0"/>
              <a:t>on an excerpt of the math section of the general GRE.  The men outperformed</a:t>
            </a:r>
          </a:p>
          <a:p>
            <a:pPr algn="ctr"/>
            <a:r>
              <a:rPr lang="en-US" dirty="0" smtClean="0"/>
              <a:t>the women on a challenging excerpt of the subject GRE.</a:t>
            </a:r>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46</a:t>
            </a:fld>
            <a:endParaRPr lang="en-US" dirty="0"/>
          </a:p>
        </p:txBody>
      </p:sp>
    </p:spTree>
    <p:extLst>
      <p:ext uri="{BB962C8B-B14F-4D97-AF65-F5344CB8AC3E}">
        <p14:creationId xmlns:p14="http://schemas.microsoft.com/office/powerpoint/2010/main" val="2389997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197"/>
          <a:stretch/>
        </p:blipFill>
        <p:spPr>
          <a:xfrm>
            <a:off x="2374438" y="2171838"/>
            <a:ext cx="4416724" cy="3962262"/>
          </a:xfrm>
          <a:prstGeom prst="rect">
            <a:avLst/>
          </a:prstGeom>
        </p:spPr>
      </p:pic>
      <p:sp>
        <p:nvSpPr>
          <p:cNvPr id="4" name="TextBox 3"/>
          <p:cNvSpPr txBox="1"/>
          <p:nvPr/>
        </p:nvSpPr>
        <p:spPr>
          <a:xfrm>
            <a:off x="1366684" y="648870"/>
            <a:ext cx="6465607" cy="1200329"/>
          </a:xfrm>
          <a:prstGeom prst="rect">
            <a:avLst/>
          </a:prstGeom>
          <a:noFill/>
        </p:spPr>
        <p:txBody>
          <a:bodyPr wrap="none" rtlCol="0">
            <a:spAutoFit/>
          </a:bodyPr>
          <a:lstStyle/>
          <a:p>
            <a:pPr algn="ctr"/>
            <a:r>
              <a:rPr lang="en-US" dirty="0" smtClean="0"/>
              <a:t>A follow-up study with the math subject test was done in two</a:t>
            </a:r>
          </a:p>
          <a:p>
            <a:pPr algn="ctr"/>
            <a:r>
              <a:rPr lang="en-US" dirty="0" smtClean="0"/>
              <a:t>circumstances.  An announcement was written on the test</a:t>
            </a:r>
          </a:p>
          <a:p>
            <a:pPr algn="ctr"/>
            <a:r>
              <a:rPr lang="en-US" dirty="0" smtClean="0"/>
              <a:t>either that it showed gender differences (left) or that it was</a:t>
            </a:r>
          </a:p>
          <a:p>
            <a:pPr algn="ctr"/>
            <a:r>
              <a:rPr lang="en-US" dirty="0" smtClean="0"/>
              <a:t>gender neutral (right). </a:t>
            </a:r>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47</a:t>
            </a:fld>
            <a:endParaRPr lang="en-US" dirty="0"/>
          </a:p>
        </p:txBody>
      </p:sp>
    </p:spTree>
    <p:extLst>
      <p:ext uri="{BB962C8B-B14F-4D97-AF65-F5344CB8AC3E}">
        <p14:creationId xmlns:p14="http://schemas.microsoft.com/office/powerpoint/2010/main" val="41357333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48</a:t>
            </a:fld>
            <a:endParaRPr lang="en-US" dirty="0"/>
          </a:p>
        </p:txBody>
      </p:sp>
      <p:sp>
        <p:nvSpPr>
          <p:cNvPr id="3" name="TextBox 2"/>
          <p:cNvSpPr txBox="1"/>
          <p:nvPr/>
        </p:nvSpPr>
        <p:spPr>
          <a:xfrm>
            <a:off x="3188925" y="-13809"/>
            <a:ext cx="3007967" cy="369332"/>
          </a:xfrm>
          <a:prstGeom prst="rect">
            <a:avLst/>
          </a:prstGeom>
          <a:noFill/>
        </p:spPr>
        <p:txBody>
          <a:bodyPr wrap="none" rtlCol="0">
            <a:spAutoFit/>
          </a:bodyPr>
          <a:lstStyle/>
          <a:p>
            <a:r>
              <a:rPr lang="en-US" dirty="0" smtClean="0"/>
              <a:t>additional reading/research</a:t>
            </a:r>
            <a:endParaRPr lang="en-US" dirty="0"/>
          </a:p>
        </p:txBody>
      </p:sp>
      <p:pic>
        <p:nvPicPr>
          <p:cNvPr id="4" name="Picture 3"/>
          <p:cNvPicPr>
            <a:picLocks noChangeAspect="1"/>
          </p:cNvPicPr>
          <p:nvPr/>
        </p:nvPicPr>
        <p:blipFill>
          <a:blip r:embed="rId2"/>
          <a:stretch>
            <a:fillRect/>
          </a:stretch>
        </p:blipFill>
        <p:spPr>
          <a:xfrm>
            <a:off x="0" y="285233"/>
            <a:ext cx="9144000" cy="1660419"/>
          </a:xfrm>
          <a:prstGeom prst="rect">
            <a:avLst/>
          </a:prstGeom>
        </p:spPr>
      </p:pic>
      <p:pic>
        <p:nvPicPr>
          <p:cNvPr id="5" name="Picture 4"/>
          <p:cNvPicPr>
            <a:picLocks noChangeAspect="1"/>
          </p:cNvPicPr>
          <p:nvPr/>
        </p:nvPicPr>
        <p:blipFill>
          <a:blip r:embed="rId3"/>
          <a:stretch>
            <a:fillRect/>
          </a:stretch>
        </p:blipFill>
        <p:spPr>
          <a:xfrm>
            <a:off x="0" y="2028488"/>
            <a:ext cx="9144000" cy="1934524"/>
          </a:xfrm>
          <a:prstGeom prst="rect">
            <a:avLst/>
          </a:prstGeom>
        </p:spPr>
      </p:pic>
      <p:pic>
        <p:nvPicPr>
          <p:cNvPr id="6" name="Picture 5"/>
          <p:cNvPicPr>
            <a:picLocks noChangeAspect="1"/>
          </p:cNvPicPr>
          <p:nvPr/>
        </p:nvPicPr>
        <p:blipFill>
          <a:blip r:embed="rId4"/>
          <a:stretch>
            <a:fillRect/>
          </a:stretch>
        </p:blipFill>
        <p:spPr>
          <a:xfrm>
            <a:off x="0" y="4026090"/>
            <a:ext cx="9144000" cy="2831910"/>
          </a:xfrm>
          <a:prstGeom prst="rect">
            <a:avLst/>
          </a:prstGeom>
        </p:spPr>
      </p:pic>
    </p:spTree>
    <p:extLst>
      <p:ext uri="{BB962C8B-B14F-4D97-AF65-F5344CB8AC3E}">
        <p14:creationId xmlns:p14="http://schemas.microsoft.com/office/powerpoint/2010/main" val="13654310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789C0F2-17E0-497A-9BBE-0C73201AAFE3}" type="slidenum">
              <a:rPr lang="en-US" smtClean="0"/>
              <a:pPr/>
              <a:t>49</a:t>
            </a:fld>
            <a:endParaRPr lang="en-US" dirty="0"/>
          </a:p>
        </p:txBody>
      </p:sp>
      <p:sp>
        <p:nvSpPr>
          <p:cNvPr id="3" name="TextBox 2"/>
          <p:cNvSpPr txBox="1"/>
          <p:nvPr/>
        </p:nvSpPr>
        <p:spPr>
          <a:xfrm>
            <a:off x="799781" y="379404"/>
            <a:ext cx="7514709" cy="2862323"/>
          </a:xfrm>
          <a:prstGeom prst="rect">
            <a:avLst/>
          </a:prstGeom>
          <a:noFill/>
        </p:spPr>
        <p:txBody>
          <a:bodyPr wrap="none" rtlCol="0">
            <a:spAutoFit/>
          </a:bodyPr>
          <a:lstStyle/>
          <a:p>
            <a:pPr algn="ctr"/>
            <a:r>
              <a:rPr lang="en-US" dirty="0" smtClean="0"/>
              <a:t>Additional recommended reading, a new book of 35 essays:</a:t>
            </a:r>
          </a:p>
          <a:p>
            <a:pPr algn="ctr"/>
            <a:endParaRPr lang="en-US" dirty="0"/>
          </a:p>
          <a:p>
            <a:pPr algn="ctr"/>
            <a:r>
              <a:rPr lang="en-US" dirty="0" smtClean="0">
                <a:hlinkClick r:id="rId2"/>
              </a:rPr>
              <a:t>Blazing the Trail: Essays by Leading Women in Science</a:t>
            </a:r>
            <a:endParaRPr lang="en-US" dirty="0" smtClean="0"/>
          </a:p>
          <a:p>
            <a:pPr algn="ctr"/>
            <a:endParaRPr lang="en-US" dirty="0"/>
          </a:p>
          <a:p>
            <a:pPr algn="ctr"/>
            <a:r>
              <a:rPr lang="en-US" i="1" dirty="0" smtClean="0"/>
              <a:t>caveat: this book was co-edited by my graduate student </a:t>
            </a:r>
          </a:p>
          <a:p>
            <a:pPr algn="ctr"/>
            <a:r>
              <a:rPr lang="en-US" i="1" dirty="0" smtClean="0"/>
              <a:t>and includes a (very short!) essay by me.  All proceeds of</a:t>
            </a:r>
          </a:p>
          <a:p>
            <a:pPr algn="ctr"/>
            <a:r>
              <a:rPr lang="en-US" i="1" dirty="0" smtClean="0"/>
              <a:t>book sales (which are minimal since the book was priced as close to “at cost” as</a:t>
            </a:r>
          </a:p>
          <a:p>
            <a:pPr algn="ctr"/>
            <a:r>
              <a:rPr lang="en-US" i="1" dirty="0" smtClean="0"/>
              <a:t>allowed by Amazon with the option of purchases by bookstores) are received</a:t>
            </a:r>
          </a:p>
          <a:p>
            <a:pPr algn="ctr"/>
            <a:r>
              <a:rPr lang="en-US" i="1" dirty="0" smtClean="0"/>
              <a:t>to the Yale Physics Department and used to buy copies of the book for</a:t>
            </a:r>
          </a:p>
          <a:p>
            <a:pPr algn="ctr"/>
            <a:r>
              <a:rPr lang="en-US" i="1" dirty="0" smtClean="0"/>
              <a:t>US Physics Departments</a:t>
            </a:r>
            <a:endParaRPr lang="en-US" i="1" dirty="0"/>
          </a:p>
        </p:txBody>
      </p:sp>
      <p:pic>
        <p:nvPicPr>
          <p:cNvPr id="4" name="Picture 3"/>
          <p:cNvPicPr>
            <a:picLocks noChangeAspect="1"/>
          </p:cNvPicPr>
          <p:nvPr/>
        </p:nvPicPr>
        <p:blipFill>
          <a:blip r:embed="rId3"/>
          <a:stretch>
            <a:fillRect/>
          </a:stretch>
        </p:blipFill>
        <p:spPr>
          <a:xfrm>
            <a:off x="3331838" y="3379575"/>
            <a:ext cx="2512962" cy="2767225"/>
          </a:xfrm>
          <a:prstGeom prst="rect">
            <a:avLst/>
          </a:prstGeom>
        </p:spPr>
      </p:pic>
      <p:sp>
        <p:nvSpPr>
          <p:cNvPr id="5" name="TextBox 4"/>
          <p:cNvSpPr txBox="1"/>
          <p:nvPr/>
        </p:nvSpPr>
        <p:spPr>
          <a:xfrm>
            <a:off x="824715" y="6281566"/>
            <a:ext cx="7655273" cy="369332"/>
          </a:xfrm>
          <a:prstGeom prst="rect">
            <a:avLst/>
          </a:prstGeom>
          <a:noFill/>
        </p:spPr>
        <p:txBody>
          <a:bodyPr wrap="none" rtlCol="0">
            <a:spAutoFit/>
          </a:bodyPr>
          <a:lstStyle/>
          <a:p>
            <a:r>
              <a:rPr lang="en-US" dirty="0" smtClean="0"/>
              <a:t>co-edited by Emma Ideal (Yale) and Rhiannon </a:t>
            </a:r>
            <a:r>
              <a:rPr lang="en-US" dirty="0" err="1" smtClean="0"/>
              <a:t>Meharchand</a:t>
            </a:r>
            <a:r>
              <a:rPr lang="en-US" dirty="0" smtClean="0"/>
              <a:t> (Los Alamos)</a:t>
            </a:r>
            <a:endParaRPr lang="en-US" dirty="0"/>
          </a:p>
        </p:txBody>
      </p:sp>
    </p:spTree>
    <p:extLst>
      <p:ext uri="{BB962C8B-B14F-4D97-AF65-F5344CB8AC3E}">
        <p14:creationId xmlns:p14="http://schemas.microsoft.com/office/powerpoint/2010/main" val="15927604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228" b="15651"/>
          <a:stretch/>
        </p:blipFill>
        <p:spPr>
          <a:xfrm>
            <a:off x="1325265" y="89771"/>
            <a:ext cx="6476692" cy="6647429"/>
          </a:xfrm>
          <a:prstGeom prst="rect">
            <a:avLst/>
          </a:prstGeom>
        </p:spPr>
      </p:pic>
      <p:sp>
        <p:nvSpPr>
          <p:cNvPr id="4" name="Slide Number Placeholder 3"/>
          <p:cNvSpPr>
            <a:spLocks noGrp="1"/>
          </p:cNvSpPr>
          <p:nvPr>
            <p:ph type="sldNum" sz="quarter" idx="11"/>
          </p:nvPr>
        </p:nvSpPr>
        <p:spPr/>
        <p:txBody>
          <a:bodyPr/>
          <a:lstStyle/>
          <a:p>
            <a:fld id="{1789C0F2-17E0-497A-9BBE-0C73201AAFE3}" type="slidenum">
              <a:rPr lang="en-US" smtClean="0"/>
              <a:pPr/>
              <a:t>5</a:t>
            </a:fld>
            <a:endParaRPr lang="en-US" dirty="0"/>
          </a:p>
        </p:txBody>
      </p:sp>
    </p:spTree>
    <p:extLst>
      <p:ext uri="{BB962C8B-B14F-4D97-AF65-F5344CB8AC3E}">
        <p14:creationId xmlns:p14="http://schemas.microsoft.com/office/powerpoint/2010/main" val="11699290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199" t="58890" r="6428" b="30960"/>
          <a:stretch/>
        </p:blipFill>
        <p:spPr>
          <a:xfrm>
            <a:off x="196549" y="2264142"/>
            <a:ext cx="8749006" cy="1470311"/>
          </a:xfrm>
          <a:prstGeom prst="rect">
            <a:avLst/>
          </a:prstGeom>
        </p:spPr>
      </p:pic>
      <p:sp>
        <p:nvSpPr>
          <p:cNvPr id="4" name="Slide Number Placeholder 3"/>
          <p:cNvSpPr>
            <a:spLocks noGrp="1"/>
          </p:cNvSpPr>
          <p:nvPr>
            <p:ph type="sldNum" sz="quarter" idx="11"/>
          </p:nvPr>
        </p:nvSpPr>
        <p:spPr/>
        <p:txBody>
          <a:bodyPr/>
          <a:lstStyle/>
          <a:p>
            <a:fld id="{1789C0F2-17E0-497A-9BBE-0C73201AAFE3}" type="slidenum">
              <a:rPr lang="en-US" smtClean="0"/>
              <a:pPr/>
              <a:t>6</a:t>
            </a:fld>
            <a:endParaRPr lang="en-US" dirty="0"/>
          </a:p>
        </p:txBody>
      </p:sp>
    </p:spTree>
    <p:extLst>
      <p:ext uri="{BB962C8B-B14F-4D97-AF65-F5344CB8AC3E}">
        <p14:creationId xmlns:p14="http://schemas.microsoft.com/office/powerpoint/2010/main" val="33211581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6887" y="1354477"/>
            <a:ext cx="6888083" cy="3141759"/>
          </a:xfrm>
          <a:prstGeom prst="rect">
            <a:avLst/>
          </a:prstGeom>
        </p:spPr>
      </p:pic>
      <p:pic>
        <p:nvPicPr>
          <p:cNvPr id="3" name="Picture 2"/>
          <p:cNvPicPr>
            <a:picLocks noChangeAspect="1"/>
          </p:cNvPicPr>
          <p:nvPr/>
        </p:nvPicPr>
        <p:blipFill>
          <a:blip r:embed="rId3"/>
          <a:stretch>
            <a:fillRect/>
          </a:stretch>
        </p:blipFill>
        <p:spPr>
          <a:xfrm>
            <a:off x="46137" y="6054334"/>
            <a:ext cx="1841500" cy="673100"/>
          </a:xfrm>
          <a:prstGeom prst="rect">
            <a:avLst/>
          </a:prstGeom>
        </p:spPr>
      </p:pic>
      <p:sp>
        <p:nvSpPr>
          <p:cNvPr id="4" name="TextBox 3"/>
          <p:cNvSpPr txBox="1"/>
          <p:nvPr/>
        </p:nvSpPr>
        <p:spPr>
          <a:xfrm>
            <a:off x="2015515" y="6221198"/>
            <a:ext cx="2720315" cy="369332"/>
          </a:xfrm>
          <a:prstGeom prst="rect">
            <a:avLst/>
          </a:prstGeom>
          <a:noFill/>
        </p:spPr>
        <p:txBody>
          <a:bodyPr wrap="none" rtlCol="0">
            <a:spAutoFit/>
          </a:bodyPr>
          <a:lstStyle/>
          <a:p>
            <a:r>
              <a:rPr lang="en-US" i="1" dirty="0" smtClean="0"/>
              <a:t>Slide from Abigail Stewart</a:t>
            </a:r>
            <a:endParaRPr lang="en-US" i="1" dirty="0"/>
          </a:p>
        </p:txBody>
      </p:sp>
      <p:sp>
        <p:nvSpPr>
          <p:cNvPr id="7" name="Slide Number Placeholder 6"/>
          <p:cNvSpPr>
            <a:spLocks noGrp="1"/>
          </p:cNvSpPr>
          <p:nvPr>
            <p:ph type="sldNum" sz="quarter" idx="11"/>
          </p:nvPr>
        </p:nvSpPr>
        <p:spPr/>
        <p:txBody>
          <a:bodyPr/>
          <a:lstStyle/>
          <a:p>
            <a:fld id="{1789C0F2-17E0-497A-9BBE-0C73201AAFE3}" type="slidenum">
              <a:rPr lang="en-US" smtClean="0"/>
              <a:pPr/>
              <a:t>7</a:t>
            </a:fld>
            <a:endParaRPr lang="en-US" dirty="0"/>
          </a:p>
        </p:txBody>
      </p:sp>
    </p:spTree>
    <p:extLst>
      <p:ext uri="{BB962C8B-B14F-4D97-AF65-F5344CB8AC3E}">
        <p14:creationId xmlns:p14="http://schemas.microsoft.com/office/powerpoint/2010/main" val="3121633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137" y="3997240"/>
            <a:ext cx="1841500" cy="673100"/>
          </a:xfrm>
          <a:prstGeom prst="rect">
            <a:avLst/>
          </a:prstGeom>
        </p:spPr>
      </p:pic>
      <p:sp>
        <p:nvSpPr>
          <p:cNvPr id="4" name="TextBox 3"/>
          <p:cNvSpPr txBox="1"/>
          <p:nvPr/>
        </p:nvSpPr>
        <p:spPr>
          <a:xfrm>
            <a:off x="2015515" y="4164104"/>
            <a:ext cx="2720315" cy="369332"/>
          </a:xfrm>
          <a:prstGeom prst="rect">
            <a:avLst/>
          </a:prstGeom>
          <a:noFill/>
        </p:spPr>
        <p:txBody>
          <a:bodyPr wrap="none" rtlCol="0">
            <a:spAutoFit/>
          </a:bodyPr>
          <a:lstStyle/>
          <a:p>
            <a:r>
              <a:rPr lang="en-US" i="1" dirty="0" smtClean="0"/>
              <a:t>Slide from Abigail Stewart</a:t>
            </a:r>
            <a:endParaRPr lang="en-US" i="1" dirty="0"/>
          </a:p>
        </p:txBody>
      </p:sp>
      <p:pic>
        <p:nvPicPr>
          <p:cNvPr id="5" name="Picture 4"/>
          <p:cNvPicPr>
            <a:picLocks noChangeAspect="1"/>
          </p:cNvPicPr>
          <p:nvPr/>
        </p:nvPicPr>
        <p:blipFill>
          <a:blip r:embed="rId3"/>
          <a:stretch>
            <a:fillRect/>
          </a:stretch>
        </p:blipFill>
        <p:spPr>
          <a:xfrm>
            <a:off x="966887" y="277629"/>
            <a:ext cx="6888083" cy="3493955"/>
          </a:xfrm>
          <a:prstGeom prst="rect">
            <a:avLst/>
          </a:prstGeom>
        </p:spPr>
      </p:pic>
      <p:sp>
        <p:nvSpPr>
          <p:cNvPr id="6" name="TextBox 5"/>
          <p:cNvSpPr txBox="1"/>
          <p:nvPr/>
        </p:nvSpPr>
        <p:spPr>
          <a:xfrm>
            <a:off x="966887" y="5149539"/>
            <a:ext cx="7207359" cy="1323439"/>
          </a:xfrm>
          <a:prstGeom prst="rect">
            <a:avLst/>
          </a:prstGeom>
          <a:noFill/>
        </p:spPr>
        <p:txBody>
          <a:bodyPr wrap="none" rtlCol="0">
            <a:spAutoFit/>
          </a:bodyPr>
          <a:lstStyle/>
          <a:p>
            <a:pPr algn="ctr"/>
            <a:r>
              <a:rPr lang="en-US" dirty="0" smtClean="0"/>
              <a:t>Today: I’ll focus on research into unconscious bias (implicit bias) and</a:t>
            </a:r>
          </a:p>
          <a:p>
            <a:pPr algn="ctr"/>
            <a:r>
              <a:rPr lang="en-US" dirty="0" smtClean="0"/>
              <a:t>some steps that can be taken to mitigate the bias.</a:t>
            </a:r>
          </a:p>
          <a:p>
            <a:pPr algn="ctr"/>
            <a:endParaRPr lang="en-US" sz="800" b="1" dirty="0" smtClean="0"/>
          </a:p>
          <a:p>
            <a:pPr algn="ctr"/>
            <a:r>
              <a:rPr lang="en-US" b="1" dirty="0" smtClean="0"/>
              <a:t>I think we may agree that these steps are reasonable, even if we do</a:t>
            </a:r>
          </a:p>
          <a:p>
            <a:pPr algn="ctr"/>
            <a:r>
              <a:rPr lang="en-US" b="1" dirty="0" smtClean="0"/>
              <a:t>not agree that the bias exists and is doing damage.</a:t>
            </a:r>
            <a:endParaRPr lang="en-US" b="1"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8</a:t>
            </a:fld>
            <a:endParaRPr lang="en-US" dirty="0"/>
          </a:p>
        </p:txBody>
      </p:sp>
    </p:spTree>
    <p:extLst>
      <p:ext uri="{BB962C8B-B14F-4D97-AF65-F5344CB8AC3E}">
        <p14:creationId xmlns:p14="http://schemas.microsoft.com/office/powerpoint/2010/main" val="8425629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nod to explicit bias</a:t>
            </a:r>
            <a:endParaRPr lang="en-US" dirty="0"/>
          </a:p>
        </p:txBody>
      </p:sp>
      <p:sp>
        <p:nvSpPr>
          <p:cNvPr id="4" name="Slide Number Placeholder 3"/>
          <p:cNvSpPr>
            <a:spLocks noGrp="1"/>
          </p:cNvSpPr>
          <p:nvPr>
            <p:ph type="sldNum" sz="quarter" idx="11"/>
          </p:nvPr>
        </p:nvSpPr>
        <p:spPr/>
        <p:txBody>
          <a:bodyPr/>
          <a:lstStyle/>
          <a:p>
            <a:fld id="{1789C0F2-17E0-497A-9BBE-0C73201AAFE3}" type="slidenum">
              <a:rPr lang="en-US" smtClean="0"/>
              <a:pPr/>
              <a:t>9</a:t>
            </a:fld>
            <a:endParaRPr lang="en-US" dirty="0"/>
          </a:p>
        </p:txBody>
      </p:sp>
    </p:spTree>
    <p:extLst>
      <p:ext uri="{BB962C8B-B14F-4D97-AF65-F5344CB8AC3E}">
        <p14:creationId xmlns:p14="http://schemas.microsoft.com/office/powerpoint/2010/main" val="124530656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24705</TotalTime>
  <Words>1850</Words>
  <Application>Microsoft Macintosh PowerPoint</Application>
  <PresentationFormat>On-screen Show (4:3)</PresentationFormat>
  <Paragraphs>305</Paragraphs>
  <Slides>49</Slides>
  <Notes>1</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Elemental</vt:lpstr>
      <vt:lpstr>Implicit Bias, Gender, and You </vt:lpstr>
      <vt:lpstr>Outline</vt:lpstr>
      <vt:lpstr>How far things have come . . .</vt:lpstr>
      <vt:lpstr>PowerPoint Presentation</vt:lpstr>
      <vt:lpstr>PowerPoint Presentation</vt:lpstr>
      <vt:lpstr>PowerPoint Presentation</vt:lpstr>
      <vt:lpstr>PowerPoint Presentation</vt:lpstr>
      <vt:lpstr>PowerPoint Presentation</vt:lpstr>
      <vt:lpstr>A nod to explicit bias</vt:lpstr>
      <vt:lpstr>Explicit Bias:  “She was a real hot ticket, and” – said with genuine surprise – “she was smart!”     </vt:lpstr>
      <vt:lpstr>PowerPoint Presentation</vt:lpstr>
      <vt:lpstr>The Research</vt:lpstr>
      <vt:lpstr>PowerPoint Presentation</vt:lpstr>
      <vt:lpstr>PowerPoint Presentation</vt:lpstr>
      <vt:lpstr>PowerPoint Presentation</vt:lpstr>
      <vt:lpstr>PowerPoint Presentation</vt:lpstr>
      <vt:lpstr>PowerPoint Presentation</vt:lpstr>
      <vt:lpstr>PowerPoint Presentation</vt:lpstr>
      <vt:lpstr>A department at a major research university had outside evaluators rate each of its faculty members  Analyzed ratings as a function of salary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if anything, to do about all of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Stereotype Threat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Implicit Bias </dc:title>
  <dc:creator>User</dc:creator>
  <cp:lastModifiedBy>User</cp:lastModifiedBy>
  <cp:revision>58</cp:revision>
  <dcterms:created xsi:type="dcterms:W3CDTF">2013-06-04T14:26:44Z</dcterms:created>
  <dcterms:modified xsi:type="dcterms:W3CDTF">2013-08-16T15:53:54Z</dcterms:modified>
</cp:coreProperties>
</file>