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slides/slide9.xml" ContentType="application/vnd.openxmlformats-officedocument.presentationml.slide+xml"/>
  <Default Extension="emf" ContentType="image/x-emf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6.xml" ContentType="application/vnd.openxmlformats-officedocument.presentationml.slide+xml"/>
  <Default Extension="jpeg" ContentType="image/jpeg"/>
  <Override PartName="/docProps/app.xml" ContentType="application/vnd.openxmlformats-officedocument.extended-properties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slides/slide22.xml" ContentType="application/vnd.openxmlformats-officedocument.presentationml.slide+xml"/>
  <Override PartName="/ppt/slides/slide30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7.xml" ContentType="application/vnd.openxmlformats-officedocument.presentationml.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slides/slide23.xml" ContentType="application/vnd.openxmlformats-officedocument.presentationml.slide+xml"/>
  <Override PartName="/ppt/slides/slide31.xml" ContentType="application/vnd.openxmlformats-officedocument.presentationml.slide+xml"/>
  <Default Extension="pdf" ContentType="application/pdf"/>
  <Override PartName="/ppt/slides/slide16.xml" ContentType="application/vnd.openxmlformats-officedocument.presentationml.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32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s/slide29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778" r:id="rId1"/>
  </p:sldMasterIdLst>
  <p:notesMasterIdLst>
    <p:notesMasterId r:id="rId34"/>
  </p:notesMasterIdLst>
  <p:sldIdLst>
    <p:sldId id="289" r:id="rId2"/>
    <p:sldId id="333" r:id="rId3"/>
    <p:sldId id="294" r:id="rId4"/>
    <p:sldId id="295" r:id="rId5"/>
    <p:sldId id="297" r:id="rId6"/>
    <p:sldId id="298" r:id="rId7"/>
    <p:sldId id="296" r:id="rId8"/>
    <p:sldId id="299" r:id="rId9"/>
    <p:sldId id="300" r:id="rId10"/>
    <p:sldId id="301" r:id="rId11"/>
    <p:sldId id="302" r:id="rId12"/>
    <p:sldId id="303" r:id="rId13"/>
    <p:sldId id="334" r:id="rId14"/>
    <p:sldId id="305" r:id="rId15"/>
    <p:sldId id="308" r:id="rId16"/>
    <p:sldId id="307" r:id="rId17"/>
    <p:sldId id="338" r:id="rId18"/>
    <p:sldId id="311" r:id="rId19"/>
    <p:sldId id="332" r:id="rId20"/>
    <p:sldId id="313" r:id="rId21"/>
    <p:sldId id="319" r:id="rId22"/>
    <p:sldId id="320" r:id="rId23"/>
    <p:sldId id="322" r:id="rId24"/>
    <p:sldId id="323" r:id="rId25"/>
    <p:sldId id="325" r:id="rId26"/>
    <p:sldId id="328" r:id="rId27"/>
    <p:sldId id="330" r:id="rId28"/>
    <p:sldId id="336" r:id="rId29"/>
    <p:sldId id="331" r:id="rId30"/>
    <p:sldId id="339" r:id="rId31"/>
    <p:sldId id="315" r:id="rId32"/>
    <p:sldId id="340" r:id="rId3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43B8FF"/>
    <a:srgbClr val="C1D6EE"/>
  </p:clrMru>
  <p:extLst>
    <p:ext uri="{E76CE94A-603C-4142-B9EB-6D1370010A27}">
      <p14:discardImageEditData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0"/>
    </p:ext>
    <p:ext uri="{D31A062A-798A-4329-ABDD-BBA856620510}">
      <p14:defaultImageDpi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407" autoAdjust="0"/>
    <p:restoredTop sz="91652" autoAdjust="0"/>
  </p:normalViewPr>
  <p:slideViewPr>
    <p:cSldViewPr snapToGrid="0">
      <p:cViewPr>
        <p:scale>
          <a:sx n="100" d="100"/>
          <a:sy n="100" d="100"/>
        </p:scale>
        <p:origin x="-592" y="3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notesMaster" Target="notesMasters/notesMaster1.xml"/><Relationship Id="rId35" Type="http://schemas.openxmlformats.org/officeDocument/2006/relationships/printerSettings" Target="printerSettings/printerSettings1.bin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viewProps" Target="viewProps.xml"/><Relationship Id="rId38" Type="http://schemas.openxmlformats.org/officeDocument/2006/relationships/theme" Target="theme/theme1.xml"/><Relationship Id="rId3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50AC04-B387-D147-B3F3-68BE9F32C6D0}" type="datetimeFigureOut">
              <a:rPr lang="en-US" smtClean="0"/>
              <a:pPr/>
              <a:t>8/14/13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D351AF-C05E-D741-B99D-4FEB160933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1168384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0C473-14FE-1D4D-9C22-6A6535B2A98B}" type="datetimeFigureOut">
              <a:rPr lang="en-US" smtClean="0"/>
              <a:pPr/>
              <a:t>8/14/13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0C473-14FE-1D4D-9C22-6A6535B2A98B}" type="datetimeFigureOut">
              <a:rPr lang="en-US" smtClean="0"/>
              <a:pPr/>
              <a:t>8/14/13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F6D4B-FE68-A440-B008-5FB65EBD2F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0C473-14FE-1D4D-9C22-6A6535B2A98B}" type="datetimeFigureOut">
              <a:rPr lang="en-US" smtClean="0"/>
              <a:pPr/>
              <a:t>8/14/13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F6D4B-FE68-A440-B008-5FB65EBD2F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0C473-14FE-1D4D-9C22-6A6535B2A98B}" type="datetimeFigureOut">
              <a:rPr lang="en-US" smtClean="0"/>
              <a:pPr/>
              <a:t>8/14/13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F6D4B-FE68-A440-B008-5FB65EBD2F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0C473-14FE-1D4D-9C22-6A6535B2A98B}" type="datetimeFigureOut">
              <a:rPr lang="en-US" smtClean="0"/>
              <a:pPr/>
              <a:t>8/14/13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F6D4B-FE68-A440-B008-5FB65EBD2F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0C473-14FE-1D4D-9C22-6A6535B2A98B}" type="datetimeFigureOut">
              <a:rPr lang="en-US" smtClean="0"/>
              <a:pPr/>
              <a:t>8/14/13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F6D4B-FE68-A440-B008-5FB65EBD2F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0C473-14FE-1D4D-9C22-6A6535B2A98B}" type="datetimeFigureOut">
              <a:rPr lang="en-US" smtClean="0"/>
              <a:pPr/>
              <a:t>8/14/13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F6D4B-FE68-A440-B008-5FB65EBD2F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0C473-14FE-1D4D-9C22-6A6535B2A98B}" type="datetimeFigureOut">
              <a:rPr lang="en-US" smtClean="0"/>
              <a:pPr/>
              <a:t>8/14/13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F6D4B-FE68-A440-B008-5FB65EBD2F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0C473-14FE-1D4D-9C22-6A6535B2A98B}" type="datetimeFigureOut">
              <a:rPr lang="en-US" smtClean="0"/>
              <a:pPr/>
              <a:t>8/14/13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F6D4B-FE68-A440-B008-5FB65EBD2F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0C473-14FE-1D4D-9C22-6A6535B2A98B}" type="datetimeFigureOut">
              <a:rPr lang="en-US" smtClean="0"/>
              <a:pPr/>
              <a:t>8/14/13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0C473-14FE-1D4D-9C22-6A6535B2A98B}" type="datetimeFigureOut">
              <a:rPr lang="en-US" smtClean="0"/>
              <a:pPr/>
              <a:t>8/14/13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F6D4B-FE68-A440-B008-5FB65EBD2F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B0C473-14FE-1D4D-9C22-6A6535B2A98B}" type="datetimeFigureOut">
              <a:rPr lang="en-US" smtClean="0"/>
              <a:pPr/>
              <a:t>8/14/13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BF6D4B-FE68-A440-B008-5FB65EBD2FE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4" Type="http://schemas.openxmlformats.org/officeDocument/2006/relationships/image" Target="../media/image15.emf"/><Relationship Id="rId5" Type="http://schemas.openxmlformats.org/officeDocument/2006/relationships/image" Target="../media/image16.emf"/><Relationship Id="rId6" Type="http://schemas.openxmlformats.org/officeDocument/2006/relationships/image" Target="../media/image17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4" Type="http://schemas.openxmlformats.org/officeDocument/2006/relationships/image" Target="../media/image20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4" Type="http://schemas.openxmlformats.org/officeDocument/2006/relationships/image" Target="../media/image24.emf"/><Relationship Id="rId5" Type="http://schemas.openxmlformats.org/officeDocument/2006/relationships/image" Target="../media/image25.emf"/><Relationship Id="rId6" Type="http://schemas.openxmlformats.org/officeDocument/2006/relationships/image" Target="../media/image26.emf"/><Relationship Id="rId7" Type="http://schemas.openxmlformats.org/officeDocument/2006/relationships/image" Target="../media/image27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emf"/><Relationship Id="rId3" Type="http://schemas.openxmlformats.org/officeDocument/2006/relationships/image" Target="../media/image29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emf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image" Target="../media/image2111.png"/><Relationship Id="rId5" Type="http://schemas.openxmlformats.org/officeDocument/2006/relationships/image" Target="../media/image2.pdf"/><Relationship Id="rId6" Type="http://schemas.openxmlformats.org/officeDocument/2006/relationships/image" Target="../media/image23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d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4" Type="http://schemas.openxmlformats.org/officeDocument/2006/relationships/image" Target="../media/image32.emf"/><Relationship Id="rId5" Type="http://schemas.openxmlformats.org/officeDocument/2006/relationships/image" Target="../media/image33.emf"/><Relationship Id="rId6" Type="http://schemas.openxmlformats.org/officeDocument/2006/relationships/image" Target="../media/image34.emf"/><Relationship Id="rId7" Type="http://schemas.openxmlformats.org/officeDocument/2006/relationships/image" Target="../media/image35.emf"/><Relationship Id="rId8" Type="http://schemas.openxmlformats.org/officeDocument/2006/relationships/image" Target="../media/image36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emf"/><Relationship Id="rId3" Type="http://schemas.openxmlformats.org/officeDocument/2006/relationships/image" Target="../media/image19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emf"/><Relationship Id="rId3" Type="http://schemas.openxmlformats.org/officeDocument/2006/relationships/image" Target="../media/image38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df"/><Relationship Id="rId3" Type="http://schemas.openxmlformats.org/officeDocument/2006/relationships/image" Target="../media/image40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4" Type="http://schemas.openxmlformats.org/officeDocument/2006/relationships/image" Target="../media/image43.pdf"/><Relationship Id="rId5" Type="http://schemas.openxmlformats.org/officeDocument/2006/relationships/image" Target="../media/image44.png"/><Relationship Id="rId6" Type="http://schemas.openxmlformats.org/officeDocument/2006/relationships/image" Target="../media/image45.pdf"/><Relationship Id="rId7" Type="http://schemas.openxmlformats.org/officeDocument/2006/relationships/image" Target="../media/image46.png"/><Relationship Id="rId8" Type="http://schemas.openxmlformats.org/officeDocument/2006/relationships/image" Target="../media/image47.pdf"/><Relationship Id="rId9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d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emf"/><Relationship Id="rId3" Type="http://schemas.openxmlformats.org/officeDocument/2006/relationships/image" Target="../media/image30.e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Relationship Id="rId3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Relationship Id="rId3" Type="http://schemas.openxmlformats.org/officeDocument/2006/relationships/image" Target="../media/image7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emf"/><Relationship Id="rId3" Type="http://schemas.openxmlformats.org/officeDocument/2006/relationships/image" Target="../media/image10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emf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95300" y="279400"/>
            <a:ext cx="8242301" cy="2501900"/>
          </a:xfrm>
          <a:prstGeom prst="rect">
            <a:avLst/>
          </a:prstGeom>
          <a:solidFill>
            <a:srgbClr val="3822B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Holographic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 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Entanglement Entropy and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 Higher Spin Gravity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60800" y="3064183"/>
            <a:ext cx="172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Nabil Iqbal</a:t>
            </a:r>
            <a:endParaRPr lang="en-US" sz="2800" i="1" baseline="30000" dirty="0">
              <a:solidFill>
                <a:srgbClr val="0000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08300" y="3574703"/>
            <a:ext cx="4279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Kavli</a:t>
            </a:r>
            <a:r>
              <a:rPr lang="en-US" dirty="0" smtClean="0"/>
              <a:t> Institute for Theoretical Physics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676400" y="4656435"/>
            <a:ext cx="6426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In collaboration with Martin Ammon, Alejandra Castro</a:t>
            </a:r>
            <a:endParaRPr lang="en-US" sz="2000" i="1" baseline="30000" dirty="0">
              <a:solidFill>
                <a:srgbClr val="000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62400" y="5100935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1306.4338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38633"/>
          </a:xfrm>
          <a:solidFill>
            <a:srgbClr val="3822B0"/>
          </a:solidFill>
        </p:spPr>
        <p:txBody>
          <a:bodyPr>
            <a:normAutofit/>
          </a:bodyPr>
          <a:lstStyle/>
          <a:p>
            <a:pPr algn="l"/>
            <a:r>
              <a:rPr lang="en-US" sz="4000" dirty="0" smtClean="0">
                <a:solidFill>
                  <a:schemeClr val="bg1"/>
                </a:solidFill>
                <a:latin typeface="Calibri"/>
                <a:cs typeface="Calibri"/>
              </a:rPr>
              <a:t>  Higher Spin Gravity</a:t>
            </a:r>
            <a:endParaRPr lang="en-US" sz="40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03200" y="1028700"/>
            <a:ext cx="8763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Recently, there has been a great deal of interest in </a:t>
            </a:r>
            <a:r>
              <a:rPr lang="en-US" sz="2800" dirty="0" smtClean="0">
                <a:solidFill>
                  <a:srgbClr val="0000FF"/>
                </a:solidFill>
              </a:rPr>
              <a:t>higher spin</a:t>
            </a:r>
            <a:r>
              <a:rPr lang="en-US" sz="2800" dirty="0" smtClean="0"/>
              <a:t> theories of gravity </a:t>
            </a:r>
            <a:r>
              <a:rPr lang="en-US" sz="1600" dirty="0" smtClean="0"/>
              <a:t>(</a:t>
            </a:r>
            <a:r>
              <a:rPr lang="en-US" sz="1600" dirty="0" err="1" smtClean="0"/>
              <a:t>Vasiliev</a:t>
            </a:r>
            <a:r>
              <a:rPr lang="en-US" sz="1600" dirty="0" smtClean="0"/>
              <a:t>; </a:t>
            </a:r>
            <a:r>
              <a:rPr lang="en-US" sz="1600" dirty="0" err="1" smtClean="0"/>
              <a:t>Klebanov</a:t>
            </a:r>
            <a:r>
              <a:rPr lang="en-US" sz="1600" dirty="0" smtClean="0"/>
              <a:t>, </a:t>
            </a:r>
            <a:r>
              <a:rPr lang="en-US" sz="1600" dirty="0" err="1" smtClean="0"/>
              <a:t>Polyakov</a:t>
            </a:r>
            <a:r>
              <a:rPr lang="en-US" sz="1600" dirty="0" smtClean="0"/>
              <a:t>; </a:t>
            </a:r>
            <a:r>
              <a:rPr lang="en-US" sz="1600" dirty="0" err="1" smtClean="0"/>
              <a:t>Sezgin</a:t>
            </a:r>
            <a:r>
              <a:rPr lang="en-US" sz="1600" dirty="0" smtClean="0"/>
              <a:t>, </a:t>
            </a:r>
            <a:r>
              <a:rPr lang="en-US" sz="1600" dirty="0" err="1" smtClean="0"/>
              <a:t>Sundell</a:t>
            </a:r>
            <a:r>
              <a:rPr lang="en-US" sz="1600" dirty="0" smtClean="0"/>
              <a:t>; Yin, </a:t>
            </a:r>
            <a:r>
              <a:rPr lang="en-US" sz="1600" dirty="0" err="1" smtClean="0"/>
              <a:t>Giombi</a:t>
            </a:r>
            <a:r>
              <a:rPr lang="en-US" sz="1600" dirty="0" smtClean="0"/>
              <a:t>; </a:t>
            </a:r>
            <a:r>
              <a:rPr lang="en-US" sz="1600" dirty="0" err="1" smtClean="0"/>
              <a:t>Gaberdiel</a:t>
            </a:r>
            <a:r>
              <a:rPr lang="en-US" sz="1600" dirty="0" smtClean="0"/>
              <a:t>, </a:t>
            </a:r>
            <a:r>
              <a:rPr lang="en-US" sz="1600" dirty="0" err="1" smtClean="0"/>
              <a:t>Gopakumar</a:t>
            </a:r>
            <a:r>
              <a:rPr lang="en-US" sz="1600" dirty="0" smtClean="0"/>
              <a:t>…)</a:t>
            </a:r>
            <a:r>
              <a:rPr lang="en-US" sz="2800" dirty="0" smtClean="0"/>
              <a:t>. 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177800" y="3415605"/>
            <a:ext cx="8763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Just as </a:t>
            </a:r>
            <a:r>
              <a:rPr lang="en-US" sz="2800" dirty="0" smtClean="0">
                <a:solidFill>
                  <a:srgbClr val="0000FF"/>
                </a:solidFill>
              </a:rPr>
              <a:t>string theory in the bulk </a:t>
            </a:r>
            <a:r>
              <a:rPr lang="en-US" sz="2800" dirty="0" smtClean="0"/>
              <a:t>is dual to </a:t>
            </a:r>
            <a:r>
              <a:rPr lang="en-US" sz="2800" dirty="0" smtClean="0">
                <a:solidFill>
                  <a:srgbClr val="0000FF"/>
                </a:solidFill>
              </a:rPr>
              <a:t>gauge theory, higher spin theories </a:t>
            </a:r>
            <a:r>
              <a:rPr lang="en-US" sz="2800" dirty="0" smtClean="0"/>
              <a:t>in the bulk are thought to be dual to </a:t>
            </a:r>
            <a:r>
              <a:rPr lang="en-US" sz="2800" dirty="0" smtClean="0">
                <a:solidFill>
                  <a:srgbClr val="0000FF"/>
                </a:solidFill>
              </a:rPr>
              <a:t>vector-like field theories (e.g. O(N) model)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8600" y="2398693"/>
            <a:ext cx="8763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These contain </a:t>
            </a:r>
            <a:r>
              <a:rPr lang="en-US" sz="2800" dirty="0" err="1" smtClean="0">
                <a:solidFill>
                  <a:srgbClr val="0000FF"/>
                </a:solidFill>
              </a:rPr>
              <a:t>massless</a:t>
            </a:r>
            <a:r>
              <a:rPr lang="en-US" sz="2800" dirty="0" smtClean="0">
                <a:solidFill>
                  <a:srgbClr val="0000FF"/>
                </a:solidFill>
              </a:rPr>
              <a:t> higher spin fields </a:t>
            </a:r>
            <a:r>
              <a:rPr lang="en-US" sz="2800" dirty="0" smtClean="0"/>
              <a:t>in addition to the </a:t>
            </a:r>
            <a:r>
              <a:rPr lang="en-US" sz="2800" dirty="0" smtClean="0">
                <a:solidFill>
                  <a:srgbClr val="0000FF"/>
                </a:solidFill>
              </a:rPr>
              <a:t>graviton</a:t>
            </a:r>
            <a:r>
              <a:rPr lang="en-US" sz="2800" dirty="0" smtClean="0"/>
              <a:t>. 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52400" y="4837093"/>
            <a:ext cx="8763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In three bulk dimensions, there are theories containing spins up to any </a:t>
            </a:r>
            <a:r>
              <a:rPr lang="en-US" sz="2800" dirty="0" smtClean="0">
                <a:solidFill>
                  <a:srgbClr val="0000FF"/>
                </a:solidFill>
              </a:rPr>
              <a:t>integer </a:t>
            </a:r>
            <a:r>
              <a:rPr lang="en-US" sz="2800" i="1" dirty="0" smtClean="0">
                <a:solidFill>
                  <a:srgbClr val="0000FF"/>
                </a:solidFill>
              </a:rPr>
              <a:t>N</a:t>
            </a:r>
            <a:r>
              <a:rPr lang="en-US" sz="2800" i="1" dirty="0" smtClean="0"/>
              <a:t>. </a:t>
            </a:r>
            <a:endParaRPr lang="en-US" sz="28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548433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38633"/>
          </a:xfrm>
          <a:solidFill>
            <a:srgbClr val="3822B0"/>
          </a:solidFill>
        </p:spPr>
        <p:txBody>
          <a:bodyPr>
            <a:normAutofit/>
          </a:bodyPr>
          <a:lstStyle/>
          <a:p>
            <a:pPr algn="l"/>
            <a:r>
              <a:rPr lang="en-US" sz="4000" dirty="0" smtClean="0">
                <a:solidFill>
                  <a:schemeClr val="bg1"/>
                </a:solidFill>
                <a:latin typeface="Calibri"/>
                <a:cs typeface="Calibri"/>
              </a:rPr>
              <a:t>  Higher Spin Gravity</a:t>
            </a:r>
            <a:endParaRPr lang="en-US" sz="40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5100" y="1028700"/>
            <a:ext cx="8763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These theories have enlarged gauge redundancies that act nontrivially on the metric: they do </a:t>
            </a:r>
            <a:r>
              <a:rPr lang="en-US" sz="2800" dirty="0" smtClean="0">
                <a:solidFill>
                  <a:srgbClr val="0000FF"/>
                </a:solidFill>
              </a:rPr>
              <a:t>not leave the geometry invariant</a:t>
            </a:r>
            <a:r>
              <a:rPr lang="en-US" sz="2800" dirty="0" smtClean="0"/>
              <a:t>. </a:t>
            </a:r>
            <a:endParaRPr lang="en-US" sz="2800" dirty="0">
              <a:solidFill>
                <a:srgbClr val="0000FF"/>
              </a:solidFill>
            </a:endParaRPr>
          </a:p>
        </p:txBody>
      </p:sp>
      <p:grpSp>
        <p:nvGrpSpPr>
          <p:cNvPr id="60" name="Group 59"/>
          <p:cNvGrpSpPr/>
          <p:nvPr/>
        </p:nvGrpSpPr>
        <p:grpSpPr>
          <a:xfrm>
            <a:off x="190500" y="2400300"/>
            <a:ext cx="8763000" cy="3914120"/>
            <a:chOff x="190500" y="2400300"/>
            <a:chExt cx="8763000" cy="3914120"/>
          </a:xfrm>
        </p:grpSpPr>
        <p:sp>
          <p:nvSpPr>
            <p:cNvPr id="12" name="TextBox 11"/>
            <p:cNvSpPr txBox="1"/>
            <p:nvPr/>
          </p:nvSpPr>
          <p:spPr>
            <a:xfrm>
              <a:off x="190500" y="4102100"/>
              <a:ext cx="8763000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For example, a </a:t>
              </a:r>
              <a:r>
                <a:rPr lang="en-US" sz="2800" dirty="0" smtClean="0">
                  <a:solidFill>
                    <a:srgbClr val="0000FF"/>
                  </a:solidFill>
                </a:rPr>
                <a:t>black hole</a:t>
              </a:r>
              <a:r>
                <a:rPr lang="en-US" sz="2800" dirty="0" smtClean="0"/>
                <a:t> in one gauge can look like a </a:t>
              </a:r>
              <a:r>
                <a:rPr lang="en-US" sz="2800" dirty="0" smtClean="0">
                  <a:solidFill>
                    <a:srgbClr val="0000FF"/>
                  </a:solidFill>
                </a:rPr>
                <a:t>traversable wormhole </a:t>
              </a:r>
              <a:r>
                <a:rPr lang="en-US" sz="2800" dirty="0" smtClean="0"/>
                <a:t>in another gauge, even though they describe the same physics </a:t>
              </a:r>
              <a:r>
                <a:rPr lang="en-US" sz="1600" dirty="0" smtClean="0"/>
                <a:t>(</a:t>
              </a:r>
              <a:r>
                <a:rPr lang="en-US" sz="1600" dirty="0" err="1" smtClean="0"/>
                <a:t>Ammon</a:t>
              </a:r>
              <a:r>
                <a:rPr lang="en-US" sz="1600" dirty="0" smtClean="0"/>
                <a:t>, </a:t>
              </a:r>
              <a:r>
                <a:rPr lang="en-US" sz="1600" dirty="0" err="1" smtClean="0"/>
                <a:t>Gutperle</a:t>
              </a:r>
              <a:r>
                <a:rPr lang="en-US" sz="1600" dirty="0" smtClean="0"/>
                <a:t>, Kraus, </a:t>
              </a:r>
              <a:r>
                <a:rPr lang="en-US" sz="1600" dirty="0" err="1" smtClean="0"/>
                <a:t>Perlmutter</a:t>
              </a:r>
              <a:r>
                <a:rPr lang="en-US" sz="1600" dirty="0" smtClean="0"/>
                <a:t>; Castro, </a:t>
              </a:r>
              <a:r>
                <a:rPr lang="en-US" sz="1600" dirty="0" err="1" smtClean="0"/>
                <a:t>Hijano</a:t>
              </a:r>
              <a:r>
                <a:rPr lang="en-US" sz="1600" dirty="0" smtClean="0"/>
                <a:t>, </a:t>
              </a:r>
              <a:r>
                <a:rPr lang="en-US" sz="1600" dirty="0" err="1" smtClean="0"/>
                <a:t>Lepage-Jutier</a:t>
              </a:r>
              <a:r>
                <a:rPr lang="en-US" sz="1600" dirty="0" smtClean="0"/>
                <a:t>, Maloney). </a:t>
              </a:r>
              <a:endParaRPr lang="en-US" sz="2800" dirty="0">
                <a:solidFill>
                  <a:srgbClr val="0000FF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90500" y="5791200"/>
              <a:ext cx="87249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Our usual notion of </a:t>
              </a:r>
              <a:r>
                <a:rPr lang="en-US" sz="2800" dirty="0" smtClean="0">
                  <a:solidFill>
                    <a:srgbClr val="0000FF"/>
                  </a:solidFill>
                </a:rPr>
                <a:t>geometry </a:t>
              </a:r>
              <a:r>
                <a:rPr lang="en-US" sz="2800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is </a:t>
              </a:r>
              <a:r>
                <a:rPr lang="en-US" sz="2800" dirty="0" smtClean="0">
                  <a:solidFill>
                    <a:srgbClr val="0000FF"/>
                  </a:solidFill>
                </a:rPr>
                <a:t>no longer gauge-invariant</a:t>
              </a:r>
              <a:r>
                <a:rPr lang="en-US" sz="2800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.</a:t>
              </a:r>
              <a:endParaRPr lang="en-US" sz="28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grpSp>
          <p:nvGrpSpPr>
            <p:cNvPr id="121" name="Group 120"/>
            <p:cNvGrpSpPr/>
            <p:nvPr/>
          </p:nvGrpSpPr>
          <p:grpSpPr>
            <a:xfrm>
              <a:off x="2113280" y="2406877"/>
              <a:ext cx="1772920" cy="1491366"/>
              <a:chOff x="1948180" y="2470377"/>
              <a:chExt cx="1772920" cy="1491366"/>
            </a:xfrm>
          </p:grpSpPr>
          <p:grpSp>
            <p:nvGrpSpPr>
              <p:cNvPr id="19" name="Group 18"/>
              <p:cNvGrpSpPr/>
              <p:nvPr/>
            </p:nvGrpSpPr>
            <p:grpSpPr>
              <a:xfrm>
                <a:off x="1948180" y="2470377"/>
                <a:ext cx="1722119" cy="114073"/>
                <a:chOff x="1508760" y="762000"/>
                <a:chExt cx="6111240" cy="307087"/>
              </a:xfrm>
            </p:grpSpPr>
            <p:grpSp>
              <p:nvGrpSpPr>
                <p:cNvPr id="20" name="Group 28"/>
                <p:cNvGrpSpPr/>
                <p:nvPr/>
              </p:nvGrpSpPr>
              <p:grpSpPr>
                <a:xfrm>
                  <a:off x="1508760" y="762762"/>
                  <a:ext cx="3063240" cy="306325"/>
                  <a:chOff x="0" y="1600200"/>
                  <a:chExt cx="9144000" cy="914401"/>
                </a:xfrm>
              </p:grpSpPr>
              <p:cxnSp>
                <p:nvCxnSpPr>
                  <p:cNvPr id="32" name="Straight Connector 31"/>
                  <p:cNvCxnSpPr/>
                  <p:nvPr/>
                </p:nvCxnSpPr>
                <p:spPr>
                  <a:xfrm rot="16200000" flipH="1">
                    <a:off x="0" y="1600200"/>
                    <a:ext cx="914400" cy="91440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3" name="Straight Connector 32"/>
                  <p:cNvCxnSpPr/>
                  <p:nvPr/>
                </p:nvCxnSpPr>
                <p:spPr>
                  <a:xfrm rot="5400000" flipH="1" flipV="1">
                    <a:off x="914400" y="1600200"/>
                    <a:ext cx="914400" cy="91440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5" name="Straight Connector 34"/>
                  <p:cNvCxnSpPr/>
                  <p:nvPr/>
                </p:nvCxnSpPr>
                <p:spPr>
                  <a:xfrm rot="16200000" flipH="1">
                    <a:off x="1828800" y="1600201"/>
                    <a:ext cx="914400" cy="91440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6" name="Straight Connector 35"/>
                  <p:cNvCxnSpPr/>
                  <p:nvPr/>
                </p:nvCxnSpPr>
                <p:spPr>
                  <a:xfrm rot="5400000" flipH="1" flipV="1">
                    <a:off x="2743200" y="1600201"/>
                    <a:ext cx="914400" cy="91440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7" name="Straight Connector 36"/>
                  <p:cNvCxnSpPr/>
                  <p:nvPr/>
                </p:nvCxnSpPr>
                <p:spPr>
                  <a:xfrm rot="16200000" flipH="1">
                    <a:off x="3657600" y="1600201"/>
                    <a:ext cx="914400" cy="91440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8" name="Straight Connector 37"/>
                  <p:cNvCxnSpPr/>
                  <p:nvPr/>
                </p:nvCxnSpPr>
                <p:spPr>
                  <a:xfrm rot="5400000" flipH="1" flipV="1">
                    <a:off x="4572000" y="1600201"/>
                    <a:ext cx="914400" cy="91440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9" name="Straight Connector 38"/>
                  <p:cNvCxnSpPr/>
                  <p:nvPr/>
                </p:nvCxnSpPr>
                <p:spPr>
                  <a:xfrm rot="16200000" flipH="1">
                    <a:off x="5486400" y="1600201"/>
                    <a:ext cx="914400" cy="91440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0" name="Straight Connector 39"/>
                  <p:cNvCxnSpPr/>
                  <p:nvPr/>
                </p:nvCxnSpPr>
                <p:spPr>
                  <a:xfrm rot="5400000" flipH="1" flipV="1">
                    <a:off x="6400800" y="1600201"/>
                    <a:ext cx="914400" cy="91440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1" name="Straight Connector 40"/>
                  <p:cNvCxnSpPr/>
                  <p:nvPr/>
                </p:nvCxnSpPr>
                <p:spPr>
                  <a:xfrm rot="16200000" flipH="1">
                    <a:off x="7315200" y="1600201"/>
                    <a:ext cx="914400" cy="91440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2" name="Straight Connector 41"/>
                  <p:cNvCxnSpPr/>
                  <p:nvPr/>
                </p:nvCxnSpPr>
                <p:spPr>
                  <a:xfrm rot="5400000" flipH="1" flipV="1">
                    <a:off x="8229600" y="1600201"/>
                    <a:ext cx="914400" cy="91440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1" name="Group 29"/>
                <p:cNvGrpSpPr/>
                <p:nvPr/>
              </p:nvGrpSpPr>
              <p:grpSpPr>
                <a:xfrm>
                  <a:off x="4556760" y="762000"/>
                  <a:ext cx="3063240" cy="306325"/>
                  <a:chOff x="0" y="1600200"/>
                  <a:chExt cx="9144000" cy="914401"/>
                </a:xfrm>
              </p:grpSpPr>
              <p:cxnSp>
                <p:nvCxnSpPr>
                  <p:cNvPr id="22" name="Straight Connector 21"/>
                  <p:cNvCxnSpPr/>
                  <p:nvPr/>
                </p:nvCxnSpPr>
                <p:spPr>
                  <a:xfrm rot="16200000" flipH="1">
                    <a:off x="0" y="1600200"/>
                    <a:ext cx="914400" cy="91440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" name="Straight Connector 22"/>
                  <p:cNvCxnSpPr/>
                  <p:nvPr/>
                </p:nvCxnSpPr>
                <p:spPr>
                  <a:xfrm rot="5400000" flipH="1" flipV="1">
                    <a:off x="914400" y="1600200"/>
                    <a:ext cx="914400" cy="91440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" name="Straight Connector 23"/>
                  <p:cNvCxnSpPr/>
                  <p:nvPr/>
                </p:nvCxnSpPr>
                <p:spPr>
                  <a:xfrm rot="16200000" flipH="1">
                    <a:off x="1828800" y="1600201"/>
                    <a:ext cx="914400" cy="91440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" name="Straight Connector 24"/>
                  <p:cNvCxnSpPr/>
                  <p:nvPr/>
                </p:nvCxnSpPr>
                <p:spPr>
                  <a:xfrm rot="5400000" flipH="1" flipV="1">
                    <a:off x="2743200" y="1600201"/>
                    <a:ext cx="914400" cy="91440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" name="Straight Connector 25"/>
                  <p:cNvCxnSpPr/>
                  <p:nvPr/>
                </p:nvCxnSpPr>
                <p:spPr>
                  <a:xfrm rot="16200000" flipH="1">
                    <a:off x="3657600" y="1600201"/>
                    <a:ext cx="914400" cy="91440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" name="Straight Connector 26"/>
                  <p:cNvCxnSpPr/>
                  <p:nvPr/>
                </p:nvCxnSpPr>
                <p:spPr>
                  <a:xfrm rot="5400000" flipH="1" flipV="1">
                    <a:off x="4572000" y="1600201"/>
                    <a:ext cx="914400" cy="91440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" name="Straight Connector 27"/>
                  <p:cNvCxnSpPr/>
                  <p:nvPr/>
                </p:nvCxnSpPr>
                <p:spPr>
                  <a:xfrm rot="16200000" flipH="1">
                    <a:off x="5486400" y="1600201"/>
                    <a:ext cx="914400" cy="91440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" name="Straight Connector 28"/>
                  <p:cNvCxnSpPr/>
                  <p:nvPr/>
                </p:nvCxnSpPr>
                <p:spPr>
                  <a:xfrm rot="5400000" flipH="1" flipV="1">
                    <a:off x="6400800" y="1600201"/>
                    <a:ext cx="914400" cy="91440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" name="Straight Connector 29"/>
                  <p:cNvCxnSpPr/>
                  <p:nvPr/>
                </p:nvCxnSpPr>
                <p:spPr>
                  <a:xfrm rot="16200000" flipH="1">
                    <a:off x="7315200" y="1600201"/>
                    <a:ext cx="914400" cy="91440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" name="Straight Connector 30"/>
                  <p:cNvCxnSpPr/>
                  <p:nvPr/>
                </p:nvCxnSpPr>
                <p:spPr>
                  <a:xfrm rot="5400000" flipH="1" flipV="1">
                    <a:off x="8229600" y="1600201"/>
                    <a:ext cx="914400" cy="91440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cxnSp>
            <p:nvCxnSpPr>
              <p:cNvPr id="43" name="Straight Connector 42"/>
              <p:cNvCxnSpPr/>
              <p:nvPr/>
            </p:nvCxnSpPr>
            <p:spPr>
              <a:xfrm>
                <a:off x="1948181" y="2470596"/>
                <a:ext cx="1758027" cy="1468677"/>
              </a:xfrm>
              <a:prstGeom prst="line">
                <a:avLst/>
              </a:prstGeom>
              <a:ln w="50800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>
              <a:xfrm rot="10800000" flipV="1">
                <a:off x="1950373" y="2470596"/>
                <a:ext cx="1755835" cy="1468457"/>
              </a:xfrm>
              <a:prstGeom prst="line">
                <a:avLst/>
              </a:prstGeom>
              <a:ln w="50800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>
              <a:xfrm rot="5400000">
                <a:off x="1216035" y="3204934"/>
                <a:ext cx="1468677" cy="457"/>
              </a:xfrm>
              <a:prstGeom prst="line">
                <a:avLst/>
              </a:prstGeom>
              <a:ln w="508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 rot="5400000">
                <a:off x="2972966" y="3204067"/>
                <a:ext cx="1468677" cy="2192"/>
              </a:xfrm>
              <a:prstGeom prst="line">
                <a:avLst/>
              </a:prstGeom>
              <a:ln w="508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70" name="Group 69"/>
              <p:cNvGrpSpPr/>
              <p:nvPr/>
            </p:nvGrpSpPr>
            <p:grpSpPr>
              <a:xfrm>
                <a:off x="1950372" y="3854451"/>
                <a:ext cx="1770728" cy="107292"/>
                <a:chOff x="1508760" y="762000"/>
                <a:chExt cx="6111240" cy="307087"/>
              </a:xfrm>
            </p:grpSpPr>
            <p:grpSp>
              <p:nvGrpSpPr>
                <p:cNvPr id="71" name="Group 28"/>
                <p:cNvGrpSpPr/>
                <p:nvPr/>
              </p:nvGrpSpPr>
              <p:grpSpPr>
                <a:xfrm>
                  <a:off x="1508760" y="762762"/>
                  <a:ext cx="3063240" cy="306325"/>
                  <a:chOff x="0" y="1600200"/>
                  <a:chExt cx="9144000" cy="914401"/>
                </a:xfrm>
              </p:grpSpPr>
              <p:cxnSp>
                <p:nvCxnSpPr>
                  <p:cNvPr id="83" name="Straight Connector 82"/>
                  <p:cNvCxnSpPr/>
                  <p:nvPr/>
                </p:nvCxnSpPr>
                <p:spPr>
                  <a:xfrm rot="16200000" flipH="1">
                    <a:off x="0" y="1600200"/>
                    <a:ext cx="914400" cy="91440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4" name="Straight Connector 83"/>
                  <p:cNvCxnSpPr/>
                  <p:nvPr/>
                </p:nvCxnSpPr>
                <p:spPr>
                  <a:xfrm rot="5400000" flipH="1" flipV="1">
                    <a:off x="914400" y="1600200"/>
                    <a:ext cx="914400" cy="91440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5" name="Straight Connector 84"/>
                  <p:cNvCxnSpPr/>
                  <p:nvPr/>
                </p:nvCxnSpPr>
                <p:spPr>
                  <a:xfrm rot="16200000" flipH="1">
                    <a:off x="1828800" y="1600201"/>
                    <a:ext cx="914400" cy="91440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6" name="Straight Connector 85"/>
                  <p:cNvCxnSpPr/>
                  <p:nvPr/>
                </p:nvCxnSpPr>
                <p:spPr>
                  <a:xfrm rot="5400000" flipH="1" flipV="1">
                    <a:off x="2743200" y="1600201"/>
                    <a:ext cx="914400" cy="91440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7" name="Straight Connector 86"/>
                  <p:cNvCxnSpPr/>
                  <p:nvPr/>
                </p:nvCxnSpPr>
                <p:spPr>
                  <a:xfrm rot="16200000" flipH="1">
                    <a:off x="3657600" y="1600201"/>
                    <a:ext cx="914400" cy="91440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8" name="Straight Connector 87"/>
                  <p:cNvCxnSpPr/>
                  <p:nvPr/>
                </p:nvCxnSpPr>
                <p:spPr>
                  <a:xfrm rot="5400000" flipH="1" flipV="1">
                    <a:off x="4572000" y="1600201"/>
                    <a:ext cx="914400" cy="91440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9" name="Straight Connector 88"/>
                  <p:cNvCxnSpPr/>
                  <p:nvPr/>
                </p:nvCxnSpPr>
                <p:spPr>
                  <a:xfrm rot="16200000" flipH="1">
                    <a:off x="5486400" y="1600201"/>
                    <a:ext cx="914400" cy="91440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0" name="Straight Connector 89"/>
                  <p:cNvCxnSpPr/>
                  <p:nvPr/>
                </p:nvCxnSpPr>
                <p:spPr>
                  <a:xfrm rot="5400000" flipH="1" flipV="1">
                    <a:off x="6400800" y="1600201"/>
                    <a:ext cx="914400" cy="91440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1" name="Straight Connector 90"/>
                  <p:cNvCxnSpPr/>
                  <p:nvPr/>
                </p:nvCxnSpPr>
                <p:spPr>
                  <a:xfrm rot="16200000" flipH="1">
                    <a:off x="7315200" y="1600201"/>
                    <a:ext cx="914400" cy="91440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2" name="Straight Connector 91"/>
                  <p:cNvCxnSpPr/>
                  <p:nvPr/>
                </p:nvCxnSpPr>
                <p:spPr>
                  <a:xfrm rot="5400000" flipH="1" flipV="1">
                    <a:off x="8229600" y="1600201"/>
                    <a:ext cx="914400" cy="91440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72" name="Group 29"/>
                <p:cNvGrpSpPr/>
                <p:nvPr/>
              </p:nvGrpSpPr>
              <p:grpSpPr>
                <a:xfrm>
                  <a:off x="4556760" y="762000"/>
                  <a:ext cx="3063240" cy="306325"/>
                  <a:chOff x="0" y="1600200"/>
                  <a:chExt cx="9144000" cy="914401"/>
                </a:xfrm>
              </p:grpSpPr>
              <p:cxnSp>
                <p:nvCxnSpPr>
                  <p:cNvPr id="73" name="Straight Connector 72"/>
                  <p:cNvCxnSpPr/>
                  <p:nvPr/>
                </p:nvCxnSpPr>
                <p:spPr>
                  <a:xfrm rot="16200000" flipH="1">
                    <a:off x="0" y="1600200"/>
                    <a:ext cx="914400" cy="91440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4" name="Straight Connector 73"/>
                  <p:cNvCxnSpPr/>
                  <p:nvPr/>
                </p:nvCxnSpPr>
                <p:spPr>
                  <a:xfrm rot="5400000" flipH="1" flipV="1">
                    <a:off x="914400" y="1600200"/>
                    <a:ext cx="914400" cy="91440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5" name="Straight Connector 74"/>
                  <p:cNvCxnSpPr/>
                  <p:nvPr/>
                </p:nvCxnSpPr>
                <p:spPr>
                  <a:xfrm rot="16200000" flipH="1">
                    <a:off x="1828800" y="1600201"/>
                    <a:ext cx="914400" cy="91440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6" name="Straight Connector 75"/>
                  <p:cNvCxnSpPr/>
                  <p:nvPr/>
                </p:nvCxnSpPr>
                <p:spPr>
                  <a:xfrm rot="5400000" flipH="1" flipV="1">
                    <a:off x="2743200" y="1600201"/>
                    <a:ext cx="914400" cy="91440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7" name="Straight Connector 76"/>
                  <p:cNvCxnSpPr/>
                  <p:nvPr/>
                </p:nvCxnSpPr>
                <p:spPr>
                  <a:xfrm rot="16200000" flipH="1">
                    <a:off x="3657600" y="1600201"/>
                    <a:ext cx="914400" cy="91440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8" name="Straight Connector 77"/>
                  <p:cNvCxnSpPr/>
                  <p:nvPr/>
                </p:nvCxnSpPr>
                <p:spPr>
                  <a:xfrm rot="5400000" flipH="1" flipV="1">
                    <a:off x="4572000" y="1600201"/>
                    <a:ext cx="914400" cy="91440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9" name="Straight Connector 78"/>
                  <p:cNvCxnSpPr/>
                  <p:nvPr/>
                </p:nvCxnSpPr>
                <p:spPr>
                  <a:xfrm rot="16200000" flipH="1">
                    <a:off x="5486400" y="1600201"/>
                    <a:ext cx="914400" cy="91440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0" name="Straight Connector 79"/>
                  <p:cNvCxnSpPr/>
                  <p:nvPr/>
                </p:nvCxnSpPr>
                <p:spPr>
                  <a:xfrm rot="5400000" flipH="1" flipV="1">
                    <a:off x="6400800" y="1600201"/>
                    <a:ext cx="914400" cy="91440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1" name="Straight Connector 80"/>
                  <p:cNvCxnSpPr/>
                  <p:nvPr/>
                </p:nvCxnSpPr>
                <p:spPr>
                  <a:xfrm rot="16200000" flipH="1">
                    <a:off x="7315200" y="1600201"/>
                    <a:ext cx="914400" cy="91440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2" name="Straight Connector 81"/>
                  <p:cNvCxnSpPr/>
                  <p:nvPr/>
                </p:nvCxnSpPr>
                <p:spPr>
                  <a:xfrm rot="5400000" flipH="1" flipV="1">
                    <a:off x="8229600" y="1600201"/>
                    <a:ext cx="914400" cy="91440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sp>
          <p:nvSpPr>
            <p:cNvPr id="174" name="Rectangle 173"/>
            <p:cNvSpPr/>
            <p:nvPr/>
          </p:nvSpPr>
          <p:spPr>
            <a:xfrm>
              <a:off x="5321300" y="2400300"/>
              <a:ext cx="1524000" cy="1473200"/>
            </a:xfrm>
            <a:prstGeom prst="rect">
              <a:avLst/>
            </a:prstGeom>
            <a:noFill/>
            <a:ln w="381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6" name="Straight Arrow Connector 175"/>
            <p:cNvCxnSpPr/>
            <p:nvPr/>
          </p:nvCxnSpPr>
          <p:spPr>
            <a:xfrm>
              <a:off x="4178300" y="2971800"/>
              <a:ext cx="825500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77" name="Picture 176" descr="latex-image-1.pd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470400" y="3168650"/>
              <a:ext cx="304800" cy="3429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548433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38633"/>
          </a:xfrm>
          <a:solidFill>
            <a:srgbClr val="3822B0"/>
          </a:solidFill>
        </p:spPr>
        <p:txBody>
          <a:bodyPr>
            <a:normAutofit/>
          </a:bodyPr>
          <a:lstStyle/>
          <a:p>
            <a:pPr algn="l"/>
            <a:r>
              <a:rPr lang="en-US" sz="4000" dirty="0" smtClean="0">
                <a:solidFill>
                  <a:schemeClr val="bg1"/>
                </a:solidFill>
                <a:latin typeface="Calibri"/>
                <a:cs typeface="Calibri"/>
              </a:rPr>
              <a:t>  Higher Spin Gravity and Entanglement </a:t>
            </a:r>
            <a:endParaRPr lang="en-US" sz="40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5100" y="1028700"/>
            <a:ext cx="8763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However, these theories are still dual to </a:t>
            </a:r>
            <a:r>
              <a:rPr lang="en-US" sz="2800" dirty="0" err="1" smtClean="0"/>
              <a:t>CFTs</a:t>
            </a:r>
            <a:r>
              <a:rPr lang="en-US" sz="2800" dirty="0" smtClean="0"/>
              <a:t> with a </a:t>
            </a:r>
            <a:r>
              <a:rPr lang="en-US" sz="2800" dirty="0" smtClean="0">
                <a:solidFill>
                  <a:srgbClr val="0000FF"/>
                </a:solidFill>
              </a:rPr>
              <a:t>well-defined notion</a:t>
            </a:r>
            <a:r>
              <a:rPr lang="en-US" sz="2800" dirty="0" smtClean="0"/>
              <a:t> of </a:t>
            </a:r>
            <a:r>
              <a:rPr lang="en-US" sz="2800" dirty="0" smtClean="0">
                <a:solidFill>
                  <a:srgbClr val="0000FF"/>
                </a:solidFill>
              </a:rPr>
              <a:t>entanglement</a:t>
            </a:r>
            <a:r>
              <a:rPr lang="en-US" sz="2800" dirty="0" smtClean="0"/>
              <a:t>. </a:t>
            </a:r>
            <a:endParaRPr lang="en-US" sz="2800" dirty="0">
              <a:solidFill>
                <a:srgbClr val="0000FF"/>
              </a:solidFill>
            </a:endParaRPr>
          </a:p>
        </p:txBody>
      </p:sp>
      <p:grpSp>
        <p:nvGrpSpPr>
          <p:cNvPr id="60" name="Group 59"/>
          <p:cNvGrpSpPr/>
          <p:nvPr/>
        </p:nvGrpSpPr>
        <p:grpSpPr>
          <a:xfrm>
            <a:off x="4419600" y="2133600"/>
            <a:ext cx="3505200" cy="736600"/>
            <a:chOff x="4775200" y="1231900"/>
            <a:chExt cx="3505200" cy="736600"/>
          </a:xfrm>
        </p:grpSpPr>
        <p:cxnSp>
          <p:nvCxnSpPr>
            <p:cNvPr id="61" name="Straight Connector 60"/>
            <p:cNvCxnSpPr/>
            <p:nvPr/>
          </p:nvCxnSpPr>
          <p:spPr>
            <a:xfrm>
              <a:off x="4775200" y="1866900"/>
              <a:ext cx="3505200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Oval 61"/>
            <p:cNvSpPr/>
            <p:nvPr/>
          </p:nvSpPr>
          <p:spPr>
            <a:xfrm>
              <a:off x="5365750" y="1778000"/>
              <a:ext cx="190500" cy="1905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/>
            <p:cNvSpPr/>
            <p:nvPr/>
          </p:nvSpPr>
          <p:spPr>
            <a:xfrm>
              <a:off x="7588250" y="1778000"/>
              <a:ext cx="190500" cy="1905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4" name="Straight Connector 63"/>
            <p:cNvCxnSpPr/>
            <p:nvPr/>
          </p:nvCxnSpPr>
          <p:spPr>
            <a:xfrm>
              <a:off x="5384807" y="1866900"/>
              <a:ext cx="2349500" cy="158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TextBox 64"/>
            <p:cNvSpPr txBox="1"/>
            <p:nvPr/>
          </p:nvSpPr>
          <p:spPr>
            <a:xfrm>
              <a:off x="6311900" y="1231900"/>
              <a:ext cx="3683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i="1" dirty="0" smtClean="0"/>
                <a:t>A</a:t>
              </a:r>
              <a:endParaRPr lang="en-US" sz="3600" i="1" dirty="0"/>
            </a:p>
          </p:txBody>
        </p:sp>
      </p:grpSp>
      <p:sp>
        <p:nvSpPr>
          <p:cNvPr id="66" name="Freeform 65"/>
          <p:cNvSpPr/>
          <p:nvPr/>
        </p:nvSpPr>
        <p:spPr>
          <a:xfrm>
            <a:off x="5105400" y="2819400"/>
            <a:ext cx="2273300" cy="1293283"/>
          </a:xfrm>
          <a:custGeom>
            <a:avLst/>
            <a:gdLst>
              <a:gd name="connsiteX0" fmla="*/ 0 w 2273300"/>
              <a:gd name="connsiteY0" fmla="*/ 0 h 1293283"/>
              <a:gd name="connsiteX1" fmla="*/ 1079500 w 2273300"/>
              <a:gd name="connsiteY1" fmla="*/ 1282700 h 1293283"/>
              <a:gd name="connsiteX2" fmla="*/ 2273300 w 2273300"/>
              <a:gd name="connsiteY2" fmla="*/ 63500 h 12932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73300" h="1293283">
                <a:moveTo>
                  <a:pt x="0" y="0"/>
                </a:moveTo>
                <a:cubicBezTo>
                  <a:pt x="350308" y="636058"/>
                  <a:pt x="700617" y="1272117"/>
                  <a:pt x="1079500" y="1282700"/>
                </a:cubicBezTo>
                <a:cubicBezTo>
                  <a:pt x="1458383" y="1293283"/>
                  <a:pt x="1865841" y="678391"/>
                  <a:pt x="2273300" y="63500"/>
                </a:cubicBezTo>
              </a:path>
            </a:pathLst>
          </a:custGeom>
          <a:ln w="38100" cmpd="sng">
            <a:solidFill>
              <a:srgbClr val="8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TextBox 66"/>
          <p:cNvSpPr txBox="1"/>
          <p:nvPr/>
        </p:nvSpPr>
        <p:spPr>
          <a:xfrm>
            <a:off x="1549400" y="5626100"/>
            <a:ext cx="6413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What is geometry in higher spin gravity?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381000" y="4495800"/>
            <a:ext cx="8763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Geodesics will </a:t>
            </a:r>
            <a:r>
              <a:rPr lang="en-US" sz="2800" dirty="0" smtClean="0">
                <a:solidFill>
                  <a:srgbClr val="0000FF"/>
                </a:solidFill>
              </a:rPr>
              <a:t>not </a:t>
            </a:r>
            <a:r>
              <a:rPr lang="en-US" sz="2800" dirty="0" smtClean="0"/>
              <a:t>work: but can we find a </a:t>
            </a:r>
            <a:r>
              <a:rPr lang="en-US" sz="2800" dirty="0" smtClean="0">
                <a:solidFill>
                  <a:srgbClr val="0000FF"/>
                </a:solidFill>
              </a:rPr>
              <a:t>bulk object</a:t>
            </a:r>
            <a:r>
              <a:rPr lang="en-US" sz="2800" dirty="0" smtClean="0"/>
              <a:t> that correctly calculates the </a:t>
            </a:r>
            <a:r>
              <a:rPr lang="en-US" sz="2800" dirty="0" smtClean="0">
                <a:solidFill>
                  <a:srgbClr val="0000FF"/>
                </a:solidFill>
              </a:rPr>
              <a:t>entanglement entropy</a:t>
            </a:r>
            <a:r>
              <a:rPr lang="en-US" sz="2800" dirty="0" smtClean="0"/>
              <a:t>? </a:t>
            </a:r>
          </a:p>
        </p:txBody>
      </p:sp>
      <p:pic>
        <p:nvPicPr>
          <p:cNvPr id="13" name="Picture 12" descr="latex-image-1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2895600"/>
            <a:ext cx="2552700" cy="647700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548433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Oval 27"/>
          <p:cNvSpPr/>
          <p:nvPr/>
        </p:nvSpPr>
        <p:spPr>
          <a:xfrm>
            <a:off x="3441700" y="3149600"/>
            <a:ext cx="1638300" cy="457200"/>
          </a:xfrm>
          <a:prstGeom prst="ellipse">
            <a:avLst/>
          </a:prstGeom>
          <a:noFill/>
          <a:ln w="38100" cmpd="sng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3" name="Group 32"/>
          <p:cNvGrpSpPr/>
          <p:nvPr/>
        </p:nvGrpSpPr>
        <p:grpSpPr>
          <a:xfrm>
            <a:off x="4114800" y="2286000"/>
            <a:ext cx="304800" cy="2229612"/>
            <a:chOff x="4114800" y="2286000"/>
            <a:chExt cx="304800" cy="2229612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30" name="Can 29"/>
            <p:cNvSpPr/>
            <p:nvPr/>
          </p:nvSpPr>
          <p:spPr>
            <a:xfrm>
              <a:off x="4114800" y="2286000"/>
              <a:ext cx="304800" cy="2229612"/>
            </a:xfrm>
            <a:prstGeom prst="can">
              <a:avLst/>
            </a:prstGeom>
            <a:grpFill/>
            <a:ln w="285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4127500" y="3302000"/>
              <a:ext cx="292100" cy="127000"/>
            </a:xfrm>
            <a:prstGeom prst="ellipse">
              <a:avLst/>
            </a:prstGeom>
            <a:grpFill/>
            <a:ln w="381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38633"/>
          </a:xfrm>
          <a:solidFill>
            <a:srgbClr val="3822B0"/>
          </a:solidFill>
        </p:spPr>
        <p:txBody>
          <a:bodyPr>
            <a:normAutofit/>
          </a:bodyPr>
          <a:lstStyle/>
          <a:p>
            <a:pPr algn="l"/>
            <a:r>
              <a:rPr lang="en-US" sz="4000" dirty="0" smtClean="0">
                <a:solidFill>
                  <a:schemeClr val="bg1"/>
                </a:solidFill>
                <a:latin typeface="Calibri"/>
                <a:cs typeface="Calibri"/>
              </a:rPr>
              <a:t>  Gravity on AdS</a:t>
            </a:r>
            <a:r>
              <a:rPr lang="en-US" sz="4000" baseline="-25000" dirty="0" smtClean="0">
                <a:solidFill>
                  <a:schemeClr val="bg1"/>
                </a:solidFill>
                <a:latin typeface="Calibri"/>
                <a:cs typeface="Calibri"/>
              </a:rPr>
              <a:t>3</a:t>
            </a:r>
            <a:endParaRPr lang="en-US" sz="40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5100" y="1028700"/>
            <a:ext cx="8763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In three dimensions, gravity has </a:t>
            </a:r>
            <a:r>
              <a:rPr lang="en-US" sz="2800" dirty="0" smtClean="0">
                <a:solidFill>
                  <a:srgbClr val="0000FF"/>
                </a:solidFill>
              </a:rPr>
              <a:t>no propagating </a:t>
            </a:r>
            <a:r>
              <a:rPr lang="en-US" sz="2800" dirty="0" smtClean="0"/>
              <a:t>degrees of freedom; matter does not curve space outside it.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2400" y="4648200"/>
            <a:ext cx="8763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Interestingly, on AdS</a:t>
            </a:r>
            <a:r>
              <a:rPr lang="en-US" sz="2800" baseline="-25000" dirty="0" smtClean="0"/>
              <a:t>3</a:t>
            </a:r>
            <a:r>
              <a:rPr lang="en-US" sz="2800" dirty="0" smtClean="0"/>
              <a:t> it still has black holes </a:t>
            </a:r>
            <a:r>
              <a:rPr lang="en-US" sz="1600" dirty="0" smtClean="0"/>
              <a:t>(</a:t>
            </a:r>
            <a:r>
              <a:rPr lang="en-US" sz="1600" dirty="0" err="1" smtClean="0"/>
              <a:t>Banados</a:t>
            </a:r>
            <a:r>
              <a:rPr lang="en-US" sz="1600" dirty="0" smtClean="0"/>
              <a:t>, </a:t>
            </a:r>
            <a:r>
              <a:rPr lang="en-US" sz="1600" dirty="0" err="1" smtClean="0"/>
              <a:t>Teitelboim</a:t>
            </a:r>
            <a:r>
              <a:rPr lang="en-US" sz="1600" dirty="0" smtClean="0"/>
              <a:t>, </a:t>
            </a:r>
            <a:r>
              <a:rPr lang="en-US" sz="1600" dirty="0" err="1" smtClean="0"/>
              <a:t>Zanelli</a:t>
            </a:r>
            <a:r>
              <a:rPr lang="en-US" sz="1600" dirty="0" smtClean="0"/>
              <a:t>)</a:t>
            </a:r>
            <a:r>
              <a:rPr lang="en-US" sz="1600" baseline="-25000" dirty="0" smtClean="0"/>
              <a:t>.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27" name="Can 26"/>
          <p:cNvSpPr/>
          <p:nvPr/>
        </p:nvSpPr>
        <p:spPr>
          <a:xfrm>
            <a:off x="3429000" y="2266188"/>
            <a:ext cx="1676400" cy="2229612"/>
          </a:xfrm>
          <a:prstGeom prst="can">
            <a:avLst/>
          </a:prstGeom>
          <a:solidFill>
            <a:schemeClr val="bg1">
              <a:lumMod val="75000"/>
              <a:alpha val="13000"/>
            </a:schemeClr>
          </a:solidFill>
          <a:ln w="28575" cmpd="sng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 33"/>
          <p:cNvSpPr/>
          <p:nvPr/>
        </p:nvSpPr>
        <p:spPr>
          <a:xfrm>
            <a:off x="4057650" y="3594100"/>
            <a:ext cx="431800" cy="6350"/>
          </a:xfrm>
          <a:custGeom>
            <a:avLst/>
            <a:gdLst>
              <a:gd name="connsiteX0" fmla="*/ 0 w 431800"/>
              <a:gd name="connsiteY0" fmla="*/ 0 h 6350"/>
              <a:gd name="connsiteX1" fmla="*/ 431800 w 431800"/>
              <a:gd name="connsiteY1" fmla="*/ 6350 h 6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31800" h="6350">
                <a:moveTo>
                  <a:pt x="0" y="0"/>
                </a:moveTo>
                <a:lnTo>
                  <a:pt x="431800" y="6350"/>
                </a:lnTo>
              </a:path>
            </a:pathLst>
          </a:custGeom>
          <a:ln w="317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152400" y="5613400"/>
            <a:ext cx="8763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There is a convenient language to talk about </a:t>
            </a:r>
            <a:r>
              <a:rPr lang="en-US" sz="2800" dirty="0" smtClean="0">
                <a:solidFill>
                  <a:srgbClr val="0000FF"/>
                </a:solidFill>
              </a:rPr>
              <a:t>purely topological</a:t>
            </a:r>
            <a:r>
              <a:rPr lang="en-US" sz="2800" dirty="0" smtClean="0"/>
              <a:t> theories.  </a:t>
            </a:r>
            <a:endParaRPr lang="en-US" sz="28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548433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38633"/>
          </a:xfrm>
          <a:solidFill>
            <a:srgbClr val="3822B0"/>
          </a:solidFill>
        </p:spPr>
        <p:txBody>
          <a:bodyPr>
            <a:normAutofit/>
          </a:bodyPr>
          <a:lstStyle/>
          <a:p>
            <a:pPr algn="l"/>
            <a:r>
              <a:rPr lang="en-US" sz="4000" dirty="0" smtClean="0">
                <a:solidFill>
                  <a:schemeClr val="bg1"/>
                </a:solidFill>
                <a:latin typeface="Calibri"/>
                <a:cs typeface="Calibri"/>
              </a:rPr>
              <a:t>  </a:t>
            </a:r>
            <a:r>
              <a:rPr lang="en-US" sz="3600" dirty="0" err="1" smtClean="0">
                <a:solidFill>
                  <a:schemeClr val="bg1"/>
                </a:solidFill>
                <a:latin typeface="Calibri"/>
                <a:cs typeface="Calibri"/>
              </a:rPr>
              <a:t>Chern</a:t>
            </a:r>
            <a:r>
              <a:rPr lang="en-US" sz="3600" dirty="0" smtClean="0">
                <a:solidFill>
                  <a:schemeClr val="bg1"/>
                </a:solidFill>
                <a:latin typeface="Calibri"/>
                <a:cs typeface="Calibri"/>
              </a:rPr>
              <a:t>-Simons Formulation of AdS</a:t>
            </a:r>
            <a:r>
              <a:rPr lang="en-US" sz="3600" baseline="-25000" dirty="0" smtClean="0">
                <a:solidFill>
                  <a:schemeClr val="bg1"/>
                </a:solidFill>
                <a:latin typeface="Calibri"/>
                <a:cs typeface="Calibri"/>
              </a:rPr>
              <a:t>3</a:t>
            </a:r>
            <a:r>
              <a:rPr lang="en-US" sz="3600" dirty="0" smtClean="0">
                <a:solidFill>
                  <a:schemeClr val="bg1"/>
                </a:solidFill>
                <a:latin typeface="Calibri"/>
                <a:cs typeface="Calibri"/>
              </a:rPr>
              <a:t> Gravity</a:t>
            </a:r>
            <a:endParaRPr lang="en-US" sz="36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5100" y="1028700"/>
            <a:ext cx="8763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Pure gravity in 3d can be described as a </a:t>
            </a:r>
            <a:r>
              <a:rPr lang="en-US" sz="2400" dirty="0" smtClean="0">
                <a:solidFill>
                  <a:srgbClr val="0000FF"/>
                </a:solidFill>
              </a:rPr>
              <a:t>doubled </a:t>
            </a:r>
            <a:r>
              <a:rPr lang="en-US" sz="2400" dirty="0" err="1" smtClean="0">
                <a:solidFill>
                  <a:srgbClr val="0000FF"/>
                </a:solidFill>
              </a:rPr>
              <a:t>Chern</a:t>
            </a:r>
            <a:r>
              <a:rPr lang="en-US" sz="2400" dirty="0" smtClean="0">
                <a:solidFill>
                  <a:srgbClr val="0000FF"/>
                </a:solidFill>
              </a:rPr>
              <a:t>-Simons theory </a:t>
            </a:r>
            <a:r>
              <a:rPr lang="en-US" sz="1600" dirty="0" smtClean="0"/>
              <a:t>(Witten; </a:t>
            </a:r>
            <a:r>
              <a:rPr lang="en-US" sz="1600" dirty="0" err="1" smtClean="0"/>
              <a:t>Achucarro</a:t>
            </a:r>
            <a:r>
              <a:rPr lang="en-US" sz="1600" dirty="0" smtClean="0"/>
              <a:t>, Townsend).</a:t>
            </a:r>
            <a:endParaRPr lang="en-US" sz="2400" dirty="0"/>
          </a:p>
        </p:txBody>
      </p:sp>
      <p:pic>
        <p:nvPicPr>
          <p:cNvPr id="13" name="Picture 12" descr="latex-image-1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2108200"/>
            <a:ext cx="4203700" cy="503437"/>
          </a:xfrm>
          <a:prstGeom prst="rect">
            <a:avLst/>
          </a:prstGeom>
        </p:spPr>
      </p:pic>
      <p:pic>
        <p:nvPicPr>
          <p:cNvPr id="14" name="Picture 13" descr="latex-image-1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400" y="2798610"/>
            <a:ext cx="7391400" cy="937393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52400" y="3771900"/>
            <a:ext cx="876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For AdS</a:t>
            </a:r>
            <a:r>
              <a:rPr lang="en-US" sz="2400" baseline="-25000" dirty="0" smtClean="0"/>
              <a:t>3 </a:t>
            </a:r>
            <a:r>
              <a:rPr lang="en-US" sz="2400" dirty="0" smtClean="0"/>
              <a:t>, gauge group is </a:t>
            </a:r>
            <a:r>
              <a:rPr lang="en-US" sz="2400" dirty="0" smtClean="0">
                <a:solidFill>
                  <a:srgbClr val="0000FF"/>
                </a:solidFill>
              </a:rPr>
              <a:t>SL(2,R) </a:t>
            </a:r>
            <a:r>
              <a:rPr lang="en-US" sz="2400" dirty="0" err="1" smtClean="0">
                <a:solidFill>
                  <a:srgbClr val="0000FF"/>
                </a:solidFill>
              </a:rPr>
              <a:t>x</a:t>
            </a:r>
            <a:r>
              <a:rPr lang="en-US" sz="2400" dirty="0" smtClean="0">
                <a:solidFill>
                  <a:srgbClr val="0000FF"/>
                </a:solidFill>
              </a:rPr>
              <a:t> SL(2,R)</a:t>
            </a:r>
            <a:r>
              <a:rPr lang="en-US" sz="2400" dirty="0" smtClean="0"/>
              <a:t>.</a:t>
            </a:r>
            <a:endParaRPr lang="en-US" sz="2400" dirty="0">
              <a:solidFill>
                <a:srgbClr val="0000FF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52400" y="4274403"/>
            <a:ext cx="8763000" cy="2310547"/>
            <a:chOff x="152400" y="4274403"/>
            <a:chExt cx="8763000" cy="2310547"/>
          </a:xfrm>
        </p:grpSpPr>
        <p:sp>
          <p:nvSpPr>
            <p:cNvPr id="19" name="TextBox 18"/>
            <p:cNvSpPr txBox="1"/>
            <p:nvPr/>
          </p:nvSpPr>
          <p:spPr>
            <a:xfrm>
              <a:off x="152400" y="5100935"/>
              <a:ext cx="8763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Recover </a:t>
              </a:r>
              <a:r>
                <a:rPr lang="en-US" sz="2400" dirty="0" err="1" smtClean="0">
                  <a:solidFill>
                    <a:srgbClr val="0000FF"/>
                  </a:solidFill>
                </a:rPr>
                <a:t>vielbein</a:t>
              </a:r>
              <a:r>
                <a:rPr lang="en-US" sz="2400" dirty="0" smtClean="0">
                  <a:solidFill>
                    <a:srgbClr val="0000FF"/>
                  </a:solidFill>
                </a:rPr>
                <a:t>, spin connection, metric</a:t>
              </a:r>
              <a:r>
                <a:rPr lang="en-US" sz="2400" dirty="0" smtClean="0"/>
                <a:t>:</a:t>
              </a:r>
              <a:endParaRPr lang="en-US" sz="2400" dirty="0">
                <a:solidFill>
                  <a:srgbClr val="0000FF"/>
                </a:solidFill>
              </a:endParaRPr>
            </a:p>
          </p:txBody>
        </p:sp>
        <p:pic>
          <p:nvPicPr>
            <p:cNvPr id="20" name="Picture 19" descr="latex-image-1.pdf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619250" y="5613400"/>
              <a:ext cx="2044700" cy="406400"/>
            </a:xfrm>
            <a:prstGeom prst="rect">
              <a:avLst/>
            </a:prstGeom>
          </p:spPr>
        </p:pic>
        <p:pic>
          <p:nvPicPr>
            <p:cNvPr id="21" name="Picture 20" descr="latex-image-1.pdf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857750" y="5511800"/>
              <a:ext cx="2146300" cy="431800"/>
            </a:xfrm>
            <a:prstGeom prst="rect">
              <a:avLst/>
            </a:prstGeom>
          </p:spPr>
        </p:pic>
        <p:pic>
          <p:nvPicPr>
            <p:cNvPr id="24" name="Picture 23" descr="latex-image-1.pdf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889250" y="6089650"/>
              <a:ext cx="3187700" cy="495300"/>
            </a:xfrm>
            <a:prstGeom prst="rect">
              <a:avLst/>
            </a:prstGeom>
          </p:spPr>
        </p:pic>
        <p:sp>
          <p:nvSpPr>
            <p:cNvPr id="25" name="TextBox 24"/>
            <p:cNvSpPr txBox="1"/>
            <p:nvPr/>
          </p:nvSpPr>
          <p:spPr>
            <a:xfrm>
              <a:off x="152400" y="4274403"/>
              <a:ext cx="8763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This presentation of gravity generalizes naturally to higher spin theories: we replace </a:t>
              </a:r>
              <a:r>
                <a:rPr lang="en-US" sz="2400" dirty="0" smtClean="0">
                  <a:solidFill>
                    <a:srgbClr val="0000FF"/>
                  </a:solidFill>
                </a:rPr>
                <a:t>2 with N. </a:t>
              </a:r>
              <a:endParaRPr lang="en-US" sz="2400" dirty="0">
                <a:solidFill>
                  <a:srgbClr val="0000FF"/>
                </a:solidFill>
              </a:endParaRPr>
            </a:p>
          </p:txBody>
        </p:sp>
      </p:grp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548433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38633"/>
          </a:xfrm>
          <a:solidFill>
            <a:srgbClr val="3822B0"/>
          </a:solidFill>
        </p:spPr>
        <p:txBody>
          <a:bodyPr>
            <a:normAutofit/>
          </a:bodyPr>
          <a:lstStyle/>
          <a:p>
            <a:pPr algn="l"/>
            <a:r>
              <a:rPr lang="en-US" sz="4000" dirty="0" smtClean="0">
                <a:solidFill>
                  <a:schemeClr val="bg1"/>
                </a:solidFill>
                <a:latin typeface="Calibri"/>
                <a:cs typeface="Calibri"/>
              </a:rPr>
              <a:t>  BTZ </a:t>
            </a:r>
            <a:r>
              <a:rPr lang="en-US" sz="3600" dirty="0" smtClean="0">
                <a:solidFill>
                  <a:schemeClr val="bg1"/>
                </a:solidFill>
                <a:latin typeface="Calibri"/>
                <a:cs typeface="Calibri"/>
              </a:rPr>
              <a:t>Black Holes in </a:t>
            </a:r>
            <a:r>
              <a:rPr lang="en-US" sz="3600" dirty="0" err="1" smtClean="0">
                <a:solidFill>
                  <a:schemeClr val="bg1"/>
                </a:solidFill>
                <a:latin typeface="Calibri"/>
                <a:cs typeface="Calibri"/>
              </a:rPr>
              <a:t>Chern</a:t>
            </a:r>
            <a:r>
              <a:rPr lang="en-US" sz="3600" dirty="0" smtClean="0">
                <a:solidFill>
                  <a:schemeClr val="bg1"/>
                </a:solidFill>
                <a:latin typeface="Calibri"/>
                <a:cs typeface="Calibri"/>
              </a:rPr>
              <a:t>-Simons Language</a:t>
            </a:r>
            <a:endParaRPr lang="en-US" sz="36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5100" y="1988403"/>
            <a:ext cx="8763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In this language, a black hole is characterized by a </a:t>
            </a:r>
            <a:r>
              <a:rPr lang="en-US" sz="2400" dirty="0" smtClean="0">
                <a:solidFill>
                  <a:srgbClr val="0000FF"/>
                </a:solidFill>
              </a:rPr>
              <a:t>non-contractible </a:t>
            </a:r>
            <a:r>
              <a:rPr lang="en-US" sz="2400" i="1" dirty="0" err="1" smtClean="0">
                <a:solidFill>
                  <a:srgbClr val="0000FF"/>
                </a:solidFill>
              </a:rPr>
              <a:t>φ</a:t>
            </a:r>
            <a:r>
              <a:rPr lang="en-US" sz="2400" dirty="0" smtClean="0">
                <a:solidFill>
                  <a:srgbClr val="0000FF"/>
                </a:solidFill>
              </a:rPr>
              <a:t>  </a:t>
            </a:r>
            <a:r>
              <a:rPr lang="en-US" sz="2400" dirty="0" smtClean="0"/>
              <a:t>cycle but a </a:t>
            </a:r>
            <a:r>
              <a:rPr lang="en-US" sz="2400" dirty="0" smtClean="0">
                <a:solidFill>
                  <a:srgbClr val="0000FF"/>
                </a:solidFill>
              </a:rPr>
              <a:t>contractible Euclidean time cycle</a:t>
            </a:r>
            <a:r>
              <a:rPr lang="en-US" sz="2400" dirty="0" smtClean="0"/>
              <a:t>.  </a:t>
            </a:r>
            <a:endParaRPr lang="en-US" sz="2400" dirty="0">
              <a:solidFill>
                <a:srgbClr val="0000FF"/>
              </a:solidFill>
            </a:endParaRPr>
          </a:p>
        </p:txBody>
      </p:sp>
      <p:grpSp>
        <p:nvGrpSpPr>
          <p:cNvPr id="3" name="Group 28"/>
          <p:cNvGrpSpPr/>
          <p:nvPr/>
        </p:nvGrpSpPr>
        <p:grpSpPr>
          <a:xfrm>
            <a:off x="1371600" y="3244850"/>
            <a:ext cx="1676400" cy="2230406"/>
            <a:chOff x="1219200" y="2209800"/>
            <a:chExt cx="1676400" cy="2230406"/>
          </a:xfrm>
        </p:grpSpPr>
        <p:cxnSp>
          <p:nvCxnSpPr>
            <p:cNvPr id="23" name="Straight Connector 22"/>
            <p:cNvCxnSpPr/>
            <p:nvPr/>
          </p:nvCxnSpPr>
          <p:spPr>
            <a:xfrm rot="16200000" flipH="1">
              <a:off x="942594" y="3324606"/>
              <a:ext cx="2229612" cy="1588"/>
            </a:xfrm>
            <a:prstGeom prst="line">
              <a:avLst/>
            </a:prstGeom>
            <a:ln w="76200" cmpd="sng">
              <a:solidFill>
                <a:srgbClr val="8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" name="Group 20"/>
            <p:cNvGrpSpPr/>
            <p:nvPr/>
          </p:nvGrpSpPr>
          <p:grpSpPr>
            <a:xfrm>
              <a:off x="1219200" y="2209800"/>
              <a:ext cx="1676400" cy="2229612"/>
              <a:chOff x="1244600" y="2997200"/>
              <a:chExt cx="1676400" cy="2229612"/>
            </a:xfrm>
          </p:grpSpPr>
          <p:sp>
            <p:nvSpPr>
              <p:cNvPr id="33" name="Can 32"/>
              <p:cNvSpPr/>
              <p:nvPr/>
            </p:nvSpPr>
            <p:spPr>
              <a:xfrm>
                <a:off x="1244600" y="2997200"/>
                <a:ext cx="1676400" cy="2229612"/>
              </a:xfrm>
              <a:prstGeom prst="can">
                <a:avLst/>
              </a:prstGeom>
              <a:solidFill>
                <a:schemeClr val="bg1">
                  <a:lumMod val="75000"/>
                  <a:alpha val="13000"/>
                </a:schemeClr>
              </a:solidFill>
              <a:ln w="28575" cmpd="sng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Oval 33"/>
              <p:cNvSpPr/>
              <p:nvPr/>
            </p:nvSpPr>
            <p:spPr>
              <a:xfrm>
                <a:off x="1257300" y="3860800"/>
                <a:ext cx="1638300" cy="457200"/>
              </a:xfrm>
              <a:prstGeom prst="ellipse">
                <a:avLst/>
              </a:prstGeom>
              <a:noFill/>
              <a:ln w="38100" cmpd="sng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/>
              <p:nvPr/>
            </p:nvSpPr>
            <p:spPr>
              <a:xfrm>
                <a:off x="2032000" y="4032250"/>
                <a:ext cx="101600" cy="1016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26" name="Straight Connector 25"/>
            <p:cNvCxnSpPr/>
            <p:nvPr/>
          </p:nvCxnSpPr>
          <p:spPr>
            <a:xfrm rot="5400000">
              <a:off x="1859375" y="3004725"/>
              <a:ext cx="396050" cy="1588"/>
            </a:xfrm>
            <a:prstGeom prst="line">
              <a:avLst/>
            </a:prstGeom>
            <a:ln w="76200" cmpd="sng">
              <a:solidFill>
                <a:srgbClr val="8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0" name="Picture 29" descr="latex-image-1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0900" y="5822950"/>
            <a:ext cx="165485" cy="273050"/>
          </a:xfrm>
          <a:prstGeom prst="rect">
            <a:avLst/>
          </a:prstGeom>
        </p:spPr>
      </p:pic>
      <p:grpSp>
        <p:nvGrpSpPr>
          <p:cNvPr id="5" name="Group 30"/>
          <p:cNvGrpSpPr/>
          <p:nvPr/>
        </p:nvGrpSpPr>
        <p:grpSpPr>
          <a:xfrm>
            <a:off x="1765300" y="5619750"/>
            <a:ext cx="901700" cy="148167"/>
            <a:chOff x="1676400" y="5295900"/>
            <a:chExt cx="901700" cy="148167"/>
          </a:xfrm>
        </p:grpSpPr>
        <p:sp>
          <p:nvSpPr>
            <p:cNvPr id="32" name="Freeform 31"/>
            <p:cNvSpPr/>
            <p:nvPr/>
          </p:nvSpPr>
          <p:spPr>
            <a:xfrm>
              <a:off x="1676400" y="5295900"/>
              <a:ext cx="825500" cy="148167"/>
            </a:xfrm>
            <a:custGeom>
              <a:avLst/>
              <a:gdLst>
                <a:gd name="connsiteX0" fmla="*/ 0 w 825500"/>
                <a:gd name="connsiteY0" fmla="*/ 0 h 148167"/>
                <a:gd name="connsiteX1" fmla="*/ 419100 w 825500"/>
                <a:gd name="connsiteY1" fmla="*/ 139700 h 148167"/>
                <a:gd name="connsiteX2" fmla="*/ 825500 w 825500"/>
                <a:gd name="connsiteY2" fmla="*/ 50800 h 148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25500" h="148167">
                  <a:moveTo>
                    <a:pt x="0" y="0"/>
                  </a:moveTo>
                  <a:cubicBezTo>
                    <a:pt x="140758" y="65616"/>
                    <a:pt x="281517" y="131233"/>
                    <a:pt x="419100" y="139700"/>
                  </a:cubicBezTo>
                  <a:cubicBezTo>
                    <a:pt x="556683" y="148167"/>
                    <a:pt x="691091" y="99483"/>
                    <a:pt x="825500" y="50800"/>
                  </a:cubicBezTo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5" name="Straight Arrow Connector 34"/>
            <p:cNvCxnSpPr>
              <a:stCxn id="32" idx="2"/>
            </p:cNvCxnSpPr>
            <p:nvPr/>
          </p:nvCxnSpPr>
          <p:spPr>
            <a:xfrm flipV="1">
              <a:off x="2501900" y="5302250"/>
              <a:ext cx="76200" cy="4445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406400" y="2891135"/>
            <a:ext cx="8509000" cy="3814465"/>
            <a:chOff x="406400" y="2121932"/>
            <a:chExt cx="8509000" cy="3814465"/>
          </a:xfrm>
        </p:grpSpPr>
        <p:sp>
          <p:nvSpPr>
            <p:cNvPr id="39" name="TextBox 38"/>
            <p:cNvSpPr txBox="1"/>
            <p:nvPr/>
          </p:nvSpPr>
          <p:spPr>
            <a:xfrm>
              <a:off x="3416300" y="2121932"/>
              <a:ext cx="54229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The </a:t>
              </a:r>
              <a:r>
                <a:rPr lang="en-US" sz="2400" dirty="0" err="1" smtClean="0">
                  <a:solidFill>
                    <a:srgbClr val="0000FF"/>
                  </a:solidFill>
                </a:rPr>
                <a:t>holonomies</a:t>
              </a:r>
              <a:r>
                <a:rPr lang="en-US" sz="2400" dirty="0" smtClean="0"/>
                <a:t> around the </a:t>
              </a:r>
              <a:r>
                <a:rPr lang="en-US" sz="2400" i="1" dirty="0" err="1" smtClean="0">
                  <a:solidFill>
                    <a:srgbClr val="0000FF"/>
                  </a:solidFill>
                </a:rPr>
                <a:t>φ</a:t>
              </a:r>
              <a:r>
                <a:rPr lang="en-US" sz="2400" i="1" dirty="0" smtClean="0">
                  <a:solidFill>
                    <a:srgbClr val="0000FF"/>
                  </a:solidFill>
                </a:rPr>
                <a:t> </a:t>
              </a:r>
              <a:r>
                <a:rPr lang="en-US" sz="2400" dirty="0" smtClean="0"/>
                <a:t>cycle</a:t>
              </a:r>
              <a:endParaRPr lang="en-US" sz="2400" dirty="0">
                <a:solidFill>
                  <a:srgbClr val="0000FF"/>
                </a:solidFill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3390900" y="3821669"/>
              <a:ext cx="5372100" cy="1200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are SL(2,R) matrices that count the charges (i.e. mass, angular momentum) of the black hole.</a:t>
              </a:r>
              <a:endParaRPr lang="en-US" sz="2400" dirty="0">
                <a:solidFill>
                  <a:srgbClr val="0000FF"/>
                </a:solidFill>
              </a:endParaRPr>
            </a:p>
          </p:txBody>
        </p:sp>
        <p:pic>
          <p:nvPicPr>
            <p:cNvPr id="41" name="Picture 40" descr="latex-image-1.pd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72000" y="2848111"/>
              <a:ext cx="2463800" cy="878486"/>
            </a:xfrm>
            <a:prstGeom prst="rect">
              <a:avLst/>
            </a:prstGeom>
          </p:spPr>
        </p:pic>
        <p:sp>
          <p:nvSpPr>
            <p:cNvPr id="42" name="TextBox 41"/>
            <p:cNvSpPr txBox="1"/>
            <p:nvPr/>
          </p:nvSpPr>
          <p:spPr>
            <a:xfrm>
              <a:off x="406400" y="5105400"/>
              <a:ext cx="8509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In this representation the existence of a </a:t>
              </a:r>
              <a:r>
                <a:rPr lang="en-US" sz="2400" dirty="0" smtClean="0">
                  <a:solidFill>
                    <a:srgbClr val="0000FF"/>
                  </a:solidFill>
                </a:rPr>
                <a:t>“horizon” </a:t>
              </a:r>
              <a:r>
                <a:rPr lang="en-US" sz="2400" dirty="0" smtClean="0"/>
                <a:t>is not terribly obvious: one needs to compute the metric to see it. </a:t>
              </a:r>
              <a:endParaRPr lang="en-US" sz="2400" dirty="0">
                <a:solidFill>
                  <a:srgbClr val="0000FF"/>
                </a:solidFill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2057400" y="1130300"/>
            <a:ext cx="4864498" cy="774700"/>
            <a:chOff x="2209800" y="990600"/>
            <a:chExt cx="4864498" cy="774700"/>
          </a:xfrm>
        </p:grpSpPr>
        <p:sp>
          <p:nvSpPr>
            <p:cNvPr id="20" name="Rectangle 19"/>
            <p:cNvSpPr/>
            <p:nvPr/>
          </p:nvSpPr>
          <p:spPr>
            <a:xfrm>
              <a:off x="2209800" y="990600"/>
              <a:ext cx="4864498" cy="774700"/>
            </a:xfrm>
            <a:prstGeom prst="rect">
              <a:avLst/>
            </a:prstGeom>
            <a:solidFill>
              <a:schemeClr val="accent1">
                <a:lumMod val="40000"/>
                <a:lumOff val="60000"/>
                <a:alpha val="68000"/>
              </a:schemeClr>
            </a:solidFill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2" name="Picture 21" descr="latex-image-1.pdf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514600" y="1143000"/>
              <a:ext cx="4102100" cy="381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548433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38633"/>
          </a:xfrm>
          <a:solidFill>
            <a:srgbClr val="3822B0"/>
          </a:solidFill>
        </p:spPr>
        <p:txBody>
          <a:bodyPr>
            <a:normAutofit fontScale="90000"/>
          </a:bodyPr>
          <a:lstStyle/>
          <a:p>
            <a:pPr algn="l"/>
            <a:r>
              <a:rPr lang="en-US" sz="4000" dirty="0" smtClean="0">
                <a:solidFill>
                  <a:schemeClr val="bg1"/>
                </a:solidFill>
                <a:latin typeface="Calibri"/>
                <a:cs typeface="Calibri"/>
              </a:rPr>
              <a:t>  </a:t>
            </a:r>
            <a:r>
              <a:rPr lang="en-US" sz="3556" dirty="0" smtClean="0">
                <a:solidFill>
                  <a:schemeClr val="bg1"/>
                </a:solidFill>
                <a:latin typeface="Calibri"/>
                <a:cs typeface="Calibri"/>
              </a:rPr>
              <a:t>Entanglement Entropy in </a:t>
            </a:r>
            <a:r>
              <a:rPr lang="en-US" sz="3556" dirty="0" err="1" smtClean="0">
                <a:solidFill>
                  <a:schemeClr val="bg1"/>
                </a:solidFill>
                <a:latin typeface="Calibri"/>
                <a:cs typeface="Calibri"/>
              </a:rPr>
              <a:t>Chern</a:t>
            </a:r>
            <a:r>
              <a:rPr lang="en-US" sz="3556" dirty="0" smtClean="0">
                <a:solidFill>
                  <a:schemeClr val="bg1"/>
                </a:solidFill>
                <a:latin typeface="Calibri"/>
                <a:cs typeface="Calibri"/>
              </a:rPr>
              <a:t>-Simons Formulation</a:t>
            </a:r>
            <a:endParaRPr lang="en-US" sz="3556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5100" y="1028700"/>
            <a:ext cx="8763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Now I would like to </a:t>
            </a:r>
            <a:r>
              <a:rPr lang="en-US" sz="2800" dirty="0" smtClean="0">
                <a:solidFill>
                  <a:srgbClr val="0000FF"/>
                </a:solidFill>
              </a:rPr>
              <a:t>reformulate the RT prescription </a:t>
            </a:r>
            <a:r>
              <a:rPr lang="en-US" sz="2800" dirty="0" smtClean="0"/>
              <a:t>in </a:t>
            </a:r>
            <a:r>
              <a:rPr lang="en-US" sz="2800" dirty="0" err="1" smtClean="0">
                <a:solidFill>
                  <a:srgbClr val="0000FF"/>
                </a:solidFill>
              </a:rPr>
              <a:t>Chern</a:t>
            </a:r>
            <a:r>
              <a:rPr lang="en-US" sz="2800" dirty="0" smtClean="0">
                <a:solidFill>
                  <a:srgbClr val="0000FF"/>
                </a:solidFill>
              </a:rPr>
              <a:t>-Simons </a:t>
            </a:r>
            <a:r>
              <a:rPr lang="en-US" sz="2800" dirty="0" smtClean="0"/>
              <a:t>language. </a:t>
            </a:r>
            <a:endParaRPr lang="en-US" sz="2800" dirty="0">
              <a:solidFill>
                <a:srgbClr val="0000FF"/>
              </a:solidFill>
            </a:endParaRPr>
          </a:p>
        </p:txBody>
      </p:sp>
      <p:grpSp>
        <p:nvGrpSpPr>
          <p:cNvPr id="61" name="Group 60"/>
          <p:cNvGrpSpPr/>
          <p:nvPr/>
        </p:nvGrpSpPr>
        <p:grpSpPr>
          <a:xfrm>
            <a:off x="381000" y="1981200"/>
            <a:ext cx="3505200" cy="1928283"/>
            <a:chOff x="762000" y="2108200"/>
            <a:chExt cx="3505200" cy="1928283"/>
          </a:xfrm>
        </p:grpSpPr>
        <p:grpSp>
          <p:nvGrpSpPr>
            <p:cNvPr id="48" name="Group 47"/>
            <p:cNvGrpSpPr/>
            <p:nvPr/>
          </p:nvGrpSpPr>
          <p:grpSpPr>
            <a:xfrm>
              <a:off x="762000" y="2108200"/>
              <a:ext cx="3505200" cy="736600"/>
              <a:chOff x="4775200" y="1231900"/>
              <a:chExt cx="3505200" cy="736600"/>
            </a:xfrm>
          </p:grpSpPr>
          <p:cxnSp>
            <p:nvCxnSpPr>
              <p:cNvPr id="49" name="Straight Connector 48"/>
              <p:cNvCxnSpPr/>
              <p:nvPr/>
            </p:nvCxnSpPr>
            <p:spPr>
              <a:xfrm>
                <a:off x="4775200" y="1866900"/>
                <a:ext cx="3505200" cy="1588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1" name="Oval 50"/>
              <p:cNvSpPr/>
              <p:nvPr/>
            </p:nvSpPr>
            <p:spPr>
              <a:xfrm>
                <a:off x="5365750" y="1778000"/>
                <a:ext cx="190500" cy="1905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7588250" y="1778000"/>
                <a:ext cx="190500" cy="1905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5" name="Straight Connector 54"/>
              <p:cNvCxnSpPr/>
              <p:nvPr/>
            </p:nvCxnSpPr>
            <p:spPr>
              <a:xfrm>
                <a:off x="5384807" y="1866900"/>
                <a:ext cx="2349500" cy="1588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8" name="TextBox 57"/>
              <p:cNvSpPr txBox="1"/>
              <p:nvPr/>
            </p:nvSpPr>
            <p:spPr>
              <a:xfrm>
                <a:off x="6311900" y="1231900"/>
                <a:ext cx="3683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i="1" dirty="0" smtClean="0"/>
                  <a:t>A</a:t>
                </a:r>
                <a:endParaRPr lang="en-US" sz="3600" i="1" dirty="0"/>
              </a:p>
            </p:txBody>
          </p:sp>
        </p:grpSp>
        <p:sp>
          <p:nvSpPr>
            <p:cNvPr id="59" name="Freeform 58"/>
            <p:cNvSpPr/>
            <p:nvPr/>
          </p:nvSpPr>
          <p:spPr>
            <a:xfrm>
              <a:off x="1371600" y="2743200"/>
              <a:ext cx="2273300" cy="1293283"/>
            </a:xfrm>
            <a:custGeom>
              <a:avLst/>
              <a:gdLst>
                <a:gd name="connsiteX0" fmla="*/ 0 w 2273300"/>
                <a:gd name="connsiteY0" fmla="*/ 0 h 1293283"/>
                <a:gd name="connsiteX1" fmla="*/ 1079500 w 2273300"/>
                <a:gd name="connsiteY1" fmla="*/ 1282700 h 1293283"/>
                <a:gd name="connsiteX2" fmla="*/ 2273300 w 2273300"/>
                <a:gd name="connsiteY2" fmla="*/ 63500 h 1293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73300" h="1293283">
                  <a:moveTo>
                    <a:pt x="0" y="0"/>
                  </a:moveTo>
                  <a:cubicBezTo>
                    <a:pt x="350308" y="636058"/>
                    <a:pt x="700617" y="1272117"/>
                    <a:pt x="1079500" y="1282700"/>
                  </a:cubicBezTo>
                  <a:cubicBezTo>
                    <a:pt x="1458383" y="1293283"/>
                    <a:pt x="1865841" y="678391"/>
                    <a:pt x="2273300" y="63500"/>
                  </a:cubicBezTo>
                </a:path>
              </a:pathLst>
            </a:custGeom>
            <a:ln w="38100" cmpd="sng">
              <a:solidFill>
                <a:srgbClr val="8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0" name="TextBox 59"/>
          <p:cNvSpPr txBox="1"/>
          <p:nvPr/>
        </p:nvSpPr>
        <p:spPr>
          <a:xfrm>
            <a:off x="4038600" y="1941493"/>
            <a:ext cx="4724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Equivalently: what is </a:t>
            </a:r>
            <a:r>
              <a:rPr lang="en-US" sz="2800" dirty="0" smtClean="0">
                <a:solidFill>
                  <a:srgbClr val="0000FF"/>
                </a:solidFill>
              </a:rPr>
              <a:t>a geodesic</a:t>
            </a:r>
            <a:r>
              <a:rPr lang="en-US" sz="2800" dirty="0" smtClean="0"/>
              <a:t> in this formulation?  </a:t>
            </a:r>
            <a:endParaRPr lang="en-US" sz="2800" dirty="0">
              <a:solidFill>
                <a:srgbClr val="0000FF"/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304800" y="2932093"/>
            <a:ext cx="8458200" cy="3229927"/>
            <a:chOff x="304800" y="2932093"/>
            <a:chExt cx="8458200" cy="3229927"/>
          </a:xfrm>
        </p:grpSpPr>
        <p:sp>
          <p:nvSpPr>
            <p:cNvPr id="63" name="TextBox 62"/>
            <p:cNvSpPr txBox="1"/>
            <p:nvPr/>
          </p:nvSpPr>
          <p:spPr>
            <a:xfrm>
              <a:off x="4038600" y="2932093"/>
              <a:ext cx="472440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Seems clear we should think about </a:t>
              </a:r>
              <a:r>
                <a:rPr lang="en-US" sz="2800" dirty="0" smtClean="0">
                  <a:solidFill>
                    <a:srgbClr val="0000FF"/>
                  </a:solidFill>
                </a:rPr>
                <a:t>Wilson lines </a:t>
              </a:r>
              <a:r>
                <a:rPr lang="en-US" sz="2800" dirty="0" smtClean="0"/>
                <a:t>in some representation </a:t>
              </a:r>
              <a:r>
                <a:rPr lang="en-US" sz="2800" i="1" dirty="0" smtClean="0">
                  <a:solidFill>
                    <a:srgbClr val="0000FF"/>
                  </a:solidFill>
                </a:rPr>
                <a:t>R</a:t>
              </a:r>
              <a:r>
                <a:rPr lang="en-US" sz="2800" dirty="0" smtClean="0"/>
                <a:t> of </a:t>
              </a:r>
              <a:r>
                <a:rPr lang="en-US" sz="2800" dirty="0" smtClean="0">
                  <a:solidFill>
                    <a:srgbClr val="0000FF"/>
                  </a:solidFill>
                </a:rPr>
                <a:t>SL(2,R)</a:t>
              </a:r>
              <a:r>
                <a:rPr lang="en-US" sz="2800" dirty="0" smtClean="0"/>
                <a:t>.</a:t>
              </a:r>
              <a:endParaRPr lang="en-US" sz="2800" dirty="0">
                <a:solidFill>
                  <a:srgbClr val="0000FF"/>
                </a:solidFill>
              </a:endParaRPr>
            </a:p>
          </p:txBody>
        </p:sp>
        <p:pic>
          <p:nvPicPr>
            <p:cNvPr id="68" name="Picture 67" descr="latex-image-1.pd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52600" y="4555048"/>
              <a:ext cx="5257800" cy="1007552"/>
            </a:xfrm>
            <a:prstGeom prst="rect">
              <a:avLst/>
            </a:prstGeom>
          </p:spPr>
        </p:pic>
        <p:sp>
          <p:nvSpPr>
            <p:cNvPr id="69" name="TextBox 68"/>
            <p:cNvSpPr txBox="1"/>
            <p:nvPr/>
          </p:nvSpPr>
          <p:spPr>
            <a:xfrm>
              <a:off x="304800" y="5638800"/>
              <a:ext cx="7543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rgbClr val="0000FF"/>
                  </a:solidFill>
                </a:rPr>
                <a:t>What representation?</a:t>
              </a:r>
              <a:endParaRPr lang="en-US" sz="2800" dirty="0">
                <a:solidFill>
                  <a:srgbClr val="0000FF"/>
                </a:solidFill>
              </a:endParaRPr>
            </a:p>
          </p:txBody>
        </p:sp>
      </p:grp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548433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38633"/>
          </a:xfrm>
          <a:solidFill>
            <a:srgbClr val="3822B0"/>
          </a:solidFill>
        </p:spPr>
        <p:txBody>
          <a:bodyPr>
            <a:normAutofit/>
          </a:bodyPr>
          <a:lstStyle/>
          <a:p>
            <a:pPr algn="l"/>
            <a:r>
              <a:rPr lang="en-US" sz="4000" dirty="0" smtClean="0">
                <a:solidFill>
                  <a:schemeClr val="bg1"/>
                </a:solidFill>
                <a:latin typeface="Calibri"/>
                <a:cs typeface="Calibri"/>
              </a:rPr>
              <a:t>  </a:t>
            </a:r>
            <a:r>
              <a:rPr lang="en-US" sz="3600" dirty="0" smtClean="0">
                <a:solidFill>
                  <a:schemeClr val="bg1"/>
                </a:solidFill>
                <a:latin typeface="Calibri"/>
                <a:cs typeface="Calibri"/>
              </a:rPr>
              <a:t>Highest Weight Representations of SL(2,R)</a:t>
            </a:r>
            <a:endParaRPr lang="en-US" sz="36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5100" y="1028700"/>
            <a:ext cx="876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Consider the </a:t>
            </a:r>
            <a:r>
              <a:rPr lang="en-US" sz="2400" dirty="0" smtClean="0">
                <a:solidFill>
                  <a:srgbClr val="0000FF"/>
                </a:solidFill>
              </a:rPr>
              <a:t>highest weight </a:t>
            </a:r>
            <a:r>
              <a:rPr lang="en-US" sz="2400" dirty="0" smtClean="0"/>
              <a:t>representations, defined by: </a:t>
            </a:r>
            <a:endParaRPr lang="en-US" sz="2400" dirty="0">
              <a:solidFill>
                <a:srgbClr val="0000FF"/>
              </a:solidFill>
            </a:endParaRPr>
          </a:p>
        </p:txBody>
      </p:sp>
      <p:pic>
        <p:nvPicPr>
          <p:cNvPr id="11" name="Picture 10" descr="latex-image-1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3400" y="1600200"/>
            <a:ext cx="5283200" cy="4699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52400" y="2129135"/>
            <a:ext cx="403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Generate a tower of states by </a:t>
            </a:r>
            <a:endParaRPr lang="en-US" sz="2400" dirty="0">
              <a:solidFill>
                <a:srgbClr val="0000FF"/>
              </a:solidFill>
            </a:endParaRPr>
          </a:p>
        </p:txBody>
      </p:sp>
      <p:pic>
        <p:nvPicPr>
          <p:cNvPr id="13" name="Picture 12" descr="latex-image-1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0" y="2743200"/>
            <a:ext cx="3759200" cy="4699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52400" y="3505200"/>
            <a:ext cx="868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This forms a unitary, </a:t>
            </a:r>
            <a:r>
              <a:rPr lang="en-US" sz="2400" dirty="0" smtClean="0">
                <a:solidFill>
                  <a:srgbClr val="0000FF"/>
                </a:solidFill>
              </a:rPr>
              <a:t>infinite-dimensional </a:t>
            </a:r>
            <a:r>
              <a:rPr lang="en-US" sz="2400" dirty="0" smtClean="0"/>
              <a:t>representation of SL(2,R). </a:t>
            </a:r>
            <a:endParaRPr lang="en-US" sz="2400" dirty="0">
              <a:solidFill>
                <a:srgbClr val="0000FF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7543800" y="3200400"/>
            <a:ext cx="1447800" cy="1588"/>
          </a:xfrm>
          <a:prstGeom prst="line">
            <a:avLst/>
          </a:prstGeom>
          <a:ln w="381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7848600" y="2817812"/>
            <a:ext cx="914400" cy="1588"/>
          </a:xfrm>
          <a:prstGeom prst="line">
            <a:avLst/>
          </a:prstGeom>
          <a:ln w="2857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7848600" y="2513012"/>
            <a:ext cx="914400" cy="1588"/>
          </a:xfrm>
          <a:prstGeom prst="line">
            <a:avLst/>
          </a:prstGeom>
          <a:ln w="2857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7848600" y="2208212"/>
            <a:ext cx="914400" cy="1588"/>
          </a:xfrm>
          <a:prstGeom prst="line">
            <a:avLst/>
          </a:prstGeom>
          <a:ln w="2857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7848600" y="1905000"/>
            <a:ext cx="914400" cy="1588"/>
          </a:xfrm>
          <a:prstGeom prst="line">
            <a:avLst/>
          </a:prstGeom>
          <a:ln w="2857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8" name="Picture 27" descr="latex-image-1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39000" y="3048000"/>
            <a:ext cx="190500" cy="275167"/>
          </a:xfrm>
          <a:prstGeom prst="rect">
            <a:avLst/>
          </a:prstGeom>
        </p:spPr>
      </p:pic>
      <p:pic>
        <p:nvPicPr>
          <p:cNvPr id="29" name="Picture 28" descr="latex-image-1.pd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79964" y="2667000"/>
            <a:ext cx="640036" cy="23495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52400" y="4038600"/>
            <a:ext cx="868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Representation is labeled by the value of the </a:t>
            </a:r>
            <a:r>
              <a:rPr lang="en-US" sz="2400" dirty="0" err="1" smtClean="0">
                <a:solidFill>
                  <a:srgbClr val="0000FF"/>
                </a:solidFill>
              </a:rPr>
              <a:t>Casimir</a:t>
            </a:r>
            <a:r>
              <a:rPr lang="en-US" sz="2400" dirty="0" smtClean="0">
                <a:solidFill>
                  <a:srgbClr val="0000FF"/>
                </a:solidFill>
              </a:rPr>
              <a:t>: </a:t>
            </a:r>
            <a:endParaRPr lang="en-US" sz="2400" dirty="0">
              <a:solidFill>
                <a:srgbClr val="0000FF"/>
              </a:solidFill>
            </a:endParaRPr>
          </a:p>
        </p:txBody>
      </p:sp>
      <p:pic>
        <p:nvPicPr>
          <p:cNvPr id="31" name="Picture 30" descr="latex-image-1.pd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81200" y="4722777"/>
            <a:ext cx="4997450" cy="458823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228600" y="5334000"/>
            <a:ext cx="868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This is constant for each rep; evaluated on the ground state, we see</a:t>
            </a:r>
            <a:endParaRPr lang="en-US" sz="2400" dirty="0">
              <a:solidFill>
                <a:srgbClr val="0000FF"/>
              </a:solidFill>
            </a:endParaRPr>
          </a:p>
        </p:txBody>
      </p:sp>
      <p:pic>
        <p:nvPicPr>
          <p:cNvPr id="33" name="Picture 32" descr="latex-image-1.pd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24200" y="5943600"/>
            <a:ext cx="2743200" cy="469900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548433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38633"/>
          </a:xfrm>
          <a:solidFill>
            <a:srgbClr val="3822B0"/>
          </a:solidFill>
        </p:spPr>
        <p:txBody>
          <a:bodyPr>
            <a:normAutofit/>
          </a:bodyPr>
          <a:lstStyle/>
          <a:p>
            <a:pPr algn="l"/>
            <a:r>
              <a:rPr lang="en-US" sz="4000" dirty="0" smtClean="0">
                <a:solidFill>
                  <a:schemeClr val="bg1"/>
                </a:solidFill>
                <a:latin typeface="Calibri"/>
                <a:cs typeface="Calibri"/>
              </a:rPr>
              <a:t>  </a:t>
            </a:r>
            <a:r>
              <a:rPr lang="en-US" sz="3600" dirty="0" smtClean="0">
                <a:solidFill>
                  <a:schemeClr val="bg1"/>
                </a:solidFill>
                <a:latin typeface="Calibri"/>
                <a:cs typeface="Calibri"/>
              </a:rPr>
              <a:t>Wilson Lines in the Highest Weight Rep</a:t>
            </a:r>
            <a:endParaRPr lang="en-US" sz="36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685800" y="2667000"/>
            <a:ext cx="1676400" cy="2229612"/>
            <a:chOff x="609600" y="2133600"/>
            <a:chExt cx="1676400" cy="2229612"/>
          </a:xfrm>
        </p:grpSpPr>
        <p:sp>
          <p:nvSpPr>
            <p:cNvPr id="21" name="Can 20"/>
            <p:cNvSpPr/>
            <p:nvPr/>
          </p:nvSpPr>
          <p:spPr>
            <a:xfrm>
              <a:off x="609600" y="2133600"/>
              <a:ext cx="1676400" cy="2229612"/>
            </a:xfrm>
            <a:prstGeom prst="can">
              <a:avLst/>
            </a:prstGeom>
            <a:solidFill>
              <a:schemeClr val="bg1">
                <a:lumMod val="75000"/>
                <a:alpha val="13000"/>
              </a:schemeClr>
            </a:solidFill>
            <a:ln w="28575" cmpd="sng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622300" y="3149600"/>
              <a:ext cx="1638300" cy="457200"/>
            </a:xfrm>
            <a:prstGeom prst="ellipse">
              <a:avLst/>
            </a:prstGeom>
            <a:noFill/>
            <a:ln w="38100" cmpd="sng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1397000" y="3321050"/>
              <a:ext cx="101600" cy="1016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 24"/>
            <p:cNvSpPr/>
            <p:nvPr/>
          </p:nvSpPr>
          <p:spPr>
            <a:xfrm>
              <a:off x="1168400" y="2133600"/>
              <a:ext cx="859367" cy="2222500"/>
            </a:xfrm>
            <a:custGeom>
              <a:avLst/>
              <a:gdLst>
                <a:gd name="connsiteX0" fmla="*/ 787400 w 859367"/>
                <a:gd name="connsiteY0" fmla="*/ 0 h 2222500"/>
                <a:gd name="connsiteX1" fmla="*/ 279400 w 859367"/>
                <a:gd name="connsiteY1" fmla="*/ 863600 h 2222500"/>
                <a:gd name="connsiteX2" fmla="*/ 812800 w 859367"/>
                <a:gd name="connsiteY2" fmla="*/ 1562100 h 2222500"/>
                <a:gd name="connsiteX3" fmla="*/ 0 w 859367"/>
                <a:gd name="connsiteY3" fmla="*/ 2222500 h 2222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9367" h="2222500">
                  <a:moveTo>
                    <a:pt x="787400" y="0"/>
                  </a:moveTo>
                  <a:cubicBezTo>
                    <a:pt x="531283" y="301625"/>
                    <a:pt x="275167" y="603250"/>
                    <a:pt x="279400" y="863600"/>
                  </a:cubicBezTo>
                  <a:cubicBezTo>
                    <a:pt x="283633" y="1123950"/>
                    <a:pt x="859367" y="1335617"/>
                    <a:pt x="812800" y="1562100"/>
                  </a:cubicBezTo>
                  <a:cubicBezTo>
                    <a:pt x="766233" y="1788583"/>
                    <a:pt x="383116" y="2005541"/>
                    <a:pt x="0" y="2222500"/>
                  </a:cubicBezTo>
                </a:path>
              </a:pathLst>
            </a:custGeom>
            <a:ln w="57150" cmpd="sng">
              <a:solidFill>
                <a:srgbClr val="8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381000" y="1066800"/>
            <a:ext cx="8153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Claim: the appropriate representation for a massive particle is an </a:t>
            </a:r>
            <a:r>
              <a:rPr lang="en-US" sz="2800" dirty="0" smtClean="0">
                <a:solidFill>
                  <a:srgbClr val="0000FF"/>
                </a:solidFill>
              </a:rPr>
              <a:t>infinite-dimensional highest weight representation </a:t>
            </a:r>
            <a:r>
              <a:rPr lang="en-US" sz="2800" dirty="0" smtClean="0"/>
              <a:t>of SL(2,R) </a:t>
            </a:r>
            <a:r>
              <a:rPr lang="en-US" sz="1600" dirty="0" smtClean="0"/>
              <a:t>(See Witten, </a:t>
            </a:r>
            <a:r>
              <a:rPr lang="en-US" sz="1600" dirty="0" err="1" smtClean="0"/>
              <a:t>Carlip</a:t>
            </a:r>
            <a:r>
              <a:rPr lang="en-US" sz="1600" dirty="0" smtClean="0"/>
              <a:t> for flat space version). </a:t>
            </a:r>
            <a:r>
              <a:rPr lang="en-US" sz="2800" dirty="0" smtClean="0"/>
              <a:t> </a:t>
            </a:r>
            <a:endParaRPr lang="en-US" sz="2800" dirty="0"/>
          </a:p>
        </p:txBody>
      </p:sp>
      <p:pic>
        <p:nvPicPr>
          <p:cNvPr id="37" name="Picture 36" descr="latex-image-1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7350" y="2667041"/>
            <a:ext cx="4845050" cy="914359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533400" y="3810000"/>
            <a:ext cx="8458200" cy="2935307"/>
            <a:chOff x="533400" y="3810000"/>
            <a:chExt cx="8458200" cy="2935307"/>
          </a:xfrm>
        </p:grpSpPr>
        <p:grpSp>
          <p:nvGrpSpPr>
            <p:cNvPr id="42" name="Group 41"/>
            <p:cNvGrpSpPr/>
            <p:nvPr/>
          </p:nvGrpSpPr>
          <p:grpSpPr>
            <a:xfrm>
              <a:off x="2667000" y="3810000"/>
              <a:ext cx="6248400" cy="523220"/>
              <a:chOff x="2667000" y="3810000"/>
              <a:chExt cx="6248400" cy="523220"/>
            </a:xfrm>
          </p:grpSpPr>
          <p:sp>
            <p:nvSpPr>
              <p:cNvPr id="38" name="TextBox 37"/>
              <p:cNvSpPr txBox="1"/>
              <p:nvPr/>
            </p:nvSpPr>
            <p:spPr>
              <a:xfrm>
                <a:off x="2667000" y="3810000"/>
                <a:ext cx="62484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This rep is characterized by  </a:t>
                </a:r>
                <a:endParaRPr lang="en-US" sz="2800" dirty="0"/>
              </a:p>
            </p:txBody>
          </p:sp>
          <p:pic>
            <p:nvPicPr>
              <p:cNvPr id="39" name="Picture 38" descr="latex-image-1.pdf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767195" y="3886200"/>
                <a:ext cx="852805" cy="431800"/>
              </a:xfrm>
              <a:prstGeom prst="rect">
                <a:avLst/>
              </a:prstGeom>
            </p:spPr>
          </p:pic>
        </p:grpSp>
        <p:sp>
          <p:nvSpPr>
            <p:cNvPr id="40" name="TextBox 39"/>
            <p:cNvSpPr txBox="1"/>
            <p:nvPr/>
          </p:nvSpPr>
          <p:spPr>
            <a:xfrm>
              <a:off x="2667000" y="4429780"/>
              <a:ext cx="624840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In </a:t>
              </a:r>
              <a:r>
                <a:rPr lang="en-US" sz="2800" dirty="0" err="1" smtClean="0"/>
                <a:t>AdS</a:t>
              </a:r>
              <a:r>
                <a:rPr lang="en-US" sz="2800" dirty="0" smtClean="0"/>
                <a:t>/CFT context: these are the conformal dimensions of the </a:t>
              </a:r>
              <a:r>
                <a:rPr lang="en-US" sz="2800" dirty="0" smtClean="0">
                  <a:solidFill>
                    <a:srgbClr val="0000FF"/>
                  </a:solidFill>
                </a:rPr>
                <a:t>dual operator</a:t>
              </a:r>
              <a:r>
                <a:rPr lang="en-US" sz="2800" dirty="0" smtClean="0"/>
                <a:t>.</a:t>
              </a:r>
              <a:endParaRPr lang="en-US" sz="2800" dirty="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533400" y="5791200"/>
              <a:ext cx="845820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In bulk: these are related to the </a:t>
              </a:r>
              <a:r>
                <a:rPr lang="en-US" sz="2800" dirty="0" smtClean="0">
                  <a:solidFill>
                    <a:srgbClr val="0000FF"/>
                  </a:solidFill>
                </a:rPr>
                <a:t>mass </a:t>
              </a:r>
              <a:r>
                <a:rPr lang="en-US" sz="2800" dirty="0" smtClean="0"/>
                <a:t>and </a:t>
              </a:r>
              <a:r>
                <a:rPr lang="en-US" sz="2800" dirty="0" smtClean="0">
                  <a:solidFill>
                    <a:srgbClr val="0000FF"/>
                  </a:solidFill>
                </a:rPr>
                <a:t>spin </a:t>
              </a:r>
              <a:r>
                <a:rPr lang="en-US" sz="2800" dirty="0" smtClean="0"/>
                <a:t>of the particle.  </a:t>
              </a:r>
              <a:endParaRPr lang="en-US" sz="2800" dirty="0"/>
            </a:p>
          </p:txBody>
        </p:sp>
      </p:grp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548433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38633"/>
          </a:xfrm>
          <a:solidFill>
            <a:srgbClr val="3822B0"/>
          </a:solidFill>
        </p:spPr>
        <p:txBody>
          <a:bodyPr>
            <a:normAutofit/>
          </a:bodyPr>
          <a:lstStyle/>
          <a:p>
            <a:pPr algn="l"/>
            <a:r>
              <a:rPr lang="en-US" sz="4000" dirty="0" smtClean="0">
                <a:solidFill>
                  <a:schemeClr val="bg1"/>
                </a:solidFill>
                <a:latin typeface="Calibri"/>
                <a:cs typeface="Calibri"/>
              </a:rPr>
              <a:t>  </a:t>
            </a:r>
            <a:r>
              <a:rPr lang="en-US" sz="3600" dirty="0" smtClean="0">
                <a:solidFill>
                  <a:schemeClr val="bg1"/>
                </a:solidFill>
                <a:latin typeface="Calibri"/>
                <a:cs typeface="Calibri"/>
              </a:rPr>
              <a:t>Calculating an infinite-dimensional trace</a:t>
            </a:r>
            <a:endParaRPr lang="en-US" sz="36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28600" y="990600"/>
            <a:ext cx="861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How do we take a trace in an infinite-dimensional representation?</a:t>
            </a:r>
            <a:endParaRPr lang="en-US" sz="2400" dirty="0"/>
          </a:p>
        </p:txBody>
      </p:sp>
      <p:sp>
        <p:nvSpPr>
          <p:cNvPr id="26" name="TextBox 25"/>
          <p:cNvSpPr txBox="1"/>
          <p:nvPr/>
        </p:nvSpPr>
        <p:spPr>
          <a:xfrm>
            <a:off x="228600" y="1455003"/>
            <a:ext cx="861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To do this in a </a:t>
            </a:r>
            <a:r>
              <a:rPr lang="en-US" sz="2400" dirty="0" smtClean="0">
                <a:solidFill>
                  <a:srgbClr val="0000FF"/>
                </a:solidFill>
              </a:rPr>
              <a:t>physics </a:t>
            </a:r>
            <a:r>
              <a:rPr lang="en-US" sz="2400" dirty="0" smtClean="0"/>
              <a:t>way: generate the representation as </a:t>
            </a:r>
            <a:r>
              <a:rPr lang="en-US" sz="2400" dirty="0" smtClean="0">
                <a:solidFill>
                  <a:srgbClr val="0000FF"/>
                </a:solidFill>
              </a:rPr>
              <a:t>the Hilbert space </a:t>
            </a:r>
            <a:r>
              <a:rPr lang="en-US" sz="2400" dirty="0" smtClean="0"/>
              <a:t>of an auxiliary quantum mechanical model </a:t>
            </a:r>
            <a:r>
              <a:rPr lang="en-US" sz="1600" dirty="0" smtClean="0"/>
              <a:t>(Witten)</a:t>
            </a:r>
            <a:r>
              <a:rPr lang="en-US" sz="2400" dirty="0" smtClean="0"/>
              <a:t>. </a:t>
            </a:r>
            <a:endParaRPr lang="en-US" sz="2400" dirty="0"/>
          </a:p>
        </p:txBody>
      </p:sp>
      <p:grpSp>
        <p:nvGrpSpPr>
          <p:cNvPr id="23" name="Group 22"/>
          <p:cNvGrpSpPr/>
          <p:nvPr/>
        </p:nvGrpSpPr>
        <p:grpSpPr>
          <a:xfrm>
            <a:off x="6210300" y="2400300"/>
            <a:ext cx="1739900" cy="2025650"/>
            <a:chOff x="850900" y="2819400"/>
            <a:chExt cx="1739900" cy="2025650"/>
          </a:xfrm>
        </p:grpSpPr>
        <p:sp>
          <p:nvSpPr>
            <p:cNvPr id="21" name="Freeform 20"/>
            <p:cNvSpPr/>
            <p:nvPr/>
          </p:nvSpPr>
          <p:spPr>
            <a:xfrm>
              <a:off x="850900" y="2921000"/>
              <a:ext cx="586317" cy="1917700"/>
            </a:xfrm>
            <a:custGeom>
              <a:avLst/>
              <a:gdLst>
                <a:gd name="connsiteX0" fmla="*/ 12700 w 586317"/>
                <a:gd name="connsiteY0" fmla="*/ 0 h 1917700"/>
                <a:gd name="connsiteX1" fmla="*/ 584200 w 586317"/>
                <a:gd name="connsiteY1" fmla="*/ 901700 h 1917700"/>
                <a:gd name="connsiteX2" fmla="*/ 0 w 586317"/>
                <a:gd name="connsiteY2" fmla="*/ 1917700 h 191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86317" h="1917700">
                  <a:moveTo>
                    <a:pt x="12700" y="0"/>
                  </a:moveTo>
                  <a:cubicBezTo>
                    <a:pt x="299508" y="291041"/>
                    <a:pt x="586317" y="582083"/>
                    <a:pt x="584200" y="901700"/>
                  </a:cubicBezTo>
                  <a:cubicBezTo>
                    <a:pt x="582083" y="1221317"/>
                    <a:pt x="291041" y="1569508"/>
                    <a:pt x="0" y="1917700"/>
                  </a:cubicBezTo>
                </a:path>
              </a:pathLst>
            </a:cu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 30"/>
            <p:cNvSpPr/>
            <p:nvPr/>
          </p:nvSpPr>
          <p:spPr>
            <a:xfrm flipH="1">
              <a:off x="2004483" y="2921000"/>
              <a:ext cx="586317" cy="1917700"/>
            </a:xfrm>
            <a:custGeom>
              <a:avLst/>
              <a:gdLst>
                <a:gd name="connsiteX0" fmla="*/ 12700 w 586317"/>
                <a:gd name="connsiteY0" fmla="*/ 0 h 1917700"/>
                <a:gd name="connsiteX1" fmla="*/ 584200 w 586317"/>
                <a:gd name="connsiteY1" fmla="*/ 901700 h 1917700"/>
                <a:gd name="connsiteX2" fmla="*/ 0 w 586317"/>
                <a:gd name="connsiteY2" fmla="*/ 1917700 h 191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86317" h="1917700">
                  <a:moveTo>
                    <a:pt x="12700" y="0"/>
                  </a:moveTo>
                  <a:cubicBezTo>
                    <a:pt x="299508" y="291041"/>
                    <a:pt x="586317" y="582083"/>
                    <a:pt x="584200" y="901700"/>
                  </a:cubicBezTo>
                  <a:cubicBezTo>
                    <a:pt x="582083" y="1221317"/>
                    <a:pt x="291041" y="1569508"/>
                    <a:pt x="0" y="1917700"/>
                  </a:cubicBezTo>
                </a:path>
              </a:pathLst>
            </a:cu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1447800" y="3759200"/>
              <a:ext cx="552450" cy="146050"/>
            </a:xfrm>
            <a:prstGeom prst="ellipse">
              <a:avLst/>
            </a:prstGeom>
            <a:noFill/>
            <a:ln w="28575" cmpd="sng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1168400" y="3162300"/>
              <a:ext cx="1123950" cy="171450"/>
            </a:xfrm>
            <a:prstGeom prst="ellipse">
              <a:avLst/>
            </a:prstGeom>
            <a:noFill/>
            <a:ln w="28575" cmpd="sng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1174750" y="4387850"/>
              <a:ext cx="1123950" cy="171450"/>
            </a:xfrm>
            <a:prstGeom prst="ellipse">
              <a:avLst/>
            </a:prstGeom>
            <a:noFill/>
            <a:ln w="28575" cmpd="sng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 34"/>
            <p:cNvSpPr/>
            <p:nvPr/>
          </p:nvSpPr>
          <p:spPr>
            <a:xfrm>
              <a:off x="1422400" y="2819400"/>
              <a:ext cx="469900" cy="2025650"/>
            </a:xfrm>
            <a:custGeom>
              <a:avLst/>
              <a:gdLst>
                <a:gd name="connsiteX0" fmla="*/ 0 w 469900"/>
                <a:gd name="connsiteY0" fmla="*/ 2025650 h 2025650"/>
                <a:gd name="connsiteX1" fmla="*/ 412750 w 469900"/>
                <a:gd name="connsiteY1" fmla="*/ 1441450 h 2025650"/>
                <a:gd name="connsiteX2" fmla="*/ 184150 w 469900"/>
                <a:gd name="connsiteY2" fmla="*/ 692150 h 2025650"/>
                <a:gd name="connsiteX3" fmla="*/ 469900 w 469900"/>
                <a:gd name="connsiteY3" fmla="*/ 0 h 2025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9900" h="2025650">
                  <a:moveTo>
                    <a:pt x="0" y="2025650"/>
                  </a:moveTo>
                  <a:cubicBezTo>
                    <a:pt x="191029" y="1844675"/>
                    <a:pt x="382058" y="1663700"/>
                    <a:pt x="412750" y="1441450"/>
                  </a:cubicBezTo>
                  <a:cubicBezTo>
                    <a:pt x="443442" y="1219200"/>
                    <a:pt x="174625" y="932392"/>
                    <a:pt x="184150" y="692150"/>
                  </a:cubicBezTo>
                  <a:cubicBezTo>
                    <a:pt x="193675" y="451908"/>
                    <a:pt x="469900" y="0"/>
                    <a:pt x="469900" y="0"/>
                  </a:cubicBezTo>
                </a:path>
              </a:pathLst>
            </a:cu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622300" y="2293203"/>
            <a:ext cx="56134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US" sz="2400" dirty="0" smtClean="0"/>
              <a:t>Find a quantum mechanical system </a:t>
            </a:r>
            <a:br>
              <a:rPr lang="en-US" sz="2400" dirty="0" smtClean="0"/>
            </a:br>
            <a:r>
              <a:rPr lang="en-US" sz="2400" dirty="0" err="1" smtClean="0">
                <a:solidFill>
                  <a:srgbClr val="0000FF"/>
                </a:solidFill>
              </a:rPr>
              <a:t>U(s</a:t>
            </a:r>
            <a:r>
              <a:rPr lang="en-US" sz="2400" dirty="0" smtClean="0">
                <a:solidFill>
                  <a:srgbClr val="0000FF"/>
                </a:solidFill>
              </a:rPr>
              <a:t>)</a:t>
            </a:r>
            <a:r>
              <a:rPr lang="en-US" sz="2400" dirty="0" smtClean="0"/>
              <a:t> with the right global symmetry: </a:t>
            </a:r>
            <a:br>
              <a:rPr lang="en-US" sz="2400" dirty="0" smtClean="0"/>
            </a:br>
            <a:r>
              <a:rPr lang="en-US" sz="2400" dirty="0" smtClean="0">
                <a:solidFill>
                  <a:srgbClr val="0000FF"/>
                </a:solidFill>
              </a:rPr>
              <a:t>SL(2,R) </a:t>
            </a:r>
            <a:r>
              <a:rPr lang="en-US" sz="2400" dirty="0" err="1" smtClean="0">
                <a:solidFill>
                  <a:srgbClr val="0000FF"/>
                </a:solidFill>
              </a:rPr>
              <a:t>x</a:t>
            </a:r>
            <a:r>
              <a:rPr lang="en-US" sz="2400" dirty="0" smtClean="0">
                <a:solidFill>
                  <a:srgbClr val="0000FF"/>
                </a:solidFill>
              </a:rPr>
              <a:t> SL(2,R)</a:t>
            </a:r>
          </a:p>
          <a:p>
            <a:pPr marL="457200" indent="-457200">
              <a:buAutoNum type="arabicPeriod"/>
            </a:pPr>
            <a:r>
              <a:rPr lang="en-US" sz="2400" dirty="0" smtClean="0"/>
              <a:t>Have this system live on the </a:t>
            </a:r>
            <a:r>
              <a:rPr lang="en-US" sz="2400" dirty="0" err="1" smtClean="0"/>
              <a:t>worldline</a:t>
            </a:r>
            <a:r>
              <a:rPr lang="en-US" sz="2400" dirty="0" smtClean="0"/>
              <a:t>: </a:t>
            </a:r>
            <a:r>
              <a:rPr lang="en-US" sz="2400" dirty="0" smtClean="0">
                <a:solidFill>
                  <a:srgbClr val="0000FF"/>
                </a:solidFill>
              </a:rPr>
              <a:t>couple it to external gauge fields</a:t>
            </a:r>
            <a:r>
              <a:rPr lang="en-US" sz="2400" dirty="0" smtClean="0"/>
              <a:t>. </a:t>
            </a:r>
          </a:p>
          <a:p>
            <a:pPr marL="457200" indent="-457200">
              <a:buAutoNum type="arabicPeriod"/>
            </a:pPr>
            <a:r>
              <a:rPr lang="en-US" sz="2400" dirty="0" smtClean="0"/>
              <a:t>Compute partition function of this gauged system (in practice, </a:t>
            </a:r>
            <a:r>
              <a:rPr lang="en-US" sz="2400" dirty="0" smtClean="0">
                <a:solidFill>
                  <a:srgbClr val="0000FF"/>
                </a:solidFill>
              </a:rPr>
              <a:t>by saddle point</a:t>
            </a:r>
            <a:r>
              <a:rPr lang="en-US" sz="2400" dirty="0" smtClean="0"/>
              <a:t>).</a:t>
            </a:r>
          </a:p>
          <a:p>
            <a:pPr marL="457200" indent="-457200">
              <a:buAutoNum type="arabicPeriod"/>
            </a:pPr>
            <a:endParaRPr lang="en-US" sz="2400" dirty="0"/>
          </a:p>
        </p:txBody>
      </p:sp>
      <p:sp>
        <p:nvSpPr>
          <p:cNvPr id="27" name="Rectangle 26"/>
          <p:cNvSpPr/>
          <p:nvPr/>
        </p:nvSpPr>
        <p:spPr>
          <a:xfrm>
            <a:off x="1155700" y="5499099"/>
            <a:ext cx="6858000" cy="1092177"/>
          </a:xfrm>
          <a:prstGeom prst="rect">
            <a:avLst/>
          </a:prstGeom>
          <a:solidFill>
            <a:schemeClr val="accent1">
              <a:lumMod val="40000"/>
              <a:lumOff val="60000"/>
              <a:alpha val="68000"/>
            </a:schemeClr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8" name="Picture 27" descr="latex-image-1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4300" y="5575300"/>
            <a:ext cx="6400800" cy="904707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548433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38633"/>
          </a:xfrm>
          <a:solidFill>
            <a:srgbClr val="3822B0"/>
          </a:solidFill>
        </p:spPr>
        <p:txBody>
          <a:bodyPr>
            <a:normAutofit/>
          </a:bodyPr>
          <a:lstStyle/>
          <a:p>
            <a:pPr algn="l"/>
            <a:r>
              <a:rPr lang="en-US" sz="4000" dirty="0" smtClean="0">
                <a:solidFill>
                  <a:schemeClr val="bg1"/>
                </a:solidFill>
                <a:latin typeface="Calibri"/>
                <a:cs typeface="Calibri"/>
              </a:rPr>
              <a:t>  Holography</a:t>
            </a:r>
            <a:endParaRPr lang="en-US" sz="40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pic>
        <p:nvPicPr>
          <p:cNvPr id="20" name="Picture 19" descr="holo-0.pdf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2"/>
              <a:stretch>
                <a:fillRect/>
              </a:stretch>
            </p:blipFill>
          </mc:Choice>
          <mc:Fallback xmlns:ma="http://schemas.microsoft.com/office/mac/drawingml/2008/main" xmlns="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>
            <p:blipFill>
              <a:blip r:embed="rId4"/>
              <a:stretch>
                <a:fillRect/>
              </a:stretch>
            </p:blipFill>
          </mc:Fallback>
        </mc:AlternateContent>
        <p:spPr>
          <a:xfrm rot="16200000">
            <a:off x="297534" y="2050135"/>
            <a:ext cx="3595930" cy="2819400"/>
          </a:xfrm>
          <a:prstGeom prst="rect">
            <a:avLst/>
          </a:prstGeom>
          <a:effectLst>
            <a:softEdge rad="76200"/>
          </a:effectLst>
        </p:spPr>
      </p:pic>
      <p:sp>
        <p:nvSpPr>
          <p:cNvPr id="22" name="TextBox 21"/>
          <p:cNvSpPr txBox="1"/>
          <p:nvPr/>
        </p:nvSpPr>
        <p:spPr>
          <a:xfrm>
            <a:off x="558800" y="3733800"/>
            <a:ext cx="3708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Certain </a:t>
            </a:r>
            <a:r>
              <a:rPr lang="en-US" sz="2400" dirty="0" smtClean="0">
                <a:solidFill>
                  <a:srgbClr val="0000FF"/>
                </a:solidFill>
              </a:rPr>
              <a:t>quantum field theories</a:t>
            </a:r>
          </a:p>
          <a:p>
            <a:r>
              <a:rPr lang="en-US" sz="1600" dirty="0" smtClean="0"/>
              <a:t>(e.g. famously N = 4 Super-Yang-Mills, a Conformal Field Theory)</a:t>
            </a:r>
            <a:endParaRPr lang="en-US" sz="1600" dirty="0"/>
          </a:p>
        </p:txBody>
      </p:sp>
      <p:pic>
        <p:nvPicPr>
          <p:cNvPr id="25" name="Picture 24" descr="holo-1.pdf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5"/>
              <a:stretch>
                <a:fillRect/>
              </a:stretch>
            </p:blipFill>
          </mc:Choice>
          <mc:Fallback xmlns:ma="http://schemas.microsoft.com/office/mac/drawingml/2008/main" xmlns="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>
            <p:blipFill>
              <a:blip r:embed="rId6"/>
              <a:stretch>
                <a:fillRect/>
              </a:stretch>
            </p:blipFill>
          </mc:Fallback>
        </mc:AlternateContent>
        <p:spPr>
          <a:xfrm rot="16200000">
            <a:off x="4847090" y="1782311"/>
            <a:ext cx="2400300" cy="1883679"/>
          </a:xfrm>
          <a:prstGeom prst="rect">
            <a:avLst/>
          </a:prstGeom>
          <a:effectLst>
            <a:softEdge rad="38100"/>
          </a:effectLst>
        </p:spPr>
      </p:pic>
      <p:sp>
        <p:nvSpPr>
          <p:cNvPr id="26" name="TextBox 25"/>
          <p:cNvSpPr txBox="1"/>
          <p:nvPr/>
        </p:nvSpPr>
        <p:spPr>
          <a:xfrm>
            <a:off x="4876800" y="3733800"/>
            <a:ext cx="3708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Theories of </a:t>
            </a:r>
            <a:r>
              <a:rPr lang="en-US" sz="2400" dirty="0" smtClean="0">
                <a:solidFill>
                  <a:srgbClr val="0000FF"/>
                </a:solidFill>
              </a:rPr>
              <a:t>gravity</a:t>
            </a:r>
            <a:r>
              <a:rPr lang="en-US" sz="2400" dirty="0" smtClean="0"/>
              <a:t> in one extra dimension</a:t>
            </a:r>
          </a:p>
          <a:p>
            <a:r>
              <a:rPr lang="en-US" sz="1600" dirty="0" smtClean="0"/>
              <a:t>(e.g. IIB String Theory on AdS</a:t>
            </a:r>
            <a:r>
              <a:rPr lang="en-US" sz="1600" baseline="-25000" dirty="0" smtClean="0"/>
              <a:t>5</a:t>
            </a:r>
            <a:r>
              <a:rPr lang="en-US" sz="1600" dirty="0" smtClean="0"/>
              <a:t>)</a:t>
            </a:r>
            <a:endParaRPr lang="en-US" sz="1600" dirty="0"/>
          </a:p>
        </p:txBody>
      </p:sp>
      <p:sp>
        <p:nvSpPr>
          <p:cNvPr id="28" name="TextBox 27"/>
          <p:cNvSpPr txBox="1"/>
          <p:nvPr/>
        </p:nvSpPr>
        <p:spPr>
          <a:xfrm>
            <a:off x="3784600" y="2387600"/>
            <a:ext cx="711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=</a:t>
            </a:r>
            <a:endParaRPr lang="en-US" sz="6000" dirty="0"/>
          </a:p>
        </p:txBody>
      </p:sp>
      <p:sp>
        <p:nvSpPr>
          <p:cNvPr id="29" name="TextBox 28"/>
          <p:cNvSpPr txBox="1"/>
          <p:nvPr/>
        </p:nvSpPr>
        <p:spPr>
          <a:xfrm>
            <a:off x="533400" y="5181600"/>
            <a:ext cx="838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Both useful and profound: called </a:t>
            </a:r>
            <a:r>
              <a:rPr lang="en-US" sz="2400" dirty="0" smtClean="0">
                <a:solidFill>
                  <a:srgbClr val="0000FF"/>
                </a:solidFill>
              </a:rPr>
              <a:t>holography</a:t>
            </a:r>
            <a:r>
              <a:rPr lang="en-US" sz="2400" dirty="0" smtClean="0"/>
              <a:t>, or </a:t>
            </a:r>
            <a:r>
              <a:rPr lang="en-US" sz="2400" dirty="0" smtClean="0">
                <a:solidFill>
                  <a:srgbClr val="0000FF"/>
                </a:solidFill>
              </a:rPr>
              <a:t>gauge-gravity duality</a:t>
            </a:r>
            <a:r>
              <a:rPr lang="en-US" sz="2400" dirty="0" smtClean="0"/>
              <a:t>, or </a:t>
            </a:r>
            <a:r>
              <a:rPr lang="en-US" sz="2400" dirty="0" err="1" smtClean="0">
                <a:solidFill>
                  <a:srgbClr val="0000FF"/>
                </a:solidFill>
              </a:rPr>
              <a:t>AdS</a:t>
            </a:r>
            <a:r>
              <a:rPr lang="en-US" sz="2400" dirty="0" smtClean="0">
                <a:solidFill>
                  <a:srgbClr val="0000FF"/>
                </a:solidFill>
              </a:rPr>
              <a:t>/CFT</a:t>
            </a:r>
            <a:r>
              <a:rPr lang="en-US" sz="2400" dirty="0" smtClean="0"/>
              <a:t>.</a:t>
            </a:r>
            <a:r>
              <a:rPr lang="en-US" sz="2400" dirty="0" smtClean="0"/>
              <a:t> </a:t>
            </a:r>
            <a:endParaRPr lang="en-US" sz="1600" dirty="0"/>
          </a:p>
        </p:txBody>
      </p:sp>
      <p:sp>
        <p:nvSpPr>
          <p:cNvPr id="23" name="TextBox 22"/>
          <p:cNvSpPr txBox="1"/>
          <p:nvPr/>
        </p:nvSpPr>
        <p:spPr>
          <a:xfrm>
            <a:off x="457200" y="1193800"/>
            <a:ext cx="810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Some quantum field theories have holographic duals. </a:t>
            </a:r>
            <a:endParaRPr lang="en-US" sz="2400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48433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38633"/>
          </a:xfrm>
          <a:solidFill>
            <a:srgbClr val="3822B0"/>
          </a:solidFill>
        </p:spPr>
        <p:txBody>
          <a:bodyPr>
            <a:normAutofit/>
          </a:bodyPr>
          <a:lstStyle/>
          <a:p>
            <a:pPr algn="l"/>
            <a:r>
              <a:rPr lang="en-US" sz="4000" dirty="0" smtClean="0">
                <a:solidFill>
                  <a:schemeClr val="bg1"/>
                </a:solidFill>
                <a:latin typeface="Calibri"/>
                <a:cs typeface="Calibri"/>
              </a:rPr>
              <a:t>  </a:t>
            </a:r>
            <a:r>
              <a:rPr lang="en-US" sz="3600" dirty="0" smtClean="0">
                <a:solidFill>
                  <a:schemeClr val="bg1"/>
                </a:solidFill>
                <a:latin typeface="Calibri"/>
                <a:cs typeface="Calibri"/>
              </a:rPr>
              <a:t>Wilson lines and proper distances</a:t>
            </a:r>
            <a:endParaRPr lang="en-US" sz="36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838200" y="2590800"/>
            <a:ext cx="3505200" cy="1928283"/>
            <a:chOff x="762000" y="2108200"/>
            <a:chExt cx="3505200" cy="1928283"/>
          </a:xfrm>
        </p:grpSpPr>
        <p:grpSp>
          <p:nvGrpSpPr>
            <p:cNvPr id="9" name="Group 47"/>
            <p:cNvGrpSpPr/>
            <p:nvPr/>
          </p:nvGrpSpPr>
          <p:grpSpPr>
            <a:xfrm>
              <a:off x="762000" y="2108200"/>
              <a:ext cx="3505200" cy="736600"/>
              <a:chOff x="4775200" y="1231900"/>
              <a:chExt cx="3505200" cy="736600"/>
            </a:xfrm>
          </p:grpSpPr>
          <p:cxnSp>
            <p:nvCxnSpPr>
              <p:cNvPr id="11" name="Straight Connector 10"/>
              <p:cNvCxnSpPr/>
              <p:nvPr/>
            </p:nvCxnSpPr>
            <p:spPr>
              <a:xfrm>
                <a:off x="4775200" y="1866900"/>
                <a:ext cx="3505200" cy="1588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Oval 11"/>
              <p:cNvSpPr/>
              <p:nvPr/>
            </p:nvSpPr>
            <p:spPr>
              <a:xfrm>
                <a:off x="5365750" y="1778000"/>
                <a:ext cx="190500" cy="1905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7588250" y="1778000"/>
                <a:ext cx="190500" cy="1905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4" name="Straight Connector 13"/>
              <p:cNvCxnSpPr/>
              <p:nvPr/>
            </p:nvCxnSpPr>
            <p:spPr>
              <a:xfrm>
                <a:off x="5384807" y="1866900"/>
                <a:ext cx="2349500" cy="1588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TextBox 15"/>
              <p:cNvSpPr txBox="1"/>
              <p:nvPr/>
            </p:nvSpPr>
            <p:spPr>
              <a:xfrm>
                <a:off x="6311900" y="1231900"/>
                <a:ext cx="3683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i="1" dirty="0" smtClean="0"/>
                  <a:t>A</a:t>
                </a:r>
                <a:endParaRPr lang="en-US" sz="3600" i="1" dirty="0"/>
              </a:p>
            </p:txBody>
          </p:sp>
        </p:grpSp>
        <p:sp>
          <p:nvSpPr>
            <p:cNvPr id="10" name="Freeform 9"/>
            <p:cNvSpPr/>
            <p:nvPr/>
          </p:nvSpPr>
          <p:spPr>
            <a:xfrm>
              <a:off x="1371600" y="2743200"/>
              <a:ext cx="2273300" cy="1293283"/>
            </a:xfrm>
            <a:custGeom>
              <a:avLst/>
              <a:gdLst>
                <a:gd name="connsiteX0" fmla="*/ 0 w 2273300"/>
                <a:gd name="connsiteY0" fmla="*/ 0 h 1293283"/>
                <a:gd name="connsiteX1" fmla="*/ 1079500 w 2273300"/>
                <a:gd name="connsiteY1" fmla="*/ 1282700 h 1293283"/>
                <a:gd name="connsiteX2" fmla="*/ 2273300 w 2273300"/>
                <a:gd name="connsiteY2" fmla="*/ 63500 h 1293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73300" h="1293283">
                  <a:moveTo>
                    <a:pt x="0" y="0"/>
                  </a:moveTo>
                  <a:cubicBezTo>
                    <a:pt x="350308" y="636058"/>
                    <a:pt x="700617" y="1272117"/>
                    <a:pt x="1079500" y="1282700"/>
                  </a:cubicBezTo>
                  <a:cubicBezTo>
                    <a:pt x="1458383" y="1293283"/>
                    <a:pt x="1865841" y="678391"/>
                    <a:pt x="2273300" y="63500"/>
                  </a:cubicBezTo>
                </a:path>
              </a:pathLst>
            </a:custGeom>
            <a:ln w="38100" cmpd="sng">
              <a:solidFill>
                <a:srgbClr val="8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228600" y="990600"/>
            <a:ext cx="861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It turns out: the Wilson line measures the geodesic distance </a:t>
            </a:r>
            <a:r>
              <a:rPr lang="en-US" sz="2400" dirty="0" smtClean="0">
                <a:solidFill>
                  <a:srgbClr val="0000FF"/>
                </a:solidFill>
              </a:rPr>
              <a:t>between the endpoints</a:t>
            </a:r>
            <a:r>
              <a:rPr lang="en-US" sz="2400" dirty="0" smtClean="0"/>
              <a:t>.  </a:t>
            </a:r>
            <a:endParaRPr lang="en-US" sz="2400" dirty="0"/>
          </a:p>
        </p:txBody>
      </p:sp>
      <p:sp>
        <p:nvSpPr>
          <p:cNvPr id="23" name="Oval 22"/>
          <p:cNvSpPr/>
          <p:nvPr/>
        </p:nvSpPr>
        <p:spPr>
          <a:xfrm>
            <a:off x="6172200" y="3581400"/>
            <a:ext cx="533400" cy="53340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 descr="latex-image-1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1924777"/>
            <a:ext cx="4419600" cy="742223"/>
          </a:xfrm>
          <a:prstGeom prst="rect">
            <a:avLst/>
          </a:prstGeom>
        </p:spPr>
      </p:pic>
      <p:sp>
        <p:nvSpPr>
          <p:cNvPr id="25" name="Oval 24"/>
          <p:cNvSpPr/>
          <p:nvPr/>
        </p:nvSpPr>
        <p:spPr>
          <a:xfrm>
            <a:off x="5562600" y="2971800"/>
            <a:ext cx="1752600" cy="1752600"/>
          </a:xfrm>
          <a:prstGeom prst="ellipse">
            <a:avLst/>
          </a:prstGeom>
          <a:noFill/>
          <a:ln w="38100" cmpd="sng"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304800" y="5029200"/>
            <a:ext cx="861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If looped around a black hole, it measures </a:t>
            </a:r>
            <a:r>
              <a:rPr lang="en-US" sz="2400" dirty="0" smtClean="0">
                <a:solidFill>
                  <a:srgbClr val="0000FF"/>
                </a:solidFill>
              </a:rPr>
              <a:t>the horizon length </a:t>
            </a:r>
            <a:r>
              <a:rPr lang="en-US" sz="2400" dirty="0" smtClean="0"/>
              <a:t>and thus the entropy. Thus this </a:t>
            </a:r>
            <a:r>
              <a:rPr lang="en-US" sz="2400" dirty="0" smtClean="0">
                <a:solidFill>
                  <a:srgbClr val="0000FF"/>
                </a:solidFill>
              </a:rPr>
              <a:t>is equivalent </a:t>
            </a:r>
            <a:r>
              <a:rPr lang="en-US" sz="2400" dirty="0" smtClean="0"/>
              <a:t>to the RT formula.  </a:t>
            </a:r>
            <a:endParaRPr lang="en-US" sz="2400" dirty="0"/>
          </a:p>
        </p:txBody>
      </p:sp>
      <p:grpSp>
        <p:nvGrpSpPr>
          <p:cNvPr id="19" name="Group 18"/>
          <p:cNvGrpSpPr/>
          <p:nvPr/>
        </p:nvGrpSpPr>
        <p:grpSpPr>
          <a:xfrm>
            <a:off x="304800" y="2844800"/>
            <a:ext cx="8610600" cy="3929797"/>
            <a:chOff x="304800" y="2844800"/>
            <a:chExt cx="8610600" cy="3929797"/>
          </a:xfrm>
        </p:grpSpPr>
        <p:sp>
          <p:nvSpPr>
            <p:cNvPr id="27" name="TextBox 26"/>
            <p:cNvSpPr txBox="1"/>
            <p:nvPr/>
          </p:nvSpPr>
          <p:spPr>
            <a:xfrm>
              <a:off x="304800" y="5943600"/>
              <a:ext cx="8610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Note: the </a:t>
              </a:r>
              <a:r>
                <a:rPr lang="en-US" sz="2400" dirty="0" smtClean="0">
                  <a:solidFill>
                    <a:srgbClr val="0000FF"/>
                  </a:solidFill>
                </a:rPr>
                <a:t>actual trajectory</a:t>
              </a:r>
              <a:r>
                <a:rPr lang="en-US" sz="2400" dirty="0" smtClean="0"/>
                <a:t> taken in the bulk </a:t>
              </a:r>
              <a:r>
                <a:rPr lang="en-US" sz="2400" dirty="0" smtClean="0">
                  <a:solidFill>
                    <a:srgbClr val="0000FF"/>
                  </a:solidFill>
                </a:rPr>
                <a:t>does not matter</a:t>
              </a:r>
              <a:r>
                <a:rPr lang="en-US" sz="2400" dirty="0" smtClean="0"/>
                <a:t>, as all connections are flat.</a:t>
              </a:r>
              <a:endParaRPr lang="en-US" sz="2400" dirty="0"/>
            </a:p>
          </p:txBody>
        </p:sp>
        <p:sp>
          <p:nvSpPr>
            <p:cNvPr id="28" name="Freeform 27"/>
            <p:cNvSpPr/>
            <p:nvPr/>
          </p:nvSpPr>
          <p:spPr>
            <a:xfrm>
              <a:off x="1401234" y="3257550"/>
              <a:ext cx="2504016" cy="1619250"/>
            </a:xfrm>
            <a:custGeom>
              <a:avLst/>
              <a:gdLst>
                <a:gd name="connsiteX0" fmla="*/ 105833 w 2504016"/>
                <a:gd name="connsiteY0" fmla="*/ 12700 h 1619250"/>
                <a:gd name="connsiteX1" fmla="*/ 105833 w 2504016"/>
                <a:gd name="connsiteY1" fmla="*/ 1155700 h 1619250"/>
                <a:gd name="connsiteX2" fmla="*/ 740833 w 2504016"/>
                <a:gd name="connsiteY2" fmla="*/ 482600 h 1619250"/>
                <a:gd name="connsiteX3" fmla="*/ 1426633 w 2504016"/>
                <a:gd name="connsiteY3" fmla="*/ 1612900 h 1619250"/>
                <a:gd name="connsiteX4" fmla="*/ 1388533 w 2504016"/>
                <a:gd name="connsiteY4" fmla="*/ 444500 h 1619250"/>
                <a:gd name="connsiteX5" fmla="*/ 2353733 w 2504016"/>
                <a:gd name="connsiteY5" fmla="*/ 1016000 h 1619250"/>
                <a:gd name="connsiteX6" fmla="*/ 2290233 w 2504016"/>
                <a:gd name="connsiteY6" fmla="*/ 0 h 1619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04016" h="1619250">
                  <a:moveTo>
                    <a:pt x="105833" y="12700"/>
                  </a:moveTo>
                  <a:cubicBezTo>
                    <a:pt x="52916" y="545041"/>
                    <a:pt x="0" y="1077383"/>
                    <a:pt x="105833" y="1155700"/>
                  </a:cubicBezTo>
                  <a:cubicBezTo>
                    <a:pt x="211666" y="1234017"/>
                    <a:pt x="520700" y="406400"/>
                    <a:pt x="740833" y="482600"/>
                  </a:cubicBezTo>
                  <a:cubicBezTo>
                    <a:pt x="960966" y="558800"/>
                    <a:pt x="1318683" y="1619250"/>
                    <a:pt x="1426633" y="1612900"/>
                  </a:cubicBezTo>
                  <a:cubicBezTo>
                    <a:pt x="1534583" y="1606550"/>
                    <a:pt x="1234016" y="543983"/>
                    <a:pt x="1388533" y="444500"/>
                  </a:cubicBezTo>
                  <a:cubicBezTo>
                    <a:pt x="1543050" y="345017"/>
                    <a:pt x="2203450" y="1090083"/>
                    <a:pt x="2353733" y="1016000"/>
                  </a:cubicBezTo>
                  <a:cubicBezTo>
                    <a:pt x="2504016" y="941917"/>
                    <a:pt x="2397124" y="470958"/>
                    <a:pt x="2290233" y="0"/>
                  </a:cubicBezTo>
                </a:path>
              </a:pathLst>
            </a:custGeom>
            <a:ln w="38100" cmpd="sng">
              <a:solidFill>
                <a:srgbClr val="8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 28"/>
            <p:cNvSpPr/>
            <p:nvPr/>
          </p:nvSpPr>
          <p:spPr>
            <a:xfrm>
              <a:off x="5183717" y="2844800"/>
              <a:ext cx="2360083" cy="2209800"/>
            </a:xfrm>
            <a:custGeom>
              <a:avLst/>
              <a:gdLst>
                <a:gd name="connsiteX0" fmla="*/ 501650 w 2360083"/>
                <a:gd name="connsiteY0" fmla="*/ 25400 h 2209800"/>
                <a:gd name="connsiteX1" fmla="*/ 1327150 w 2360083"/>
                <a:gd name="connsiteY1" fmla="*/ 114300 h 2209800"/>
                <a:gd name="connsiteX2" fmla="*/ 2266950 w 2360083"/>
                <a:gd name="connsiteY2" fmla="*/ 660400 h 2209800"/>
                <a:gd name="connsiteX3" fmla="*/ 1885950 w 2360083"/>
                <a:gd name="connsiteY3" fmla="*/ 1308100 h 2209800"/>
                <a:gd name="connsiteX4" fmla="*/ 1847850 w 2360083"/>
                <a:gd name="connsiteY4" fmla="*/ 2146300 h 2209800"/>
                <a:gd name="connsiteX5" fmla="*/ 933450 w 2360083"/>
                <a:gd name="connsiteY5" fmla="*/ 1689100 h 2209800"/>
                <a:gd name="connsiteX6" fmla="*/ 57150 w 2360083"/>
                <a:gd name="connsiteY6" fmla="*/ 1574800 h 2209800"/>
                <a:gd name="connsiteX7" fmla="*/ 590550 w 2360083"/>
                <a:gd name="connsiteY7" fmla="*/ 901700 h 2209800"/>
                <a:gd name="connsiteX8" fmla="*/ 260350 w 2360083"/>
                <a:gd name="connsiteY8" fmla="*/ 266700 h 2209800"/>
                <a:gd name="connsiteX9" fmla="*/ 501650 w 2360083"/>
                <a:gd name="connsiteY9" fmla="*/ 25400 h 2209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60083" h="2209800">
                  <a:moveTo>
                    <a:pt x="501650" y="25400"/>
                  </a:moveTo>
                  <a:cubicBezTo>
                    <a:pt x="679450" y="0"/>
                    <a:pt x="1032933" y="8467"/>
                    <a:pt x="1327150" y="114300"/>
                  </a:cubicBezTo>
                  <a:cubicBezTo>
                    <a:pt x="1621367" y="220133"/>
                    <a:pt x="2173817" y="461433"/>
                    <a:pt x="2266950" y="660400"/>
                  </a:cubicBezTo>
                  <a:cubicBezTo>
                    <a:pt x="2360083" y="859367"/>
                    <a:pt x="1955800" y="1060450"/>
                    <a:pt x="1885950" y="1308100"/>
                  </a:cubicBezTo>
                  <a:cubicBezTo>
                    <a:pt x="1816100" y="1555750"/>
                    <a:pt x="2006600" y="2082800"/>
                    <a:pt x="1847850" y="2146300"/>
                  </a:cubicBezTo>
                  <a:cubicBezTo>
                    <a:pt x="1689100" y="2209800"/>
                    <a:pt x="1231900" y="1784350"/>
                    <a:pt x="933450" y="1689100"/>
                  </a:cubicBezTo>
                  <a:cubicBezTo>
                    <a:pt x="635000" y="1593850"/>
                    <a:pt x="114300" y="1706033"/>
                    <a:pt x="57150" y="1574800"/>
                  </a:cubicBezTo>
                  <a:cubicBezTo>
                    <a:pt x="0" y="1443567"/>
                    <a:pt x="556683" y="1119717"/>
                    <a:pt x="590550" y="901700"/>
                  </a:cubicBezTo>
                  <a:cubicBezTo>
                    <a:pt x="624417" y="683683"/>
                    <a:pt x="268817" y="412750"/>
                    <a:pt x="260350" y="266700"/>
                  </a:cubicBezTo>
                  <a:cubicBezTo>
                    <a:pt x="251883" y="120650"/>
                    <a:pt x="323850" y="50800"/>
                    <a:pt x="501650" y="25400"/>
                  </a:cubicBezTo>
                  <a:close/>
                </a:path>
              </a:pathLst>
            </a:custGeom>
            <a:noFill/>
            <a:ln w="38100" cmpd="sng">
              <a:solidFill>
                <a:srgbClr val="8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548433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38633"/>
          </a:xfrm>
          <a:solidFill>
            <a:srgbClr val="3822B0"/>
          </a:solidFill>
        </p:spPr>
        <p:txBody>
          <a:bodyPr>
            <a:normAutofit/>
          </a:bodyPr>
          <a:lstStyle/>
          <a:p>
            <a:pPr algn="l"/>
            <a:r>
              <a:rPr lang="en-US" sz="4000" dirty="0" smtClean="0">
                <a:solidFill>
                  <a:schemeClr val="bg1"/>
                </a:solidFill>
                <a:latin typeface="Calibri"/>
                <a:cs typeface="Calibri"/>
              </a:rPr>
              <a:t>  </a:t>
            </a:r>
            <a:r>
              <a:rPr lang="en-US" sz="3600" dirty="0" smtClean="0">
                <a:solidFill>
                  <a:schemeClr val="bg1"/>
                </a:solidFill>
                <a:latin typeface="Calibri"/>
                <a:cs typeface="Calibri"/>
              </a:rPr>
              <a:t>Recap</a:t>
            </a:r>
            <a:endParaRPr lang="en-US" sz="36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28600" y="2667000"/>
            <a:ext cx="861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38" name="TextBox 37"/>
          <p:cNvSpPr txBox="1"/>
          <p:nvPr/>
        </p:nvSpPr>
        <p:spPr>
          <a:xfrm>
            <a:off x="381000" y="1295400"/>
            <a:ext cx="8305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We have:</a:t>
            </a:r>
          </a:p>
          <a:p>
            <a:pPr marL="457200" indent="-457200">
              <a:buAutoNum type="arabicPeriod"/>
            </a:pPr>
            <a:r>
              <a:rPr lang="en-US" sz="2400" dirty="0" smtClean="0"/>
              <a:t>Reviewed formulation of AdS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 gravity as a </a:t>
            </a:r>
            <a:r>
              <a:rPr lang="en-US" sz="2400" dirty="0" smtClean="0">
                <a:solidFill>
                  <a:srgbClr val="0000FF"/>
                </a:solidFill>
              </a:rPr>
              <a:t>3d </a:t>
            </a:r>
            <a:r>
              <a:rPr lang="en-US" sz="2400" dirty="0" err="1" smtClean="0">
                <a:solidFill>
                  <a:srgbClr val="0000FF"/>
                </a:solidFill>
              </a:rPr>
              <a:t>Chern</a:t>
            </a:r>
            <a:r>
              <a:rPr lang="en-US" sz="2400" dirty="0" smtClean="0">
                <a:solidFill>
                  <a:srgbClr val="0000FF"/>
                </a:solidFill>
              </a:rPr>
              <a:t>-Simons </a:t>
            </a:r>
            <a:r>
              <a:rPr lang="en-US" sz="2400" dirty="0" smtClean="0"/>
              <a:t>theory with gauge group </a:t>
            </a:r>
            <a:r>
              <a:rPr lang="en-US" sz="2400" dirty="0" smtClean="0">
                <a:solidFill>
                  <a:srgbClr val="0000FF"/>
                </a:solidFill>
              </a:rPr>
              <a:t>SL(2,R)</a:t>
            </a:r>
            <a:r>
              <a:rPr lang="en-US" sz="2400" dirty="0" smtClean="0"/>
              <a:t>.</a:t>
            </a:r>
          </a:p>
          <a:p>
            <a:pPr marL="457200" indent="-457200">
              <a:buAutoNum type="arabicPeriod"/>
            </a:pPr>
            <a:r>
              <a:rPr lang="en-US" sz="2400" dirty="0" smtClean="0"/>
              <a:t>Proposed a </a:t>
            </a:r>
            <a:r>
              <a:rPr lang="en-US" sz="2400" dirty="0" smtClean="0">
                <a:solidFill>
                  <a:srgbClr val="0000FF"/>
                </a:solidFill>
              </a:rPr>
              <a:t>specific choice of Wilson line</a:t>
            </a:r>
            <a:r>
              <a:rPr lang="en-US" sz="2400" dirty="0" smtClean="0"/>
              <a:t> to be related to entanglement entropy, motivated by the idea of a massive particle moving in the bulk.</a:t>
            </a:r>
          </a:p>
          <a:p>
            <a:pPr marL="457200" indent="-457200">
              <a:buAutoNum type="arabicPeriod"/>
            </a:pPr>
            <a:r>
              <a:rPr lang="en-US" sz="2400" dirty="0" smtClean="0"/>
              <a:t>Told you that this computes proper distance, and so is </a:t>
            </a:r>
            <a:r>
              <a:rPr lang="en-US" sz="2400" dirty="0" smtClean="0">
                <a:solidFill>
                  <a:srgbClr val="0000FF"/>
                </a:solidFill>
              </a:rPr>
              <a:t>equivalent to </a:t>
            </a:r>
            <a:r>
              <a:rPr lang="en-US" sz="2400" dirty="0" err="1" smtClean="0">
                <a:solidFill>
                  <a:srgbClr val="0000FF"/>
                </a:solidFill>
              </a:rPr>
              <a:t>Ryu-Takayanagi</a:t>
            </a:r>
            <a:r>
              <a:rPr lang="en-US" sz="2400" dirty="0" smtClean="0">
                <a:solidFill>
                  <a:srgbClr val="0000FF"/>
                </a:solidFill>
              </a:rPr>
              <a:t> prescription</a:t>
            </a:r>
            <a:r>
              <a:rPr lang="en-US" sz="2400" dirty="0" smtClean="0"/>
              <a:t>. </a:t>
            </a:r>
          </a:p>
          <a:p>
            <a:pPr marL="457200" indent="-457200">
              <a:buAutoNum type="arabicPeriod"/>
            </a:pPr>
            <a:endParaRPr lang="en-US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381000" y="4724400"/>
            <a:ext cx="830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en-US" sz="2400" dirty="0" smtClean="0"/>
              <a:t>On to higher spin gravity…</a:t>
            </a:r>
            <a:endParaRPr lang="en-US" sz="2400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548433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38633"/>
          </a:xfrm>
          <a:solidFill>
            <a:srgbClr val="3822B0"/>
          </a:solidFill>
        </p:spPr>
        <p:txBody>
          <a:bodyPr>
            <a:normAutofit/>
          </a:bodyPr>
          <a:lstStyle/>
          <a:p>
            <a:pPr algn="l"/>
            <a:r>
              <a:rPr lang="en-US" sz="4000" dirty="0" smtClean="0">
                <a:solidFill>
                  <a:schemeClr val="bg1"/>
                </a:solidFill>
                <a:latin typeface="Calibri"/>
                <a:cs typeface="Calibri"/>
              </a:rPr>
              <a:t>  </a:t>
            </a:r>
            <a:r>
              <a:rPr lang="en-US" sz="3600" dirty="0" smtClean="0">
                <a:solidFill>
                  <a:schemeClr val="bg1"/>
                </a:solidFill>
                <a:latin typeface="Calibri"/>
                <a:cs typeface="Calibri"/>
              </a:rPr>
              <a:t>Higher spin gravity in AdS</a:t>
            </a:r>
            <a:r>
              <a:rPr lang="en-US" sz="3600" baseline="-25000" dirty="0" smtClean="0">
                <a:solidFill>
                  <a:schemeClr val="bg1"/>
                </a:solidFill>
                <a:latin typeface="Calibri"/>
                <a:cs typeface="Calibri"/>
              </a:rPr>
              <a:t>3 </a:t>
            </a:r>
            <a:r>
              <a:rPr lang="en-US" sz="3600" dirty="0" smtClean="0">
                <a:solidFill>
                  <a:schemeClr val="bg1"/>
                </a:solidFill>
                <a:latin typeface="Calibri"/>
                <a:cs typeface="Calibri"/>
              </a:rPr>
              <a:t>(on one slide)</a:t>
            </a:r>
            <a:r>
              <a:rPr lang="en-US" sz="3600" baseline="-25000" dirty="0" smtClean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endParaRPr lang="en-US" sz="36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5100" y="1028700"/>
            <a:ext cx="876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Recall</a:t>
            </a:r>
            <a:endParaRPr lang="en-US" sz="2400" dirty="0">
              <a:solidFill>
                <a:srgbClr val="0000FF"/>
              </a:solidFill>
            </a:endParaRPr>
          </a:p>
        </p:txBody>
      </p:sp>
      <p:pic>
        <p:nvPicPr>
          <p:cNvPr id="13" name="Picture 12" descr="latex-image-1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1447800"/>
            <a:ext cx="4203700" cy="503437"/>
          </a:xfrm>
          <a:prstGeom prst="rect">
            <a:avLst/>
          </a:prstGeom>
        </p:spPr>
      </p:pic>
      <p:pic>
        <p:nvPicPr>
          <p:cNvPr id="14" name="Picture 13" descr="latex-image-1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400" y="2057400"/>
            <a:ext cx="7391400" cy="937393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228600" y="3124200"/>
            <a:ext cx="8610600" cy="1079500"/>
            <a:chOff x="228600" y="3124200"/>
            <a:chExt cx="8610600" cy="1079500"/>
          </a:xfrm>
        </p:grpSpPr>
        <p:sp>
          <p:nvSpPr>
            <p:cNvPr id="15" name="TextBox 14"/>
            <p:cNvSpPr txBox="1"/>
            <p:nvPr/>
          </p:nvSpPr>
          <p:spPr>
            <a:xfrm>
              <a:off x="228600" y="3124200"/>
              <a:ext cx="8610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rgbClr val="0000FF"/>
                  </a:solidFill>
                </a:rPr>
                <a:t>Simple presentation </a:t>
              </a:r>
              <a:r>
                <a:rPr lang="en-US" sz="2400" dirty="0" smtClean="0"/>
                <a:t>of higher spin gravity in 3d: replace </a:t>
              </a:r>
            </a:p>
          </p:txBody>
        </p:sp>
        <p:pic>
          <p:nvPicPr>
            <p:cNvPr id="12" name="Picture 11" descr="latex-image-1.pdf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62200" y="3733800"/>
              <a:ext cx="4305300" cy="469900"/>
            </a:xfrm>
            <a:prstGeom prst="rect">
              <a:avLst/>
            </a:prstGeom>
          </p:spPr>
        </p:pic>
      </p:grpSp>
      <p:grpSp>
        <p:nvGrpSpPr>
          <p:cNvPr id="20" name="Group 19"/>
          <p:cNvGrpSpPr/>
          <p:nvPr/>
        </p:nvGrpSpPr>
        <p:grpSpPr>
          <a:xfrm>
            <a:off x="228600" y="4338935"/>
            <a:ext cx="8610600" cy="2371130"/>
            <a:chOff x="228600" y="4338935"/>
            <a:chExt cx="8610600" cy="2371130"/>
          </a:xfrm>
        </p:grpSpPr>
        <p:sp>
          <p:nvSpPr>
            <p:cNvPr id="16" name="TextBox 15"/>
            <p:cNvSpPr txBox="1"/>
            <p:nvPr/>
          </p:nvSpPr>
          <p:spPr>
            <a:xfrm>
              <a:off x="228600" y="4338935"/>
              <a:ext cx="8610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Generically contains fields with spin up to </a:t>
              </a:r>
              <a:r>
                <a:rPr lang="en-US" sz="2400" i="1" dirty="0" smtClean="0">
                  <a:solidFill>
                    <a:srgbClr val="0000FF"/>
                  </a:solidFill>
                </a:rPr>
                <a:t>N</a:t>
              </a:r>
              <a:endParaRPr lang="en-US" sz="2400" dirty="0" smtClean="0">
                <a:solidFill>
                  <a:srgbClr val="0000FF"/>
                </a:solidFill>
              </a:endParaRPr>
            </a:p>
          </p:txBody>
        </p:sp>
        <p:pic>
          <p:nvPicPr>
            <p:cNvPr id="17" name="Picture 16" descr="latex-image-1.pdf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352800" y="4876800"/>
              <a:ext cx="2095500" cy="450645"/>
            </a:xfrm>
            <a:prstGeom prst="rect">
              <a:avLst/>
            </a:prstGeom>
          </p:spPr>
        </p:pic>
        <p:pic>
          <p:nvPicPr>
            <p:cNvPr id="18" name="Picture 17" descr="latex-image-1.pdf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143000" y="5562600"/>
              <a:ext cx="1816100" cy="508000"/>
            </a:xfrm>
            <a:prstGeom prst="rect">
              <a:avLst/>
            </a:prstGeom>
          </p:spPr>
        </p:pic>
        <p:pic>
          <p:nvPicPr>
            <p:cNvPr id="22" name="Picture 21" descr="latex-image-1.pdf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657600" y="5562600"/>
              <a:ext cx="1841500" cy="508000"/>
            </a:xfrm>
            <a:prstGeom prst="rect">
              <a:avLst/>
            </a:prstGeom>
          </p:spPr>
        </p:pic>
        <p:pic>
          <p:nvPicPr>
            <p:cNvPr id="23" name="Picture 22" descr="latex-image-1.pdf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616700" y="5791200"/>
              <a:ext cx="469900" cy="63500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228600" y="6248400"/>
              <a:ext cx="8610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We will focus on the simplest case, SL(</a:t>
              </a:r>
              <a:r>
                <a:rPr lang="en-US" sz="2400" dirty="0" smtClean="0">
                  <a:solidFill>
                    <a:srgbClr val="0000FF"/>
                  </a:solidFill>
                </a:rPr>
                <a:t>3</a:t>
              </a:r>
              <a:r>
                <a:rPr lang="en-US" sz="2400" dirty="0" smtClean="0"/>
                <a:t>,R). </a:t>
              </a:r>
              <a:endParaRPr lang="en-US" sz="2400" dirty="0" smtClean="0">
                <a:solidFill>
                  <a:srgbClr val="0000FF"/>
                </a:solidFill>
              </a:endParaRPr>
            </a:p>
          </p:txBody>
        </p:sp>
      </p:grp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548433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38633"/>
          </a:xfrm>
          <a:solidFill>
            <a:srgbClr val="3822B0"/>
          </a:solidFill>
        </p:spPr>
        <p:txBody>
          <a:bodyPr>
            <a:normAutofit/>
          </a:bodyPr>
          <a:lstStyle/>
          <a:p>
            <a:pPr algn="l"/>
            <a:r>
              <a:rPr lang="en-US" sz="3600" dirty="0" smtClean="0">
                <a:solidFill>
                  <a:schemeClr val="bg1"/>
                </a:solidFill>
                <a:latin typeface="Calibri"/>
                <a:cs typeface="Calibri"/>
              </a:rPr>
              <a:t>  Black Holes in Higher Spin Gravity</a:t>
            </a:r>
            <a:endParaRPr lang="en-US" sz="36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5100" y="1028700"/>
            <a:ext cx="8763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Again, a black hole is characterized by a </a:t>
            </a:r>
            <a:r>
              <a:rPr lang="en-US" sz="2400" dirty="0" smtClean="0">
                <a:solidFill>
                  <a:srgbClr val="0000FF"/>
                </a:solidFill>
              </a:rPr>
              <a:t>non-contractible </a:t>
            </a:r>
            <a:r>
              <a:rPr lang="en-US" sz="2400" i="1" dirty="0" err="1" smtClean="0">
                <a:solidFill>
                  <a:srgbClr val="0000FF"/>
                </a:solidFill>
              </a:rPr>
              <a:t>φ</a:t>
            </a:r>
            <a:r>
              <a:rPr lang="en-US" sz="2400" dirty="0" smtClean="0">
                <a:solidFill>
                  <a:srgbClr val="0000FF"/>
                </a:solidFill>
              </a:rPr>
              <a:t>  </a:t>
            </a:r>
            <a:r>
              <a:rPr lang="en-US" sz="2400" dirty="0" smtClean="0"/>
              <a:t>cycle and a </a:t>
            </a:r>
            <a:r>
              <a:rPr lang="en-US" sz="2400" dirty="0" smtClean="0">
                <a:solidFill>
                  <a:srgbClr val="0000FF"/>
                </a:solidFill>
              </a:rPr>
              <a:t>contractible Euclidean time cycle</a:t>
            </a:r>
            <a:r>
              <a:rPr lang="en-US" sz="2400" dirty="0" smtClean="0"/>
              <a:t>.  </a:t>
            </a:r>
            <a:endParaRPr lang="en-US" sz="2400" dirty="0">
              <a:solidFill>
                <a:srgbClr val="0000FF"/>
              </a:solidFill>
            </a:endParaRPr>
          </a:p>
        </p:txBody>
      </p:sp>
      <p:grpSp>
        <p:nvGrpSpPr>
          <p:cNvPr id="3" name="Group 28"/>
          <p:cNvGrpSpPr/>
          <p:nvPr/>
        </p:nvGrpSpPr>
        <p:grpSpPr>
          <a:xfrm>
            <a:off x="1371600" y="2108200"/>
            <a:ext cx="1676400" cy="2230406"/>
            <a:chOff x="1219200" y="2209800"/>
            <a:chExt cx="1676400" cy="2230406"/>
          </a:xfrm>
        </p:grpSpPr>
        <p:cxnSp>
          <p:nvCxnSpPr>
            <p:cNvPr id="23" name="Straight Connector 22"/>
            <p:cNvCxnSpPr/>
            <p:nvPr/>
          </p:nvCxnSpPr>
          <p:spPr>
            <a:xfrm rot="16200000" flipH="1">
              <a:off x="942594" y="3324606"/>
              <a:ext cx="2229612" cy="1588"/>
            </a:xfrm>
            <a:prstGeom prst="line">
              <a:avLst/>
            </a:prstGeom>
            <a:ln w="76200" cmpd="sng">
              <a:solidFill>
                <a:srgbClr val="8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" name="Group 20"/>
            <p:cNvGrpSpPr/>
            <p:nvPr/>
          </p:nvGrpSpPr>
          <p:grpSpPr>
            <a:xfrm>
              <a:off x="1219200" y="2209800"/>
              <a:ext cx="1676400" cy="2229612"/>
              <a:chOff x="1244600" y="2997200"/>
              <a:chExt cx="1676400" cy="2229612"/>
            </a:xfrm>
          </p:grpSpPr>
          <p:sp>
            <p:nvSpPr>
              <p:cNvPr id="33" name="Can 32"/>
              <p:cNvSpPr/>
              <p:nvPr/>
            </p:nvSpPr>
            <p:spPr>
              <a:xfrm>
                <a:off x="1244600" y="2997200"/>
                <a:ext cx="1676400" cy="2229612"/>
              </a:xfrm>
              <a:prstGeom prst="can">
                <a:avLst/>
              </a:prstGeom>
              <a:solidFill>
                <a:schemeClr val="bg1">
                  <a:lumMod val="75000"/>
                  <a:alpha val="13000"/>
                </a:schemeClr>
              </a:solidFill>
              <a:ln w="28575" cmpd="sng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Oval 33"/>
              <p:cNvSpPr/>
              <p:nvPr/>
            </p:nvSpPr>
            <p:spPr>
              <a:xfrm>
                <a:off x="1257300" y="3860800"/>
                <a:ext cx="1638300" cy="457200"/>
              </a:xfrm>
              <a:prstGeom prst="ellipse">
                <a:avLst/>
              </a:prstGeom>
              <a:noFill/>
              <a:ln w="38100" cmpd="sng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/>
              <p:nvPr/>
            </p:nvSpPr>
            <p:spPr>
              <a:xfrm>
                <a:off x="2032000" y="4032250"/>
                <a:ext cx="101600" cy="1016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26" name="Straight Connector 25"/>
            <p:cNvCxnSpPr/>
            <p:nvPr/>
          </p:nvCxnSpPr>
          <p:spPr>
            <a:xfrm rot="5400000">
              <a:off x="1859375" y="3004725"/>
              <a:ext cx="396050" cy="1588"/>
            </a:xfrm>
            <a:prstGeom prst="line">
              <a:avLst/>
            </a:prstGeom>
            <a:ln w="76200" cmpd="sng">
              <a:solidFill>
                <a:srgbClr val="8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0" name="Picture 29" descr="latex-image-1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0900" y="4686300"/>
            <a:ext cx="165485" cy="273050"/>
          </a:xfrm>
          <a:prstGeom prst="rect">
            <a:avLst/>
          </a:prstGeom>
        </p:spPr>
      </p:pic>
      <p:grpSp>
        <p:nvGrpSpPr>
          <p:cNvPr id="5" name="Group 30"/>
          <p:cNvGrpSpPr/>
          <p:nvPr/>
        </p:nvGrpSpPr>
        <p:grpSpPr>
          <a:xfrm>
            <a:off x="1765300" y="4483100"/>
            <a:ext cx="901700" cy="148167"/>
            <a:chOff x="1676400" y="5295900"/>
            <a:chExt cx="901700" cy="148167"/>
          </a:xfrm>
        </p:grpSpPr>
        <p:sp>
          <p:nvSpPr>
            <p:cNvPr id="32" name="Freeform 31"/>
            <p:cNvSpPr/>
            <p:nvPr/>
          </p:nvSpPr>
          <p:spPr>
            <a:xfrm>
              <a:off x="1676400" y="5295900"/>
              <a:ext cx="825500" cy="148167"/>
            </a:xfrm>
            <a:custGeom>
              <a:avLst/>
              <a:gdLst>
                <a:gd name="connsiteX0" fmla="*/ 0 w 825500"/>
                <a:gd name="connsiteY0" fmla="*/ 0 h 148167"/>
                <a:gd name="connsiteX1" fmla="*/ 419100 w 825500"/>
                <a:gd name="connsiteY1" fmla="*/ 139700 h 148167"/>
                <a:gd name="connsiteX2" fmla="*/ 825500 w 825500"/>
                <a:gd name="connsiteY2" fmla="*/ 50800 h 148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25500" h="148167">
                  <a:moveTo>
                    <a:pt x="0" y="0"/>
                  </a:moveTo>
                  <a:cubicBezTo>
                    <a:pt x="140758" y="65616"/>
                    <a:pt x="281517" y="131233"/>
                    <a:pt x="419100" y="139700"/>
                  </a:cubicBezTo>
                  <a:cubicBezTo>
                    <a:pt x="556683" y="148167"/>
                    <a:pt x="691091" y="99483"/>
                    <a:pt x="825500" y="50800"/>
                  </a:cubicBezTo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5" name="Straight Arrow Connector 34"/>
            <p:cNvCxnSpPr>
              <a:stCxn id="32" idx="2"/>
            </p:cNvCxnSpPr>
            <p:nvPr/>
          </p:nvCxnSpPr>
          <p:spPr>
            <a:xfrm flipV="1">
              <a:off x="2501900" y="5302250"/>
              <a:ext cx="76200" cy="4445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TextBox 38"/>
          <p:cNvSpPr txBox="1"/>
          <p:nvPr/>
        </p:nvSpPr>
        <p:spPr>
          <a:xfrm>
            <a:off x="3416300" y="1816100"/>
            <a:ext cx="5422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</a:t>
            </a:r>
            <a:r>
              <a:rPr lang="en-US" sz="2400" dirty="0" err="1" smtClean="0">
                <a:solidFill>
                  <a:srgbClr val="0000FF"/>
                </a:solidFill>
              </a:rPr>
              <a:t>holonomies</a:t>
            </a:r>
            <a:r>
              <a:rPr lang="en-US" sz="2400" dirty="0" smtClean="0"/>
              <a:t> around the </a:t>
            </a:r>
            <a:r>
              <a:rPr lang="en-US" sz="2400" i="1" dirty="0" err="1" smtClean="0">
                <a:solidFill>
                  <a:srgbClr val="0000FF"/>
                </a:solidFill>
              </a:rPr>
              <a:t>φ</a:t>
            </a:r>
            <a:r>
              <a:rPr lang="en-US" sz="2400" i="1" dirty="0" smtClean="0">
                <a:solidFill>
                  <a:srgbClr val="0000FF"/>
                </a:solidFill>
              </a:rPr>
              <a:t> </a:t>
            </a:r>
            <a:r>
              <a:rPr lang="en-US" sz="2400" dirty="0" smtClean="0"/>
              <a:t>cycle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390900" y="3543300"/>
            <a:ext cx="53721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are now SL(3,R) matrices: the black holes can now </a:t>
            </a:r>
            <a:r>
              <a:rPr lang="en-US" sz="2400" dirty="0" smtClean="0">
                <a:solidFill>
                  <a:srgbClr val="0000FF"/>
                </a:solidFill>
              </a:rPr>
              <a:t>carry additional higher spin </a:t>
            </a:r>
            <a:r>
              <a:rPr lang="en-US" sz="2400" dirty="0" smtClean="0"/>
              <a:t>charges. </a:t>
            </a:r>
            <a:endParaRPr lang="en-US" sz="2400" dirty="0">
              <a:solidFill>
                <a:srgbClr val="0000FF"/>
              </a:solidFill>
            </a:endParaRPr>
          </a:p>
        </p:txBody>
      </p:sp>
      <p:pic>
        <p:nvPicPr>
          <p:cNvPr id="41" name="Picture 40" descr="latex-image-1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2480664"/>
            <a:ext cx="2463800" cy="878486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304800" y="5036403"/>
            <a:ext cx="8509000" cy="1673662"/>
            <a:chOff x="304800" y="5036403"/>
            <a:chExt cx="8509000" cy="1673662"/>
          </a:xfrm>
        </p:grpSpPr>
        <p:sp>
          <p:nvSpPr>
            <p:cNvPr id="42" name="TextBox 41"/>
            <p:cNvSpPr txBox="1"/>
            <p:nvPr/>
          </p:nvSpPr>
          <p:spPr>
            <a:xfrm>
              <a:off x="304800" y="5036403"/>
              <a:ext cx="8509000" cy="1200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Higher spin gauge transformations act in </a:t>
              </a:r>
              <a:r>
                <a:rPr lang="en-US" sz="2400" dirty="0" smtClean="0">
                  <a:solidFill>
                    <a:srgbClr val="0000FF"/>
                  </a:solidFill>
                </a:rPr>
                <a:t>a confusing way </a:t>
              </a:r>
              <a:r>
                <a:rPr lang="en-US" sz="2400" dirty="0" smtClean="0"/>
                <a:t>on these black holes: the </a:t>
              </a:r>
              <a:r>
                <a:rPr lang="en-US" sz="2400" dirty="0" smtClean="0">
                  <a:solidFill>
                    <a:srgbClr val="0000FF"/>
                  </a:solidFill>
                </a:rPr>
                <a:t>horizon </a:t>
              </a:r>
              <a:r>
                <a:rPr lang="en-US" sz="2400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involves the metric </a:t>
              </a:r>
              <a:r>
                <a:rPr lang="en-US" sz="2400" dirty="0" smtClean="0">
                  <a:solidFill>
                    <a:srgbClr val="0000FF"/>
                  </a:solidFill>
                </a:rPr>
                <a:t>and can be made to go away</a:t>
              </a:r>
              <a:r>
                <a:rPr lang="en-US" sz="2400" dirty="0" smtClean="0"/>
                <a:t>.</a:t>
              </a:r>
              <a:endParaRPr lang="en-US" sz="2400" dirty="0">
                <a:solidFill>
                  <a:srgbClr val="0000FF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04800" y="6248400"/>
              <a:ext cx="8509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Our usual notions of geometry have become somewhat confused. </a:t>
              </a:r>
              <a:endParaRPr lang="en-US" sz="2400" dirty="0">
                <a:solidFill>
                  <a:srgbClr val="0000FF"/>
                </a:solidFill>
              </a:endParaRPr>
            </a:p>
          </p:txBody>
        </p:sp>
      </p:grp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548433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4038600" y="1905000"/>
            <a:ext cx="4724400" cy="1447800"/>
          </a:xfrm>
          <a:prstGeom prst="rect">
            <a:avLst/>
          </a:prstGeom>
          <a:solidFill>
            <a:schemeClr val="accent1">
              <a:lumMod val="40000"/>
              <a:lumOff val="60000"/>
              <a:alpha val="68000"/>
            </a:schemeClr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38633"/>
          </a:xfrm>
          <a:solidFill>
            <a:srgbClr val="3822B0"/>
          </a:solidFill>
        </p:spPr>
        <p:txBody>
          <a:bodyPr>
            <a:normAutofit/>
          </a:bodyPr>
          <a:lstStyle/>
          <a:p>
            <a:pPr algn="l"/>
            <a:r>
              <a:rPr lang="en-US" sz="3600" dirty="0" smtClean="0">
                <a:solidFill>
                  <a:schemeClr val="bg1"/>
                </a:solidFill>
                <a:latin typeface="Calibri"/>
                <a:cs typeface="Calibri"/>
              </a:rPr>
              <a:t>  Generalizing the Geodesic</a:t>
            </a:r>
            <a:endParaRPr lang="en-US" sz="36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5100" y="1028700"/>
            <a:ext cx="8763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Note however that our previous construction of the Wilson line generalizes naturally:</a:t>
            </a:r>
            <a:endParaRPr lang="en-US" sz="2400" dirty="0">
              <a:solidFill>
                <a:srgbClr val="0000FF"/>
              </a:solidFill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304800" y="2057400"/>
            <a:ext cx="3505200" cy="1382183"/>
            <a:chOff x="762000" y="2654300"/>
            <a:chExt cx="3505200" cy="1382183"/>
          </a:xfrm>
        </p:grpSpPr>
        <p:grpSp>
          <p:nvGrpSpPr>
            <p:cNvPr id="22" name="Group 47"/>
            <p:cNvGrpSpPr/>
            <p:nvPr/>
          </p:nvGrpSpPr>
          <p:grpSpPr>
            <a:xfrm>
              <a:off x="762000" y="2654300"/>
              <a:ext cx="3505200" cy="190500"/>
              <a:chOff x="4775200" y="1778000"/>
              <a:chExt cx="3505200" cy="190500"/>
            </a:xfrm>
          </p:grpSpPr>
          <p:cxnSp>
            <p:nvCxnSpPr>
              <p:cNvPr id="25" name="Straight Connector 24"/>
              <p:cNvCxnSpPr/>
              <p:nvPr/>
            </p:nvCxnSpPr>
            <p:spPr>
              <a:xfrm>
                <a:off x="4775200" y="1866900"/>
                <a:ext cx="3505200" cy="1588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" name="Oval 26"/>
              <p:cNvSpPr/>
              <p:nvPr/>
            </p:nvSpPr>
            <p:spPr>
              <a:xfrm>
                <a:off x="5365750" y="1778000"/>
                <a:ext cx="190500" cy="1905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7588250" y="1778000"/>
                <a:ext cx="190500" cy="1905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9" name="Straight Connector 28"/>
              <p:cNvCxnSpPr/>
              <p:nvPr/>
            </p:nvCxnSpPr>
            <p:spPr>
              <a:xfrm>
                <a:off x="5384807" y="1866900"/>
                <a:ext cx="2349500" cy="1588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4" name="Freeform 23"/>
            <p:cNvSpPr/>
            <p:nvPr/>
          </p:nvSpPr>
          <p:spPr>
            <a:xfrm>
              <a:off x="1371600" y="2743200"/>
              <a:ext cx="2273300" cy="1293283"/>
            </a:xfrm>
            <a:custGeom>
              <a:avLst/>
              <a:gdLst>
                <a:gd name="connsiteX0" fmla="*/ 0 w 2273300"/>
                <a:gd name="connsiteY0" fmla="*/ 0 h 1293283"/>
                <a:gd name="connsiteX1" fmla="*/ 1079500 w 2273300"/>
                <a:gd name="connsiteY1" fmla="*/ 1282700 h 1293283"/>
                <a:gd name="connsiteX2" fmla="*/ 2273300 w 2273300"/>
                <a:gd name="connsiteY2" fmla="*/ 63500 h 1293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73300" h="1293283">
                  <a:moveTo>
                    <a:pt x="0" y="0"/>
                  </a:moveTo>
                  <a:cubicBezTo>
                    <a:pt x="350308" y="636058"/>
                    <a:pt x="700617" y="1272117"/>
                    <a:pt x="1079500" y="1282700"/>
                  </a:cubicBezTo>
                  <a:cubicBezTo>
                    <a:pt x="1458383" y="1293283"/>
                    <a:pt x="1865841" y="678391"/>
                    <a:pt x="2273300" y="63500"/>
                  </a:cubicBezTo>
                </a:path>
              </a:pathLst>
            </a:custGeom>
            <a:ln w="38100" cmpd="sng">
              <a:solidFill>
                <a:srgbClr val="8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6" name="Picture 35" descr="latex-image-1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0" y="2209800"/>
            <a:ext cx="4441494" cy="838200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228600" y="3689172"/>
            <a:ext cx="87630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Proposal</a:t>
            </a:r>
            <a:r>
              <a:rPr lang="en-US" sz="2400" dirty="0" smtClean="0"/>
              <a:t>: the Wilson line in a </a:t>
            </a:r>
            <a:r>
              <a:rPr lang="en-US" sz="2400" dirty="0" smtClean="0">
                <a:solidFill>
                  <a:srgbClr val="0000FF"/>
                </a:solidFill>
              </a:rPr>
              <a:t>highest-weight representation </a:t>
            </a:r>
            <a:r>
              <a:rPr lang="en-US" sz="2400" dirty="0" smtClean="0"/>
              <a:t>of SL(3,R) is the </a:t>
            </a:r>
            <a:r>
              <a:rPr lang="en-US" sz="2400" dirty="0" smtClean="0">
                <a:solidFill>
                  <a:srgbClr val="0000FF"/>
                </a:solidFill>
              </a:rPr>
              <a:t>generalization of the </a:t>
            </a:r>
            <a:r>
              <a:rPr lang="en-US" sz="2400" dirty="0" err="1" smtClean="0">
                <a:solidFill>
                  <a:srgbClr val="0000FF"/>
                </a:solidFill>
              </a:rPr>
              <a:t>Ryu-Takayanagi</a:t>
            </a:r>
            <a:r>
              <a:rPr lang="en-US" sz="2400" dirty="0" smtClean="0">
                <a:solidFill>
                  <a:srgbClr val="0000FF"/>
                </a:solidFill>
              </a:rPr>
              <a:t> formula to higher spin gravity</a:t>
            </a:r>
            <a:r>
              <a:rPr lang="en-US" sz="2400" dirty="0" smtClean="0"/>
              <a:t>.  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03200" y="5774035"/>
            <a:ext cx="8509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In the rest of the talk we will discuss some applications of this proposal. 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03200" y="4908372"/>
            <a:ext cx="8763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Actually </a:t>
            </a:r>
            <a:r>
              <a:rPr lang="en-US" sz="2400" dirty="0" smtClean="0">
                <a:solidFill>
                  <a:srgbClr val="0000FF"/>
                </a:solidFill>
              </a:rPr>
              <a:t>implements replica trick </a:t>
            </a:r>
            <a:r>
              <a:rPr lang="en-US" sz="2400" dirty="0" smtClean="0"/>
              <a:t>approach to computation of entanglement entropy </a:t>
            </a:r>
            <a:r>
              <a:rPr lang="en-US" sz="1600" dirty="0" smtClean="0"/>
              <a:t>(</a:t>
            </a:r>
            <a:r>
              <a:rPr lang="en-US" sz="1600" dirty="0" err="1" smtClean="0"/>
              <a:t>Lewkowycz</a:t>
            </a:r>
            <a:r>
              <a:rPr lang="en-US" sz="1600" dirty="0" smtClean="0"/>
              <a:t>, </a:t>
            </a:r>
            <a:r>
              <a:rPr lang="en-US" sz="1600" dirty="0" err="1" smtClean="0"/>
              <a:t>Maldacena</a:t>
            </a:r>
            <a:r>
              <a:rPr lang="en-US" sz="1600" dirty="0" smtClean="0"/>
              <a:t>).</a:t>
            </a:r>
            <a:endParaRPr lang="en-US" sz="2400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548433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20" grpId="0"/>
      <p:bldP spid="1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38633"/>
          </a:xfrm>
          <a:solidFill>
            <a:srgbClr val="3822B0"/>
          </a:solidFill>
        </p:spPr>
        <p:txBody>
          <a:bodyPr>
            <a:normAutofit/>
          </a:bodyPr>
          <a:lstStyle/>
          <a:p>
            <a:pPr algn="l"/>
            <a:r>
              <a:rPr lang="en-US" sz="4000" dirty="0" smtClean="0">
                <a:solidFill>
                  <a:schemeClr val="bg1"/>
                </a:solidFill>
                <a:latin typeface="Calibri"/>
                <a:cs typeface="Calibri"/>
              </a:rPr>
              <a:t>  </a:t>
            </a:r>
            <a:r>
              <a:rPr lang="en-US" sz="3600" dirty="0" smtClean="0">
                <a:solidFill>
                  <a:schemeClr val="bg1"/>
                </a:solidFill>
                <a:latin typeface="Calibri"/>
                <a:cs typeface="Calibri"/>
              </a:rPr>
              <a:t>Some higher spin results</a:t>
            </a:r>
            <a:endParaRPr lang="en-US" sz="36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533400" y="1206500"/>
            <a:ext cx="7848600" cy="1638300"/>
            <a:chOff x="533400" y="2260600"/>
            <a:chExt cx="7848600" cy="1638300"/>
          </a:xfrm>
        </p:grpSpPr>
        <p:sp>
          <p:nvSpPr>
            <p:cNvPr id="15" name="TextBox 14"/>
            <p:cNvSpPr txBox="1"/>
            <p:nvPr/>
          </p:nvSpPr>
          <p:spPr>
            <a:xfrm>
              <a:off x="533400" y="2260600"/>
              <a:ext cx="7848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AdS</a:t>
              </a:r>
              <a:r>
                <a:rPr lang="en-US" sz="2400" baseline="-25000" dirty="0" smtClean="0"/>
                <a:t>3</a:t>
              </a:r>
              <a:r>
                <a:rPr lang="en-US" sz="2400" dirty="0" smtClean="0"/>
                <a:t> vacuum, BTZ black hole; anything living purely in SL(2,R):</a:t>
              </a:r>
              <a:endParaRPr lang="en-US" sz="2400" dirty="0"/>
            </a:p>
          </p:txBody>
        </p:sp>
        <p:grpSp>
          <p:nvGrpSpPr>
            <p:cNvPr id="35" name="Group 34"/>
            <p:cNvGrpSpPr/>
            <p:nvPr/>
          </p:nvGrpSpPr>
          <p:grpSpPr>
            <a:xfrm>
              <a:off x="1079500" y="3035300"/>
              <a:ext cx="3094818" cy="863600"/>
              <a:chOff x="2064472" y="4793129"/>
              <a:chExt cx="4915299" cy="1371600"/>
            </a:xfrm>
          </p:grpSpPr>
          <p:sp>
            <p:nvSpPr>
              <p:cNvPr id="39" name="Rectangle 38"/>
              <p:cNvSpPr/>
              <p:nvPr/>
            </p:nvSpPr>
            <p:spPr>
              <a:xfrm>
                <a:off x="2064472" y="4793129"/>
                <a:ext cx="4915299" cy="137160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  <a:alpha val="68000"/>
                </a:schemeClr>
              </a:solidFill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40" name="Picture 39" descr="latex-image-1.pdf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336800" y="4990056"/>
                <a:ext cx="4318000" cy="934492"/>
              </a:xfrm>
              <a:prstGeom prst="rect">
                <a:avLst/>
              </a:prstGeom>
            </p:spPr>
          </p:pic>
        </p:grpSp>
        <p:grpSp>
          <p:nvGrpSpPr>
            <p:cNvPr id="48" name="Group 47"/>
            <p:cNvGrpSpPr/>
            <p:nvPr/>
          </p:nvGrpSpPr>
          <p:grpSpPr>
            <a:xfrm>
              <a:off x="4800600" y="3008312"/>
              <a:ext cx="3505200" cy="801688"/>
              <a:chOff x="4584700" y="3568700"/>
              <a:chExt cx="3505200" cy="801688"/>
            </a:xfrm>
          </p:grpSpPr>
          <p:sp>
            <p:nvSpPr>
              <p:cNvPr id="49" name="Freeform 48"/>
              <p:cNvSpPr/>
              <p:nvPr/>
            </p:nvSpPr>
            <p:spPr>
              <a:xfrm>
                <a:off x="5283200" y="3657600"/>
                <a:ext cx="2197100" cy="662517"/>
              </a:xfrm>
              <a:custGeom>
                <a:avLst/>
                <a:gdLst>
                  <a:gd name="connsiteX0" fmla="*/ 0 w 2197100"/>
                  <a:gd name="connsiteY0" fmla="*/ 0 h 662517"/>
                  <a:gd name="connsiteX1" fmla="*/ 368300 w 2197100"/>
                  <a:gd name="connsiteY1" fmla="*/ 546100 h 662517"/>
                  <a:gd name="connsiteX2" fmla="*/ 1892300 w 2197100"/>
                  <a:gd name="connsiteY2" fmla="*/ 571500 h 662517"/>
                  <a:gd name="connsiteX3" fmla="*/ 2197100 w 2197100"/>
                  <a:gd name="connsiteY3" fmla="*/ 0 h 6625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97100" h="662517">
                    <a:moveTo>
                      <a:pt x="0" y="0"/>
                    </a:moveTo>
                    <a:cubicBezTo>
                      <a:pt x="26458" y="225425"/>
                      <a:pt x="52917" y="450850"/>
                      <a:pt x="368300" y="546100"/>
                    </a:cubicBezTo>
                    <a:cubicBezTo>
                      <a:pt x="683683" y="641350"/>
                      <a:pt x="1587500" y="662517"/>
                      <a:pt x="1892300" y="571500"/>
                    </a:cubicBezTo>
                    <a:cubicBezTo>
                      <a:pt x="2197100" y="480483"/>
                      <a:pt x="2197100" y="0"/>
                      <a:pt x="2197100" y="0"/>
                    </a:cubicBezTo>
                  </a:path>
                </a:pathLst>
              </a:custGeom>
              <a:ln w="38100" cmpd="sng">
                <a:solidFill>
                  <a:srgbClr val="8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50" name="Group 46"/>
              <p:cNvGrpSpPr/>
              <p:nvPr/>
            </p:nvGrpSpPr>
            <p:grpSpPr>
              <a:xfrm>
                <a:off x="4584700" y="3568700"/>
                <a:ext cx="3505200" cy="190500"/>
                <a:chOff x="4775200" y="1778000"/>
                <a:chExt cx="3505200" cy="190500"/>
              </a:xfrm>
            </p:grpSpPr>
            <p:cxnSp>
              <p:nvCxnSpPr>
                <p:cNvPr id="52" name="Straight Connector 51"/>
                <p:cNvCxnSpPr/>
                <p:nvPr/>
              </p:nvCxnSpPr>
              <p:spPr>
                <a:xfrm>
                  <a:off x="4775200" y="1866900"/>
                  <a:ext cx="3505200" cy="1588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3" name="Oval 52"/>
                <p:cNvSpPr/>
                <p:nvPr/>
              </p:nvSpPr>
              <p:spPr>
                <a:xfrm>
                  <a:off x="5365750" y="1778000"/>
                  <a:ext cx="190500" cy="1905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4" name="Oval 53"/>
                <p:cNvSpPr/>
                <p:nvPr/>
              </p:nvSpPr>
              <p:spPr>
                <a:xfrm>
                  <a:off x="7588250" y="1778000"/>
                  <a:ext cx="190500" cy="1905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55" name="Straight Connector 54"/>
                <p:cNvCxnSpPr/>
                <p:nvPr/>
              </p:nvCxnSpPr>
              <p:spPr>
                <a:xfrm>
                  <a:off x="5384807" y="1866900"/>
                  <a:ext cx="2349500" cy="1588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1" name="Straight Connector 50"/>
              <p:cNvCxnSpPr/>
              <p:nvPr/>
            </p:nvCxnSpPr>
            <p:spPr>
              <a:xfrm>
                <a:off x="4584700" y="4368800"/>
                <a:ext cx="3479800" cy="1588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1" name="Group 30"/>
          <p:cNvGrpSpPr/>
          <p:nvPr/>
        </p:nvGrpSpPr>
        <p:grpSpPr>
          <a:xfrm>
            <a:off x="457200" y="3175000"/>
            <a:ext cx="8153400" cy="2951897"/>
            <a:chOff x="457200" y="3175000"/>
            <a:chExt cx="8153400" cy="2951897"/>
          </a:xfrm>
        </p:grpSpPr>
        <p:sp>
          <p:nvSpPr>
            <p:cNvPr id="34" name="TextBox 33"/>
            <p:cNvSpPr txBox="1"/>
            <p:nvPr/>
          </p:nvSpPr>
          <p:spPr>
            <a:xfrm>
              <a:off x="457200" y="3175000"/>
              <a:ext cx="80391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Black holes with higher spin charge: exact expressions can be found. </a:t>
              </a:r>
              <a:endParaRPr lang="en-US" sz="2400" dirty="0"/>
            </a:p>
          </p:txBody>
        </p:sp>
        <p:grpSp>
          <p:nvGrpSpPr>
            <p:cNvPr id="75" name="Group 74"/>
            <p:cNvGrpSpPr/>
            <p:nvPr/>
          </p:nvGrpSpPr>
          <p:grpSpPr>
            <a:xfrm>
              <a:off x="4800600" y="4127500"/>
              <a:ext cx="3505200" cy="923330"/>
              <a:chOff x="4800600" y="4648200"/>
              <a:chExt cx="3505200" cy="923330"/>
            </a:xfrm>
          </p:grpSpPr>
          <p:grpSp>
            <p:nvGrpSpPr>
              <p:cNvPr id="58" name="Group 46"/>
              <p:cNvGrpSpPr/>
              <p:nvPr/>
            </p:nvGrpSpPr>
            <p:grpSpPr>
              <a:xfrm>
                <a:off x="4800600" y="4648200"/>
                <a:ext cx="3505200" cy="190500"/>
                <a:chOff x="4775200" y="1778000"/>
                <a:chExt cx="3505200" cy="190500"/>
              </a:xfrm>
            </p:grpSpPr>
            <p:cxnSp>
              <p:nvCxnSpPr>
                <p:cNvPr id="60" name="Straight Connector 59"/>
                <p:cNvCxnSpPr/>
                <p:nvPr/>
              </p:nvCxnSpPr>
              <p:spPr>
                <a:xfrm>
                  <a:off x="4775200" y="1866900"/>
                  <a:ext cx="3505200" cy="1588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1" name="Oval 60"/>
                <p:cNvSpPr/>
                <p:nvPr/>
              </p:nvSpPr>
              <p:spPr>
                <a:xfrm>
                  <a:off x="5365750" y="1778000"/>
                  <a:ext cx="190500" cy="1905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2" name="Oval 61"/>
                <p:cNvSpPr/>
                <p:nvPr/>
              </p:nvSpPr>
              <p:spPr>
                <a:xfrm>
                  <a:off x="7588250" y="1778000"/>
                  <a:ext cx="190500" cy="1905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63" name="Straight Connector 62"/>
                <p:cNvCxnSpPr/>
                <p:nvPr/>
              </p:nvCxnSpPr>
              <p:spPr>
                <a:xfrm>
                  <a:off x="5384807" y="1866900"/>
                  <a:ext cx="2349500" cy="1588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9" name="Straight Connector 58"/>
              <p:cNvCxnSpPr/>
              <p:nvPr/>
            </p:nvCxnSpPr>
            <p:spPr>
              <a:xfrm>
                <a:off x="4800600" y="5448300"/>
                <a:ext cx="3479800" cy="1588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5" name="TextBox 64"/>
              <p:cNvSpPr txBox="1"/>
              <p:nvPr/>
            </p:nvSpPr>
            <p:spPr>
              <a:xfrm>
                <a:off x="6248400" y="4648200"/>
                <a:ext cx="160020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5400" dirty="0" smtClean="0"/>
                  <a:t>?</a:t>
                </a:r>
                <a:endParaRPr lang="en-US" sz="5400" dirty="0"/>
              </a:p>
            </p:txBody>
          </p:sp>
          <p:cxnSp>
            <p:nvCxnSpPr>
              <p:cNvPr id="69" name="Straight Connector 68"/>
              <p:cNvCxnSpPr/>
              <p:nvPr/>
            </p:nvCxnSpPr>
            <p:spPr>
              <a:xfrm rot="5400000" flipH="1" flipV="1">
                <a:off x="6552406" y="3656806"/>
                <a:ext cx="1588" cy="2133600"/>
              </a:xfrm>
              <a:prstGeom prst="line">
                <a:avLst/>
              </a:prstGeom>
              <a:ln>
                <a:solidFill>
                  <a:srgbClr val="8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3" name="TextBox 72"/>
            <p:cNvSpPr txBox="1"/>
            <p:nvPr/>
          </p:nvSpPr>
          <p:spPr>
            <a:xfrm>
              <a:off x="457200" y="5295900"/>
              <a:ext cx="81534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Expected structure, but does </a:t>
              </a:r>
              <a:r>
                <a:rPr lang="en-US" sz="2400" dirty="0" smtClean="0">
                  <a:solidFill>
                    <a:srgbClr val="0000FF"/>
                  </a:solidFill>
                </a:rPr>
                <a:t>coefficient match </a:t>
              </a:r>
              <a:r>
                <a:rPr lang="en-US" sz="2400" dirty="0" smtClean="0"/>
                <a:t>with the thermodynamic entropy?</a:t>
              </a:r>
              <a:endParaRPr lang="en-US" sz="2400" dirty="0"/>
            </a:p>
          </p:txBody>
        </p:sp>
        <p:grpSp>
          <p:nvGrpSpPr>
            <p:cNvPr id="67" name="Group 66"/>
            <p:cNvGrpSpPr/>
            <p:nvPr/>
          </p:nvGrpSpPr>
          <p:grpSpPr>
            <a:xfrm>
              <a:off x="685800" y="4167456"/>
              <a:ext cx="3704796" cy="785544"/>
              <a:chOff x="304800" y="4876800"/>
              <a:chExt cx="4432300" cy="939800"/>
            </a:xfrm>
          </p:grpSpPr>
          <p:sp>
            <p:nvSpPr>
              <p:cNvPr id="68" name="Rectangle 67"/>
              <p:cNvSpPr/>
              <p:nvPr/>
            </p:nvSpPr>
            <p:spPr>
              <a:xfrm>
                <a:off x="304800" y="4876800"/>
                <a:ext cx="4432300" cy="93980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  <a:alpha val="68000"/>
                </a:schemeClr>
              </a:solidFill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74" name="Picture 73" descr="latex-image-1.pdf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33400" y="5105400"/>
                <a:ext cx="4053017" cy="45720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548433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38633"/>
          </a:xfrm>
          <a:solidFill>
            <a:srgbClr val="3822B0"/>
          </a:solidFill>
        </p:spPr>
        <p:txBody>
          <a:bodyPr>
            <a:normAutofit/>
          </a:bodyPr>
          <a:lstStyle/>
          <a:p>
            <a:pPr algn="l"/>
            <a:r>
              <a:rPr lang="en-US" sz="4000" dirty="0" smtClean="0">
                <a:solidFill>
                  <a:schemeClr val="bg1"/>
                </a:solidFill>
                <a:latin typeface="Calibri"/>
                <a:cs typeface="Calibri"/>
              </a:rPr>
              <a:t>  </a:t>
            </a:r>
            <a:r>
              <a:rPr lang="en-US" sz="3600" dirty="0" smtClean="0">
                <a:solidFill>
                  <a:schemeClr val="bg1"/>
                </a:solidFill>
                <a:latin typeface="Calibri"/>
                <a:cs typeface="Calibri"/>
              </a:rPr>
              <a:t>A Controversy</a:t>
            </a:r>
            <a:endParaRPr lang="en-US" sz="36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28600" y="1062335"/>
            <a:ext cx="845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At the moment, in the literature there are </a:t>
            </a:r>
            <a:r>
              <a:rPr lang="en-US" sz="2400" dirty="0" smtClean="0">
                <a:solidFill>
                  <a:srgbClr val="0000FF"/>
                </a:solidFill>
              </a:rPr>
              <a:t>two different answers </a:t>
            </a:r>
            <a:r>
              <a:rPr lang="en-US" sz="2400" dirty="0" smtClean="0"/>
              <a:t>for the thermodynamic entropy. </a:t>
            </a:r>
            <a:endParaRPr lang="en-US" sz="2400" dirty="0"/>
          </a:p>
        </p:txBody>
      </p:sp>
      <p:sp>
        <p:nvSpPr>
          <p:cNvPr id="43" name="TextBox 42"/>
          <p:cNvSpPr txBox="1"/>
          <p:nvPr/>
        </p:nvSpPr>
        <p:spPr>
          <a:xfrm>
            <a:off x="241300" y="5600700"/>
            <a:ext cx="86741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There appear to be multiple consistent notions of “energy”, hence different first laws. Our prescription does not know about any of this. </a:t>
            </a:r>
            <a:r>
              <a:rPr lang="en-US" sz="2400" dirty="0" smtClean="0">
                <a:solidFill>
                  <a:srgbClr val="0000FF"/>
                </a:solidFill>
              </a:rPr>
              <a:t>Remains to be sorted out</a:t>
            </a:r>
            <a:r>
              <a:rPr lang="en-US" sz="2400" dirty="0" smtClean="0"/>
              <a:t>. </a:t>
            </a:r>
            <a:endParaRPr lang="en-US" sz="2400" dirty="0"/>
          </a:p>
        </p:txBody>
      </p:sp>
      <p:sp>
        <p:nvSpPr>
          <p:cNvPr id="22" name="TextBox 21"/>
          <p:cNvSpPr txBox="1"/>
          <p:nvPr/>
        </p:nvSpPr>
        <p:spPr>
          <a:xfrm>
            <a:off x="1066800" y="1981200"/>
            <a:ext cx="30861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“UCLA” Entropy</a:t>
            </a:r>
            <a:endParaRPr lang="en-US" sz="3200" dirty="0"/>
          </a:p>
        </p:txBody>
      </p:sp>
      <p:sp>
        <p:nvSpPr>
          <p:cNvPr id="24" name="TextBox 23"/>
          <p:cNvSpPr txBox="1"/>
          <p:nvPr/>
        </p:nvSpPr>
        <p:spPr>
          <a:xfrm>
            <a:off x="457200" y="2590800"/>
            <a:ext cx="4038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Gutperle</a:t>
            </a:r>
            <a:r>
              <a:rPr lang="en-US" sz="2000" dirty="0" smtClean="0"/>
              <a:t>, Kraus: bulk thermodynamics</a:t>
            </a:r>
          </a:p>
        </p:txBody>
      </p:sp>
      <p:sp>
        <p:nvSpPr>
          <p:cNvPr id="27" name="Rectangle 26"/>
          <p:cNvSpPr/>
          <p:nvPr/>
        </p:nvSpPr>
        <p:spPr>
          <a:xfrm>
            <a:off x="457200" y="3200400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dirty="0" smtClean="0"/>
              <a:t>Kraus, </a:t>
            </a:r>
            <a:r>
              <a:rPr lang="en-US" sz="2000" dirty="0" err="1" smtClean="0"/>
              <a:t>Perlmutter</a:t>
            </a:r>
            <a:r>
              <a:rPr lang="en-US" sz="2000" dirty="0" smtClean="0"/>
              <a:t>; Hartman, </a:t>
            </a:r>
            <a:r>
              <a:rPr lang="en-US" sz="2000" dirty="0" err="1" smtClean="0"/>
              <a:t>Gaberdiel</a:t>
            </a:r>
            <a:r>
              <a:rPr lang="en-US" sz="2000" dirty="0" smtClean="0"/>
              <a:t>: CFT calculations (different algebra).</a:t>
            </a:r>
          </a:p>
        </p:txBody>
      </p:sp>
      <p:sp>
        <p:nvSpPr>
          <p:cNvPr id="28" name="Rectangle 27"/>
          <p:cNvSpPr/>
          <p:nvPr/>
        </p:nvSpPr>
        <p:spPr>
          <a:xfrm>
            <a:off x="2585138" y="4241800"/>
            <a:ext cx="361246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/>
              <a:t>Kraus, </a:t>
            </a:r>
            <a:r>
              <a:rPr lang="en-US" sz="2000" dirty="0" err="1" smtClean="0"/>
              <a:t>Ugajin</a:t>
            </a:r>
            <a:r>
              <a:rPr lang="en-US" sz="2000" dirty="0" smtClean="0"/>
              <a:t>: conical singularity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4622800" y="1866900"/>
            <a:ext cx="4292600" cy="3886200"/>
            <a:chOff x="4622800" y="1866900"/>
            <a:chExt cx="4292600" cy="3886200"/>
          </a:xfrm>
        </p:grpSpPr>
        <p:sp>
          <p:nvSpPr>
            <p:cNvPr id="40" name="Rectangle 39"/>
            <p:cNvSpPr/>
            <p:nvPr/>
          </p:nvSpPr>
          <p:spPr>
            <a:xfrm>
              <a:off x="4622800" y="1866900"/>
              <a:ext cx="4292600" cy="3886200"/>
            </a:xfrm>
            <a:prstGeom prst="rect">
              <a:avLst/>
            </a:prstGeom>
            <a:solidFill>
              <a:schemeClr val="tx2">
                <a:lumMod val="40000"/>
                <a:lumOff val="60000"/>
                <a:alpha val="12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0" name="Group 19"/>
            <p:cNvGrpSpPr/>
            <p:nvPr/>
          </p:nvGrpSpPr>
          <p:grpSpPr>
            <a:xfrm>
              <a:off x="5198282" y="4737100"/>
              <a:ext cx="3171018" cy="863600"/>
              <a:chOff x="4982382" y="4470400"/>
              <a:chExt cx="3171018" cy="863600"/>
            </a:xfrm>
          </p:grpSpPr>
          <p:sp>
            <p:nvSpPr>
              <p:cNvPr id="32" name="Rectangle 31"/>
              <p:cNvSpPr/>
              <p:nvPr/>
            </p:nvSpPr>
            <p:spPr>
              <a:xfrm>
                <a:off x="4982382" y="4470400"/>
                <a:ext cx="3094818" cy="86360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  <a:alpha val="68000"/>
                </a:schemeClr>
              </a:solidFill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5334000" y="4546600"/>
                <a:ext cx="28194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/>
                  <a:t>Our entanglement entropy proposal.</a:t>
                </a:r>
              </a:p>
            </p:txBody>
          </p:sp>
        </p:grpSp>
      </p:grpSp>
      <p:grpSp>
        <p:nvGrpSpPr>
          <p:cNvPr id="21" name="Group 20"/>
          <p:cNvGrpSpPr/>
          <p:nvPr/>
        </p:nvGrpSpPr>
        <p:grpSpPr>
          <a:xfrm>
            <a:off x="4673600" y="2006600"/>
            <a:ext cx="4343400" cy="2212777"/>
            <a:chOff x="4673600" y="2006600"/>
            <a:chExt cx="4343400" cy="2212777"/>
          </a:xfrm>
        </p:grpSpPr>
        <p:sp>
          <p:nvSpPr>
            <p:cNvPr id="26" name="TextBox 25"/>
            <p:cNvSpPr txBox="1"/>
            <p:nvPr/>
          </p:nvSpPr>
          <p:spPr>
            <a:xfrm>
              <a:off x="4673600" y="3203714"/>
              <a:ext cx="43434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Perez, Tempo, </a:t>
              </a:r>
              <a:r>
                <a:rPr lang="en-US" sz="2000" dirty="0" err="1" smtClean="0"/>
                <a:t>Tronsoco</a:t>
              </a:r>
              <a:r>
                <a:rPr lang="en-US" sz="2000" dirty="0" smtClean="0"/>
                <a:t>; de Boer, </a:t>
              </a:r>
              <a:r>
                <a:rPr lang="en-US" sz="2000" dirty="0" err="1" smtClean="0"/>
                <a:t>Jottar</a:t>
              </a:r>
              <a:r>
                <a:rPr lang="en-US" sz="2000" dirty="0" smtClean="0"/>
                <a:t>; </a:t>
              </a:r>
              <a:r>
                <a:rPr lang="en-US" sz="2000" dirty="0" err="1" smtClean="0"/>
                <a:t>Compere</a:t>
              </a:r>
              <a:r>
                <a:rPr lang="en-US" sz="2000" dirty="0" smtClean="0"/>
                <a:t>, </a:t>
              </a:r>
              <a:r>
                <a:rPr lang="en-US" sz="2000" dirty="0" err="1" smtClean="0"/>
                <a:t>Jottar</a:t>
              </a:r>
              <a:r>
                <a:rPr lang="en-US" sz="2000" dirty="0" smtClean="0"/>
                <a:t>, Song: bulk thermodynamics.</a:t>
              </a:r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4673600" y="2006600"/>
              <a:ext cx="4343400" cy="1317486"/>
              <a:chOff x="4800600" y="1981200"/>
              <a:chExt cx="4343400" cy="1317486"/>
            </a:xfrm>
          </p:grpSpPr>
          <p:sp>
            <p:nvSpPr>
              <p:cNvPr id="23" name="TextBox 22"/>
              <p:cNvSpPr txBox="1"/>
              <p:nvPr/>
            </p:nvSpPr>
            <p:spPr>
              <a:xfrm>
                <a:off x="4991100" y="1981200"/>
                <a:ext cx="3086100" cy="584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/>
                  <a:t>“Wald” Entropy</a:t>
                </a:r>
                <a:endParaRPr lang="en-US" sz="3200" dirty="0"/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4800600" y="2590800"/>
                <a:ext cx="43434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err="1" smtClean="0"/>
                  <a:t>Campoleoni</a:t>
                </a:r>
                <a:r>
                  <a:rPr lang="en-US" sz="2000" dirty="0" smtClean="0"/>
                  <a:t> et. al: metric formulation, Wald entropy</a:t>
                </a:r>
              </a:p>
            </p:txBody>
          </p:sp>
        </p:grpSp>
      </p:grp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548433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22" grpId="0"/>
      <p:bldP spid="24" grpId="0"/>
      <p:bldP spid="27" grpId="0"/>
      <p:bldP spid="2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38633"/>
          </a:xfrm>
          <a:solidFill>
            <a:srgbClr val="3822B0"/>
          </a:solidFill>
        </p:spPr>
        <p:txBody>
          <a:bodyPr>
            <a:normAutofit/>
          </a:bodyPr>
          <a:lstStyle/>
          <a:p>
            <a:pPr algn="l"/>
            <a:r>
              <a:rPr lang="en-US" sz="4000" dirty="0" smtClean="0">
                <a:solidFill>
                  <a:schemeClr val="bg1"/>
                </a:solidFill>
                <a:latin typeface="Calibri"/>
                <a:cs typeface="Calibri"/>
              </a:rPr>
              <a:t>  </a:t>
            </a:r>
            <a:r>
              <a:rPr lang="en-US" sz="3600" dirty="0" smtClean="0">
                <a:solidFill>
                  <a:schemeClr val="bg1"/>
                </a:solidFill>
                <a:latin typeface="Calibri"/>
                <a:cs typeface="Calibri"/>
              </a:rPr>
              <a:t>One More Example: RG flow</a:t>
            </a:r>
            <a:endParaRPr lang="en-US" sz="36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28600" y="1062335"/>
            <a:ext cx="845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There is an RG flow solution that interpolates between two </a:t>
            </a:r>
            <a:r>
              <a:rPr lang="en-US" sz="2400" dirty="0" err="1" smtClean="0"/>
              <a:t>CFTs</a:t>
            </a:r>
            <a:r>
              <a:rPr lang="en-US" sz="2400" dirty="0" smtClean="0"/>
              <a:t>. 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266700" y="3937000"/>
            <a:ext cx="8458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On this solution, peculiar kink at intermediate length scales. </a:t>
            </a:r>
            <a:r>
              <a:rPr lang="en-US" sz="2400" dirty="0" err="1" smtClean="0"/>
              <a:t>Relatedly</a:t>
            </a:r>
            <a:r>
              <a:rPr lang="en-US" sz="2400" dirty="0" smtClean="0"/>
              <a:t>: </a:t>
            </a:r>
            <a:r>
              <a:rPr lang="en-US" sz="2400" dirty="0" smtClean="0">
                <a:solidFill>
                  <a:srgbClr val="0000FF"/>
                </a:solidFill>
              </a:rPr>
              <a:t>violation of strong sub-</a:t>
            </a:r>
            <a:r>
              <a:rPr lang="en-US" sz="2400" dirty="0" err="1" smtClean="0">
                <a:solidFill>
                  <a:srgbClr val="0000FF"/>
                </a:solidFill>
              </a:rPr>
              <a:t>additivity</a:t>
            </a:r>
            <a:r>
              <a:rPr lang="en-US" sz="2400" dirty="0" smtClean="0">
                <a:solidFill>
                  <a:srgbClr val="0000FF"/>
                </a:solidFill>
              </a:rPr>
              <a:t> </a:t>
            </a:r>
            <a:r>
              <a:rPr lang="en-US" sz="2400" dirty="0" smtClean="0"/>
              <a:t>of entanglement entropy. 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  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6350000" y="35560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</a:t>
            </a:r>
            <a:endParaRPr lang="en-US" dirty="0"/>
          </a:p>
        </p:txBody>
      </p:sp>
      <p:pic>
        <p:nvPicPr>
          <p:cNvPr id="15" name="Picture 14" descr="RGflow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2597150" y="1676400"/>
            <a:ext cx="3540815" cy="21717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032000" y="15113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S[L]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66700" y="5125135"/>
            <a:ext cx="7366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Why? </a:t>
            </a:r>
            <a:r>
              <a:rPr lang="en-US" sz="2400" dirty="0" smtClean="0">
                <a:solidFill>
                  <a:srgbClr val="0000FF"/>
                </a:solidFill>
              </a:rPr>
              <a:t>The UV CFT is non-unitary</a:t>
            </a:r>
            <a:r>
              <a:rPr lang="en-US" sz="2400" dirty="0" smtClean="0"/>
              <a:t>. Nevertheless, somewhat perplexing.</a:t>
            </a:r>
          </a:p>
        </p:txBody>
      </p:sp>
      <p:sp>
        <p:nvSpPr>
          <p:cNvPr id="10" name="Rectangle 9"/>
          <p:cNvSpPr/>
          <p:nvPr/>
        </p:nvSpPr>
        <p:spPr>
          <a:xfrm>
            <a:off x="266700" y="6052403"/>
            <a:ext cx="86741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Further calculations on related backgrounds are in progress.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548433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38633"/>
          </a:xfrm>
          <a:solidFill>
            <a:srgbClr val="3822B0"/>
          </a:solidFill>
        </p:spPr>
        <p:txBody>
          <a:bodyPr>
            <a:normAutofit/>
          </a:bodyPr>
          <a:lstStyle/>
          <a:p>
            <a:pPr algn="l"/>
            <a:r>
              <a:rPr lang="en-US" sz="4000" dirty="0" smtClean="0">
                <a:solidFill>
                  <a:schemeClr val="bg1"/>
                </a:solidFill>
                <a:latin typeface="Calibri"/>
                <a:cs typeface="Calibri"/>
              </a:rPr>
              <a:t>  </a:t>
            </a:r>
            <a:r>
              <a:rPr lang="en-US" sz="3600" dirty="0" smtClean="0">
                <a:solidFill>
                  <a:schemeClr val="bg1"/>
                </a:solidFill>
                <a:latin typeface="Calibri"/>
                <a:cs typeface="Calibri"/>
              </a:rPr>
              <a:t>Interpretation?</a:t>
            </a:r>
            <a:endParaRPr lang="en-US" sz="36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92100" y="1016000"/>
            <a:ext cx="84582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For Einstein theories of gravity, there is a simple way to </a:t>
            </a:r>
            <a:r>
              <a:rPr lang="en-US" sz="2400" dirty="0" smtClean="0">
                <a:solidFill>
                  <a:srgbClr val="0000FF"/>
                </a:solidFill>
              </a:rPr>
              <a:t>geometrically </a:t>
            </a:r>
            <a:r>
              <a:rPr lang="en-US" sz="2400" dirty="0" smtClean="0"/>
              <a:t>interpret the entanglement entropy. </a:t>
            </a:r>
          </a:p>
          <a:p>
            <a:endParaRPr lang="en-US" sz="2400" dirty="0" smtClean="0"/>
          </a:p>
        </p:txBody>
      </p:sp>
      <p:grpSp>
        <p:nvGrpSpPr>
          <p:cNvPr id="8" name="Group 7"/>
          <p:cNvGrpSpPr/>
          <p:nvPr/>
        </p:nvGrpSpPr>
        <p:grpSpPr>
          <a:xfrm>
            <a:off x="2755900" y="1993900"/>
            <a:ext cx="3505200" cy="1382183"/>
            <a:chOff x="762000" y="2654300"/>
            <a:chExt cx="3505200" cy="1382183"/>
          </a:xfrm>
        </p:grpSpPr>
        <p:grpSp>
          <p:nvGrpSpPr>
            <p:cNvPr id="10" name="Group 47"/>
            <p:cNvGrpSpPr/>
            <p:nvPr/>
          </p:nvGrpSpPr>
          <p:grpSpPr>
            <a:xfrm>
              <a:off x="762000" y="2654300"/>
              <a:ext cx="3505200" cy="190500"/>
              <a:chOff x="4775200" y="1778000"/>
              <a:chExt cx="3505200" cy="190500"/>
            </a:xfrm>
          </p:grpSpPr>
          <p:cxnSp>
            <p:nvCxnSpPr>
              <p:cNvPr id="13" name="Straight Connector 12"/>
              <p:cNvCxnSpPr/>
              <p:nvPr/>
            </p:nvCxnSpPr>
            <p:spPr>
              <a:xfrm>
                <a:off x="4775200" y="1866900"/>
                <a:ext cx="3505200" cy="1588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Oval 13"/>
              <p:cNvSpPr/>
              <p:nvPr/>
            </p:nvSpPr>
            <p:spPr>
              <a:xfrm>
                <a:off x="5365750" y="1778000"/>
                <a:ext cx="190500" cy="1905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7588250" y="1778000"/>
                <a:ext cx="190500" cy="1905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8" name="Straight Connector 17"/>
              <p:cNvCxnSpPr/>
              <p:nvPr/>
            </p:nvCxnSpPr>
            <p:spPr>
              <a:xfrm>
                <a:off x="5384807" y="1866900"/>
                <a:ext cx="2349500" cy="1588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" name="Freeform 10"/>
            <p:cNvSpPr/>
            <p:nvPr/>
          </p:nvSpPr>
          <p:spPr>
            <a:xfrm>
              <a:off x="1371600" y="2743200"/>
              <a:ext cx="2273300" cy="1293283"/>
            </a:xfrm>
            <a:custGeom>
              <a:avLst/>
              <a:gdLst>
                <a:gd name="connsiteX0" fmla="*/ 0 w 2273300"/>
                <a:gd name="connsiteY0" fmla="*/ 0 h 1293283"/>
                <a:gd name="connsiteX1" fmla="*/ 1079500 w 2273300"/>
                <a:gd name="connsiteY1" fmla="*/ 1282700 h 1293283"/>
                <a:gd name="connsiteX2" fmla="*/ 2273300 w 2273300"/>
                <a:gd name="connsiteY2" fmla="*/ 63500 h 1293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73300" h="1293283">
                  <a:moveTo>
                    <a:pt x="0" y="0"/>
                  </a:moveTo>
                  <a:cubicBezTo>
                    <a:pt x="350308" y="636058"/>
                    <a:pt x="700617" y="1272117"/>
                    <a:pt x="1079500" y="1282700"/>
                  </a:cubicBezTo>
                  <a:cubicBezTo>
                    <a:pt x="1458383" y="1293283"/>
                    <a:pt x="1865841" y="678391"/>
                    <a:pt x="2273300" y="63500"/>
                  </a:cubicBezTo>
                </a:path>
              </a:pathLst>
            </a:custGeom>
            <a:ln w="38100" cmpd="sng">
              <a:solidFill>
                <a:srgbClr val="8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317500" y="3619500"/>
            <a:ext cx="8458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In higher spin theories of gravity, there </a:t>
            </a:r>
            <a:r>
              <a:rPr lang="en-US" sz="2400" dirty="0" smtClean="0">
                <a:solidFill>
                  <a:srgbClr val="0000FF"/>
                </a:solidFill>
              </a:rPr>
              <a:t>is</a:t>
            </a:r>
            <a:r>
              <a:rPr lang="en-US" sz="2400" dirty="0" smtClean="0"/>
              <a:t> a </a:t>
            </a:r>
            <a:r>
              <a:rPr lang="en-US" sz="2400" dirty="0" smtClean="0">
                <a:solidFill>
                  <a:srgbClr val="0000FF"/>
                </a:solidFill>
              </a:rPr>
              <a:t>bulk object </a:t>
            </a:r>
            <a:r>
              <a:rPr lang="en-US" sz="2400" dirty="0" smtClean="0"/>
              <a:t>which computes the same quantity. However</a:t>
            </a:r>
            <a:r>
              <a:rPr lang="en-US" sz="2400" dirty="0" smtClean="0"/>
              <a:t> it is still difficult to </a:t>
            </a:r>
            <a:r>
              <a:rPr lang="en-US" sz="2400" dirty="0" smtClean="0">
                <a:solidFill>
                  <a:srgbClr val="0000FF"/>
                </a:solidFill>
              </a:rPr>
              <a:t>geometrically </a:t>
            </a:r>
            <a:r>
              <a:rPr lang="en-US" sz="2400" dirty="0" smtClean="0"/>
              <a:t>understand it</a:t>
            </a:r>
            <a:r>
              <a:rPr lang="en-US" sz="2400" dirty="0" smtClean="0"/>
              <a:t>. </a:t>
            </a:r>
          </a:p>
          <a:p>
            <a:endParaRPr lang="en-US" sz="2400" dirty="0" smtClean="0"/>
          </a:p>
        </p:txBody>
      </p:sp>
      <p:grpSp>
        <p:nvGrpSpPr>
          <p:cNvPr id="28" name="Group 27"/>
          <p:cNvGrpSpPr/>
          <p:nvPr/>
        </p:nvGrpSpPr>
        <p:grpSpPr>
          <a:xfrm>
            <a:off x="2832100" y="5168900"/>
            <a:ext cx="3505200" cy="923330"/>
            <a:chOff x="4800600" y="4648200"/>
            <a:chExt cx="3505200" cy="923330"/>
          </a:xfrm>
        </p:grpSpPr>
        <p:grpSp>
          <p:nvGrpSpPr>
            <p:cNvPr id="29" name="Group 46"/>
            <p:cNvGrpSpPr/>
            <p:nvPr/>
          </p:nvGrpSpPr>
          <p:grpSpPr>
            <a:xfrm>
              <a:off x="4800600" y="4648200"/>
              <a:ext cx="3505200" cy="190500"/>
              <a:chOff x="4775200" y="1778000"/>
              <a:chExt cx="3505200" cy="190500"/>
            </a:xfrm>
          </p:grpSpPr>
          <p:cxnSp>
            <p:nvCxnSpPr>
              <p:cNvPr id="33" name="Straight Connector 32"/>
              <p:cNvCxnSpPr/>
              <p:nvPr/>
            </p:nvCxnSpPr>
            <p:spPr>
              <a:xfrm>
                <a:off x="4775200" y="1866900"/>
                <a:ext cx="3505200" cy="1588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Oval 33"/>
              <p:cNvSpPr/>
              <p:nvPr/>
            </p:nvSpPr>
            <p:spPr>
              <a:xfrm>
                <a:off x="5365750" y="1778000"/>
                <a:ext cx="190500" cy="1905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/>
              <p:nvPr/>
            </p:nvSpPr>
            <p:spPr>
              <a:xfrm>
                <a:off x="7588250" y="1778000"/>
                <a:ext cx="190500" cy="1905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7" name="Straight Connector 36"/>
              <p:cNvCxnSpPr/>
              <p:nvPr/>
            </p:nvCxnSpPr>
            <p:spPr>
              <a:xfrm>
                <a:off x="5384807" y="1866900"/>
                <a:ext cx="2349500" cy="1588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0" name="Straight Connector 29"/>
            <p:cNvCxnSpPr/>
            <p:nvPr/>
          </p:nvCxnSpPr>
          <p:spPr>
            <a:xfrm>
              <a:off x="4800600" y="5448300"/>
              <a:ext cx="3479800" cy="1588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/>
            <p:cNvSpPr txBox="1"/>
            <p:nvPr/>
          </p:nvSpPr>
          <p:spPr>
            <a:xfrm>
              <a:off x="6248400" y="4648200"/>
              <a:ext cx="16002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 smtClean="0"/>
                <a:t>?</a:t>
              </a:r>
              <a:endParaRPr lang="en-US" sz="5400" dirty="0"/>
            </a:p>
          </p:txBody>
        </p:sp>
        <p:cxnSp>
          <p:nvCxnSpPr>
            <p:cNvPr id="32" name="Straight Connector 31"/>
            <p:cNvCxnSpPr/>
            <p:nvPr/>
          </p:nvCxnSpPr>
          <p:spPr>
            <a:xfrm rot="5400000" flipH="1" flipV="1">
              <a:off x="6552406" y="3656806"/>
              <a:ext cx="1588" cy="2133600"/>
            </a:xfrm>
            <a:prstGeom prst="line">
              <a:avLst/>
            </a:prstGeom>
            <a:ln>
              <a:solidFill>
                <a:srgbClr val="8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548433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38633"/>
          </a:xfrm>
          <a:solidFill>
            <a:srgbClr val="3822B0"/>
          </a:solidFill>
        </p:spPr>
        <p:txBody>
          <a:bodyPr>
            <a:normAutofit/>
          </a:bodyPr>
          <a:lstStyle/>
          <a:p>
            <a:pPr algn="l"/>
            <a:r>
              <a:rPr lang="en-US" sz="4000" dirty="0" smtClean="0">
                <a:solidFill>
                  <a:schemeClr val="bg1"/>
                </a:solidFill>
                <a:latin typeface="Calibri"/>
                <a:cs typeface="Calibri"/>
              </a:rPr>
              <a:t>  </a:t>
            </a:r>
            <a:r>
              <a:rPr lang="en-US" sz="3600" dirty="0" smtClean="0">
                <a:solidFill>
                  <a:schemeClr val="bg1"/>
                </a:solidFill>
                <a:latin typeface="Calibri"/>
                <a:cs typeface="Calibri"/>
              </a:rPr>
              <a:t>Summary</a:t>
            </a:r>
            <a:endParaRPr lang="en-US" sz="36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1246525"/>
            <a:ext cx="8153400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2400" dirty="0" smtClean="0"/>
              <a:t>In ordinary theories of gravity, the </a:t>
            </a:r>
            <a:r>
              <a:rPr lang="en-US" sz="2400" dirty="0" smtClean="0">
                <a:solidFill>
                  <a:srgbClr val="0000FF"/>
                </a:solidFill>
              </a:rPr>
              <a:t>RT formula </a:t>
            </a:r>
            <a:r>
              <a:rPr lang="en-US" sz="2400" dirty="0" smtClean="0"/>
              <a:t>relates </a:t>
            </a:r>
            <a:r>
              <a:rPr lang="en-US" sz="2400" dirty="0" smtClean="0">
                <a:solidFill>
                  <a:srgbClr val="0000FF"/>
                </a:solidFill>
              </a:rPr>
              <a:t>bulk geodesics</a:t>
            </a:r>
            <a:r>
              <a:rPr lang="en-US" sz="2400" dirty="0" smtClean="0"/>
              <a:t> to </a:t>
            </a:r>
            <a:r>
              <a:rPr lang="en-US" sz="2400" dirty="0" smtClean="0">
                <a:solidFill>
                  <a:srgbClr val="0000FF"/>
                </a:solidFill>
              </a:rPr>
              <a:t>entanglement entropy</a:t>
            </a:r>
            <a:r>
              <a:rPr lang="en-US" sz="2400" dirty="0" smtClean="0"/>
              <a:t>.</a:t>
            </a:r>
          </a:p>
          <a:p>
            <a:pPr marL="514350" indent="-514350">
              <a:buAutoNum type="arabicPeriod"/>
            </a:pPr>
            <a:r>
              <a:rPr lang="en-US" sz="2400" dirty="0" smtClean="0"/>
              <a:t>We presented a </a:t>
            </a:r>
            <a:r>
              <a:rPr lang="en-US" sz="2400" dirty="0" smtClean="0">
                <a:solidFill>
                  <a:srgbClr val="0000FF"/>
                </a:solidFill>
              </a:rPr>
              <a:t>reformulation</a:t>
            </a:r>
            <a:r>
              <a:rPr lang="en-US" sz="2400" dirty="0" smtClean="0"/>
              <a:t> of this prescription in the </a:t>
            </a:r>
            <a:r>
              <a:rPr lang="en-US" sz="2400" dirty="0" err="1" smtClean="0">
                <a:solidFill>
                  <a:srgbClr val="0000FF"/>
                </a:solidFill>
              </a:rPr>
              <a:t>Chern</a:t>
            </a:r>
            <a:r>
              <a:rPr lang="en-US" sz="2400" dirty="0" smtClean="0">
                <a:solidFill>
                  <a:srgbClr val="0000FF"/>
                </a:solidFill>
              </a:rPr>
              <a:t>-Simons </a:t>
            </a:r>
            <a:r>
              <a:rPr lang="en-US" sz="2400" dirty="0" smtClean="0"/>
              <a:t>formulation of 3d gravity. </a:t>
            </a:r>
          </a:p>
          <a:p>
            <a:pPr marL="514350" indent="-514350">
              <a:buAutoNum type="arabicPeriod"/>
            </a:pPr>
            <a:r>
              <a:rPr lang="en-US" sz="2400" dirty="0" smtClean="0"/>
              <a:t>We then generalized this to </a:t>
            </a:r>
            <a:r>
              <a:rPr lang="en-US" sz="2400" dirty="0" smtClean="0">
                <a:solidFill>
                  <a:srgbClr val="0000FF"/>
                </a:solidFill>
              </a:rPr>
              <a:t>higher spin </a:t>
            </a:r>
            <a:r>
              <a:rPr lang="en-US" sz="2400" dirty="0" smtClean="0"/>
              <a:t>theories of gravity, where we proposed that this </a:t>
            </a:r>
            <a:r>
              <a:rPr lang="en-US" sz="2400" dirty="0" smtClean="0">
                <a:solidFill>
                  <a:srgbClr val="0000FF"/>
                </a:solidFill>
              </a:rPr>
              <a:t>Wilson line</a:t>
            </a:r>
            <a:r>
              <a:rPr lang="en-US" sz="2400" dirty="0" smtClean="0"/>
              <a:t> computes entanglement entropy in the dual theory.</a:t>
            </a:r>
          </a:p>
          <a:p>
            <a:pPr marL="514350" indent="-514350">
              <a:buAutoNum type="arabicPeriod"/>
            </a:pPr>
            <a:r>
              <a:rPr lang="en-US" sz="2400" dirty="0" smtClean="0"/>
              <a:t>It remains to be seen </a:t>
            </a:r>
            <a:r>
              <a:rPr lang="en-US" sz="2400" dirty="0" smtClean="0">
                <a:solidFill>
                  <a:srgbClr val="0000FF"/>
                </a:solidFill>
              </a:rPr>
              <a:t>what insights </a:t>
            </a:r>
            <a:r>
              <a:rPr lang="en-US" sz="2400" dirty="0" smtClean="0"/>
              <a:t>this gives into the </a:t>
            </a:r>
            <a:r>
              <a:rPr lang="en-US" sz="2400" dirty="0" smtClean="0">
                <a:solidFill>
                  <a:srgbClr val="0000FF"/>
                </a:solidFill>
              </a:rPr>
              <a:t>emergence of geometry </a:t>
            </a:r>
            <a:r>
              <a:rPr lang="en-US" sz="2400" dirty="0" smtClean="0"/>
              <a:t>from field theory. </a:t>
            </a:r>
          </a:p>
          <a:p>
            <a:pPr>
              <a:buFontTx/>
              <a:buChar char="•"/>
            </a:pPr>
            <a:endParaRPr lang="en-US" sz="2800" dirty="0"/>
          </a:p>
        </p:txBody>
      </p:sp>
      <p:grpSp>
        <p:nvGrpSpPr>
          <p:cNvPr id="13" name="Group 12"/>
          <p:cNvGrpSpPr/>
          <p:nvPr/>
        </p:nvGrpSpPr>
        <p:grpSpPr>
          <a:xfrm>
            <a:off x="533400" y="5029200"/>
            <a:ext cx="7969624" cy="914400"/>
            <a:chOff x="533400" y="5029200"/>
            <a:chExt cx="7969624" cy="914400"/>
          </a:xfrm>
        </p:grpSpPr>
        <p:grpSp>
          <p:nvGrpSpPr>
            <p:cNvPr id="8" name="Group 7"/>
            <p:cNvGrpSpPr/>
            <p:nvPr/>
          </p:nvGrpSpPr>
          <p:grpSpPr>
            <a:xfrm>
              <a:off x="533400" y="5029200"/>
              <a:ext cx="2318907" cy="914400"/>
              <a:chOff x="762000" y="2654300"/>
              <a:chExt cx="3505200" cy="1382183"/>
            </a:xfrm>
          </p:grpSpPr>
          <p:grpSp>
            <p:nvGrpSpPr>
              <p:cNvPr id="9" name="Group 47"/>
              <p:cNvGrpSpPr/>
              <p:nvPr/>
            </p:nvGrpSpPr>
            <p:grpSpPr>
              <a:xfrm>
                <a:off x="762000" y="2654300"/>
                <a:ext cx="3505200" cy="190500"/>
                <a:chOff x="4775200" y="1778000"/>
                <a:chExt cx="3505200" cy="190500"/>
              </a:xfrm>
            </p:grpSpPr>
            <p:cxnSp>
              <p:nvCxnSpPr>
                <p:cNvPr id="11" name="Straight Connector 10"/>
                <p:cNvCxnSpPr/>
                <p:nvPr/>
              </p:nvCxnSpPr>
              <p:spPr>
                <a:xfrm>
                  <a:off x="4775200" y="1866900"/>
                  <a:ext cx="3505200" cy="1588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5" name="Oval 14"/>
                <p:cNvSpPr/>
                <p:nvPr/>
              </p:nvSpPr>
              <p:spPr>
                <a:xfrm>
                  <a:off x="5365750" y="1778000"/>
                  <a:ext cx="190500" cy="1905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Oval 15"/>
                <p:cNvSpPr/>
                <p:nvPr/>
              </p:nvSpPr>
              <p:spPr>
                <a:xfrm>
                  <a:off x="7588250" y="1778000"/>
                  <a:ext cx="190500" cy="1905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7" name="Straight Connector 16"/>
                <p:cNvCxnSpPr/>
                <p:nvPr/>
              </p:nvCxnSpPr>
              <p:spPr>
                <a:xfrm>
                  <a:off x="5384807" y="1866900"/>
                  <a:ext cx="2349500" cy="1588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0" name="Freeform 9"/>
              <p:cNvSpPr/>
              <p:nvPr/>
            </p:nvSpPr>
            <p:spPr>
              <a:xfrm>
                <a:off x="1371600" y="2743200"/>
                <a:ext cx="2273300" cy="1293283"/>
              </a:xfrm>
              <a:custGeom>
                <a:avLst/>
                <a:gdLst>
                  <a:gd name="connsiteX0" fmla="*/ 0 w 2273300"/>
                  <a:gd name="connsiteY0" fmla="*/ 0 h 1293283"/>
                  <a:gd name="connsiteX1" fmla="*/ 1079500 w 2273300"/>
                  <a:gd name="connsiteY1" fmla="*/ 1282700 h 1293283"/>
                  <a:gd name="connsiteX2" fmla="*/ 2273300 w 2273300"/>
                  <a:gd name="connsiteY2" fmla="*/ 63500 h 12932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273300" h="1293283">
                    <a:moveTo>
                      <a:pt x="0" y="0"/>
                    </a:moveTo>
                    <a:cubicBezTo>
                      <a:pt x="350308" y="636058"/>
                      <a:pt x="700617" y="1272117"/>
                      <a:pt x="1079500" y="1282700"/>
                    </a:cubicBezTo>
                    <a:cubicBezTo>
                      <a:pt x="1458383" y="1293283"/>
                      <a:pt x="1865841" y="678391"/>
                      <a:pt x="2273300" y="63500"/>
                    </a:cubicBezTo>
                  </a:path>
                </a:pathLst>
              </a:custGeom>
              <a:ln w="38100" cmpd="sng">
                <a:solidFill>
                  <a:srgbClr val="8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8" name="Picture 17" descr="latex-image-1.pd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400800" y="5105400"/>
              <a:ext cx="2102224" cy="533400"/>
            </a:xfrm>
            <a:prstGeom prst="rect">
              <a:avLst/>
            </a:prstGeom>
          </p:spPr>
        </p:pic>
      </p:grpSp>
      <p:sp>
        <p:nvSpPr>
          <p:cNvPr id="19" name="TextBox 18"/>
          <p:cNvSpPr txBox="1"/>
          <p:nvPr/>
        </p:nvSpPr>
        <p:spPr>
          <a:xfrm>
            <a:off x="3048000" y="4724400"/>
            <a:ext cx="301885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rgbClr val="0000FF"/>
                </a:solidFill>
              </a:rPr>
              <a:t>The End</a:t>
            </a:r>
            <a:endParaRPr lang="en-US" sz="6600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548433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38633"/>
          </a:xfrm>
          <a:solidFill>
            <a:srgbClr val="3822B0"/>
          </a:solidFill>
        </p:spPr>
        <p:txBody>
          <a:bodyPr>
            <a:normAutofit/>
          </a:bodyPr>
          <a:lstStyle/>
          <a:p>
            <a:pPr algn="l"/>
            <a:r>
              <a:rPr lang="en-US" sz="4000" dirty="0" smtClean="0">
                <a:solidFill>
                  <a:schemeClr val="bg1"/>
                </a:solidFill>
                <a:latin typeface="Calibri"/>
                <a:cs typeface="Calibri"/>
              </a:rPr>
              <a:t>  What is geometry?</a:t>
            </a:r>
            <a:endParaRPr lang="en-US" sz="40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3700" y="3009901"/>
            <a:ext cx="838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Fascinating consequence: in the era of </a:t>
            </a:r>
            <a:r>
              <a:rPr lang="en-US" sz="2800" dirty="0" smtClean="0">
                <a:solidFill>
                  <a:srgbClr val="0000FF"/>
                </a:solidFill>
              </a:rPr>
              <a:t>holography</a:t>
            </a:r>
            <a:r>
              <a:rPr lang="en-US" sz="2800" dirty="0" smtClean="0"/>
              <a:t>, this is a question with many answers. </a:t>
            </a:r>
            <a:endParaRPr lang="en-US" sz="2800" i="1" baseline="30000" dirty="0">
              <a:solidFill>
                <a:srgbClr val="0000FF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990600" y="1397000"/>
            <a:ext cx="2220642" cy="1358900"/>
            <a:chOff x="15621000" y="10287000"/>
            <a:chExt cx="7311853" cy="4190999"/>
          </a:xfrm>
        </p:grpSpPr>
        <p:sp>
          <p:nvSpPr>
            <p:cNvPr id="15" name="Freeform 14"/>
            <p:cNvSpPr/>
            <p:nvPr/>
          </p:nvSpPr>
          <p:spPr>
            <a:xfrm>
              <a:off x="15621000" y="10287000"/>
              <a:ext cx="7311853" cy="1545720"/>
            </a:xfrm>
            <a:custGeom>
              <a:avLst/>
              <a:gdLst>
                <a:gd name="connsiteX0" fmla="*/ 0 w 7311853"/>
                <a:gd name="connsiteY0" fmla="*/ 38483 h 1545720"/>
                <a:gd name="connsiteX1" fmla="*/ 3501993 w 7311853"/>
                <a:gd name="connsiteY1" fmla="*/ 1539306 h 1545720"/>
                <a:gd name="connsiteX2" fmla="*/ 7311853 w 7311853"/>
                <a:gd name="connsiteY2" fmla="*/ 0 h 1545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311853" h="1545720">
                  <a:moveTo>
                    <a:pt x="0" y="38483"/>
                  </a:moveTo>
                  <a:cubicBezTo>
                    <a:pt x="1141675" y="792101"/>
                    <a:pt x="2283351" y="1545720"/>
                    <a:pt x="3501993" y="1539306"/>
                  </a:cubicBezTo>
                  <a:cubicBezTo>
                    <a:pt x="4720635" y="1532892"/>
                    <a:pt x="6016244" y="766446"/>
                    <a:pt x="7311853" y="0"/>
                  </a:cubicBezTo>
                </a:path>
              </a:pathLst>
            </a:custGeom>
            <a:ln w="76200" cmpd="sng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 15"/>
            <p:cNvSpPr/>
            <p:nvPr/>
          </p:nvSpPr>
          <p:spPr>
            <a:xfrm rot="10800000">
              <a:off x="15621000" y="12932279"/>
              <a:ext cx="7311853" cy="1545720"/>
            </a:xfrm>
            <a:custGeom>
              <a:avLst/>
              <a:gdLst>
                <a:gd name="connsiteX0" fmla="*/ 0 w 7311853"/>
                <a:gd name="connsiteY0" fmla="*/ 38483 h 1545720"/>
                <a:gd name="connsiteX1" fmla="*/ 3501993 w 7311853"/>
                <a:gd name="connsiteY1" fmla="*/ 1539306 h 1545720"/>
                <a:gd name="connsiteX2" fmla="*/ 7311853 w 7311853"/>
                <a:gd name="connsiteY2" fmla="*/ 0 h 1545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311853" h="1545720">
                  <a:moveTo>
                    <a:pt x="0" y="38483"/>
                  </a:moveTo>
                  <a:cubicBezTo>
                    <a:pt x="1141675" y="792101"/>
                    <a:pt x="2283351" y="1545720"/>
                    <a:pt x="3501993" y="1539306"/>
                  </a:cubicBezTo>
                  <a:cubicBezTo>
                    <a:pt x="4720635" y="1532892"/>
                    <a:pt x="6016244" y="766446"/>
                    <a:pt x="7311853" y="0"/>
                  </a:cubicBezTo>
                </a:path>
              </a:pathLst>
            </a:custGeom>
            <a:ln w="76200" cmpd="sng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19050000" y="11832720"/>
              <a:ext cx="457200" cy="1099559"/>
            </a:xfrm>
            <a:prstGeom prst="ellipse">
              <a:avLst/>
            </a:prstGeom>
            <a:noFill/>
            <a:ln w="76200" cmpd="sng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17297400" y="11435340"/>
              <a:ext cx="457200" cy="1975860"/>
            </a:xfrm>
            <a:prstGeom prst="ellipse">
              <a:avLst/>
            </a:prstGeom>
            <a:noFill/>
            <a:ln w="76200" cmpd="sng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20726400" y="11359140"/>
              <a:ext cx="457200" cy="1975860"/>
            </a:xfrm>
            <a:prstGeom prst="ellipse">
              <a:avLst/>
            </a:prstGeom>
            <a:noFill/>
            <a:ln w="76200" cmpd="sng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368300" y="1295400"/>
            <a:ext cx="8382000" cy="4267200"/>
            <a:chOff x="368300" y="1295400"/>
            <a:chExt cx="8382000" cy="4267200"/>
          </a:xfrm>
        </p:grpSpPr>
        <p:grpSp>
          <p:nvGrpSpPr>
            <p:cNvPr id="20" name="Group 19"/>
            <p:cNvGrpSpPr/>
            <p:nvPr/>
          </p:nvGrpSpPr>
          <p:grpSpPr>
            <a:xfrm>
              <a:off x="5041903" y="1295400"/>
              <a:ext cx="2366236" cy="1524000"/>
              <a:chOff x="18707100" y="6007640"/>
              <a:chExt cx="19622406" cy="12638024"/>
            </a:xfrm>
            <a:noFill/>
          </p:grpSpPr>
          <p:cxnSp>
            <p:nvCxnSpPr>
              <p:cNvPr id="21" name="Straight Connector 20"/>
              <p:cNvCxnSpPr/>
              <p:nvPr/>
            </p:nvCxnSpPr>
            <p:spPr>
              <a:xfrm>
                <a:off x="18707100" y="7513513"/>
                <a:ext cx="16992600" cy="11132151"/>
              </a:xfrm>
              <a:prstGeom prst="line">
                <a:avLst/>
              </a:prstGeom>
              <a:grpFill/>
              <a:ln w="76200" cmpd="sng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 flipV="1">
                <a:off x="21589210" y="6007640"/>
                <a:ext cx="16740296" cy="12638024"/>
              </a:xfrm>
              <a:prstGeom prst="line">
                <a:avLst/>
              </a:prstGeom>
              <a:grpFill/>
              <a:ln w="76200" cmpd="sng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Freeform 22"/>
              <p:cNvSpPr/>
              <p:nvPr/>
            </p:nvSpPr>
            <p:spPr>
              <a:xfrm rot="3519657">
                <a:off x="17555665" y="11986865"/>
                <a:ext cx="8894169" cy="1361330"/>
              </a:xfrm>
              <a:custGeom>
                <a:avLst/>
                <a:gdLst>
                  <a:gd name="connsiteX0" fmla="*/ 0 w 14585223"/>
                  <a:gd name="connsiteY0" fmla="*/ 44897 h 1744547"/>
                  <a:gd name="connsiteX1" fmla="*/ 1731754 w 14585223"/>
                  <a:gd name="connsiteY1" fmla="*/ 1699651 h 1744547"/>
                  <a:gd name="connsiteX2" fmla="*/ 3501993 w 14585223"/>
                  <a:gd name="connsiteY2" fmla="*/ 6414 h 1744547"/>
                  <a:gd name="connsiteX3" fmla="*/ 5464648 w 14585223"/>
                  <a:gd name="connsiteY3" fmla="*/ 1738133 h 1744547"/>
                  <a:gd name="connsiteX4" fmla="*/ 7234886 w 14585223"/>
                  <a:gd name="connsiteY4" fmla="*/ 44897 h 1744547"/>
                  <a:gd name="connsiteX5" fmla="*/ 9082091 w 14585223"/>
                  <a:gd name="connsiteY5" fmla="*/ 1661168 h 1744547"/>
                  <a:gd name="connsiteX6" fmla="*/ 10890813 w 14585223"/>
                  <a:gd name="connsiteY6" fmla="*/ 6414 h 1744547"/>
                  <a:gd name="connsiteX7" fmla="*/ 12776502 w 14585223"/>
                  <a:gd name="connsiteY7" fmla="*/ 1661168 h 1744547"/>
                  <a:gd name="connsiteX8" fmla="*/ 14585223 w 14585223"/>
                  <a:gd name="connsiteY8" fmla="*/ 6414 h 17445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585223" h="1744547">
                    <a:moveTo>
                      <a:pt x="0" y="44897"/>
                    </a:moveTo>
                    <a:cubicBezTo>
                      <a:pt x="574044" y="875481"/>
                      <a:pt x="1148089" y="1706065"/>
                      <a:pt x="1731754" y="1699651"/>
                    </a:cubicBezTo>
                    <a:cubicBezTo>
                      <a:pt x="2315419" y="1693237"/>
                      <a:pt x="2879844" y="0"/>
                      <a:pt x="3501993" y="6414"/>
                    </a:cubicBezTo>
                    <a:cubicBezTo>
                      <a:pt x="4124142" y="12828"/>
                      <a:pt x="4842499" y="1731719"/>
                      <a:pt x="5464648" y="1738133"/>
                    </a:cubicBezTo>
                    <a:cubicBezTo>
                      <a:pt x="6086797" y="1744547"/>
                      <a:pt x="6631979" y="57724"/>
                      <a:pt x="7234886" y="44897"/>
                    </a:cubicBezTo>
                    <a:cubicBezTo>
                      <a:pt x="7837793" y="32070"/>
                      <a:pt x="8472770" y="1667582"/>
                      <a:pt x="9082091" y="1661168"/>
                    </a:cubicBezTo>
                    <a:cubicBezTo>
                      <a:pt x="9691412" y="1654754"/>
                      <a:pt x="10275078" y="6414"/>
                      <a:pt x="10890813" y="6414"/>
                    </a:cubicBezTo>
                    <a:cubicBezTo>
                      <a:pt x="11506548" y="6414"/>
                      <a:pt x="12160767" y="1661168"/>
                      <a:pt x="12776502" y="1661168"/>
                    </a:cubicBezTo>
                    <a:cubicBezTo>
                      <a:pt x="13392237" y="1661168"/>
                      <a:pt x="13988730" y="833791"/>
                      <a:pt x="14585223" y="6414"/>
                    </a:cubicBezTo>
                  </a:path>
                </a:pathLst>
              </a:custGeom>
              <a:grpFill/>
              <a:ln w="76200" cmpd="sng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Freeform 23"/>
              <p:cNvSpPr/>
              <p:nvPr/>
            </p:nvSpPr>
            <p:spPr>
              <a:xfrm rot="20171954">
                <a:off x="25105390" y="9172460"/>
                <a:ext cx="13084347" cy="1368155"/>
              </a:xfrm>
              <a:custGeom>
                <a:avLst/>
                <a:gdLst>
                  <a:gd name="connsiteX0" fmla="*/ 0 w 14585223"/>
                  <a:gd name="connsiteY0" fmla="*/ 44897 h 1744547"/>
                  <a:gd name="connsiteX1" fmla="*/ 1731754 w 14585223"/>
                  <a:gd name="connsiteY1" fmla="*/ 1699651 h 1744547"/>
                  <a:gd name="connsiteX2" fmla="*/ 3501993 w 14585223"/>
                  <a:gd name="connsiteY2" fmla="*/ 6414 h 1744547"/>
                  <a:gd name="connsiteX3" fmla="*/ 5464648 w 14585223"/>
                  <a:gd name="connsiteY3" fmla="*/ 1738133 h 1744547"/>
                  <a:gd name="connsiteX4" fmla="*/ 7234886 w 14585223"/>
                  <a:gd name="connsiteY4" fmla="*/ 44897 h 1744547"/>
                  <a:gd name="connsiteX5" fmla="*/ 9082091 w 14585223"/>
                  <a:gd name="connsiteY5" fmla="*/ 1661168 h 1744547"/>
                  <a:gd name="connsiteX6" fmla="*/ 10890813 w 14585223"/>
                  <a:gd name="connsiteY6" fmla="*/ 6414 h 1744547"/>
                  <a:gd name="connsiteX7" fmla="*/ 12776502 w 14585223"/>
                  <a:gd name="connsiteY7" fmla="*/ 1661168 h 1744547"/>
                  <a:gd name="connsiteX8" fmla="*/ 14585223 w 14585223"/>
                  <a:gd name="connsiteY8" fmla="*/ 6414 h 17445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585223" h="1744547">
                    <a:moveTo>
                      <a:pt x="0" y="44897"/>
                    </a:moveTo>
                    <a:cubicBezTo>
                      <a:pt x="574044" y="875481"/>
                      <a:pt x="1148089" y="1706065"/>
                      <a:pt x="1731754" y="1699651"/>
                    </a:cubicBezTo>
                    <a:cubicBezTo>
                      <a:pt x="2315419" y="1693237"/>
                      <a:pt x="2879844" y="0"/>
                      <a:pt x="3501993" y="6414"/>
                    </a:cubicBezTo>
                    <a:cubicBezTo>
                      <a:pt x="4124142" y="12828"/>
                      <a:pt x="4842499" y="1731719"/>
                      <a:pt x="5464648" y="1738133"/>
                    </a:cubicBezTo>
                    <a:cubicBezTo>
                      <a:pt x="6086797" y="1744547"/>
                      <a:pt x="6631979" y="57724"/>
                      <a:pt x="7234886" y="44897"/>
                    </a:cubicBezTo>
                    <a:cubicBezTo>
                      <a:pt x="7837793" y="32070"/>
                      <a:pt x="8472770" y="1667582"/>
                      <a:pt x="9082091" y="1661168"/>
                    </a:cubicBezTo>
                    <a:cubicBezTo>
                      <a:pt x="9691412" y="1654754"/>
                      <a:pt x="10275078" y="6414"/>
                      <a:pt x="10890813" y="6414"/>
                    </a:cubicBezTo>
                    <a:cubicBezTo>
                      <a:pt x="11506548" y="6414"/>
                      <a:pt x="12160767" y="1661168"/>
                      <a:pt x="12776502" y="1661168"/>
                    </a:cubicBezTo>
                    <a:cubicBezTo>
                      <a:pt x="13392237" y="1661168"/>
                      <a:pt x="13988730" y="833791"/>
                      <a:pt x="14585223" y="6414"/>
                    </a:cubicBezTo>
                  </a:path>
                </a:pathLst>
              </a:custGeom>
              <a:grpFill/>
              <a:ln w="76200" cmpd="sng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Freeform 24"/>
              <p:cNvSpPr/>
              <p:nvPr/>
            </p:nvSpPr>
            <p:spPr>
              <a:xfrm rot="17319353">
                <a:off x="30278685" y="11745663"/>
                <a:ext cx="10018378" cy="1511038"/>
              </a:xfrm>
              <a:custGeom>
                <a:avLst/>
                <a:gdLst>
                  <a:gd name="connsiteX0" fmla="*/ 0 w 14585223"/>
                  <a:gd name="connsiteY0" fmla="*/ 44897 h 1744547"/>
                  <a:gd name="connsiteX1" fmla="*/ 1731754 w 14585223"/>
                  <a:gd name="connsiteY1" fmla="*/ 1699651 h 1744547"/>
                  <a:gd name="connsiteX2" fmla="*/ 3501993 w 14585223"/>
                  <a:gd name="connsiteY2" fmla="*/ 6414 h 1744547"/>
                  <a:gd name="connsiteX3" fmla="*/ 5464648 w 14585223"/>
                  <a:gd name="connsiteY3" fmla="*/ 1738133 h 1744547"/>
                  <a:gd name="connsiteX4" fmla="*/ 7234886 w 14585223"/>
                  <a:gd name="connsiteY4" fmla="*/ 44897 h 1744547"/>
                  <a:gd name="connsiteX5" fmla="*/ 9082091 w 14585223"/>
                  <a:gd name="connsiteY5" fmla="*/ 1661168 h 1744547"/>
                  <a:gd name="connsiteX6" fmla="*/ 10890813 w 14585223"/>
                  <a:gd name="connsiteY6" fmla="*/ 6414 h 1744547"/>
                  <a:gd name="connsiteX7" fmla="*/ 12776502 w 14585223"/>
                  <a:gd name="connsiteY7" fmla="*/ 1661168 h 1744547"/>
                  <a:gd name="connsiteX8" fmla="*/ 14585223 w 14585223"/>
                  <a:gd name="connsiteY8" fmla="*/ 6414 h 17445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585223" h="1744547">
                    <a:moveTo>
                      <a:pt x="0" y="44897"/>
                    </a:moveTo>
                    <a:cubicBezTo>
                      <a:pt x="574044" y="875481"/>
                      <a:pt x="1148089" y="1706065"/>
                      <a:pt x="1731754" y="1699651"/>
                    </a:cubicBezTo>
                    <a:cubicBezTo>
                      <a:pt x="2315419" y="1693237"/>
                      <a:pt x="2879844" y="0"/>
                      <a:pt x="3501993" y="6414"/>
                    </a:cubicBezTo>
                    <a:cubicBezTo>
                      <a:pt x="4124142" y="12828"/>
                      <a:pt x="4842499" y="1731719"/>
                      <a:pt x="5464648" y="1738133"/>
                    </a:cubicBezTo>
                    <a:cubicBezTo>
                      <a:pt x="6086797" y="1744547"/>
                      <a:pt x="6631979" y="57724"/>
                      <a:pt x="7234886" y="44897"/>
                    </a:cubicBezTo>
                    <a:cubicBezTo>
                      <a:pt x="7837793" y="32070"/>
                      <a:pt x="8472770" y="1667582"/>
                      <a:pt x="9082091" y="1661168"/>
                    </a:cubicBezTo>
                    <a:cubicBezTo>
                      <a:pt x="9691412" y="1654754"/>
                      <a:pt x="10275078" y="6414"/>
                      <a:pt x="10890813" y="6414"/>
                    </a:cubicBezTo>
                    <a:cubicBezTo>
                      <a:pt x="11506548" y="6414"/>
                      <a:pt x="12160767" y="1661168"/>
                      <a:pt x="12776502" y="1661168"/>
                    </a:cubicBezTo>
                    <a:cubicBezTo>
                      <a:pt x="13392237" y="1661168"/>
                      <a:pt x="13988730" y="833791"/>
                      <a:pt x="14585223" y="6414"/>
                    </a:cubicBezTo>
                  </a:path>
                </a:pathLst>
              </a:custGeom>
              <a:grpFill/>
              <a:ln w="76200" cmpd="sng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6" name="TextBox 25"/>
            <p:cNvSpPr txBox="1"/>
            <p:nvPr/>
          </p:nvSpPr>
          <p:spPr>
            <a:xfrm>
              <a:off x="368300" y="4177605"/>
              <a:ext cx="838200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Because of holography, gravity and thus </a:t>
              </a:r>
              <a:r>
                <a:rPr lang="en-US" sz="2800" dirty="0" smtClean="0">
                  <a:solidFill>
                    <a:srgbClr val="0000FF"/>
                  </a:solidFill>
                </a:rPr>
                <a:t>geometry</a:t>
              </a:r>
              <a:r>
                <a:rPr lang="en-US" sz="2800" dirty="0" smtClean="0"/>
                <a:t> can sometimes be viewed as an </a:t>
              </a:r>
              <a:r>
                <a:rPr lang="en-US" sz="2800" dirty="0" smtClean="0">
                  <a:solidFill>
                    <a:srgbClr val="0000FF"/>
                  </a:solidFill>
                </a:rPr>
                <a:t>emergent phenomenon</a:t>
              </a:r>
              <a:r>
                <a:rPr lang="en-US" sz="2800" dirty="0" smtClean="0"/>
                <a:t> resulting from different microscopic degrees of freedom.  </a:t>
              </a:r>
              <a:endParaRPr lang="en-US" sz="2800" i="1" baseline="30000" dirty="0">
                <a:solidFill>
                  <a:srgbClr val="0000FF"/>
                </a:solidFill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393700" y="5842001"/>
            <a:ext cx="838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It is of interest to try to make these notions precise. </a:t>
            </a:r>
            <a:endParaRPr lang="en-US" sz="2800" i="1" baseline="300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38633"/>
          </a:xfrm>
          <a:solidFill>
            <a:srgbClr val="3822B0"/>
          </a:solidFill>
        </p:spPr>
        <p:txBody>
          <a:bodyPr>
            <a:normAutofit/>
          </a:bodyPr>
          <a:lstStyle/>
          <a:p>
            <a:pPr algn="l"/>
            <a:r>
              <a:rPr lang="en-US" sz="4000" dirty="0" smtClean="0">
                <a:solidFill>
                  <a:schemeClr val="bg1"/>
                </a:solidFill>
                <a:latin typeface="Calibri"/>
                <a:cs typeface="Calibri"/>
              </a:rPr>
              <a:t>  </a:t>
            </a:r>
            <a:r>
              <a:rPr lang="en-US" sz="3600" dirty="0" smtClean="0">
                <a:solidFill>
                  <a:schemeClr val="bg1"/>
                </a:solidFill>
                <a:latin typeface="Calibri"/>
                <a:cs typeface="Calibri"/>
              </a:rPr>
              <a:t>Calculating an infinite-dimensional trace</a:t>
            </a:r>
            <a:endParaRPr lang="en-US" sz="36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28600" y="990600"/>
            <a:ext cx="861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How do we take a trace in an infinite-dimensional representation?</a:t>
            </a:r>
            <a:endParaRPr lang="en-US" sz="2400" dirty="0"/>
          </a:p>
        </p:txBody>
      </p:sp>
      <p:sp>
        <p:nvSpPr>
          <p:cNvPr id="26" name="TextBox 25"/>
          <p:cNvSpPr txBox="1"/>
          <p:nvPr/>
        </p:nvSpPr>
        <p:spPr>
          <a:xfrm>
            <a:off x="228600" y="1455003"/>
            <a:ext cx="861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To do this in a </a:t>
            </a:r>
            <a:r>
              <a:rPr lang="en-US" sz="2400" dirty="0" smtClean="0">
                <a:solidFill>
                  <a:srgbClr val="0000FF"/>
                </a:solidFill>
              </a:rPr>
              <a:t>physics </a:t>
            </a:r>
            <a:r>
              <a:rPr lang="en-US" sz="2400" dirty="0" smtClean="0"/>
              <a:t>way: generate the representation as </a:t>
            </a:r>
            <a:r>
              <a:rPr lang="en-US" sz="2400" dirty="0" smtClean="0">
                <a:solidFill>
                  <a:srgbClr val="0000FF"/>
                </a:solidFill>
              </a:rPr>
              <a:t>the Hilbert space </a:t>
            </a:r>
            <a:r>
              <a:rPr lang="en-US" sz="2400" dirty="0" smtClean="0"/>
              <a:t>of an auxiliary quantum mechanical model </a:t>
            </a:r>
            <a:r>
              <a:rPr lang="en-US" sz="1600" dirty="0" smtClean="0"/>
              <a:t>(Witten)</a:t>
            </a:r>
            <a:r>
              <a:rPr lang="en-US" sz="2400" dirty="0" smtClean="0"/>
              <a:t>. </a:t>
            </a:r>
            <a:endParaRPr lang="en-US" sz="2400" dirty="0"/>
          </a:p>
        </p:txBody>
      </p:sp>
      <p:grpSp>
        <p:nvGrpSpPr>
          <p:cNvPr id="3" name="Group 23"/>
          <p:cNvGrpSpPr/>
          <p:nvPr/>
        </p:nvGrpSpPr>
        <p:grpSpPr>
          <a:xfrm>
            <a:off x="304800" y="4953000"/>
            <a:ext cx="8763000" cy="1821597"/>
            <a:chOff x="304800" y="4953000"/>
            <a:chExt cx="8763000" cy="1821597"/>
          </a:xfrm>
        </p:grpSpPr>
        <p:sp>
          <p:nvSpPr>
            <p:cNvPr id="38" name="TextBox 37"/>
            <p:cNvSpPr txBox="1"/>
            <p:nvPr/>
          </p:nvSpPr>
          <p:spPr>
            <a:xfrm>
              <a:off x="330200" y="4953000"/>
              <a:ext cx="28575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Global symmetries: </a:t>
              </a:r>
              <a:endParaRPr lang="en-US" sz="2400" dirty="0"/>
            </a:p>
          </p:txBody>
        </p:sp>
        <p:pic>
          <p:nvPicPr>
            <p:cNvPr id="39" name="Picture 38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2"/>
                <a:stretch>
                  <a:fillRect/>
                </a:stretch>
              </p:blipFill>
            </mc:Choice>
            <mc:Fallback>
              <p:blipFill>
                <a:blip r:embed="rId3"/>
                <a:stretch>
                  <a:fillRect/>
                </a:stretch>
              </p:blipFill>
            </mc:Fallback>
          </mc:AlternateContent>
          <p:spPr>
            <a:xfrm>
              <a:off x="1447800" y="5486400"/>
              <a:ext cx="2070100" cy="342900"/>
            </a:xfrm>
            <a:prstGeom prst="rect">
              <a:avLst/>
            </a:prstGeom>
          </p:spPr>
        </p:pic>
        <p:pic>
          <p:nvPicPr>
            <p:cNvPr id="40" name="Picture 39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4"/>
                <a:stretch>
                  <a:fillRect/>
                </a:stretch>
              </p:blipFill>
            </mc:Choice>
            <mc:Fallback>
              <p:blipFill>
                <a:blip r:embed="rId5"/>
                <a:stretch>
                  <a:fillRect/>
                </a:stretch>
              </p:blipFill>
            </mc:Fallback>
          </mc:AlternateContent>
          <p:spPr>
            <a:xfrm>
              <a:off x="4648200" y="5410200"/>
              <a:ext cx="3111500" cy="469900"/>
            </a:xfrm>
            <a:prstGeom prst="rect">
              <a:avLst/>
            </a:prstGeom>
          </p:spPr>
        </p:pic>
        <p:sp>
          <p:nvSpPr>
            <p:cNvPr id="41" name="TextBox 40"/>
            <p:cNvSpPr txBox="1"/>
            <p:nvPr/>
          </p:nvSpPr>
          <p:spPr>
            <a:xfrm>
              <a:off x="304800" y="5943600"/>
              <a:ext cx="8763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Hilbert space of this model transforms as the highest weight rep we want! </a:t>
              </a:r>
              <a:endParaRPr lang="en-US" sz="2400" dirty="0"/>
            </a:p>
          </p:txBody>
        </p:sp>
      </p:grpSp>
      <p:grpSp>
        <p:nvGrpSpPr>
          <p:cNvPr id="4" name="Group 22"/>
          <p:cNvGrpSpPr/>
          <p:nvPr/>
        </p:nvGrpSpPr>
        <p:grpSpPr>
          <a:xfrm>
            <a:off x="228600" y="2311400"/>
            <a:ext cx="8610600" cy="2641600"/>
            <a:chOff x="228600" y="2311400"/>
            <a:chExt cx="8610600" cy="2641600"/>
          </a:xfrm>
        </p:grpSpPr>
        <p:pic>
          <p:nvPicPr>
            <p:cNvPr id="19" name="Picture 18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6"/>
                <a:stretch>
                  <a:fillRect/>
                </a:stretch>
              </p:blipFill>
            </mc:Choice>
            <mc:Fallback>
              <p:blipFill>
                <a:blip r:embed="rId7"/>
                <a:stretch>
                  <a:fillRect/>
                </a:stretch>
              </p:blipFill>
            </mc:Fallback>
          </mc:AlternateContent>
          <p:spPr>
            <a:xfrm>
              <a:off x="4076700" y="2959100"/>
              <a:ext cx="2603500" cy="469900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228600" y="2311400"/>
              <a:ext cx="8610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Consider a particle moving on the </a:t>
              </a:r>
              <a:r>
                <a:rPr lang="en-US" sz="2400" dirty="0" smtClean="0">
                  <a:solidFill>
                    <a:srgbClr val="0000FF"/>
                  </a:solidFill>
                </a:rPr>
                <a:t>group manifold </a:t>
              </a:r>
              <a:r>
                <a:rPr lang="en-US" sz="2400" dirty="0" smtClean="0"/>
                <a:t>SL(2,R).  </a:t>
              </a:r>
              <a:endParaRPr lang="en-US" sz="2400" dirty="0"/>
            </a:p>
          </p:txBody>
        </p:sp>
        <p:sp>
          <p:nvSpPr>
            <p:cNvPr id="21" name="Freeform 20"/>
            <p:cNvSpPr/>
            <p:nvPr/>
          </p:nvSpPr>
          <p:spPr>
            <a:xfrm>
              <a:off x="850900" y="2921000"/>
              <a:ext cx="586317" cy="1917700"/>
            </a:xfrm>
            <a:custGeom>
              <a:avLst/>
              <a:gdLst>
                <a:gd name="connsiteX0" fmla="*/ 12700 w 586317"/>
                <a:gd name="connsiteY0" fmla="*/ 0 h 1917700"/>
                <a:gd name="connsiteX1" fmla="*/ 584200 w 586317"/>
                <a:gd name="connsiteY1" fmla="*/ 901700 h 1917700"/>
                <a:gd name="connsiteX2" fmla="*/ 0 w 586317"/>
                <a:gd name="connsiteY2" fmla="*/ 1917700 h 191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86317" h="1917700">
                  <a:moveTo>
                    <a:pt x="12700" y="0"/>
                  </a:moveTo>
                  <a:cubicBezTo>
                    <a:pt x="299508" y="291041"/>
                    <a:pt x="586317" y="582083"/>
                    <a:pt x="584200" y="901700"/>
                  </a:cubicBezTo>
                  <a:cubicBezTo>
                    <a:pt x="582083" y="1221317"/>
                    <a:pt x="291041" y="1569508"/>
                    <a:pt x="0" y="1917700"/>
                  </a:cubicBezTo>
                </a:path>
              </a:pathLst>
            </a:cu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 30"/>
            <p:cNvSpPr/>
            <p:nvPr/>
          </p:nvSpPr>
          <p:spPr>
            <a:xfrm flipH="1">
              <a:off x="2004483" y="2921000"/>
              <a:ext cx="586317" cy="1917700"/>
            </a:xfrm>
            <a:custGeom>
              <a:avLst/>
              <a:gdLst>
                <a:gd name="connsiteX0" fmla="*/ 12700 w 586317"/>
                <a:gd name="connsiteY0" fmla="*/ 0 h 1917700"/>
                <a:gd name="connsiteX1" fmla="*/ 584200 w 586317"/>
                <a:gd name="connsiteY1" fmla="*/ 901700 h 1917700"/>
                <a:gd name="connsiteX2" fmla="*/ 0 w 586317"/>
                <a:gd name="connsiteY2" fmla="*/ 1917700 h 191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86317" h="1917700">
                  <a:moveTo>
                    <a:pt x="12700" y="0"/>
                  </a:moveTo>
                  <a:cubicBezTo>
                    <a:pt x="299508" y="291041"/>
                    <a:pt x="586317" y="582083"/>
                    <a:pt x="584200" y="901700"/>
                  </a:cubicBezTo>
                  <a:cubicBezTo>
                    <a:pt x="582083" y="1221317"/>
                    <a:pt x="291041" y="1569508"/>
                    <a:pt x="0" y="1917700"/>
                  </a:cubicBezTo>
                </a:path>
              </a:pathLst>
            </a:cu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1447800" y="3759200"/>
              <a:ext cx="552450" cy="146050"/>
            </a:xfrm>
            <a:prstGeom prst="ellipse">
              <a:avLst/>
            </a:prstGeom>
            <a:noFill/>
            <a:ln w="28575" cmpd="sng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1168400" y="3162300"/>
              <a:ext cx="1123950" cy="171450"/>
            </a:xfrm>
            <a:prstGeom prst="ellipse">
              <a:avLst/>
            </a:prstGeom>
            <a:noFill/>
            <a:ln w="28575" cmpd="sng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1174750" y="4387850"/>
              <a:ext cx="1123950" cy="171450"/>
            </a:xfrm>
            <a:prstGeom prst="ellipse">
              <a:avLst/>
            </a:prstGeom>
            <a:noFill/>
            <a:ln w="28575" cmpd="sng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 34"/>
            <p:cNvSpPr/>
            <p:nvPr/>
          </p:nvSpPr>
          <p:spPr>
            <a:xfrm>
              <a:off x="1422400" y="2819400"/>
              <a:ext cx="469900" cy="2025650"/>
            </a:xfrm>
            <a:custGeom>
              <a:avLst/>
              <a:gdLst>
                <a:gd name="connsiteX0" fmla="*/ 0 w 469900"/>
                <a:gd name="connsiteY0" fmla="*/ 2025650 h 2025650"/>
                <a:gd name="connsiteX1" fmla="*/ 412750 w 469900"/>
                <a:gd name="connsiteY1" fmla="*/ 1441450 h 2025650"/>
                <a:gd name="connsiteX2" fmla="*/ 184150 w 469900"/>
                <a:gd name="connsiteY2" fmla="*/ 692150 h 2025650"/>
                <a:gd name="connsiteX3" fmla="*/ 469900 w 469900"/>
                <a:gd name="connsiteY3" fmla="*/ 0 h 2025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9900" h="2025650">
                  <a:moveTo>
                    <a:pt x="0" y="2025650"/>
                  </a:moveTo>
                  <a:cubicBezTo>
                    <a:pt x="191029" y="1844675"/>
                    <a:pt x="382058" y="1663700"/>
                    <a:pt x="412750" y="1441450"/>
                  </a:cubicBezTo>
                  <a:cubicBezTo>
                    <a:pt x="443442" y="1219200"/>
                    <a:pt x="174625" y="932392"/>
                    <a:pt x="184150" y="692150"/>
                  </a:cubicBezTo>
                  <a:cubicBezTo>
                    <a:pt x="193675" y="451908"/>
                    <a:pt x="469900" y="0"/>
                    <a:pt x="469900" y="0"/>
                  </a:cubicBezTo>
                </a:path>
              </a:pathLst>
            </a:cu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2933700" y="3505200"/>
              <a:ext cx="28575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Has a natural action:</a:t>
              </a:r>
              <a:endParaRPr lang="en-US" sz="2400" dirty="0"/>
            </a:p>
          </p:txBody>
        </p:sp>
        <p:pic>
          <p:nvPicPr>
            <p:cNvPr id="42" name="Picture 41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8"/>
                <a:stretch>
                  <a:fillRect/>
                </a:stretch>
              </p:blipFill>
            </mc:Choice>
            <mc:Fallback>
              <p:blipFill>
                <a:blip r:embed="rId9"/>
                <a:stretch>
                  <a:fillRect/>
                </a:stretch>
              </p:blipFill>
            </mc:Fallback>
          </mc:AlternateContent>
          <p:spPr>
            <a:xfrm>
              <a:off x="2971800" y="3886200"/>
              <a:ext cx="5529744" cy="10668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548433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38633"/>
          </a:xfrm>
          <a:solidFill>
            <a:srgbClr val="3822B0"/>
          </a:solidFill>
        </p:spPr>
        <p:txBody>
          <a:bodyPr>
            <a:normAutofit/>
          </a:bodyPr>
          <a:lstStyle/>
          <a:p>
            <a:pPr algn="l"/>
            <a:r>
              <a:rPr lang="en-US" sz="4000" dirty="0" smtClean="0">
                <a:solidFill>
                  <a:schemeClr val="bg1"/>
                </a:solidFill>
                <a:latin typeface="Calibri"/>
                <a:cs typeface="Calibri"/>
              </a:rPr>
              <a:t>  </a:t>
            </a:r>
            <a:r>
              <a:rPr lang="en-US" sz="3600" dirty="0" smtClean="0">
                <a:solidFill>
                  <a:schemeClr val="bg1"/>
                </a:solidFill>
                <a:latin typeface="Calibri"/>
                <a:cs typeface="Calibri"/>
              </a:rPr>
              <a:t>Calculating an infinite-dimensional trace</a:t>
            </a:r>
            <a:endParaRPr lang="en-US" sz="36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28600" y="1066800"/>
            <a:ext cx="861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We now want to </a:t>
            </a:r>
            <a:r>
              <a:rPr lang="en-US" sz="2400" dirty="0" smtClean="0">
                <a:solidFill>
                  <a:srgbClr val="0000FF"/>
                </a:solidFill>
              </a:rPr>
              <a:t>use it to take a trace </a:t>
            </a:r>
            <a:r>
              <a:rPr lang="en-US" sz="2400" dirty="0" smtClean="0"/>
              <a:t>on the Wilson line along </a:t>
            </a:r>
          </a:p>
          <a:p>
            <a:r>
              <a:rPr lang="en-US" sz="2400" i="1" dirty="0" err="1" smtClean="0"/>
              <a:t>X</a:t>
            </a:r>
            <a:r>
              <a:rPr lang="en-US" sz="2400" i="1" baseline="30000" dirty="0" err="1" smtClean="0"/>
              <a:t>γ</a:t>
            </a:r>
            <a:r>
              <a:rPr lang="en-US" sz="2400" i="1" dirty="0" err="1" smtClean="0"/>
              <a:t>(s</a:t>
            </a:r>
            <a:r>
              <a:rPr lang="en-US" sz="2400" i="1" dirty="0" smtClean="0"/>
              <a:t>)</a:t>
            </a:r>
            <a:r>
              <a:rPr lang="en-US" sz="2400" dirty="0" smtClean="0"/>
              <a:t>: have </a:t>
            </a:r>
            <a:r>
              <a:rPr lang="en-US" sz="2400" i="1" dirty="0" smtClean="0">
                <a:solidFill>
                  <a:srgbClr val="0000FF"/>
                </a:solidFill>
              </a:rPr>
              <a:t>U</a:t>
            </a:r>
            <a:r>
              <a:rPr lang="en-US" sz="2400" dirty="0" smtClean="0">
                <a:solidFill>
                  <a:srgbClr val="0000FF"/>
                </a:solidFill>
              </a:rPr>
              <a:t> live on this </a:t>
            </a:r>
            <a:r>
              <a:rPr lang="en-US" sz="2400" dirty="0" err="1" smtClean="0">
                <a:solidFill>
                  <a:srgbClr val="0000FF"/>
                </a:solidFill>
              </a:rPr>
              <a:t>worldline</a:t>
            </a:r>
            <a:r>
              <a:rPr lang="en-US" sz="2400" dirty="0" smtClean="0">
                <a:solidFill>
                  <a:srgbClr val="0000FF"/>
                </a:solidFill>
              </a:rPr>
              <a:t>, couple to gauge fields</a:t>
            </a:r>
            <a:r>
              <a:rPr lang="en-US" sz="2400" dirty="0" smtClean="0"/>
              <a:t>. </a:t>
            </a:r>
            <a:endParaRPr lang="en-US" sz="2400" dirty="0"/>
          </a:p>
        </p:txBody>
      </p:sp>
      <p:grpSp>
        <p:nvGrpSpPr>
          <p:cNvPr id="27" name="Group 47"/>
          <p:cNvGrpSpPr/>
          <p:nvPr/>
        </p:nvGrpSpPr>
        <p:grpSpPr>
          <a:xfrm>
            <a:off x="6188654" y="1981200"/>
            <a:ext cx="2345746" cy="127486"/>
            <a:chOff x="4775200" y="1778000"/>
            <a:chExt cx="3505200" cy="190500"/>
          </a:xfrm>
        </p:grpSpPr>
        <p:cxnSp>
          <p:nvCxnSpPr>
            <p:cNvPr id="29" name="Straight Connector 28"/>
            <p:cNvCxnSpPr/>
            <p:nvPr/>
          </p:nvCxnSpPr>
          <p:spPr>
            <a:xfrm>
              <a:off x="4775200" y="1866900"/>
              <a:ext cx="3505200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Oval 29"/>
            <p:cNvSpPr/>
            <p:nvPr/>
          </p:nvSpPr>
          <p:spPr>
            <a:xfrm>
              <a:off x="5365750" y="1778000"/>
              <a:ext cx="190500" cy="1905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/>
            <p:nvPr/>
          </p:nvSpPr>
          <p:spPr>
            <a:xfrm>
              <a:off x="7588250" y="1778000"/>
              <a:ext cx="190500" cy="1905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3" name="Straight Connector 42"/>
            <p:cNvCxnSpPr/>
            <p:nvPr/>
          </p:nvCxnSpPr>
          <p:spPr>
            <a:xfrm>
              <a:off x="5384807" y="1866900"/>
              <a:ext cx="2349500" cy="158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Freeform 36"/>
          <p:cNvSpPr/>
          <p:nvPr/>
        </p:nvSpPr>
        <p:spPr>
          <a:xfrm>
            <a:off x="6553200" y="2067983"/>
            <a:ext cx="1752600" cy="1009650"/>
          </a:xfrm>
          <a:custGeom>
            <a:avLst/>
            <a:gdLst>
              <a:gd name="connsiteX0" fmla="*/ 105833 w 2504016"/>
              <a:gd name="connsiteY0" fmla="*/ 12700 h 1619250"/>
              <a:gd name="connsiteX1" fmla="*/ 105833 w 2504016"/>
              <a:gd name="connsiteY1" fmla="*/ 1155700 h 1619250"/>
              <a:gd name="connsiteX2" fmla="*/ 740833 w 2504016"/>
              <a:gd name="connsiteY2" fmla="*/ 482600 h 1619250"/>
              <a:gd name="connsiteX3" fmla="*/ 1426633 w 2504016"/>
              <a:gd name="connsiteY3" fmla="*/ 1612900 h 1619250"/>
              <a:gd name="connsiteX4" fmla="*/ 1388533 w 2504016"/>
              <a:gd name="connsiteY4" fmla="*/ 444500 h 1619250"/>
              <a:gd name="connsiteX5" fmla="*/ 2353733 w 2504016"/>
              <a:gd name="connsiteY5" fmla="*/ 1016000 h 1619250"/>
              <a:gd name="connsiteX6" fmla="*/ 2290233 w 2504016"/>
              <a:gd name="connsiteY6" fmla="*/ 0 h 1619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04016" h="1619250">
                <a:moveTo>
                  <a:pt x="105833" y="12700"/>
                </a:moveTo>
                <a:cubicBezTo>
                  <a:pt x="52916" y="545041"/>
                  <a:pt x="0" y="1077383"/>
                  <a:pt x="105833" y="1155700"/>
                </a:cubicBezTo>
                <a:cubicBezTo>
                  <a:pt x="211666" y="1234017"/>
                  <a:pt x="520700" y="406400"/>
                  <a:pt x="740833" y="482600"/>
                </a:cubicBezTo>
                <a:cubicBezTo>
                  <a:pt x="960966" y="558800"/>
                  <a:pt x="1318683" y="1619250"/>
                  <a:pt x="1426633" y="1612900"/>
                </a:cubicBezTo>
                <a:cubicBezTo>
                  <a:pt x="1534583" y="1606550"/>
                  <a:pt x="1234016" y="543983"/>
                  <a:pt x="1388533" y="444500"/>
                </a:cubicBezTo>
                <a:cubicBezTo>
                  <a:pt x="1543050" y="345017"/>
                  <a:pt x="2203450" y="1090083"/>
                  <a:pt x="2353733" y="1016000"/>
                </a:cubicBezTo>
                <a:cubicBezTo>
                  <a:pt x="2504016" y="941917"/>
                  <a:pt x="2397124" y="470958"/>
                  <a:pt x="2290233" y="0"/>
                </a:cubicBezTo>
              </a:path>
            </a:pathLst>
          </a:custGeom>
          <a:ln w="38100" cmpd="sng">
            <a:solidFill>
              <a:srgbClr val="8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7" name="Picture 46" descr="latex-image-1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133600"/>
            <a:ext cx="5295900" cy="769753"/>
          </a:xfrm>
          <a:prstGeom prst="rect">
            <a:avLst/>
          </a:prstGeom>
        </p:spPr>
      </p:pic>
      <p:grpSp>
        <p:nvGrpSpPr>
          <p:cNvPr id="53" name="Group 52"/>
          <p:cNvGrpSpPr/>
          <p:nvPr/>
        </p:nvGrpSpPr>
        <p:grpSpPr>
          <a:xfrm>
            <a:off x="228600" y="3200400"/>
            <a:ext cx="8763000" cy="3052465"/>
            <a:chOff x="228600" y="3200400"/>
            <a:chExt cx="8763000" cy="3052465"/>
          </a:xfrm>
        </p:grpSpPr>
        <p:sp>
          <p:nvSpPr>
            <p:cNvPr id="41" name="TextBox 40"/>
            <p:cNvSpPr txBox="1"/>
            <p:nvPr/>
          </p:nvSpPr>
          <p:spPr>
            <a:xfrm>
              <a:off x="228600" y="5791200"/>
              <a:ext cx="8763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In practice: </a:t>
              </a:r>
              <a:r>
                <a:rPr lang="en-US" sz="2400" dirty="0" smtClean="0">
                  <a:solidFill>
                    <a:srgbClr val="0000FF"/>
                  </a:solidFill>
                </a:rPr>
                <a:t>evaluate by saddle point</a:t>
              </a:r>
              <a:r>
                <a:rPr lang="en-US" sz="2400" dirty="0" smtClean="0"/>
                <a:t>. </a:t>
              </a:r>
              <a:endParaRPr lang="en-US" sz="2400" dirty="0"/>
            </a:p>
          </p:txBody>
        </p:sp>
        <p:grpSp>
          <p:nvGrpSpPr>
            <p:cNvPr id="51" name="Group 50"/>
            <p:cNvGrpSpPr/>
            <p:nvPr/>
          </p:nvGrpSpPr>
          <p:grpSpPr>
            <a:xfrm>
              <a:off x="228600" y="3200400"/>
              <a:ext cx="8686800" cy="2507397"/>
              <a:chOff x="228600" y="3200400"/>
              <a:chExt cx="8686800" cy="2507397"/>
            </a:xfrm>
          </p:grpSpPr>
          <p:sp>
            <p:nvSpPr>
              <p:cNvPr id="44" name="Rectangle 43"/>
              <p:cNvSpPr/>
              <p:nvPr/>
            </p:nvSpPr>
            <p:spPr>
              <a:xfrm>
                <a:off x="1143000" y="3657599"/>
                <a:ext cx="6858000" cy="1092177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  <a:alpha val="68000"/>
                </a:schemeClr>
              </a:solidFill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304800" y="3200400"/>
                <a:ext cx="86106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Now to find the trace: perform the path integral over </a:t>
                </a:r>
                <a:r>
                  <a:rPr lang="en-US" sz="2400" i="1" dirty="0" smtClean="0"/>
                  <a:t>U</a:t>
                </a:r>
                <a:r>
                  <a:rPr lang="en-US" sz="2400" dirty="0" smtClean="0"/>
                  <a:t>. </a:t>
                </a:r>
                <a:endParaRPr lang="en-US" sz="2400" dirty="0"/>
              </a:p>
            </p:txBody>
          </p:sp>
          <p:pic>
            <p:nvPicPr>
              <p:cNvPr id="48" name="Picture 47" descr="latex-image-1.pdf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71600" y="3733800"/>
                <a:ext cx="6400800" cy="904707"/>
              </a:xfrm>
              <a:prstGeom prst="rect">
                <a:avLst/>
              </a:prstGeom>
            </p:spPr>
          </p:pic>
          <p:sp>
            <p:nvSpPr>
              <p:cNvPr id="49" name="TextBox 48"/>
              <p:cNvSpPr txBox="1"/>
              <p:nvPr/>
            </p:nvSpPr>
            <p:spPr>
              <a:xfrm>
                <a:off x="228600" y="4876800"/>
                <a:ext cx="86106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For an open Wilson line, must provide boundary conditions at endpoints: </a:t>
                </a:r>
                <a:r>
                  <a:rPr lang="en-US" sz="2400" i="1" dirty="0" err="1" smtClean="0"/>
                  <a:t>U(s</a:t>
                </a:r>
                <a:r>
                  <a:rPr lang="en-US" sz="2400" i="1" baseline="-25000" dirty="0" err="1" smtClean="0"/>
                  <a:t>i</a:t>
                </a:r>
                <a:r>
                  <a:rPr lang="en-US" sz="2400" i="1" baseline="-25000" dirty="0" smtClean="0"/>
                  <a:t> </a:t>
                </a:r>
                <a:r>
                  <a:rPr lang="en-US" sz="2400" i="1" dirty="0" smtClean="0"/>
                  <a:t>) = </a:t>
                </a:r>
                <a:r>
                  <a:rPr lang="en-US" sz="2400" i="1" dirty="0" err="1" smtClean="0"/>
                  <a:t>U(s</a:t>
                </a:r>
                <a:r>
                  <a:rPr lang="en-US" sz="2400" i="1" baseline="-25000" dirty="0" err="1" smtClean="0"/>
                  <a:t>f</a:t>
                </a:r>
                <a:r>
                  <a:rPr lang="en-US" sz="2400" i="1" dirty="0" smtClean="0"/>
                  <a:t>) = 1</a:t>
                </a:r>
                <a:r>
                  <a:rPr lang="en-US" sz="2400" dirty="0" smtClean="0"/>
                  <a:t>. </a:t>
                </a:r>
                <a:endParaRPr lang="en-US" sz="2400" dirty="0"/>
              </a:p>
            </p:txBody>
          </p:sp>
        </p:grpSp>
      </p:grp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548433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arallelogram 23"/>
          <p:cNvSpPr/>
          <p:nvPr/>
        </p:nvSpPr>
        <p:spPr>
          <a:xfrm rot="19555013">
            <a:off x="671081" y="2971896"/>
            <a:ext cx="1427400" cy="1106771"/>
          </a:xfrm>
          <a:prstGeom prst="parallelogram">
            <a:avLst>
              <a:gd name="adj" fmla="val 66602"/>
            </a:avLst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  <a:alpha val="18000"/>
                </a:schemeClr>
              </a:gs>
              <a:gs pos="100000">
                <a:schemeClr val="tx2">
                  <a:lumMod val="20000"/>
                  <a:lumOff val="80000"/>
                </a:schemeClr>
              </a:gs>
            </a:gsLst>
          </a:gradFill>
          <a:ln w="25400"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38633"/>
          </a:xfrm>
          <a:solidFill>
            <a:srgbClr val="3822B0"/>
          </a:solidFill>
        </p:spPr>
        <p:txBody>
          <a:bodyPr>
            <a:normAutofit/>
          </a:bodyPr>
          <a:lstStyle/>
          <a:p>
            <a:pPr algn="l"/>
            <a:r>
              <a:rPr lang="en-US" sz="4000" dirty="0" smtClean="0">
                <a:solidFill>
                  <a:schemeClr val="bg1"/>
                </a:solidFill>
                <a:latin typeface="Calibri"/>
                <a:cs typeface="Calibri"/>
              </a:rPr>
              <a:t>  Holography</a:t>
            </a:r>
            <a:endParaRPr lang="en-US" sz="40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57200" y="1193800"/>
            <a:ext cx="810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Some more details: </a:t>
            </a:r>
            <a:endParaRPr lang="en-US" sz="2400" dirty="0"/>
          </a:p>
        </p:txBody>
      </p:sp>
      <p:sp>
        <p:nvSpPr>
          <p:cNvPr id="11" name="Freeform 10"/>
          <p:cNvSpPr/>
          <p:nvPr/>
        </p:nvSpPr>
        <p:spPr>
          <a:xfrm>
            <a:off x="1678808" y="3975357"/>
            <a:ext cx="1503657" cy="417078"/>
          </a:xfrm>
          <a:custGeom>
            <a:avLst/>
            <a:gdLst>
              <a:gd name="connsiteX0" fmla="*/ 3136900 w 3136900"/>
              <a:gd name="connsiteY0" fmla="*/ 711200 h 711200"/>
              <a:gd name="connsiteX1" fmla="*/ 1892300 w 3136900"/>
              <a:gd name="connsiteY1" fmla="*/ 304800 h 711200"/>
              <a:gd name="connsiteX2" fmla="*/ 723900 w 3136900"/>
              <a:gd name="connsiteY2" fmla="*/ 50800 h 711200"/>
              <a:gd name="connsiteX3" fmla="*/ 0 w 3136900"/>
              <a:gd name="connsiteY3" fmla="*/ 0 h 71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36900" h="711200">
                <a:moveTo>
                  <a:pt x="3136900" y="711200"/>
                </a:moveTo>
                <a:cubicBezTo>
                  <a:pt x="2715683" y="563033"/>
                  <a:pt x="2294467" y="414867"/>
                  <a:pt x="1892300" y="304800"/>
                </a:cubicBezTo>
                <a:cubicBezTo>
                  <a:pt x="1490133" y="194733"/>
                  <a:pt x="1039283" y="101600"/>
                  <a:pt x="723900" y="50800"/>
                </a:cubicBezTo>
                <a:cubicBezTo>
                  <a:pt x="408517" y="0"/>
                  <a:pt x="204258" y="0"/>
                  <a:pt x="0" y="0"/>
                </a:cubicBezTo>
              </a:path>
            </a:pathLst>
          </a:custGeom>
          <a:ln w="508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Parallelogram 12"/>
          <p:cNvSpPr/>
          <p:nvPr/>
        </p:nvSpPr>
        <p:spPr>
          <a:xfrm rot="19555013">
            <a:off x="1003630" y="2707809"/>
            <a:ext cx="2021254" cy="1567231"/>
          </a:xfrm>
          <a:prstGeom prst="parallelogram">
            <a:avLst>
              <a:gd name="adj" fmla="val 66602"/>
            </a:avLst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  <a:alpha val="18000"/>
                </a:schemeClr>
              </a:gs>
              <a:gs pos="100000">
                <a:schemeClr val="tx2">
                  <a:lumMod val="20000"/>
                  <a:lumOff val="80000"/>
                </a:schemeClr>
              </a:gs>
            </a:gsLst>
          </a:gradFill>
          <a:ln w="25400"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Parallelogram 13"/>
          <p:cNvSpPr/>
          <p:nvPr/>
        </p:nvSpPr>
        <p:spPr>
          <a:xfrm rot="19555013">
            <a:off x="1380819" y="2577342"/>
            <a:ext cx="2538111" cy="1967990"/>
          </a:xfrm>
          <a:prstGeom prst="parallelogram">
            <a:avLst>
              <a:gd name="adj" fmla="val 66602"/>
            </a:avLst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  <a:alpha val="18000"/>
                </a:schemeClr>
              </a:gs>
              <a:gs pos="100000">
                <a:schemeClr val="tx2">
                  <a:lumMod val="20000"/>
                  <a:lumOff val="80000"/>
                </a:schemeClr>
              </a:gs>
            </a:gsLst>
          </a:gradFill>
          <a:ln w="25400"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Freeform 14"/>
          <p:cNvSpPr/>
          <p:nvPr/>
        </p:nvSpPr>
        <p:spPr>
          <a:xfrm>
            <a:off x="1136941" y="2729015"/>
            <a:ext cx="1006863" cy="340409"/>
          </a:xfrm>
          <a:custGeom>
            <a:avLst/>
            <a:gdLst>
              <a:gd name="connsiteX0" fmla="*/ 2247900 w 2247900"/>
              <a:gd name="connsiteY0" fmla="*/ 0 h 787400"/>
              <a:gd name="connsiteX1" fmla="*/ 1384300 w 2247900"/>
              <a:gd name="connsiteY1" fmla="*/ 152400 h 787400"/>
              <a:gd name="connsiteX2" fmla="*/ 546100 w 2247900"/>
              <a:gd name="connsiteY2" fmla="*/ 533400 h 787400"/>
              <a:gd name="connsiteX3" fmla="*/ 0 w 2247900"/>
              <a:gd name="connsiteY3" fmla="*/ 787400 h 787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47900" h="787400">
                <a:moveTo>
                  <a:pt x="2247900" y="0"/>
                </a:moveTo>
                <a:cubicBezTo>
                  <a:pt x="1957916" y="31750"/>
                  <a:pt x="1667933" y="63500"/>
                  <a:pt x="1384300" y="152400"/>
                </a:cubicBezTo>
                <a:cubicBezTo>
                  <a:pt x="1100667" y="241300"/>
                  <a:pt x="546100" y="533400"/>
                  <a:pt x="546100" y="533400"/>
                </a:cubicBezTo>
                <a:lnTo>
                  <a:pt x="0" y="787400"/>
                </a:lnTo>
              </a:path>
            </a:pathLst>
          </a:custGeom>
          <a:ln w="508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1670341" y="2057400"/>
            <a:ext cx="1473077" cy="622558"/>
          </a:xfrm>
          <a:custGeom>
            <a:avLst/>
            <a:gdLst>
              <a:gd name="connsiteX0" fmla="*/ 3149600 w 3149600"/>
              <a:gd name="connsiteY0" fmla="*/ 0 h 1346200"/>
              <a:gd name="connsiteX1" fmla="*/ 1930400 w 3149600"/>
              <a:gd name="connsiteY1" fmla="*/ 342900 h 1346200"/>
              <a:gd name="connsiteX2" fmla="*/ 762000 w 3149600"/>
              <a:gd name="connsiteY2" fmla="*/ 965200 h 1346200"/>
              <a:gd name="connsiteX3" fmla="*/ 0 w 3149600"/>
              <a:gd name="connsiteY3" fmla="*/ 1346200 h 1346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49600" h="1346200">
                <a:moveTo>
                  <a:pt x="3149600" y="0"/>
                </a:moveTo>
                <a:cubicBezTo>
                  <a:pt x="2738966" y="91016"/>
                  <a:pt x="2328333" y="182033"/>
                  <a:pt x="1930400" y="342900"/>
                </a:cubicBezTo>
                <a:cubicBezTo>
                  <a:pt x="1532467" y="503767"/>
                  <a:pt x="1083733" y="797983"/>
                  <a:pt x="762000" y="965200"/>
                </a:cubicBezTo>
                <a:cubicBezTo>
                  <a:pt x="440267" y="1132417"/>
                  <a:pt x="0" y="1346200"/>
                  <a:pt x="0" y="1346200"/>
                </a:cubicBezTo>
              </a:path>
            </a:pathLst>
          </a:custGeom>
          <a:ln w="508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1153875" y="4381757"/>
            <a:ext cx="989929" cy="705722"/>
          </a:xfrm>
          <a:custGeom>
            <a:avLst/>
            <a:gdLst>
              <a:gd name="connsiteX0" fmla="*/ 2247900 w 2247900"/>
              <a:gd name="connsiteY0" fmla="*/ 1333500 h 1333500"/>
              <a:gd name="connsiteX1" fmla="*/ 1371600 w 2247900"/>
              <a:gd name="connsiteY1" fmla="*/ 723900 h 1333500"/>
              <a:gd name="connsiteX2" fmla="*/ 596900 w 2247900"/>
              <a:gd name="connsiteY2" fmla="*/ 203200 h 1333500"/>
              <a:gd name="connsiteX3" fmla="*/ 0 w 2247900"/>
              <a:gd name="connsiteY3" fmla="*/ 0 h 133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47900" h="1333500">
                <a:moveTo>
                  <a:pt x="2247900" y="1333500"/>
                </a:moveTo>
                <a:lnTo>
                  <a:pt x="1371600" y="723900"/>
                </a:lnTo>
                <a:cubicBezTo>
                  <a:pt x="1096433" y="535517"/>
                  <a:pt x="825500" y="323850"/>
                  <a:pt x="596900" y="203200"/>
                </a:cubicBezTo>
                <a:cubicBezTo>
                  <a:pt x="368300" y="82550"/>
                  <a:pt x="0" y="0"/>
                  <a:pt x="0" y="0"/>
                </a:cubicBezTo>
              </a:path>
            </a:pathLst>
          </a:custGeom>
          <a:ln w="508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3657600" y="1676400"/>
            <a:ext cx="51816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In case where the field theory is </a:t>
            </a:r>
            <a:r>
              <a:rPr lang="en-US" sz="2400" dirty="0" smtClean="0">
                <a:solidFill>
                  <a:srgbClr val="0000FF"/>
                </a:solidFill>
              </a:rPr>
              <a:t>conformal</a:t>
            </a:r>
            <a:r>
              <a:rPr lang="en-US" sz="2400" dirty="0" smtClean="0"/>
              <a:t>, the dual bulk geometry is </a:t>
            </a:r>
            <a:r>
              <a:rPr lang="en-US" sz="2400" dirty="0" smtClean="0">
                <a:solidFill>
                  <a:srgbClr val="0000FF"/>
                </a:solidFill>
              </a:rPr>
              <a:t>Anti-de Sitter space</a:t>
            </a:r>
            <a:r>
              <a:rPr lang="en-US" sz="2400" dirty="0" smtClean="0"/>
              <a:t>. 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657600" y="3048000"/>
            <a:ext cx="5257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geometry has a boundary; to calculate field-theory </a:t>
            </a:r>
            <a:r>
              <a:rPr lang="en-US" sz="2400" dirty="0" smtClean="0">
                <a:solidFill>
                  <a:srgbClr val="0000FF"/>
                </a:solidFill>
              </a:rPr>
              <a:t>correlation functions</a:t>
            </a:r>
            <a:r>
              <a:rPr lang="en-US" sz="2400" dirty="0" smtClean="0"/>
              <a:t>, send </a:t>
            </a:r>
            <a:r>
              <a:rPr lang="en-US" sz="2400" dirty="0" smtClean="0">
                <a:solidFill>
                  <a:srgbClr val="0000FF"/>
                </a:solidFill>
              </a:rPr>
              <a:t>waves in through boundary</a:t>
            </a:r>
            <a:r>
              <a:rPr lang="en-US" sz="2400" dirty="0" smtClean="0"/>
              <a:t>.  </a:t>
            </a:r>
            <a:endParaRPr lang="en-US" sz="2400" dirty="0"/>
          </a:p>
        </p:txBody>
      </p:sp>
      <p:grpSp>
        <p:nvGrpSpPr>
          <p:cNvPr id="3" name="Group 39"/>
          <p:cNvGrpSpPr/>
          <p:nvPr/>
        </p:nvGrpSpPr>
        <p:grpSpPr>
          <a:xfrm>
            <a:off x="645798" y="2976670"/>
            <a:ext cx="8269602" cy="3100458"/>
            <a:chOff x="645798" y="2976670"/>
            <a:chExt cx="8269602" cy="3100458"/>
          </a:xfrm>
        </p:grpSpPr>
        <p:sp>
          <p:nvSpPr>
            <p:cNvPr id="12" name="Parallelogram 11"/>
            <p:cNvSpPr/>
            <p:nvPr/>
          </p:nvSpPr>
          <p:spPr>
            <a:xfrm rot="19555013">
              <a:off x="645798" y="2976670"/>
              <a:ext cx="1449747" cy="1124099"/>
            </a:xfrm>
            <a:prstGeom prst="parallelogram">
              <a:avLst>
                <a:gd name="adj" fmla="val 66602"/>
              </a:avLst>
            </a:prstGeom>
            <a:gradFill>
              <a:gsLst>
                <a:gs pos="0">
                  <a:schemeClr val="tx1">
                    <a:lumMod val="95000"/>
                    <a:lumOff val="5000"/>
                  </a:schemeClr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</a:gradFill>
            <a:ln w="25400">
              <a:solidFill>
                <a:srgbClr val="00009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657600" y="4876800"/>
              <a:ext cx="5257800" cy="1200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Finally, to put field theory at </a:t>
              </a:r>
              <a:r>
                <a:rPr lang="en-US" sz="2400" dirty="0" smtClean="0">
                  <a:solidFill>
                    <a:srgbClr val="0000FF"/>
                  </a:solidFill>
                </a:rPr>
                <a:t>nonzero temperature</a:t>
              </a:r>
              <a:r>
                <a:rPr lang="en-US" sz="2400" dirty="0" smtClean="0"/>
                <a:t>: put a </a:t>
              </a:r>
              <a:r>
                <a:rPr lang="en-US" sz="2400" dirty="0" smtClean="0">
                  <a:solidFill>
                    <a:srgbClr val="0000FF"/>
                  </a:solidFill>
                </a:rPr>
                <a:t>black hole </a:t>
              </a:r>
              <a:r>
                <a:rPr lang="en-US" sz="2400" dirty="0" smtClean="0"/>
                <a:t>in the bulk.</a:t>
              </a:r>
              <a:endParaRPr lang="en-US" sz="2400" dirty="0"/>
            </a:p>
          </p:txBody>
        </p:sp>
      </p:grpSp>
      <p:grpSp>
        <p:nvGrpSpPr>
          <p:cNvPr id="4" name="Group 38"/>
          <p:cNvGrpSpPr/>
          <p:nvPr/>
        </p:nvGrpSpPr>
        <p:grpSpPr>
          <a:xfrm>
            <a:off x="2514600" y="2971800"/>
            <a:ext cx="381000" cy="914400"/>
            <a:chOff x="2514600" y="2971800"/>
            <a:chExt cx="381000" cy="914400"/>
          </a:xfrm>
        </p:grpSpPr>
        <p:sp>
          <p:nvSpPr>
            <p:cNvPr id="27" name="Oval 26"/>
            <p:cNvSpPr/>
            <p:nvPr/>
          </p:nvSpPr>
          <p:spPr>
            <a:xfrm>
              <a:off x="2743200" y="2971800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2514600" y="3733800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2" name="Straight Connector 31"/>
            <p:cNvCxnSpPr/>
            <p:nvPr/>
          </p:nvCxnSpPr>
          <p:spPr>
            <a:xfrm rot="16200000" flipH="1" flipV="1">
              <a:off x="2324100" y="3314700"/>
              <a:ext cx="762000" cy="228600"/>
            </a:xfrm>
            <a:prstGeom prst="line">
              <a:avLst/>
            </a:prstGeom>
            <a:ln w="38100" cmpd="sng">
              <a:solidFill>
                <a:srgbClr val="FF000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37"/>
          <p:cNvGrpSpPr/>
          <p:nvPr/>
        </p:nvGrpSpPr>
        <p:grpSpPr>
          <a:xfrm>
            <a:off x="1399117" y="2667000"/>
            <a:ext cx="1039283" cy="1752600"/>
            <a:chOff x="1399117" y="2667000"/>
            <a:chExt cx="1039283" cy="1752600"/>
          </a:xfrm>
        </p:grpSpPr>
        <p:sp>
          <p:nvSpPr>
            <p:cNvPr id="35" name="Freeform 34"/>
            <p:cNvSpPr/>
            <p:nvPr/>
          </p:nvSpPr>
          <p:spPr>
            <a:xfrm>
              <a:off x="2084917" y="2946400"/>
              <a:ext cx="353483" cy="1193800"/>
            </a:xfrm>
            <a:custGeom>
              <a:avLst/>
              <a:gdLst>
                <a:gd name="connsiteX0" fmla="*/ 353483 w 353483"/>
                <a:gd name="connsiteY0" fmla="*/ 0 h 1193800"/>
                <a:gd name="connsiteX1" fmla="*/ 10583 w 353483"/>
                <a:gd name="connsiteY1" fmla="*/ 546100 h 1193800"/>
                <a:gd name="connsiteX2" fmla="*/ 289983 w 353483"/>
                <a:gd name="connsiteY2" fmla="*/ 1193800 h 119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53483" h="1193800">
                  <a:moveTo>
                    <a:pt x="353483" y="0"/>
                  </a:moveTo>
                  <a:cubicBezTo>
                    <a:pt x="187324" y="173567"/>
                    <a:pt x="21166" y="347134"/>
                    <a:pt x="10583" y="546100"/>
                  </a:cubicBezTo>
                  <a:cubicBezTo>
                    <a:pt x="0" y="745066"/>
                    <a:pt x="289983" y="1193800"/>
                    <a:pt x="289983" y="1193800"/>
                  </a:cubicBezTo>
                </a:path>
              </a:pathLst>
            </a:custGeom>
            <a:ln w="50800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 35"/>
            <p:cNvSpPr/>
            <p:nvPr/>
          </p:nvSpPr>
          <p:spPr>
            <a:xfrm>
              <a:off x="1780117" y="2667000"/>
              <a:ext cx="353483" cy="1651000"/>
            </a:xfrm>
            <a:custGeom>
              <a:avLst/>
              <a:gdLst>
                <a:gd name="connsiteX0" fmla="*/ 353483 w 353483"/>
                <a:gd name="connsiteY0" fmla="*/ 0 h 1193800"/>
                <a:gd name="connsiteX1" fmla="*/ 10583 w 353483"/>
                <a:gd name="connsiteY1" fmla="*/ 546100 h 1193800"/>
                <a:gd name="connsiteX2" fmla="*/ 289983 w 353483"/>
                <a:gd name="connsiteY2" fmla="*/ 1193800 h 119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53483" h="1193800">
                  <a:moveTo>
                    <a:pt x="353483" y="0"/>
                  </a:moveTo>
                  <a:cubicBezTo>
                    <a:pt x="187324" y="173567"/>
                    <a:pt x="21166" y="347134"/>
                    <a:pt x="10583" y="546100"/>
                  </a:cubicBezTo>
                  <a:cubicBezTo>
                    <a:pt x="0" y="745066"/>
                    <a:pt x="289983" y="1193800"/>
                    <a:pt x="289983" y="1193800"/>
                  </a:cubicBezTo>
                </a:path>
              </a:pathLst>
            </a:custGeom>
            <a:ln w="50800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reeform 36"/>
            <p:cNvSpPr/>
            <p:nvPr/>
          </p:nvSpPr>
          <p:spPr>
            <a:xfrm>
              <a:off x="1399117" y="2667000"/>
              <a:ext cx="353483" cy="1752600"/>
            </a:xfrm>
            <a:custGeom>
              <a:avLst/>
              <a:gdLst>
                <a:gd name="connsiteX0" fmla="*/ 353483 w 353483"/>
                <a:gd name="connsiteY0" fmla="*/ 0 h 1193800"/>
                <a:gd name="connsiteX1" fmla="*/ 10583 w 353483"/>
                <a:gd name="connsiteY1" fmla="*/ 546100 h 1193800"/>
                <a:gd name="connsiteX2" fmla="*/ 289983 w 353483"/>
                <a:gd name="connsiteY2" fmla="*/ 1193800 h 119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53483" h="1193800">
                  <a:moveTo>
                    <a:pt x="353483" y="0"/>
                  </a:moveTo>
                  <a:cubicBezTo>
                    <a:pt x="187324" y="173567"/>
                    <a:pt x="21166" y="347134"/>
                    <a:pt x="10583" y="546100"/>
                  </a:cubicBezTo>
                  <a:cubicBezTo>
                    <a:pt x="0" y="745066"/>
                    <a:pt x="289983" y="1193800"/>
                    <a:pt x="289983" y="1193800"/>
                  </a:cubicBezTo>
                </a:path>
              </a:pathLst>
            </a:custGeom>
            <a:ln w="50800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48433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38633"/>
          </a:xfrm>
          <a:solidFill>
            <a:srgbClr val="3822B0"/>
          </a:solidFill>
        </p:spPr>
        <p:txBody>
          <a:bodyPr>
            <a:normAutofit/>
          </a:bodyPr>
          <a:lstStyle/>
          <a:p>
            <a:pPr algn="l"/>
            <a:r>
              <a:rPr lang="en-US" sz="4000" dirty="0" smtClean="0">
                <a:solidFill>
                  <a:schemeClr val="bg1"/>
                </a:solidFill>
                <a:latin typeface="Calibri"/>
                <a:cs typeface="Calibri"/>
              </a:rPr>
              <a:t>  Entanglement entropy</a:t>
            </a:r>
            <a:endParaRPr lang="en-US" sz="40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6700" y="1092201"/>
            <a:ext cx="838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As is turns out, we do have some clues. </a:t>
            </a:r>
            <a:endParaRPr lang="en-US" sz="2800" i="1" baseline="30000" dirty="0">
              <a:solidFill>
                <a:srgbClr val="0000FF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41300" y="1625601"/>
            <a:ext cx="838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Consider a general </a:t>
            </a:r>
            <a:r>
              <a:rPr lang="en-US" sz="2800" dirty="0" err="1" smtClean="0"/>
              <a:t>QFT</a:t>
            </a:r>
            <a:r>
              <a:rPr lang="en-US" sz="2800" baseline="-25000" dirty="0" err="1" smtClean="0"/>
              <a:t>d</a:t>
            </a:r>
            <a:r>
              <a:rPr lang="en-US" sz="2800" baseline="-25000" dirty="0" smtClean="0"/>
              <a:t> </a:t>
            </a:r>
            <a:r>
              <a:rPr lang="en-US" sz="2800" dirty="0" smtClean="0"/>
              <a:t>in some state, and a spatial region </a:t>
            </a:r>
            <a:r>
              <a:rPr lang="en-US" sz="2800" i="1" dirty="0" smtClean="0"/>
              <a:t>A </a:t>
            </a:r>
            <a:r>
              <a:rPr lang="en-US" sz="2800" dirty="0" smtClean="0"/>
              <a:t>in it.</a:t>
            </a:r>
            <a:endParaRPr lang="en-US" sz="2800" i="1" baseline="30000" dirty="0">
              <a:solidFill>
                <a:srgbClr val="0000FF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984500" y="2394656"/>
            <a:ext cx="2857500" cy="1516944"/>
          </a:xfrm>
          <a:prstGeom prst="rect">
            <a:avLst/>
          </a:prstGeom>
          <a:solidFill>
            <a:srgbClr val="C1D6EE">
              <a:alpha val="14000"/>
            </a:srgb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2793999" y="2217640"/>
            <a:ext cx="3382335" cy="17955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3733800" y="2705100"/>
            <a:ext cx="1308100" cy="800100"/>
            <a:chOff x="3771900" y="2819400"/>
            <a:chExt cx="1308100" cy="800100"/>
          </a:xfrm>
        </p:grpSpPr>
        <p:sp>
          <p:nvSpPr>
            <p:cNvPr id="7" name="Oval 6"/>
            <p:cNvSpPr/>
            <p:nvPr/>
          </p:nvSpPr>
          <p:spPr>
            <a:xfrm>
              <a:off x="3771900" y="2819400"/>
              <a:ext cx="1308100" cy="800100"/>
            </a:xfrm>
            <a:prstGeom prst="ellipse">
              <a:avLst/>
            </a:prstGeom>
            <a:solidFill>
              <a:srgbClr val="C1D6EE"/>
            </a:solidFill>
            <a:ln w="285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203700" y="2832100"/>
              <a:ext cx="3683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i="1" dirty="0" smtClean="0"/>
                <a:t>A</a:t>
              </a:r>
              <a:endParaRPr lang="en-US" sz="3600" i="1" dirty="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266700" y="3949701"/>
            <a:ext cx="8382000" cy="1241365"/>
            <a:chOff x="266700" y="4216401"/>
            <a:chExt cx="8382000" cy="1241365"/>
          </a:xfrm>
        </p:grpSpPr>
        <p:sp>
          <p:nvSpPr>
            <p:cNvPr id="30" name="TextBox 29"/>
            <p:cNvSpPr txBox="1"/>
            <p:nvPr/>
          </p:nvSpPr>
          <p:spPr>
            <a:xfrm>
              <a:off x="266700" y="4216401"/>
              <a:ext cx="8382000" cy="12413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Construct the reduced density matrix         by tracing out everything not in </a:t>
              </a:r>
              <a:r>
                <a:rPr lang="en-US" sz="2800" i="1" dirty="0" smtClean="0"/>
                <a:t>A. </a:t>
              </a:r>
              <a:r>
                <a:rPr lang="en-US" sz="2800" dirty="0" smtClean="0"/>
                <a:t> </a:t>
              </a:r>
            </a:p>
            <a:p>
              <a:endParaRPr lang="en-US" sz="2800" i="1" baseline="30000" dirty="0">
                <a:solidFill>
                  <a:srgbClr val="0000FF"/>
                </a:solidFill>
              </a:endParaRPr>
            </a:p>
          </p:txBody>
        </p:sp>
        <p:pic>
          <p:nvPicPr>
            <p:cNvPr id="11" name="Picture 10" descr="latex-image-1.pd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  </a:ext>
              </a:extLst>
            </a:blip>
            <a:stretch>
              <a:fillRect/>
            </a:stretch>
          </p:blipFill>
          <p:spPr>
            <a:xfrm>
              <a:off x="5848350" y="4362450"/>
              <a:ext cx="495300" cy="317500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/>
        </p:nvGrpSpPr>
        <p:grpSpPr>
          <a:xfrm>
            <a:off x="279400" y="4917687"/>
            <a:ext cx="6781800" cy="1711713"/>
            <a:chOff x="279400" y="4917687"/>
            <a:chExt cx="6781800" cy="1711713"/>
          </a:xfrm>
        </p:grpSpPr>
        <p:grpSp>
          <p:nvGrpSpPr>
            <p:cNvPr id="16" name="Group 15"/>
            <p:cNvGrpSpPr/>
            <p:nvPr/>
          </p:nvGrpSpPr>
          <p:grpSpPr>
            <a:xfrm>
              <a:off x="279400" y="4917687"/>
              <a:ext cx="6781800" cy="1711713"/>
              <a:chOff x="279400" y="4914900"/>
              <a:chExt cx="6781800" cy="1711713"/>
            </a:xfrm>
          </p:grpSpPr>
          <p:sp>
            <p:nvSpPr>
              <p:cNvPr id="33" name="Rectangle 32"/>
              <p:cNvSpPr/>
              <p:nvPr/>
            </p:nvSpPr>
            <p:spPr>
              <a:xfrm>
                <a:off x="2120502" y="5562600"/>
                <a:ext cx="4889898" cy="1064013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  <a:alpha val="68000"/>
                </a:schemeClr>
              </a:solidFill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279400" y="4914900"/>
                <a:ext cx="67818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The </a:t>
                </a:r>
                <a:r>
                  <a:rPr lang="en-US" sz="2800" dirty="0" smtClean="0">
                    <a:solidFill>
                      <a:srgbClr val="0000FF"/>
                    </a:solidFill>
                  </a:rPr>
                  <a:t>entanglement entropy </a:t>
                </a:r>
                <a:r>
                  <a:rPr lang="en-US" sz="2800" dirty="0" smtClean="0"/>
                  <a:t>is: </a:t>
                </a:r>
                <a:endParaRPr lang="en-US" sz="2800" dirty="0"/>
              </a:p>
            </p:txBody>
          </p:sp>
        </p:grpSp>
        <p:pic>
          <p:nvPicPr>
            <p:cNvPr id="32" name="Picture 31" descr="latex-image-1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  </a:ext>
              </a:extLst>
            </a:blip>
            <a:stretch>
              <a:fillRect/>
            </a:stretch>
          </p:blipFill>
          <p:spPr>
            <a:xfrm>
              <a:off x="2349500" y="5816600"/>
              <a:ext cx="4457700" cy="4953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548433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38633"/>
          </a:xfrm>
          <a:solidFill>
            <a:srgbClr val="3822B0"/>
          </a:solidFill>
        </p:spPr>
        <p:txBody>
          <a:bodyPr>
            <a:normAutofit/>
          </a:bodyPr>
          <a:lstStyle/>
          <a:p>
            <a:pPr algn="l"/>
            <a:r>
              <a:rPr lang="en-US" sz="4000" dirty="0" smtClean="0">
                <a:solidFill>
                  <a:schemeClr val="bg1"/>
                </a:solidFill>
                <a:latin typeface="Calibri"/>
                <a:cs typeface="Calibri"/>
              </a:rPr>
              <a:t>  Entanglement entropy in pure states</a:t>
            </a:r>
            <a:endParaRPr lang="en-US" sz="40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grpSp>
        <p:nvGrpSpPr>
          <p:cNvPr id="4" name="Group 9"/>
          <p:cNvGrpSpPr/>
          <p:nvPr/>
        </p:nvGrpSpPr>
        <p:grpSpPr>
          <a:xfrm>
            <a:off x="2070100" y="2235200"/>
            <a:ext cx="1308100" cy="800100"/>
            <a:chOff x="3771900" y="2819400"/>
            <a:chExt cx="1308100" cy="800100"/>
          </a:xfrm>
        </p:grpSpPr>
        <p:sp>
          <p:nvSpPr>
            <p:cNvPr id="7" name="Oval 6"/>
            <p:cNvSpPr/>
            <p:nvPr/>
          </p:nvSpPr>
          <p:spPr>
            <a:xfrm>
              <a:off x="3771900" y="2819400"/>
              <a:ext cx="1308100" cy="800100"/>
            </a:xfrm>
            <a:prstGeom prst="ellipse">
              <a:avLst/>
            </a:prstGeom>
            <a:solidFill>
              <a:srgbClr val="C1D6EE"/>
            </a:solidFill>
            <a:ln w="285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203700" y="2832100"/>
              <a:ext cx="3683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i="1" dirty="0" smtClean="0"/>
                <a:t>A</a:t>
              </a:r>
              <a:endParaRPr lang="en-US" sz="3600" i="1" dirty="0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266700" y="1092201"/>
            <a:ext cx="838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In a pure state, this number measures the </a:t>
            </a:r>
            <a:r>
              <a:rPr lang="en-US" sz="2800" dirty="0" smtClean="0">
                <a:solidFill>
                  <a:srgbClr val="0000FF"/>
                </a:solidFill>
              </a:rPr>
              <a:t>quantum entanglement </a:t>
            </a:r>
            <a:r>
              <a:rPr lang="en-US" sz="2800" dirty="0" smtClean="0"/>
              <a:t>between region </a:t>
            </a:r>
            <a:r>
              <a:rPr lang="en-US" sz="2800" i="1" dirty="0" smtClean="0"/>
              <a:t>A </a:t>
            </a:r>
            <a:r>
              <a:rPr lang="en-US" sz="2800" dirty="0" smtClean="0"/>
              <a:t>and its complement. </a:t>
            </a:r>
            <a:endParaRPr lang="en-US" sz="2800" i="1" baseline="30000" dirty="0">
              <a:solidFill>
                <a:srgbClr val="0000FF"/>
              </a:solidFill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190500" y="2070100"/>
            <a:ext cx="8382000" cy="4571110"/>
            <a:chOff x="190500" y="2070100"/>
            <a:chExt cx="8382000" cy="4571110"/>
          </a:xfrm>
        </p:grpSpPr>
        <p:sp>
          <p:nvSpPr>
            <p:cNvPr id="18" name="TextBox 17"/>
            <p:cNvSpPr txBox="1"/>
            <p:nvPr/>
          </p:nvSpPr>
          <p:spPr>
            <a:xfrm>
              <a:off x="190500" y="4191000"/>
              <a:ext cx="838200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This area law breaks down in 1+1 CFT. Exact result is available in vacuum </a:t>
              </a:r>
              <a:r>
                <a:rPr lang="en-US" sz="1600" dirty="0" smtClean="0"/>
                <a:t>(</a:t>
              </a:r>
              <a:r>
                <a:rPr lang="en-US" sz="1600" dirty="0" err="1" smtClean="0"/>
                <a:t>Holzhey</a:t>
              </a:r>
              <a:r>
                <a:rPr lang="en-US" sz="1600" dirty="0" smtClean="0"/>
                <a:t>, Larsen, </a:t>
              </a:r>
              <a:r>
                <a:rPr lang="en-US" sz="1600" dirty="0" err="1" smtClean="0"/>
                <a:t>Wilczek</a:t>
              </a:r>
              <a:r>
                <a:rPr lang="en-US" sz="1600" dirty="0" smtClean="0"/>
                <a:t>; Calabrese, </a:t>
              </a:r>
              <a:r>
                <a:rPr lang="en-US" sz="1600" dirty="0" err="1" smtClean="0"/>
                <a:t>Cardy</a:t>
              </a:r>
              <a:r>
                <a:rPr lang="en-US" sz="1600" dirty="0" smtClean="0"/>
                <a:t>)</a:t>
              </a:r>
              <a:r>
                <a:rPr lang="en-US" sz="2800" dirty="0" smtClean="0"/>
                <a:t>:  </a:t>
              </a:r>
              <a:endParaRPr lang="en-US" sz="2800" i="1" baseline="30000" dirty="0">
                <a:solidFill>
                  <a:srgbClr val="0000FF"/>
                </a:solidFill>
              </a:endParaRPr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4711700" y="2070100"/>
              <a:ext cx="3505200" cy="749300"/>
              <a:chOff x="4711700" y="2070100"/>
              <a:chExt cx="3505200" cy="749300"/>
            </a:xfrm>
          </p:grpSpPr>
          <p:cxnSp>
            <p:nvCxnSpPr>
              <p:cNvPr id="27" name="Straight Connector 26"/>
              <p:cNvCxnSpPr/>
              <p:nvPr/>
            </p:nvCxnSpPr>
            <p:spPr>
              <a:xfrm>
                <a:off x="4711700" y="2717800"/>
                <a:ext cx="3505200" cy="1588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" name="Oval 30"/>
              <p:cNvSpPr/>
              <p:nvPr/>
            </p:nvSpPr>
            <p:spPr>
              <a:xfrm>
                <a:off x="5638800" y="2628900"/>
                <a:ext cx="190500" cy="1905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/>
              <p:nvPr/>
            </p:nvSpPr>
            <p:spPr>
              <a:xfrm>
                <a:off x="7061200" y="2628900"/>
                <a:ext cx="190500" cy="1905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7" name="Straight Connector 36"/>
              <p:cNvCxnSpPr/>
              <p:nvPr/>
            </p:nvCxnSpPr>
            <p:spPr>
              <a:xfrm rot="5400000" flipH="1" flipV="1">
                <a:off x="6445250" y="1941746"/>
                <a:ext cx="1588" cy="155710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" name="TextBox 37"/>
              <p:cNvSpPr txBox="1"/>
              <p:nvPr/>
            </p:nvSpPr>
            <p:spPr>
              <a:xfrm>
                <a:off x="6235700" y="2070100"/>
                <a:ext cx="3683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i="1" dirty="0" smtClean="0"/>
                  <a:t>A</a:t>
                </a:r>
                <a:endParaRPr lang="en-US" sz="3600" i="1" dirty="0"/>
              </a:p>
            </p:txBody>
          </p:sp>
        </p:grpSp>
        <p:grpSp>
          <p:nvGrpSpPr>
            <p:cNvPr id="41" name="Group 40"/>
            <p:cNvGrpSpPr/>
            <p:nvPr/>
          </p:nvGrpSpPr>
          <p:grpSpPr>
            <a:xfrm>
              <a:off x="3174602" y="5410200"/>
              <a:ext cx="3175398" cy="1231010"/>
              <a:chOff x="2349102" y="4392919"/>
              <a:chExt cx="4153298" cy="1610112"/>
            </a:xfrm>
          </p:grpSpPr>
          <p:sp>
            <p:nvSpPr>
              <p:cNvPr id="40" name="Rectangle 39"/>
              <p:cNvSpPr/>
              <p:nvPr/>
            </p:nvSpPr>
            <p:spPr>
              <a:xfrm>
                <a:off x="2349102" y="4392919"/>
                <a:ext cx="4153298" cy="1610112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  <a:alpha val="68000"/>
                </a:schemeClr>
              </a:solidFill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39" name="Picture 38" descr="latex-image-1.pdf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679700" y="4592252"/>
                <a:ext cx="3543300" cy="1204167"/>
              </a:xfrm>
              <a:prstGeom prst="rect">
                <a:avLst/>
              </a:prstGeom>
            </p:spPr>
          </p:pic>
        </p:grpSp>
      </p:grpSp>
      <p:sp>
        <p:nvSpPr>
          <p:cNvPr id="42" name="TextBox 41"/>
          <p:cNvSpPr txBox="1"/>
          <p:nvPr/>
        </p:nvSpPr>
        <p:spPr>
          <a:xfrm>
            <a:off x="215900" y="3236893"/>
            <a:ext cx="89281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Dominant contribution then comes from short-range correlations: thus usually scales like </a:t>
            </a:r>
            <a:r>
              <a:rPr lang="en-US" sz="2800" dirty="0" smtClean="0">
                <a:solidFill>
                  <a:srgbClr val="0000FF"/>
                </a:solidFill>
              </a:rPr>
              <a:t>area of boundary of A.</a:t>
            </a:r>
            <a:endParaRPr lang="en-US" sz="2800" i="1" baseline="300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548433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38633"/>
          </a:xfrm>
          <a:solidFill>
            <a:srgbClr val="3822B0"/>
          </a:solidFill>
        </p:spPr>
        <p:txBody>
          <a:bodyPr>
            <a:normAutofit/>
          </a:bodyPr>
          <a:lstStyle/>
          <a:p>
            <a:pPr algn="l"/>
            <a:r>
              <a:rPr lang="en-US" sz="4000" dirty="0" smtClean="0">
                <a:solidFill>
                  <a:schemeClr val="bg1"/>
                </a:solidFill>
                <a:latin typeface="Calibri"/>
                <a:cs typeface="Calibri"/>
              </a:rPr>
              <a:t>  Entanglement entropy in mixed states</a:t>
            </a:r>
            <a:endParaRPr lang="en-US" sz="40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grpSp>
        <p:nvGrpSpPr>
          <p:cNvPr id="3" name="Group 9"/>
          <p:cNvGrpSpPr/>
          <p:nvPr/>
        </p:nvGrpSpPr>
        <p:grpSpPr>
          <a:xfrm>
            <a:off x="2070100" y="2235200"/>
            <a:ext cx="1308100" cy="800100"/>
            <a:chOff x="3771900" y="2819400"/>
            <a:chExt cx="1308100" cy="800100"/>
          </a:xfrm>
        </p:grpSpPr>
        <p:sp>
          <p:nvSpPr>
            <p:cNvPr id="7" name="Oval 6"/>
            <p:cNvSpPr/>
            <p:nvPr/>
          </p:nvSpPr>
          <p:spPr>
            <a:xfrm>
              <a:off x="3771900" y="2819400"/>
              <a:ext cx="1308100" cy="800100"/>
            </a:xfrm>
            <a:prstGeom prst="ellipse">
              <a:avLst/>
            </a:prstGeom>
            <a:solidFill>
              <a:srgbClr val="C1D6EE"/>
            </a:solidFill>
            <a:ln w="285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203700" y="2832100"/>
              <a:ext cx="3683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i="1" dirty="0" smtClean="0"/>
                <a:t>A</a:t>
              </a:r>
              <a:endParaRPr lang="en-US" sz="3600" i="1" dirty="0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266700" y="1092201"/>
            <a:ext cx="838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In a mixed state, this basically measures the “ordinary” entropy contained in </a:t>
            </a:r>
            <a:r>
              <a:rPr lang="en-US" sz="2800" i="1" dirty="0" smtClean="0"/>
              <a:t>A:</a:t>
            </a:r>
            <a:endParaRPr lang="en-US" sz="2800" i="1" baseline="30000" dirty="0">
              <a:solidFill>
                <a:srgbClr val="0000FF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15900" y="3086101"/>
            <a:ext cx="8724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Now scales like the </a:t>
            </a:r>
            <a:r>
              <a:rPr lang="en-US" sz="2800" dirty="0" smtClean="0">
                <a:solidFill>
                  <a:srgbClr val="0000FF"/>
                </a:solidFill>
              </a:rPr>
              <a:t>volume </a:t>
            </a:r>
            <a:r>
              <a:rPr lang="en-US" sz="2800" dirty="0" smtClean="0"/>
              <a:t>of A: we have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en-US" sz="2800" dirty="0" smtClean="0"/>
              <a:t>for large regions</a:t>
            </a:r>
            <a:endParaRPr lang="en-US" sz="2800" i="1" baseline="30000" dirty="0">
              <a:solidFill>
                <a:srgbClr val="0000FF"/>
              </a:solidFill>
            </a:endParaRPr>
          </a:p>
        </p:txBody>
      </p:sp>
      <p:pic>
        <p:nvPicPr>
          <p:cNvPr id="17" name="Picture 16" descr="latex-image-1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1850" y="3771900"/>
            <a:ext cx="2120900" cy="406400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215900" y="2070100"/>
            <a:ext cx="8928100" cy="4279900"/>
            <a:chOff x="215900" y="2070100"/>
            <a:chExt cx="8928100" cy="4279900"/>
          </a:xfrm>
        </p:grpSpPr>
        <p:sp>
          <p:nvSpPr>
            <p:cNvPr id="18" name="TextBox 17"/>
            <p:cNvSpPr txBox="1"/>
            <p:nvPr/>
          </p:nvSpPr>
          <p:spPr>
            <a:xfrm>
              <a:off x="215900" y="4318001"/>
              <a:ext cx="89281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Again, exact result available in 1+1 CFT at finite </a:t>
              </a:r>
              <a:r>
                <a:rPr lang="en-US" sz="2800" i="1" dirty="0" smtClean="0"/>
                <a:t>T:</a:t>
              </a:r>
              <a:endParaRPr lang="en-US" sz="2800" i="1" baseline="30000" dirty="0">
                <a:solidFill>
                  <a:srgbClr val="0000FF"/>
                </a:solidFill>
              </a:endParaRPr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4711700" y="2070100"/>
              <a:ext cx="3505200" cy="749300"/>
              <a:chOff x="4711700" y="2070100"/>
              <a:chExt cx="3505200" cy="749300"/>
            </a:xfrm>
          </p:grpSpPr>
          <p:cxnSp>
            <p:nvCxnSpPr>
              <p:cNvPr id="27" name="Straight Connector 26"/>
              <p:cNvCxnSpPr/>
              <p:nvPr/>
            </p:nvCxnSpPr>
            <p:spPr>
              <a:xfrm>
                <a:off x="4711700" y="2717800"/>
                <a:ext cx="3505200" cy="1588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" name="Oval 30"/>
              <p:cNvSpPr/>
              <p:nvPr/>
            </p:nvSpPr>
            <p:spPr>
              <a:xfrm>
                <a:off x="5638800" y="2628900"/>
                <a:ext cx="190500" cy="1905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/>
              <p:nvPr/>
            </p:nvSpPr>
            <p:spPr>
              <a:xfrm>
                <a:off x="7061200" y="2628900"/>
                <a:ext cx="190500" cy="1905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7" name="Straight Connector 36"/>
              <p:cNvCxnSpPr/>
              <p:nvPr/>
            </p:nvCxnSpPr>
            <p:spPr>
              <a:xfrm rot="5400000" flipH="1" flipV="1">
                <a:off x="6445250" y="1941746"/>
                <a:ext cx="1588" cy="155710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" name="TextBox 37"/>
              <p:cNvSpPr txBox="1"/>
              <p:nvPr/>
            </p:nvSpPr>
            <p:spPr>
              <a:xfrm>
                <a:off x="6235700" y="2070100"/>
                <a:ext cx="3683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i="1" dirty="0" smtClean="0"/>
                  <a:t>A</a:t>
                </a:r>
                <a:endParaRPr lang="en-US" sz="3600" i="1" dirty="0"/>
              </a:p>
            </p:txBody>
          </p:sp>
        </p:grpSp>
        <p:grpSp>
          <p:nvGrpSpPr>
            <p:cNvPr id="23" name="Group 22"/>
            <p:cNvGrpSpPr/>
            <p:nvPr/>
          </p:nvGrpSpPr>
          <p:grpSpPr>
            <a:xfrm>
              <a:off x="2120501" y="4978400"/>
              <a:ext cx="4915299" cy="1371600"/>
              <a:chOff x="2044301" y="4813300"/>
              <a:chExt cx="4915299" cy="1371600"/>
            </a:xfrm>
          </p:grpSpPr>
          <p:sp>
            <p:nvSpPr>
              <p:cNvPr id="21" name="Rectangle 20"/>
              <p:cNvSpPr/>
              <p:nvPr/>
            </p:nvSpPr>
            <p:spPr>
              <a:xfrm>
                <a:off x="2044301" y="4813300"/>
                <a:ext cx="4915299" cy="137160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  <a:alpha val="68000"/>
                </a:schemeClr>
              </a:solidFill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19" name="Picture 18" descr="latex-image-1.pdf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336800" y="4990056"/>
                <a:ext cx="4318000" cy="934493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548433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177800" y="2209800"/>
            <a:ext cx="8661400" cy="4381500"/>
            <a:chOff x="177800" y="2209800"/>
            <a:chExt cx="8661400" cy="4381500"/>
          </a:xfrm>
        </p:grpSpPr>
        <p:sp>
          <p:nvSpPr>
            <p:cNvPr id="34" name="TextBox 33"/>
            <p:cNvSpPr txBox="1"/>
            <p:nvPr/>
          </p:nvSpPr>
          <p:spPr>
            <a:xfrm>
              <a:off x="177800" y="3949700"/>
              <a:ext cx="866140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>
                  <a:solidFill>
                    <a:srgbClr val="0000FF"/>
                  </a:solidFill>
                </a:rPr>
                <a:t>Ryu</a:t>
              </a:r>
              <a:r>
                <a:rPr lang="en-US" sz="2800" dirty="0" smtClean="0">
                  <a:solidFill>
                    <a:srgbClr val="0000FF"/>
                  </a:solidFill>
                </a:rPr>
                <a:t> and </a:t>
              </a:r>
              <a:r>
                <a:rPr lang="en-US" sz="2800" dirty="0" err="1" smtClean="0">
                  <a:solidFill>
                    <a:srgbClr val="0000FF"/>
                  </a:solidFill>
                </a:rPr>
                <a:t>Takayanagi</a:t>
              </a:r>
              <a:r>
                <a:rPr lang="en-US" sz="2800" dirty="0" smtClean="0"/>
                <a:t> proposed: the entanglement entropy is equal to the </a:t>
              </a:r>
              <a:r>
                <a:rPr lang="en-US" sz="2800" dirty="0" smtClean="0">
                  <a:solidFill>
                    <a:srgbClr val="0000FF"/>
                  </a:solidFill>
                </a:rPr>
                <a:t>area of the bulk minimal surface </a:t>
              </a:r>
              <a:r>
                <a:rPr lang="en-US" sz="2800" dirty="0" smtClean="0"/>
                <a:t>ending on A:</a:t>
              </a:r>
              <a:endParaRPr lang="en-US" sz="2800" dirty="0"/>
            </a:p>
          </p:txBody>
        </p:sp>
        <p:sp>
          <p:nvSpPr>
            <p:cNvPr id="25" name="Freeform 24"/>
            <p:cNvSpPr/>
            <p:nvPr/>
          </p:nvSpPr>
          <p:spPr>
            <a:xfrm>
              <a:off x="3479800" y="2209800"/>
              <a:ext cx="1892300" cy="1051983"/>
            </a:xfrm>
            <a:custGeom>
              <a:avLst/>
              <a:gdLst>
                <a:gd name="connsiteX0" fmla="*/ 0 w 1892300"/>
                <a:gd name="connsiteY0" fmla="*/ 0 h 1051983"/>
                <a:gd name="connsiteX1" fmla="*/ 914400 w 1892300"/>
                <a:gd name="connsiteY1" fmla="*/ 1041400 h 1051983"/>
                <a:gd name="connsiteX2" fmla="*/ 1892300 w 1892300"/>
                <a:gd name="connsiteY2" fmla="*/ 63500 h 1051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92300" h="1051983">
                  <a:moveTo>
                    <a:pt x="0" y="0"/>
                  </a:moveTo>
                  <a:cubicBezTo>
                    <a:pt x="299508" y="515408"/>
                    <a:pt x="599017" y="1030817"/>
                    <a:pt x="914400" y="1041400"/>
                  </a:cubicBezTo>
                  <a:cubicBezTo>
                    <a:pt x="1229783" y="1051983"/>
                    <a:pt x="1892300" y="63500"/>
                    <a:pt x="1892300" y="63500"/>
                  </a:cubicBezTo>
                </a:path>
              </a:pathLst>
            </a:custGeom>
            <a:solidFill>
              <a:schemeClr val="tx2">
                <a:lumMod val="75000"/>
                <a:alpha val="40000"/>
              </a:schemeClr>
            </a:solidFill>
            <a:ln w="3810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6" name="Group 35"/>
            <p:cNvGrpSpPr/>
            <p:nvPr/>
          </p:nvGrpSpPr>
          <p:grpSpPr>
            <a:xfrm>
              <a:off x="2184002" y="5030090"/>
              <a:ext cx="4889898" cy="1561210"/>
              <a:chOff x="2107802" y="4991990"/>
              <a:chExt cx="4889898" cy="1561210"/>
            </a:xfrm>
          </p:grpSpPr>
          <p:sp>
            <p:nvSpPr>
              <p:cNvPr id="31" name="Rectangle 30"/>
              <p:cNvSpPr/>
              <p:nvPr/>
            </p:nvSpPr>
            <p:spPr>
              <a:xfrm>
                <a:off x="2107802" y="4991990"/>
                <a:ext cx="4889898" cy="156121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  <a:alpha val="68000"/>
                </a:schemeClr>
              </a:solidFill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26" name="Picture 25" descr="latex-image-1.pdf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451100" y="5200650"/>
                <a:ext cx="4165600" cy="1003300"/>
              </a:xfrm>
              <a:prstGeom prst="rect">
                <a:avLst/>
              </a:prstGeom>
            </p:spPr>
          </p:pic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38633"/>
          </a:xfrm>
          <a:solidFill>
            <a:srgbClr val="3822B0"/>
          </a:solidFill>
        </p:spPr>
        <p:txBody>
          <a:bodyPr>
            <a:normAutofit/>
          </a:bodyPr>
          <a:lstStyle/>
          <a:p>
            <a:pPr algn="l"/>
            <a:r>
              <a:rPr lang="en-US" sz="4000" dirty="0" smtClean="0">
                <a:solidFill>
                  <a:schemeClr val="bg1"/>
                </a:solidFill>
                <a:latin typeface="Calibri"/>
                <a:cs typeface="Calibri"/>
              </a:rPr>
              <a:t>  Holographic entanglement entropy</a:t>
            </a:r>
            <a:endParaRPr lang="en-US" sz="40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5900" y="1003301"/>
            <a:ext cx="838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Consider a QFT with a “normal” gravity dual. </a:t>
            </a:r>
            <a:endParaRPr lang="en-US" sz="2800" i="1" baseline="30000" dirty="0">
              <a:solidFill>
                <a:srgbClr val="0000FF"/>
              </a:solidFill>
            </a:endParaRPr>
          </a:p>
        </p:txBody>
      </p:sp>
      <p:grpSp>
        <p:nvGrpSpPr>
          <p:cNvPr id="21" name="Group 20"/>
          <p:cNvGrpSpPr/>
          <p:nvPr/>
        </p:nvGrpSpPr>
        <p:grpSpPr>
          <a:xfrm rot="16200000">
            <a:off x="2882164" y="389790"/>
            <a:ext cx="3175742" cy="3937735"/>
            <a:chOff x="4310139" y="2802330"/>
            <a:chExt cx="2019311" cy="2503828"/>
          </a:xfrm>
        </p:grpSpPr>
        <p:sp>
          <p:nvSpPr>
            <p:cNvPr id="16" name="Freeform 15"/>
            <p:cNvSpPr/>
            <p:nvPr/>
          </p:nvSpPr>
          <p:spPr>
            <a:xfrm>
              <a:off x="4705054" y="4449784"/>
              <a:ext cx="992030" cy="469837"/>
            </a:xfrm>
            <a:custGeom>
              <a:avLst/>
              <a:gdLst>
                <a:gd name="connsiteX0" fmla="*/ 4965700 w 4965700"/>
                <a:gd name="connsiteY0" fmla="*/ 977900 h 977900"/>
                <a:gd name="connsiteX1" fmla="*/ 2222500 w 4965700"/>
                <a:gd name="connsiteY1" fmla="*/ 749300 h 977900"/>
                <a:gd name="connsiteX2" fmla="*/ 0 w 4965700"/>
                <a:gd name="connsiteY2" fmla="*/ 0 h 977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5700" h="977900">
                  <a:moveTo>
                    <a:pt x="4965700" y="977900"/>
                  </a:moveTo>
                  <a:cubicBezTo>
                    <a:pt x="4007908" y="945091"/>
                    <a:pt x="3050117" y="912283"/>
                    <a:pt x="2222500" y="749300"/>
                  </a:cubicBezTo>
                  <a:cubicBezTo>
                    <a:pt x="1394883" y="586317"/>
                    <a:pt x="0" y="0"/>
                    <a:pt x="0" y="0"/>
                  </a:cubicBezTo>
                </a:path>
              </a:pathLst>
            </a:custGeom>
            <a:ln w="508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Parallelogram 16"/>
            <p:cNvSpPr/>
            <p:nvPr/>
          </p:nvSpPr>
          <p:spPr>
            <a:xfrm rot="19555013">
              <a:off x="4487622" y="3212642"/>
              <a:ext cx="1841828" cy="1734483"/>
            </a:xfrm>
            <a:prstGeom prst="parallelogram">
              <a:avLst>
                <a:gd name="adj" fmla="val 66602"/>
              </a:avLst>
            </a:prstGeom>
            <a:solidFill>
              <a:schemeClr val="bg1">
                <a:lumMod val="50000"/>
                <a:alpha val="57000"/>
              </a:schemeClr>
            </a:solidFill>
            <a:ln w="25400">
              <a:solidFill>
                <a:srgbClr val="00009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4639212" y="2802330"/>
              <a:ext cx="1049814" cy="452685"/>
            </a:xfrm>
            <a:custGeom>
              <a:avLst/>
              <a:gdLst>
                <a:gd name="connsiteX0" fmla="*/ 4927600 w 4927600"/>
                <a:gd name="connsiteY0" fmla="*/ 88900 h 1003300"/>
                <a:gd name="connsiteX1" fmla="*/ 3263900 w 4927600"/>
                <a:gd name="connsiteY1" fmla="*/ 152400 h 1003300"/>
                <a:gd name="connsiteX2" fmla="*/ 0 w 4927600"/>
                <a:gd name="connsiteY2" fmla="*/ 1003300 h 1003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27600" h="1003300">
                  <a:moveTo>
                    <a:pt x="4927600" y="88900"/>
                  </a:moveTo>
                  <a:cubicBezTo>
                    <a:pt x="4506383" y="44450"/>
                    <a:pt x="4085167" y="0"/>
                    <a:pt x="3263900" y="152400"/>
                  </a:cubicBezTo>
                  <a:cubicBezTo>
                    <a:pt x="2442633" y="304800"/>
                    <a:pt x="0" y="1003300"/>
                    <a:pt x="0" y="1003300"/>
                  </a:cubicBezTo>
                </a:path>
              </a:pathLst>
            </a:custGeom>
            <a:ln w="508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4348497" y="3233518"/>
              <a:ext cx="756688" cy="441418"/>
            </a:xfrm>
            <a:custGeom>
              <a:avLst/>
              <a:gdLst>
                <a:gd name="connsiteX0" fmla="*/ 3797300 w 3797300"/>
                <a:gd name="connsiteY0" fmla="*/ 0 h 723900"/>
                <a:gd name="connsiteX1" fmla="*/ 2146300 w 3797300"/>
                <a:gd name="connsiteY1" fmla="*/ 190500 h 723900"/>
                <a:gd name="connsiteX2" fmla="*/ 0 w 3797300"/>
                <a:gd name="connsiteY2" fmla="*/ 723900 h 723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797300" h="723900">
                  <a:moveTo>
                    <a:pt x="3797300" y="0"/>
                  </a:moveTo>
                  <a:cubicBezTo>
                    <a:pt x="3288241" y="34925"/>
                    <a:pt x="2779183" y="69850"/>
                    <a:pt x="2146300" y="190500"/>
                  </a:cubicBezTo>
                  <a:cubicBezTo>
                    <a:pt x="1513417" y="311150"/>
                    <a:pt x="0" y="723900"/>
                    <a:pt x="0" y="723900"/>
                  </a:cubicBezTo>
                </a:path>
              </a:pathLst>
            </a:custGeom>
            <a:ln w="508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4310139" y="4653913"/>
              <a:ext cx="837821" cy="652245"/>
            </a:xfrm>
            <a:custGeom>
              <a:avLst/>
              <a:gdLst>
                <a:gd name="connsiteX0" fmla="*/ 3924300 w 3924300"/>
                <a:gd name="connsiteY0" fmla="*/ 1498600 h 1498600"/>
                <a:gd name="connsiteX1" fmla="*/ 2425700 w 3924300"/>
                <a:gd name="connsiteY1" fmla="*/ 1193800 h 1498600"/>
                <a:gd name="connsiteX2" fmla="*/ 0 w 3924300"/>
                <a:gd name="connsiteY2" fmla="*/ 0 h 149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924300" h="1498600">
                  <a:moveTo>
                    <a:pt x="3924300" y="1498600"/>
                  </a:moveTo>
                  <a:cubicBezTo>
                    <a:pt x="3502025" y="1471083"/>
                    <a:pt x="3079750" y="1443567"/>
                    <a:pt x="2425700" y="1193800"/>
                  </a:cubicBezTo>
                  <a:cubicBezTo>
                    <a:pt x="1771650" y="944033"/>
                    <a:pt x="885825" y="472016"/>
                    <a:pt x="0" y="0"/>
                  </a:cubicBezTo>
                </a:path>
              </a:pathLst>
            </a:custGeom>
            <a:ln w="508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" name="Group 9"/>
          <p:cNvGrpSpPr/>
          <p:nvPr/>
        </p:nvGrpSpPr>
        <p:grpSpPr>
          <a:xfrm>
            <a:off x="3479800" y="1825524"/>
            <a:ext cx="1917700" cy="660422"/>
            <a:chOff x="3771900" y="2729401"/>
            <a:chExt cx="1308100" cy="890098"/>
          </a:xfrm>
        </p:grpSpPr>
        <p:sp>
          <p:nvSpPr>
            <p:cNvPr id="7" name="Oval 6"/>
            <p:cNvSpPr/>
            <p:nvPr/>
          </p:nvSpPr>
          <p:spPr>
            <a:xfrm>
              <a:off x="3771900" y="2819400"/>
              <a:ext cx="1308100" cy="800099"/>
            </a:xfrm>
            <a:prstGeom prst="ellipse">
              <a:avLst/>
            </a:prstGeom>
            <a:solidFill>
              <a:srgbClr val="C1D6EE"/>
            </a:solidFill>
            <a:ln w="285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264340" y="2729401"/>
              <a:ext cx="368300" cy="87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i="1" dirty="0" smtClean="0"/>
                <a:t>A</a:t>
              </a:r>
              <a:endParaRPr lang="en-US" sz="3600" i="1" dirty="0"/>
            </a:p>
          </p:txBody>
        </p:sp>
      </p:grp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548433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38633"/>
          </a:xfrm>
          <a:solidFill>
            <a:srgbClr val="3822B0"/>
          </a:solidFill>
        </p:spPr>
        <p:txBody>
          <a:bodyPr>
            <a:normAutofit/>
          </a:bodyPr>
          <a:lstStyle/>
          <a:p>
            <a:pPr algn="l"/>
            <a:r>
              <a:rPr lang="en-US" sz="4000" dirty="0" smtClean="0">
                <a:solidFill>
                  <a:schemeClr val="bg1"/>
                </a:solidFill>
                <a:latin typeface="Calibri"/>
                <a:cs typeface="Calibri"/>
              </a:rPr>
              <a:t>  Some examples</a:t>
            </a:r>
            <a:endParaRPr lang="en-US" sz="40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03200" y="1028700"/>
            <a:ext cx="8661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Focus on 1+1d, AdS</a:t>
            </a:r>
            <a:r>
              <a:rPr lang="en-US" sz="2800" baseline="-25000" dirty="0" smtClean="0"/>
              <a:t>3 </a:t>
            </a:r>
            <a:r>
              <a:rPr lang="en-US" sz="2800" dirty="0" smtClean="0"/>
              <a:t>bulk: minimal surface is a </a:t>
            </a:r>
            <a:r>
              <a:rPr lang="en-US" sz="2800" dirty="0" smtClean="0">
                <a:solidFill>
                  <a:srgbClr val="0000FF"/>
                </a:solidFill>
              </a:rPr>
              <a:t>spatial geodesic</a:t>
            </a:r>
            <a:r>
              <a:rPr lang="en-US" sz="2800" dirty="0" smtClean="0"/>
              <a:t>. </a:t>
            </a:r>
            <a:endParaRPr lang="en-US" sz="2800" dirty="0"/>
          </a:p>
        </p:txBody>
      </p:sp>
      <p:grpSp>
        <p:nvGrpSpPr>
          <p:cNvPr id="37" name="Group 36"/>
          <p:cNvGrpSpPr/>
          <p:nvPr/>
        </p:nvGrpSpPr>
        <p:grpSpPr>
          <a:xfrm>
            <a:off x="4572000" y="1358900"/>
            <a:ext cx="3505200" cy="736600"/>
            <a:chOff x="4775200" y="1231900"/>
            <a:chExt cx="3505200" cy="736600"/>
          </a:xfrm>
        </p:grpSpPr>
        <p:cxnSp>
          <p:nvCxnSpPr>
            <p:cNvPr id="27" name="Straight Connector 26"/>
            <p:cNvCxnSpPr/>
            <p:nvPr/>
          </p:nvCxnSpPr>
          <p:spPr>
            <a:xfrm>
              <a:off x="4775200" y="1866900"/>
              <a:ext cx="3505200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Oval 27"/>
            <p:cNvSpPr/>
            <p:nvPr/>
          </p:nvSpPr>
          <p:spPr>
            <a:xfrm>
              <a:off x="5365750" y="1778000"/>
              <a:ext cx="190500" cy="1905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7588250" y="1778000"/>
              <a:ext cx="190500" cy="1905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0" name="Straight Connector 29"/>
            <p:cNvCxnSpPr/>
            <p:nvPr/>
          </p:nvCxnSpPr>
          <p:spPr>
            <a:xfrm>
              <a:off x="5384807" y="1866900"/>
              <a:ext cx="2349500" cy="158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/>
            <p:cNvSpPr txBox="1"/>
            <p:nvPr/>
          </p:nvSpPr>
          <p:spPr>
            <a:xfrm>
              <a:off x="6311900" y="1231900"/>
              <a:ext cx="3683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i="1" dirty="0" smtClean="0"/>
                <a:t>A</a:t>
              </a:r>
              <a:endParaRPr lang="en-US" sz="3600" i="1" dirty="0"/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190500" y="2171700"/>
            <a:ext cx="8661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Vacuum: pure AdS</a:t>
            </a:r>
            <a:r>
              <a:rPr lang="en-US" sz="2800" baseline="-25000" dirty="0" smtClean="0"/>
              <a:t>3</a:t>
            </a:r>
            <a:r>
              <a:rPr lang="en-US" sz="2800" dirty="0" smtClean="0"/>
              <a:t> </a:t>
            </a:r>
            <a:r>
              <a:rPr lang="en-US" sz="2800" baseline="-25000" dirty="0" smtClean="0"/>
              <a:t>,</a:t>
            </a:r>
            <a:r>
              <a:rPr lang="en-US" sz="2800" dirty="0" smtClean="0"/>
              <a:t> find:</a:t>
            </a:r>
          </a:p>
          <a:p>
            <a:endParaRPr lang="en-US" sz="2800" dirty="0"/>
          </a:p>
        </p:txBody>
      </p:sp>
      <p:pic>
        <p:nvPicPr>
          <p:cNvPr id="39" name="Picture 38" descr="latex-image-1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500" y="2819400"/>
            <a:ext cx="2133600" cy="431800"/>
          </a:xfrm>
          <a:prstGeom prst="rect">
            <a:avLst/>
          </a:prstGeom>
        </p:spPr>
      </p:pic>
      <p:sp>
        <p:nvSpPr>
          <p:cNvPr id="44" name="Freeform 43"/>
          <p:cNvSpPr/>
          <p:nvPr/>
        </p:nvSpPr>
        <p:spPr>
          <a:xfrm>
            <a:off x="5232400" y="1993900"/>
            <a:ext cx="2273300" cy="1293283"/>
          </a:xfrm>
          <a:custGeom>
            <a:avLst/>
            <a:gdLst>
              <a:gd name="connsiteX0" fmla="*/ 0 w 2273300"/>
              <a:gd name="connsiteY0" fmla="*/ 0 h 1293283"/>
              <a:gd name="connsiteX1" fmla="*/ 1079500 w 2273300"/>
              <a:gd name="connsiteY1" fmla="*/ 1282700 h 1293283"/>
              <a:gd name="connsiteX2" fmla="*/ 2273300 w 2273300"/>
              <a:gd name="connsiteY2" fmla="*/ 63500 h 12932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73300" h="1293283">
                <a:moveTo>
                  <a:pt x="0" y="0"/>
                </a:moveTo>
                <a:cubicBezTo>
                  <a:pt x="350308" y="636058"/>
                  <a:pt x="700617" y="1272117"/>
                  <a:pt x="1079500" y="1282700"/>
                </a:cubicBezTo>
                <a:cubicBezTo>
                  <a:pt x="1458383" y="1293283"/>
                  <a:pt x="1865841" y="678391"/>
                  <a:pt x="2273300" y="63500"/>
                </a:cubicBezTo>
              </a:path>
            </a:pathLst>
          </a:custGeom>
          <a:ln w="38100" cmpd="sng">
            <a:solidFill>
              <a:srgbClr val="8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292100" y="5015805"/>
            <a:ext cx="8623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 smtClean="0"/>
          </a:p>
          <a:p>
            <a:endParaRPr lang="en-US" sz="2800" dirty="0"/>
          </a:p>
        </p:txBody>
      </p:sp>
      <p:grpSp>
        <p:nvGrpSpPr>
          <p:cNvPr id="25" name="Group 24"/>
          <p:cNvGrpSpPr/>
          <p:nvPr/>
        </p:nvGrpSpPr>
        <p:grpSpPr>
          <a:xfrm>
            <a:off x="190500" y="3403600"/>
            <a:ext cx="8775700" cy="2732107"/>
            <a:chOff x="190500" y="3403600"/>
            <a:chExt cx="8775700" cy="2732107"/>
          </a:xfrm>
        </p:grpSpPr>
        <p:sp>
          <p:nvSpPr>
            <p:cNvPr id="45" name="TextBox 44"/>
            <p:cNvSpPr txBox="1"/>
            <p:nvPr/>
          </p:nvSpPr>
          <p:spPr>
            <a:xfrm>
              <a:off x="190500" y="3403600"/>
              <a:ext cx="462280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Thermal state: BTZ black </a:t>
              </a:r>
            </a:p>
            <a:p>
              <a:r>
                <a:rPr lang="en-US" sz="2800" dirty="0" smtClean="0"/>
                <a:t>hole, find: </a:t>
              </a:r>
            </a:p>
            <a:p>
              <a:endParaRPr lang="en-US" sz="2800" dirty="0"/>
            </a:p>
          </p:txBody>
        </p:sp>
        <p:pic>
          <p:nvPicPr>
            <p:cNvPr id="46" name="Picture 45" descr="latex-image-1.pd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38250" y="4495800"/>
              <a:ext cx="1892300" cy="406400"/>
            </a:xfrm>
            <a:prstGeom prst="rect">
              <a:avLst/>
            </a:prstGeom>
          </p:spPr>
        </p:pic>
        <p:grpSp>
          <p:nvGrpSpPr>
            <p:cNvPr id="24" name="Group 23"/>
            <p:cNvGrpSpPr/>
            <p:nvPr/>
          </p:nvGrpSpPr>
          <p:grpSpPr>
            <a:xfrm>
              <a:off x="4584700" y="3568700"/>
              <a:ext cx="3505200" cy="801688"/>
              <a:chOff x="4584700" y="3568700"/>
              <a:chExt cx="3505200" cy="801688"/>
            </a:xfrm>
          </p:grpSpPr>
          <p:sp>
            <p:nvSpPr>
              <p:cNvPr id="59" name="Freeform 58"/>
              <p:cNvSpPr/>
              <p:nvPr/>
            </p:nvSpPr>
            <p:spPr>
              <a:xfrm>
                <a:off x="5283200" y="3657600"/>
                <a:ext cx="2197100" cy="662517"/>
              </a:xfrm>
              <a:custGeom>
                <a:avLst/>
                <a:gdLst>
                  <a:gd name="connsiteX0" fmla="*/ 0 w 2197100"/>
                  <a:gd name="connsiteY0" fmla="*/ 0 h 662517"/>
                  <a:gd name="connsiteX1" fmla="*/ 368300 w 2197100"/>
                  <a:gd name="connsiteY1" fmla="*/ 546100 h 662517"/>
                  <a:gd name="connsiteX2" fmla="*/ 1892300 w 2197100"/>
                  <a:gd name="connsiteY2" fmla="*/ 571500 h 662517"/>
                  <a:gd name="connsiteX3" fmla="*/ 2197100 w 2197100"/>
                  <a:gd name="connsiteY3" fmla="*/ 0 h 6625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97100" h="662517">
                    <a:moveTo>
                      <a:pt x="0" y="0"/>
                    </a:moveTo>
                    <a:cubicBezTo>
                      <a:pt x="26458" y="225425"/>
                      <a:pt x="52917" y="450850"/>
                      <a:pt x="368300" y="546100"/>
                    </a:cubicBezTo>
                    <a:cubicBezTo>
                      <a:pt x="683683" y="641350"/>
                      <a:pt x="1587500" y="662517"/>
                      <a:pt x="1892300" y="571500"/>
                    </a:cubicBezTo>
                    <a:cubicBezTo>
                      <a:pt x="2197100" y="480483"/>
                      <a:pt x="2197100" y="0"/>
                      <a:pt x="2197100" y="0"/>
                    </a:cubicBezTo>
                  </a:path>
                </a:pathLst>
              </a:custGeom>
              <a:ln w="38100" cmpd="sng">
                <a:solidFill>
                  <a:srgbClr val="8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7" name="Group 46"/>
              <p:cNvGrpSpPr/>
              <p:nvPr/>
            </p:nvGrpSpPr>
            <p:grpSpPr>
              <a:xfrm>
                <a:off x="4584700" y="3568700"/>
                <a:ext cx="3505200" cy="190500"/>
                <a:chOff x="4775200" y="1778000"/>
                <a:chExt cx="3505200" cy="190500"/>
              </a:xfrm>
            </p:grpSpPr>
            <p:cxnSp>
              <p:nvCxnSpPr>
                <p:cNvPr id="48" name="Straight Connector 47"/>
                <p:cNvCxnSpPr/>
                <p:nvPr/>
              </p:nvCxnSpPr>
              <p:spPr>
                <a:xfrm>
                  <a:off x="4775200" y="1866900"/>
                  <a:ext cx="3505200" cy="1588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9" name="Oval 48"/>
                <p:cNvSpPr/>
                <p:nvPr/>
              </p:nvSpPr>
              <p:spPr>
                <a:xfrm>
                  <a:off x="5365750" y="1778000"/>
                  <a:ext cx="190500" cy="1905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" name="Oval 49"/>
                <p:cNvSpPr/>
                <p:nvPr/>
              </p:nvSpPr>
              <p:spPr>
                <a:xfrm>
                  <a:off x="7588250" y="1778000"/>
                  <a:ext cx="190500" cy="1905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51" name="Straight Connector 50"/>
                <p:cNvCxnSpPr/>
                <p:nvPr/>
              </p:nvCxnSpPr>
              <p:spPr>
                <a:xfrm>
                  <a:off x="5384807" y="1866900"/>
                  <a:ext cx="2349500" cy="1588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4" name="Straight Connector 53"/>
              <p:cNvCxnSpPr/>
              <p:nvPr/>
            </p:nvCxnSpPr>
            <p:spPr>
              <a:xfrm>
                <a:off x="4584700" y="4368800"/>
                <a:ext cx="3479800" cy="1588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1" name="TextBox 60"/>
            <p:cNvSpPr txBox="1"/>
            <p:nvPr/>
          </p:nvSpPr>
          <p:spPr>
            <a:xfrm>
              <a:off x="215900" y="5181600"/>
              <a:ext cx="875030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In 1+1d, precise expressions calculated from bulk agree with those from CFT.   </a:t>
              </a:r>
              <a:endParaRPr lang="en-US" sz="2800" dirty="0"/>
            </a:p>
          </p:txBody>
        </p:sp>
      </p:grp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548433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38633"/>
          </a:xfrm>
          <a:solidFill>
            <a:srgbClr val="3822B0"/>
          </a:solidFill>
        </p:spPr>
        <p:txBody>
          <a:bodyPr>
            <a:normAutofit/>
          </a:bodyPr>
          <a:lstStyle/>
          <a:p>
            <a:pPr algn="l"/>
            <a:r>
              <a:rPr lang="en-US" sz="4000" dirty="0" smtClean="0">
                <a:solidFill>
                  <a:schemeClr val="bg1"/>
                </a:solidFill>
                <a:latin typeface="Calibri"/>
                <a:cs typeface="Calibri"/>
              </a:rPr>
              <a:t>  Some thoughts:</a:t>
            </a:r>
            <a:endParaRPr lang="en-US" sz="40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03200" y="1028700"/>
            <a:ext cx="8763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The RT formula provides a direct connection between a </a:t>
            </a:r>
            <a:r>
              <a:rPr lang="en-US" sz="2800" dirty="0" smtClean="0">
                <a:solidFill>
                  <a:srgbClr val="0000FF"/>
                </a:solidFill>
              </a:rPr>
              <a:t>geometric idea </a:t>
            </a:r>
            <a:r>
              <a:rPr lang="en-US" sz="2800" dirty="0" smtClean="0"/>
              <a:t>(minimal surfaces) and a </a:t>
            </a:r>
            <a:r>
              <a:rPr lang="en-US" sz="2800" dirty="0" smtClean="0">
                <a:solidFill>
                  <a:srgbClr val="0000FF"/>
                </a:solidFill>
              </a:rPr>
              <a:t>field theoretical </a:t>
            </a:r>
            <a:r>
              <a:rPr lang="en-US" sz="2800" dirty="0" smtClean="0"/>
              <a:t>idea (quantum entanglement).  </a:t>
            </a:r>
            <a:endParaRPr lang="en-US" sz="2800" dirty="0"/>
          </a:p>
        </p:txBody>
      </p:sp>
      <p:grpSp>
        <p:nvGrpSpPr>
          <p:cNvPr id="33" name="Group 32"/>
          <p:cNvGrpSpPr/>
          <p:nvPr/>
        </p:nvGrpSpPr>
        <p:grpSpPr>
          <a:xfrm>
            <a:off x="1397000" y="2549424"/>
            <a:ext cx="1917700" cy="1436259"/>
            <a:chOff x="2336800" y="2714524"/>
            <a:chExt cx="1917700" cy="1436259"/>
          </a:xfrm>
        </p:grpSpPr>
        <p:sp>
          <p:nvSpPr>
            <p:cNvPr id="24" name="Freeform 23"/>
            <p:cNvSpPr/>
            <p:nvPr/>
          </p:nvSpPr>
          <p:spPr>
            <a:xfrm>
              <a:off x="2336800" y="3098800"/>
              <a:ext cx="1892300" cy="1051983"/>
            </a:xfrm>
            <a:custGeom>
              <a:avLst/>
              <a:gdLst>
                <a:gd name="connsiteX0" fmla="*/ 0 w 1892300"/>
                <a:gd name="connsiteY0" fmla="*/ 0 h 1051983"/>
                <a:gd name="connsiteX1" fmla="*/ 914400 w 1892300"/>
                <a:gd name="connsiteY1" fmla="*/ 1041400 h 1051983"/>
                <a:gd name="connsiteX2" fmla="*/ 1892300 w 1892300"/>
                <a:gd name="connsiteY2" fmla="*/ 63500 h 1051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92300" h="1051983">
                  <a:moveTo>
                    <a:pt x="0" y="0"/>
                  </a:moveTo>
                  <a:cubicBezTo>
                    <a:pt x="299508" y="515408"/>
                    <a:pt x="599017" y="1030817"/>
                    <a:pt x="914400" y="1041400"/>
                  </a:cubicBezTo>
                  <a:cubicBezTo>
                    <a:pt x="1229783" y="1051983"/>
                    <a:pt x="1892300" y="63500"/>
                    <a:pt x="1892300" y="63500"/>
                  </a:cubicBezTo>
                </a:path>
              </a:pathLst>
            </a:custGeom>
            <a:solidFill>
              <a:schemeClr val="tx2">
                <a:lumMod val="75000"/>
                <a:alpha val="40000"/>
              </a:schemeClr>
            </a:solidFill>
            <a:ln w="3810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5" name="Group 9"/>
            <p:cNvGrpSpPr/>
            <p:nvPr/>
          </p:nvGrpSpPr>
          <p:grpSpPr>
            <a:xfrm>
              <a:off x="2336800" y="2714524"/>
              <a:ext cx="1917700" cy="660422"/>
              <a:chOff x="3771900" y="2729401"/>
              <a:chExt cx="1308100" cy="890098"/>
            </a:xfrm>
          </p:grpSpPr>
          <p:sp>
            <p:nvSpPr>
              <p:cNvPr id="26" name="Oval 25"/>
              <p:cNvSpPr/>
              <p:nvPr/>
            </p:nvSpPr>
            <p:spPr>
              <a:xfrm>
                <a:off x="3771900" y="2819400"/>
                <a:ext cx="1308100" cy="800099"/>
              </a:xfrm>
              <a:prstGeom prst="ellipse">
                <a:avLst/>
              </a:prstGeom>
              <a:solidFill>
                <a:srgbClr val="C1D6EE"/>
              </a:solidFill>
              <a:ln w="28575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4264340" y="2729401"/>
                <a:ext cx="368300" cy="8711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i="1" dirty="0" smtClean="0"/>
                  <a:t>A</a:t>
                </a:r>
                <a:endParaRPr lang="en-US" sz="3600" i="1" dirty="0"/>
              </a:p>
            </p:txBody>
          </p:sp>
        </p:grpSp>
      </p:grpSp>
      <p:pic>
        <p:nvPicPr>
          <p:cNvPr id="37" name="Picture 36" descr="latex-image-1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6050" y="2863850"/>
            <a:ext cx="2552700" cy="647700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4102100" y="2540000"/>
            <a:ext cx="1600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/>
              <a:t>=</a:t>
            </a:r>
            <a:endParaRPr lang="en-US" sz="6600" dirty="0"/>
          </a:p>
        </p:txBody>
      </p:sp>
      <p:grpSp>
        <p:nvGrpSpPr>
          <p:cNvPr id="13" name="Group 12"/>
          <p:cNvGrpSpPr/>
          <p:nvPr/>
        </p:nvGrpSpPr>
        <p:grpSpPr>
          <a:xfrm>
            <a:off x="215900" y="4075093"/>
            <a:ext cx="8763000" cy="2136814"/>
            <a:chOff x="215900" y="4075093"/>
            <a:chExt cx="8763000" cy="2136814"/>
          </a:xfrm>
        </p:grpSpPr>
        <p:sp>
          <p:nvSpPr>
            <p:cNvPr id="41" name="TextBox 40"/>
            <p:cNvSpPr txBox="1"/>
            <p:nvPr/>
          </p:nvSpPr>
          <p:spPr>
            <a:xfrm>
              <a:off x="215900" y="4075093"/>
              <a:ext cx="876300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In some sense, we are </a:t>
              </a:r>
              <a:r>
                <a:rPr lang="en-US" sz="2800" dirty="0" smtClean="0">
                  <a:solidFill>
                    <a:srgbClr val="0000FF"/>
                  </a:solidFill>
                </a:rPr>
                <a:t>building</a:t>
              </a:r>
              <a:r>
                <a:rPr lang="en-US" sz="2800" dirty="0" smtClean="0"/>
                <a:t> a dual geometry from entanglement </a:t>
              </a:r>
              <a:r>
                <a:rPr lang="en-US" sz="1600" dirty="0" smtClean="0"/>
                <a:t>(</a:t>
              </a:r>
              <a:r>
                <a:rPr lang="en-US" sz="1600" dirty="0" err="1" smtClean="0"/>
                <a:t>Raamsdonk</a:t>
              </a:r>
              <a:r>
                <a:rPr lang="en-US" sz="1600" dirty="0" smtClean="0"/>
                <a:t>, </a:t>
              </a:r>
              <a:r>
                <a:rPr lang="en-US" sz="1600" dirty="0" err="1" smtClean="0"/>
                <a:t>Swingle</a:t>
              </a:r>
              <a:r>
                <a:rPr lang="en-US" sz="1600" dirty="0" smtClean="0"/>
                <a:t>, ….)</a:t>
              </a:r>
              <a:r>
                <a:rPr lang="en-US" sz="2800" dirty="0" smtClean="0"/>
                <a:t>. </a:t>
              </a:r>
              <a:endParaRPr lang="en-US" sz="2800" dirty="0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215900" y="5257800"/>
              <a:ext cx="876300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Can we extend these ideas to situations where the notion of “geometry” in the bulk is less clear? </a:t>
              </a:r>
              <a:endParaRPr lang="en-US" sz="2800" dirty="0"/>
            </a:p>
          </p:txBody>
        </p:sp>
      </p:grp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548433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11089</TotalTime>
  <Words>2227</Words>
  <Application>Microsoft Macintosh PowerPoint</Application>
  <PresentationFormat>On-screen Show (4:3)</PresentationFormat>
  <Paragraphs>185</Paragraphs>
  <Slides>32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Slide 1</vt:lpstr>
      <vt:lpstr>  Holography</vt:lpstr>
      <vt:lpstr>  What is geometry?</vt:lpstr>
      <vt:lpstr>  Entanglement entropy</vt:lpstr>
      <vt:lpstr>  Entanglement entropy in pure states</vt:lpstr>
      <vt:lpstr>  Entanglement entropy in mixed states</vt:lpstr>
      <vt:lpstr>  Holographic entanglement entropy</vt:lpstr>
      <vt:lpstr>  Some examples</vt:lpstr>
      <vt:lpstr>  Some thoughts:</vt:lpstr>
      <vt:lpstr>  Higher Spin Gravity</vt:lpstr>
      <vt:lpstr>  Higher Spin Gravity</vt:lpstr>
      <vt:lpstr>  Higher Spin Gravity and Entanglement </vt:lpstr>
      <vt:lpstr>  Gravity on AdS3</vt:lpstr>
      <vt:lpstr>  Chern-Simons Formulation of AdS3 Gravity</vt:lpstr>
      <vt:lpstr>  BTZ Black Holes in Chern-Simons Language</vt:lpstr>
      <vt:lpstr>  Entanglement Entropy in Chern-Simons Formulation</vt:lpstr>
      <vt:lpstr>  Highest Weight Representations of SL(2,R)</vt:lpstr>
      <vt:lpstr>  Wilson Lines in the Highest Weight Rep</vt:lpstr>
      <vt:lpstr>  Calculating an infinite-dimensional trace</vt:lpstr>
      <vt:lpstr>  Wilson lines and proper distances</vt:lpstr>
      <vt:lpstr>  Recap</vt:lpstr>
      <vt:lpstr>  Higher spin gravity in AdS3 (on one slide) </vt:lpstr>
      <vt:lpstr>  Black Holes in Higher Spin Gravity</vt:lpstr>
      <vt:lpstr>  Generalizing the Geodesic</vt:lpstr>
      <vt:lpstr>  Some higher spin results</vt:lpstr>
      <vt:lpstr>  A Controversy</vt:lpstr>
      <vt:lpstr>  One More Example: RG flow</vt:lpstr>
      <vt:lpstr>  Interpretation?</vt:lpstr>
      <vt:lpstr>  Summary</vt:lpstr>
      <vt:lpstr>  Calculating an infinite-dimensional trace</vt:lpstr>
      <vt:lpstr>  Calculating an infinite-dimensional trace</vt:lpstr>
      <vt:lpstr>  Holography</vt:lpstr>
    </vt:vector>
  </TitlesOfParts>
  <Company>MIT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Holography and Strongly Correlated Systems</dc:title>
  <dc:creator>Nabil lqbal</dc:creator>
  <cp:lastModifiedBy>Nabil Iqbal</cp:lastModifiedBy>
  <cp:revision>716</cp:revision>
  <dcterms:created xsi:type="dcterms:W3CDTF">2013-08-15T05:15:25Z</dcterms:created>
  <dcterms:modified xsi:type="dcterms:W3CDTF">2013-08-15T06:04:06Z</dcterms:modified>
</cp:coreProperties>
</file>