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4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5.xml" ContentType="application/vnd.openxmlformats-officedocument.presentationml.notesSlide+xml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826" autoAdjust="0"/>
  </p:normalViewPr>
  <p:slideViewPr>
    <p:cSldViewPr snapToGrid="0" snapToObjects="1">
      <p:cViewPr>
        <p:scale>
          <a:sx n="100" d="100"/>
          <a:sy n="100" d="100"/>
        </p:scale>
        <p:origin x="-11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Relationship Id="rId2" Type="http://schemas.openxmlformats.org/officeDocument/2006/relationships/image" Target="../media/image31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1" Type="http://schemas.openxmlformats.org/officeDocument/2006/relationships/image" Target="../media/image32.emf"/><Relationship Id="rId2" Type="http://schemas.openxmlformats.org/officeDocument/2006/relationships/image" Target="../media/image33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4" Type="http://schemas.openxmlformats.org/officeDocument/2006/relationships/image" Target="../media/image39.emf"/><Relationship Id="rId1" Type="http://schemas.openxmlformats.org/officeDocument/2006/relationships/image" Target="../media/image36.emf"/><Relationship Id="rId2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0C6E5C-50D1-1A4D-9050-009E39C7A49A}" type="datetimeFigureOut">
              <a:rPr lang="en-US" smtClean="0"/>
              <a:t>8/8/13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1721C-99DF-3C44-9F2A-DA4D050C2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49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1721C-99DF-3C44-9F2A-DA4D050C24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956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1721C-99DF-3C44-9F2A-DA4D050C24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02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1721C-99DF-3C44-9F2A-DA4D050C24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652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1721C-99DF-3C44-9F2A-DA4D050C24D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651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1721C-99DF-3C44-9F2A-DA4D050C24D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99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B6D-ECE3-0B4E-B494-D1683454AFAC}" type="datetimeFigureOut">
              <a:rPr lang="en-US" smtClean="0"/>
              <a:t>8/8/13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3749-8FEB-5644-8580-063387C94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25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B6D-ECE3-0B4E-B494-D1683454AFAC}" type="datetimeFigureOut">
              <a:rPr lang="en-US" smtClean="0"/>
              <a:t>8/8/13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3749-8FEB-5644-8580-063387C94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04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B6D-ECE3-0B4E-B494-D1683454AFAC}" type="datetimeFigureOut">
              <a:rPr lang="en-US" smtClean="0"/>
              <a:t>8/8/13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3749-8FEB-5644-8580-063387C94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5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B6D-ECE3-0B4E-B494-D1683454AFAC}" type="datetimeFigureOut">
              <a:rPr lang="en-US" smtClean="0"/>
              <a:t>8/8/13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3749-8FEB-5644-8580-063387C94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905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B6D-ECE3-0B4E-B494-D1683454AFAC}" type="datetimeFigureOut">
              <a:rPr lang="en-US" smtClean="0"/>
              <a:t>8/8/13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3749-8FEB-5644-8580-063387C94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58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B6D-ECE3-0B4E-B494-D1683454AFAC}" type="datetimeFigureOut">
              <a:rPr lang="en-US" smtClean="0"/>
              <a:t>8/8/13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3749-8FEB-5644-8580-063387C94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925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B6D-ECE3-0B4E-B494-D1683454AFAC}" type="datetimeFigureOut">
              <a:rPr lang="en-US" smtClean="0"/>
              <a:t>8/8/13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3749-8FEB-5644-8580-063387C94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35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B6D-ECE3-0B4E-B494-D1683454AFAC}" type="datetimeFigureOut">
              <a:rPr lang="en-US" smtClean="0"/>
              <a:t>8/8/13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3749-8FEB-5644-8580-063387C94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90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B6D-ECE3-0B4E-B494-D1683454AFAC}" type="datetimeFigureOut">
              <a:rPr lang="en-US" smtClean="0"/>
              <a:t>8/8/13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3749-8FEB-5644-8580-063387C94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82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B6D-ECE3-0B4E-B494-D1683454AFAC}" type="datetimeFigureOut">
              <a:rPr lang="en-US" smtClean="0"/>
              <a:t>8/8/13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3749-8FEB-5644-8580-063387C94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528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CAB6D-ECE3-0B4E-B494-D1683454AFAC}" type="datetimeFigureOut">
              <a:rPr lang="en-US" smtClean="0"/>
              <a:t>8/8/13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B3749-8FEB-5644-8580-063387C94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12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CAB6D-ECE3-0B4E-B494-D1683454AFAC}" type="datetimeFigureOut">
              <a:rPr lang="en-US" smtClean="0"/>
              <a:t>8/8/13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B3749-8FEB-5644-8580-063387C940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6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1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4" Type="http://schemas.openxmlformats.org/officeDocument/2006/relationships/image" Target="../media/image1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1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1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0.emf"/><Relationship Id="rId5" Type="http://schemas.openxmlformats.org/officeDocument/2006/relationships/oleObject" Target="../embeddings/oleObject21.bin"/><Relationship Id="rId6" Type="http://schemas.openxmlformats.org/officeDocument/2006/relationships/image" Target="../media/image2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24.e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25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27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28.bin"/><Relationship Id="rId8" Type="http://schemas.openxmlformats.org/officeDocument/2006/relationships/image" Target="../media/image28.emf"/><Relationship Id="rId9" Type="http://schemas.openxmlformats.org/officeDocument/2006/relationships/oleObject" Target="../embeddings/oleObject29.bin"/><Relationship Id="rId10" Type="http://schemas.openxmlformats.org/officeDocument/2006/relationships/image" Target="../media/image29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4" Type="http://schemas.openxmlformats.org/officeDocument/2006/relationships/image" Target="../media/image30.emf"/><Relationship Id="rId5" Type="http://schemas.openxmlformats.org/officeDocument/2006/relationships/oleObject" Target="../embeddings/oleObject31.bin"/><Relationship Id="rId6" Type="http://schemas.openxmlformats.org/officeDocument/2006/relationships/image" Target="../media/image31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4" Type="http://schemas.openxmlformats.org/officeDocument/2006/relationships/image" Target="../media/image32.emf"/><Relationship Id="rId5" Type="http://schemas.openxmlformats.org/officeDocument/2006/relationships/oleObject" Target="../embeddings/oleObject33.bin"/><Relationship Id="rId6" Type="http://schemas.openxmlformats.org/officeDocument/2006/relationships/image" Target="../media/image33.emf"/><Relationship Id="rId7" Type="http://schemas.openxmlformats.org/officeDocument/2006/relationships/oleObject" Target="../embeddings/oleObject34.bin"/><Relationship Id="rId8" Type="http://schemas.openxmlformats.org/officeDocument/2006/relationships/image" Target="../media/image34.emf"/><Relationship Id="rId9" Type="http://schemas.openxmlformats.org/officeDocument/2006/relationships/oleObject" Target="../embeddings/oleObject35.bin"/><Relationship Id="rId10" Type="http://schemas.openxmlformats.org/officeDocument/2006/relationships/image" Target="../media/image35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Word_Document1.docx"/><Relationship Id="rId6" Type="http://schemas.openxmlformats.org/officeDocument/2006/relationships/image" Target="../media/image1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2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36.emf"/><Relationship Id="rId5" Type="http://schemas.openxmlformats.org/officeDocument/2006/relationships/oleObject" Target="../embeddings/oleObject37.bin"/><Relationship Id="rId6" Type="http://schemas.openxmlformats.org/officeDocument/2006/relationships/image" Target="../media/image37.emf"/><Relationship Id="rId7" Type="http://schemas.openxmlformats.org/officeDocument/2006/relationships/oleObject" Target="../embeddings/oleObject38.bin"/><Relationship Id="rId8" Type="http://schemas.openxmlformats.org/officeDocument/2006/relationships/image" Target="../media/image38.emf"/><Relationship Id="rId9" Type="http://schemas.openxmlformats.org/officeDocument/2006/relationships/oleObject" Target="../embeddings/oleObject39.bin"/><Relationship Id="rId10" Type="http://schemas.openxmlformats.org/officeDocument/2006/relationships/image" Target="../media/image39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4.bin"/><Relationship Id="rId7" Type="http://schemas.openxmlformats.org/officeDocument/2006/relationships/image" Target="../media/image4.emf"/><Relationship Id="rId8" Type="http://schemas.openxmlformats.org/officeDocument/2006/relationships/oleObject" Target="../embeddings/oleObject5.bin"/><Relationship Id="rId9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8.emf"/><Relationship Id="rId8" Type="http://schemas.openxmlformats.org/officeDocument/2006/relationships/oleObject" Target="../embeddings/oleObject9.bin"/><Relationship Id="rId9" Type="http://schemas.openxmlformats.org/officeDocument/2006/relationships/image" Target="../media/image9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11.bin"/><Relationship Id="rId7" Type="http://schemas.openxmlformats.org/officeDocument/2006/relationships/image" Target="../media/image11.emf"/><Relationship Id="rId8" Type="http://schemas.openxmlformats.org/officeDocument/2006/relationships/oleObject" Target="../embeddings/oleObject12.bin"/><Relationship Id="rId9" Type="http://schemas.openxmlformats.org/officeDocument/2006/relationships/image" Target="../media/image12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Electroweak Theory as Model for Bound States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549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write </a:t>
            </a:r>
            <a:r>
              <a:rPr lang="el-GR" dirty="0" smtClean="0"/>
              <a:t>Δ</a:t>
            </a:r>
            <a:r>
              <a:rPr lang="en-US" baseline="-25000" dirty="0" smtClean="0"/>
              <a:t>F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504028"/>
              </p:ext>
            </p:extLst>
          </p:nvPr>
        </p:nvGraphicFramePr>
        <p:xfrm>
          <a:off x="2698750" y="3028950"/>
          <a:ext cx="37465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Equation" r:id="rId3" imgW="3746500" imgH="800100" progId="Equation.3">
                  <p:embed/>
                </p:oleObj>
              </mc:Choice>
              <mc:Fallback>
                <p:oleObj name="Equation" r:id="rId3" imgW="3746500" imgH="800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98750" y="3028950"/>
                        <a:ext cx="37465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555714"/>
              </p:ext>
            </p:extLst>
          </p:nvPr>
        </p:nvGraphicFramePr>
        <p:xfrm>
          <a:off x="2698750" y="3028950"/>
          <a:ext cx="37465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Equation" r:id="rId5" imgW="3746500" imgH="800100" progId="Equation.3">
                  <p:embed/>
                </p:oleObj>
              </mc:Choice>
              <mc:Fallback>
                <p:oleObj name="Equation" r:id="rId5" imgW="3746500" imgH="800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98750" y="3028950"/>
                        <a:ext cx="37465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3633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easy to check that there is no pole as p</a:t>
            </a:r>
            <a:r>
              <a:rPr lang="en-US" baseline="-25000" dirty="0" smtClean="0"/>
              <a:t>0</a:t>
            </a:r>
          </a:p>
          <a:p>
            <a:r>
              <a:rPr lang="en-US" baseline="-25000" dirty="0" smtClean="0"/>
              <a:t>=0</a:t>
            </a:r>
          </a:p>
          <a:p>
            <a:r>
              <a:rPr lang="en-US" baseline="-25000" dirty="0"/>
              <a:t> </a:t>
            </a:r>
            <a:r>
              <a:rPr lang="en-US" dirty="0" smtClean="0"/>
              <a:t>  Following the same method used to obtain the Bethe-</a:t>
            </a:r>
            <a:r>
              <a:rPr lang="en-US" dirty="0" err="1" smtClean="0"/>
              <a:t>Salpeter</a:t>
            </a:r>
            <a:r>
              <a:rPr lang="en-US" dirty="0" smtClean="0"/>
              <a:t> equation for two </a:t>
            </a:r>
            <a:r>
              <a:rPr lang="en-US" dirty="0" err="1" smtClean="0"/>
              <a:t>spinor</a:t>
            </a:r>
            <a:r>
              <a:rPr lang="en-US" dirty="0" smtClean="0"/>
              <a:t> particles, we have for a system with one </a:t>
            </a:r>
            <a:r>
              <a:rPr lang="en-US" dirty="0" err="1" smtClean="0"/>
              <a:t>spinor</a:t>
            </a:r>
            <a:r>
              <a:rPr lang="en-US" dirty="0" smtClean="0"/>
              <a:t> particle and the other scalar, i.e.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452107"/>
              </p:ext>
            </p:extLst>
          </p:nvPr>
        </p:nvGraphicFramePr>
        <p:xfrm>
          <a:off x="1035050" y="4946650"/>
          <a:ext cx="6667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Equation" r:id="rId3" imgW="6667500" imgH="368300" progId="Equation.3">
                  <p:embed/>
                </p:oleObj>
              </mc:Choice>
              <mc:Fallback>
                <p:oleObj name="Equation" r:id="rId3" imgW="66675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5050" y="4946650"/>
                        <a:ext cx="66675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955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1371601"/>
            <a:ext cx="7994650" cy="3403600"/>
          </a:xfrm>
        </p:spPr>
        <p:txBody>
          <a:bodyPr/>
          <a:lstStyle/>
          <a:p>
            <a:r>
              <a:rPr lang="en-US" dirty="0" smtClean="0"/>
              <a:t>We now consider the case where we have a gauge boson such as the W-particle.</a:t>
            </a:r>
          </a:p>
          <a:p>
            <a:r>
              <a:rPr lang="en-US" dirty="0" smtClean="0"/>
              <a:t>The free W-particle propagator is given by</a:t>
            </a:r>
          </a:p>
          <a:p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138872"/>
              </p:ext>
            </p:extLst>
          </p:nvPr>
        </p:nvGraphicFramePr>
        <p:xfrm>
          <a:off x="4489450" y="3289300"/>
          <a:ext cx="16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Equation" r:id="rId3" imgW="165100" imgH="279400" progId="Equation.3">
                  <p:embed/>
                </p:oleObj>
              </mc:Choice>
              <mc:Fallback>
                <p:oleObj name="Equation" r:id="rId3" imgW="165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89450" y="3289300"/>
                        <a:ext cx="165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822688"/>
              </p:ext>
            </p:extLst>
          </p:nvPr>
        </p:nvGraphicFramePr>
        <p:xfrm>
          <a:off x="1492250" y="3975101"/>
          <a:ext cx="51181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2" name="Equation" r:id="rId5" imgW="5118100" imgH="800100" progId="Equation.3">
                  <p:embed/>
                </p:oleObj>
              </mc:Choice>
              <mc:Fallback>
                <p:oleObj name="Equation" r:id="rId5" imgW="5118100" imgH="800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92250" y="3975101"/>
                        <a:ext cx="51181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6808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in this equation </a:t>
            </a:r>
            <a:r>
              <a:rPr lang="el-GR" dirty="0" smtClean="0"/>
              <a:t>ξ</a:t>
            </a:r>
            <a:r>
              <a:rPr lang="en-US" dirty="0" smtClean="0"/>
              <a:t> is the gauge fixing parameter.</a:t>
            </a:r>
          </a:p>
          <a:p>
            <a:r>
              <a:rPr lang="en-US" dirty="0" smtClean="0"/>
              <a:t>If we choose for convenience, the gauge </a:t>
            </a:r>
            <a:r>
              <a:rPr lang="el-GR" dirty="0" smtClean="0"/>
              <a:t>ξ</a:t>
            </a:r>
            <a:r>
              <a:rPr lang="en-US" dirty="0" smtClean="0"/>
              <a:t>-&gt; ∞ we obtain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1068779"/>
              </p:ext>
            </p:extLst>
          </p:nvPr>
        </p:nvGraphicFramePr>
        <p:xfrm>
          <a:off x="4489450" y="3289300"/>
          <a:ext cx="16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5" name="Equation" r:id="rId3" imgW="165100" imgH="279400" progId="Equation.3">
                  <p:embed/>
                </p:oleObj>
              </mc:Choice>
              <mc:Fallback>
                <p:oleObj name="Equation" r:id="rId3" imgW="165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89450" y="3289300"/>
                        <a:ext cx="165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4200" y="5753100"/>
            <a:ext cx="8889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note that the first factor is precisely the same form as in the scalar case 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267456"/>
              </p:ext>
            </p:extLst>
          </p:nvPr>
        </p:nvGraphicFramePr>
        <p:xfrm>
          <a:off x="2476500" y="4305300"/>
          <a:ext cx="3835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6" name="Equation" r:id="rId5" imgW="3835400" imgH="762000" progId="Equation.3">
                  <p:embed/>
                </p:oleObj>
              </mc:Choice>
              <mc:Fallback>
                <p:oleObj name="Equation" r:id="rId5" imgW="3835400" imgH="762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76500" y="4305300"/>
                        <a:ext cx="38354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8292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now write the W-propagator in the form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5605004"/>
              </p:ext>
            </p:extLst>
          </p:nvPr>
        </p:nvGraphicFramePr>
        <p:xfrm>
          <a:off x="4489450" y="3289300"/>
          <a:ext cx="16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8" name="Equation" r:id="rId3" imgW="165100" imgH="279400" progId="Equation.3">
                  <p:embed/>
                </p:oleObj>
              </mc:Choice>
              <mc:Fallback>
                <p:oleObj name="Equation" r:id="rId3" imgW="165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89450" y="3289300"/>
                        <a:ext cx="165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219035"/>
              </p:ext>
            </p:extLst>
          </p:nvPr>
        </p:nvGraphicFramePr>
        <p:xfrm>
          <a:off x="2273300" y="3009900"/>
          <a:ext cx="4597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Equation" r:id="rId5" imgW="4597400" imgH="838200" progId="Equation.3">
                  <p:embed/>
                </p:oleObj>
              </mc:Choice>
              <mc:Fallback>
                <p:oleObj name="Equation" r:id="rId5" imgW="4597400" imgH="838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73300" y="3009900"/>
                        <a:ext cx="45974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48759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are now in a position to write the Bethe-</a:t>
            </a:r>
            <a:r>
              <a:rPr lang="en-US" dirty="0" err="1" smtClean="0"/>
              <a:t>Salpeter</a:t>
            </a:r>
            <a:r>
              <a:rPr lang="en-US" dirty="0" smtClean="0"/>
              <a:t> equation for which one of the constituents is a spin-1 particle.  Naturally for each case, we must determine the appropriate interaction kernel I</a:t>
            </a:r>
            <a:r>
              <a:rPr lang="en-US" baseline="-25000" dirty="0" smtClean="0"/>
              <a:t>K</a:t>
            </a:r>
            <a:r>
              <a:rPr lang="en-US" dirty="0" smtClean="0"/>
              <a:t> .  To lowest order only a single photon exchange diagram will contribute.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474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Bethe-</a:t>
            </a:r>
            <a:r>
              <a:rPr lang="en-US" dirty="0" err="1" smtClean="0"/>
              <a:t>Salpeter</a:t>
            </a:r>
            <a:r>
              <a:rPr lang="en-US" dirty="0" smtClean="0"/>
              <a:t> equation for a spin-1 and a scalar particle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978380"/>
              </p:ext>
            </p:extLst>
          </p:nvPr>
        </p:nvGraphicFramePr>
        <p:xfrm>
          <a:off x="4489450" y="3289300"/>
          <a:ext cx="16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8" name="Equation" r:id="rId3" imgW="165100" imgH="279400" progId="Equation.3">
                  <p:embed/>
                </p:oleObj>
              </mc:Choice>
              <mc:Fallback>
                <p:oleObj name="Equation" r:id="rId3" imgW="165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89450" y="3289300"/>
                        <a:ext cx="165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019182"/>
              </p:ext>
            </p:extLst>
          </p:nvPr>
        </p:nvGraphicFramePr>
        <p:xfrm>
          <a:off x="1143000" y="3200400"/>
          <a:ext cx="685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9" name="Equation" r:id="rId5" imgW="11430000" imgH="762000" progId="Equation.3">
                  <p:embed/>
                </p:oleObj>
              </mc:Choice>
              <mc:Fallback>
                <p:oleObj name="Equation" r:id="rId5" imgW="11430000" imgH="762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43000" y="3200400"/>
                        <a:ext cx="6858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577559"/>
              </p:ext>
            </p:extLst>
          </p:nvPr>
        </p:nvGraphicFramePr>
        <p:xfrm>
          <a:off x="3581400" y="3879850"/>
          <a:ext cx="15494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0" name="Equation" r:id="rId7" imgW="1549400" imgH="368300" progId="Equation.3">
                  <p:embed/>
                </p:oleObj>
              </mc:Choice>
              <mc:Fallback>
                <p:oleObj name="Equation" r:id="rId7" imgW="15494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81400" y="3879850"/>
                        <a:ext cx="15494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149558"/>
              </p:ext>
            </p:extLst>
          </p:nvPr>
        </p:nvGraphicFramePr>
        <p:xfrm>
          <a:off x="1384300" y="4591050"/>
          <a:ext cx="54864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1" name="Equation" r:id="rId9" imgW="5486400" imgH="800100" progId="Equation.3">
                  <p:embed/>
                </p:oleObj>
              </mc:Choice>
              <mc:Fallback>
                <p:oleObj name="Equation" r:id="rId9" imgW="5486400" imgH="800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84300" y="4591050"/>
                        <a:ext cx="54864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99583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53164"/>
          </a:xfrm>
        </p:spPr>
        <p:txBody>
          <a:bodyPr/>
          <a:lstStyle/>
          <a:p>
            <a:r>
              <a:rPr lang="en-US" dirty="0" smtClean="0"/>
              <a:t>Defining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258937"/>
              </p:ext>
            </p:extLst>
          </p:nvPr>
        </p:nvGraphicFramePr>
        <p:xfrm>
          <a:off x="1473200" y="3048000"/>
          <a:ext cx="6197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9" name="Equation" r:id="rId3" imgW="6197600" imgH="762000" progId="Equation.3">
                  <p:embed/>
                </p:oleObj>
              </mc:Choice>
              <mc:Fallback>
                <p:oleObj name="Equation" r:id="rId3" imgW="6197600" imgH="762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3200" y="3048000"/>
                        <a:ext cx="61976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1651492"/>
              </p:ext>
            </p:extLst>
          </p:nvPr>
        </p:nvGraphicFramePr>
        <p:xfrm>
          <a:off x="1473200" y="3048000"/>
          <a:ext cx="6197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0" name="Equation" r:id="rId5" imgW="6197600" imgH="762000" progId="Equation.3">
                  <p:embed/>
                </p:oleObj>
              </mc:Choice>
              <mc:Fallback>
                <p:oleObj name="Equation" r:id="rId5" imgW="6197600" imgH="762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73200" y="3048000"/>
                        <a:ext cx="61976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 rot="10800000" flipV="1">
            <a:off x="1143000" y="4053364"/>
            <a:ext cx="697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can now write the previous equation as </a:t>
            </a:r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0589508"/>
              </p:ext>
            </p:extLst>
          </p:nvPr>
        </p:nvGraphicFramePr>
        <p:xfrm>
          <a:off x="4489450" y="3289300"/>
          <a:ext cx="16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1" name="Equation" r:id="rId7" imgW="165100" imgH="279400" progId="Equation.3">
                  <p:embed/>
                </p:oleObj>
              </mc:Choice>
              <mc:Fallback>
                <p:oleObj name="Equation" r:id="rId7" imgW="1651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89450" y="3289300"/>
                        <a:ext cx="165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744481"/>
              </p:ext>
            </p:extLst>
          </p:nvPr>
        </p:nvGraphicFramePr>
        <p:xfrm>
          <a:off x="571500" y="4870450"/>
          <a:ext cx="8001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2" name="Equation" r:id="rId9" imgW="8001000" imgH="901700" progId="Equation.3">
                  <p:embed/>
                </p:oleObj>
              </mc:Choice>
              <mc:Fallback>
                <p:oleObj name="Equation" r:id="rId9" imgW="8001000" imgH="901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1500" y="4870450"/>
                        <a:ext cx="8001000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3196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</a:t>
            </a:r>
          </a:p>
          <a:p>
            <a:endParaRPr lang="en-US" dirty="0"/>
          </a:p>
          <a:p>
            <a:r>
              <a:rPr lang="en-US" dirty="0" smtClean="0"/>
              <a:t>and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1569049"/>
              </p:ext>
            </p:extLst>
          </p:nvPr>
        </p:nvGraphicFramePr>
        <p:xfrm>
          <a:off x="2241550" y="2279650"/>
          <a:ext cx="26543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3" name="Equation" r:id="rId3" imgW="2654300" imgH="368300" progId="Equation.3">
                  <p:embed/>
                </p:oleObj>
              </mc:Choice>
              <mc:Fallback>
                <p:oleObj name="Equation" r:id="rId3" imgW="26543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41550" y="2279650"/>
                        <a:ext cx="26543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794146"/>
              </p:ext>
            </p:extLst>
          </p:nvPr>
        </p:nvGraphicFramePr>
        <p:xfrm>
          <a:off x="2559050" y="3797300"/>
          <a:ext cx="40259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4" name="Equation" r:id="rId5" imgW="4025900" imgH="368300" progId="Equation.3">
                  <p:embed/>
                </p:oleObj>
              </mc:Choice>
              <mc:Fallback>
                <p:oleObj name="Equation" r:id="rId5" imgW="4025900" imgH="368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59050" y="3797300"/>
                        <a:ext cx="40259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42369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proceed to develop a perturbation theory by defining the following equation: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831886"/>
              </p:ext>
            </p:extLst>
          </p:nvPr>
        </p:nvGraphicFramePr>
        <p:xfrm>
          <a:off x="3016250" y="3130550"/>
          <a:ext cx="3111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4" name="Equation" r:id="rId3" imgW="3111500" imgH="596900" progId="Equation.3">
                  <p:embed/>
                </p:oleObj>
              </mc:Choice>
              <mc:Fallback>
                <p:oleObj name="Equation" r:id="rId3" imgW="3111500" imgH="596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16250" y="3130550"/>
                        <a:ext cx="31115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558093"/>
              </p:ext>
            </p:extLst>
          </p:nvPr>
        </p:nvGraphicFramePr>
        <p:xfrm>
          <a:off x="4654550" y="4114800"/>
          <a:ext cx="25781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5" name="Equation" r:id="rId5" imgW="2578100" imgH="635000" progId="Equation.3">
                  <p:embed/>
                </p:oleObj>
              </mc:Choice>
              <mc:Fallback>
                <p:oleObj name="Equation" r:id="rId5" imgW="2578100" imgH="63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54550" y="4114800"/>
                        <a:ext cx="25781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726853"/>
              </p:ext>
            </p:extLst>
          </p:nvPr>
        </p:nvGraphicFramePr>
        <p:xfrm>
          <a:off x="1098550" y="5283200"/>
          <a:ext cx="6286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6" name="Equation" r:id="rId7" imgW="6286500" imgH="457200" progId="Equation.3">
                  <p:embed/>
                </p:oleObj>
              </mc:Choice>
              <mc:Fallback>
                <p:oleObj name="Equation" r:id="rId7" imgW="6286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98550" y="5283200"/>
                        <a:ext cx="62865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7605612"/>
              </p:ext>
            </p:extLst>
          </p:nvPr>
        </p:nvGraphicFramePr>
        <p:xfrm>
          <a:off x="501650" y="3111500"/>
          <a:ext cx="81407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7" name="Equation" r:id="rId9" imgW="8140700" imgH="635000" progId="Equation.3">
                  <p:embed/>
                </p:oleObj>
              </mc:Choice>
              <mc:Fallback>
                <p:oleObj name="Equation" r:id="rId9" imgW="8140700" imgH="63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01650" y="3111500"/>
                        <a:ext cx="81407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0866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Bound State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proper framework for bound states in a quantum field theory is the Bethe-</a:t>
            </a:r>
            <a:r>
              <a:rPr lang="en-US" dirty="0" err="1" smtClean="0"/>
              <a:t>Salpeter</a:t>
            </a:r>
            <a:r>
              <a:rPr lang="en-US" dirty="0" smtClean="0"/>
              <a:t> (Schwinger) equation</a:t>
            </a:r>
          </a:p>
          <a:p>
            <a:endParaRPr lang="en-US" dirty="0"/>
          </a:p>
          <a:p>
            <a:r>
              <a:rPr lang="en-US" sz="2000" dirty="0"/>
              <a:t>G(1; 2; 3; 4) = Go(1; 2; 3; 4) + Go(1; 2; 5; 6)I(5; 6; 7; 8)G(7; 8; 3; 4)</a:t>
            </a:r>
          </a:p>
          <a:p>
            <a:r>
              <a:rPr lang="en-US" sz="2400" dirty="0" smtClean="0"/>
              <a:t>where </a:t>
            </a:r>
          </a:p>
          <a:p>
            <a:endParaRPr lang="en-US" sz="2400" dirty="0"/>
          </a:p>
          <a:p>
            <a:r>
              <a:rPr lang="en-US" sz="2400" dirty="0"/>
              <a:t>G is the </a:t>
            </a:r>
            <a:r>
              <a:rPr lang="en-US" sz="2400" dirty="0" smtClean="0"/>
              <a:t>two </a:t>
            </a:r>
            <a:r>
              <a:rPr lang="en-US" sz="2400" dirty="0"/>
              <a:t>particle Green's function</a:t>
            </a:r>
            <a:r>
              <a:rPr lang="en-US" sz="2400" dirty="0" smtClean="0"/>
              <a:t>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145222"/>
              </p:ext>
            </p:extLst>
          </p:nvPr>
        </p:nvGraphicFramePr>
        <p:xfrm>
          <a:off x="457200" y="5948363"/>
          <a:ext cx="6858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Document" r:id="rId5" imgW="6858000" imgH="177800" progId="Word.Document.12">
                  <p:embed/>
                </p:oleObj>
              </mc:Choice>
              <mc:Fallback>
                <p:oleObj name="Document" r:id="rId5" imgW="6858000" imgH="17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5948363"/>
                        <a:ext cx="68580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365996"/>
              </p:ext>
            </p:extLst>
          </p:nvPr>
        </p:nvGraphicFramePr>
        <p:xfrm>
          <a:off x="1073150" y="5738813"/>
          <a:ext cx="5930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Equation" r:id="rId7" imgW="5930900" imgH="419100" progId="Equation.3">
                  <p:embed/>
                </p:oleObj>
              </mc:Choice>
              <mc:Fallback>
                <p:oleObj name="Equation" r:id="rId7" imgW="59309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73150" y="5738813"/>
                        <a:ext cx="59309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10745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define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can show that</a:t>
            </a:r>
          </a:p>
          <a:p>
            <a:endParaRPr lang="en-US" dirty="0"/>
          </a:p>
          <a:p>
            <a:r>
              <a:rPr lang="en-US" dirty="0" smtClean="0"/>
              <a:t>With hybrid wave function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943174"/>
              </p:ext>
            </p:extLst>
          </p:nvPr>
        </p:nvGraphicFramePr>
        <p:xfrm>
          <a:off x="1568450" y="2146300"/>
          <a:ext cx="43815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1" name="Equation" r:id="rId3" imgW="4381500" imgH="406400" progId="Equation.3">
                  <p:embed/>
                </p:oleObj>
              </mc:Choice>
              <mc:Fallback>
                <p:oleObj name="Equation" r:id="rId3" imgW="43815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68450" y="2146300"/>
                        <a:ext cx="43815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4333484"/>
              </p:ext>
            </p:extLst>
          </p:nvPr>
        </p:nvGraphicFramePr>
        <p:xfrm>
          <a:off x="2654300" y="2819400"/>
          <a:ext cx="5867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2" name="Equation" r:id="rId5" imgW="5867400" imgH="406400" progId="Equation.3">
                  <p:embed/>
                </p:oleObj>
              </mc:Choice>
              <mc:Fallback>
                <p:oleObj name="Equation" r:id="rId5" imgW="5867400" imgH="406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54300" y="2819400"/>
                        <a:ext cx="58674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554904"/>
              </p:ext>
            </p:extLst>
          </p:nvPr>
        </p:nvGraphicFramePr>
        <p:xfrm>
          <a:off x="755650" y="4102100"/>
          <a:ext cx="7048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3" name="Equation" r:id="rId7" imgW="7048500" imgH="457200" progId="Equation.3">
                  <p:embed/>
                </p:oleObj>
              </mc:Choice>
              <mc:Fallback>
                <p:oleObj name="Equation" r:id="rId7" imgW="7048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5650" y="4102100"/>
                        <a:ext cx="70485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420685"/>
              </p:ext>
            </p:extLst>
          </p:nvPr>
        </p:nvGraphicFramePr>
        <p:xfrm>
          <a:off x="2279650" y="5548313"/>
          <a:ext cx="3111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Equation" r:id="rId9" imgW="3111500" imgH="596900" progId="Equation.3">
                  <p:embed/>
                </p:oleObj>
              </mc:Choice>
              <mc:Fallback>
                <p:oleObj name="Equation" r:id="rId9" imgW="3111500" imgH="596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79650" y="5548313"/>
                        <a:ext cx="31115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88631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Similarly, we can write the equations describing a vector boson with a fermion or with an anti-vector boson.  The perturbation theory is </a:t>
            </a:r>
            <a:r>
              <a:rPr lang="en-US" smtClean="0"/>
              <a:t>developed similarly.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191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003300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For a bound state, there is no </a:t>
            </a:r>
            <a:r>
              <a:rPr lang="en-US" dirty="0" err="1" smtClean="0"/>
              <a:t>inhomogenous</a:t>
            </a:r>
            <a:r>
              <a:rPr lang="en-US" dirty="0" smtClean="0"/>
              <a:t> term and one obtains the Bethe-</a:t>
            </a:r>
            <a:r>
              <a:rPr lang="en-US" dirty="0" err="1" smtClean="0"/>
              <a:t>Salpeter</a:t>
            </a:r>
            <a:r>
              <a:rPr lang="en-US" dirty="0" smtClean="0"/>
              <a:t> equation for the bound system</a:t>
            </a:r>
          </a:p>
          <a:p>
            <a:endParaRPr lang="en-US" dirty="0"/>
          </a:p>
          <a:p>
            <a:r>
              <a:rPr lang="el-GR" dirty="0"/>
              <a:t>ψ</a:t>
            </a:r>
            <a:r>
              <a:rPr lang="el-GR" sz="1800" dirty="0"/>
              <a:t>K</a:t>
            </a:r>
            <a:r>
              <a:rPr lang="el-GR" dirty="0"/>
              <a:t>(1,2) = G</a:t>
            </a:r>
            <a:r>
              <a:rPr lang="el-GR" sz="1800" dirty="0"/>
              <a:t>0K</a:t>
            </a:r>
            <a:r>
              <a:rPr lang="el-GR" dirty="0"/>
              <a:t> (1,2;3,4)I</a:t>
            </a:r>
            <a:r>
              <a:rPr lang="el-GR" sz="1800" dirty="0"/>
              <a:t>K</a:t>
            </a:r>
            <a:r>
              <a:rPr lang="el-GR" dirty="0"/>
              <a:t>(3,4;5,6)ψ</a:t>
            </a:r>
            <a:r>
              <a:rPr lang="el-GR" sz="1600" dirty="0"/>
              <a:t>K</a:t>
            </a:r>
            <a:r>
              <a:rPr lang="el-GR" dirty="0"/>
              <a:t>(5,6</a:t>
            </a:r>
            <a:r>
              <a:rPr lang="el-GR" dirty="0" smtClean="0"/>
              <a:t>)</a:t>
            </a:r>
            <a:endParaRPr lang="en-US" dirty="0" smtClean="0"/>
          </a:p>
          <a:p>
            <a:r>
              <a:rPr lang="en-US" dirty="0" smtClean="0"/>
              <a:t>For two bound fermions </a:t>
            </a:r>
            <a:r>
              <a:rPr lang="el-GR" dirty="0" smtClean="0"/>
              <a:t>G</a:t>
            </a:r>
            <a:r>
              <a:rPr lang="el-GR" sz="1800" dirty="0" smtClean="0"/>
              <a:t>0K</a:t>
            </a:r>
            <a:r>
              <a:rPr lang="el-GR" dirty="0" smtClean="0"/>
              <a:t> </a:t>
            </a:r>
            <a:r>
              <a:rPr lang="el-GR" dirty="0"/>
              <a:t>(1,2;3,4</a:t>
            </a:r>
            <a:r>
              <a:rPr lang="el-GR" dirty="0" smtClean="0"/>
              <a:t>)</a:t>
            </a:r>
            <a:r>
              <a:rPr lang="en-US" dirty="0" smtClean="0"/>
              <a:t> in momentum space becomes</a:t>
            </a:r>
          </a:p>
          <a:p>
            <a:r>
              <a:rPr lang="en-US" dirty="0" smtClean="0"/>
              <a:t>With </a:t>
            </a:r>
            <a:r>
              <a:rPr lang="el-GR" dirty="0"/>
              <a:t>η</a:t>
            </a:r>
            <a:r>
              <a:rPr lang="el-GR" sz="1600" dirty="0"/>
              <a:t>1</a:t>
            </a:r>
            <a:r>
              <a:rPr lang="el-GR" dirty="0"/>
              <a:t> + η</a:t>
            </a:r>
            <a:r>
              <a:rPr lang="el-GR" sz="1600" dirty="0"/>
              <a:t>2</a:t>
            </a:r>
            <a:r>
              <a:rPr lang="el-GR" dirty="0"/>
              <a:t> = </a:t>
            </a:r>
            <a:r>
              <a:rPr lang="el-GR" dirty="0" smtClean="0"/>
              <a:t>1</a:t>
            </a:r>
            <a:r>
              <a:rPr lang="en-US" dirty="0" smtClean="0"/>
              <a:t> we have</a:t>
            </a:r>
          </a:p>
        </p:txBody>
      </p:sp>
    </p:spTree>
    <p:extLst>
      <p:ext uri="{BB962C8B-B14F-4D97-AF65-F5344CB8AC3E}">
        <p14:creationId xmlns:p14="http://schemas.microsoft.com/office/powerpoint/2010/main" val="2014631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 flipV="1">
            <a:off x="8686800" y="1417638"/>
            <a:ext cx="2184400" cy="6151562"/>
          </a:xfrm>
        </p:spPr>
        <p:txBody>
          <a:bodyPr/>
          <a:lstStyle/>
          <a:p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×</a:t>
            </a:r>
            <a:r>
              <a:rPr lang="en-US" dirty="0" smtClean="0"/>
              <a:t>[1/(</a:t>
            </a:r>
            <a:r>
              <a:rPr lang="el-GR" dirty="0" smtClean="0"/>
              <a:t> η</a:t>
            </a:r>
            <a:r>
              <a:rPr lang="en-US" sz="1600" dirty="0" smtClean="0"/>
              <a:t>1</a:t>
            </a:r>
            <a:r>
              <a:rPr lang="el-GR" dirty="0" smtClean="0"/>
              <a:t>K−γ</a:t>
            </a:r>
            <a:r>
              <a:rPr lang="en-US" sz="1600" dirty="0" smtClean="0"/>
              <a:t>1</a:t>
            </a:r>
            <a:r>
              <a:rPr lang="el-GR" dirty="0" smtClean="0"/>
              <a:t> ·p</a:t>
            </a:r>
            <a:r>
              <a:rPr lang="en-US" sz="1600" dirty="0" smtClean="0"/>
              <a:t>1</a:t>
            </a:r>
            <a:r>
              <a:rPr lang="el-GR" dirty="0" smtClean="0"/>
              <a:t> −m</a:t>
            </a:r>
            <a:r>
              <a:rPr lang="en-US" sz="1600" dirty="0" smtClean="0"/>
              <a:t>1</a:t>
            </a:r>
            <a:r>
              <a:rPr lang="el-GR" dirty="0" smtClean="0"/>
              <a:t>)+</a:t>
            </a:r>
            <a:r>
              <a:rPr lang="en-US" dirty="0" smtClean="0"/>
              <a:t>1/(</a:t>
            </a:r>
            <a:r>
              <a:rPr lang="el-GR" dirty="0" smtClean="0"/>
              <a:t>η</a:t>
            </a:r>
            <a:r>
              <a:rPr lang="en-US" sz="1600" dirty="0" smtClean="0"/>
              <a:t>2</a:t>
            </a:r>
            <a:r>
              <a:rPr lang="el-GR" dirty="0" smtClean="0"/>
              <a:t>K−γ</a:t>
            </a:r>
            <a:r>
              <a:rPr lang="en-US" sz="1600" dirty="0" smtClean="0"/>
              <a:t>2</a:t>
            </a:r>
            <a:r>
              <a:rPr lang="el-GR" dirty="0" smtClean="0"/>
              <a:t> ·p</a:t>
            </a:r>
            <a:r>
              <a:rPr lang="en-US" sz="1400" dirty="0" smtClean="0"/>
              <a:t>2</a:t>
            </a:r>
            <a:r>
              <a:rPr lang="el-GR" dirty="0" smtClean="0"/>
              <a:t> −m</a:t>
            </a:r>
            <a:r>
              <a:rPr lang="en-US" sz="1600" dirty="0" smtClean="0"/>
              <a:t>2</a:t>
            </a:r>
            <a:r>
              <a:rPr lang="en-US" dirty="0" smtClean="0"/>
              <a:t>)]</a:t>
            </a:r>
          </a:p>
          <a:p>
            <a:r>
              <a:rPr lang="en-US" dirty="0" smtClean="0"/>
              <a:t>From this we can immediately write</a:t>
            </a:r>
          </a:p>
          <a:p>
            <a:endParaRPr lang="en-US" dirty="0" smtClean="0"/>
          </a:p>
          <a:p>
            <a:r>
              <a:rPr lang="en-US" dirty="0" smtClean="0"/>
              <a:t>The non-relativistic limit of this equation is the Schrodinger equation and this is a suitable place to perform perturbation of the energy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968855"/>
              </p:ext>
            </p:extLst>
          </p:nvPr>
        </p:nvGraphicFramePr>
        <p:xfrm>
          <a:off x="457200" y="1181100"/>
          <a:ext cx="3911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Equation" r:id="rId4" imgW="3911600" imgH="419100" progId="Equation.3">
                  <p:embed/>
                </p:oleObj>
              </mc:Choice>
              <mc:Fallback>
                <p:oleObj name="Equation" r:id="rId4" imgW="39116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1181100"/>
                        <a:ext cx="39116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0336468"/>
              </p:ext>
            </p:extLst>
          </p:nvPr>
        </p:nvGraphicFramePr>
        <p:xfrm>
          <a:off x="558800" y="171450"/>
          <a:ext cx="59436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1" name="Equation" r:id="rId6" imgW="5943600" imgH="800100" progId="Equation.3">
                  <p:embed/>
                </p:oleObj>
              </mc:Choice>
              <mc:Fallback>
                <p:oleObj name="Equation" r:id="rId6" imgW="5943600" imgH="800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8800" y="171450"/>
                        <a:ext cx="59436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365180"/>
              </p:ext>
            </p:extLst>
          </p:nvPr>
        </p:nvGraphicFramePr>
        <p:xfrm>
          <a:off x="374650" y="2832100"/>
          <a:ext cx="8394700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2" name="Equation" r:id="rId8" imgW="8394700" imgH="1193800" progId="Equation.3">
                  <p:embed/>
                </p:oleObj>
              </mc:Choice>
              <mc:Fallback>
                <p:oleObj name="Equation" r:id="rId8" imgW="8394700" imgH="1193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74650" y="2832100"/>
                        <a:ext cx="8394700" cy="119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4876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to all orders.</a:t>
            </a:r>
          </a:p>
          <a:p>
            <a:r>
              <a:rPr lang="en-US" dirty="0" smtClean="0"/>
              <a:t>If we have a bound state comprised of a fermion and a spin-1 particle or a scalar particle, the same procedure does not work since the momentum in one of the denominators of the propagators is linear and the other quadratic. </a:t>
            </a:r>
          </a:p>
          <a:p>
            <a:r>
              <a:rPr lang="en-US" dirty="0" smtClean="0"/>
              <a:t>A procedure to include scalar particle as one of the constituents was found (Owen 1994) and we now extend it to vector bosons in electroweak theory.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609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achieved by writing the Klein-Gordon propagator in a two component form with the upper component relates to positive energy and the lower, to negative energy and operates on a two component wave function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838354"/>
              </p:ext>
            </p:extLst>
          </p:nvPr>
        </p:nvGraphicFramePr>
        <p:xfrm>
          <a:off x="3695700" y="4718050"/>
          <a:ext cx="1397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Equation" r:id="rId3" imgW="1397000" imgH="1130300" progId="Equation.3">
                  <p:embed/>
                </p:oleObj>
              </mc:Choice>
              <mc:Fallback>
                <p:oleObj name="Equation" r:id="rId3" imgW="1397000" imgH="1130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95700" y="4718050"/>
                        <a:ext cx="1397000" cy="113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08320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9508296"/>
              </p:ext>
            </p:extLst>
          </p:nvPr>
        </p:nvGraphicFramePr>
        <p:xfrm>
          <a:off x="3005138" y="3733800"/>
          <a:ext cx="31337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5" name="Equation" r:id="rId4" imgW="4902200" imgH="800100" progId="Equation.3">
                  <p:embed/>
                </p:oleObj>
              </mc:Choice>
              <mc:Fallback>
                <p:oleObj name="Equation" r:id="rId4" imgW="4902200" imgH="800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05138" y="3733800"/>
                        <a:ext cx="3133725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3261060"/>
              </p:ext>
            </p:extLst>
          </p:nvPr>
        </p:nvGraphicFramePr>
        <p:xfrm>
          <a:off x="838200" y="1638300"/>
          <a:ext cx="36449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Equation" r:id="rId6" imgW="2514600" imgH="787400" progId="Equation.3">
                  <p:embed/>
                </p:oleObj>
              </mc:Choice>
              <mc:Fallback>
                <p:oleObj name="Equation" r:id="rId6" imgW="2514600" imgH="787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8200" y="1638300"/>
                        <a:ext cx="36449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137628"/>
              </p:ext>
            </p:extLst>
          </p:nvPr>
        </p:nvGraphicFramePr>
        <p:xfrm>
          <a:off x="2120900" y="3028950"/>
          <a:ext cx="49022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7" name="Equation" r:id="rId8" imgW="4902200" imgH="800100" progId="Equation.3">
                  <p:embed/>
                </p:oleObj>
              </mc:Choice>
              <mc:Fallback>
                <p:oleObj name="Equation" r:id="rId8" imgW="4902200" imgH="800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20900" y="3028950"/>
                        <a:ext cx="4902200" cy="800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7000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factor vanishes when operating on a negative energy state while the second factor vanishes when operating on a positive energy state.  </a:t>
            </a:r>
          </a:p>
          <a:p>
            <a:r>
              <a:rPr lang="en-US" dirty="0" smtClean="0"/>
              <a:t>If we write the object on which  ∆</a:t>
            </a:r>
            <a:r>
              <a:rPr lang="en-US" baseline="-25000" dirty="0" smtClean="0"/>
              <a:t>F</a:t>
            </a:r>
            <a:r>
              <a:rPr lang="en-US" dirty="0" smtClean="0"/>
              <a:t> operates on as a two component object </a:t>
            </a:r>
            <a:r>
              <a:rPr lang="el-GR" dirty="0"/>
              <a:t>Φ</a:t>
            </a:r>
            <a:r>
              <a:rPr lang="en-US" dirty="0" smtClean="0"/>
              <a:t>, the upper a positive energy state while the lower a negative </a:t>
            </a:r>
            <a:r>
              <a:rPr lang="en-US" dirty="0"/>
              <a:t>energy </a:t>
            </a:r>
            <a:r>
              <a:rPr lang="en-US" dirty="0" smtClean="0"/>
              <a:t>state, i.e.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144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then write </a:t>
            </a:r>
            <a:r>
              <a:rPr lang="el-GR" dirty="0" smtClean="0"/>
              <a:t>Δ</a:t>
            </a:r>
            <a:r>
              <a:rPr lang="en-US" baseline="-25000" dirty="0" smtClean="0"/>
              <a:t>F</a:t>
            </a:r>
          </a:p>
          <a:p>
            <a:endParaRPr lang="en-US" baseline="-25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883991"/>
              </p:ext>
            </p:extLst>
          </p:nvPr>
        </p:nvGraphicFramePr>
        <p:xfrm>
          <a:off x="1460500" y="3009900"/>
          <a:ext cx="6223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Equation" r:id="rId4" imgW="6223000" imgH="838200" progId="Equation.3">
                  <p:embed/>
                </p:oleObj>
              </mc:Choice>
              <mc:Fallback>
                <p:oleObj name="Equation" r:id="rId4" imgW="6223000" imgH="838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60500" y="3009900"/>
                        <a:ext cx="62230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992435"/>
              </p:ext>
            </p:extLst>
          </p:nvPr>
        </p:nvGraphicFramePr>
        <p:xfrm>
          <a:off x="1460500" y="3009900"/>
          <a:ext cx="6223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Equation" r:id="rId6" imgW="6223000" imgH="838200" progId="Equation.3">
                  <p:embed/>
                </p:oleObj>
              </mc:Choice>
              <mc:Fallback>
                <p:oleObj name="Equation" r:id="rId6" imgW="6223000" imgH="838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460500" y="3009900"/>
                        <a:ext cx="62230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945134"/>
              </p:ext>
            </p:extLst>
          </p:nvPr>
        </p:nvGraphicFramePr>
        <p:xfrm>
          <a:off x="3575050" y="4443413"/>
          <a:ext cx="1905000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4" name="Equation" r:id="rId8" imgW="1905000" imgH="1739900" progId="Equation.3">
                  <p:embed/>
                </p:oleObj>
              </mc:Choice>
              <mc:Fallback>
                <p:oleObj name="Equation" r:id="rId8" imgW="1905000" imgH="173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75050" y="4443413"/>
                        <a:ext cx="1905000" cy="173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6498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3252</TotalTime>
  <Words>653</Words>
  <Application>Microsoft Macintosh PowerPoint</Application>
  <PresentationFormat>On-screen Show (4:3)</PresentationFormat>
  <Paragraphs>58</Paragraphs>
  <Slides>21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Office Theme</vt:lpstr>
      <vt:lpstr>Document</vt:lpstr>
      <vt:lpstr>Equation</vt:lpstr>
      <vt:lpstr>Electroweak Theory as Model for Bound States</vt:lpstr>
      <vt:lpstr>Review of Bound State Theory</vt:lpstr>
      <vt:lpstr>PowerPoint Presentation</vt:lpstr>
      <vt:lpstr>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BGU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Electroweak Theory as Model for Bound States</dc:title>
  <dc:creator>David Owen</dc:creator>
  <cp:lastModifiedBy>David Owen</cp:lastModifiedBy>
  <cp:revision>66</cp:revision>
  <dcterms:created xsi:type="dcterms:W3CDTF">2013-07-14T10:39:33Z</dcterms:created>
  <dcterms:modified xsi:type="dcterms:W3CDTF">2013-08-08T00:28:35Z</dcterms:modified>
</cp:coreProperties>
</file>