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3" r:id="rId8"/>
    <p:sldId id="265" r:id="rId9"/>
    <p:sldId id="257"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142E"/>
    <a:srgbClr val="13662A"/>
    <a:srgbClr val="D816CA"/>
    <a:srgbClr val="80161C"/>
    <a:srgbClr val="82161E"/>
    <a:srgbClr val="000000"/>
    <a:srgbClr val="980E9A"/>
    <a:srgbClr val="7E0C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3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 Id="rId2" Type="http://schemas.openxmlformats.org/officeDocument/2006/relationships/image" Target="../media/image7.emf"/><Relationship Id="rId3"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 Id="rId2"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A045CF-ACBC-8E45-878C-066D5803E87E}" type="datetimeFigureOut">
              <a:rPr lang="en-US" smtClean="0"/>
              <a:t>8/15/13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F632B9-D1FB-8D43-9056-39DA79F6407D}" type="slidenum">
              <a:rPr lang="en-US" smtClean="0"/>
              <a:t>‹#›</a:t>
            </a:fld>
            <a:endParaRPr lang="en-US"/>
          </a:p>
        </p:txBody>
      </p:sp>
    </p:spTree>
    <p:extLst>
      <p:ext uri="{BB962C8B-B14F-4D97-AF65-F5344CB8AC3E}">
        <p14:creationId xmlns:p14="http://schemas.microsoft.com/office/powerpoint/2010/main" val="19949118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DA4BB-9FFA-2B40-A4C2-0C69789068DB}" type="datetimeFigureOut">
              <a:rPr lang="en-US" smtClean="0"/>
              <a:t>8/15/13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7CC13-7770-E341-B97E-78D08530A4D5}" type="slidenum">
              <a:rPr lang="en-US" smtClean="0"/>
              <a:t>‹#›</a:t>
            </a:fld>
            <a:endParaRPr lang="en-US"/>
          </a:p>
        </p:txBody>
      </p:sp>
    </p:spTree>
    <p:extLst>
      <p:ext uri="{BB962C8B-B14F-4D97-AF65-F5344CB8AC3E}">
        <p14:creationId xmlns:p14="http://schemas.microsoft.com/office/powerpoint/2010/main" val="40598546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BE3014-6E02-DC4F-A8E9-ECD82FDA83FD}" type="datetime1">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2434482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841E4-BFE8-B148-89BE-E488D95B3CE2}" type="datetime1">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9163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3FE7D-26B9-624D-85FF-00BB381ED632}" type="datetime1">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294096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923160-A235-8A44-9BFB-B3AF1AA34D1F}" type="datetime1">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282001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CAC9FF-0D57-7246-B18A-41C82E5241BD}" type="datetime1">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103562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D376B7-09E1-194A-9D77-EE74921CEC95}" type="datetime1">
              <a:rPr lang="en-US" smtClean="0"/>
              <a:t>8/15/13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184287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A099B-FF27-764E-9717-67030D9164F3}" type="datetime1">
              <a:rPr lang="en-US" smtClean="0"/>
              <a:t>8/15/13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264242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8B4313-A5E9-E74B-8EFE-26EB6CB70BB6}" type="datetime1">
              <a:rPr lang="en-US" smtClean="0"/>
              <a:t>8/15/13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93002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1DAD2-E285-024A-BB3F-12A4865AF959}" type="datetime1">
              <a:rPr lang="en-US" smtClean="0"/>
              <a:t>8/15/13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24529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73062-1A5B-A542-A861-4A522420903C}" type="datetime1">
              <a:rPr lang="en-US" smtClean="0"/>
              <a:t>8/15/13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77904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97E4A-B1D1-5740-AE9A-9B3C9B4FBECE}" type="datetime1">
              <a:rPr lang="en-US" smtClean="0"/>
              <a:t>8/15/13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47EA5-0A47-E147-B444-4EDC98F927F7}" type="slidenum">
              <a:rPr lang="en-US" smtClean="0"/>
              <a:t>‹#›</a:t>
            </a:fld>
            <a:endParaRPr lang="en-US"/>
          </a:p>
        </p:txBody>
      </p:sp>
    </p:spTree>
    <p:extLst>
      <p:ext uri="{BB962C8B-B14F-4D97-AF65-F5344CB8AC3E}">
        <p14:creationId xmlns:p14="http://schemas.microsoft.com/office/powerpoint/2010/main" val="4083131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C2465-40D5-E74D-8F6A-6AAAB01C9C6A}" type="datetime1">
              <a:rPr lang="en-US" smtClean="0"/>
              <a:t>8/15/13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47EA5-0A47-E147-B444-4EDC98F927F7}" type="slidenum">
              <a:rPr lang="en-US" smtClean="0"/>
              <a:t>‹#›</a:t>
            </a:fld>
            <a:endParaRPr lang="en-US"/>
          </a:p>
        </p:txBody>
      </p:sp>
    </p:spTree>
    <p:extLst>
      <p:ext uri="{BB962C8B-B14F-4D97-AF65-F5344CB8AC3E}">
        <p14:creationId xmlns:p14="http://schemas.microsoft.com/office/powerpoint/2010/main" val="67254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1.emf"/><Relationship Id="rId5" Type="http://schemas.openxmlformats.org/officeDocument/2006/relationships/oleObject" Target="../embeddings/oleObject12.bin"/><Relationship Id="rId6" Type="http://schemas.openxmlformats.org/officeDocument/2006/relationships/image" Target="../media/image12.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5.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6.emf"/><Relationship Id="rId5" Type="http://schemas.openxmlformats.org/officeDocument/2006/relationships/oleObject" Target="../embeddings/oleObject7.bin"/><Relationship Id="rId6" Type="http://schemas.openxmlformats.org/officeDocument/2006/relationships/image" Target="../media/image7.emf"/><Relationship Id="rId7" Type="http://schemas.openxmlformats.org/officeDocument/2006/relationships/oleObject" Target="../embeddings/oleObject8.bin"/><Relationship Id="rId8"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9.emf"/><Relationship Id="rId5" Type="http://schemas.openxmlformats.org/officeDocument/2006/relationships/oleObject" Target="../embeddings/oleObject10.bin"/><Relationship Id="rId6" Type="http://schemas.openxmlformats.org/officeDocument/2006/relationships/image" Target="../media/image10.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4790"/>
            <a:ext cx="9295650" cy="1421839"/>
          </a:xfrm>
        </p:spPr>
        <p:txBody>
          <a:bodyPr>
            <a:noAutofit/>
          </a:bodyPr>
          <a:lstStyle/>
          <a:p>
            <a:r>
              <a:rPr lang="en-US" sz="3600" b="1" dirty="0" smtClean="0">
                <a:solidFill>
                  <a:srgbClr val="FF0000"/>
                </a:solidFill>
                <a:cs typeface="Times New Roman"/>
              </a:rPr>
              <a:t>Predictions </a:t>
            </a:r>
            <a:r>
              <a:rPr lang="en-US" sz="3600" b="1" dirty="0">
                <a:solidFill>
                  <a:srgbClr val="FF0000"/>
                </a:solidFill>
                <a:cs typeface="Times New Roman"/>
              </a:rPr>
              <a:t>of a fundamental statistical </a:t>
            </a:r>
            <a:r>
              <a:rPr lang="en-US" sz="3600" b="1" dirty="0" smtClean="0">
                <a:solidFill>
                  <a:srgbClr val="FF0000"/>
                </a:solidFill>
                <a:cs typeface="Times New Roman"/>
              </a:rPr>
              <a:t>picture</a:t>
            </a:r>
            <a:br>
              <a:rPr lang="en-US" sz="3600" b="1" dirty="0" smtClean="0">
                <a:solidFill>
                  <a:srgbClr val="FF0000"/>
                </a:solidFill>
                <a:cs typeface="Times New Roman"/>
              </a:rPr>
            </a:br>
            <a:r>
              <a:rPr lang="en-US" sz="900" b="1" dirty="0" smtClean="0">
                <a:solidFill>
                  <a:srgbClr val="FF0000"/>
                </a:solidFill>
                <a:latin typeface="Times New Roman"/>
                <a:cs typeface="Times New Roman"/>
              </a:rPr>
              <a:t>.</a:t>
            </a:r>
            <a:r>
              <a:rPr lang="en-US" sz="3600" dirty="0">
                <a:solidFill>
                  <a:srgbClr val="FF0000"/>
                </a:solidFill>
                <a:latin typeface="Times New Roman"/>
                <a:cs typeface="Times New Roman"/>
              </a:rPr>
              <a:t/>
            </a:r>
            <a:br>
              <a:rPr lang="en-US" sz="3600" dirty="0">
                <a:solidFill>
                  <a:srgbClr val="FF0000"/>
                </a:solidFill>
                <a:latin typeface="Times New Roman"/>
                <a:cs typeface="Times New Roman"/>
              </a:rPr>
            </a:br>
            <a:r>
              <a:rPr lang="en-US" sz="2000" dirty="0" smtClean="0">
                <a:latin typeface="Times New Roman"/>
                <a:cs typeface="Times New Roman"/>
              </a:rPr>
              <a:t>Roland </a:t>
            </a:r>
            <a:r>
              <a:rPr lang="en-US" sz="2000" dirty="0">
                <a:latin typeface="Times New Roman"/>
                <a:cs typeface="Times New Roman"/>
              </a:rPr>
              <a:t>E. </a:t>
            </a:r>
            <a:r>
              <a:rPr lang="en-US" sz="2000" dirty="0" smtClean="0">
                <a:latin typeface="Times New Roman"/>
                <a:cs typeface="Times New Roman"/>
              </a:rPr>
              <a:t>Allen</a:t>
            </a:r>
            <a:br>
              <a:rPr lang="en-US" sz="2000" dirty="0" smtClean="0">
                <a:latin typeface="Times New Roman"/>
                <a:cs typeface="Times New Roman"/>
              </a:rPr>
            </a:br>
            <a:r>
              <a:rPr lang="en-US" sz="2000" dirty="0" smtClean="0">
                <a:latin typeface="Times New Roman"/>
                <a:cs typeface="Times New Roman"/>
              </a:rPr>
              <a:t>Texas A&amp;M</a:t>
            </a:r>
            <a:r>
              <a:rPr lang="en-US" sz="2000" dirty="0">
                <a:latin typeface="Times New Roman"/>
                <a:cs typeface="Times New Roman"/>
              </a:rPr>
              <a:t> </a:t>
            </a:r>
            <a:r>
              <a:rPr lang="en-US" sz="2000" dirty="0" smtClean="0">
                <a:latin typeface="Times New Roman"/>
                <a:cs typeface="Times New Roman"/>
              </a:rPr>
              <a:t>University</a:t>
            </a:r>
            <a:endParaRPr lang="en-US" sz="2000" dirty="0">
              <a:solidFill>
                <a:srgbClr val="FF0000"/>
              </a:solidFill>
              <a:latin typeface="Times New Roman"/>
              <a:cs typeface="Times New Roman"/>
            </a:endParaRPr>
          </a:p>
        </p:txBody>
      </p:sp>
      <p:sp>
        <p:nvSpPr>
          <p:cNvPr id="3" name="TextBox 2"/>
          <p:cNvSpPr txBox="1"/>
          <p:nvPr/>
        </p:nvSpPr>
        <p:spPr>
          <a:xfrm>
            <a:off x="0" y="1524637"/>
            <a:ext cx="9144000" cy="5724644"/>
          </a:xfrm>
          <a:prstGeom prst="rect">
            <a:avLst/>
          </a:prstGeom>
          <a:noFill/>
        </p:spPr>
        <p:txBody>
          <a:bodyPr wrap="square" rtlCol="0">
            <a:spAutoFit/>
          </a:bodyPr>
          <a:lstStyle/>
          <a:p>
            <a:r>
              <a:rPr lang="en-US" sz="2200" b="1" dirty="0">
                <a:solidFill>
                  <a:srgbClr val="0000FF"/>
                </a:solidFill>
                <a:latin typeface="Times New Roman"/>
                <a:cs typeface="Times New Roman"/>
              </a:rPr>
              <a:t>There has always been a remarkably close relationship between the partition </a:t>
            </a:r>
            <a:r>
              <a:rPr lang="en-US" sz="2200" b="1" dirty="0" smtClean="0">
                <a:solidFill>
                  <a:srgbClr val="0000FF"/>
                </a:solidFill>
                <a:latin typeface="Times New Roman"/>
                <a:cs typeface="Times New Roman"/>
              </a:rPr>
              <a:t>function of </a:t>
            </a:r>
            <a:r>
              <a:rPr lang="en-US" sz="2200" b="1" dirty="0">
                <a:solidFill>
                  <a:srgbClr val="0000FF"/>
                </a:solidFill>
                <a:latin typeface="Times New Roman"/>
                <a:cs typeface="Times New Roman"/>
              </a:rPr>
              <a:t>statistical physics and the path integral of field theory</a:t>
            </a:r>
            <a:r>
              <a:rPr lang="en-US" sz="2200" b="1" dirty="0" smtClean="0">
                <a:solidFill>
                  <a:srgbClr val="0000FF"/>
                </a:solidFill>
                <a:latin typeface="Times New Roman"/>
                <a:cs typeface="Times New Roman"/>
              </a:rPr>
              <a:t>.</a:t>
            </a:r>
          </a:p>
          <a:p>
            <a:endParaRPr lang="en-US" sz="800" b="1" dirty="0" smtClean="0">
              <a:solidFill>
                <a:srgbClr val="0000FF"/>
              </a:solidFill>
              <a:latin typeface="Times New Roman"/>
              <a:cs typeface="Times New Roman"/>
            </a:endParaRPr>
          </a:p>
          <a:p>
            <a:r>
              <a:rPr lang="en-US" sz="2200" b="1" dirty="0" smtClean="0">
                <a:solidFill>
                  <a:srgbClr val="82161E"/>
                </a:solidFill>
                <a:latin typeface="Times New Roman"/>
                <a:cs typeface="Times New Roman"/>
              </a:rPr>
              <a:t>In the present theory this </a:t>
            </a:r>
            <a:r>
              <a:rPr lang="en-US" sz="2200" b="1" dirty="0">
                <a:solidFill>
                  <a:srgbClr val="82161E"/>
                </a:solidFill>
                <a:latin typeface="Times New Roman"/>
                <a:cs typeface="Times New Roman"/>
              </a:rPr>
              <a:t>is no coincidence, and </a:t>
            </a:r>
            <a:r>
              <a:rPr lang="en-US" sz="2200" b="1" dirty="0" smtClean="0">
                <a:solidFill>
                  <a:srgbClr val="82161E"/>
                </a:solidFill>
                <a:latin typeface="Times New Roman"/>
                <a:cs typeface="Times New Roman"/>
              </a:rPr>
              <a:t>Nature is fundamentally a statistical </a:t>
            </a:r>
            <a:r>
              <a:rPr lang="en-US" sz="2200" b="1" dirty="0">
                <a:solidFill>
                  <a:srgbClr val="82161E"/>
                </a:solidFill>
                <a:latin typeface="Times New Roman"/>
                <a:cs typeface="Times New Roman"/>
              </a:rPr>
              <a:t>system described by a Euclidean path </a:t>
            </a:r>
            <a:r>
              <a:rPr lang="en-US" sz="2200" b="1" dirty="0" smtClean="0">
                <a:solidFill>
                  <a:srgbClr val="82161E"/>
                </a:solidFill>
                <a:latin typeface="Times New Roman"/>
                <a:cs typeface="Times New Roman"/>
              </a:rPr>
              <a:t>integral. </a:t>
            </a:r>
          </a:p>
          <a:p>
            <a:endParaRPr lang="en-US" sz="800" b="1" dirty="0" smtClean="0">
              <a:solidFill>
                <a:srgbClr val="82161E"/>
              </a:solidFill>
              <a:latin typeface="Times New Roman"/>
              <a:cs typeface="Times New Roman"/>
            </a:endParaRPr>
          </a:p>
          <a:p>
            <a:endParaRPr lang="en-US" sz="800" b="1" dirty="0" smtClean="0">
              <a:solidFill>
                <a:srgbClr val="82161E"/>
              </a:solidFill>
              <a:latin typeface="Times New Roman"/>
              <a:cs typeface="Times New Roman"/>
            </a:endParaRPr>
          </a:p>
          <a:p>
            <a:r>
              <a:rPr lang="en-US" sz="2200" b="1" dirty="0" smtClean="0">
                <a:solidFill>
                  <a:srgbClr val="008000"/>
                </a:solidFill>
                <a:latin typeface="Times New Roman"/>
                <a:cs typeface="Times New Roman"/>
              </a:rPr>
              <a:t>How is this possible?</a:t>
            </a:r>
          </a:p>
          <a:p>
            <a:endParaRPr lang="en-US" sz="800" b="1" dirty="0" smtClean="0">
              <a:solidFill>
                <a:srgbClr val="008000"/>
              </a:solidFill>
              <a:latin typeface="Times New Roman"/>
              <a:cs typeface="Times New Roman"/>
            </a:endParaRPr>
          </a:p>
          <a:p>
            <a:endParaRPr lang="en-US" sz="800" b="1" dirty="0">
              <a:solidFill>
                <a:srgbClr val="008000"/>
              </a:solidFill>
              <a:latin typeface="Times New Roman"/>
              <a:cs typeface="Times New Roman"/>
            </a:endParaRPr>
          </a:p>
          <a:p>
            <a:pPr marL="457200" indent="-457200">
              <a:buAutoNum type="arabicParenBoth"/>
            </a:pPr>
            <a:r>
              <a:rPr lang="en-US" sz="2200" b="1" dirty="0" smtClean="0">
                <a:solidFill>
                  <a:srgbClr val="FF0000"/>
                </a:solidFill>
                <a:latin typeface="Times New Roman"/>
                <a:cs typeface="Times New Roman"/>
              </a:rPr>
              <a:t>At low energy (compared to the Planck scale) the </a:t>
            </a:r>
            <a:r>
              <a:rPr lang="en-US" sz="2200" b="1" i="1" dirty="0" smtClean="0">
                <a:solidFill>
                  <a:srgbClr val="FF0000"/>
                </a:solidFill>
                <a:latin typeface="Times New Roman"/>
                <a:cs typeface="Times New Roman"/>
              </a:rPr>
              <a:t>action</a:t>
            </a:r>
            <a:r>
              <a:rPr lang="en-US" sz="2200" b="1" dirty="0" smtClean="0">
                <a:solidFill>
                  <a:srgbClr val="FF0000"/>
                </a:solidFill>
                <a:latin typeface="Times New Roman"/>
                <a:cs typeface="Times New Roman"/>
              </a:rPr>
              <a:t> turns out to have the standard </a:t>
            </a:r>
            <a:r>
              <a:rPr lang="en-US" sz="2200" b="1" dirty="0" err="1" smtClean="0">
                <a:solidFill>
                  <a:srgbClr val="FF0000"/>
                </a:solidFill>
                <a:latin typeface="Times New Roman"/>
                <a:cs typeface="Times New Roman"/>
              </a:rPr>
              <a:t>Lorentzian</a:t>
            </a:r>
            <a:r>
              <a:rPr lang="en-US" sz="2200" b="1" dirty="0" smtClean="0">
                <a:solidFill>
                  <a:srgbClr val="FF0000"/>
                </a:solidFill>
                <a:latin typeface="Times New Roman"/>
                <a:cs typeface="Times New Roman"/>
              </a:rPr>
              <a:t> form for both fermions and bosons.</a:t>
            </a:r>
          </a:p>
          <a:p>
            <a:endParaRPr lang="en-US" sz="800" b="1" dirty="0" smtClean="0">
              <a:solidFill>
                <a:srgbClr val="FF0000"/>
              </a:solidFill>
              <a:latin typeface="Times New Roman"/>
              <a:cs typeface="Times New Roman"/>
            </a:endParaRPr>
          </a:p>
          <a:p>
            <a:pPr marL="457200" indent="-457200">
              <a:buFontTx/>
              <a:buAutoNum type="arabicParenBoth"/>
            </a:pPr>
            <a:r>
              <a:rPr lang="en-US" sz="2200" b="1" dirty="0">
                <a:solidFill>
                  <a:srgbClr val="980E9A"/>
                </a:solidFill>
                <a:latin typeface="Times New Roman"/>
                <a:cs typeface="Times New Roman"/>
              </a:rPr>
              <a:t>One can then transform the </a:t>
            </a:r>
            <a:r>
              <a:rPr lang="en-US" sz="2200" b="1" i="1" dirty="0">
                <a:solidFill>
                  <a:srgbClr val="980E9A"/>
                </a:solidFill>
                <a:latin typeface="Times New Roman"/>
                <a:cs typeface="Times New Roman"/>
              </a:rPr>
              <a:t>path </a:t>
            </a:r>
            <a:r>
              <a:rPr lang="en-US" sz="2200" b="1" i="1" dirty="0" smtClean="0">
                <a:solidFill>
                  <a:srgbClr val="980E9A"/>
                </a:solidFill>
                <a:latin typeface="Times New Roman"/>
                <a:cs typeface="Times New Roman"/>
              </a:rPr>
              <a:t>integral  </a:t>
            </a:r>
            <a:r>
              <a:rPr lang="en-US" sz="2200" b="1" dirty="0">
                <a:solidFill>
                  <a:srgbClr val="980E9A"/>
                </a:solidFill>
                <a:latin typeface="Times New Roman"/>
                <a:cs typeface="Times New Roman"/>
              </a:rPr>
              <a:t>from the  Euclidean form </a:t>
            </a:r>
            <a:r>
              <a:rPr lang="en-US" sz="2200" b="1" i="1" dirty="0">
                <a:solidFill>
                  <a:srgbClr val="980E9A"/>
                </a:solidFill>
                <a:latin typeface="Times New Roman"/>
                <a:cs typeface="Times New Roman"/>
              </a:rPr>
              <a:t>e</a:t>
            </a:r>
            <a:r>
              <a:rPr lang="en-US" sz="2200" b="1" i="1" baseline="30000" dirty="0">
                <a:solidFill>
                  <a:srgbClr val="980E9A"/>
                </a:solidFill>
                <a:latin typeface="Times New Roman"/>
                <a:cs typeface="Times New Roman"/>
              </a:rPr>
              <a:t>-S </a:t>
            </a:r>
            <a:r>
              <a:rPr lang="en-US" sz="2200" b="1" dirty="0">
                <a:solidFill>
                  <a:srgbClr val="980E9A"/>
                </a:solidFill>
                <a:latin typeface="Times New Roman"/>
                <a:cs typeface="Times New Roman"/>
              </a:rPr>
              <a:t>to the </a:t>
            </a:r>
            <a:r>
              <a:rPr lang="en-US" sz="2200" b="1" dirty="0" err="1">
                <a:solidFill>
                  <a:srgbClr val="980E9A"/>
                </a:solidFill>
                <a:latin typeface="Times New Roman"/>
                <a:cs typeface="Times New Roman"/>
              </a:rPr>
              <a:t>Lorentzian</a:t>
            </a:r>
            <a:r>
              <a:rPr lang="en-US" sz="2200" b="1" dirty="0">
                <a:solidFill>
                  <a:srgbClr val="980E9A"/>
                </a:solidFill>
                <a:latin typeface="Times New Roman"/>
                <a:cs typeface="Times New Roman"/>
              </a:rPr>
              <a:t> form </a:t>
            </a:r>
            <a:r>
              <a:rPr lang="en-US" sz="2200" b="1" i="1" dirty="0" err="1">
                <a:solidFill>
                  <a:srgbClr val="980E9A"/>
                </a:solidFill>
                <a:latin typeface="Times New Roman"/>
                <a:cs typeface="Times New Roman"/>
              </a:rPr>
              <a:t>e</a:t>
            </a:r>
            <a:r>
              <a:rPr lang="en-US" sz="2200" b="1" i="1" baseline="30000" dirty="0" err="1">
                <a:solidFill>
                  <a:srgbClr val="980E9A"/>
                </a:solidFill>
                <a:latin typeface="Times New Roman"/>
                <a:cs typeface="Times New Roman"/>
              </a:rPr>
              <a:t>iS</a:t>
            </a:r>
            <a:r>
              <a:rPr lang="en-US" sz="2200" b="1" i="1" dirty="0">
                <a:solidFill>
                  <a:srgbClr val="660066"/>
                </a:solidFill>
                <a:latin typeface="Times New Roman"/>
                <a:cs typeface="Times New Roman"/>
              </a:rPr>
              <a:t>, </a:t>
            </a:r>
            <a:r>
              <a:rPr lang="en-US" sz="2200" b="1" dirty="0">
                <a:solidFill>
                  <a:srgbClr val="660066"/>
                </a:solidFill>
                <a:latin typeface="Times New Roman"/>
                <a:cs typeface="Times New Roman"/>
              </a:rPr>
              <a:t>with the fields, operators, classical equations of motion, quantum transition probabilities, propagation of particles, and meaning of time the same in both formulations.</a:t>
            </a:r>
          </a:p>
          <a:p>
            <a:endParaRPr lang="en-US" sz="800" b="1" dirty="0" smtClean="0">
              <a:solidFill>
                <a:srgbClr val="FF0000"/>
              </a:solidFill>
              <a:latin typeface="Times New Roman"/>
              <a:cs typeface="Times New Roman"/>
            </a:endParaRPr>
          </a:p>
          <a:p>
            <a:r>
              <a:rPr lang="en-US" sz="2200" b="1" dirty="0" smtClean="0">
                <a:solidFill>
                  <a:schemeClr val="accent3"/>
                </a:solidFill>
                <a:latin typeface="Times New Roman"/>
                <a:cs typeface="Times New Roman"/>
              </a:rPr>
              <a:t>[However, the present treatment omits quartic scalar boson couplings, which require a return to the original Euclidean formulation.]</a:t>
            </a:r>
          </a:p>
          <a:p>
            <a:endParaRPr lang="en-US" sz="2400" b="1" dirty="0">
              <a:solidFill>
                <a:srgbClr val="0000FF"/>
              </a:solidFill>
              <a:latin typeface="Times New Roman"/>
              <a:cs typeface="Times New Roman"/>
            </a:endParaRPr>
          </a:p>
        </p:txBody>
      </p:sp>
      <p:sp>
        <p:nvSpPr>
          <p:cNvPr id="4" name="Slide Number Placeholder 3"/>
          <p:cNvSpPr>
            <a:spLocks noGrp="1"/>
          </p:cNvSpPr>
          <p:nvPr>
            <p:ph type="sldNum" sz="quarter" idx="12"/>
          </p:nvPr>
        </p:nvSpPr>
        <p:spPr/>
        <p:txBody>
          <a:bodyPr/>
          <a:lstStyle/>
          <a:p>
            <a:fld id="{47247EA5-0A47-E147-B444-4EDC98F927F7}" type="slidenum">
              <a:rPr lang="en-US" smtClean="0"/>
              <a:t>1</a:t>
            </a:fld>
            <a:endParaRPr lang="en-US" dirty="0"/>
          </a:p>
        </p:txBody>
      </p:sp>
    </p:spTree>
    <p:extLst>
      <p:ext uri="{BB962C8B-B14F-4D97-AF65-F5344CB8AC3E}">
        <p14:creationId xmlns:p14="http://schemas.microsoft.com/office/powerpoint/2010/main" val="29420800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046" y="835260"/>
            <a:ext cx="8686800" cy="3326797"/>
          </a:xfrm>
        </p:spPr>
        <p:txBody>
          <a:bodyPr>
            <a:noAutofit/>
          </a:bodyPr>
          <a:lstStyle/>
          <a:p>
            <a:pPr marL="0" indent="0">
              <a:buNone/>
            </a:pPr>
            <a:r>
              <a:rPr lang="en-US" sz="2300" b="1" dirty="0">
                <a:solidFill>
                  <a:srgbClr val="0000FF"/>
                </a:solidFill>
                <a:latin typeface="Times New Roman"/>
                <a:cs typeface="Times New Roman"/>
              </a:rPr>
              <a:t>The </a:t>
            </a:r>
            <a:r>
              <a:rPr lang="en-US" sz="2300" b="1" dirty="0" smtClean="0">
                <a:solidFill>
                  <a:srgbClr val="0000FF"/>
                </a:solidFill>
                <a:latin typeface="Times New Roman"/>
                <a:cs typeface="Times New Roman"/>
              </a:rPr>
              <a:t>action is thus </a:t>
            </a:r>
            <a:r>
              <a:rPr lang="en-US" sz="2300" b="1" dirty="0" err="1" smtClean="0">
                <a:solidFill>
                  <a:srgbClr val="0000FF"/>
                </a:solidFill>
                <a:latin typeface="Times New Roman"/>
                <a:cs typeface="Times New Roman"/>
              </a:rPr>
              <a:t>supersymmetric</a:t>
            </a:r>
            <a:r>
              <a:rPr lang="en-US" sz="2300" b="1" dirty="0" smtClean="0">
                <a:solidFill>
                  <a:srgbClr val="0000FF"/>
                </a:solidFill>
                <a:latin typeface="Times New Roman"/>
                <a:cs typeface="Times New Roman"/>
              </a:rPr>
              <a:t>, and it includes </a:t>
            </a:r>
            <a:r>
              <a:rPr lang="en-US" sz="2300" b="1" dirty="0">
                <a:solidFill>
                  <a:srgbClr val="0000FF"/>
                </a:solidFill>
                <a:latin typeface="Times New Roman"/>
                <a:cs typeface="Times New Roman"/>
              </a:rPr>
              <a:t>the correct coupling to </a:t>
            </a:r>
            <a:r>
              <a:rPr lang="en-US" sz="2300" b="1" dirty="0" err="1">
                <a:solidFill>
                  <a:srgbClr val="0000FF"/>
                </a:solidFill>
                <a:latin typeface="Times New Roman"/>
                <a:cs typeface="Times New Roman"/>
              </a:rPr>
              <a:t>nonabelian</a:t>
            </a:r>
            <a:r>
              <a:rPr lang="en-US" sz="2300" b="1" dirty="0">
                <a:solidFill>
                  <a:srgbClr val="0000FF"/>
                </a:solidFill>
                <a:latin typeface="Times New Roman"/>
                <a:cs typeface="Times New Roman"/>
              </a:rPr>
              <a:t> gauge fields, as well as gravity. </a:t>
            </a:r>
            <a:endParaRPr lang="en-US" sz="2300" b="1" dirty="0" smtClean="0">
              <a:solidFill>
                <a:srgbClr val="0000FF"/>
              </a:solidFill>
              <a:latin typeface="Times New Roman"/>
              <a:cs typeface="Times New Roman"/>
            </a:endParaRPr>
          </a:p>
          <a:p>
            <a:pPr marL="0" indent="0">
              <a:buNone/>
            </a:pPr>
            <a:endParaRPr lang="en-US" sz="800" dirty="0" smtClean="0">
              <a:latin typeface="Times New Roman"/>
              <a:cs typeface="Times New Roman"/>
            </a:endParaRPr>
          </a:p>
          <a:p>
            <a:pPr marL="0" indent="0">
              <a:buNone/>
            </a:pPr>
            <a:r>
              <a:rPr lang="en-US" sz="2300" b="1" dirty="0" smtClean="0">
                <a:solidFill>
                  <a:srgbClr val="660066"/>
                </a:solidFill>
                <a:latin typeface="Times New Roman"/>
                <a:cs typeface="Times New Roman"/>
              </a:rPr>
              <a:t>Furthermore</a:t>
            </a:r>
            <a:r>
              <a:rPr lang="en-US" sz="2300" b="1" dirty="0">
                <a:solidFill>
                  <a:srgbClr val="660066"/>
                </a:solidFill>
                <a:latin typeface="Times New Roman"/>
                <a:cs typeface="Times New Roman"/>
              </a:rPr>
              <a:t>, the gauge symmetry is unavoidably </a:t>
            </a:r>
            <a:r>
              <a:rPr lang="en-US" sz="2300" b="1" i="1" dirty="0" smtClean="0">
                <a:solidFill>
                  <a:srgbClr val="660066"/>
                </a:solidFill>
                <a:latin typeface="Times New Roman"/>
                <a:cs typeface="Times New Roman"/>
              </a:rPr>
              <a:t>SO(d</a:t>
            </a:r>
            <a:r>
              <a:rPr lang="en-US" sz="2300" b="1" dirty="0" smtClean="0">
                <a:solidFill>
                  <a:srgbClr val="660066"/>
                </a:solidFill>
                <a:latin typeface="Times New Roman"/>
                <a:cs typeface="Times New Roman"/>
              </a:rPr>
              <a:t>) (</a:t>
            </a:r>
            <a:r>
              <a:rPr lang="en-US" sz="2300" b="1" dirty="0">
                <a:solidFill>
                  <a:srgbClr val="660066"/>
                </a:solidFill>
                <a:latin typeface="Times New Roman"/>
                <a:cs typeface="Times New Roman"/>
              </a:rPr>
              <a:t>before lower energy symmetry breaking), because it arises from the rotational symmetry in </a:t>
            </a:r>
            <a:r>
              <a:rPr lang="en-US" sz="2300" b="1" i="1" dirty="0" smtClean="0">
                <a:solidFill>
                  <a:srgbClr val="660066"/>
                </a:solidFill>
                <a:latin typeface="Times New Roman"/>
                <a:cs typeface="Times New Roman"/>
              </a:rPr>
              <a:t>d</a:t>
            </a:r>
            <a:r>
              <a:rPr lang="en-US" sz="2300" b="1" dirty="0" smtClean="0">
                <a:solidFill>
                  <a:srgbClr val="660066"/>
                </a:solidFill>
                <a:latin typeface="Times New Roman"/>
                <a:cs typeface="Times New Roman"/>
              </a:rPr>
              <a:t> </a:t>
            </a:r>
            <a:r>
              <a:rPr lang="en-US" sz="2300" b="1" dirty="0">
                <a:solidFill>
                  <a:srgbClr val="660066"/>
                </a:solidFill>
                <a:latin typeface="Times New Roman"/>
                <a:cs typeface="Times New Roman"/>
              </a:rPr>
              <a:t>dimensions. As is well known, </a:t>
            </a:r>
            <a:r>
              <a:rPr lang="en-US" sz="2300" b="1" i="1" dirty="0" smtClean="0">
                <a:solidFill>
                  <a:srgbClr val="660066"/>
                </a:solidFill>
                <a:latin typeface="Times New Roman"/>
                <a:cs typeface="Times New Roman"/>
              </a:rPr>
              <a:t>SO(10) </a:t>
            </a:r>
            <a:r>
              <a:rPr lang="en-US" sz="2300" b="1" dirty="0" smtClean="0">
                <a:solidFill>
                  <a:srgbClr val="660066"/>
                </a:solidFill>
                <a:latin typeface="Times New Roman"/>
                <a:cs typeface="Times New Roman"/>
              </a:rPr>
              <a:t>naturally </a:t>
            </a:r>
            <a:r>
              <a:rPr lang="en-US" sz="2300" b="1" dirty="0">
                <a:solidFill>
                  <a:srgbClr val="660066"/>
                </a:solidFill>
                <a:latin typeface="Times New Roman"/>
                <a:cs typeface="Times New Roman"/>
              </a:rPr>
              <a:t>accommodates neutrino masses and has other desirable features</a:t>
            </a:r>
            <a:r>
              <a:rPr lang="en-US" sz="2300" b="1" dirty="0" smtClean="0">
                <a:solidFill>
                  <a:srgbClr val="660066"/>
                </a:solidFill>
                <a:latin typeface="Times New Roman"/>
                <a:cs typeface="Times New Roman"/>
              </a:rPr>
              <a:t>.</a:t>
            </a:r>
          </a:p>
          <a:p>
            <a:pPr marL="0" indent="0">
              <a:buNone/>
            </a:pPr>
            <a:endParaRPr lang="en-US" sz="800" b="1" dirty="0">
              <a:solidFill>
                <a:srgbClr val="660066"/>
              </a:solidFill>
              <a:latin typeface="Times New Roman"/>
              <a:cs typeface="Times New Roman"/>
            </a:endParaRPr>
          </a:p>
          <a:p>
            <a:pPr marL="0" indent="0">
              <a:buNone/>
            </a:pPr>
            <a:r>
              <a:rPr lang="en-US" sz="2300" dirty="0">
                <a:solidFill>
                  <a:srgbClr val="FF0000"/>
                </a:solidFill>
                <a:latin typeface="Times New Roman"/>
                <a:cs typeface="Times New Roman"/>
              </a:rPr>
              <a:t>There is, however, one important difference between the above expressions and those of standard physics: the absence of a factor of </a:t>
            </a:r>
            <a:endParaRPr lang="en-US" sz="2300" dirty="0" smtClean="0">
              <a:latin typeface="Times New Roman"/>
              <a:cs typeface="Times New Roman"/>
            </a:endParaRPr>
          </a:p>
        </p:txBody>
      </p:sp>
      <p:sp>
        <p:nvSpPr>
          <p:cNvPr id="4" name="Slide Number Placeholder 3"/>
          <p:cNvSpPr>
            <a:spLocks noGrp="1"/>
          </p:cNvSpPr>
          <p:nvPr>
            <p:ph type="sldNum" sz="quarter" idx="12"/>
          </p:nvPr>
        </p:nvSpPr>
        <p:spPr/>
        <p:txBody>
          <a:bodyPr/>
          <a:lstStyle/>
          <a:p>
            <a:fld id="{47247EA5-0A47-E147-B444-4EDC98F927F7}" type="slidenum">
              <a:rPr lang="en-US" smtClean="0"/>
              <a:t>10</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711649938"/>
              </p:ext>
            </p:extLst>
          </p:nvPr>
        </p:nvGraphicFramePr>
        <p:xfrm>
          <a:off x="104746" y="204697"/>
          <a:ext cx="8928100" cy="587375"/>
        </p:xfrm>
        <a:graphic>
          <a:graphicData uri="http://schemas.openxmlformats.org/presentationml/2006/ole">
            <mc:AlternateContent xmlns:mc="http://schemas.openxmlformats.org/markup-compatibility/2006">
              <mc:Choice xmlns:v="urn:schemas-microsoft-com:vml" Requires="v">
                <p:oleObj spid="_x0000_s8233" name="Equation" r:id="rId3" imgW="4826000" imgH="317500" progId="Equation.3">
                  <p:embed/>
                </p:oleObj>
              </mc:Choice>
              <mc:Fallback>
                <p:oleObj name="Equation" r:id="rId3" imgW="4826000" imgH="317500" progId="Equation.3">
                  <p:embed/>
                  <p:pic>
                    <p:nvPicPr>
                      <p:cNvPr id="0" name=""/>
                      <p:cNvPicPr/>
                      <p:nvPr/>
                    </p:nvPicPr>
                    <p:blipFill>
                      <a:blip r:embed="rId4"/>
                      <a:stretch>
                        <a:fillRect/>
                      </a:stretch>
                    </p:blipFill>
                    <p:spPr>
                      <a:xfrm>
                        <a:off x="104746" y="204697"/>
                        <a:ext cx="8928100" cy="5873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10439412"/>
              </p:ext>
            </p:extLst>
          </p:nvPr>
        </p:nvGraphicFramePr>
        <p:xfrm>
          <a:off x="1563483" y="4526372"/>
          <a:ext cx="2997200" cy="609600"/>
        </p:xfrm>
        <a:graphic>
          <a:graphicData uri="http://schemas.openxmlformats.org/presentationml/2006/ole">
            <mc:AlternateContent xmlns:mc="http://schemas.openxmlformats.org/markup-compatibility/2006">
              <mc:Choice xmlns:v="urn:schemas-microsoft-com:vml" Requires="v">
                <p:oleObj spid="_x0000_s8234" name="Equation" r:id="rId5" imgW="1498600" imgH="304800" progId="Equation.DSMT4">
                  <p:embed/>
                </p:oleObj>
              </mc:Choice>
              <mc:Fallback>
                <p:oleObj name="Equation" r:id="rId5" imgW="1498600" imgH="304800" progId="Equation.DSMT4">
                  <p:embed/>
                  <p:pic>
                    <p:nvPicPr>
                      <p:cNvPr id="0" name=""/>
                      <p:cNvPicPr/>
                      <p:nvPr/>
                    </p:nvPicPr>
                    <p:blipFill>
                      <a:blip r:embed="rId6"/>
                      <a:stretch>
                        <a:fillRect/>
                      </a:stretch>
                    </p:blipFill>
                    <p:spPr>
                      <a:xfrm>
                        <a:off x="1563483" y="4526372"/>
                        <a:ext cx="2997200" cy="609600"/>
                      </a:xfrm>
                      <a:prstGeom prst="rect">
                        <a:avLst/>
                      </a:prstGeom>
                    </p:spPr>
                  </p:pic>
                </p:oleObj>
              </mc:Fallback>
            </mc:AlternateContent>
          </a:graphicData>
        </a:graphic>
      </p:graphicFrame>
      <p:sp>
        <p:nvSpPr>
          <p:cNvPr id="9" name="TextBox 8"/>
          <p:cNvSpPr txBox="1"/>
          <p:nvPr/>
        </p:nvSpPr>
        <p:spPr>
          <a:xfrm>
            <a:off x="346046" y="5062462"/>
            <a:ext cx="8923101" cy="1785104"/>
          </a:xfrm>
          <a:prstGeom prst="rect">
            <a:avLst/>
          </a:prstGeom>
          <a:noFill/>
        </p:spPr>
        <p:txBody>
          <a:bodyPr wrap="square" rtlCol="0">
            <a:spAutoFit/>
          </a:bodyPr>
          <a:lstStyle/>
          <a:p>
            <a:r>
              <a:rPr lang="en-US" sz="2300" dirty="0" smtClean="0">
                <a:solidFill>
                  <a:srgbClr val="FF0000"/>
                </a:solidFill>
                <a:latin typeface="Times New Roman"/>
                <a:cs typeface="Times New Roman"/>
              </a:rPr>
              <a:t>in </a:t>
            </a:r>
            <a:r>
              <a:rPr lang="en-US" sz="2300" dirty="0">
                <a:solidFill>
                  <a:srgbClr val="FF0000"/>
                </a:solidFill>
                <a:latin typeface="Times New Roman"/>
                <a:cs typeface="Times New Roman"/>
              </a:rPr>
              <a:t>the integrands. This difference will not affect the </a:t>
            </a:r>
            <a:r>
              <a:rPr lang="en-US" sz="2300" dirty="0" smtClean="0">
                <a:solidFill>
                  <a:srgbClr val="FF0000"/>
                </a:solidFill>
                <a:latin typeface="Times New Roman"/>
                <a:cs typeface="Times New Roman"/>
              </a:rPr>
              <a:t>motion </a:t>
            </a:r>
            <a:r>
              <a:rPr lang="en-US" sz="2300" dirty="0">
                <a:solidFill>
                  <a:srgbClr val="FF0000"/>
                </a:solidFill>
                <a:latin typeface="Times New Roman"/>
                <a:cs typeface="Times New Roman"/>
              </a:rPr>
              <a:t>of physical particles in gravitational and gauge fields, but it has a profound implication for the gravitational influence of the </a:t>
            </a:r>
            <a:r>
              <a:rPr lang="en-US" sz="2300" dirty="0" smtClean="0">
                <a:solidFill>
                  <a:srgbClr val="FF0000"/>
                </a:solidFill>
                <a:latin typeface="Times New Roman"/>
                <a:cs typeface="Times New Roman"/>
              </a:rPr>
              <a:t>vacuum: </a:t>
            </a:r>
          </a:p>
          <a:p>
            <a:r>
              <a:rPr lang="en-US" sz="2300" dirty="0" smtClean="0">
                <a:solidFill>
                  <a:srgbClr val="D816CA"/>
                </a:solidFill>
                <a:latin typeface="Times New Roman"/>
                <a:cs typeface="Times New Roman"/>
              </a:rPr>
              <a:t>It implies that the usual cosmological constant is zero.</a:t>
            </a:r>
            <a:endParaRPr lang="en-US" sz="2300" dirty="0">
              <a:solidFill>
                <a:srgbClr val="D816CA"/>
              </a:solidFill>
              <a:latin typeface="Times New Roman"/>
              <a:cs typeface="Times New Roman"/>
            </a:endParaRPr>
          </a:p>
          <a:p>
            <a:endParaRPr lang="en-US" dirty="0"/>
          </a:p>
        </p:txBody>
      </p:sp>
    </p:spTree>
    <p:extLst>
      <p:ext uri="{BB962C8B-B14F-4D97-AF65-F5344CB8AC3E}">
        <p14:creationId xmlns:p14="http://schemas.microsoft.com/office/powerpoint/2010/main" val="39441676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247EA5-0A47-E147-B444-4EDC98F927F7}" type="slidenum">
              <a:rPr lang="en-US" smtClean="0"/>
              <a:t>11</a:t>
            </a:fld>
            <a:endParaRPr lang="en-US"/>
          </a:p>
        </p:txBody>
      </p:sp>
      <p:sp>
        <p:nvSpPr>
          <p:cNvPr id="13" name="Content Placeholder 2"/>
          <p:cNvSpPr>
            <a:spLocks noGrp="1"/>
          </p:cNvSpPr>
          <p:nvPr>
            <p:ph idx="1"/>
          </p:nvPr>
        </p:nvSpPr>
        <p:spPr>
          <a:xfrm>
            <a:off x="304800" y="304800"/>
            <a:ext cx="9074726" cy="4514272"/>
          </a:xfrm>
        </p:spPr>
        <p:txBody>
          <a:bodyPr>
            <a:noAutofit/>
          </a:bodyPr>
          <a:lstStyle/>
          <a:p>
            <a:pPr marL="0" indent="0">
              <a:buNone/>
            </a:pPr>
            <a:r>
              <a:rPr lang="en-US" sz="2000" b="1" dirty="0" smtClean="0">
                <a:solidFill>
                  <a:srgbClr val="65142E"/>
                </a:solidFill>
                <a:latin typeface="Times New Roman"/>
                <a:cs typeface="Times New Roman"/>
              </a:rPr>
              <a:t>The length scale a</a:t>
            </a:r>
            <a:r>
              <a:rPr lang="en-US" sz="2000" b="1" baseline="-25000" dirty="0" smtClean="0">
                <a:solidFill>
                  <a:srgbClr val="65142E"/>
                </a:solidFill>
                <a:latin typeface="Times New Roman"/>
                <a:cs typeface="Times New Roman"/>
              </a:rPr>
              <a:t>0</a:t>
            </a:r>
            <a:r>
              <a:rPr lang="en-US" sz="2000" b="1" dirty="0" smtClean="0">
                <a:solidFill>
                  <a:srgbClr val="65142E"/>
                </a:solidFill>
                <a:latin typeface="Times New Roman"/>
                <a:cs typeface="Times New Roman"/>
              </a:rPr>
              <a:t> provides a fundamental ultraviolet cutoff for processes involving gravity and gauge fields. The Maxwell-Yang-Mills action for gauge fields and the Einstein-Hilbert action for gravity, plus a relatively tiny cosmological </a:t>
            </a:r>
            <a:r>
              <a:rPr lang="en-US" sz="2000" b="1" dirty="0" err="1" smtClean="0">
                <a:solidFill>
                  <a:srgbClr val="65142E"/>
                </a:solidFill>
                <a:latin typeface="Times New Roman"/>
                <a:cs typeface="Times New Roman"/>
              </a:rPr>
              <a:t>cosntant</a:t>
            </a:r>
            <a:r>
              <a:rPr lang="en-US" sz="2000" b="1" dirty="0" smtClean="0">
                <a:solidFill>
                  <a:srgbClr val="65142E"/>
                </a:solidFill>
                <a:latin typeface="Times New Roman"/>
                <a:cs typeface="Times New Roman"/>
              </a:rPr>
              <a:t>, are attributed to the response of vacuum fields. </a:t>
            </a:r>
          </a:p>
          <a:p>
            <a:pPr marL="0" indent="0">
              <a:buNone/>
            </a:pPr>
            <a:r>
              <a:rPr lang="en-US" sz="2000" b="1" dirty="0" smtClean="0">
                <a:solidFill>
                  <a:srgbClr val="65142E"/>
                </a:solidFill>
                <a:latin typeface="Times New Roman"/>
                <a:cs typeface="Times New Roman"/>
              </a:rPr>
              <a:t>(An analogy is the diamagnetic response of a metal.)</a:t>
            </a:r>
          </a:p>
          <a:p>
            <a:pPr marL="0" indent="0">
              <a:buNone/>
            </a:pPr>
            <a:endParaRPr lang="en-US" sz="800" b="1" dirty="0" smtClean="0">
              <a:solidFill>
                <a:srgbClr val="008000"/>
              </a:solidFill>
              <a:latin typeface="Times New Roman"/>
              <a:cs typeface="Times New Roman"/>
            </a:endParaRPr>
          </a:p>
          <a:p>
            <a:pPr marL="0" indent="0">
              <a:buNone/>
            </a:pPr>
            <a:r>
              <a:rPr lang="en-US" sz="2000" b="1" dirty="0" smtClean="0">
                <a:solidFill>
                  <a:srgbClr val="0000FF"/>
                </a:solidFill>
                <a:latin typeface="Times New Roman"/>
                <a:cs typeface="Times New Roman"/>
              </a:rPr>
              <a:t>We have then addressed:</a:t>
            </a:r>
          </a:p>
          <a:p>
            <a:pPr marL="0" indent="0">
              <a:buNone/>
            </a:pPr>
            <a:endParaRPr lang="en-US" sz="1000" b="1" dirty="0" smtClean="0">
              <a:solidFill>
                <a:srgbClr val="008000"/>
              </a:solidFill>
              <a:latin typeface="Times New Roman"/>
              <a:cs typeface="Times New Roman"/>
            </a:endParaRPr>
          </a:p>
          <a:p>
            <a:r>
              <a:rPr lang="en-US" sz="2000" b="1" dirty="0" smtClean="0">
                <a:solidFill>
                  <a:srgbClr val="FF6600"/>
                </a:solidFill>
                <a:latin typeface="Times New Roman"/>
                <a:cs typeface="Times New Roman"/>
              </a:rPr>
              <a:t>the absence </a:t>
            </a:r>
            <a:r>
              <a:rPr lang="en-US" sz="2000" b="1" dirty="0">
                <a:solidFill>
                  <a:srgbClr val="FF6600"/>
                </a:solidFill>
                <a:latin typeface="Times New Roman"/>
                <a:cs typeface="Times New Roman"/>
              </a:rPr>
              <a:t>of an enormous cosmological </a:t>
            </a:r>
            <a:r>
              <a:rPr lang="en-US" sz="2000" b="1" dirty="0" smtClean="0">
                <a:solidFill>
                  <a:srgbClr val="FF6600"/>
                </a:solidFill>
                <a:latin typeface="Times New Roman"/>
                <a:cs typeface="Times New Roman"/>
              </a:rPr>
              <a:t>constant</a:t>
            </a:r>
            <a:endParaRPr lang="en-US" sz="2000" b="1" dirty="0">
              <a:solidFill>
                <a:srgbClr val="FF6600"/>
              </a:solidFill>
              <a:latin typeface="Times New Roman"/>
              <a:cs typeface="Times New Roman"/>
            </a:endParaRPr>
          </a:p>
          <a:p>
            <a:r>
              <a:rPr lang="en-US" sz="2000" b="1" dirty="0" smtClean="0">
                <a:solidFill>
                  <a:srgbClr val="FF6600"/>
                </a:solidFill>
                <a:latin typeface="Times New Roman"/>
                <a:cs typeface="Times New Roman"/>
              </a:rPr>
              <a:t>the origin </a:t>
            </a:r>
            <a:r>
              <a:rPr lang="en-US" sz="2000" b="1" dirty="0">
                <a:solidFill>
                  <a:srgbClr val="FF6600"/>
                </a:solidFill>
                <a:latin typeface="Times New Roman"/>
                <a:cs typeface="Times New Roman"/>
              </a:rPr>
              <a:t>of gravitational and gauge </a:t>
            </a:r>
            <a:r>
              <a:rPr lang="en-US" sz="2000" b="1" dirty="0" smtClean="0">
                <a:solidFill>
                  <a:srgbClr val="FF6600"/>
                </a:solidFill>
                <a:latin typeface="Times New Roman"/>
                <a:cs typeface="Times New Roman"/>
              </a:rPr>
              <a:t>interactions</a:t>
            </a:r>
          </a:p>
          <a:p>
            <a:r>
              <a:rPr lang="en-US" sz="2000" b="1" dirty="0">
                <a:solidFill>
                  <a:srgbClr val="FF6600"/>
                </a:solidFill>
                <a:latin typeface="Times New Roman"/>
                <a:cs typeface="Times New Roman"/>
              </a:rPr>
              <a:t>t</a:t>
            </a:r>
            <a:r>
              <a:rPr lang="en-US" sz="2000" b="1" dirty="0" smtClean="0">
                <a:solidFill>
                  <a:srgbClr val="FF6600"/>
                </a:solidFill>
                <a:latin typeface="Times New Roman"/>
                <a:cs typeface="Times New Roman"/>
              </a:rPr>
              <a:t>he origin </a:t>
            </a:r>
            <a:r>
              <a:rPr lang="en-US" sz="2000" b="1" dirty="0">
                <a:solidFill>
                  <a:srgbClr val="FF6600"/>
                </a:solidFill>
                <a:latin typeface="Times New Roman"/>
                <a:cs typeface="Times New Roman"/>
              </a:rPr>
              <a:t>of Lorentz </a:t>
            </a:r>
            <a:r>
              <a:rPr lang="en-US" sz="2000" b="1" dirty="0" smtClean="0">
                <a:solidFill>
                  <a:srgbClr val="FF6600"/>
                </a:solidFill>
                <a:latin typeface="Times New Roman"/>
                <a:cs typeface="Times New Roman"/>
              </a:rPr>
              <a:t>invariance</a:t>
            </a:r>
            <a:endParaRPr lang="en-US" sz="2000" b="1" dirty="0">
              <a:solidFill>
                <a:srgbClr val="FF6600"/>
              </a:solidFill>
              <a:latin typeface="Times New Roman"/>
              <a:cs typeface="Times New Roman"/>
            </a:endParaRPr>
          </a:p>
          <a:p>
            <a:r>
              <a:rPr lang="en-US" sz="2000" b="1" dirty="0" smtClean="0">
                <a:solidFill>
                  <a:srgbClr val="FF6600"/>
                </a:solidFill>
                <a:latin typeface="Times New Roman"/>
                <a:cs typeface="Times New Roman"/>
              </a:rPr>
              <a:t>the </a:t>
            </a:r>
            <a:r>
              <a:rPr lang="en-US" sz="2000" b="1" dirty="0">
                <a:solidFill>
                  <a:srgbClr val="FF6600"/>
                </a:solidFill>
                <a:latin typeface="Times New Roman"/>
                <a:cs typeface="Times New Roman"/>
              </a:rPr>
              <a:t>gravitational metric and its signature (which distinguishes time from space and characterizes </a:t>
            </a:r>
            <a:r>
              <a:rPr lang="en-US" sz="2000" b="1" dirty="0" err="1" smtClean="0">
                <a:solidFill>
                  <a:srgbClr val="FF6600"/>
                </a:solidFill>
                <a:latin typeface="Times New Roman"/>
                <a:cs typeface="Times New Roman"/>
              </a:rPr>
              <a:t>spacetime</a:t>
            </a:r>
            <a:r>
              <a:rPr lang="en-US" sz="2000" b="1" dirty="0" smtClean="0">
                <a:solidFill>
                  <a:srgbClr val="FF6600"/>
                </a:solidFill>
                <a:latin typeface="Times New Roman"/>
                <a:cs typeface="Times New Roman"/>
              </a:rPr>
              <a:t> as </a:t>
            </a:r>
            <a:r>
              <a:rPr lang="en-US" sz="2000" b="1" dirty="0">
                <a:solidFill>
                  <a:srgbClr val="FF6600"/>
                </a:solidFill>
                <a:latin typeface="Times New Roman"/>
                <a:cs typeface="Times New Roman"/>
              </a:rPr>
              <a:t>4-dimensional</a:t>
            </a:r>
            <a:r>
              <a:rPr lang="en-US" sz="2000" b="1" dirty="0" smtClean="0">
                <a:solidFill>
                  <a:srgbClr val="FF6600"/>
                </a:solidFill>
                <a:latin typeface="Times New Roman"/>
                <a:cs typeface="Times New Roman"/>
              </a:rPr>
              <a:t>) </a:t>
            </a:r>
          </a:p>
          <a:p>
            <a:r>
              <a:rPr lang="en-US" sz="2000" b="1" dirty="0" smtClean="0">
                <a:solidFill>
                  <a:srgbClr val="FF6600"/>
                </a:solidFill>
                <a:latin typeface="Times New Roman"/>
                <a:cs typeface="Times New Roman"/>
              </a:rPr>
              <a:t>the </a:t>
            </a:r>
            <a:r>
              <a:rPr lang="en-US" sz="2000" b="1" dirty="0">
                <a:solidFill>
                  <a:srgbClr val="FF6600"/>
                </a:solidFill>
                <a:latin typeface="Times New Roman"/>
                <a:cs typeface="Times New Roman"/>
              </a:rPr>
              <a:t>action for </a:t>
            </a:r>
            <a:r>
              <a:rPr lang="en-US" sz="2000" b="1" dirty="0" err="1">
                <a:solidFill>
                  <a:srgbClr val="FF6600"/>
                </a:solidFill>
                <a:latin typeface="Times New Roman"/>
                <a:cs typeface="Times New Roman"/>
              </a:rPr>
              <a:t>fermionic</a:t>
            </a:r>
            <a:r>
              <a:rPr lang="en-US" sz="2000" b="1" dirty="0">
                <a:solidFill>
                  <a:srgbClr val="FF6600"/>
                </a:solidFill>
                <a:latin typeface="Times New Roman"/>
                <a:cs typeface="Times New Roman"/>
              </a:rPr>
              <a:t> and </a:t>
            </a:r>
            <a:r>
              <a:rPr lang="en-US" sz="2000" b="1" dirty="0" err="1">
                <a:solidFill>
                  <a:srgbClr val="FF6600"/>
                </a:solidFill>
                <a:latin typeface="Times New Roman"/>
                <a:cs typeface="Times New Roman"/>
              </a:rPr>
              <a:t>bosonic</a:t>
            </a:r>
            <a:r>
              <a:rPr lang="en-US" sz="2000" b="1" dirty="0">
                <a:solidFill>
                  <a:srgbClr val="FF6600"/>
                </a:solidFill>
                <a:latin typeface="Times New Roman"/>
                <a:cs typeface="Times New Roman"/>
              </a:rPr>
              <a:t> </a:t>
            </a:r>
            <a:r>
              <a:rPr lang="en-US" sz="2000" b="1" dirty="0" smtClean="0">
                <a:solidFill>
                  <a:srgbClr val="FF6600"/>
                </a:solidFill>
                <a:latin typeface="Times New Roman"/>
                <a:cs typeface="Times New Roman"/>
              </a:rPr>
              <a:t>fields</a:t>
            </a:r>
            <a:endParaRPr lang="en-US" sz="2000" b="1" dirty="0">
              <a:solidFill>
                <a:srgbClr val="FF6600"/>
              </a:solidFill>
              <a:latin typeface="Times New Roman"/>
              <a:cs typeface="Times New Roman"/>
            </a:endParaRPr>
          </a:p>
          <a:p>
            <a:r>
              <a:rPr lang="en-US" sz="2000" b="1" dirty="0" smtClean="0">
                <a:solidFill>
                  <a:srgbClr val="FF6600"/>
                </a:solidFill>
                <a:latin typeface="Times New Roman"/>
                <a:cs typeface="Times New Roman"/>
              </a:rPr>
              <a:t>the </a:t>
            </a:r>
            <a:r>
              <a:rPr lang="en-US" sz="2000" b="1" dirty="0">
                <a:solidFill>
                  <a:srgbClr val="FF6600"/>
                </a:solidFill>
                <a:latin typeface="Times New Roman"/>
                <a:cs typeface="Times New Roman"/>
              </a:rPr>
              <a:t>action for gauge and </a:t>
            </a:r>
            <a:r>
              <a:rPr lang="en-US" sz="2000" b="1" dirty="0" err="1">
                <a:solidFill>
                  <a:srgbClr val="FF6600"/>
                </a:solidFill>
                <a:latin typeface="Times New Roman"/>
                <a:cs typeface="Times New Roman"/>
              </a:rPr>
              <a:t>graviational</a:t>
            </a:r>
            <a:r>
              <a:rPr lang="en-US" sz="2000" b="1" dirty="0">
                <a:solidFill>
                  <a:srgbClr val="FF6600"/>
                </a:solidFill>
                <a:latin typeface="Times New Roman"/>
                <a:cs typeface="Times New Roman"/>
              </a:rPr>
              <a:t> </a:t>
            </a:r>
            <a:r>
              <a:rPr lang="en-US" sz="2000" b="1" dirty="0" smtClean="0">
                <a:solidFill>
                  <a:srgbClr val="FF6600"/>
                </a:solidFill>
                <a:latin typeface="Times New Roman"/>
                <a:cs typeface="Times New Roman"/>
              </a:rPr>
              <a:t>fields</a:t>
            </a:r>
            <a:endParaRPr lang="en-US" sz="2000" b="1" dirty="0">
              <a:solidFill>
                <a:srgbClr val="FF6600"/>
              </a:solidFill>
              <a:latin typeface="Times New Roman"/>
              <a:cs typeface="Times New Roman"/>
            </a:endParaRPr>
          </a:p>
          <a:p>
            <a:r>
              <a:rPr lang="en-US" sz="2000" b="1" dirty="0" smtClean="0">
                <a:solidFill>
                  <a:srgbClr val="FF6600"/>
                </a:solidFill>
                <a:latin typeface="Times New Roman"/>
                <a:cs typeface="Times New Roman"/>
              </a:rPr>
              <a:t>how </a:t>
            </a:r>
            <a:r>
              <a:rPr lang="en-US" sz="2000" b="1" dirty="0">
                <a:solidFill>
                  <a:srgbClr val="FF6600"/>
                </a:solidFill>
                <a:latin typeface="Times New Roman"/>
                <a:cs typeface="Times New Roman"/>
              </a:rPr>
              <a:t>quantum gravity is regularized near the Planck </a:t>
            </a:r>
            <a:r>
              <a:rPr lang="en-US" sz="2000" b="1" dirty="0" smtClean="0">
                <a:solidFill>
                  <a:srgbClr val="FF6600"/>
                </a:solidFill>
                <a:latin typeface="Times New Roman"/>
                <a:cs typeface="Times New Roman"/>
              </a:rPr>
              <a:t>scale</a:t>
            </a:r>
          </a:p>
          <a:p>
            <a:r>
              <a:rPr lang="en-US" sz="2000" b="1" dirty="0" smtClean="0">
                <a:solidFill>
                  <a:srgbClr val="FF6600"/>
                </a:solidFill>
                <a:latin typeface="Times New Roman"/>
                <a:cs typeface="Times New Roman"/>
              </a:rPr>
              <a:t>the </a:t>
            </a:r>
            <a:r>
              <a:rPr lang="en-US" sz="2000" b="1" dirty="0">
                <a:solidFill>
                  <a:srgbClr val="FF6600"/>
                </a:solidFill>
                <a:latin typeface="Times New Roman"/>
                <a:cs typeface="Times New Roman"/>
              </a:rPr>
              <a:t>origin of quantum fields, and the origin of </a:t>
            </a:r>
            <a:r>
              <a:rPr lang="en-US" sz="2000" b="1" dirty="0" err="1">
                <a:solidFill>
                  <a:srgbClr val="FF6600"/>
                </a:solidFill>
                <a:latin typeface="Times New Roman"/>
                <a:cs typeface="Times New Roman"/>
              </a:rPr>
              <a:t>spacetime</a:t>
            </a:r>
            <a:r>
              <a:rPr lang="en-US" sz="2000" b="1" dirty="0">
                <a:solidFill>
                  <a:srgbClr val="FF6600"/>
                </a:solidFill>
                <a:latin typeface="Times New Roman"/>
                <a:cs typeface="Times New Roman"/>
              </a:rPr>
              <a:t> </a:t>
            </a:r>
            <a:r>
              <a:rPr lang="en-US" sz="2000" b="1" dirty="0" smtClean="0">
                <a:solidFill>
                  <a:srgbClr val="FF6600"/>
                </a:solidFill>
                <a:latin typeface="Times New Roman"/>
                <a:cs typeface="Times New Roman"/>
              </a:rPr>
              <a:t>coordinates</a:t>
            </a:r>
            <a:endParaRPr lang="en-US" sz="2000" b="1" dirty="0">
              <a:solidFill>
                <a:srgbClr val="FF6600"/>
              </a:solidFill>
              <a:latin typeface="Times New Roman"/>
              <a:cs typeface="Times New Roman"/>
            </a:endParaRPr>
          </a:p>
          <a:p>
            <a:pPr marL="0" indent="0">
              <a:buNone/>
            </a:pPr>
            <a:endParaRPr lang="en-US" sz="1000" b="1" dirty="0">
              <a:solidFill>
                <a:srgbClr val="FF0000"/>
              </a:solidFill>
              <a:latin typeface="Times New Roman"/>
              <a:cs typeface="Times New Roman"/>
            </a:endParaRPr>
          </a:p>
          <a:p>
            <a:pPr marL="0" indent="0">
              <a:buNone/>
            </a:pPr>
            <a:r>
              <a:rPr lang="en-US" sz="2000" b="1" dirty="0" smtClean="0">
                <a:solidFill>
                  <a:srgbClr val="008000"/>
                </a:solidFill>
                <a:latin typeface="Times New Roman"/>
                <a:cs typeface="Times New Roman"/>
              </a:rPr>
              <a:t>Deviations from standard physics, such as Lorentz violation at extremely high energy, will be subtle, and quantitative calculations will be difficult.</a:t>
            </a:r>
            <a:endParaRPr lang="en-US" sz="2000" b="1" dirty="0">
              <a:solidFill>
                <a:srgbClr val="008000"/>
              </a:solidFill>
              <a:latin typeface="Times New Roman"/>
              <a:cs typeface="Times New Roman"/>
            </a:endParaRPr>
          </a:p>
        </p:txBody>
      </p:sp>
    </p:spTree>
    <p:extLst>
      <p:ext uri="{BB962C8B-B14F-4D97-AF65-F5344CB8AC3E}">
        <p14:creationId xmlns:p14="http://schemas.microsoft.com/office/powerpoint/2010/main" val="15285166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9144000" cy="6858000"/>
          </a:xfrm>
        </p:spPr>
        <p:txBody>
          <a:bodyPr>
            <a:noAutofit/>
          </a:bodyPr>
          <a:lstStyle/>
          <a:p>
            <a:pPr marL="0" indent="0">
              <a:buNone/>
            </a:pPr>
            <a:r>
              <a:rPr lang="en-US" sz="2000" b="1" dirty="0" smtClean="0">
                <a:solidFill>
                  <a:srgbClr val="FF0000"/>
                </a:solidFill>
                <a:latin typeface="Times New Roman"/>
                <a:cs typeface="Times New Roman"/>
              </a:rPr>
              <a:t>The </a:t>
            </a:r>
            <a:r>
              <a:rPr lang="en-US" sz="2000" b="1" dirty="0">
                <a:solidFill>
                  <a:srgbClr val="FF0000"/>
                </a:solidFill>
                <a:latin typeface="Times New Roman"/>
                <a:cs typeface="Times New Roman"/>
              </a:rPr>
              <a:t>brilliant experimental and theoretical discoveries of the past few decades suggest that physics is poised for a breakthrough in fundamental understanding. </a:t>
            </a:r>
            <a:endParaRPr lang="en-US" sz="2000" b="1" dirty="0" smtClean="0">
              <a:solidFill>
                <a:srgbClr val="FF0000"/>
              </a:solidFill>
              <a:latin typeface="Times New Roman"/>
              <a:cs typeface="Times New Roman"/>
            </a:endParaRPr>
          </a:p>
          <a:p>
            <a:pPr marL="0" indent="0">
              <a:buNone/>
            </a:pPr>
            <a:endParaRPr lang="en-US" sz="800" b="1" dirty="0" smtClean="0">
              <a:solidFill>
                <a:srgbClr val="FF0000"/>
              </a:solidFill>
              <a:latin typeface="Times New Roman"/>
              <a:cs typeface="Times New Roman"/>
            </a:endParaRPr>
          </a:p>
          <a:p>
            <a:pPr marL="0" indent="0">
              <a:buNone/>
            </a:pPr>
            <a:r>
              <a:rPr lang="en-US" sz="2000" b="1" dirty="0" smtClean="0">
                <a:solidFill>
                  <a:srgbClr val="0000FF"/>
                </a:solidFill>
                <a:latin typeface="Times New Roman"/>
                <a:cs typeface="Times New Roman"/>
              </a:rPr>
              <a:t>Most </a:t>
            </a:r>
            <a:r>
              <a:rPr lang="en-US" sz="2000" b="1" dirty="0">
                <a:solidFill>
                  <a:srgbClr val="0000FF"/>
                </a:solidFill>
                <a:latin typeface="Times New Roman"/>
                <a:cs typeface="Times New Roman"/>
              </a:rPr>
              <a:t>recently, the discovery of a Higgs boson at the electroweak scale appears to point toward </a:t>
            </a:r>
            <a:r>
              <a:rPr lang="en-US" sz="2000" b="1" dirty="0" err="1">
                <a:solidFill>
                  <a:srgbClr val="0000FF"/>
                </a:solidFill>
                <a:latin typeface="Times New Roman"/>
                <a:cs typeface="Times New Roman"/>
              </a:rPr>
              <a:t>supersymmetry</a:t>
            </a:r>
            <a:r>
              <a:rPr lang="en-US" sz="2000" b="1" dirty="0">
                <a:solidFill>
                  <a:srgbClr val="0000FF"/>
                </a:solidFill>
                <a:latin typeface="Times New Roman"/>
                <a:cs typeface="Times New Roman"/>
              </a:rPr>
              <a:t>, as the most likely mechanism for protecting a scalar boson mass from enormous quantum corrections. </a:t>
            </a:r>
            <a:endParaRPr lang="en-US" sz="2000" b="1" dirty="0" smtClean="0">
              <a:solidFill>
                <a:srgbClr val="0000FF"/>
              </a:solidFill>
              <a:latin typeface="Times New Roman"/>
              <a:cs typeface="Times New Roman"/>
            </a:endParaRPr>
          </a:p>
          <a:p>
            <a:pPr marL="0" indent="0">
              <a:buNone/>
            </a:pPr>
            <a:endParaRPr lang="en-US" sz="800" b="1" dirty="0" smtClean="0">
              <a:solidFill>
                <a:srgbClr val="0000FF"/>
              </a:solidFill>
              <a:latin typeface="Times New Roman"/>
              <a:cs typeface="Times New Roman"/>
            </a:endParaRPr>
          </a:p>
          <a:p>
            <a:pPr marL="0" indent="0">
              <a:buNone/>
            </a:pPr>
            <a:r>
              <a:rPr lang="en-US" sz="2000" b="1" dirty="0" smtClean="0">
                <a:solidFill>
                  <a:srgbClr val="FF6600"/>
                </a:solidFill>
                <a:latin typeface="Times New Roman"/>
                <a:cs typeface="Times New Roman"/>
              </a:rPr>
              <a:t>The </a:t>
            </a:r>
            <a:r>
              <a:rPr lang="en-US" sz="2000" b="1" dirty="0">
                <a:solidFill>
                  <a:srgbClr val="FF6600"/>
                </a:solidFill>
                <a:latin typeface="Times New Roman"/>
                <a:cs typeface="Times New Roman"/>
              </a:rPr>
              <a:t>earlier discovery of neutrino masses similarly appears to point toward grand unification of </a:t>
            </a:r>
            <a:r>
              <a:rPr lang="en-US" sz="2000" b="1" dirty="0" err="1">
                <a:solidFill>
                  <a:srgbClr val="FF6600"/>
                </a:solidFill>
                <a:latin typeface="Times New Roman"/>
                <a:cs typeface="Times New Roman"/>
              </a:rPr>
              <a:t>nongravitational</a:t>
            </a:r>
            <a:r>
              <a:rPr lang="en-US" sz="2000" b="1" dirty="0">
                <a:solidFill>
                  <a:srgbClr val="FF6600"/>
                </a:solidFill>
                <a:latin typeface="Times New Roman"/>
                <a:cs typeface="Times New Roman"/>
              </a:rPr>
              <a:t> forces, which naturally permits </a:t>
            </a:r>
            <a:r>
              <a:rPr lang="en-US" sz="2000" b="1" dirty="0" err="1">
                <a:solidFill>
                  <a:srgbClr val="FF6600"/>
                </a:solidFill>
                <a:latin typeface="Times New Roman"/>
                <a:cs typeface="Times New Roman"/>
              </a:rPr>
              <a:t>Majorana</a:t>
            </a:r>
            <a:r>
              <a:rPr lang="en-US" sz="2000" b="1" dirty="0">
                <a:solidFill>
                  <a:srgbClr val="FF6600"/>
                </a:solidFill>
                <a:latin typeface="Times New Roman"/>
                <a:cs typeface="Times New Roman"/>
              </a:rPr>
              <a:t> masses or Dirac masses or both. </a:t>
            </a:r>
            <a:endParaRPr lang="en-US" sz="2000" b="1" dirty="0" smtClean="0">
              <a:solidFill>
                <a:srgbClr val="FF6600"/>
              </a:solidFill>
              <a:latin typeface="Times New Roman"/>
              <a:cs typeface="Times New Roman"/>
            </a:endParaRPr>
          </a:p>
          <a:p>
            <a:pPr marL="0" indent="0">
              <a:buNone/>
            </a:pPr>
            <a:endParaRPr lang="en-US" sz="800" b="1" dirty="0">
              <a:solidFill>
                <a:srgbClr val="FF6600"/>
              </a:solidFill>
              <a:latin typeface="Times New Roman"/>
              <a:cs typeface="Times New Roman"/>
            </a:endParaRPr>
          </a:p>
          <a:p>
            <a:pPr marL="0" indent="0">
              <a:buNone/>
            </a:pPr>
            <a:r>
              <a:rPr lang="en-US" sz="2000" b="1" dirty="0" smtClean="0">
                <a:solidFill>
                  <a:srgbClr val="660066"/>
                </a:solidFill>
                <a:latin typeface="Times New Roman"/>
                <a:cs typeface="Times New Roman"/>
              </a:rPr>
              <a:t>A </a:t>
            </a:r>
            <a:r>
              <a:rPr lang="en-US" sz="2000" b="1" dirty="0">
                <a:solidFill>
                  <a:srgbClr val="660066"/>
                </a:solidFill>
                <a:latin typeface="Times New Roman"/>
                <a:cs typeface="Times New Roman"/>
              </a:rPr>
              <a:t>third major discovery, dark energy resembling a relatively tiny cosmological constant, appears to point toward truly revolutionary new physics. </a:t>
            </a:r>
            <a:endParaRPr lang="en-US" sz="2000" b="1" dirty="0" smtClean="0">
              <a:solidFill>
                <a:srgbClr val="660066"/>
              </a:solidFill>
              <a:latin typeface="Times New Roman"/>
              <a:cs typeface="Times New Roman"/>
            </a:endParaRPr>
          </a:p>
          <a:p>
            <a:pPr marL="0" indent="0">
              <a:buNone/>
            </a:pPr>
            <a:endParaRPr lang="en-US" sz="800" b="1" dirty="0" smtClean="0">
              <a:solidFill>
                <a:srgbClr val="660066"/>
              </a:solidFill>
              <a:latin typeface="Times New Roman"/>
              <a:cs typeface="Times New Roman"/>
            </a:endParaRPr>
          </a:p>
          <a:p>
            <a:pPr marL="0" indent="0">
              <a:buNone/>
            </a:pPr>
            <a:r>
              <a:rPr lang="en-US" sz="2000" b="1" dirty="0" smtClean="0">
                <a:solidFill>
                  <a:srgbClr val="008000"/>
                </a:solidFill>
                <a:latin typeface="Times New Roman"/>
                <a:cs typeface="Times New Roman"/>
              </a:rPr>
              <a:t>Here </a:t>
            </a:r>
            <a:r>
              <a:rPr lang="en-US" sz="2000" b="1" dirty="0">
                <a:solidFill>
                  <a:srgbClr val="008000"/>
                </a:solidFill>
                <a:latin typeface="Times New Roman"/>
                <a:cs typeface="Times New Roman"/>
              </a:rPr>
              <a:t>a picture is proposed in which standard physics and its extensions are obtained from </a:t>
            </a:r>
            <a:r>
              <a:rPr lang="en-US" sz="2000" b="1" dirty="0" smtClean="0">
                <a:solidFill>
                  <a:srgbClr val="008000"/>
                </a:solidFill>
                <a:latin typeface="Times New Roman"/>
                <a:cs typeface="Times New Roman"/>
              </a:rPr>
              <a:t>(</a:t>
            </a:r>
            <a:r>
              <a:rPr lang="en-US" sz="2000" b="1" dirty="0" err="1" smtClean="0">
                <a:solidFill>
                  <a:srgbClr val="008000"/>
                </a:solidFill>
                <a:latin typeface="Times New Roman"/>
                <a:cs typeface="Times New Roman"/>
              </a:rPr>
              <a:t>i</a:t>
            </a:r>
            <a:r>
              <a:rPr lang="en-US" sz="2000" b="1" dirty="0" smtClean="0">
                <a:solidFill>
                  <a:srgbClr val="008000"/>
                </a:solidFill>
                <a:latin typeface="Times New Roman"/>
                <a:cs typeface="Times New Roman"/>
              </a:rPr>
              <a:t>) statistical </a:t>
            </a:r>
            <a:r>
              <a:rPr lang="en-US" sz="2000" b="1" dirty="0">
                <a:solidFill>
                  <a:srgbClr val="008000"/>
                </a:solidFill>
                <a:latin typeface="Times New Roman"/>
                <a:cs typeface="Times New Roman"/>
              </a:rPr>
              <a:t>counting and </a:t>
            </a:r>
            <a:r>
              <a:rPr lang="en-US" sz="2000" b="1" dirty="0" smtClean="0">
                <a:solidFill>
                  <a:srgbClr val="008000"/>
                </a:solidFill>
                <a:latin typeface="Times New Roman"/>
                <a:cs typeface="Times New Roman"/>
              </a:rPr>
              <a:t>(ii) stochastic </a:t>
            </a:r>
            <a:r>
              <a:rPr lang="en-US" sz="2000" b="1" dirty="0">
                <a:solidFill>
                  <a:srgbClr val="008000"/>
                </a:solidFill>
                <a:latin typeface="Times New Roman"/>
                <a:cs typeface="Times New Roman"/>
              </a:rPr>
              <a:t>fluctuations, plus </a:t>
            </a:r>
            <a:r>
              <a:rPr lang="en-US" sz="2000" b="1" dirty="0" smtClean="0">
                <a:solidFill>
                  <a:srgbClr val="008000"/>
                </a:solidFill>
                <a:latin typeface="Times New Roman"/>
                <a:cs typeface="Times New Roman"/>
              </a:rPr>
              <a:t>(iii) the </a:t>
            </a:r>
            <a:r>
              <a:rPr lang="en-US" sz="2000" b="1" dirty="0">
                <a:solidFill>
                  <a:srgbClr val="008000"/>
                </a:solidFill>
                <a:latin typeface="Times New Roman"/>
                <a:cs typeface="Times New Roman"/>
              </a:rPr>
              <a:t>local geography of our universe. </a:t>
            </a:r>
            <a:endParaRPr lang="en-US" sz="2000" b="1" dirty="0" smtClean="0">
              <a:solidFill>
                <a:srgbClr val="008000"/>
              </a:solidFill>
              <a:latin typeface="Times New Roman"/>
              <a:cs typeface="Times New Roman"/>
            </a:endParaRPr>
          </a:p>
          <a:p>
            <a:pPr marL="0" indent="0">
              <a:buNone/>
            </a:pPr>
            <a:endParaRPr lang="en-US" sz="800" b="1" dirty="0" smtClean="0">
              <a:solidFill>
                <a:srgbClr val="008000"/>
              </a:solidFill>
              <a:latin typeface="Times New Roman"/>
              <a:cs typeface="Times New Roman"/>
            </a:endParaRPr>
          </a:p>
          <a:p>
            <a:pPr marL="0" indent="0">
              <a:buNone/>
            </a:pPr>
            <a:r>
              <a:rPr lang="en-US" sz="2000" b="1" dirty="0" smtClean="0">
                <a:solidFill>
                  <a:srgbClr val="80161C"/>
                </a:solidFill>
                <a:latin typeface="Times New Roman"/>
                <a:cs typeface="Times New Roman"/>
              </a:rPr>
              <a:t>The </a:t>
            </a:r>
            <a:r>
              <a:rPr lang="en-US" sz="2000" b="1" dirty="0">
                <a:solidFill>
                  <a:srgbClr val="80161C"/>
                </a:solidFill>
                <a:latin typeface="Times New Roman"/>
                <a:cs typeface="Times New Roman"/>
              </a:rPr>
              <a:t>inescapable predictions include </a:t>
            </a:r>
            <a:r>
              <a:rPr lang="en-US" sz="2000" b="1" dirty="0" err="1">
                <a:solidFill>
                  <a:srgbClr val="80161C"/>
                </a:solidFill>
                <a:latin typeface="Times New Roman"/>
                <a:cs typeface="Times New Roman"/>
              </a:rPr>
              <a:t>supersymmetry</a:t>
            </a:r>
            <a:r>
              <a:rPr lang="en-US" sz="2000" b="1" dirty="0">
                <a:solidFill>
                  <a:srgbClr val="80161C"/>
                </a:solidFill>
                <a:latin typeface="Times New Roman"/>
                <a:cs typeface="Times New Roman"/>
              </a:rPr>
              <a:t>, </a:t>
            </a:r>
            <a:r>
              <a:rPr lang="en-US" sz="2000" b="1" i="1" dirty="0" smtClean="0">
                <a:solidFill>
                  <a:srgbClr val="80161C"/>
                </a:solidFill>
                <a:latin typeface="Times New Roman"/>
                <a:cs typeface="Times New Roman"/>
              </a:rPr>
              <a:t>SO</a:t>
            </a:r>
            <a:r>
              <a:rPr lang="en-US" sz="2000" b="1" i="1" dirty="0">
                <a:solidFill>
                  <a:srgbClr val="80161C"/>
                </a:solidFill>
                <a:latin typeface="Times New Roman"/>
                <a:cs typeface="Times New Roman"/>
              </a:rPr>
              <a:t>(d</a:t>
            </a:r>
            <a:r>
              <a:rPr lang="en-US" sz="2000" b="1" i="1" dirty="0" smtClean="0">
                <a:solidFill>
                  <a:srgbClr val="80161C"/>
                </a:solidFill>
                <a:latin typeface="Times New Roman"/>
                <a:cs typeface="Times New Roman"/>
              </a:rPr>
              <a:t>) </a:t>
            </a:r>
            <a:r>
              <a:rPr lang="en-US" sz="2000" b="1" dirty="0">
                <a:solidFill>
                  <a:srgbClr val="80161C"/>
                </a:solidFill>
                <a:latin typeface="Times New Roman"/>
                <a:cs typeface="Times New Roman"/>
              </a:rPr>
              <a:t>grand unification, vanishing of the usual cosmological constant, and Lorentz violation at extremely high energies.</a:t>
            </a:r>
            <a:br>
              <a:rPr lang="en-US" sz="2000" b="1" dirty="0">
                <a:solidFill>
                  <a:srgbClr val="80161C"/>
                </a:solidFill>
                <a:latin typeface="Times New Roman"/>
                <a:cs typeface="Times New Roman"/>
              </a:rPr>
            </a:br>
            <a:endParaRPr lang="en-US" sz="2000" b="1" dirty="0">
              <a:solidFill>
                <a:srgbClr val="80161C"/>
              </a:solidFill>
              <a:latin typeface="Times New Roman"/>
              <a:cs typeface="Times New Roman"/>
            </a:endParaRPr>
          </a:p>
        </p:txBody>
      </p:sp>
      <p:sp>
        <p:nvSpPr>
          <p:cNvPr id="2" name="Slide Number Placeholder 1"/>
          <p:cNvSpPr>
            <a:spLocks noGrp="1"/>
          </p:cNvSpPr>
          <p:nvPr>
            <p:ph type="sldNum" sz="quarter" idx="12"/>
          </p:nvPr>
        </p:nvSpPr>
        <p:spPr/>
        <p:txBody>
          <a:bodyPr/>
          <a:lstStyle/>
          <a:p>
            <a:fld id="{47247EA5-0A47-E147-B444-4EDC98F927F7}" type="slidenum">
              <a:rPr lang="en-US" smtClean="0"/>
              <a:t>2</a:t>
            </a:fld>
            <a:endParaRPr lang="en-US"/>
          </a:p>
        </p:txBody>
      </p:sp>
    </p:spTree>
    <p:extLst>
      <p:ext uri="{BB962C8B-B14F-4D97-AF65-F5344CB8AC3E}">
        <p14:creationId xmlns:p14="http://schemas.microsoft.com/office/powerpoint/2010/main" val="15821938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74726" cy="4514272"/>
          </a:xfrm>
        </p:spPr>
        <p:txBody>
          <a:bodyPr>
            <a:noAutofit/>
          </a:bodyPr>
          <a:lstStyle/>
          <a:p>
            <a:pPr marL="0" indent="0">
              <a:buNone/>
            </a:pPr>
            <a:r>
              <a:rPr lang="en-US" sz="2000" b="1" dirty="0">
                <a:solidFill>
                  <a:srgbClr val="008000"/>
                </a:solidFill>
                <a:latin typeface="Times New Roman"/>
                <a:cs typeface="Times New Roman"/>
              </a:rPr>
              <a:t>The next level of theoretical understanding is not likely to be a </a:t>
            </a:r>
            <a:r>
              <a:rPr lang="en-US" sz="2000" b="1" dirty="0" smtClean="0">
                <a:solidFill>
                  <a:srgbClr val="008000"/>
                </a:solidFill>
                <a:latin typeface="Times New Roman"/>
                <a:cs typeface="Times New Roman"/>
              </a:rPr>
              <a:t>“theory </a:t>
            </a:r>
            <a:r>
              <a:rPr lang="en-US" sz="2000" b="1" dirty="0">
                <a:solidFill>
                  <a:srgbClr val="008000"/>
                </a:solidFill>
                <a:latin typeface="Times New Roman"/>
                <a:cs typeface="Times New Roman"/>
              </a:rPr>
              <a:t>of </a:t>
            </a:r>
            <a:r>
              <a:rPr lang="en-US" sz="2000" b="1" dirty="0" smtClean="0">
                <a:solidFill>
                  <a:srgbClr val="008000"/>
                </a:solidFill>
                <a:latin typeface="Times New Roman"/>
                <a:cs typeface="Times New Roman"/>
              </a:rPr>
              <a:t>everything”, since “everything” </a:t>
            </a:r>
            <a:r>
              <a:rPr lang="en-US" sz="2000" b="1" dirty="0">
                <a:solidFill>
                  <a:srgbClr val="008000"/>
                </a:solidFill>
                <a:latin typeface="Times New Roman"/>
                <a:cs typeface="Times New Roman"/>
              </a:rPr>
              <a:t>surely transcends our current observational capabilities and imagination. </a:t>
            </a:r>
            <a:endParaRPr lang="en-US" sz="2000" b="1" dirty="0" smtClean="0">
              <a:solidFill>
                <a:srgbClr val="008000"/>
              </a:solidFill>
              <a:latin typeface="Times New Roman"/>
              <a:cs typeface="Times New Roman"/>
            </a:endParaRPr>
          </a:p>
          <a:p>
            <a:pPr marL="0" indent="0">
              <a:buNone/>
            </a:pPr>
            <a:endParaRPr lang="en-US" sz="1000" b="1" dirty="0" smtClean="0">
              <a:solidFill>
                <a:srgbClr val="008000"/>
              </a:solidFill>
              <a:latin typeface="Times New Roman"/>
              <a:cs typeface="Times New Roman"/>
            </a:endParaRPr>
          </a:p>
          <a:p>
            <a:pPr marL="0" indent="0">
              <a:buNone/>
            </a:pPr>
            <a:r>
              <a:rPr lang="en-US" sz="2000" b="1" dirty="0" smtClean="0">
                <a:solidFill>
                  <a:srgbClr val="FF0000"/>
                </a:solidFill>
                <a:latin typeface="Times New Roman"/>
                <a:cs typeface="Times New Roman"/>
              </a:rPr>
              <a:t>But </a:t>
            </a:r>
            <a:r>
              <a:rPr lang="en-US" sz="2000" b="1" dirty="0">
                <a:solidFill>
                  <a:srgbClr val="FF0000"/>
                </a:solidFill>
                <a:latin typeface="Times New Roman"/>
                <a:cs typeface="Times New Roman"/>
              </a:rPr>
              <a:t>the most ambitious version of a more fundamental theory might hope to include and explain the following: </a:t>
            </a:r>
          </a:p>
          <a:p>
            <a:r>
              <a:rPr lang="en-US" sz="2000" b="1" dirty="0">
                <a:solidFill>
                  <a:srgbClr val="FF0000"/>
                </a:solidFill>
                <a:latin typeface="Times New Roman"/>
                <a:cs typeface="Times New Roman"/>
              </a:rPr>
              <a:t>t</a:t>
            </a:r>
            <a:r>
              <a:rPr lang="en-US" sz="2000" b="1" dirty="0" smtClean="0">
                <a:solidFill>
                  <a:srgbClr val="FF0000"/>
                </a:solidFill>
                <a:latin typeface="Times New Roman"/>
                <a:cs typeface="Times New Roman"/>
              </a:rPr>
              <a:t>he absence </a:t>
            </a:r>
            <a:r>
              <a:rPr lang="en-US" sz="2000" b="1" dirty="0">
                <a:solidFill>
                  <a:srgbClr val="FF0000"/>
                </a:solidFill>
                <a:latin typeface="Times New Roman"/>
                <a:cs typeface="Times New Roman"/>
              </a:rPr>
              <a:t>of an enormous cosmological </a:t>
            </a:r>
            <a:r>
              <a:rPr lang="en-US" sz="2000" b="1" dirty="0" smtClean="0">
                <a:solidFill>
                  <a:srgbClr val="FF0000"/>
                </a:solidFill>
                <a:latin typeface="Times New Roman"/>
                <a:cs typeface="Times New Roman"/>
              </a:rPr>
              <a:t>constant</a:t>
            </a:r>
            <a:endParaRPr lang="en-US" sz="2000" b="1" dirty="0">
              <a:solidFill>
                <a:srgbClr val="FF0000"/>
              </a:solidFill>
              <a:latin typeface="Times New Roman"/>
              <a:cs typeface="Times New Roman"/>
            </a:endParaRPr>
          </a:p>
          <a:p>
            <a:r>
              <a:rPr lang="en-US" sz="2000" b="1" dirty="0" smtClean="0">
                <a:solidFill>
                  <a:srgbClr val="FF0000"/>
                </a:solidFill>
                <a:latin typeface="Times New Roman"/>
                <a:cs typeface="Times New Roman"/>
              </a:rPr>
              <a:t>the origin </a:t>
            </a:r>
            <a:r>
              <a:rPr lang="en-US" sz="2000" b="1" dirty="0">
                <a:solidFill>
                  <a:srgbClr val="FF0000"/>
                </a:solidFill>
                <a:latin typeface="Times New Roman"/>
                <a:cs typeface="Times New Roman"/>
              </a:rPr>
              <a:t>of gravitational and gauge </a:t>
            </a:r>
            <a:r>
              <a:rPr lang="en-US" sz="2000" b="1" dirty="0" smtClean="0">
                <a:solidFill>
                  <a:srgbClr val="FF0000"/>
                </a:solidFill>
                <a:latin typeface="Times New Roman"/>
                <a:cs typeface="Times New Roman"/>
              </a:rPr>
              <a:t>interactions</a:t>
            </a:r>
          </a:p>
          <a:p>
            <a:r>
              <a:rPr lang="en-US" sz="2000" b="1" dirty="0">
                <a:solidFill>
                  <a:srgbClr val="FF0000"/>
                </a:solidFill>
                <a:latin typeface="Times New Roman"/>
                <a:cs typeface="Times New Roman"/>
              </a:rPr>
              <a:t>t</a:t>
            </a:r>
            <a:r>
              <a:rPr lang="en-US" sz="2000" b="1" dirty="0" smtClean="0">
                <a:solidFill>
                  <a:srgbClr val="FF0000"/>
                </a:solidFill>
                <a:latin typeface="Times New Roman"/>
                <a:cs typeface="Times New Roman"/>
              </a:rPr>
              <a:t>he origin </a:t>
            </a:r>
            <a:r>
              <a:rPr lang="en-US" sz="2000" b="1" dirty="0">
                <a:solidFill>
                  <a:srgbClr val="FF0000"/>
                </a:solidFill>
                <a:latin typeface="Times New Roman"/>
                <a:cs typeface="Times New Roman"/>
              </a:rPr>
              <a:t>of Lorentz </a:t>
            </a:r>
            <a:r>
              <a:rPr lang="en-US" sz="2000" b="1" dirty="0" smtClean="0">
                <a:solidFill>
                  <a:srgbClr val="FF0000"/>
                </a:solidFill>
                <a:latin typeface="Times New Roman"/>
                <a:cs typeface="Times New Roman"/>
              </a:rPr>
              <a:t>invariance</a:t>
            </a:r>
            <a:endParaRPr lang="en-US" sz="2000" b="1" dirty="0">
              <a:solidFill>
                <a:srgbClr val="FF0000"/>
              </a:solidFill>
              <a:latin typeface="Times New Roman"/>
              <a:cs typeface="Times New Roman"/>
            </a:endParaRPr>
          </a:p>
          <a:p>
            <a:r>
              <a:rPr lang="en-US" sz="2000" b="1" dirty="0" smtClean="0">
                <a:solidFill>
                  <a:srgbClr val="FF0000"/>
                </a:solidFill>
                <a:latin typeface="Times New Roman"/>
                <a:cs typeface="Times New Roman"/>
              </a:rPr>
              <a:t>the </a:t>
            </a:r>
            <a:r>
              <a:rPr lang="en-US" sz="2000" b="1" dirty="0">
                <a:solidFill>
                  <a:srgbClr val="FF0000"/>
                </a:solidFill>
                <a:latin typeface="Times New Roman"/>
                <a:cs typeface="Times New Roman"/>
              </a:rPr>
              <a:t>gravitational metric and its signature (which distinguishes time from space and characterizes </a:t>
            </a:r>
            <a:r>
              <a:rPr lang="en-US" sz="2000" b="1" dirty="0" err="1" smtClean="0">
                <a:solidFill>
                  <a:srgbClr val="FF0000"/>
                </a:solidFill>
                <a:latin typeface="Times New Roman"/>
                <a:cs typeface="Times New Roman"/>
              </a:rPr>
              <a:t>spacetime</a:t>
            </a:r>
            <a:r>
              <a:rPr lang="en-US" sz="2000" b="1" dirty="0" smtClean="0">
                <a:solidFill>
                  <a:srgbClr val="FF0000"/>
                </a:solidFill>
                <a:latin typeface="Times New Roman"/>
                <a:cs typeface="Times New Roman"/>
              </a:rPr>
              <a:t> as </a:t>
            </a:r>
            <a:r>
              <a:rPr lang="en-US" sz="2000" b="1" dirty="0">
                <a:solidFill>
                  <a:srgbClr val="FF0000"/>
                </a:solidFill>
                <a:latin typeface="Times New Roman"/>
                <a:cs typeface="Times New Roman"/>
              </a:rPr>
              <a:t>4-dimensional</a:t>
            </a:r>
            <a:r>
              <a:rPr lang="en-US" sz="2000" b="1" dirty="0" smtClean="0">
                <a:solidFill>
                  <a:srgbClr val="FF0000"/>
                </a:solidFill>
                <a:latin typeface="Times New Roman"/>
                <a:cs typeface="Times New Roman"/>
              </a:rPr>
              <a:t>) </a:t>
            </a:r>
          </a:p>
          <a:p>
            <a:r>
              <a:rPr lang="en-US" sz="2000" b="1" dirty="0" smtClean="0">
                <a:solidFill>
                  <a:srgbClr val="FF0000"/>
                </a:solidFill>
                <a:latin typeface="Times New Roman"/>
                <a:cs typeface="Times New Roman"/>
              </a:rPr>
              <a:t>the </a:t>
            </a:r>
            <a:r>
              <a:rPr lang="en-US" sz="2000" b="1" dirty="0">
                <a:solidFill>
                  <a:srgbClr val="FF0000"/>
                </a:solidFill>
                <a:latin typeface="Times New Roman"/>
                <a:cs typeface="Times New Roman"/>
              </a:rPr>
              <a:t>action for </a:t>
            </a:r>
            <a:r>
              <a:rPr lang="en-US" sz="2000" b="1" dirty="0" err="1">
                <a:solidFill>
                  <a:srgbClr val="FF0000"/>
                </a:solidFill>
                <a:latin typeface="Times New Roman"/>
                <a:cs typeface="Times New Roman"/>
              </a:rPr>
              <a:t>fermionic</a:t>
            </a:r>
            <a:r>
              <a:rPr lang="en-US" sz="2000" b="1" dirty="0">
                <a:solidFill>
                  <a:srgbClr val="FF0000"/>
                </a:solidFill>
                <a:latin typeface="Times New Roman"/>
                <a:cs typeface="Times New Roman"/>
              </a:rPr>
              <a:t> and </a:t>
            </a:r>
            <a:r>
              <a:rPr lang="en-US" sz="2000" b="1" dirty="0" err="1">
                <a:solidFill>
                  <a:srgbClr val="FF0000"/>
                </a:solidFill>
                <a:latin typeface="Times New Roman"/>
                <a:cs typeface="Times New Roman"/>
              </a:rPr>
              <a:t>bosonic</a:t>
            </a:r>
            <a:r>
              <a:rPr lang="en-US" sz="2000" b="1" dirty="0">
                <a:solidFill>
                  <a:srgbClr val="FF0000"/>
                </a:solidFill>
                <a:latin typeface="Times New Roman"/>
                <a:cs typeface="Times New Roman"/>
              </a:rPr>
              <a:t> </a:t>
            </a:r>
            <a:r>
              <a:rPr lang="en-US" sz="2000" b="1" dirty="0" smtClean="0">
                <a:solidFill>
                  <a:srgbClr val="FF0000"/>
                </a:solidFill>
                <a:latin typeface="Times New Roman"/>
                <a:cs typeface="Times New Roman"/>
              </a:rPr>
              <a:t>fields</a:t>
            </a:r>
            <a:endParaRPr lang="en-US" sz="2000" b="1" dirty="0">
              <a:solidFill>
                <a:srgbClr val="FF0000"/>
              </a:solidFill>
              <a:latin typeface="Times New Roman"/>
              <a:cs typeface="Times New Roman"/>
            </a:endParaRPr>
          </a:p>
          <a:p>
            <a:r>
              <a:rPr lang="en-US" sz="2000" b="1" dirty="0" smtClean="0">
                <a:solidFill>
                  <a:srgbClr val="FF0000"/>
                </a:solidFill>
                <a:latin typeface="Times New Roman"/>
                <a:cs typeface="Times New Roman"/>
              </a:rPr>
              <a:t>the </a:t>
            </a:r>
            <a:r>
              <a:rPr lang="en-US" sz="2000" b="1" dirty="0">
                <a:solidFill>
                  <a:srgbClr val="FF0000"/>
                </a:solidFill>
                <a:latin typeface="Times New Roman"/>
                <a:cs typeface="Times New Roman"/>
              </a:rPr>
              <a:t>action for gauge and </a:t>
            </a:r>
            <a:r>
              <a:rPr lang="en-US" sz="2000" b="1" dirty="0" err="1">
                <a:solidFill>
                  <a:srgbClr val="FF0000"/>
                </a:solidFill>
                <a:latin typeface="Times New Roman"/>
                <a:cs typeface="Times New Roman"/>
              </a:rPr>
              <a:t>graviational</a:t>
            </a:r>
            <a:r>
              <a:rPr lang="en-US" sz="2000" b="1" dirty="0">
                <a:solidFill>
                  <a:srgbClr val="FF0000"/>
                </a:solidFill>
                <a:latin typeface="Times New Roman"/>
                <a:cs typeface="Times New Roman"/>
              </a:rPr>
              <a:t> </a:t>
            </a:r>
            <a:r>
              <a:rPr lang="en-US" sz="2000" b="1" dirty="0" smtClean="0">
                <a:solidFill>
                  <a:srgbClr val="FF0000"/>
                </a:solidFill>
                <a:latin typeface="Times New Roman"/>
                <a:cs typeface="Times New Roman"/>
              </a:rPr>
              <a:t>fields</a:t>
            </a:r>
            <a:endParaRPr lang="en-US" sz="2000" b="1" dirty="0">
              <a:solidFill>
                <a:srgbClr val="FF0000"/>
              </a:solidFill>
              <a:latin typeface="Times New Roman"/>
              <a:cs typeface="Times New Roman"/>
            </a:endParaRPr>
          </a:p>
          <a:p>
            <a:r>
              <a:rPr lang="en-US" sz="2000" b="1" dirty="0" smtClean="0">
                <a:solidFill>
                  <a:srgbClr val="FF0000"/>
                </a:solidFill>
                <a:latin typeface="Times New Roman"/>
                <a:cs typeface="Times New Roman"/>
              </a:rPr>
              <a:t>how </a:t>
            </a:r>
            <a:r>
              <a:rPr lang="en-US" sz="2000" b="1" dirty="0">
                <a:solidFill>
                  <a:srgbClr val="FF0000"/>
                </a:solidFill>
                <a:latin typeface="Times New Roman"/>
                <a:cs typeface="Times New Roman"/>
              </a:rPr>
              <a:t>quantum gravity is regularized near the Planck </a:t>
            </a:r>
            <a:r>
              <a:rPr lang="en-US" sz="2000" b="1" dirty="0" smtClean="0">
                <a:solidFill>
                  <a:srgbClr val="FF0000"/>
                </a:solidFill>
                <a:latin typeface="Times New Roman"/>
                <a:cs typeface="Times New Roman"/>
              </a:rPr>
              <a:t>scale</a:t>
            </a:r>
          </a:p>
          <a:p>
            <a:r>
              <a:rPr lang="en-US" sz="2000" b="1" dirty="0" smtClean="0">
                <a:solidFill>
                  <a:srgbClr val="FF0000"/>
                </a:solidFill>
                <a:latin typeface="Times New Roman"/>
                <a:cs typeface="Times New Roman"/>
              </a:rPr>
              <a:t>the </a:t>
            </a:r>
            <a:r>
              <a:rPr lang="en-US" sz="2000" b="1" dirty="0">
                <a:solidFill>
                  <a:srgbClr val="FF0000"/>
                </a:solidFill>
                <a:latin typeface="Times New Roman"/>
                <a:cs typeface="Times New Roman"/>
              </a:rPr>
              <a:t>origin of quantum fields, and the origin of </a:t>
            </a:r>
            <a:r>
              <a:rPr lang="en-US" sz="2000" b="1" dirty="0" err="1">
                <a:solidFill>
                  <a:srgbClr val="FF0000"/>
                </a:solidFill>
                <a:latin typeface="Times New Roman"/>
                <a:cs typeface="Times New Roman"/>
              </a:rPr>
              <a:t>spacetime</a:t>
            </a:r>
            <a:r>
              <a:rPr lang="en-US" sz="2000" b="1" dirty="0">
                <a:solidFill>
                  <a:srgbClr val="FF0000"/>
                </a:solidFill>
                <a:latin typeface="Times New Roman"/>
                <a:cs typeface="Times New Roman"/>
              </a:rPr>
              <a:t> </a:t>
            </a:r>
            <a:r>
              <a:rPr lang="en-US" sz="2000" b="1" dirty="0" smtClean="0">
                <a:solidFill>
                  <a:srgbClr val="FF0000"/>
                </a:solidFill>
                <a:latin typeface="Times New Roman"/>
                <a:cs typeface="Times New Roman"/>
              </a:rPr>
              <a:t>coordinates</a:t>
            </a:r>
            <a:endParaRPr lang="en-US" sz="2000" b="1" dirty="0">
              <a:solidFill>
                <a:srgbClr val="FF0000"/>
              </a:solidFill>
              <a:latin typeface="Times New Roman"/>
              <a:cs typeface="Times New Roman"/>
            </a:endParaRPr>
          </a:p>
          <a:p>
            <a:pPr marL="0" indent="0">
              <a:buNone/>
            </a:pPr>
            <a:endParaRPr lang="en-US" sz="1000" b="1" dirty="0">
              <a:solidFill>
                <a:srgbClr val="FF0000"/>
              </a:solidFill>
              <a:latin typeface="Times New Roman"/>
              <a:cs typeface="Times New Roman"/>
            </a:endParaRPr>
          </a:p>
          <a:p>
            <a:pPr marL="0" indent="0">
              <a:buNone/>
            </a:pPr>
            <a:r>
              <a:rPr lang="en-US" sz="2000" b="1" dirty="0" smtClean="0">
                <a:solidFill>
                  <a:srgbClr val="660066"/>
                </a:solidFill>
                <a:latin typeface="Times New Roman"/>
                <a:cs typeface="Times New Roman"/>
              </a:rPr>
              <a:t>The theory presented here addresses </a:t>
            </a:r>
            <a:r>
              <a:rPr lang="en-US" sz="2000" b="1" dirty="0">
                <a:solidFill>
                  <a:srgbClr val="660066"/>
                </a:solidFill>
                <a:latin typeface="Times New Roman"/>
                <a:cs typeface="Times New Roman"/>
              </a:rPr>
              <a:t>all of these </a:t>
            </a:r>
            <a:r>
              <a:rPr lang="en-US" sz="2000" b="1" dirty="0" err="1">
                <a:solidFill>
                  <a:srgbClr val="660066"/>
                </a:solidFill>
                <a:latin typeface="Times New Roman"/>
                <a:cs typeface="Times New Roman"/>
              </a:rPr>
              <a:t>isssues</a:t>
            </a:r>
            <a:r>
              <a:rPr lang="en-US" sz="2000" b="1" dirty="0">
                <a:solidFill>
                  <a:srgbClr val="660066"/>
                </a:solidFill>
                <a:latin typeface="Times New Roman"/>
                <a:cs typeface="Times New Roman"/>
              </a:rPr>
              <a:t>. </a:t>
            </a:r>
            <a:endParaRPr lang="en-US" sz="2000" b="1" dirty="0" smtClean="0">
              <a:solidFill>
                <a:srgbClr val="0000FF"/>
              </a:solidFill>
              <a:latin typeface="Times New Roman"/>
              <a:cs typeface="Times New Roman"/>
            </a:endParaRPr>
          </a:p>
          <a:p>
            <a:pPr marL="0" indent="0">
              <a:buNone/>
            </a:pPr>
            <a:endParaRPr lang="en-US" sz="1000" b="1" dirty="0">
              <a:solidFill>
                <a:srgbClr val="0000FF"/>
              </a:solidFill>
              <a:latin typeface="Times New Roman"/>
              <a:cs typeface="Times New Roman"/>
            </a:endParaRPr>
          </a:p>
          <a:p>
            <a:pPr marL="0" indent="0">
              <a:buNone/>
            </a:pPr>
            <a:r>
              <a:rPr lang="en-US" sz="2000" b="1" dirty="0" smtClean="0">
                <a:solidFill>
                  <a:srgbClr val="0000FF"/>
                </a:solidFill>
                <a:latin typeface="Times New Roman"/>
                <a:cs typeface="Times New Roman"/>
              </a:rPr>
              <a:t>The </a:t>
            </a:r>
            <a:r>
              <a:rPr lang="en-US" sz="2000" b="1" dirty="0">
                <a:solidFill>
                  <a:srgbClr val="0000FF"/>
                </a:solidFill>
                <a:latin typeface="Times New Roman"/>
                <a:cs typeface="Times New Roman"/>
              </a:rPr>
              <a:t>mathematical derivations are given </a:t>
            </a:r>
            <a:r>
              <a:rPr lang="en-US" sz="2000" b="1" dirty="0" smtClean="0">
                <a:solidFill>
                  <a:srgbClr val="0000FF"/>
                </a:solidFill>
                <a:latin typeface="Times New Roman"/>
                <a:cs typeface="Times New Roman"/>
              </a:rPr>
              <a:t>in a newer version of </a:t>
            </a:r>
            <a:r>
              <a:rPr lang="en-US" sz="2000" b="1" dirty="0">
                <a:solidFill>
                  <a:srgbClr val="0000FF"/>
                </a:solidFill>
                <a:latin typeface="Times New Roman"/>
                <a:cs typeface="Times New Roman"/>
              </a:rPr>
              <a:t>arXiv:</a:t>
            </a:r>
            <a:r>
              <a:rPr lang="en-US" sz="2000" b="1" dirty="0" smtClean="0">
                <a:solidFill>
                  <a:srgbClr val="0000FF"/>
                </a:solidFill>
                <a:latin typeface="Times New Roman"/>
                <a:cs typeface="Times New Roman"/>
              </a:rPr>
              <a:t>1101.0586, and here we just outline </a:t>
            </a:r>
            <a:r>
              <a:rPr lang="en-US" sz="2000" b="1" dirty="0">
                <a:solidFill>
                  <a:srgbClr val="0000FF"/>
                </a:solidFill>
                <a:latin typeface="Times New Roman"/>
                <a:cs typeface="Times New Roman"/>
              </a:rPr>
              <a:t>the principal ideas. </a:t>
            </a:r>
          </a:p>
          <a:p>
            <a:endParaRPr lang="en-US" sz="2000" b="1" dirty="0">
              <a:latin typeface="Times New Roman"/>
              <a:cs typeface="Times New Roman"/>
            </a:endParaRPr>
          </a:p>
        </p:txBody>
      </p:sp>
      <p:sp>
        <p:nvSpPr>
          <p:cNvPr id="2" name="Slide Number Placeholder 1"/>
          <p:cNvSpPr>
            <a:spLocks noGrp="1"/>
          </p:cNvSpPr>
          <p:nvPr>
            <p:ph type="sldNum" sz="quarter" idx="12"/>
          </p:nvPr>
        </p:nvSpPr>
        <p:spPr/>
        <p:txBody>
          <a:bodyPr/>
          <a:lstStyle/>
          <a:p>
            <a:fld id="{47247EA5-0A47-E147-B444-4EDC98F927F7}" type="slidenum">
              <a:rPr lang="en-US" smtClean="0"/>
              <a:t>3</a:t>
            </a:fld>
            <a:endParaRPr lang="en-US"/>
          </a:p>
        </p:txBody>
      </p:sp>
    </p:spTree>
    <p:extLst>
      <p:ext uri="{BB962C8B-B14F-4D97-AF65-F5344CB8AC3E}">
        <p14:creationId xmlns:p14="http://schemas.microsoft.com/office/powerpoint/2010/main" val="34515684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38" y="4556"/>
            <a:ext cx="8256025" cy="2873212"/>
          </a:xfrm>
        </p:spPr>
        <p:txBody>
          <a:bodyPr>
            <a:normAutofit lnSpcReduction="10000"/>
          </a:bodyPr>
          <a:lstStyle/>
          <a:p>
            <a:pPr marL="0" indent="0">
              <a:buNone/>
            </a:pPr>
            <a:r>
              <a:rPr lang="en-US" sz="2200" b="1" dirty="0">
                <a:solidFill>
                  <a:srgbClr val="FF0000"/>
                </a:solidFill>
                <a:latin typeface="Times New Roman"/>
                <a:cs typeface="Times New Roman"/>
              </a:rPr>
              <a:t>If the initial ideas below seem </a:t>
            </a:r>
            <a:r>
              <a:rPr lang="en-US" sz="2200" b="1" dirty="0" err="1">
                <a:solidFill>
                  <a:srgbClr val="FF0000"/>
                </a:solidFill>
                <a:latin typeface="Times New Roman"/>
                <a:cs typeface="Times New Roman"/>
              </a:rPr>
              <a:t>unfamilar</a:t>
            </a:r>
            <a:r>
              <a:rPr lang="en-US" sz="2200" b="1" dirty="0">
                <a:solidFill>
                  <a:srgbClr val="FF0000"/>
                </a:solidFill>
                <a:latin typeface="Times New Roman"/>
                <a:cs typeface="Times New Roman"/>
              </a:rPr>
              <a:t>, it is because the theory begins in a regime of high energies and small length scales that are currently </a:t>
            </a:r>
            <a:r>
              <a:rPr lang="en-US" sz="2200" b="1" dirty="0" smtClean="0">
                <a:solidFill>
                  <a:srgbClr val="FF0000"/>
                </a:solidFill>
                <a:latin typeface="Times New Roman"/>
                <a:cs typeface="Times New Roman"/>
              </a:rPr>
              <a:t>inaccessible </a:t>
            </a:r>
            <a:r>
              <a:rPr lang="en-US" sz="2200" b="1" dirty="0">
                <a:solidFill>
                  <a:srgbClr val="FF0000"/>
                </a:solidFill>
                <a:latin typeface="Times New Roman"/>
                <a:cs typeface="Times New Roman"/>
              </a:rPr>
              <a:t>to experiment, with standard physics emerging only as a low-energy limit</a:t>
            </a:r>
            <a:r>
              <a:rPr lang="en-US" sz="2200" b="1" dirty="0" smtClean="0">
                <a:solidFill>
                  <a:srgbClr val="FF0000"/>
                </a:solidFill>
                <a:latin typeface="Times New Roman"/>
                <a:cs typeface="Times New Roman"/>
              </a:rPr>
              <a:t>.</a:t>
            </a:r>
          </a:p>
          <a:p>
            <a:pPr marL="0" indent="0">
              <a:buNone/>
            </a:pPr>
            <a:endParaRPr lang="en-US" sz="800" b="1" dirty="0" smtClean="0">
              <a:solidFill>
                <a:srgbClr val="FF0000"/>
              </a:solidFill>
              <a:latin typeface="Times New Roman"/>
              <a:cs typeface="Times New Roman"/>
            </a:endParaRPr>
          </a:p>
          <a:p>
            <a:pPr marL="0" indent="0">
              <a:buNone/>
            </a:pPr>
            <a:r>
              <a:rPr lang="en-US" sz="2200" b="1" dirty="0" smtClean="0">
                <a:solidFill>
                  <a:srgbClr val="13662A"/>
                </a:solidFill>
                <a:latin typeface="Times New Roman"/>
                <a:cs typeface="Times New Roman"/>
              </a:rPr>
              <a:t>Nature consists of all possible states of a single fundamental system, which itself consists of an extremely large number of “grains”.</a:t>
            </a:r>
          </a:p>
          <a:p>
            <a:pPr marL="0" indent="0">
              <a:buNone/>
            </a:pPr>
            <a:endParaRPr lang="en-US" sz="2000" b="1" dirty="0" smtClean="0">
              <a:solidFill>
                <a:srgbClr val="FF0000"/>
              </a:solidFill>
              <a:latin typeface="Times New Roman"/>
              <a:cs typeface="Times New Roman"/>
            </a:endParaRPr>
          </a:p>
          <a:p>
            <a:pPr marL="0" indent="0">
              <a:buNone/>
            </a:pPr>
            <a:r>
              <a:rPr lang="en-US" sz="2200" dirty="0" smtClean="0">
                <a:solidFill>
                  <a:srgbClr val="0000FF"/>
                </a:solidFill>
                <a:latin typeface="Times New Roman"/>
                <a:cs typeface="Times New Roman"/>
              </a:rPr>
              <a:t>D coordinates (at least 14) are defined by</a:t>
            </a:r>
            <a:endParaRPr lang="en-US"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104711847"/>
              </p:ext>
            </p:extLst>
          </p:nvPr>
        </p:nvGraphicFramePr>
        <p:xfrm>
          <a:off x="136525" y="2878138"/>
          <a:ext cx="8686800" cy="965200"/>
        </p:xfrm>
        <a:graphic>
          <a:graphicData uri="http://schemas.openxmlformats.org/presentationml/2006/ole">
            <mc:AlternateContent xmlns:mc="http://schemas.openxmlformats.org/markup-compatibility/2006">
              <mc:Choice xmlns:v="urn:schemas-microsoft-com:vml" Requires="v">
                <p:oleObj spid="_x0000_s2117" name="Equation" r:id="rId3" imgW="4572000" imgH="508000" progId="Equation.DSMT4">
                  <p:embed/>
                </p:oleObj>
              </mc:Choice>
              <mc:Fallback>
                <p:oleObj name="Equation" r:id="rId3" imgW="4572000" imgH="508000" progId="Equation.DSMT4">
                  <p:embed/>
                  <p:pic>
                    <p:nvPicPr>
                      <p:cNvPr id="0" name=""/>
                      <p:cNvPicPr/>
                      <p:nvPr/>
                    </p:nvPicPr>
                    <p:blipFill>
                      <a:blip r:embed="rId4"/>
                      <a:stretch>
                        <a:fillRect/>
                      </a:stretch>
                    </p:blipFill>
                    <p:spPr>
                      <a:xfrm>
                        <a:off x="136525" y="2878138"/>
                        <a:ext cx="8686800" cy="965200"/>
                      </a:xfrm>
                      <a:prstGeom prst="rect">
                        <a:avLst/>
                      </a:prstGeom>
                    </p:spPr>
                  </p:pic>
                </p:oleObj>
              </mc:Fallback>
            </mc:AlternateContent>
          </a:graphicData>
        </a:graphic>
      </p:graphicFrame>
      <p:sp>
        <p:nvSpPr>
          <p:cNvPr id="6" name="TextBox 5"/>
          <p:cNvSpPr txBox="1"/>
          <p:nvPr/>
        </p:nvSpPr>
        <p:spPr>
          <a:xfrm>
            <a:off x="148811" y="3975734"/>
            <a:ext cx="4390946" cy="430887"/>
          </a:xfrm>
          <a:prstGeom prst="rect">
            <a:avLst/>
          </a:prstGeom>
          <a:noFill/>
        </p:spPr>
        <p:txBody>
          <a:bodyPr wrap="none" rtlCol="0">
            <a:spAutoFit/>
          </a:bodyPr>
          <a:lstStyle/>
          <a:p>
            <a:r>
              <a:rPr lang="en-US" sz="2200" dirty="0" smtClean="0">
                <a:solidFill>
                  <a:srgbClr val="008000"/>
                </a:solidFill>
                <a:latin typeface="Times New Roman"/>
                <a:cs typeface="Times New Roman"/>
              </a:rPr>
              <a:t>Initial (</a:t>
            </a:r>
            <a:r>
              <a:rPr lang="en-US" sz="2200" dirty="0" err="1" smtClean="0">
                <a:solidFill>
                  <a:srgbClr val="008000"/>
                </a:solidFill>
                <a:latin typeface="Times New Roman"/>
                <a:cs typeface="Times New Roman"/>
              </a:rPr>
              <a:t>bosonic</a:t>
            </a:r>
            <a:r>
              <a:rPr lang="en-US" sz="2200" dirty="0" smtClean="0">
                <a:solidFill>
                  <a:srgbClr val="008000"/>
                </a:solidFill>
                <a:latin typeface="Times New Roman"/>
                <a:cs typeface="Times New Roman"/>
              </a:rPr>
              <a:t>) fields are defined by</a:t>
            </a:r>
            <a:endParaRPr lang="en-US" sz="2200" dirty="0">
              <a:solidFill>
                <a:srgbClr val="008000"/>
              </a:solidFill>
              <a:latin typeface="Times New Roman"/>
              <a:cs typeface="Times New Roman"/>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197047727"/>
              </p:ext>
            </p:extLst>
          </p:nvPr>
        </p:nvGraphicFramePr>
        <p:xfrm>
          <a:off x="114300" y="4476750"/>
          <a:ext cx="7694613" cy="458788"/>
        </p:xfrm>
        <a:graphic>
          <a:graphicData uri="http://schemas.openxmlformats.org/presentationml/2006/ole">
            <mc:AlternateContent xmlns:mc="http://schemas.openxmlformats.org/markup-compatibility/2006">
              <mc:Choice xmlns:v="urn:schemas-microsoft-com:vml" Requires="v">
                <p:oleObj spid="_x0000_s2118" name="Equation" r:id="rId5" imgW="4051300" imgH="241300" progId="Equation.DSMT4">
                  <p:embed/>
                </p:oleObj>
              </mc:Choice>
              <mc:Fallback>
                <p:oleObj name="Equation" r:id="rId5" imgW="4051300" imgH="241300" progId="Equation.DSMT4">
                  <p:embed/>
                  <p:pic>
                    <p:nvPicPr>
                      <p:cNvPr id="0" name=""/>
                      <p:cNvPicPr/>
                      <p:nvPr/>
                    </p:nvPicPr>
                    <p:blipFill>
                      <a:blip r:embed="rId6"/>
                      <a:stretch>
                        <a:fillRect/>
                      </a:stretch>
                    </p:blipFill>
                    <p:spPr>
                      <a:xfrm>
                        <a:off x="114300" y="4476750"/>
                        <a:ext cx="7694613" cy="458788"/>
                      </a:xfrm>
                      <a:prstGeom prst="rect">
                        <a:avLst/>
                      </a:prstGeom>
                    </p:spPr>
                  </p:pic>
                </p:oleObj>
              </mc:Fallback>
            </mc:AlternateContent>
          </a:graphicData>
        </a:graphic>
      </p:graphicFrame>
      <p:sp>
        <p:nvSpPr>
          <p:cNvPr id="9" name="TextBox 8"/>
          <p:cNvSpPr txBox="1"/>
          <p:nvPr/>
        </p:nvSpPr>
        <p:spPr>
          <a:xfrm>
            <a:off x="20638" y="5134451"/>
            <a:ext cx="9144000" cy="1723549"/>
          </a:xfrm>
          <a:prstGeom prst="rect">
            <a:avLst/>
          </a:prstGeom>
          <a:noFill/>
        </p:spPr>
        <p:txBody>
          <a:bodyPr wrap="square" rtlCol="0">
            <a:spAutoFit/>
          </a:bodyPr>
          <a:lstStyle/>
          <a:p>
            <a:r>
              <a:rPr lang="en-US" sz="2200" dirty="0" smtClean="0">
                <a:solidFill>
                  <a:srgbClr val="980E9A"/>
                </a:solidFill>
              </a:rPr>
              <a:t>All possible values of </a:t>
            </a:r>
            <a:r>
              <a:rPr lang="en-US" sz="2200" i="1" dirty="0" err="1" smtClean="0">
                <a:solidFill>
                  <a:srgbClr val="980E9A"/>
                </a:solidFill>
              </a:rPr>
              <a:t>n</a:t>
            </a:r>
            <a:r>
              <a:rPr lang="en-US" sz="2200" i="1" baseline="-25000" dirty="0" err="1">
                <a:solidFill>
                  <a:srgbClr val="980E9A"/>
                </a:solidFill>
              </a:rPr>
              <a:t>M</a:t>
            </a:r>
            <a:r>
              <a:rPr lang="en-US" sz="2200" dirty="0" smtClean="0">
                <a:solidFill>
                  <a:srgbClr val="980E9A"/>
                </a:solidFill>
              </a:rPr>
              <a:t> and </a:t>
            </a:r>
            <a:r>
              <a:rPr lang="en-US" sz="2200" i="1" dirty="0" err="1" smtClean="0">
                <a:solidFill>
                  <a:srgbClr val="980E9A"/>
                </a:solidFill>
              </a:rPr>
              <a:t>n</a:t>
            </a:r>
            <a:r>
              <a:rPr lang="en-US" sz="2200" i="1" baseline="-25000" dirty="0" err="1" smtClean="0">
                <a:solidFill>
                  <a:srgbClr val="980E9A"/>
                </a:solidFill>
              </a:rPr>
              <a:t>k</a:t>
            </a:r>
            <a:r>
              <a:rPr lang="en-US" sz="2200" i="1" dirty="0" smtClean="0">
                <a:solidFill>
                  <a:srgbClr val="980E9A"/>
                </a:solidFill>
              </a:rPr>
              <a:t> </a:t>
            </a:r>
            <a:r>
              <a:rPr lang="en-US" sz="2200" dirty="0" smtClean="0">
                <a:solidFill>
                  <a:srgbClr val="980E9A"/>
                </a:solidFill>
              </a:rPr>
              <a:t>then means that each field </a:t>
            </a:r>
            <a:r>
              <a:rPr lang="en-US" sz="2200" dirty="0">
                <a:solidFill>
                  <a:srgbClr val="980E9A"/>
                </a:solidFill>
              </a:rPr>
              <a:t>takes on all possible values at each point in the </a:t>
            </a:r>
            <a:r>
              <a:rPr lang="en-US" sz="2200" i="1" dirty="0" smtClean="0">
                <a:solidFill>
                  <a:srgbClr val="980E9A"/>
                </a:solidFill>
              </a:rPr>
              <a:t>D</a:t>
            </a:r>
            <a:r>
              <a:rPr lang="en-US" sz="2200" dirty="0" smtClean="0">
                <a:solidFill>
                  <a:srgbClr val="980E9A"/>
                </a:solidFill>
              </a:rPr>
              <a:t>-</a:t>
            </a:r>
            <a:r>
              <a:rPr lang="en-US" sz="2200" dirty="0">
                <a:solidFill>
                  <a:srgbClr val="980E9A"/>
                </a:solidFill>
              </a:rPr>
              <a:t>dimensional space,</a:t>
            </a:r>
            <a:r>
              <a:rPr lang="en-US" sz="2200" dirty="0">
                <a:solidFill>
                  <a:srgbClr val="3366FF"/>
                </a:solidFill>
              </a:rPr>
              <a:t> which will later include 4-dimensional external </a:t>
            </a:r>
            <a:r>
              <a:rPr lang="en-US" sz="2200" dirty="0" err="1">
                <a:solidFill>
                  <a:srgbClr val="3366FF"/>
                </a:solidFill>
              </a:rPr>
              <a:t>spacetime</a:t>
            </a:r>
            <a:r>
              <a:rPr lang="en-US" sz="2200" dirty="0">
                <a:solidFill>
                  <a:srgbClr val="3366FF"/>
                </a:solidFill>
              </a:rPr>
              <a:t> and a </a:t>
            </a:r>
            <a:r>
              <a:rPr lang="en-US" sz="2200" i="1" dirty="0" smtClean="0">
                <a:solidFill>
                  <a:srgbClr val="3366FF"/>
                </a:solidFill>
              </a:rPr>
              <a:t>d</a:t>
            </a:r>
            <a:r>
              <a:rPr lang="en-US" sz="2200" dirty="0" smtClean="0">
                <a:solidFill>
                  <a:srgbClr val="3366FF"/>
                </a:solidFill>
              </a:rPr>
              <a:t>-</a:t>
            </a:r>
            <a:r>
              <a:rPr lang="en-US" sz="2200" dirty="0">
                <a:solidFill>
                  <a:srgbClr val="3366FF"/>
                </a:solidFill>
              </a:rPr>
              <a:t>dimensional internal space. </a:t>
            </a:r>
            <a:r>
              <a:rPr lang="en-US" sz="2200" b="1" dirty="0" smtClean="0">
                <a:solidFill>
                  <a:srgbClr val="FF6600"/>
                </a:solidFill>
              </a:rPr>
              <a:t>This corresponds to a path integral.</a:t>
            </a:r>
            <a:endParaRPr lang="en-US" sz="2200" b="1" dirty="0">
              <a:solidFill>
                <a:srgbClr val="FF6600"/>
              </a:solidFill>
            </a:endParaRPr>
          </a:p>
          <a:p>
            <a:endParaRPr lang="en-US" dirty="0"/>
          </a:p>
        </p:txBody>
      </p:sp>
      <p:sp>
        <p:nvSpPr>
          <p:cNvPr id="2" name="Slide Number Placeholder 1"/>
          <p:cNvSpPr>
            <a:spLocks noGrp="1"/>
          </p:cNvSpPr>
          <p:nvPr>
            <p:ph type="sldNum" sz="quarter" idx="12"/>
          </p:nvPr>
        </p:nvSpPr>
        <p:spPr/>
        <p:txBody>
          <a:bodyPr/>
          <a:lstStyle/>
          <a:p>
            <a:fld id="{47247EA5-0A47-E147-B444-4EDC98F927F7}" type="slidenum">
              <a:rPr lang="en-US" smtClean="0"/>
              <a:t>4</a:t>
            </a:fld>
            <a:endParaRPr lang="en-US"/>
          </a:p>
        </p:txBody>
      </p:sp>
    </p:spTree>
    <p:extLst>
      <p:ext uri="{BB962C8B-B14F-4D97-AF65-F5344CB8AC3E}">
        <p14:creationId xmlns:p14="http://schemas.microsoft.com/office/powerpoint/2010/main" val="18273018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2382"/>
            <a:ext cx="9144000" cy="4525963"/>
          </a:xfrm>
        </p:spPr>
        <p:txBody>
          <a:bodyPr>
            <a:normAutofit fontScale="55000" lnSpcReduction="20000"/>
          </a:bodyPr>
          <a:lstStyle/>
          <a:p>
            <a:pPr marL="0" indent="0">
              <a:buNone/>
            </a:pPr>
            <a:r>
              <a:rPr lang="en-US" sz="4400" b="1" dirty="0" smtClean="0">
                <a:solidFill>
                  <a:srgbClr val="0000FF"/>
                </a:solidFill>
                <a:latin typeface="Times New Roman"/>
                <a:cs typeface="Times New Roman"/>
              </a:rPr>
              <a:t>The entropy </a:t>
            </a:r>
            <a:r>
              <a:rPr lang="en-US" sz="4400" b="1" i="1" dirty="0" smtClean="0">
                <a:solidFill>
                  <a:srgbClr val="0000FF"/>
                </a:solidFill>
                <a:latin typeface="Times New Roman"/>
                <a:cs typeface="Times New Roman"/>
              </a:rPr>
              <a:t>S = k log W  </a:t>
            </a:r>
            <a:r>
              <a:rPr lang="en-US" sz="4400" b="1" dirty="0">
                <a:solidFill>
                  <a:srgbClr val="0000FF"/>
                </a:solidFill>
                <a:latin typeface="Times New Roman"/>
                <a:cs typeface="Times New Roman"/>
              </a:rPr>
              <a:t>is interpreted as essentially the negative of a Euclidean action, </a:t>
            </a:r>
            <a:r>
              <a:rPr lang="en-US" sz="4400" b="1" dirty="0" smtClean="0">
                <a:solidFill>
                  <a:srgbClr val="0000FF"/>
                </a:solidFill>
                <a:latin typeface="Times New Roman"/>
                <a:cs typeface="Times New Roman"/>
              </a:rPr>
              <a:t>and </a:t>
            </a:r>
            <a:r>
              <a:rPr lang="en-US" sz="4400" b="1" dirty="0">
                <a:solidFill>
                  <a:srgbClr val="0000FF"/>
                </a:solidFill>
                <a:latin typeface="Times New Roman"/>
                <a:cs typeface="Times New Roman"/>
              </a:rPr>
              <a:t>the sum over all possible values of the fields is interpreted as a </a:t>
            </a:r>
            <a:r>
              <a:rPr lang="en-US" sz="4400" b="1" dirty="0" smtClean="0">
                <a:solidFill>
                  <a:srgbClr val="0000FF"/>
                </a:solidFill>
                <a:latin typeface="Times New Roman"/>
                <a:cs typeface="Times New Roman"/>
              </a:rPr>
              <a:t>Euclidean </a:t>
            </a:r>
            <a:r>
              <a:rPr lang="en-US" sz="4400" b="1" dirty="0">
                <a:solidFill>
                  <a:srgbClr val="0000FF"/>
                </a:solidFill>
                <a:latin typeface="Times New Roman"/>
                <a:cs typeface="Times New Roman"/>
              </a:rPr>
              <a:t>path integral. </a:t>
            </a:r>
            <a:endParaRPr lang="en-US" sz="4400" b="1" dirty="0" smtClean="0">
              <a:solidFill>
                <a:srgbClr val="0000FF"/>
              </a:solidFill>
              <a:latin typeface="Times New Roman"/>
              <a:cs typeface="Times New Roman"/>
            </a:endParaRPr>
          </a:p>
          <a:p>
            <a:pPr marL="0" indent="0">
              <a:buNone/>
            </a:pPr>
            <a:r>
              <a:rPr lang="en-US" sz="4400" dirty="0" smtClean="0">
                <a:solidFill>
                  <a:srgbClr val="008000"/>
                </a:solidFill>
                <a:latin typeface="Times New Roman"/>
                <a:cs typeface="Times New Roman"/>
              </a:rPr>
              <a:t>After some mathematics, there </a:t>
            </a:r>
            <a:r>
              <a:rPr lang="en-US" sz="4400" dirty="0">
                <a:solidFill>
                  <a:srgbClr val="008000"/>
                </a:solidFill>
                <a:latin typeface="Times New Roman"/>
                <a:cs typeface="Times New Roman"/>
              </a:rPr>
              <a:t>is then a negative term in the Euclidean action which favors condensation of the scalar boson fields and a positive term involving spatial derivatives of these </a:t>
            </a:r>
            <a:r>
              <a:rPr lang="en-US" sz="4400" dirty="0" smtClean="0">
                <a:solidFill>
                  <a:srgbClr val="008000"/>
                </a:solidFill>
                <a:latin typeface="Times New Roman"/>
                <a:cs typeface="Times New Roman"/>
              </a:rPr>
              <a:t>fields:</a:t>
            </a:r>
          </a:p>
          <a:p>
            <a:pPr marL="0" indent="0">
              <a:buNone/>
            </a:pPr>
            <a:endParaRPr lang="en-US" sz="2400" b="1" dirty="0">
              <a:solidFill>
                <a:srgbClr val="008000"/>
              </a:solidFill>
              <a:latin typeface="Times New Roman"/>
              <a:cs typeface="Times New Roman"/>
            </a:endParaRPr>
          </a:p>
          <a:p>
            <a:pPr marL="0" indent="0">
              <a:buNone/>
            </a:pPr>
            <a:endParaRPr lang="en-US" sz="2400" b="1" dirty="0" smtClean="0">
              <a:solidFill>
                <a:srgbClr val="008000"/>
              </a:solidFill>
              <a:latin typeface="Times New Roman"/>
              <a:cs typeface="Times New Roman"/>
            </a:endParaRPr>
          </a:p>
          <a:p>
            <a:pPr marL="0" indent="0">
              <a:buNone/>
            </a:pPr>
            <a:endParaRPr lang="en-US" sz="2400" b="1" dirty="0">
              <a:solidFill>
                <a:srgbClr val="008000"/>
              </a:solidFill>
              <a:latin typeface="Times New Roman"/>
              <a:cs typeface="Times New Roman"/>
            </a:endParaRPr>
          </a:p>
          <a:p>
            <a:pPr marL="0" indent="0">
              <a:buNone/>
            </a:pPr>
            <a:endParaRPr lang="en-US" sz="2400" b="1" dirty="0" smtClean="0">
              <a:solidFill>
                <a:srgbClr val="008000"/>
              </a:solidFill>
              <a:latin typeface="Times New Roman"/>
              <a:cs typeface="Times New Roman"/>
            </a:endParaRPr>
          </a:p>
          <a:p>
            <a:pPr marL="0" indent="0">
              <a:buNone/>
            </a:pPr>
            <a:endParaRPr lang="en-US" sz="2400" b="1" dirty="0">
              <a:solidFill>
                <a:srgbClr val="008000"/>
              </a:solidFill>
              <a:latin typeface="Times New Roman"/>
              <a:cs typeface="Times New Roman"/>
            </a:endParaRPr>
          </a:p>
          <a:p>
            <a:pPr marL="0" indent="0">
              <a:buNone/>
            </a:pPr>
            <a:endParaRPr lang="en-US" sz="2400" b="1" dirty="0" smtClean="0">
              <a:solidFill>
                <a:srgbClr val="008000"/>
              </a:solidFill>
              <a:latin typeface="Times New Roman"/>
              <a:cs typeface="Times New Roman"/>
            </a:endParaRPr>
          </a:p>
          <a:p>
            <a:pPr marL="0" indent="0">
              <a:buNone/>
            </a:pPr>
            <a:endParaRPr lang="en-US" sz="2400" b="1" dirty="0">
              <a:solidFill>
                <a:srgbClr val="008000"/>
              </a:solidFill>
              <a:latin typeface="Times New Roman"/>
              <a:cs typeface="Times New Roman"/>
            </a:endParaRPr>
          </a:p>
          <a:p>
            <a:pPr marL="0" indent="0">
              <a:buNone/>
            </a:pPr>
            <a:endParaRPr lang="en-US" sz="2400" b="1" dirty="0" smtClean="0">
              <a:solidFill>
                <a:srgbClr val="008000"/>
              </a:solidFill>
              <a:latin typeface="Times New Roman"/>
              <a:cs typeface="Times New Roman"/>
            </a:endParaRPr>
          </a:p>
          <a:p>
            <a:pPr marL="0" indent="0">
              <a:buNone/>
            </a:pPr>
            <a:endParaRPr lang="en-US" sz="2400" b="1" dirty="0">
              <a:solidFill>
                <a:srgbClr val="008000"/>
              </a:solidFill>
              <a:latin typeface="Times New Roman"/>
              <a:cs typeface="Times New Roman"/>
            </a:endParaRPr>
          </a:p>
          <a:p>
            <a:pPr marL="0" indent="0">
              <a:buNone/>
            </a:pPr>
            <a:r>
              <a:rPr lang="en-US" sz="2400" b="1" dirty="0" smtClean="0">
                <a:solidFill>
                  <a:srgbClr val="008000"/>
                </a:solidFill>
                <a:latin typeface="Times New Roman"/>
                <a:cs typeface="Times New Roman"/>
              </a:rPr>
              <a:t> </a:t>
            </a:r>
            <a:endParaRPr lang="en-US" sz="2400" b="1" dirty="0">
              <a:solidFill>
                <a:srgbClr val="008000"/>
              </a:solidFill>
              <a:latin typeface="Times New Roman"/>
              <a:cs typeface="Times New Roman"/>
            </a:endParaRPr>
          </a:p>
          <a:p>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2854860122"/>
              </p:ext>
            </p:extLst>
          </p:nvPr>
        </p:nvGraphicFramePr>
        <p:xfrm>
          <a:off x="427358" y="2042709"/>
          <a:ext cx="7491730" cy="1813560"/>
        </p:xfrm>
        <a:graphic>
          <a:graphicData uri="http://schemas.openxmlformats.org/presentationml/2006/ole">
            <mc:AlternateContent xmlns:mc="http://schemas.openxmlformats.org/markup-compatibility/2006">
              <mc:Choice xmlns:v="urn:schemas-microsoft-com:vml" Requires="v">
                <p:oleObj spid="_x0000_s1056" name="Equation" r:id="rId3" imgW="4406900" imgH="1066800" progId="Equation.DSMT4">
                  <p:embed/>
                </p:oleObj>
              </mc:Choice>
              <mc:Fallback>
                <p:oleObj name="Equation" r:id="rId3" imgW="4406900" imgH="1066800" progId="Equation.DSMT4">
                  <p:embed/>
                  <p:pic>
                    <p:nvPicPr>
                      <p:cNvPr id="0" name=""/>
                      <p:cNvPicPr/>
                      <p:nvPr/>
                    </p:nvPicPr>
                    <p:blipFill>
                      <a:blip r:embed="rId4"/>
                      <a:stretch>
                        <a:fillRect/>
                      </a:stretch>
                    </p:blipFill>
                    <p:spPr>
                      <a:xfrm>
                        <a:off x="427358" y="2042709"/>
                        <a:ext cx="7491730" cy="1813560"/>
                      </a:xfrm>
                      <a:prstGeom prst="rect">
                        <a:avLst/>
                      </a:prstGeom>
                    </p:spPr>
                  </p:pic>
                </p:oleObj>
              </mc:Fallback>
            </mc:AlternateContent>
          </a:graphicData>
        </a:graphic>
      </p:graphicFrame>
      <p:sp>
        <p:nvSpPr>
          <p:cNvPr id="4" name="TextBox 3"/>
          <p:cNvSpPr txBox="1"/>
          <p:nvPr/>
        </p:nvSpPr>
        <p:spPr>
          <a:xfrm>
            <a:off x="1" y="3714963"/>
            <a:ext cx="8955784" cy="3323987"/>
          </a:xfrm>
          <a:prstGeom prst="rect">
            <a:avLst/>
          </a:prstGeom>
          <a:noFill/>
        </p:spPr>
        <p:txBody>
          <a:bodyPr wrap="square" rtlCol="0">
            <a:spAutoFit/>
          </a:bodyPr>
          <a:lstStyle/>
          <a:p>
            <a:r>
              <a:rPr lang="en-US" sz="2400" dirty="0">
                <a:solidFill>
                  <a:srgbClr val="660066"/>
                </a:solidFill>
              </a:rPr>
              <a:t>However, this action (obtained solely from a counting argument) has no lower bound, and </a:t>
            </a:r>
            <a:r>
              <a:rPr lang="en-US" sz="2400" b="1" dirty="0">
                <a:solidFill>
                  <a:srgbClr val="660066"/>
                </a:solidFill>
              </a:rPr>
              <a:t>a second fundamental assumption is required for a meaningful theory: </a:t>
            </a:r>
            <a:endParaRPr lang="en-US" sz="2400" b="1" dirty="0" smtClean="0">
              <a:solidFill>
                <a:srgbClr val="660066"/>
              </a:solidFill>
            </a:endParaRPr>
          </a:p>
          <a:p>
            <a:r>
              <a:rPr lang="en-US" sz="2400" dirty="0" smtClean="0">
                <a:solidFill>
                  <a:srgbClr val="FF0000"/>
                </a:solidFill>
              </a:rPr>
              <a:t>An </a:t>
            </a:r>
            <a:r>
              <a:rPr lang="en-US" sz="2400" dirty="0">
                <a:solidFill>
                  <a:srgbClr val="FF0000"/>
                </a:solidFill>
              </a:rPr>
              <a:t>additional term is added to the action, with a randomly varying potential </a:t>
            </a:r>
            <a:r>
              <a:rPr lang="en-US" sz="2400" dirty="0" smtClean="0">
                <a:solidFill>
                  <a:srgbClr val="FF0000"/>
                </a:solidFill>
              </a:rPr>
              <a:t>which </a:t>
            </a:r>
            <a:r>
              <a:rPr lang="en-US" sz="2400" dirty="0">
                <a:solidFill>
                  <a:srgbClr val="FF0000"/>
                </a:solidFill>
              </a:rPr>
              <a:t>is interpreted as </a:t>
            </a:r>
            <a:r>
              <a:rPr lang="en-US" sz="2400" dirty="0" smtClean="0">
                <a:solidFill>
                  <a:srgbClr val="FF0000"/>
                </a:solidFill>
              </a:rPr>
              <a:t>arising from stochastic fluctuations,  due to an </a:t>
            </a:r>
            <a:r>
              <a:rPr lang="en-US" sz="2400" dirty="0">
                <a:solidFill>
                  <a:srgbClr val="FF0000"/>
                </a:solidFill>
              </a:rPr>
              <a:t>unspecified environment </a:t>
            </a:r>
            <a:r>
              <a:rPr lang="en-US" sz="2400" dirty="0" smtClean="0">
                <a:solidFill>
                  <a:srgbClr val="FF0000"/>
                </a:solidFill>
              </a:rPr>
              <a:t>of </a:t>
            </a:r>
            <a:r>
              <a:rPr lang="en-US" sz="2400" dirty="0">
                <a:solidFill>
                  <a:srgbClr val="FF0000"/>
                </a:solidFill>
              </a:rPr>
              <a:t>the fundamental system. </a:t>
            </a:r>
            <a:endParaRPr lang="en-US" sz="2400" dirty="0" smtClean="0">
              <a:solidFill>
                <a:srgbClr val="FF0000"/>
              </a:solidFill>
            </a:endParaRPr>
          </a:p>
          <a:p>
            <a:r>
              <a:rPr lang="en-US" sz="2400" dirty="0" smtClean="0">
                <a:solidFill>
                  <a:srgbClr val="3366FF"/>
                </a:solidFill>
              </a:rPr>
              <a:t>(The </a:t>
            </a:r>
            <a:r>
              <a:rPr lang="en-US" sz="2400" dirty="0">
                <a:solidFill>
                  <a:srgbClr val="3366FF"/>
                </a:solidFill>
              </a:rPr>
              <a:t>precedent for such a term is the influence of a randomly varying environment in condensed matter physics</a:t>
            </a:r>
            <a:r>
              <a:rPr lang="en-US" sz="2400" dirty="0" smtClean="0">
                <a:solidFill>
                  <a:srgbClr val="3366FF"/>
                </a:solidFill>
              </a:rPr>
              <a:t>.)</a:t>
            </a:r>
            <a:endParaRPr lang="en-US" sz="2400" dirty="0">
              <a:solidFill>
                <a:srgbClr val="3366FF"/>
              </a:solidFill>
            </a:endParaRPr>
          </a:p>
          <a:p>
            <a:endParaRPr lang="en-US" dirty="0"/>
          </a:p>
        </p:txBody>
      </p:sp>
      <p:sp>
        <p:nvSpPr>
          <p:cNvPr id="5" name="Slide Number Placeholder 4"/>
          <p:cNvSpPr>
            <a:spLocks noGrp="1"/>
          </p:cNvSpPr>
          <p:nvPr>
            <p:ph type="sldNum" sz="quarter" idx="12"/>
          </p:nvPr>
        </p:nvSpPr>
        <p:spPr/>
        <p:txBody>
          <a:bodyPr/>
          <a:lstStyle/>
          <a:p>
            <a:fld id="{47247EA5-0A47-E147-B444-4EDC98F927F7}" type="slidenum">
              <a:rPr lang="en-US" smtClean="0"/>
              <a:t>5</a:t>
            </a:fld>
            <a:endParaRPr lang="en-US"/>
          </a:p>
        </p:txBody>
      </p:sp>
    </p:spTree>
    <p:extLst>
      <p:ext uri="{BB962C8B-B14F-4D97-AF65-F5344CB8AC3E}">
        <p14:creationId xmlns:p14="http://schemas.microsoft.com/office/powerpoint/2010/main" val="15577690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640" y="209474"/>
            <a:ext cx="8229600" cy="456737"/>
          </a:xfrm>
        </p:spPr>
        <p:txBody>
          <a:bodyPr>
            <a:normAutofit lnSpcReduction="10000"/>
          </a:bodyPr>
          <a:lstStyle/>
          <a:p>
            <a:pPr marL="0" indent="0">
              <a:buNone/>
            </a:pPr>
            <a:r>
              <a:rPr lang="en-US" sz="2400" dirty="0">
                <a:solidFill>
                  <a:srgbClr val="660066"/>
                </a:solidFill>
              </a:rPr>
              <a:t>When one averages over the random </a:t>
            </a:r>
            <a:r>
              <a:rPr lang="en-US" sz="2400" dirty="0" smtClean="0">
                <a:solidFill>
                  <a:srgbClr val="660066"/>
                </a:solidFill>
              </a:rPr>
              <a:t>fluctuations, </a:t>
            </a:r>
            <a:r>
              <a:rPr lang="en-US" sz="2400" dirty="0">
                <a:solidFill>
                  <a:srgbClr val="660066"/>
                </a:solidFill>
              </a:rPr>
              <a:t>the result </a:t>
            </a:r>
            <a:r>
              <a:rPr lang="en-US" sz="2400" dirty="0" smtClean="0">
                <a:solidFill>
                  <a:srgbClr val="660066"/>
                </a:solidFill>
              </a:rPr>
              <a:t>is</a:t>
            </a:r>
            <a:endParaRPr lang="en-US" dirty="0">
              <a:solidFill>
                <a:srgbClr val="660066"/>
              </a:solidFill>
            </a:endParaRPr>
          </a:p>
        </p:txBody>
      </p:sp>
      <p:sp>
        <p:nvSpPr>
          <p:cNvPr id="4" name="TextBox 3"/>
          <p:cNvSpPr txBox="1"/>
          <p:nvPr/>
        </p:nvSpPr>
        <p:spPr>
          <a:xfrm>
            <a:off x="208428" y="3147978"/>
            <a:ext cx="8846969" cy="3046988"/>
          </a:xfrm>
          <a:prstGeom prst="rect">
            <a:avLst/>
          </a:prstGeom>
          <a:noFill/>
        </p:spPr>
        <p:txBody>
          <a:bodyPr wrap="square" rtlCol="0">
            <a:spAutoFit/>
          </a:bodyPr>
          <a:lstStyle/>
          <a:p>
            <a:r>
              <a:rPr lang="en-US" sz="2400" dirty="0">
                <a:solidFill>
                  <a:srgbClr val="660066"/>
                </a:solidFill>
              </a:rPr>
              <a:t>which now has a lower bound. </a:t>
            </a:r>
            <a:endParaRPr lang="en-US" sz="2400" dirty="0" smtClean="0">
              <a:solidFill>
                <a:srgbClr val="660066"/>
              </a:solidFill>
            </a:endParaRPr>
          </a:p>
          <a:p>
            <a:endParaRPr lang="en-US" sz="2400" dirty="0">
              <a:solidFill>
                <a:srgbClr val="660066"/>
              </a:solidFill>
            </a:endParaRPr>
          </a:p>
          <a:p>
            <a:r>
              <a:rPr lang="en-US" sz="2400" dirty="0" smtClean="0">
                <a:solidFill>
                  <a:srgbClr val="FF6600"/>
                </a:solidFill>
              </a:rPr>
              <a:t>But </a:t>
            </a:r>
            <a:r>
              <a:rPr lang="en-US" sz="2400" dirty="0">
                <a:solidFill>
                  <a:srgbClr val="FF6600"/>
                </a:solidFill>
              </a:rPr>
              <a:t>the technique used for averaging necessarily requires the introduction of </a:t>
            </a:r>
            <a:r>
              <a:rPr lang="en-US" sz="2400" dirty="0" err="1">
                <a:solidFill>
                  <a:srgbClr val="FF6600"/>
                </a:solidFill>
              </a:rPr>
              <a:t>fermionic</a:t>
            </a:r>
            <a:r>
              <a:rPr lang="en-US" sz="2400" dirty="0">
                <a:solidFill>
                  <a:srgbClr val="FF6600"/>
                </a:solidFill>
              </a:rPr>
              <a:t> degrees of </a:t>
            </a:r>
            <a:r>
              <a:rPr lang="en-US" sz="2400" dirty="0" smtClean="0">
                <a:solidFill>
                  <a:srgbClr val="FF6600"/>
                </a:solidFill>
              </a:rPr>
              <a:t>freedom which match the </a:t>
            </a:r>
            <a:r>
              <a:rPr lang="en-US" sz="2400" dirty="0" err="1" smtClean="0">
                <a:solidFill>
                  <a:srgbClr val="FF6600"/>
                </a:solidFill>
              </a:rPr>
              <a:t>bosonic</a:t>
            </a:r>
            <a:r>
              <a:rPr lang="en-US" sz="2400" dirty="0" smtClean="0">
                <a:solidFill>
                  <a:srgbClr val="FF6600"/>
                </a:solidFill>
              </a:rPr>
              <a:t> degrees of freedom. </a:t>
            </a:r>
          </a:p>
          <a:p>
            <a:endParaRPr lang="en-US" sz="2400" dirty="0"/>
          </a:p>
          <a:p>
            <a:r>
              <a:rPr lang="en-US" sz="2400" b="1" dirty="0" smtClean="0">
                <a:solidFill>
                  <a:srgbClr val="FF0000"/>
                </a:solidFill>
              </a:rPr>
              <a:t>It </a:t>
            </a:r>
            <a:r>
              <a:rPr lang="en-US" sz="2400" b="1" dirty="0">
                <a:solidFill>
                  <a:srgbClr val="FF0000"/>
                </a:solidFill>
              </a:rPr>
              <a:t>is then clear that some form of </a:t>
            </a:r>
            <a:r>
              <a:rPr lang="en-US" sz="2400" b="1" dirty="0" err="1">
                <a:solidFill>
                  <a:srgbClr val="FF0000"/>
                </a:solidFill>
              </a:rPr>
              <a:t>supersymmetry</a:t>
            </a:r>
            <a:r>
              <a:rPr lang="en-US" sz="2400" b="1" dirty="0">
                <a:solidFill>
                  <a:srgbClr val="FF0000"/>
                </a:solidFill>
              </a:rPr>
              <a:t> is an unavoidable consequence of the present theory. </a:t>
            </a:r>
          </a:p>
        </p:txBody>
      </p:sp>
      <p:graphicFrame>
        <p:nvGraphicFramePr>
          <p:cNvPr id="5" name="Object 4"/>
          <p:cNvGraphicFramePr>
            <a:graphicFrameLocks noChangeAspect="1"/>
          </p:cNvGraphicFramePr>
          <p:nvPr>
            <p:extLst>
              <p:ext uri="{D42A27DB-BD31-4B8C-83A1-F6EECF244321}">
                <p14:modId xmlns:p14="http://schemas.microsoft.com/office/powerpoint/2010/main" val="3556834614"/>
              </p:ext>
            </p:extLst>
          </p:nvPr>
        </p:nvGraphicFramePr>
        <p:xfrm>
          <a:off x="39688" y="695325"/>
          <a:ext cx="8975725" cy="2316163"/>
        </p:xfrm>
        <a:graphic>
          <a:graphicData uri="http://schemas.openxmlformats.org/presentationml/2006/ole">
            <mc:AlternateContent xmlns:mc="http://schemas.openxmlformats.org/markup-compatibility/2006">
              <mc:Choice xmlns:v="urn:schemas-microsoft-com:vml" Requires="v">
                <p:oleObj spid="_x0000_s3102" name="Equation" r:id="rId3" imgW="4724400" imgH="1219200" progId="Equation.3">
                  <p:embed/>
                </p:oleObj>
              </mc:Choice>
              <mc:Fallback>
                <p:oleObj name="Equation" r:id="rId3" imgW="4724400" imgH="1219200" progId="Equation.3">
                  <p:embed/>
                  <p:pic>
                    <p:nvPicPr>
                      <p:cNvPr id="0" name=""/>
                      <p:cNvPicPr/>
                      <p:nvPr/>
                    </p:nvPicPr>
                    <p:blipFill>
                      <a:blip r:embed="rId4"/>
                      <a:stretch>
                        <a:fillRect/>
                      </a:stretch>
                    </p:blipFill>
                    <p:spPr>
                      <a:xfrm>
                        <a:off x="39688" y="695325"/>
                        <a:ext cx="8975725" cy="2316163"/>
                      </a:xfrm>
                      <a:prstGeom prst="rect">
                        <a:avLst/>
                      </a:prstGeom>
                    </p:spPr>
                  </p:pic>
                </p:oleObj>
              </mc:Fallback>
            </mc:AlternateContent>
          </a:graphicData>
        </a:graphic>
      </p:graphicFrame>
      <p:sp>
        <p:nvSpPr>
          <p:cNvPr id="2" name="Slide Number Placeholder 1"/>
          <p:cNvSpPr>
            <a:spLocks noGrp="1"/>
          </p:cNvSpPr>
          <p:nvPr>
            <p:ph type="sldNum" sz="quarter" idx="12"/>
          </p:nvPr>
        </p:nvSpPr>
        <p:spPr/>
        <p:txBody>
          <a:bodyPr/>
          <a:lstStyle/>
          <a:p>
            <a:fld id="{47247EA5-0A47-E147-B444-4EDC98F927F7}" type="slidenum">
              <a:rPr lang="en-US" smtClean="0"/>
              <a:t>6</a:t>
            </a:fld>
            <a:endParaRPr lang="en-US"/>
          </a:p>
        </p:txBody>
      </p:sp>
    </p:spTree>
    <p:extLst>
      <p:ext uri="{BB962C8B-B14F-4D97-AF65-F5344CB8AC3E}">
        <p14:creationId xmlns:p14="http://schemas.microsoft.com/office/powerpoint/2010/main" val="14829252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962" y="159856"/>
            <a:ext cx="9001038" cy="4748432"/>
          </a:xfrm>
        </p:spPr>
        <p:txBody>
          <a:bodyPr>
            <a:normAutofit fontScale="92500" lnSpcReduction="20000"/>
          </a:bodyPr>
          <a:lstStyle/>
          <a:p>
            <a:pPr marL="0" indent="0">
              <a:buNone/>
            </a:pPr>
            <a:r>
              <a:rPr lang="en-US" sz="2600" dirty="0">
                <a:solidFill>
                  <a:srgbClr val="008000"/>
                </a:solidFill>
                <a:latin typeface="Times New Roman"/>
                <a:cs typeface="Times New Roman"/>
              </a:rPr>
              <a:t>The theory at its most fundamental </a:t>
            </a:r>
            <a:r>
              <a:rPr lang="en-US" sz="2600" dirty="0" smtClean="0">
                <a:solidFill>
                  <a:srgbClr val="008000"/>
                </a:solidFill>
                <a:latin typeface="Times New Roman"/>
                <a:cs typeface="Times New Roman"/>
              </a:rPr>
              <a:t>has now been formulated. The </a:t>
            </a:r>
            <a:r>
              <a:rPr lang="en-US" sz="2600" dirty="0">
                <a:solidFill>
                  <a:srgbClr val="008000"/>
                </a:solidFill>
                <a:latin typeface="Times New Roman"/>
                <a:cs typeface="Times New Roman"/>
              </a:rPr>
              <a:t>complete path integral then implicitly contains many universes corresponding to many possible classical trajectories. </a:t>
            </a:r>
            <a:endParaRPr lang="en-US" sz="2600" dirty="0" smtClean="0">
              <a:solidFill>
                <a:srgbClr val="008000"/>
              </a:solidFill>
              <a:latin typeface="Times New Roman"/>
              <a:cs typeface="Times New Roman"/>
            </a:endParaRPr>
          </a:p>
          <a:p>
            <a:pPr marL="0" indent="0">
              <a:buNone/>
            </a:pPr>
            <a:endParaRPr lang="en-US" sz="2600" dirty="0" smtClean="0">
              <a:solidFill>
                <a:srgbClr val="008000"/>
              </a:solidFill>
              <a:latin typeface="Times New Roman"/>
              <a:cs typeface="Times New Roman"/>
            </a:endParaRPr>
          </a:p>
          <a:p>
            <a:pPr marL="0" indent="0">
              <a:buNone/>
            </a:pPr>
            <a:r>
              <a:rPr lang="en-US" sz="2600" b="1" dirty="0" smtClean="0">
                <a:solidFill>
                  <a:srgbClr val="FF0000"/>
                </a:solidFill>
                <a:latin typeface="Times New Roman"/>
                <a:cs typeface="Times New Roman"/>
              </a:rPr>
              <a:t>To </a:t>
            </a:r>
            <a:r>
              <a:rPr lang="en-US" sz="2600" b="1" dirty="0">
                <a:solidFill>
                  <a:srgbClr val="FF0000"/>
                </a:solidFill>
                <a:latin typeface="Times New Roman"/>
                <a:cs typeface="Times New Roman"/>
              </a:rPr>
              <a:t>make </a:t>
            </a:r>
            <a:r>
              <a:rPr lang="en-US" sz="2600" b="1" dirty="0" smtClean="0">
                <a:solidFill>
                  <a:srgbClr val="FF0000"/>
                </a:solidFill>
                <a:latin typeface="Times New Roman"/>
                <a:cs typeface="Times New Roman"/>
              </a:rPr>
              <a:t>further </a:t>
            </a:r>
            <a:r>
              <a:rPr lang="en-US" sz="2600" b="1" dirty="0">
                <a:solidFill>
                  <a:srgbClr val="FF0000"/>
                </a:solidFill>
                <a:latin typeface="Times New Roman"/>
                <a:cs typeface="Times New Roman"/>
              </a:rPr>
              <a:t>progress, we must postulate a </a:t>
            </a:r>
            <a:r>
              <a:rPr lang="en-US" sz="2600" b="1" dirty="0" smtClean="0">
                <a:solidFill>
                  <a:srgbClr val="FF0000"/>
                </a:solidFill>
                <a:latin typeface="Times New Roman"/>
                <a:cs typeface="Times New Roman"/>
              </a:rPr>
              <a:t>“geography” </a:t>
            </a:r>
            <a:r>
              <a:rPr lang="en-US" sz="2600" b="1" dirty="0">
                <a:solidFill>
                  <a:srgbClr val="FF0000"/>
                </a:solidFill>
                <a:latin typeface="Times New Roman"/>
                <a:cs typeface="Times New Roman"/>
              </a:rPr>
              <a:t>for our own universe</a:t>
            </a:r>
            <a:r>
              <a:rPr lang="en-US" sz="2600" b="1" dirty="0">
                <a:solidFill>
                  <a:srgbClr val="82161E"/>
                </a:solidFill>
                <a:latin typeface="Times New Roman"/>
                <a:cs typeface="Times New Roman"/>
              </a:rPr>
              <a:t>. </a:t>
            </a:r>
            <a:r>
              <a:rPr lang="en-US" sz="2600" b="1" dirty="0" smtClean="0">
                <a:solidFill>
                  <a:srgbClr val="82161E"/>
                </a:solidFill>
                <a:latin typeface="Times New Roman"/>
                <a:cs typeface="Times New Roman"/>
              </a:rPr>
              <a:t>(This is the third and final component of the theory, following the counting argument and stochastic fluctuations.) </a:t>
            </a:r>
            <a:r>
              <a:rPr lang="en-US" sz="2600" b="1" dirty="0" smtClean="0">
                <a:solidFill>
                  <a:srgbClr val="FF0000"/>
                </a:solidFill>
                <a:latin typeface="Times New Roman"/>
                <a:cs typeface="Times New Roman"/>
              </a:rPr>
              <a:t>It </a:t>
            </a:r>
            <a:r>
              <a:rPr lang="en-US" sz="2600" b="1" dirty="0">
                <a:solidFill>
                  <a:srgbClr val="FF0000"/>
                </a:solidFill>
                <a:latin typeface="Times New Roman"/>
                <a:cs typeface="Times New Roman"/>
              </a:rPr>
              <a:t>is assumed to be determined by an extremely dense primordial condensate with an order parameter </a:t>
            </a:r>
            <a:r>
              <a:rPr lang="en-US" sz="2600" b="1" dirty="0" smtClean="0">
                <a:solidFill>
                  <a:srgbClr val="FF0000"/>
                </a:solidFill>
                <a:latin typeface="Times New Roman"/>
                <a:cs typeface="Times New Roman"/>
              </a:rPr>
              <a:t>which </a:t>
            </a:r>
            <a:r>
              <a:rPr lang="en-US" sz="2600" b="1" dirty="0">
                <a:solidFill>
                  <a:srgbClr val="FF0000"/>
                </a:solidFill>
                <a:latin typeface="Times New Roman"/>
                <a:cs typeface="Times New Roman"/>
              </a:rPr>
              <a:t>has a specific topology: </a:t>
            </a:r>
            <a:endParaRPr lang="en-US" sz="2600" b="1" dirty="0" smtClean="0">
              <a:solidFill>
                <a:srgbClr val="FF0000"/>
              </a:solidFill>
              <a:latin typeface="Times New Roman"/>
              <a:cs typeface="Times New Roman"/>
            </a:endParaRPr>
          </a:p>
          <a:p>
            <a:pPr marL="0" indent="0">
              <a:buNone/>
            </a:pPr>
            <a:endParaRPr lang="en-US" sz="2600" b="1" dirty="0" smtClean="0">
              <a:solidFill>
                <a:srgbClr val="FF0000"/>
              </a:solidFill>
              <a:latin typeface="Times New Roman"/>
              <a:cs typeface="Times New Roman"/>
            </a:endParaRPr>
          </a:p>
          <a:p>
            <a:pPr marL="0" indent="0">
              <a:buNone/>
            </a:pPr>
            <a:r>
              <a:rPr lang="en-US" sz="2600" b="1" dirty="0" smtClean="0">
                <a:solidFill>
                  <a:srgbClr val="0000FF"/>
                </a:solidFill>
                <a:latin typeface="Times New Roman"/>
                <a:cs typeface="Times New Roman"/>
              </a:rPr>
              <a:t>In </a:t>
            </a:r>
            <a:r>
              <a:rPr lang="en-US" sz="2600" b="1" dirty="0">
                <a:solidFill>
                  <a:srgbClr val="0000FF"/>
                </a:solidFill>
                <a:latin typeface="Times New Roman"/>
                <a:cs typeface="Times New Roman"/>
              </a:rPr>
              <a:t>the internal space, it contains a </a:t>
            </a:r>
            <a:r>
              <a:rPr lang="en-US" sz="2600" b="1" i="1" dirty="0" smtClean="0">
                <a:solidFill>
                  <a:srgbClr val="0000FF"/>
                </a:solidFill>
                <a:latin typeface="Times New Roman"/>
                <a:cs typeface="Times New Roman"/>
              </a:rPr>
              <a:t>d</a:t>
            </a:r>
            <a:r>
              <a:rPr lang="en-US" sz="2600" b="1" dirty="0" smtClean="0">
                <a:solidFill>
                  <a:srgbClr val="0000FF"/>
                </a:solidFill>
                <a:latin typeface="Times New Roman"/>
                <a:cs typeface="Times New Roman"/>
              </a:rPr>
              <a:t>-</a:t>
            </a:r>
            <a:r>
              <a:rPr lang="en-US" sz="2600" b="1" dirty="0">
                <a:solidFill>
                  <a:srgbClr val="0000FF"/>
                </a:solidFill>
                <a:latin typeface="Times New Roman"/>
                <a:cs typeface="Times New Roman"/>
              </a:rPr>
              <a:t>dimensional </a:t>
            </a:r>
            <a:r>
              <a:rPr lang="en-US" sz="2600" b="1" dirty="0" smtClean="0">
                <a:solidFill>
                  <a:srgbClr val="0000FF"/>
                </a:solidFill>
                <a:latin typeface="Times New Roman"/>
                <a:cs typeface="Times New Roman"/>
              </a:rPr>
              <a:t>“vortex” which, after detailed mathematics, leads to an </a:t>
            </a:r>
            <a:r>
              <a:rPr lang="en-US" sz="2600" b="1" i="1" dirty="0" smtClean="0">
                <a:solidFill>
                  <a:srgbClr val="0000FF"/>
                </a:solidFill>
                <a:latin typeface="Times New Roman"/>
                <a:cs typeface="Times New Roman"/>
              </a:rPr>
              <a:t>SO(d)</a:t>
            </a:r>
            <a:r>
              <a:rPr lang="en-US" sz="2600" b="1" dirty="0">
                <a:solidFill>
                  <a:srgbClr val="0000FF"/>
                </a:solidFill>
                <a:latin typeface="Times New Roman"/>
                <a:cs typeface="Times New Roman"/>
              </a:rPr>
              <a:t> </a:t>
            </a:r>
            <a:r>
              <a:rPr lang="en-US" sz="2600" b="1" dirty="0" smtClean="0">
                <a:solidFill>
                  <a:srgbClr val="0000FF"/>
                </a:solidFill>
                <a:latin typeface="Times New Roman"/>
                <a:cs typeface="Times New Roman"/>
              </a:rPr>
              <a:t>gauge theory. </a:t>
            </a:r>
          </a:p>
          <a:p>
            <a:pPr marL="0" indent="0">
              <a:buNone/>
            </a:pPr>
            <a:endParaRPr lang="en-US" sz="2600" b="1" dirty="0" smtClean="0">
              <a:solidFill>
                <a:srgbClr val="0000FF"/>
              </a:solidFill>
              <a:latin typeface="Times New Roman"/>
              <a:cs typeface="Times New Roman"/>
            </a:endParaRPr>
          </a:p>
          <a:p>
            <a:pPr marL="0" indent="0">
              <a:buNone/>
            </a:pPr>
            <a:r>
              <a:rPr lang="en-US" sz="2600" dirty="0" smtClean="0">
                <a:solidFill>
                  <a:srgbClr val="D816CA"/>
                </a:solidFill>
                <a:latin typeface="Times New Roman"/>
                <a:cs typeface="Times New Roman"/>
              </a:rPr>
              <a:t>In </a:t>
            </a:r>
            <a:r>
              <a:rPr lang="en-US" sz="2600" dirty="0">
                <a:solidFill>
                  <a:srgbClr val="D816CA"/>
                </a:solidFill>
                <a:latin typeface="Times New Roman"/>
                <a:cs typeface="Times New Roman"/>
              </a:rPr>
              <a:t>the external space, </a:t>
            </a:r>
            <a:r>
              <a:rPr lang="en-US" sz="2600" dirty="0" smtClean="0">
                <a:solidFill>
                  <a:srgbClr val="D816CA"/>
                </a:solidFill>
                <a:latin typeface="Times New Roman"/>
                <a:cs typeface="Times New Roman"/>
              </a:rPr>
              <a:t>it has the form</a:t>
            </a:r>
          </a:p>
          <a:p>
            <a:pPr marL="0" indent="0">
              <a:buNone/>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767388502"/>
              </p:ext>
            </p:extLst>
          </p:nvPr>
        </p:nvGraphicFramePr>
        <p:xfrm>
          <a:off x="645303" y="4752875"/>
          <a:ext cx="4526280" cy="670560"/>
        </p:xfrm>
        <a:graphic>
          <a:graphicData uri="http://schemas.openxmlformats.org/presentationml/2006/ole">
            <mc:AlternateContent xmlns:mc="http://schemas.openxmlformats.org/markup-compatibility/2006">
              <mc:Choice xmlns:v="urn:schemas-microsoft-com:vml" Requires="v">
                <p:oleObj spid="_x0000_s4125" name="Equation" r:id="rId3" imgW="2057400" imgH="304800" progId="Equation.DSMT4">
                  <p:embed/>
                </p:oleObj>
              </mc:Choice>
              <mc:Fallback>
                <p:oleObj name="Equation" r:id="rId3" imgW="2057400" imgH="304800" progId="Equation.DSMT4">
                  <p:embed/>
                  <p:pic>
                    <p:nvPicPr>
                      <p:cNvPr id="0" name=""/>
                      <p:cNvPicPr/>
                      <p:nvPr/>
                    </p:nvPicPr>
                    <p:blipFill>
                      <a:blip r:embed="rId4"/>
                      <a:stretch>
                        <a:fillRect/>
                      </a:stretch>
                    </p:blipFill>
                    <p:spPr>
                      <a:xfrm>
                        <a:off x="645303" y="4752875"/>
                        <a:ext cx="4526280" cy="670560"/>
                      </a:xfrm>
                      <a:prstGeom prst="rect">
                        <a:avLst/>
                      </a:prstGeom>
                    </p:spPr>
                  </p:pic>
                </p:oleObj>
              </mc:Fallback>
            </mc:AlternateContent>
          </a:graphicData>
        </a:graphic>
      </p:graphicFrame>
      <p:sp>
        <p:nvSpPr>
          <p:cNvPr id="5" name="TextBox 4"/>
          <p:cNvSpPr txBox="1"/>
          <p:nvPr/>
        </p:nvSpPr>
        <p:spPr>
          <a:xfrm>
            <a:off x="201273" y="5362475"/>
            <a:ext cx="8812822" cy="1200328"/>
          </a:xfrm>
          <a:prstGeom prst="rect">
            <a:avLst/>
          </a:prstGeom>
          <a:noFill/>
        </p:spPr>
        <p:txBody>
          <a:bodyPr wrap="square" rtlCol="0">
            <a:spAutoFit/>
          </a:bodyPr>
          <a:lstStyle/>
          <a:p>
            <a:r>
              <a:rPr lang="en-US" sz="2400" dirty="0">
                <a:solidFill>
                  <a:srgbClr val="D816CA"/>
                </a:solidFill>
                <a:latin typeface="Times New Roman"/>
                <a:cs typeface="Times New Roman"/>
              </a:rPr>
              <a:t>w</a:t>
            </a:r>
            <a:r>
              <a:rPr lang="en-US" sz="2400" dirty="0" smtClean="0">
                <a:solidFill>
                  <a:srgbClr val="D816CA"/>
                </a:solidFill>
                <a:latin typeface="Times New Roman"/>
                <a:cs typeface="Times New Roman"/>
              </a:rPr>
              <a:t>here  </a:t>
            </a:r>
            <a:r>
              <a:rPr lang="en-US" sz="2400" i="1" dirty="0" err="1" smtClean="0">
                <a:solidFill>
                  <a:srgbClr val="D816CA"/>
                </a:solidFill>
                <a:latin typeface="Times New Roman"/>
                <a:cs typeface="Times New Roman"/>
              </a:rPr>
              <a:t>U</a:t>
            </a:r>
            <a:r>
              <a:rPr lang="en-US" sz="2400" i="1" baseline="-25000" dirty="0" err="1" smtClean="0">
                <a:solidFill>
                  <a:srgbClr val="D816CA"/>
                </a:solidFill>
                <a:latin typeface="Times New Roman"/>
                <a:cs typeface="Times New Roman"/>
              </a:rPr>
              <a:t>ext</a:t>
            </a:r>
            <a:r>
              <a:rPr lang="en-US" sz="2400" i="1" dirty="0" smtClean="0">
                <a:solidFill>
                  <a:srgbClr val="D816CA"/>
                </a:solidFill>
                <a:latin typeface="Times New Roman"/>
                <a:cs typeface="Times New Roman"/>
              </a:rPr>
              <a:t> </a:t>
            </a:r>
            <a:r>
              <a:rPr lang="en-US" sz="2400" dirty="0" smtClean="0">
                <a:solidFill>
                  <a:srgbClr val="D816CA"/>
                </a:solidFill>
                <a:latin typeface="Times New Roman"/>
                <a:cs typeface="Times New Roman"/>
              </a:rPr>
              <a:t>contains</a:t>
            </a:r>
            <a:r>
              <a:rPr lang="en-US" sz="2400" i="1" dirty="0" smtClean="0">
                <a:solidFill>
                  <a:srgbClr val="D816CA"/>
                </a:solidFill>
                <a:latin typeface="Times New Roman"/>
                <a:cs typeface="Times New Roman"/>
              </a:rPr>
              <a:t> </a:t>
            </a:r>
            <a:r>
              <a:rPr lang="en-US" sz="2400" dirty="0" smtClean="0">
                <a:solidFill>
                  <a:srgbClr val="D816CA"/>
                </a:solidFill>
                <a:latin typeface="Times New Roman"/>
                <a:cs typeface="Times New Roman"/>
              </a:rPr>
              <a:t>an “</a:t>
            </a:r>
            <a:r>
              <a:rPr lang="en-US" sz="2400" i="1" dirty="0" smtClean="0">
                <a:solidFill>
                  <a:srgbClr val="D816CA"/>
                </a:solidFill>
                <a:latin typeface="Times New Roman"/>
                <a:cs typeface="Times New Roman"/>
              </a:rPr>
              <a:t>SU</a:t>
            </a:r>
            <a:r>
              <a:rPr lang="en-US" sz="2400" i="1" dirty="0">
                <a:solidFill>
                  <a:srgbClr val="D816CA"/>
                </a:solidFill>
                <a:latin typeface="Times New Roman"/>
                <a:cs typeface="Times New Roman"/>
              </a:rPr>
              <a:t>(2</a:t>
            </a:r>
            <a:r>
              <a:rPr lang="en-US" sz="2400" i="1" dirty="0" smtClean="0">
                <a:solidFill>
                  <a:srgbClr val="D816CA"/>
                </a:solidFill>
                <a:latin typeface="Times New Roman"/>
                <a:cs typeface="Times New Roman"/>
              </a:rPr>
              <a:t>) </a:t>
            </a:r>
            <a:r>
              <a:rPr lang="en-US" sz="2400" dirty="0" smtClean="0">
                <a:solidFill>
                  <a:srgbClr val="D816CA"/>
                </a:solidFill>
                <a:latin typeface="Times New Roman"/>
                <a:cs typeface="Times New Roman"/>
              </a:rPr>
              <a:t>phase” </a:t>
            </a:r>
            <a:r>
              <a:rPr lang="en-US" sz="2400" dirty="0">
                <a:solidFill>
                  <a:srgbClr val="D816CA"/>
                </a:solidFill>
                <a:latin typeface="Times New Roman"/>
                <a:cs typeface="Times New Roman"/>
              </a:rPr>
              <a:t>which varies rapidly with position, and which is analogous to the phase of the order parameter in an ordinary </a:t>
            </a:r>
            <a:r>
              <a:rPr lang="en-US" sz="2400" dirty="0" smtClean="0">
                <a:solidFill>
                  <a:srgbClr val="D816CA"/>
                </a:solidFill>
                <a:latin typeface="Times New Roman"/>
                <a:cs typeface="Times New Roman"/>
              </a:rPr>
              <a:t>superfluid.</a:t>
            </a:r>
            <a:endParaRPr lang="en-US" sz="2400" dirty="0">
              <a:solidFill>
                <a:srgbClr val="D816CA"/>
              </a:solidFill>
              <a:latin typeface="Times New Roman"/>
              <a:cs typeface="Times New Roman"/>
            </a:endParaRPr>
          </a:p>
        </p:txBody>
      </p:sp>
      <p:sp>
        <p:nvSpPr>
          <p:cNvPr id="2" name="Slide Number Placeholder 1"/>
          <p:cNvSpPr>
            <a:spLocks noGrp="1"/>
          </p:cNvSpPr>
          <p:nvPr>
            <p:ph type="sldNum" sz="quarter" idx="12"/>
          </p:nvPr>
        </p:nvSpPr>
        <p:spPr/>
        <p:txBody>
          <a:bodyPr/>
          <a:lstStyle/>
          <a:p>
            <a:fld id="{47247EA5-0A47-E147-B444-4EDC98F927F7}" type="slidenum">
              <a:rPr lang="en-US" smtClean="0"/>
              <a:t>7</a:t>
            </a:fld>
            <a:endParaRPr lang="en-US"/>
          </a:p>
        </p:txBody>
      </p:sp>
    </p:spTree>
    <p:extLst>
      <p:ext uri="{BB962C8B-B14F-4D97-AF65-F5344CB8AC3E}">
        <p14:creationId xmlns:p14="http://schemas.microsoft.com/office/powerpoint/2010/main" val="3451232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772" y="170224"/>
            <a:ext cx="8642292" cy="2618806"/>
          </a:xfrm>
        </p:spPr>
        <p:txBody>
          <a:bodyPr>
            <a:normAutofit lnSpcReduction="10000"/>
          </a:bodyPr>
          <a:lstStyle/>
          <a:p>
            <a:pPr marL="0" indent="0">
              <a:buNone/>
            </a:pPr>
            <a:r>
              <a:rPr lang="en-US" sz="2400" dirty="0" smtClean="0">
                <a:solidFill>
                  <a:srgbClr val="13662A"/>
                </a:solidFill>
                <a:latin typeface="Times New Roman"/>
                <a:cs typeface="Times New Roman"/>
              </a:rPr>
              <a:t>In </a:t>
            </a:r>
            <a:r>
              <a:rPr lang="en-US" sz="2400" dirty="0">
                <a:solidFill>
                  <a:srgbClr val="13662A"/>
                </a:solidFill>
                <a:latin typeface="Times New Roman"/>
                <a:cs typeface="Times New Roman"/>
              </a:rPr>
              <a:t>the present theory, the high density primordial </a:t>
            </a:r>
            <a:r>
              <a:rPr lang="en-US" sz="2400" dirty="0" smtClean="0">
                <a:solidFill>
                  <a:srgbClr val="13662A"/>
                </a:solidFill>
                <a:latin typeface="Times New Roman"/>
                <a:cs typeface="Times New Roman"/>
              </a:rPr>
              <a:t>condensate forms </a:t>
            </a:r>
            <a:r>
              <a:rPr lang="en-US" sz="2400" dirty="0">
                <a:solidFill>
                  <a:srgbClr val="13662A"/>
                </a:solidFill>
                <a:latin typeface="Times New Roman"/>
                <a:cs typeface="Times New Roman"/>
              </a:rPr>
              <a:t>in </a:t>
            </a:r>
            <a:r>
              <a:rPr lang="en-US" sz="2400" dirty="0" smtClean="0">
                <a:solidFill>
                  <a:srgbClr val="13662A"/>
                </a:solidFill>
                <a:latin typeface="Times New Roman"/>
                <a:cs typeface="Times New Roman"/>
              </a:rPr>
              <a:t>the very </a:t>
            </a:r>
            <a:r>
              <a:rPr lang="en-US" sz="2400" dirty="0">
                <a:solidFill>
                  <a:srgbClr val="13662A"/>
                </a:solidFill>
                <a:latin typeface="Times New Roman"/>
                <a:cs typeface="Times New Roman"/>
              </a:rPr>
              <a:t>early universe, and the other </a:t>
            </a:r>
            <a:r>
              <a:rPr lang="en-US" sz="2400" dirty="0" err="1">
                <a:solidFill>
                  <a:srgbClr val="13662A"/>
                </a:solidFill>
                <a:latin typeface="Times New Roman"/>
                <a:cs typeface="Times New Roman"/>
              </a:rPr>
              <a:t>bosonic</a:t>
            </a:r>
            <a:r>
              <a:rPr lang="en-US" sz="2400" dirty="0">
                <a:solidFill>
                  <a:srgbClr val="13662A"/>
                </a:solidFill>
                <a:latin typeface="Times New Roman"/>
                <a:cs typeface="Times New Roman"/>
              </a:rPr>
              <a:t> and </a:t>
            </a:r>
            <a:r>
              <a:rPr lang="en-US" sz="2400" dirty="0" err="1">
                <a:solidFill>
                  <a:srgbClr val="13662A"/>
                </a:solidFill>
                <a:latin typeface="Times New Roman"/>
                <a:cs typeface="Times New Roman"/>
              </a:rPr>
              <a:t>fermionic</a:t>
            </a:r>
            <a:r>
              <a:rPr lang="en-US" sz="2400" dirty="0">
                <a:solidFill>
                  <a:srgbClr val="13662A"/>
                </a:solidFill>
                <a:latin typeface="Times New Roman"/>
                <a:cs typeface="Times New Roman"/>
              </a:rPr>
              <a:t> fields </a:t>
            </a:r>
            <a:r>
              <a:rPr lang="en-US" sz="2400" dirty="0" smtClean="0">
                <a:solidFill>
                  <a:srgbClr val="13662A"/>
                </a:solidFill>
                <a:latin typeface="Times New Roman"/>
                <a:cs typeface="Times New Roman"/>
              </a:rPr>
              <a:t>are </a:t>
            </a:r>
            <a:r>
              <a:rPr lang="en-US" sz="2400" dirty="0">
                <a:solidFill>
                  <a:srgbClr val="13662A"/>
                </a:solidFill>
                <a:latin typeface="Times New Roman"/>
                <a:cs typeface="Times New Roman"/>
              </a:rPr>
              <a:t>subsequently born into it. </a:t>
            </a:r>
            <a:endParaRPr lang="en-US" sz="2400" dirty="0" smtClean="0">
              <a:solidFill>
                <a:srgbClr val="13662A"/>
              </a:solidFill>
              <a:latin typeface="Times New Roman"/>
              <a:cs typeface="Times New Roman"/>
            </a:endParaRPr>
          </a:p>
          <a:p>
            <a:pPr marL="0" indent="0">
              <a:buNone/>
            </a:pPr>
            <a:r>
              <a:rPr lang="en-US" sz="2400" b="1" dirty="0" smtClean="0">
                <a:solidFill>
                  <a:srgbClr val="FF6600"/>
                </a:solidFill>
                <a:latin typeface="Times New Roman"/>
                <a:cs typeface="Times New Roman"/>
              </a:rPr>
              <a:t>It </a:t>
            </a:r>
            <a:r>
              <a:rPr lang="en-US" sz="2400" b="1" dirty="0">
                <a:solidFill>
                  <a:srgbClr val="FF6600"/>
                </a:solidFill>
                <a:latin typeface="Times New Roman"/>
                <a:cs typeface="Times New Roman"/>
              </a:rPr>
              <a:t>is then natural to follow </a:t>
            </a:r>
            <a:r>
              <a:rPr lang="en-US" sz="2400" b="1" dirty="0" smtClean="0">
                <a:solidFill>
                  <a:srgbClr val="FF6600"/>
                </a:solidFill>
                <a:latin typeface="Times New Roman"/>
                <a:cs typeface="Times New Roman"/>
              </a:rPr>
              <a:t>these fields in </a:t>
            </a:r>
            <a:r>
              <a:rPr lang="en-US" sz="2400" b="1" dirty="0">
                <a:solidFill>
                  <a:srgbClr val="FF6600"/>
                </a:solidFill>
                <a:latin typeface="Times New Roman"/>
                <a:cs typeface="Times New Roman"/>
              </a:rPr>
              <a:t>the condensate's frame of reference. </a:t>
            </a:r>
            <a:r>
              <a:rPr lang="en-US" sz="2400" b="1" dirty="0" smtClean="0">
                <a:solidFill>
                  <a:srgbClr val="FF6600"/>
                </a:solidFill>
                <a:latin typeface="Times New Roman"/>
                <a:cs typeface="Times New Roman"/>
              </a:rPr>
              <a:t>This is precisely </a:t>
            </a:r>
            <a:r>
              <a:rPr lang="en-US" sz="2400" b="1" dirty="0">
                <a:solidFill>
                  <a:srgbClr val="FF6600"/>
                </a:solidFill>
                <a:latin typeface="Times New Roman"/>
                <a:cs typeface="Times New Roman"/>
              </a:rPr>
              <a:t>analogous to </a:t>
            </a:r>
            <a:r>
              <a:rPr lang="en-US" sz="2400" b="1" dirty="0" smtClean="0">
                <a:solidFill>
                  <a:srgbClr val="FF6600"/>
                </a:solidFill>
                <a:latin typeface="Times New Roman"/>
                <a:cs typeface="Times New Roman"/>
              </a:rPr>
              <a:t>rewriting </a:t>
            </a:r>
            <a:r>
              <a:rPr lang="en-US" sz="2400" b="1" dirty="0">
                <a:solidFill>
                  <a:srgbClr val="FF6600"/>
                </a:solidFill>
                <a:latin typeface="Times New Roman"/>
                <a:cs typeface="Times New Roman"/>
              </a:rPr>
              <a:t>the </a:t>
            </a:r>
            <a:r>
              <a:rPr lang="en-US" sz="2400" b="1" dirty="0" err="1">
                <a:solidFill>
                  <a:srgbClr val="FF6600"/>
                </a:solidFill>
                <a:latin typeface="Times New Roman"/>
                <a:cs typeface="Times New Roman"/>
              </a:rPr>
              <a:t>wavefunction</a:t>
            </a:r>
            <a:r>
              <a:rPr lang="en-US" sz="2400" b="1" dirty="0">
                <a:solidFill>
                  <a:srgbClr val="FF6600"/>
                </a:solidFill>
                <a:latin typeface="Times New Roman"/>
                <a:cs typeface="Times New Roman"/>
              </a:rPr>
              <a:t> of </a:t>
            </a:r>
            <a:r>
              <a:rPr lang="en-US" sz="2400" b="1" dirty="0" smtClean="0">
                <a:solidFill>
                  <a:srgbClr val="FF6600"/>
                </a:solidFill>
                <a:latin typeface="Times New Roman"/>
                <a:cs typeface="Times New Roman"/>
              </a:rPr>
              <a:t>a </a:t>
            </a:r>
            <a:r>
              <a:rPr lang="en-US" sz="2400" b="1" dirty="0">
                <a:solidFill>
                  <a:srgbClr val="FF6600"/>
                </a:solidFill>
                <a:latin typeface="Times New Roman"/>
                <a:cs typeface="Times New Roman"/>
              </a:rPr>
              <a:t>particle in an ordinary superfluid moving with velocity </a:t>
            </a:r>
            <a:r>
              <a:rPr lang="en-US" sz="2400" b="1" dirty="0" err="1" smtClean="0">
                <a:solidFill>
                  <a:srgbClr val="FF6600"/>
                </a:solidFill>
                <a:latin typeface="Times New Roman"/>
                <a:cs typeface="Times New Roman"/>
              </a:rPr>
              <a:t>v</a:t>
            </a:r>
            <a:r>
              <a:rPr lang="en-US" sz="2400" b="1" baseline="-25000" dirty="0" err="1" smtClean="0">
                <a:solidFill>
                  <a:srgbClr val="FF6600"/>
                </a:solidFill>
                <a:latin typeface="Times New Roman"/>
                <a:cs typeface="Times New Roman"/>
              </a:rPr>
              <a:t>s</a:t>
            </a:r>
            <a:r>
              <a:rPr lang="en-US" sz="2400" b="1" dirty="0" smtClean="0">
                <a:solidFill>
                  <a:srgbClr val="FF6600"/>
                </a:solidFill>
                <a:latin typeface="Times New Roman"/>
                <a:cs typeface="Times New Roman"/>
              </a:rPr>
              <a:t>: </a:t>
            </a:r>
            <a:endParaRPr lang="en-US" sz="2400" b="1" dirty="0">
              <a:solidFill>
                <a:srgbClr val="FF6600"/>
              </a:solidFill>
              <a:latin typeface="Times New Roman"/>
              <a:cs typeface="Times New Roman"/>
            </a:endParaRP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47057584"/>
              </p:ext>
            </p:extLst>
          </p:nvPr>
        </p:nvGraphicFramePr>
        <p:xfrm>
          <a:off x="365864" y="2618809"/>
          <a:ext cx="8432800" cy="1041400"/>
        </p:xfrm>
        <a:graphic>
          <a:graphicData uri="http://schemas.openxmlformats.org/presentationml/2006/ole">
            <mc:AlternateContent xmlns:mc="http://schemas.openxmlformats.org/markup-compatibility/2006">
              <mc:Choice xmlns:v="urn:schemas-microsoft-com:vml" Requires="v">
                <p:oleObj spid="_x0000_s6217" name="Equation" r:id="rId3" imgW="4216400" imgH="520700" progId="Equation.DSMT4">
                  <p:embed/>
                </p:oleObj>
              </mc:Choice>
              <mc:Fallback>
                <p:oleObj name="Equation" r:id="rId3" imgW="4216400" imgH="520700" progId="Equation.DSMT4">
                  <p:embed/>
                  <p:pic>
                    <p:nvPicPr>
                      <p:cNvPr id="0" name=""/>
                      <p:cNvPicPr/>
                      <p:nvPr/>
                    </p:nvPicPr>
                    <p:blipFill>
                      <a:blip r:embed="rId4"/>
                      <a:stretch>
                        <a:fillRect/>
                      </a:stretch>
                    </p:blipFill>
                    <p:spPr>
                      <a:xfrm>
                        <a:off x="365864" y="2618809"/>
                        <a:ext cx="8432800" cy="1041400"/>
                      </a:xfrm>
                      <a:prstGeom prst="rect">
                        <a:avLst/>
                      </a:prstGeom>
                    </p:spPr>
                  </p:pic>
                </p:oleObj>
              </mc:Fallback>
            </mc:AlternateContent>
          </a:graphicData>
        </a:graphic>
      </p:graphicFrame>
      <p:sp>
        <p:nvSpPr>
          <p:cNvPr id="5" name="TextBox 4"/>
          <p:cNvSpPr txBox="1"/>
          <p:nvPr/>
        </p:nvSpPr>
        <p:spPr>
          <a:xfrm>
            <a:off x="248771" y="3669929"/>
            <a:ext cx="8549893" cy="830997"/>
          </a:xfrm>
          <a:prstGeom prst="rect">
            <a:avLst/>
          </a:prstGeom>
          <a:noFill/>
        </p:spPr>
        <p:txBody>
          <a:bodyPr wrap="square" rtlCol="0">
            <a:spAutoFit/>
          </a:bodyPr>
          <a:lstStyle/>
          <a:p>
            <a:r>
              <a:rPr lang="en-US" sz="2400" dirty="0">
                <a:solidFill>
                  <a:srgbClr val="D816CA"/>
                </a:solidFill>
              </a:rPr>
              <a:t>A detailed derivation then leads to the </a:t>
            </a:r>
            <a:r>
              <a:rPr lang="en-US" sz="2400" dirty="0" smtClean="0">
                <a:solidFill>
                  <a:srgbClr val="D816CA"/>
                </a:solidFill>
              </a:rPr>
              <a:t>standard action for </a:t>
            </a:r>
            <a:r>
              <a:rPr lang="en-US" sz="2400" dirty="0">
                <a:solidFill>
                  <a:srgbClr val="D816CA"/>
                </a:solidFill>
              </a:rPr>
              <a:t>fermions at low energy (compared to e.g. the Planck scale</a:t>
            </a:r>
            <a:r>
              <a:rPr lang="en-US" sz="2400" dirty="0" smtClean="0">
                <a:solidFill>
                  <a:srgbClr val="D816CA"/>
                </a:solidFill>
              </a:rPr>
              <a:t>)</a:t>
            </a:r>
            <a:endParaRPr lang="en-US" sz="2400" dirty="0">
              <a:solidFill>
                <a:srgbClr val="D816CA"/>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018375909"/>
              </p:ext>
            </p:extLst>
          </p:nvPr>
        </p:nvGraphicFramePr>
        <p:xfrm>
          <a:off x="1767589" y="4540392"/>
          <a:ext cx="3149600" cy="584200"/>
        </p:xfrm>
        <a:graphic>
          <a:graphicData uri="http://schemas.openxmlformats.org/presentationml/2006/ole">
            <mc:AlternateContent xmlns:mc="http://schemas.openxmlformats.org/markup-compatibility/2006">
              <mc:Choice xmlns:v="urn:schemas-microsoft-com:vml" Requires="v">
                <p:oleObj spid="_x0000_s6218" name="Equation" r:id="rId5" imgW="1574800" imgH="292100" progId="Equation.DSMT4">
                  <p:embed/>
                </p:oleObj>
              </mc:Choice>
              <mc:Fallback>
                <p:oleObj name="Equation" r:id="rId5" imgW="1574800" imgH="292100" progId="Equation.DSMT4">
                  <p:embed/>
                  <p:pic>
                    <p:nvPicPr>
                      <p:cNvPr id="0" name=""/>
                      <p:cNvPicPr/>
                      <p:nvPr/>
                    </p:nvPicPr>
                    <p:blipFill>
                      <a:blip r:embed="rId6"/>
                      <a:stretch>
                        <a:fillRect/>
                      </a:stretch>
                    </p:blipFill>
                    <p:spPr>
                      <a:xfrm>
                        <a:off x="1767589" y="4540392"/>
                        <a:ext cx="3149600" cy="584200"/>
                      </a:xfrm>
                      <a:prstGeom prst="rect">
                        <a:avLst/>
                      </a:prstGeom>
                    </p:spPr>
                  </p:pic>
                </p:oleObj>
              </mc:Fallback>
            </mc:AlternateContent>
          </a:graphicData>
        </a:graphic>
      </p:graphicFrame>
      <p:sp>
        <p:nvSpPr>
          <p:cNvPr id="7" name="TextBox 6"/>
          <p:cNvSpPr txBox="1"/>
          <p:nvPr/>
        </p:nvSpPr>
        <p:spPr>
          <a:xfrm>
            <a:off x="248771" y="5124592"/>
            <a:ext cx="8366588" cy="461665"/>
          </a:xfrm>
          <a:prstGeom prst="rect">
            <a:avLst/>
          </a:prstGeom>
          <a:noFill/>
        </p:spPr>
        <p:txBody>
          <a:bodyPr wrap="square" rtlCol="0">
            <a:spAutoFit/>
          </a:bodyPr>
          <a:lstStyle/>
          <a:p>
            <a:r>
              <a:rPr lang="en-US" sz="2400" dirty="0">
                <a:solidFill>
                  <a:srgbClr val="D816CA"/>
                </a:solidFill>
              </a:rPr>
              <a:t>a</a:t>
            </a:r>
            <a:r>
              <a:rPr lang="en-US" sz="2400" dirty="0" smtClean="0">
                <a:solidFill>
                  <a:srgbClr val="D816CA"/>
                </a:solidFill>
              </a:rPr>
              <a:t>nd for scalar bosons, after a much longer derivation,</a:t>
            </a:r>
            <a:endParaRPr lang="en-US" sz="2400" dirty="0">
              <a:solidFill>
                <a:srgbClr val="D816CA"/>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726005498"/>
              </p:ext>
            </p:extLst>
          </p:nvPr>
        </p:nvGraphicFramePr>
        <p:xfrm>
          <a:off x="427038" y="5621338"/>
          <a:ext cx="6223000" cy="584200"/>
        </p:xfrm>
        <a:graphic>
          <a:graphicData uri="http://schemas.openxmlformats.org/presentationml/2006/ole">
            <mc:AlternateContent xmlns:mc="http://schemas.openxmlformats.org/markup-compatibility/2006">
              <mc:Choice xmlns:v="urn:schemas-microsoft-com:vml" Requires="v">
                <p:oleObj spid="_x0000_s6219" name="Equation" r:id="rId7" imgW="3111500" imgH="292100" progId="Equation.DSMT4">
                  <p:embed/>
                </p:oleObj>
              </mc:Choice>
              <mc:Fallback>
                <p:oleObj name="Equation" r:id="rId7" imgW="3111500" imgH="292100" progId="Equation.DSMT4">
                  <p:embed/>
                  <p:pic>
                    <p:nvPicPr>
                      <p:cNvPr id="0" name=""/>
                      <p:cNvPicPr/>
                      <p:nvPr/>
                    </p:nvPicPr>
                    <p:blipFill>
                      <a:blip r:embed="rId8"/>
                      <a:stretch>
                        <a:fillRect/>
                      </a:stretch>
                    </p:blipFill>
                    <p:spPr>
                      <a:xfrm>
                        <a:off x="427038" y="5621338"/>
                        <a:ext cx="6223000" cy="584200"/>
                      </a:xfrm>
                      <a:prstGeom prst="rect">
                        <a:avLst/>
                      </a:prstGeom>
                    </p:spPr>
                  </p:pic>
                </p:oleObj>
              </mc:Fallback>
            </mc:AlternateContent>
          </a:graphicData>
        </a:graphic>
      </p:graphicFrame>
      <p:sp>
        <p:nvSpPr>
          <p:cNvPr id="9" name="TextBox 8"/>
          <p:cNvSpPr txBox="1"/>
          <p:nvPr/>
        </p:nvSpPr>
        <p:spPr>
          <a:xfrm flipH="1">
            <a:off x="0" y="6204893"/>
            <a:ext cx="9144000" cy="446276"/>
          </a:xfrm>
          <a:prstGeom prst="rect">
            <a:avLst/>
          </a:prstGeom>
          <a:noFill/>
        </p:spPr>
        <p:txBody>
          <a:bodyPr wrap="square" rtlCol="0">
            <a:spAutoFit/>
          </a:bodyPr>
          <a:lstStyle/>
          <a:p>
            <a:r>
              <a:rPr lang="en-US" sz="2300" b="1" dirty="0" smtClean="0">
                <a:solidFill>
                  <a:srgbClr val="FF0000"/>
                </a:solidFill>
                <a:latin typeface="Times New Roman"/>
                <a:cs typeface="Times New Roman"/>
              </a:rPr>
              <a:t>It is remarkable that the action for the auxiliary fields </a:t>
            </a:r>
            <a:r>
              <a:rPr lang="en-US" sz="2300" b="1" i="1" dirty="0" err="1" smtClean="0">
                <a:solidFill>
                  <a:srgbClr val="FF0000"/>
                </a:solidFill>
                <a:latin typeface="Times New Roman"/>
                <a:cs typeface="Times New Roman"/>
              </a:rPr>
              <a:t>F</a:t>
            </a:r>
            <a:r>
              <a:rPr lang="en-US" sz="2300" b="1" i="1" baseline="-25000" dirty="0" err="1" smtClean="0">
                <a:solidFill>
                  <a:srgbClr val="FF0000"/>
                </a:solidFill>
                <a:latin typeface="Times New Roman"/>
                <a:cs typeface="Times New Roman"/>
              </a:rPr>
              <a:t>b</a:t>
            </a:r>
            <a:r>
              <a:rPr lang="en-US" sz="2300" b="1" i="1" dirty="0" smtClean="0">
                <a:solidFill>
                  <a:srgbClr val="FF0000"/>
                </a:solidFill>
                <a:latin typeface="Times New Roman"/>
                <a:cs typeface="Times New Roman"/>
              </a:rPr>
              <a:t> </a:t>
            </a:r>
            <a:r>
              <a:rPr lang="en-US" sz="2300" b="1" dirty="0" smtClean="0">
                <a:solidFill>
                  <a:srgbClr val="FF0000"/>
                </a:solidFill>
                <a:latin typeface="Times New Roman"/>
                <a:cs typeface="Times New Roman"/>
              </a:rPr>
              <a:t>also emerges. </a:t>
            </a:r>
            <a:endParaRPr lang="en-US" sz="2300" b="1" dirty="0">
              <a:solidFill>
                <a:srgbClr val="FF0000"/>
              </a:solidFill>
              <a:latin typeface="Times New Roman"/>
              <a:cs typeface="Times New Roman"/>
            </a:endParaRPr>
          </a:p>
        </p:txBody>
      </p:sp>
    </p:spTree>
    <p:extLst>
      <p:ext uri="{BB962C8B-B14F-4D97-AF65-F5344CB8AC3E}">
        <p14:creationId xmlns:p14="http://schemas.microsoft.com/office/powerpoint/2010/main" val="18490814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447791739"/>
              </p:ext>
            </p:extLst>
          </p:nvPr>
        </p:nvGraphicFramePr>
        <p:xfrm>
          <a:off x="304800" y="-42863"/>
          <a:ext cx="8509000" cy="2362201"/>
        </p:xfrm>
        <a:graphic>
          <a:graphicData uri="http://schemas.openxmlformats.org/presentationml/2006/ole">
            <mc:AlternateContent xmlns:mc="http://schemas.openxmlformats.org/markup-compatibility/2006">
              <mc:Choice xmlns:v="urn:schemas-microsoft-com:vml" Requires="v">
                <p:oleObj spid="_x0000_s7216" name="Equation" r:id="rId3" imgW="4254500" imgH="1181100" progId="Equation.3">
                  <p:embed/>
                </p:oleObj>
              </mc:Choice>
              <mc:Fallback>
                <p:oleObj name="Equation" r:id="rId3" imgW="4254500" imgH="1181100" progId="Equation.3">
                  <p:embed/>
                  <p:pic>
                    <p:nvPicPr>
                      <p:cNvPr id="0" name=""/>
                      <p:cNvPicPr/>
                      <p:nvPr/>
                    </p:nvPicPr>
                    <p:blipFill>
                      <a:blip r:embed="rId4"/>
                      <a:stretch>
                        <a:fillRect/>
                      </a:stretch>
                    </p:blipFill>
                    <p:spPr>
                      <a:xfrm>
                        <a:off x="304800" y="-42863"/>
                        <a:ext cx="8509000" cy="2362201"/>
                      </a:xfrm>
                      <a:prstGeom prst="rect">
                        <a:avLst/>
                      </a:prstGeom>
                    </p:spPr>
                  </p:pic>
                </p:oleObj>
              </mc:Fallback>
            </mc:AlternateContent>
          </a:graphicData>
        </a:graphic>
      </p:graphicFrame>
      <p:sp>
        <p:nvSpPr>
          <p:cNvPr id="3" name="TextBox 2"/>
          <p:cNvSpPr txBox="1"/>
          <p:nvPr/>
        </p:nvSpPr>
        <p:spPr>
          <a:xfrm>
            <a:off x="109538" y="2272632"/>
            <a:ext cx="7847263" cy="830997"/>
          </a:xfrm>
          <a:prstGeom prst="rect">
            <a:avLst/>
          </a:prstGeom>
          <a:noFill/>
        </p:spPr>
        <p:txBody>
          <a:bodyPr wrap="square" rtlCol="0">
            <a:spAutoFit/>
          </a:bodyPr>
          <a:lstStyle/>
          <a:p>
            <a:r>
              <a:rPr lang="en-US" sz="2400" dirty="0" smtClean="0"/>
              <a:t>Furthermore, when rotations of the internal-space order parameter are included, another detailed derivation leads  to</a:t>
            </a: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283391607"/>
              </p:ext>
            </p:extLst>
          </p:nvPr>
        </p:nvGraphicFramePr>
        <p:xfrm>
          <a:off x="109538" y="3151188"/>
          <a:ext cx="8951912" cy="2255837"/>
        </p:xfrm>
        <a:graphic>
          <a:graphicData uri="http://schemas.openxmlformats.org/presentationml/2006/ole">
            <mc:AlternateContent xmlns:mc="http://schemas.openxmlformats.org/markup-compatibility/2006">
              <mc:Choice xmlns:v="urn:schemas-microsoft-com:vml" Requires="v">
                <p:oleObj spid="_x0000_s7217" name="Equation" r:id="rId5" imgW="4838700" imgH="1219200" progId="Equation.DSMT4">
                  <p:embed/>
                </p:oleObj>
              </mc:Choice>
              <mc:Fallback>
                <p:oleObj name="Equation" r:id="rId5" imgW="4838700" imgH="1219200" progId="Equation.DSMT4">
                  <p:embed/>
                  <p:pic>
                    <p:nvPicPr>
                      <p:cNvPr id="0" name=""/>
                      <p:cNvPicPr/>
                      <p:nvPr/>
                    </p:nvPicPr>
                    <p:blipFill>
                      <a:blip r:embed="rId6"/>
                      <a:stretch>
                        <a:fillRect/>
                      </a:stretch>
                    </p:blipFill>
                    <p:spPr>
                      <a:xfrm>
                        <a:off x="109538" y="3151188"/>
                        <a:ext cx="8951912" cy="2255837"/>
                      </a:xfrm>
                      <a:prstGeom prst="rect">
                        <a:avLst/>
                      </a:prstGeom>
                    </p:spPr>
                  </p:pic>
                </p:oleObj>
              </mc:Fallback>
            </mc:AlternateContent>
          </a:graphicData>
        </a:graphic>
      </p:graphicFrame>
      <p:sp>
        <p:nvSpPr>
          <p:cNvPr id="5" name="TextBox 4"/>
          <p:cNvSpPr txBox="1"/>
          <p:nvPr/>
        </p:nvSpPr>
        <p:spPr>
          <a:xfrm>
            <a:off x="109538" y="5499494"/>
            <a:ext cx="8584952" cy="830997"/>
          </a:xfrm>
          <a:prstGeom prst="rect">
            <a:avLst/>
          </a:prstGeom>
          <a:noFill/>
        </p:spPr>
        <p:txBody>
          <a:bodyPr wrap="none" rtlCol="0">
            <a:spAutoFit/>
          </a:bodyPr>
          <a:lstStyle/>
          <a:p>
            <a:r>
              <a:rPr lang="en-US" sz="2400" dirty="0">
                <a:latin typeface="Times New Roman"/>
                <a:cs typeface="Times New Roman"/>
              </a:rPr>
              <a:t>I.e., the gauge fields are </a:t>
            </a:r>
            <a:r>
              <a:rPr lang="en-US" sz="2400" dirty="0" smtClean="0">
                <a:latin typeface="Times New Roman"/>
                <a:cs typeface="Times New Roman"/>
              </a:rPr>
              <a:t>interpreted as </a:t>
            </a:r>
            <a:r>
              <a:rPr lang="en-US" sz="2400" dirty="0">
                <a:latin typeface="Times New Roman"/>
                <a:cs typeface="Times New Roman"/>
              </a:rPr>
              <a:t>the rates at which the internal </a:t>
            </a:r>
          </a:p>
          <a:p>
            <a:r>
              <a:rPr lang="en-US" sz="2400" dirty="0">
                <a:latin typeface="Times New Roman"/>
                <a:cs typeface="Times New Roman"/>
              </a:rPr>
              <a:t>order </a:t>
            </a:r>
            <a:r>
              <a:rPr lang="en-US" sz="2400" dirty="0" smtClean="0">
                <a:latin typeface="Times New Roman"/>
                <a:cs typeface="Times New Roman"/>
              </a:rPr>
              <a:t>parameter is </a:t>
            </a:r>
            <a:r>
              <a:rPr lang="en-US" sz="2400" dirty="0">
                <a:latin typeface="Times New Roman"/>
                <a:cs typeface="Times New Roman"/>
              </a:rPr>
              <a:t>rotating as a </a:t>
            </a:r>
            <a:r>
              <a:rPr lang="en-US" sz="2400" dirty="0" smtClean="0">
                <a:latin typeface="Times New Roman"/>
                <a:cs typeface="Times New Roman"/>
              </a:rPr>
              <a:t>function </a:t>
            </a:r>
            <a:r>
              <a:rPr lang="en-US" sz="2400" dirty="0">
                <a:latin typeface="Times New Roman"/>
                <a:cs typeface="Times New Roman"/>
              </a:rPr>
              <a:t>of the external </a:t>
            </a:r>
            <a:r>
              <a:rPr lang="en-US" sz="2400" dirty="0" smtClean="0">
                <a:latin typeface="Times New Roman"/>
                <a:cs typeface="Times New Roman"/>
              </a:rPr>
              <a:t>coordinates.</a:t>
            </a:r>
            <a:endParaRPr lang="en-US" sz="2400" dirty="0">
              <a:effectLst/>
              <a:latin typeface="Times New Roman"/>
              <a:cs typeface="Times New Roman"/>
            </a:endParaRPr>
          </a:p>
        </p:txBody>
      </p:sp>
      <p:sp>
        <p:nvSpPr>
          <p:cNvPr id="6" name="Slide Number Placeholder 5"/>
          <p:cNvSpPr>
            <a:spLocks noGrp="1"/>
          </p:cNvSpPr>
          <p:nvPr>
            <p:ph type="sldNum" sz="quarter" idx="12"/>
          </p:nvPr>
        </p:nvSpPr>
        <p:spPr/>
        <p:txBody>
          <a:bodyPr/>
          <a:lstStyle/>
          <a:p>
            <a:fld id="{47247EA5-0A47-E147-B444-4EDC98F927F7}" type="slidenum">
              <a:rPr lang="en-US" smtClean="0"/>
              <a:t>9</a:t>
            </a:fld>
            <a:endParaRPr lang="en-US"/>
          </a:p>
        </p:txBody>
      </p:sp>
    </p:spTree>
    <p:extLst>
      <p:ext uri="{BB962C8B-B14F-4D97-AF65-F5344CB8AC3E}">
        <p14:creationId xmlns:p14="http://schemas.microsoft.com/office/powerpoint/2010/main" val="11588239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467</TotalTime>
  <Words>1471</Words>
  <Application>Microsoft Macintosh PowerPoint</Application>
  <PresentationFormat>On-screen Show (4:3)</PresentationFormat>
  <Paragraphs>116</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Equation</vt:lpstr>
      <vt:lpstr>Predictions of a fundamental statistical picture . Roland E. Allen Texas A&amp;M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Physics Department, Texas A&amp;M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brilliant experimental and theoretical discoveries of the past few decades suggest that physics is poised for a breakthrough in fundamental understanding. Most recently, the discovery of a Higgs boson at the electroweak scale appears to point toward supersymmetry, as the most likely mechanism for protecting a scalar boson mass from enormous quantum corrections. The earlier discovery of neutrino masses similarly appears to point toward grand unification of nongravitational forces, which naturally permits Majorana masses or Dirac masses or both. A third major discovery, dark energy resembling a relatively tiny cosmological constant, appears to point toward truly revolutionary new physics. Here a picture is proposed in which standard physics and its extensions are obtained from statistical counting and stochastic fluctuations, plus the local geography of our universe. The inescapable predictions include supersymmetry, $SO(d)$ grand unification, vanishing of the usual cosmological constant, and Lorentz violation at extremely high energies. </dc:title>
  <dc:creator>Roland Allen</dc:creator>
  <cp:lastModifiedBy>Roland Allen</cp:lastModifiedBy>
  <cp:revision>53</cp:revision>
  <dcterms:created xsi:type="dcterms:W3CDTF">2013-08-10T10:57:28Z</dcterms:created>
  <dcterms:modified xsi:type="dcterms:W3CDTF">2013-08-15T17:16:04Z</dcterms:modified>
</cp:coreProperties>
</file>