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Microsoft_Equation1.bin" ContentType="application/vnd.openxmlformats-officedocument.oleObject"/>
  <Override PartName="/ppt/notesSlides/notesSlide32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embeddings/oleObject5.bin" ContentType="application/vnd.openxmlformats-officedocument.oleObject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7"/>
  </p:notesMasterIdLst>
  <p:sldIdLst>
    <p:sldId id="256" r:id="rId2"/>
    <p:sldId id="267" r:id="rId3"/>
    <p:sldId id="265" r:id="rId4"/>
    <p:sldId id="296" r:id="rId5"/>
    <p:sldId id="297" r:id="rId6"/>
    <p:sldId id="271" r:id="rId7"/>
    <p:sldId id="425" r:id="rId8"/>
    <p:sldId id="462" r:id="rId9"/>
    <p:sldId id="286" r:id="rId10"/>
    <p:sldId id="287" r:id="rId11"/>
    <p:sldId id="288" r:id="rId12"/>
    <p:sldId id="289" r:id="rId13"/>
    <p:sldId id="463" r:id="rId14"/>
    <p:sldId id="291" r:id="rId15"/>
    <p:sldId id="292" r:id="rId16"/>
    <p:sldId id="293" r:id="rId17"/>
    <p:sldId id="464" r:id="rId18"/>
    <p:sldId id="268" r:id="rId19"/>
    <p:sldId id="428" r:id="rId20"/>
    <p:sldId id="269" r:id="rId21"/>
    <p:sldId id="315" r:id="rId22"/>
    <p:sldId id="426" r:id="rId23"/>
    <p:sldId id="429" r:id="rId24"/>
    <p:sldId id="430" r:id="rId25"/>
    <p:sldId id="431" r:id="rId26"/>
    <p:sldId id="432" r:id="rId27"/>
    <p:sldId id="433" r:id="rId28"/>
    <p:sldId id="434" r:id="rId29"/>
    <p:sldId id="435" r:id="rId30"/>
    <p:sldId id="480" r:id="rId31"/>
    <p:sldId id="406" r:id="rId32"/>
    <p:sldId id="407" r:id="rId33"/>
    <p:sldId id="408" r:id="rId34"/>
    <p:sldId id="476" r:id="rId35"/>
    <p:sldId id="475" r:id="rId36"/>
    <p:sldId id="437" r:id="rId37"/>
    <p:sldId id="438" r:id="rId38"/>
    <p:sldId id="472" r:id="rId39"/>
    <p:sldId id="339" r:id="rId40"/>
    <p:sldId id="473" r:id="rId41"/>
    <p:sldId id="412" r:id="rId42"/>
    <p:sldId id="413" r:id="rId43"/>
    <p:sldId id="414" r:id="rId44"/>
    <p:sldId id="415" r:id="rId45"/>
    <p:sldId id="409" r:id="rId46"/>
    <p:sldId id="335" r:id="rId47"/>
    <p:sldId id="278" r:id="rId48"/>
    <p:sldId id="281" r:id="rId49"/>
    <p:sldId id="465" r:id="rId50"/>
    <p:sldId id="479" r:id="rId51"/>
    <p:sldId id="378" r:id="rId52"/>
    <p:sldId id="379" r:id="rId53"/>
    <p:sldId id="383" r:id="rId54"/>
    <p:sldId id="384" r:id="rId55"/>
    <p:sldId id="442" r:id="rId56"/>
    <p:sldId id="448" r:id="rId57"/>
    <p:sldId id="449" r:id="rId58"/>
    <p:sldId id="387" r:id="rId59"/>
    <p:sldId id="447" r:id="rId60"/>
    <p:sldId id="420" r:id="rId61"/>
    <p:sldId id="422" r:id="rId62"/>
    <p:sldId id="466" r:id="rId63"/>
    <p:sldId id="453" r:id="rId64"/>
    <p:sldId id="396" r:id="rId65"/>
    <p:sldId id="477" r:id="rId6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7" d="100"/>
          <a:sy n="77" d="100"/>
        </p:scale>
        <p:origin x="-12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notesMaster" Target="notesMasters/notesMaster1.xml"/><Relationship Id="rId68" Type="http://schemas.openxmlformats.org/officeDocument/2006/relationships/printerSettings" Target="printerSettings/printerSettings1.bin"/><Relationship Id="rId69" Type="http://schemas.openxmlformats.org/officeDocument/2006/relationships/presProps" Target="pres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Relationship Id="rId2" Type="http://schemas.openxmlformats.org/officeDocument/2006/relationships/image" Target="../media/image48.emf"/><Relationship Id="rId3" Type="http://schemas.openxmlformats.org/officeDocument/2006/relationships/image" Target="../media/image4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Relationship Id="rId2" Type="http://schemas.openxmlformats.org/officeDocument/2006/relationships/image" Target="../media/image5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201342-1794-C241-8F23-998BBB294848}" type="datetimeFigureOut">
              <a:rPr lang="en-US" smtClean="0"/>
              <a:t>8/13/13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C5330-03CE-A847-93E3-B1F6EB4D0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236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567580" indent="-3711477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281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0562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584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1124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BEB481A-9DB8-C347-AD85-3C5A7EA75F29}" type="slidenum">
              <a:rPr lang="en-US" sz="1200"/>
              <a:pPr eaLnBrk="1" hangingPunct="1"/>
              <a:t>2</a:t>
            </a:fld>
            <a:endParaRPr lang="en-US" sz="120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567580" indent="-3711477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281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0562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584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1124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E5F13D7-365C-2E4B-9311-5AB1AFEA1881}" type="slidenum">
              <a:rPr lang="en-US" sz="1200"/>
              <a:pPr eaLnBrk="1" hangingPunct="1"/>
              <a:t>12</a:t>
            </a:fld>
            <a:endParaRPr lang="en-US" sz="120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567580" indent="-3711477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281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0562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584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1124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CF910F8-3541-E048-B73F-B5A3668ADF4F}" type="slidenum">
              <a:rPr lang="en-US" sz="1200"/>
              <a:pPr eaLnBrk="1" hangingPunct="1"/>
              <a:t>13</a:t>
            </a:fld>
            <a:endParaRPr lang="en-US" sz="120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567580" indent="-3711477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281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0562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584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1124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7D2AA21-DC70-A441-90B8-0A3103DD55B5}" type="slidenum">
              <a:rPr lang="en-US" sz="1200"/>
              <a:pPr eaLnBrk="1" hangingPunct="1"/>
              <a:t>14</a:t>
            </a:fld>
            <a:endParaRPr lang="en-US" sz="120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567580" indent="-3711477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281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0562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584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1124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7B8477B-472D-584D-907E-C631E72E1382}" type="slidenum">
              <a:rPr lang="en-US" sz="1200"/>
              <a:pPr eaLnBrk="1" hangingPunct="1"/>
              <a:t>15</a:t>
            </a:fld>
            <a:endParaRPr lang="en-US" sz="120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567580" indent="-3711477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281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0562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584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1124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7D10DD6-E9EE-CC41-93FD-46DCB1EB5CA3}" type="slidenum">
              <a:rPr lang="en-US" sz="1200"/>
              <a:pPr eaLnBrk="1" hangingPunct="1"/>
              <a:t>16</a:t>
            </a:fld>
            <a:endParaRPr lang="en-US" sz="120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567580" indent="-3711477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281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0562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584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1124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CF910F8-3541-E048-B73F-B5A3668ADF4F}" type="slidenum">
              <a:rPr lang="en-US" sz="1200"/>
              <a:pPr eaLnBrk="1" hangingPunct="1"/>
              <a:t>17</a:t>
            </a:fld>
            <a:endParaRPr lang="en-US" sz="120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567580" indent="-3711477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281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0562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584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1124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50E44CF-DCAC-6F4B-9C39-1521342CB419}" type="slidenum">
              <a:rPr lang="en-US" sz="1200"/>
              <a:pPr eaLnBrk="1" hangingPunct="1"/>
              <a:t>18</a:t>
            </a:fld>
            <a:endParaRPr lang="en-US" sz="120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567580" indent="-3711477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281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0562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584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1124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BBBCE41-057E-8E47-8EC0-6212EF5B0F88}" type="slidenum">
              <a:rPr lang="en-US" sz="1200"/>
              <a:pPr eaLnBrk="1" hangingPunct="1"/>
              <a:t>19</a:t>
            </a:fld>
            <a:endParaRPr lang="en-US" sz="120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567580" indent="-3711477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281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0562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584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1124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7BEF18D-E0A6-C94A-9CCE-8263083ECCB8}" type="slidenum">
              <a:rPr lang="en-US" sz="1200"/>
              <a:pPr eaLnBrk="1" hangingPunct="1"/>
              <a:t>20</a:t>
            </a:fld>
            <a:endParaRPr lang="en-US" sz="120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567580" indent="-3711477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281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0562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584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1124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69DFA10-6DAF-6843-BE23-05AAC4A95C92}" type="slidenum">
              <a:rPr lang="en-US" sz="1200"/>
              <a:pPr eaLnBrk="1" hangingPunct="1"/>
              <a:t>21</a:t>
            </a:fld>
            <a:endParaRPr lang="en-US" sz="120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567580" indent="-3711477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281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0562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584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1124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CF910F8-3541-E048-B73F-B5A3668ADF4F}" type="slidenum">
              <a:rPr lang="en-US" sz="1200"/>
              <a:pPr eaLnBrk="1" hangingPunct="1"/>
              <a:t>3</a:t>
            </a:fld>
            <a:endParaRPr lang="en-US" sz="120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567580" indent="-3711477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281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0562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584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1124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69DFA10-6DAF-6843-BE23-05AAC4A95C92}" type="slidenum">
              <a:rPr lang="en-US" sz="1200"/>
              <a:pPr eaLnBrk="1" hangingPunct="1"/>
              <a:t>22</a:t>
            </a:fld>
            <a:endParaRPr lang="en-US" sz="120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567580" indent="-3711477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281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0562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584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1124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931ECA2-92B0-E042-A4F6-35D0AE9DAE62}" type="slidenum">
              <a:rPr lang="en-US" sz="1200"/>
              <a:pPr eaLnBrk="1" hangingPunct="1"/>
              <a:t>23</a:t>
            </a:fld>
            <a:endParaRPr lang="en-US" sz="120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One of the flagships of the U.S.-based neutrino program. Can achieve an order of magnitude improvement over MINOS.</a:t>
            </a: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Upgraded beam from 350 kW to 700 kW.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567580" indent="-3711477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281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0562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584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1124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5504993-7830-404E-94B9-4FEB7294DBB0}" type="slidenum">
              <a:rPr lang="en-US" sz="1200"/>
              <a:pPr eaLnBrk="1" hangingPunct="1"/>
              <a:t>24</a:t>
            </a:fld>
            <a:endParaRPr lang="en-US" sz="120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.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567580" indent="-3711477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281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0562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584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1124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412544A-39C6-414A-8B85-CAD939CBC903}" type="slidenum">
              <a:rPr lang="en-US" sz="1200"/>
              <a:pPr eaLnBrk="1" hangingPunct="1"/>
              <a:t>25</a:t>
            </a:fld>
            <a:endParaRPr lang="en-US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They fill about a ½ a kton every 2 weeks.</a:t>
            </a: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The size of the detector that is currently instrumented catches about 1,000 cosmic rays per second. 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567580" indent="-3711477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281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0562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584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1124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CB55DB0-E079-8A48-B01D-AD45CBDB43DD}" type="slidenum">
              <a:rPr lang="en-US" sz="1200"/>
              <a:pPr eaLnBrk="1" hangingPunct="1"/>
              <a:t>26</a:t>
            </a:fld>
            <a:endParaRPr lang="en-US" sz="120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.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567580" indent="-3711477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281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0562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584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1124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95FF2AF-E040-C641-B13A-89F94B4DFE42}" type="slidenum">
              <a:rPr lang="en-US" sz="1200"/>
              <a:pPr eaLnBrk="1" hangingPunct="1"/>
              <a:t>27</a:t>
            </a:fld>
            <a:endParaRPr lang="en-US" sz="120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MH = a long standing question. This is the first time this is possible since are sending neutrinos across large enough distances where we hope this will be observable. </a:t>
            </a: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This data is highly anticipated..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567580" indent="-3711477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281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0562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584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1124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B9CA9EC-E154-EF41-91F2-C5DF0C13199D}" type="slidenum">
              <a:rPr lang="en-US" sz="1200"/>
              <a:pPr eaLnBrk="1" hangingPunct="1"/>
              <a:t>28</a:t>
            </a:fld>
            <a:endParaRPr lang="en-US" sz="120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Differences in baselines/matter effects between NOvA and T2K can provide additional information.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567580" indent="-3711477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281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0562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584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1124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E79DAF3-8A5D-0D47-9515-02877A9DFD02}" type="slidenum">
              <a:rPr lang="en-US" sz="1200"/>
              <a:pPr eaLnBrk="1" hangingPunct="1"/>
              <a:t>29</a:t>
            </a:fld>
            <a:endParaRPr lang="en-US" sz="12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.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Detector specifically chosen for its superior capabilities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B343F-A901-B046-BFE8-D8AD5F30CCD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8632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Detector specifically chosen for its superior capabilities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B343F-A901-B046-BFE8-D8AD5F30CCD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863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567580" indent="-3711477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281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0562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584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1124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6F755D6-72B0-2747-88E9-9813D304B77A}" type="slidenum">
              <a:rPr lang="en-US" sz="1200"/>
              <a:pPr eaLnBrk="1" hangingPunct="1"/>
              <a:t>4</a:t>
            </a:fld>
            <a:endParaRPr lang="en-US" sz="120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Detector specifically chosen for its superior capabilities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B343F-A901-B046-BFE8-D8AD5F30CCD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8632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smtClean="0"/>
              <a:t>See </a:t>
            </a:r>
            <a:r>
              <a:rPr lang="en-US" dirty="0" err="1" smtClean="0"/>
              <a:t>docDB</a:t>
            </a:r>
            <a:r>
              <a:rPr lang="en-US" dirty="0" smtClean="0"/>
              <a:t> 7199 (M. Bass) for description.</a:t>
            </a:r>
          </a:p>
          <a:p>
            <a:endParaRPr lang="en-US" dirty="0" smtClean="0"/>
          </a:p>
          <a:p>
            <a:r>
              <a:rPr lang="en-US" dirty="0" smtClean="0"/>
              <a:t>◮ Oscillation parameter values based on </a:t>
            </a:r>
            <a:r>
              <a:rPr lang="en-US" dirty="0" err="1" smtClean="0"/>
              <a:t>Fogli</a:t>
            </a:r>
            <a:r>
              <a:rPr lang="en-US" dirty="0" smtClean="0"/>
              <a:t> et al, arXiv:1205.5254v3</a:t>
            </a:r>
          </a:p>
          <a:p>
            <a:r>
              <a:rPr lang="en-US" dirty="0" smtClean="0"/>
              <a:t>◮ sin^2(θ_12) = 0.307</a:t>
            </a:r>
          </a:p>
          <a:p>
            <a:r>
              <a:rPr lang="en-US" dirty="0" smtClean="0"/>
              <a:t>◮ sin^2(2θ_13) = 0.094 (1σ range: 0.0845 − 0.1036)</a:t>
            </a:r>
          </a:p>
          <a:p>
            <a:r>
              <a:rPr lang="en-US" dirty="0" smtClean="0"/>
              <a:t>◮ sin^2(θ_23) = 0.386 (1σ range: 0.370 − 0.431)</a:t>
            </a:r>
          </a:p>
          <a:p>
            <a:r>
              <a:rPr lang="en-US" dirty="0" smtClean="0"/>
              <a:t>◮ ∆m^2_21 = 7.54 × 10−5 eV2</a:t>
            </a:r>
          </a:p>
          <a:p>
            <a:r>
              <a:rPr lang="en-US" dirty="0" smtClean="0"/>
              <a:t>◮ ∆m^2_31 = 2.47 × 10−3 eV2</a:t>
            </a:r>
            <a:r>
              <a:rPr lang="en-US" baseline="0" dirty="0" smtClean="0"/>
              <a:t> </a:t>
            </a:r>
            <a:r>
              <a:rPr lang="en-US" dirty="0" smtClean="0"/>
              <a:t>(1σ range: 2.37 − 2.53)</a:t>
            </a:r>
          </a:p>
          <a:p>
            <a:endParaRPr lang="en-US" dirty="0" smtClean="0"/>
          </a:p>
          <a:p>
            <a:r>
              <a:rPr lang="en-US" dirty="0" smtClean="0"/>
              <a:t>◮ Simple normalization systematics:</a:t>
            </a:r>
          </a:p>
          <a:p>
            <a:r>
              <a:rPr lang="en-US" dirty="0" smtClean="0"/>
              <a:t>◮</a:t>
            </a:r>
            <a:r>
              <a:rPr lang="en-US" baseline="0" dirty="0" smtClean="0"/>
              <a:t> </a:t>
            </a:r>
            <a:r>
              <a:rPr lang="en-US" dirty="0" smtClean="0"/>
              <a:t>T2K: 5%, 10% appearance, 5%, 10% disappearance</a:t>
            </a:r>
          </a:p>
          <a:p>
            <a:r>
              <a:rPr lang="en-US" dirty="0" smtClean="0"/>
              <a:t>◮ </a:t>
            </a:r>
            <a:r>
              <a:rPr lang="en-US" dirty="0" err="1" smtClean="0"/>
              <a:t>NOvA</a:t>
            </a:r>
            <a:r>
              <a:rPr lang="en-US" dirty="0" smtClean="0"/>
              <a:t>: 5%, 10% appearance, 5%, 10% disappearance</a:t>
            </a:r>
          </a:p>
          <a:p>
            <a:r>
              <a:rPr lang="en-US" dirty="0" smtClean="0"/>
              <a:t>◮ LBNE10: 1%, 5% appearance, 5%, 10% disappearance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1830DE-1F99-4D41-98B8-DB5CE362E3FF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2987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567580" indent="-3711477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281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0562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584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1124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476F684-940F-BF46-BF69-0FB247A1BC17}" type="slidenum">
              <a:rPr lang="en-US" sz="1200"/>
              <a:pPr eaLnBrk="1" hangingPunct="1"/>
              <a:t>39</a:t>
            </a:fld>
            <a:endParaRPr lang="en-US" sz="120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567580" indent="-3711477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281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0562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584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1124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74A92E1-B374-C748-9AF2-3B04DE646A85}" type="slidenum">
              <a:rPr lang="en-US" sz="1200"/>
              <a:pPr eaLnBrk="1" hangingPunct="1"/>
              <a:t>40</a:t>
            </a:fld>
            <a:endParaRPr lang="en-US" sz="120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B343F-A901-B046-BFE8-D8AD5F30CCD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4502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like PDK… one-few per century per galaxy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B343F-A901-B046-BFE8-D8AD5F30CCD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9806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LBNE has a rich physics program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B343F-A901-B046-BFE8-D8AD5F30CCD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6448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567580" indent="-3711477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281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0562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584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1124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3966BAA-7E6C-0D4B-AF44-1D65BCCC060D}" type="slidenum">
              <a:rPr lang="en-US" sz="1200"/>
              <a:pPr eaLnBrk="1" hangingPunct="1"/>
              <a:t>46</a:t>
            </a:fld>
            <a:endParaRPr lang="en-US" sz="120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567580" indent="-3711477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281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0562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584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1124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ED7DC58-2A0E-0046-ABBF-D762FD71B0C0}" type="slidenum">
              <a:rPr lang="en-US" sz="1200"/>
              <a:pPr eaLnBrk="1" hangingPunct="1"/>
              <a:t>47</a:t>
            </a:fld>
            <a:endParaRPr lang="en-US" sz="120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567580" indent="-3711477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281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0562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584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1124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E8C0DED-A5AA-8449-951C-0BDC8448AD99}" type="slidenum">
              <a:rPr lang="en-US" sz="1200"/>
              <a:pPr eaLnBrk="1" hangingPunct="1"/>
              <a:t>48</a:t>
            </a:fld>
            <a:endParaRPr lang="en-US" sz="120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567580" indent="-3711477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281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0562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584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1124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A78C960-CCDC-1945-A825-D876CBAD7D18}" type="slidenum">
              <a:rPr lang="en-US" sz="1200"/>
              <a:pPr eaLnBrk="1" hangingPunct="1"/>
              <a:t>5</a:t>
            </a:fld>
            <a:endParaRPr lang="en-US" sz="120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567580" indent="-3711477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281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0562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584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1124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CF910F8-3541-E048-B73F-B5A3668ADF4F}" type="slidenum">
              <a:rPr lang="en-US" sz="1200"/>
              <a:pPr eaLnBrk="1" hangingPunct="1"/>
              <a:t>49</a:t>
            </a:fld>
            <a:endParaRPr lang="en-US" sz="120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567580" indent="-3711477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281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0562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584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1124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286D3A9-29A1-D94B-8588-F8B300B4AD34}" type="slidenum">
              <a:rPr lang="en-US" sz="1200"/>
              <a:pPr eaLnBrk="1" hangingPunct="1"/>
              <a:t>55</a:t>
            </a:fld>
            <a:endParaRPr lang="en-US" sz="120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567580" indent="-3711477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281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0562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584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1124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DF5D2AF-048A-C848-9880-1CA4678B03F0}" type="slidenum">
              <a:rPr lang="en-US" sz="1200"/>
              <a:pPr eaLnBrk="1" hangingPunct="1"/>
              <a:t>6</a:t>
            </a:fld>
            <a:endParaRPr lang="en-US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567580" indent="-3711477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281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0562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584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1124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CF910F8-3541-E048-B73F-B5A3668ADF4F}" type="slidenum">
              <a:rPr lang="en-US" sz="1200"/>
              <a:pPr eaLnBrk="1" hangingPunct="1"/>
              <a:t>8</a:t>
            </a:fld>
            <a:endParaRPr lang="en-US" sz="120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567580" indent="-3711477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281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0562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584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1124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6191772-22D8-A84E-A510-4965E6A65201}" type="slidenum">
              <a:rPr lang="en-US" sz="1200"/>
              <a:pPr eaLnBrk="1" hangingPunct="1"/>
              <a:t>9</a:t>
            </a:fld>
            <a:endParaRPr lang="en-US" sz="120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567580" indent="-3711477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281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0562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584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1124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6AB697C-477A-9C4F-B05F-78454D0247EC}" type="slidenum">
              <a:rPr lang="en-US" sz="1200"/>
              <a:pPr eaLnBrk="1" hangingPunct="1"/>
              <a:t>10</a:t>
            </a:fld>
            <a:endParaRPr lang="en-US" sz="120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567580" indent="-3711477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281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0562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5843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1124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FAB6AD9-99CE-3545-A3E1-90AD2EA4A4C7}" type="slidenum">
              <a:rPr lang="en-US" sz="1200"/>
              <a:pPr eaLnBrk="1" hangingPunct="1"/>
              <a:t>11</a:t>
            </a:fld>
            <a:endParaRPr lang="en-US" sz="120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B48D8-C4DC-234B-917A-C997D7B01B17}" type="datetimeFigureOut">
              <a:rPr lang="en-US" smtClean="0"/>
              <a:t>8/13/13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0B511-5BB3-9B41-A07B-508B275F8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378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B48D8-C4DC-234B-917A-C997D7B01B17}" type="datetimeFigureOut">
              <a:rPr lang="en-US" smtClean="0"/>
              <a:t>8/13/13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0B511-5BB3-9B41-A07B-508B275F8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82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B48D8-C4DC-234B-917A-C997D7B01B17}" type="datetimeFigureOut">
              <a:rPr lang="en-US" smtClean="0"/>
              <a:t>8/13/13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0B511-5BB3-9B41-A07B-508B275F8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853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B48D8-C4DC-234B-917A-C997D7B01B17}" type="datetimeFigureOut">
              <a:rPr lang="en-US" smtClean="0"/>
              <a:t>8/13/13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0B511-5BB3-9B41-A07B-508B275F8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941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B48D8-C4DC-234B-917A-C997D7B01B17}" type="datetimeFigureOut">
              <a:rPr lang="en-US" smtClean="0"/>
              <a:t>8/13/13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0B511-5BB3-9B41-A07B-508B275F8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528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B48D8-C4DC-234B-917A-C997D7B01B17}" type="datetimeFigureOut">
              <a:rPr lang="en-US" smtClean="0"/>
              <a:t>8/13/13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0B511-5BB3-9B41-A07B-508B275F8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238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B48D8-C4DC-234B-917A-C997D7B01B17}" type="datetimeFigureOut">
              <a:rPr lang="en-US" smtClean="0"/>
              <a:t>8/13/13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0B511-5BB3-9B41-A07B-508B275F8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485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B48D8-C4DC-234B-917A-C997D7B01B17}" type="datetimeFigureOut">
              <a:rPr lang="en-US" smtClean="0"/>
              <a:t>8/13/13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0B511-5BB3-9B41-A07B-508B275F8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515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B48D8-C4DC-234B-917A-C997D7B01B17}" type="datetimeFigureOut">
              <a:rPr lang="en-US" smtClean="0"/>
              <a:t>8/13/13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0B511-5BB3-9B41-A07B-508B275F8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44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B48D8-C4DC-234B-917A-C997D7B01B17}" type="datetimeFigureOut">
              <a:rPr lang="en-US" smtClean="0"/>
              <a:t>8/13/13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0B511-5BB3-9B41-A07B-508B275F8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890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B48D8-C4DC-234B-917A-C997D7B01B17}" type="datetimeFigureOut">
              <a:rPr lang="en-US" smtClean="0"/>
              <a:t>8/13/13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0B511-5BB3-9B41-A07B-508B275F8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69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7B48D8-C4DC-234B-917A-C997D7B01B17}" type="datetimeFigureOut">
              <a:rPr lang="en-US" smtClean="0"/>
              <a:t>8/13/13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70B511-5BB3-9B41-A07B-508B275F8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313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4" Type="http://schemas.openxmlformats.org/officeDocument/2006/relationships/image" Target="../media/image24.tiff"/><Relationship Id="rId5" Type="http://schemas.openxmlformats.org/officeDocument/2006/relationships/image" Target="../media/image25.tiff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6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4" Type="http://schemas.openxmlformats.org/officeDocument/2006/relationships/image" Target="../media/image42.png"/><Relationship Id="rId5" Type="http://schemas.openxmlformats.org/officeDocument/2006/relationships/image" Target="../media/image43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gi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Relationship Id="rId3" Type="http://schemas.openxmlformats.org/officeDocument/2006/relationships/image" Target="../media/image4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3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1.png"/><Relationship Id="rId12" Type="http://schemas.openxmlformats.org/officeDocument/2006/relationships/image" Target="../media/image5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1.xml"/><Relationship Id="rId4" Type="http://schemas.openxmlformats.org/officeDocument/2006/relationships/image" Target="../media/image50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47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48.emf"/><Relationship Id="rId9" Type="http://schemas.openxmlformats.org/officeDocument/2006/relationships/oleObject" Target="../embeddings/Microsoft_Equation1.bin"/><Relationship Id="rId10" Type="http://schemas.openxmlformats.org/officeDocument/2006/relationships/image" Target="../media/image49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4" Type="http://schemas.openxmlformats.org/officeDocument/2006/relationships/image" Target="../media/image55.emf"/><Relationship Id="rId5" Type="http://schemas.openxmlformats.org/officeDocument/2006/relationships/image" Target="../media/image56.emf"/><Relationship Id="rId6" Type="http://schemas.openxmlformats.org/officeDocument/2006/relationships/image" Target="../media/image57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53.e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5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63.emf"/><Relationship Id="rId6" Type="http://schemas.openxmlformats.org/officeDocument/2006/relationships/image" Target="../media/image64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jpe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jpeg"/><Relationship Id="rId5" Type="http://schemas.openxmlformats.org/officeDocument/2006/relationships/image" Target="../media/image70.jpeg"/><Relationship Id="rId6" Type="http://schemas.openxmlformats.org/officeDocument/2006/relationships/image" Target="../media/image71.png"/><Relationship Id="rId7" Type="http://schemas.openxmlformats.org/officeDocument/2006/relationships/image" Target="../media/image72.jpeg"/><Relationship Id="rId8" Type="http://schemas.openxmlformats.org/officeDocument/2006/relationships/image" Target="../media/image73.png"/><Relationship Id="rId9" Type="http://schemas.openxmlformats.org/officeDocument/2006/relationships/image" Target="../media/image74.png"/><Relationship Id="rId10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4" Type="http://schemas.openxmlformats.org/officeDocument/2006/relationships/image" Target="../media/image85.jpg"/><Relationship Id="rId5" Type="http://schemas.openxmlformats.org/officeDocument/2006/relationships/image" Target="../media/image86.jpg"/><Relationship Id="rId6" Type="http://schemas.openxmlformats.org/officeDocument/2006/relationships/image" Target="../media/image87.jpg"/><Relationship Id="rId7" Type="http://schemas.openxmlformats.org/officeDocument/2006/relationships/image" Target="../media/image88.jpg"/><Relationship Id="rId8" Type="http://schemas.openxmlformats.org/officeDocument/2006/relationships/image" Target="../media/image8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Relationship Id="rId3" Type="http://schemas.openxmlformats.org/officeDocument/2006/relationships/image" Target="../media/image9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Relationship Id="rId3" Type="http://schemas.openxmlformats.org/officeDocument/2006/relationships/image" Target="../media/image9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6" Type="http://schemas.openxmlformats.org/officeDocument/2006/relationships/image" Target="../media/image99.png"/><Relationship Id="rId7" Type="http://schemas.openxmlformats.org/officeDocument/2006/relationships/image" Target="../media/image100.jpeg"/><Relationship Id="rId8" Type="http://schemas.openxmlformats.org/officeDocument/2006/relationships/image" Target="../media/image101.png"/><Relationship Id="rId9" Type="http://schemas.openxmlformats.org/officeDocument/2006/relationships/image" Target="../media/image102.png"/><Relationship Id="rId10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4" Type="http://schemas.openxmlformats.org/officeDocument/2006/relationships/image" Target="../media/image106.emf"/><Relationship Id="rId5" Type="http://schemas.openxmlformats.org/officeDocument/2006/relationships/image" Target="../media/image107.emf"/><Relationship Id="rId6" Type="http://schemas.openxmlformats.org/officeDocument/2006/relationships/image" Target="../media/image108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4.tif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4" Type="http://schemas.openxmlformats.org/officeDocument/2006/relationships/image" Target="../media/image11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inn.jpg"/>
          <p:cNvPicPr>
            <a:picLocks noChangeAspect="1"/>
          </p:cNvPicPr>
          <p:nvPr/>
        </p:nvPicPr>
        <p:blipFill>
          <a:blip r:embed="rId2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0425"/>
            <a:ext cx="9144000" cy="29540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Possibilities for Neutrino Physics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News from Community Summer Study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048918" y="329734"/>
            <a:ext cx="17009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B. Fleming</a:t>
            </a:r>
          </a:p>
          <a:p>
            <a:r>
              <a:rPr lang="en-US" dirty="0" smtClean="0"/>
              <a:t>August 13, 2013</a:t>
            </a:r>
          </a:p>
          <a:p>
            <a:r>
              <a:rPr lang="en-US" dirty="0" smtClean="0"/>
              <a:t>DPF 2013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784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fld id="{6A9AFBBC-EED4-434F-ADF5-9BC5CDB8D485}" type="slidenum">
              <a:rPr lang="en-US" sz="1200"/>
              <a:pPr eaLnBrk="1" hangingPunct="1">
                <a:lnSpc>
                  <a:spcPct val="80000"/>
                </a:lnSpc>
              </a:pPr>
              <a:t>10</a:t>
            </a:fld>
            <a:endParaRPr lang="en-US" sz="1200"/>
          </a:p>
        </p:txBody>
      </p:sp>
      <p:sp>
        <p:nvSpPr>
          <p:cNvPr id="59395" name="Rectangle 16"/>
          <p:cNvSpPr>
            <a:spLocks noGrp="1" noChangeArrowheads="1"/>
          </p:cNvSpPr>
          <p:nvPr>
            <p:ph type="title"/>
          </p:nvPr>
        </p:nvSpPr>
        <p:spPr>
          <a:xfrm>
            <a:off x="-152400" y="-76200"/>
            <a:ext cx="9448800" cy="1143000"/>
          </a:xfrm>
        </p:spPr>
        <p:txBody>
          <a:bodyPr/>
          <a:lstStyle/>
          <a:p>
            <a:pPr algn="ctr" eaLnBrk="1" hangingPunct="1"/>
            <a:r>
              <a:rPr lang="en-US" sz="36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0</a:t>
            </a:r>
            <a:r>
              <a:rPr lang="en-US" sz="3600">
                <a:solidFill>
                  <a:srgbClr val="000000"/>
                </a:solidFill>
                <a:latin typeface="Symbol" charset="0"/>
                <a:ea typeface="ＭＳ Ｐゴシック" charset="0"/>
                <a:cs typeface="Arial" charset="0"/>
              </a:rPr>
              <a:t>nbb</a:t>
            </a:r>
            <a:r>
              <a:rPr lang="en-US" sz="36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 Experiments and Proposals</a:t>
            </a:r>
          </a:p>
        </p:txBody>
      </p:sp>
      <p:pic>
        <p:nvPicPr>
          <p:cNvPr id="59396" name="Picture 4" descr="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88" y="990600"/>
            <a:ext cx="7326312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TextBox 4"/>
          <p:cNvSpPr txBox="1">
            <a:spLocks noChangeArrowheads="1"/>
          </p:cNvSpPr>
          <p:nvPr/>
        </p:nvSpPr>
        <p:spPr bwMode="auto">
          <a:xfrm>
            <a:off x="122238" y="5351463"/>
            <a:ext cx="8918575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/>
              <a:t> multiple isotopes and several complementary experiments </a:t>
            </a:r>
          </a:p>
          <a:p>
            <a:pPr eaLnBrk="1" hangingPunct="1">
              <a:spcAft>
                <a:spcPts val="1200"/>
              </a:spcAft>
            </a:pPr>
            <a:r>
              <a:rPr lang="en-US"/>
              <a:t>  are needed for confirmation of a signal</a:t>
            </a:r>
          </a:p>
          <a:p>
            <a:pPr eaLnBrk="1" hangingPunct="1">
              <a:buFont typeface="Arial" charset="0"/>
              <a:buChar char="•"/>
            </a:pPr>
            <a:r>
              <a:rPr lang="en-US"/>
              <a:t> significant overlap in technologies/facilities with DM community</a:t>
            </a:r>
          </a:p>
        </p:txBody>
      </p:sp>
    </p:spTree>
    <p:extLst>
      <p:ext uri="{BB962C8B-B14F-4D97-AF65-F5344CB8AC3E}">
        <p14:creationId xmlns:p14="http://schemas.microsoft.com/office/powerpoint/2010/main" val="543128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fld id="{4A36150D-0C61-5545-9AFE-A12EBF8DDD6C}" type="slidenum">
              <a:rPr lang="en-US" sz="1200"/>
              <a:pPr eaLnBrk="1" hangingPunct="1">
                <a:lnSpc>
                  <a:spcPct val="80000"/>
                </a:lnSpc>
              </a:pPr>
              <a:t>11</a:t>
            </a:fld>
            <a:endParaRPr lang="en-US" sz="1200"/>
          </a:p>
        </p:txBody>
      </p:sp>
      <p:sp>
        <p:nvSpPr>
          <p:cNvPr id="61443" name="Rectangle 16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Neutrino Mass</a:t>
            </a:r>
          </a:p>
        </p:txBody>
      </p:sp>
      <p:sp>
        <p:nvSpPr>
          <p:cNvPr id="61444" name="TextBox 20"/>
          <p:cNvSpPr txBox="1">
            <a:spLocks noChangeArrowheads="1"/>
          </p:cNvSpPr>
          <p:nvPr/>
        </p:nvSpPr>
        <p:spPr bwMode="auto">
          <a:xfrm>
            <a:off x="287338" y="1179513"/>
            <a:ext cx="8207375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>
                <a:cs typeface="Arial" charset="0"/>
              </a:rPr>
              <a:t> understanding of absolute neutrino mass is vital for </a:t>
            </a:r>
          </a:p>
          <a:p>
            <a:pPr eaLnBrk="1" hangingPunct="1"/>
            <a:r>
              <a:rPr lang="en-US">
                <a:cs typeface="Arial" charset="0"/>
              </a:rPr>
              <a:t>  a complete picture of fundamental particle masses, and is </a:t>
            </a:r>
          </a:p>
          <a:p>
            <a:pPr eaLnBrk="1" hangingPunct="1"/>
            <a:r>
              <a:rPr lang="en-US">
                <a:cs typeface="Arial" charset="0"/>
              </a:rPr>
              <a:t>  crucial information for cosmology and theories of flavor</a:t>
            </a:r>
            <a:r>
              <a:rPr lang="en-US" b="1">
                <a:cs typeface="Arial" charset="0"/>
              </a:rPr>
              <a:t>. </a:t>
            </a:r>
          </a:p>
          <a:p>
            <a:pPr eaLnBrk="1" hangingPunct="1"/>
            <a:endParaRPr lang="en-US">
              <a:cs typeface="Arial" charset="0"/>
            </a:endParaRPr>
          </a:p>
          <a:p>
            <a:pPr eaLnBrk="1" hangingPunct="1"/>
            <a:endParaRPr lang="en-US"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>
                <a:cs typeface="Arial" charset="0"/>
              </a:rPr>
              <a:t> the next generation of</a:t>
            </a:r>
          </a:p>
          <a:p>
            <a:pPr eaLnBrk="1" hangingPunct="1"/>
            <a:r>
              <a:rPr lang="en-US">
                <a:cs typeface="Arial" charset="0"/>
              </a:rPr>
              <a:t>  tritium-beta-decay </a:t>
            </a:r>
          </a:p>
          <a:p>
            <a:pPr eaLnBrk="1" hangingPunct="1"/>
            <a:r>
              <a:rPr lang="en-US">
                <a:cs typeface="Arial" charset="0"/>
              </a:rPr>
              <a:t>  experiments will directly</a:t>
            </a:r>
          </a:p>
          <a:p>
            <a:pPr eaLnBrk="1" hangingPunct="1"/>
            <a:r>
              <a:rPr lang="en-US">
                <a:cs typeface="Arial" charset="0"/>
              </a:rPr>
              <a:t>  probe neutrino masses </a:t>
            </a:r>
          </a:p>
          <a:p>
            <a:pPr eaLnBrk="1" hangingPunct="1"/>
            <a:r>
              <a:rPr lang="en-US">
                <a:cs typeface="Arial" charset="0"/>
              </a:rPr>
              <a:t>  a factor of 10 smaller  </a:t>
            </a:r>
          </a:p>
          <a:p>
            <a:pPr eaLnBrk="1" hangingPunct="1"/>
            <a:r>
              <a:rPr lang="en-US">
                <a:cs typeface="Arial" charset="0"/>
              </a:rPr>
              <a:t>  the best current bounds; </a:t>
            </a:r>
          </a:p>
          <a:p>
            <a:pPr eaLnBrk="1" hangingPunct="1"/>
            <a:r>
              <a:rPr lang="en-US">
                <a:cs typeface="Arial" charset="0"/>
              </a:rPr>
              <a:t>  innovative new ideas </a:t>
            </a:r>
          </a:p>
          <a:p>
            <a:pPr eaLnBrk="1" hangingPunct="1"/>
            <a:r>
              <a:rPr lang="en-US">
                <a:cs typeface="Arial" charset="0"/>
              </a:rPr>
              <a:t>  may help to go beyond this level of sensitivity</a:t>
            </a:r>
          </a:p>
          <a:p>
            <a:pPr eaLnBrk="1" hangingPunct="1"/>
            <a:endParaRPr lang="en-US">
              <a:cs typeface="Arial" charset="0"/>
            </a:endParaRPr>
          </a:p>
          <a:p>
            <a:pPr eaLnBrk="1" hangingPunct="1"/>
            <a:endParaRPr lang="en-US">
              <a:cs typeface="Arial" charset="0"/>
            </a:endParaRPr>
          </a:p>
        </p:txBody>
      </p:sp>
      <p:pic>
        <p:nvPicPr>
          <p:cNvPr id="61445" name="Picture 4" descr="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2667000"/>
            <a:ext cx="4826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3369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fld id="{4839841E-ACBA-B04A-8F97-556DEDD1F2AE}" type="slidenum">
              <a:rPr lang="en-US" sz="1200"/>
              <a:pPr eaLnBrk="1" hangingPunct="1">
                <a:lnSpc>
                  <a:spcPct val="80000"/>
                </a:lnSpc>
              </a:pPr>
              <a:t>12</a:t>
            </a:fld>
            <a:endParaRPr lang="en-US" sz="1200"/>
          </a:p>
        </p:txBody>
      </p:sp>
      <p:sp>
        <p:nvSpPr>
          <p:cNvPr id="63491" name="Rectangle 16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8915400" cy="1143000"/>
          </a:xfrm>
        </p:spPr>
        <p:txBody>
          <a:bodyPr/>
          <a:lstStyle/>
          <a:p>
            <a:pPr algn="ctr" eaLnBrk="1" hangingPunct="1"/>
            <a:r>
              <a:rPr lang="en-US" sz="40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Direct Neutrino Mass Measurements</a:t>
            </a:r>
          </a:p>
        </p:txBody>
      </p:sp>
      <p:pic>
        <p:nvPicPr>
          <p:cNvPr id="63492" name="Picture 9" descr="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90600"/>
            <a:ext cx="6869113" cy="540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TextBox 6"/>
          <p:cNvSpPr txBox="1">
            <a:spLocks noChangeArrowheads="1"/>
          </p:cNvSpPr>
          <p:nvPr/>
        </p:nvSpPr>
        <p:spPr bwMode="auto">
          <a:xfrm>
            <a:off x="6054725" y="6305550"/>
            <a:ext cx="2479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(Hamish Robertson)</a:t>
            </a:r>
          </a:p>
        </p:txBody>
      </p:sp>
      <p:sp>
        <p:nvSpPr>
          <p:cNvPr id="63494" name="TextBox 10"/>
          <p:cNvSpPr txBox="1">
            <a:spLocks noChangeArrowheads="1"/>
          </p:cNvSpPr>
          <p:nvPr/>
        </p:nvSpPr>
        <p:spPr bwMode="auto">
          <a:xfrm>
            <a:off x="7115175" y="1143000"/>
            <a:ext cx="18002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/>
              <a:t> have been</a:t>
            </a:r>
          </a:p>
          <a:p>
            <a:pPr eaLnBrk="1" hangingPunct="1"/>
            <a:r>
              <a:rPr lang="en-US"/>
              <a:t>  doing this</a:t>
            </a:r>
          </a:p>
          <a:p>
            <a:pPr eaLnBrk="1" hangingPunct="1"/>
            <a:r>
              <a:rPr lang="en-US"/>
              <a:t>  since the</a:t>
            </a:r>
          </a:p>
          <a:p>
            <a:pPr eaLnBrk="1" hangingPunct="1"/>
            <a:r>
              <a:rPr lang="en-US"/>
              <a:t>  1950</a:t>
            </a:r>
            <a:r>
              <a:rPr lang="ja-JP" altLang="en-US"/>
              <a:t>’</a:t>
            </a:r>
            <a:r>
              <a:rPr lang="en-US"/>
              <a:t>s</a:t>
            </a:r>
          </a:p>
        </p:txBody>
      </p:sp>
      <p:sp>
        <p:nvSpPr>
          <p:cNvPr id="63495" name="TextBox 11"/>
          <p:cNvSpPr txBox="1">
            <a:spLocks noChangeArrowheads="1"/>
          </p:cNvSpPr>
          <p:nvPr/>
        </p:nvSpPr>
        <p:spPr bwMode="auto">
          <a:xfrm>
            <a:off x="7008813" y="3048000"/>
            <a:ext cx="17541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where we</a:t>
            </a:r>
          </a:p>
          <a:p>
            <a:pPr eaLnBrk="1" hangingPunct="1"/>
            <a:r>
              <a:rPr lang="en-US"/>
              <a:t>are headed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rot="5400000">
            <a:off x="6896100" y="3848100"/>
            <a:ext cx="685800" cy="609600"/>
          </a:xfrm>
          <a:prstGeom prst="straightConnector1">
            <a:avLst/>
          </a:prstGeom>
          <a:ln>
            <a:solidFill>
              <a:schemeClr val="tx1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5321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Box 20"/>
          <p:cNvSpPr txBox="1">
            <a:spLocks noChangeArrowheads="1"/>
          </p:cNvSpPr>
          <p:nvPr/>
        </p:nvSpPr>
        <p:spPr bwMode="auto">
          <a:xfrm>
            <a:off x="341139" y="1215650"/>
            <a:ext cx="8597581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800"/>
              </a:spcAft>
            </a:pPr>
            <a:r>
              <a:rPr lang="en-US" i="1" dirty="0" smtClean="0">
                <a:cs typeface="Arial" charset="0"/>
              </a:rPr>
              <a:t>	- </a:t>
            </a:r>
            <a:r>
              <a:rPr lang="en-US" i="1" dirty="0">
                <a:cs typeface="Arial" charset="0"/>
              </a:rPr>
              <a:t>what is the absolute neutrino </a:t>
            </a:r>
            <a:r>
              <a:rPr lang="en-US" b="1" i="1" dirty="0">
                <a:cs typeface="Arial" charset="0"/>
              </a:rPr>
              <a:t>mass scale</a:t>
            </a:r>
          </a:p>
          <a:p>
            <a:pPr eaLnBrk="1" hangingPunct="1">
              <a:spcAft>
                <a:spcPts val="1200"/>
              </a:spcAft>
            </a:pPr>
            <a:r>
              <a:rPr lang="en-US" i="1" dirty="0">
                <a:cs typeface="Arial" charset="0"/>
              </a:rPr>
              <a:t>      - are neutrinos </a:t>
            </a:r>
            <a:r>
              <a:rPr lang="en-US" b="1" i="1" dirty="0" err="1">
                <a:cs typeface="Arial" charset="0"/>
              </a:rPr>
              <a:t>Majorana</a:t>
            </a:r>
            <a:r>
              <a:rPr lang="en-US" b="1" i="1" dirty="0">
                <a:cs typeface="Arial" charset="0"/>
              </a:rPr>
              <a:t> or Dirac</a:t>
            </a:r>
            <a:r>
              <a:rPr lang="en-US" i="1" dirty="0">
                <a:cs typeface="Arial" charset="0"/>
              </a:rPr>
              <a:t>?</a:t>
            </a:r>
          </a:p>
          <a:p>
            <a:pPr eaLnBrk="1" hangingPunct="1">
              <a:spcAft>
                <a:spcPts val="1200"/>
              </a:spcAft>
            </a:pPr>
            <a:r>
              <a:rPr lang="en-US" i="1" dirty="0">
                <a:cs typeface="Arial" charset="0"/>
              </a:rPr>
              <a:t>      - what is the neutrino mass ordering?</a:t>
            </a:r>
          </a:p>
          <a:p>
            <a:pPr eaLnBrk="1" hangingPunct="1">
              <a:spcAft>
                <a:spcPts val="1200"/>
              </a:spcAft>
            </a:pPr>
            <a:r>
              <a:rPr lang="en-US" i="1" dirty="0">
                <a:cs typeface="Arial" charset="0"/>
              </a:rPr>
              <a:t>      - is </a:t>
            </a:r>
            <a:r>
              <a:rPr lang="en-US" b="1" i="1" dirty="0">
                <a:cs typeface="Arial" charset="0"/>
              </a:rPr>
              <a:t>CP</a:t>
            </a:r>
            <a:r>
              <a:rPr lang="en-US" i="1" dirty="0">
                <a:cs typeface="Arial" charset="0"/>
              </a:rPr>
              <a:t> violated in the neutrino sector?</a:t>
            </a:r>
          </a:p>
          <a:p>
            <a:pPr eaLnBrk="1" hangingPunct="1">
              <a:spcAft>
                <a:spcPts val="1200"/>
              </a:spcAft>
            </a:pPr>
            <a:r>
              <a:rPr lang="en-US" i="1" dirty="0">
                <a:cs typeface="Arial" charset="0"/>
              </a:rPr>
              <a:t>      - to what extent does the 3</a:t>
            </a:r>
            <a:r>
              <a:rPr lang="en-US" i="1" dirty="0">
                <a:latin typeface="Symbol" charset="0"/>
                <a:cs typeface="Symbol" charset="0"/>
              </a:rPr>
              <a:t>n</a:t>
            </a:r>
            <a:r>
              <a:rPr lang="en-US" i="1" dirty="0">
                <a:cs typeface="Arial" charset="0"/>
              </a:rPr>
              <a:t> paradigm </a:t>
            </a:r>
            <a:r>
              <a:rPr lang="en-US" b="1" i="1" dirty="0">
                <a:cs typeface="Arial" charset="0"/>
              </a:rPr>
              <a:t>describe nature</a:t>
            </a:r>
            <a:r>
              <a:rPr lang="en-US" i="1" dirty="0">
                <a:cs typeface="Arial" charset="0"/>
              </a:rPr>
              <a:t>?</a:t>
            </a:r>
          </a:p>
          <a:p>
            <a:pPr eaLnBrk="1" hangingPunct="1">
              <a:spcAft>
                <a:spcPts val="1200"/>
              </a:spcAft>
            </a:pPr>
            <a:r>
              <a:rPr lang="en-US" i="1" dirty="0">
                <a:cs typeface="Arial" charset="0"/>
              </a:rPr>
              <a:t>      - are there already hints of </a:t>
            </a:r>
            <a:r>
              <a:rPr lang="en-US" b="1" i="1" dirty="0">
                <a:cs typeface="Arial" charset="0"/>
              </a:rPr>
              <a:t>new physics </a:t>
            </a:r>
            <a:r>
              <a:rPr lang="en-US" i="1" dirty="0">
                <a:cs typeface="Arial" charset="0"/>
              </a:rPr>
              <a:t>in existing data?</a:t>
            </a:r>
          </a:p>
          <a:p>
            <a:pPr eaLnBrk="1" hangingPunct="1"/>
            <a:r>
              <a:rPr lang="en-US" i="1" dirty="0">
                <a:cs typeface="Arial" charset="0"/>
              </a:rPr>
              <a:t>      - what new knowledge will neutrinos from </a:t>
            </a:r>
            <a:r>
              <a:rPr lang="en-US" b="1" i="1" dirty="0">
                <a:cs typeface="Arial" charset="0"/>
              </a:rPr>
              <a:t>astrophysical</a:t>
            </a:r>
          </a:p>
          <a:p>
            <a:pPr eaLnBrk="1" hangingPunct="1">
              <a:spcAft>
                <a:spcPts val="1800"/>
              </a:spcAft>
            </a:pPr>
            <a:r>
              <a:rPr lang="en-US" b="1" i="1" dirty="0">
                <a:cs typeface="Arial" charset="0"/>
              </a:rPr>
              <a:t>        sources </a:t>
            </a:r>
            <a:r>
              <a:rPr lang="en-US" i="1" dirty="0">
                <a:cs typeface="Arial" charset="0"/>
              </a:rPr>
              <a:t>bring?</a:t>
            </a:r>
          </a:p>
          <a:p>
            <a:pPr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dirty="0" smtClean="0">
                <a:cs typeface="Arial" charset="0"/>
              </a:rPr>
              <a:t>we </a:t>
            </a:r>
            <a:r>
              <a:rPr lang="en-US" dirty="0">
                <a:cs typeface="Arial" charset="0"/>
              </a:rPr>
              <a:t>know this information for every other particle</a:t>
            </a:r>
            <a:r>
              <a:rPr lang="en-US" dirty="0" smtClean="0">
                <a:cs typeface="Arial" charset="0"/>
              </a:rPr>
              <a:t>!</a:t>
            </a:r>
          </a:p>
          <a:p>
            <a:pPr eaLnBrk="1" hangingPunct="1">
              <a:spcAft>
                <a:spcPts val="1200"/>
              </a:spcAft>
              <a:buFont typeface="Arial" charset="0"/>
              <a:buChar char="•"/>
            </a:pPr>
            <a:endParaRPr lang="en-US" dirty="0">
              <a:cs typeface="Arial" charset="0"/>
            </a:endParaRPr>
          </a:p>
          <a:p>
            <a:pPr eaLnBrk="1" hangingPunct="1"/>
            <a:endParaRPr lang="en-US" dirty="0">
              <a:cs typeface="Arial" charset="0"/>
            </a:endParaRPr>
          </a:p>
        </p:txBody>
      </p:sp>
      <p:sp>
        <p:nvSpPr>
          <p:cNvPr id="17408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fld id="{85371371-10ED-1B46-8117-7349100DA71B}" type="slidenum">
              <a:rPr lang="en-US" sz="1200"/>
              <a:pPr eaLnBrk="1" hangingPunct="1">
                <a:lnSpc>
                  <a:spcPct val="80000"/>
                </a:lnSpc>
              </a:pPr>
              <a:t>13</a:t>
            </a:fld>
            <a:endParaRPr lang="en-US" sz="1200"/>
          </a:p>
        </p:txBody>
      </p:sp>
      <p:sp>
        <p:nvSpPr>
          <p:cNvPr id="14339" name="Rectangle 16"/>
          <p:cNvSpPr>
            <a:spLocks noGrp="1" noChangeArrowheads="1"/>
          </p:cNvSpPr>
          <p:nvPr>
            <p:ph type="title"/>
          </p:nvPr>
        </p:nvSpPr>
        <p:spPr>
          <a:xfrm>
            <a:off x="457200" y="197076"/>
            <a:ext cx="82296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2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The big questions…..</a:t>
            </a:r>
            <a:endParaRPr lang="en-US" sz="3200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" name="Donut 4"/>
          <p:cNvSpPr/>
          <p:nvPr/>
        </p:nvSpPr>
        <p:spPr>
          <a:xfrm>
            <a:off x="498384" y="4099126"/>
            <a:ext cx="8533077" cy="1511051"/>
          </a:xfrm>
          <a:prstGeom prst="donut">
            <a:avLst>
              <a:gd name="adj" fmla="val 295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 descr="massorder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700" y="1166165"/>
            <a:ext cx="2290992" cy="183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626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fld id="{E397B015-8AEC-1146-9BE4-3FB02EBEEE34}" type="slidenum">
              <a:rPr lang="en-US" sz="1200"/>
              <a:pPr eaLnBrk="1" hangingPunct="1">
                <a:lnSpc>
                  <a:spcPct val="80000"/>
                </a:lnSpc>
              </a:pPr>
              <a:t>14</a:t>
            </a:fld>
            <a:endParaRPr lang="en-US" sz="1200"/>
          </a:p>
        </p:txBody>
      </p:sp>
      <p:sp>
        <p:nvSpPr>
          <p:cNvPr id="67587" name="Rectangle 16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Astrophysical Neutrinos</a:t>
            </a:r>
          </a:p>
        </p:txBody>
      </p:sp>
      <p:sp>
        <p:nvSpPr>
          <p:cNvPr id="67588" name="TextBox 20"/>
          <p:cNvSpPr txBox="1">
            <a:spLocks noChangeArrowheads="1"/>
          </p:cNvSpPr>
          <p:nvPr/>
        </p:nvSpPr>
        <p:spPr bwMode="auto">
          <a:xfrm>
            <a:off x="228600" y="1284288"/>
            <a:ext cx="878998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cs typeface="Arial" charset="0"/>
              </a:rPr>
              <a:t>Neutrinos come from natural sources as close as the Earth and </a:t>
            </a:r>
          </a:p>
          <a:p>
            <a:pPr eaLnBrk="1" hangingPunct="1"/>
            <a:r>
              <a:rPr lang="en-US">
                <a:cs typeface="Arial" charset="0"/>
              </a:rPr>
              <a:t>Sun, to as far away as distant galaxies, and even as remnants </a:t>
            </a:r>
          </a:p>
          <a:p>
            <a:pPr eaLnBrk="1" hangingPunct="1"/>
            <a:r>
              <a:rPr lang="en-US">
                <a:cs typeface="Arial" charset="0"/>
              </a:rPr>
              <a:t>from the Big Bang. They range in kinetic energy from less than </a:t>
            </a:r>
          </a:p>
          <a:p>
            <a:pPr eaLnBrk="1" hangingPunct="1"/>
            <a:r>
              <a:rPr lang="en-US">
                <a:cs typeface="Arial" charset="0"/>
              </a:rPr>
              <a:t>one meV to greater than one PeV, and can be used to study </a:t>
            </a:r>
          </a:p>
          <a:p>
            <a:pPr eaLnBrk="1" hangingPunct="1"/>
            <a:r>
              <a:rPr lang="en-US">
                <a:cs typeface="Arial" charset="0"/>
              </a:rPr>
              <a:t>properties of the astrophysical sources they come from, the </a:t>
            </a:r>
          </a:p>
          <a:p>
            <a:pPr eaLnBrk="1" hangingPunct="1"/>
            <a:r>
              <a:rPr lang="en-US">
                <a:cs typeface="Arial" charset="0"/>
              </a:rPr>
              <a:t>nature of neutrinos themselves, and cosmology.  </a:t>
            </a:r>
          </a:p>
        </p:txBody>
      </p:sp>
      <p:pic>
        <p:nvPicPr>
          <p:cNvPr id="67589" name="Picture 4" descr="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0"/>
            <a:ext cx="8458200" cy="245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 rot="5400000">
            <a:off x="3352801" y="5181600"/>
            <a:ext cx="3048000" cy="3175"/>
          </a:xfrm>
          <a:prstGeom prst="line">
            <a:avLst/>
          </a:prstGeom>
          <a:ln w="28575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>
            <a:off x="3581400" y="6477000"/>
            <a:ext cx="1295400" cy="1588"/>
          </a:xfrm>
          <a:prstGeom prst="line">
            <a:avLst/>
          </a:prstGeom>
          <a:ln w="28575" cmpd="sng">
            <a:solidFill>
              <a:schemeClr val="tx1"/>
            </a:solidFill>
            <a:headEnd type="none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889500" y="6477000"/>
            <a:ext cx="1219200" cy="1588"/>
          </a:xfrm>
          <a:prstGeom prst="line">
            <a:avLst/>
          </a:prstGeom>
          <a:ln w="28575" cmpd="sng">
            <a:solidFill>
              <a:schemeClr val="tx1"/>
            </a:solidFill>
            <a:headEnd type="none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593" name="TextBox 11"/>
          <p:cNvSpPr txBox="1">
            <a:spLocks noChangeArrowheads="1"/>
          </p:cNvSpPr>
          <p:nvPr/>
        </p:nvSpPr>
        <p:spPr bwMode="auto">
          <a:xfrm>
            <a:off x="1908175" y="6230938"/>
            <a:ext cx="1673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low energy</a:t>
            </a:r>
          </a:p>
        </p:txBody>
      </p:sp>
      <p:sp>
        <p:nvSpPr>
          <p:cNvPr id="67594" name="TextBox 12"/>
          <p:cNvSpPr txBox="1">
            <a:spLocks noChangeArrowheads="1"/>
          </p:cNvSpPr>
          <p:nvPr/>
        </p:nvSpPr>
        <p:spPr bwMode="auto">
          <a:xfrm>
            <a:off x="6146800" y="6210300"/>
            <a:ext cx="1793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high energy</a:t>
            </a:r>
          </a:p>
        </p:txBody>
      </p:sp>
    </p:spTree>
    <p:extLst>
      <p:ext uri="{BB962C8B-B14F-4D97-AF65-F5344CB8AC3E}">
        <p14:creationId xmlns:p14="http://schemas.microsoft.com/office/powerpoint/2010/main" val="1835731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fld id="{49C44E44-D4EF-A04F-8317-A42DF87B6DDC}" type="slidenum">
              <a:rPr lang="en-US" sz="1200"/>
              <a:pPr eaLnBrk="1" hangingPunct="1">
                <a:lnSpc>
                  <a:spcPct val="80000"/>
                </a:lnSpc>
              </a:pPr>
              <a:t>15</a:t>
            </a:fld>
            <a:endParaRPr lang="en-US" sz="1200"/>
          </a:p>
        </p:txBody>
      </p:sp>
      <p:sp>
        <p:nvSpPr>
          <p:cNvPr id="69635" name="Rectangle 16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Low Energy Astrophysical  Neutrino Detectors</a:t>
            </a:r>
          </a:p>
        </p:txBody>
      </p:sp>
      <p:pic>
        <p:nvPicPr>
          <p:cNvPr id="69636" name="Picture 4" descr="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27225"/>
            <a:ext cx="8763000" cy="424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5473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fld id="{4512313E-3E8C-114A-BDF7-B6EF8965EC3E}" type="slidenum">
              <a:rPr lang="en-US" sz="1200"/>
              <a:pPr eaLnBrk="1" hangingPunct="1">
                <a:lnSpc>
                  <a:spcPct val="80000"/>
                </a:lnSpc>
              </a:pPr>
              <a:t>16</a:t>
            </a:fld>
            <a:endParaRPr lang="en-US" sz="1200"/>
          </a:p>
        </p:txBody>
      </p:sp>
      <p:sp>
        <p:nvSpPr>
          <p:cNvPr id="71683" name="Rectangle 16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High Energy Astrophysical  Neutrino Detectors</a:t>
            </a:r>
          </a:p>
        </p:txBody>
      </p:sp>
      <p:pic>
        <p:nvPicPr>
          <p:cNvPr id="5" name="Picture 4" descr="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2900" y="1495425"/>
            <a:ext cx="3492500" cy="261937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518400" y="1495425"/>
            <a:ext cx="13335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ANTARES</a:t>
            </a:r>
          </a:p>
        </p:txBody>
      </p:sp>
      <p:pic>
        <p:nvPicPr>
          <p:cNvPr id="71686" name="Picture 7" descr="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240213"/>
            <a:ext cx="2868613" cy="246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59488" y="4240213"/>
            <a:ext cx="1255712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KM3NeT</a:t>
            </a:r>
          </a:p>
        </p:txBody>
      </p:sp>
      <p:pic>
        <p:nvPicPr>
          <p:cNvPr id="71688" name="Picture 8" descr="0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58950"/>
            <a:ext cx="4183063" cy="479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9" name="TextBox 9"/>
          <p:cNvSpPr txBox="1">
            <a:spLocks noChangeArrowheads="1"/>
          </p:cNvSpPr>
          <p:nvPr/>
        </p:nvSpPr>
        <p:spPr bwMode="auto">
          <a:xfrm>
            <a:off x="1752600" y="1676400"/>
            <a:ext cx="2390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IceCube/PINGU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8530" y="6422688"/>
            <a:ext cx="3566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See talks 8/16: </a:t>
            </a:r>
            <a:r>
              <a:rPr lang="en-US" i="1" dirty="0" err="1" smtClean="0">
                <a:solidFill>
                  <a:srgbClr val="FF0000"/>
                </a:solidFill>
              </a:rPr>
              <a:t>Whitehorn</a:t>
            </a:r>
            <a:r>
              <a:rPr lang="en-US" i="1" dirty="0" smtClean="0">
                <a:solidFill>
                  <a:srgbClr val="FF0000"/>
                </a:solidFill>
              </a:rPr>
              <a:t>/Williams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21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ssorder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724" y="1166165"/>
            <a:ext cx="2290992" cy="1831442"/>
          </a:xfrm>
          <a:prstGeom prst="rect">
            <a:avLst/>
          </a:prstGeom>
        </p:spPr>
      </p:pic>
      <p:sp>
        <p:nvSpPr>
          <p:cNvPr id="14340" name="TextBox 20"/>
          <p:cNvSpPr txBox="1">
            <a:spLocks noChangeArrowheads="1"/>
          </p:cNvSpPr>
          <p:nvPr/>
        </p:nvSpPr>
        <p:spPr bwMode="auto">
          <a:xfrm>
            <a:off x="341139" y="1215650"/>
            <a:ext cx="8597581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800"/>
              </a:spcAft>
            </a:pPr>
            <a:r>
              <a:rPr lang="en-US" i="1" dirty="0" smtClean="0">
                <a:cs typeface="Arial" charset="0"/>
              </a:rPr>
              <a:t>	- </a:t>
            </a:r>
            <a:r>
              <a:rPr lang="en-US" i="1" dirty="0">
                <a:cs typeface="Arial" charset="0"/>
              </a:rPr>
              <a:t>what is the absolute neutrino </a:t>
            </a:r>
            <a:r>
              <a:rPr lang="en-US" b="1" i="1" dirty="0">
                <a:cs typeface="Arial" charset="0"/>
              </a:rPr>
              <a:t>mass scale</a:t>
            </a:r>
          </a:p>
          <a:p>
            <a:pPr eaLnBrk="1" hangingPunct="1">
              <a:spcAft>
                <a:spcPts val="1200"/>
              </a:spcAft>
            </a:pPr>
            <a:r>
              <a:rPr lang="en-US" i="1" dirty="0">
                <a:cs typeface="Arial" charset="0"/>
              </a:rPr>
              <a:t>      - are neutrinos </a:t>
            </a:r>
            <a:r>
              <a:rPr lang="en-US" b="1" i="1" dirty="0" err="1">
                <a:cs typeface="Arial" charset="0"/>
              </a:rPr>
              <a:t>Majorana</a:t>
            </a:r>
            <a:r>
              <a:rPr lang="en-US" b="1" i="1" dirty="0">
                <a:cs typeface="Arial" charset="0"/>
              </a:rPr>
              <a:t> or Dirac</a:t>
            </a:r>
            <a:r>
              <a:rPr lang="en-US" i="1" dirty="0">
                <a:cs typeface="Arial" charset="0"/>
              </a:rPr>
              <a:t>?</a:t>
            </a:r>
          </a:p>
          <a:p>
            <a:pPr eaLnBrk="1" hangingPunct="1">
              <a:spcAft>
                <a:spcPts val="1200"/>
              </a:spcAft>
            </a:pPr>
            <a:r>
              <a:rPr lang="en-US" i="1" dirty="0">
                <a:cs typeface="Arial" charset="0"/>
              </a:rPr>
              <a:t>      - what is the neutrino mass ordering?</a:t>
            </a:r>
          </a:p>
          <a:p>
            <a:pPr eaLnBrk="1" hangingPunct="1">
              <a:spcAft>
                <a:spcPts val="1200"/>
              </a:spcAft>
            </a:pPr>
            <a:r>
              <a:rPr lang="en-US" i="1" dirty="0">
                <a:cs typeface="Arial" charset="0"/>
              </a:rPr>
              <a:t>      - is </a:t>
            </a:r>
            <a:r>
              <a:rPr lang="en-US" b="1" i="1" dirty="0">
                <a:cs typeface="Arial" charset="0"/>
              </a:rPr>
              <a:t>CP</a:t>
            </a:r>
            <a:r>
              <a:rPr lang="en-US" i="1" dirty="0">
                <a:cs typeface="Arial" charset="0"/>
              </a:rPr>
              <a:t> violated in the neutrino sector?</a:t>
            </a:r>
          </a:p>
          <a:p>
            <a:pPr eaLnBrk="1" hangingPunct="1">
              <a:spcAft>
                <a:spcPts val="1200"/>
              </a:spcAft>
            </a:pPr>
            <a:r>
              <a:rPr lang="en-US" i="1" dirty="0">
                <a:cs typeface="Arial" charset="0"/>
              </a:rPr>
              <a:t>      - to what extent does the 3</a:t>
            </a:r>
            <a:r>
              <a:rPr lang="en-US" i="1" dirty="0">
                <a:latin typeface="Symbol" charset="0"/>
                <a:cs typeface="Symbol" charset="0"/>
              </a:rPr>
              <a:t>n</a:t>
            </a:r>
            <a:r>
              <a:rPr lang="en-US" i="1" dirty="0">
                <a:cs typeface="Arial" charset="0"/>
              </a:rPr>
              <a:t> paradigm </a:t>
            </a:r>
            <a:r>
              <a:rPr lang="en-US" b="1" i="1" dirty="0">
                <a:cs typeface="Arial" charset="0"/>
              </a:rPr>
              <a:t>describe nature</a:t>
            </a:r>
            <a:r>
              <a:rPr lang="en-US" i="1" dirty="0">
                <a:cs typeface="Arial" charset="0"/>
              </a:rPr>
              <a:t>?</a:t>
            </a:r>
          </a:p>
          <a:p>
            <a:pPr eaLnBrk="1" hangingPunct="1">
              <a:spcAft>
                <a:spcPts val="1200"/>
              </a:spcAft>
            </a:pPr>
            <a:r>
              <a:rPr lang="en-US" i="1" dirty="0">
                <a:cs typeface="Arial" charset="0"/>
              </a:rPr>
              <a:t>      - are there already hints of </a:t>
            </a:r>
            <a:r>
              <a:rPr lang="en-US" b="1" i="1" dirty="0">
                <a:cs typeface="Arial" charset="0"/>
              </a:rPr>
              <a:t>new physics </a:t>
            </a:r>
            <a:r>
              <a:rPr lang="en-US" i="1" dirty="0">
                <a:cs typeface="Arial" charset="0"/>
              </a:rPr>
              <a:t>in existing data?</a:t>
            </a:r>
          </a:p>
          <a:p>
            <a:pPr eaLnBrk="1" hangingPunct="1"/>
            <a:r>
              <a:rPr lang="en-US" i="1" dirty="0">
                <a:cs typeface="Arial" charset="0"/>
              </a:rPr>
              <a:t>      - what new knowledge will neutrinos from </a:t>
            </a:r>
            <a:r>
              <a:rPr lang="en-US" b="1" i="1" dirty="0">
                <a:cs typeface="Arial" charset="0"/>
              </a:rPr>
              <a:t>astrophysical</a:t>
            </a:r>
          </a:p>
          <a:p>
            <a:pPr eaLnBrk="1" hangingPunct="1">
              <a:spcAft>
                <a:spcPts val="1800"/>
              </a:spcAft>
            </a:pPr>
            <a:r>
              <a:rPr lang="en-US" b="1" i="1" dirty="0">
                <a:cs typeface="Arial" charset="0"/>
              </a:rPr>
              <a:t>        sources </a:t>
            </a:r>
            <a:r>
              <a:rPr lang="en-US" i="1" dirty="0">
                <a:cs typeface="Arial" charset="0"/>
              </a:rPr>
              <a:t>bring?</a:t>
            </a:r>
          </a:p>
          <a:p>
            <a:pPr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dirty="0" smtClean="0">
                <a:cs typeface="Arial" charset="0"/>
              </a:rPr>
              <a:t>we </a:t>
            </a:r>
            <a:r>
              <a:rPr lang="en-US" dirty="0">
                <a:cs typeface="Arial" charset="0"/>
              </a:rPr>
              <a:t>know this information for every other particle</a:t>
            </a:r>
            <a:r>
              <a:rPr lang="en-US" dirty="0" smtClean="0">
                <a:cs typeface="Arial" charset="0"/>
              </a:rPr>
              <a:t>!</a:t>
            </a:r>
          </a:p>
          <a:p>
            <a:pPr eaLnBrk="1" hangingPunct="1">
              <a:spcAft>
                <a:spcPts val="1200"/>
              </a:spcAft>
              <a:buFont typeface="Arial" charset="0"/>
              <a:buChar char="•"/>
            </a:pPr>
            <a:endParaRPr lang="en-US" dirty="0">
              <a:cs typeface="Arial" charset="0"/>
            </a:endParaRPr>
          </a:p>
          <a:p>
            <a:pPr eaLnBrk="1" hangingPunct="1"/>
            <a:endParaRPr lang="en-US" dirty="0">
              <a:cs typeface="Arial" charset="0"/>
            </a:endParaRPr>
          </a:p>
        </p:txBody>
      </p:sp>
      <p:sp>
        <p:nvSpPr>
          <p:cNvPr id="17408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fld id="{85371371-10ED-1B46-8117-7349100DA71B}" type="slidenum">
              <a:rPr lang="en-US" sz="1200"/>
              <a:pPr eaLnBrk="1" hangingPunct="1">
                <a:lnSpc>
                  <a:spcPct val="80000"/>
                </a:lnSpc>
              </a:pPr>
              <a:t>17</a:t>
            </a:fld>
            <a:endParaRPr lang="en-US" sz="1200"/>
          </a:p>
        </p:txBody>
      </p:sp>
      <p:sp>
        <p:nvSpPr>
          <p:cNvPr id="14339" name="Rectangle 16"/>
          <p:cNvSpPr>
            <a:spLocks noGrp="1" noChangeArrowheads="1"/>
          </p:cNvSpPr>
          <p:nvPr>
            <p:ph type="title"/>
          </p:nvPr>
        </p:nvSpPr>
        <p:spPr>
          <a:xfrm>
            <a:off x="457200" y="197076"/>
            <a:ext cx="82296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2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The big questions….</a:t>
            </a:r>
            <a:endParaRPr lang="en-US" sz="3200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" name="Donut 4"/>
          <p:cNvSpPr/>
          <p:nvPr/>
        </p:nvSpPr>
        <p:spPr>
          <a:xfrm>
            <a:off x="578769" y="2363026"/>
            <a:ext cx="8359951" cy="2427325"/>
          </a:xfrm>
          <a:prstGeom prst="donut">
            <a:avLst>
              <a:gd name="adj" fmla="val 295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626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fld id="{9CC23178-6A53-294D-96E1-876855E0792E}" type="slidenum">
              <a:rPr lang="en-US" sz="1200"/>
              <a:pPr eaLnBrk="1" hangingPunct="1">
                <a:lnSpc>
                  <a:spcPct val="80000"/>
                </a:lnSpc>
              </a:pPr>
              <a:t>18</a:t>
            </a:fld>
            <a:endParaRPr lang="en-US" sz="1200"/>
          </a:p>
        </p:txBody>
      </p:sp>
      <p:sp>
        <p:nvSpPr>
          <p:cNvPr id="20483" name="Rectangle 16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Neutrino Oscillations</a:t>
            </a:r>
          </a:p>
        </p:txBody>
      </p:sp>
      <p:sp>
        <p:nvSpPr>
          <p:cNvPr id="20484" name="TextBox 20"/>
          <p:cNvSpPr txBox="1">
            <a:spLocks noChangeArrowheads="1"/>
          </p:cNvSpPr>
          <p:nvPr/>
        </p:nvSpPr>
        <p:spPr bwMode="auto">
          <a:xfrm>
            <a:off x="228600" y="838200"/>
            <a:ext cx="4981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>
                <a:cs typeface="Arial" charset="0"/>
              </a:rPr>
              <a:t> we have made a lot of progress …</a:t>
            </a:r>
          </a:p>
        </p:txBody>
      </p:sp>
      <p:sp>
        <p:nvSpPr>
          <p:cNvPr id="20485" name="TextBox 5"/>
          <p:cNvSpPr txBox="1">
            <a:spLocks noChangeArrowheads="1"/>
          </p:cNvSpPr>
          <p:nvPr/>
        </p:nvSpPr>
        <p:spPr bwMode="auto">
          <a:xfrm>
            <a:off x="3519488" y="1654175"/>
            <a:ext cx="5472112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/>
              <a:t> experiments with solar, atmospheric, </a:t>
            </a:r>
          </a:p>
          <a:p>
            <a:pPr eaLnBrk="1" hangingPunct="1"/>
            <a:r>
              <a:rPr lang="en-US"/>
              <a:t>  accelerator, and reactor </a:t>
            </a:r>
            <a:r>
              <a:rPr lang="en-US">
                <a:latin typeface="Symbol" charset="0"/>
                <a:cs typeface="Symbol" charset="0"/>
              </a:rPr>
              <a:t>n</a:t>
            </a:r>
            <a:r>
              <a:rPr lang="ja-JP" altLang="en-US">
                <a:ea typeface="Symbol" charset="0"/>
                <a:cs typeface="Symbol" charset="0"/>
              </a:rPr>
              <a:t>’</a:t>
            </a:r>
            <a:r>
              <a:rPr lang="en-US">
                <a:ea typeface="Symbol" charset="0"/>
                <a:cs typeface="Symbol" charset="0"/>
              </a:rPr>
              <a:t>s have </a:t>
            </a:r>
          </a:p>
          <a:p>
            <a:pPr eaLnBrk="1" hangingPunct="1"/>
            <a:r>
              <a:rPr lang="en-US">
                <a:ea typeface="Symbol" charset="0"/>
                <a:cs typeface="Symbol" charset="0"/>
              </a:rPr>
              <a:t>  clearly demonstrated that </a:t>
            </a:r>
            <a:r>
              <a:rPr lang="en-US">
                <a:latin typeface="Symbol" charset="0"/>
                <a:cs typeface="Symbol" charset="0"/>
              </a:rPr>
              <a:t>n</a:t>
            </a:r>
            <a:r>
              <a:rPr lang="ja-JP" altLang="en-US">
                <a:ea typeface="Symbol" charset="0"/>
                <a:cs typeface="Symbol" charset="0"/>
              </a:rPr>
              <a:t>’</a:t>
            </a:r>
            <a:r>
              <a:rPr lang="en-US">
                <a:ea typeface="Symbol" charset="0"/>
                <a:cs typeface="Symbol" charset="0"/>
              </a:rPr>
              <a:t>s oscillate</a:t>
            </a:r>
          </a:p>
          <a:p>
            <a:pPr eaLnBrk="1" hangingPunct="1"/>
            <a:endParaRPr lang="en-US">
              <a:ea typeface="Symbol" charset="0"/>
              <a:cs typeface="Symbo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>
                <a:ea typeface="Symbol" charset="0"/>
                <a:cs typeface="Symbol" charset="0"/>
              </a:rPr>
              <a:t> we see the characteristic L/E pattern </a:t>
            </a:r>
          </a:p>
          <a:p>
            <a:pPr eaLnBrk="1" hangingPunct="1"/>
            <a:r>
              <a:rPr lang="en-US">
                <a:ea typeface="Symbol" charset="0"/>
                <a:cs typeface="Symbol" charset="0"/>
              </a:rPr>
              <a:t>  with multiple sources &amp; experiments</a:t>
            </a:r>
          </a:p>
        </p:txBody>
      </p:sp>
      <p:grpSp>
        <p:nvGrpSpPr>
          <p:cNvPr id="20486" name="Group 17"/>
          <p:cNvGrpSpPr>
            <a:grpSpLocks/>
          </p:cNvGrpSpPr>
          <p:nvPr/>
        </p:nvGrpSpPr>
        <p:grpSpPr bwMode="auto">
          <a:xfrm>
            <a:off x="762000" y="4114800"/>
            <a:ext cx="3429000" cy="2667000"/>
            <a:chOff x="228600" y="3962400"/>
            <a:chExt cx="3503612" cy="2561358"/>
          </a:xfrm>
        </p:grpSpPr>
        <p:pic>
          <p:nvPicPr>
            <p:cNvPr id="7" name="Picture 6" descr="1.g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8600" y="3962400"/>
              <a:ext cx="3503612" cy="2561358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8" name="Rectangle 7"/>
            <p:cNvSpPr/>
            <p:nvPr/>
          </p:nvSpPr>
          <p:spPr>
            <a:xfrm>
              <a:off x="914725" y="4114862"/>
              <a:ext cx="2222198" cy="4192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20487" name="Group 16"/>
          <p:cNvGrpSpPr>
            <a:grpSpLocks/>
          </p:cNvGrpSpPr>
          <p:nvPr/>
        </p:nvGrpSpPr>
        <p:grpSpPr bwMode="auto">
          <a:xfrm>
            <a:off x="4572000" y="4572000"/>
            <a:ext cx="3810000" cy="2209800"/>
            <a:chOff x="304800" y="1600200"/>
            <a:chExt cx="3429000" cy="1828800"/>
          </a:xfrm>
        </p:grpSpPr>
        <p:grpSp>
          <p:nvGrpSpPr>
            <p:cNvPr id="20494" name="Group 8"/>
            <p:cNvGrpSpPr>
              <a:grpSpLocks/>
            </p:cNvGrpSpPr>
            <p:nvPr/>
          </p:nvGrpSpPr>
          <p:grpSpPr bwMode="auto">
            <a:xfrm>
              <a:off x="304800" y="1600200"/>
              <a:ext cx="3429000" cy="1828800"/>
              <a:chOff x="152400" y="1600200"/>
              <a:chExt cx="4216087" cy="1881507"/>
            </a:xfrm>
          </p:grpSpPr>
          <p:pic>
            <p:nvPicPr>
              <p:cNvPr id="10" name="Picture 9" descr="1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2400" y="1675893"/>
                <a:ext cx="4216087" cy="1805814"/>
              </a:xfrm>
              <a:prstGeom prst="rect">
                <a:avLst/>
              </a:prstGeom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761976" y="1675893"/>
                <a:ext cx="3351789" cy="770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12" name="Straight Connector 11"/>
              <p:cNvCxnSpPr/>
              <p:nvPr/>
            </p:nvCxnSpPr>
            <p:spPr>
              <a:xfrm>
                <a:off x="609143" y="1675893"/>
                <a:ext cx="3581918" cy="2703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Rectangle 12"/>
              <p:cNvSpPr/>
              <p:nvPr/>
            </p:nvSpPr>
            <p:spPr>
              <a:xfrm>
                <a:off x="431716" y="1600200"/>
                <a:ext cx="152833" cy="1527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2286477" y="2362200"/>
              <a:ext cx="1218723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20488" name="Group 19"/>
          <p:cNvGrpSpPr>
            <a:grpSpLocks/>
          </p:cNvGrpSpPr>
          <p:nvPr/>
        </p:nvGrpSpPr>
        <p:grpSpPr bwMode="auto">
          <a:xfrm>
            <a:off x="228600" y="1295400"/>
            <a:ext cx="3124200" cy="2743200"/>
            <a:chOff x="891621" y="1441450"/>
            <a:chExt cx="2842179" cy="2520950"/>
          </a:xfrm>
        </p:grpSpPr>
        <p:pic>
          <p:nvPicPr>
            <p:cNvPr id="15" name="Picture 14" descr="1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1621" y="1441450"/>
              <a:ext cx="2842179" cy="2520950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9" name="Rectangle 18"/>
            <p:cNvSpPr/>
            <p:nvPr/>
          </p:nvSpPr>
          <p:spPr>
            <a:xfrm>
              <a:off x="3124349" y="1676331"/>
              <a:ext cx="381268" cy="3049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0489" name="TextBox 20"/>
          <p:cNvSpPr txBox="1">
            <a:spLocks noChangeArrowheads="1"/>
          </p:cNvSpPr>
          <p:nvPr/>
        </p:nvSpPr>
        <p:spPr bwMode="auto">
          <a:xfrm>
            <a:off x="1195388" y="1562100"/>
            <a:ext cx="17891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solidFill>
                  <a:srgbClr val="FF0000"/>
                </a:solidFill>
              </a:rPr>
              <a:t>Super-K</a:t>
            </a:r>
          </a:p>
          <a:p>
            <a:pPr algn="ctr" eaLnBrk="1" hangingPunct="1"/>
            <a:r>
              <a:rPr lang="en-US" sz="1800">
                <a:solidFill>
                  <a:srgbClr val="FF0000"/>
                </a:solidFill>
              </a:rPr>
              <a:t>atmospheric </a:t>
            </a:r>
            <a:r>
              <a:rPr lang="en-US" sz="1800">
                <a:solidFill>
                  <a:srgbClr val="FF0000"/>
                </a:solidFill>
                <a:latin typeface="Symbol" charset="0"/>
                <a:cs typeface="Symbol" charset="0"/>
              </a:rPr>
              <a:t>n</a:t>
            </a:r>
            <a:r>
              <a:rPr lang="ja-JP" altLang="en-US" sz="1800">
                <a:solidFill>
                  <a:srgbClr val="FF0000"/>
                </a:solidFill>
                <a:ea typeface="Symbol" charset="0"/>
                <a:cs typeface="Symbol" charset="0"/>
              </a:rPr>
              <a:t>’</a:t>
            </a:r>
            <a:r>
              <a:rPr lang="en-US" sz="1800">
                <a:solidFill>
                  <a:srgbClr val="FF0000"/>
                </a:solidFill>
                <a:ea typeface="Symbol" charset="0"/>
                <a:cs typeface="Symbol" charset="0"/>
              </a:rPr>
              <a:t>s</a:t>
            </a:r>
          </a:p>
        </p:txBody>
      </p:sp>
      <p:sp>
        <p:nvSpPr>
          <p:cNvPr id="20490" name="TextBox 21"/>
          <p:cNvSpPr txBox="1">
            <a:spLocks noChangeArrowheads="1"/>
          </p:cNvSpPr>
          <p:nvPr/>
        </p:nvSpPr>
        <p:spPr bwMode="auto">
          <a:xfrm>
            <a:off x="1976438" y="4230688"/>
            <a:ext cx="13001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solidFill>
                  <a:srgbClr val="FF0000"/>
                </a:solidFill>
              </a:rPr>
              <a:t>KAMLAND</a:t>
            </a:r>
          </a:p>
          <a:p>
            <a:pPr algn="ctr" eaLnBrk="1" hangingPunct="1"/>
            <a:r>
              <a:rPr lang="en-US" sz="1800">
                <a:solidFill>
                  <a:srgbClr val="FF0000"/>
                </a:solidFill>
              </a:rPr>
              <a:t>reactor </a:t>
            </a:r>
            <a:r>
              <a:rPr lang="en-US" sz="1800">
                <a:solidFill>
                  <a:srgbClr val="FF0000"/>
                </a:solidFill>
                <a:latin typeface="Symbol" charset="0"/>
                <a:cs typeface="Symbol" charset="0"/>
              </a:rPr>
              <a:t>n</a:t>
            </a:r>
            <a:r>
              <a:rPr lang="ja-JP" altLang="en-US" sz="1800">
                <a:solidFill>
                  <a:srgbClr val="FF0000"/>
                </a:solidFill>
                <a:ea typeface="Symbol" charset="0"/>
                <a:cs typeface="Symbol" charset="0"/>
              </a:rPr>
              <a:t>’</a:t>
            </a:r>
            <a:r>
              <a:rPr lang="en-US" sz="1800">
                <a:solidFill>
                  <a:srgbClr val="FF0000"/>
                </a:solidFill>
                <a:ea typeface="Symbol" charset="0"/>
                <a:cs typeface="Symbol" charset="0"/>
              </a:rPr>
              <a:t>s</a:t>
            </a:r>
          </a:p>
        </p:txBody>
      </p:sp>
      <p:sp>
        <p:nvSpPr>
          <p:cNvPr id="20491" name="TextBox 22"/>
          <p:cNvSpPr txBox="1">
            <a:spLocks noChangeArrowheads="1"/>
          </p:cNvSpPr>
          <p:nvPr/>
        </p:nvSpPr>
        <p:spPr bwMode="auto">
          <a:xfrm>
            <a:off x="6327775" y="5562600"/>
            <a:ext cx="16732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solidFill>
                  <a:srgbClr val="FF0000"/>
                </a:solidFill>
              </a:rPr>
              <a:t>MINOS</a:t>
            </a:r>
          </a:p>
          <a:p>
            <a:pPr algn="ctr" eaLnBrk="1" hangingPunct="1"/>
            <a:r>
              <a:rPr lang="en-US" sz="1800">
                <a:solidFill>
                  <a:srgbClr val="FF0000"/>
                </a:solidFill>
              </a:rPr>
              <a:t>accelerator </a:t>
            </a:r>
            <a:r>
              <a:rPr lang="en-US" sz="1800">
                <a:solidFill>
                  <a:srgbClr val="FF0000"/>
                </a:solidFill>
                <a:latin typeface="Symbol" charset="0"/>
                <a:cs typeface="Symbol" charset="0"/>
              </a:rPr>
              <a:t>n</a:t>
            </a:r>
            <a:r>
              <a:rPr lang="ja-JP" altLang="en-US" sz="1800">
                <a:solidFill>
                  <a:srgbClr val="FF0000"/>
                </a:solidFill>
                <a:ea typeface="Symbol" charset="0"/>
                <a:cs typeface="Symbol" charset="0"/>
              </a:rPr>
              <a:t>’</a:t>
            </a:r>
            <a:r>
              <a:rPr lang="en-US" sz="1800">
                <a:solidFill>
                  <a:srgbClr val="FF0000"/>
                </a:solidFill>
                <a:ea typeface="Symbol" charset="0"/>
                <a:cs typeface="Symbol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693913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6"/>
          <p:cNvSpPr>
            <a:spLocks noGrp="1" noChangeArrowheads="1"/>
          </p:cNvSpPr>
          <p:nvPr>
            <p:ph type="title"/>
          </p:nvPr>
        </p:nvSpPr>
        <p:spPr>
          <a:xfrm>
            <a:off x="1524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accent2"/>
                </a:solidFill>
                <a:latin typeface="Tw Cen MT" charset="0"/>
                <a:ea typeface="ＭＳ Ｐゴシック" charset="0"/>
                <a:cs typeface="ＭＳ Ｐゴシック" charset="0"/>
              </a:rPr>
              <a:t>3-Flavor Mixing Picture</a:t>
            </a:r>
          </a:p>
        </p:txBody>
      </p:sp>
      <p:sp>
        <p:nvSpPr>
          <p:cNvPr id="17408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fld id="{F6B464F9-AC58-5947-B3DD-BEEE11EA45B8}" type="slidenum">
              <a:rPr lang="en-US" sz="1200">
                <a:solidFill>
                  <a:srgbClr val="FFFFFF"/>
                </a:solidFill>
              </a:rPr>
              <a:pPr eaLnBrk="1" hangingPunct="1">
                <a:lnSpc>
                  <a:spcPct val="80000"/>
                </a:lnSpc>
              </a:pPr>
              <a:t>19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00400" y="5181600"/>
            <a:ext cx="9144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0" name="Picture 19" descr="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828800"/>
            <a:ext cx="8305800" cy="23622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Rectangle 22"/>
          <p:cNvSpPr/>
          <p:nvPr/>
        </p:nvSpPr>
        <p:spPr>
          <a:xfrm>
            <a:off x="2235200" y="2349500"/>
            <a:ext cx="4025900" cy="736600"/>
          </a:xfrm>
          <a:prstGeom prst="rect">
            <a:avLst/>
          </a:prstGeom>
          <a:noFill/>
          <a:ln w="38100" cmpd="sng">
            <a:solidFill>
              <a:srgbClr val="C36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3495" name="TextBox 23"/>
          <p:cNvSpPr txBox="1">
            <a:spLocks noChangeArrowheads="1"/>
          </p:cNvSpPr>
          <p:nvPr/>
        </p:nvSpPr>
        <p:spPr bwMode="auto">
          <a:xfrm>
            <a:off x="228600" y="4306888"/>
            <a:ext cx="7280275" cy="217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endParaRPr lang="en-US">
              <a:latin typeface="Tw Cen MT" charset="0"/>
            </a:endParaRPr>
          </a:p>
          <a:p>
            <a:pPr eaLnBrk="1" hangingPunct="1"/>
            <a:r>
              <a:rPr lang="en-US">
                <a:solidFill>
                  <a:srgbClr val="C36300"/>
                </a:solidFill>
                <a:latin typeface="Tw Cen MT" charset="0"/>
              </a:rPr>
              <a:t>    - </a:t>
            </a:r>
            <a:r>
              <a:rPr lang="en-US">
                <a:solidFill>
                  <a:srgbClr val="C36300"/>
                </a:solidFill>
                <a:latin typeface="Symbol" charset="0"/>
                <a:cs typeface="Symbol" charset="0"/>
              </a:rPr>
              <a:t>d</a:t>
            </a:r>
            <a:r>
              <a:rPr lang="en-US" baseline="-25000">
                <a:solidFill>
                  <a:srgbClr val="C36300"/>
                </a:solidFill>
                <a:latin typeface="Tw Cen MT" charset="0"/>
                <a:cs typeface="Symbol" charset="0"/>
              </a:rPr>
              <a:t>CP</a:t>
            </a:r>
            <a:r>
              <a:rPr lang="en-US">
                <a:solidFill>
                  <a:srgbClr val="C36300"/>
                </a:solidFill>
                <a:latin typeface="Tw Cen MT" charset="0"/>
                <a:ea typeface="Symbol" charset="0"/>
                <a:cs typeface="Symbol" charset="0"/>
              </a:rPr>
              <a:t> and </a:t>
            </a:r>
            <a:r>
              <a:rPr lang="en-US" u="sng">
                <a:solidFill>
                  <a:srgbClr val="C36300"/>
                </a:solidFill>
                <a:latin typeface="Tw Cen MT" charset="0"/>
                <a:ea typeface="Symbol" charset="0"/>
                <a:cs typeface="Symbol" charset="0"/>
              </a:rPr>
              <a:t>CP violation</a:t>
            </a:r>
          </a:p>
          <a:p>
            <a:pPr eaLnBrk="1" hangingPunct="1">
              <a:spcAft>
                <a:spcPts val="600"/>
              </a:spcAft>
            </a:pPr>
            <a:r>
              <a:rPr lang="en-US">
                <a:solidFill>
                  <a:srgbClr val="C36300"/>
                </a:solidFill>
                <a:latin typeface="Tw Cen MT" charset="0"/>
                <a:ea typeface="Symbol" charset="0"/>
                <a:cs typeface="Symbol" charset="0"/>
              </a:rPr>
              <a:t>      (appears in combination with sin2</a:t>
            </a:r>
            <a:r>
              <a:rPr lang="en-US">
                <a:solidFill>
                  <a:srgbClr val="C36300"/>
                </a:solidFill>
                <a:latin typeface="Symbol" charset="0"/>
                <a:cs typeface="Symbol" charset="0"/>
              </a:rPr>
              <a:t>q</a:t>
            </a:r>
            <a:r>
              <a:rPr lang="en-US" baseline="-25000">
                <a:solidFill>
                  <a:srgbClr val="C36300"/>
                </a:solidFill>
                <a:latin typeface="Tw Cen MT" charset="0"/>
                <a:ea typeface="Symbol" charset="0"/>
                <a:cs typeface="Symbol" charset="0"/>
              </a:rPr>
              <a:t>13</a:t>
            </a:r>
            <a:r>
              <a:rPr lang="en-US">
                <a:solidFill>
                  <a:srgbClr val="C36300"/>
                </a:solidFill>
                <a:latin typeface="Tw Cen MT" charset="0"/>
                <a:ea typeface="Symbol" charset="0"/>
                <a:cs typeface="Symbol" charset="0"/>
              </a:rPr>
              <a:t>, sin2</a:t>
            </a:r>
            <a:r>
              <a:rPr lang="en-US">
                <a:solidFill>
                  <a:srgbClr val="C36300"/>
                </a:solidFill>
                <a:latin typeface="Symbol" charset="0"/>
                <a:cs typeface="Symbol" charset="0"/>
              </a:rPr>
              <a:t>q</a:t>
            </a:r>
            <a:r>
              <a:rPr lang="en-US" baseline="-25000">
                <a:solidFill>
                  <a:srgbClr val="C36300"/>
                </a:solidFill>
                <a:latin typeface="Tw Cen MT" charset="0"/>
                <a:ea typeface="Symbol" charset="0"/>
                <a:cs typeface="Symbol" charset="0"/>
              </a:rPr>
              <a:t>12</a:t>
            </a:r>
            <a:r>
              <a:rPr lang="en-US">
                <a:solidFill>
                  <a:srgbClr val="C36300"/>
                </a:solidFill>
                <a:latin typeface="Tw Cen MT" charset="0"/>
                <a:ea typeface="Symbol" charset="0"/>
                <a:cs typeface="Symbol" charset="0"/>
              </a:rPr>
              <a:t>, sin2</a:t>
            </a:r>
            <a:r>
              <a:rPr lang="en-US">
                <a:solidFill>
                  <a:srgbClr val="C36300"/>
                </a:solidFill>
                <a:latin typeface="Symbol" charset="0"/>
                <a:cs typeface="Symbol" charset="0"/>
              </a:rPr>
              <a:t>q</a:t>
            </a:r>
            <a:r>
              <a:rPr lang="en-US" baseline="-25000">
                <a:solidFill>
                  <a:srgbClr val="C36300"/>
                </a:solidFill>
                <a:latin typeface="Tw Cen MT" charset="0"/>
                <a:ea typeface="Symbol" charset="0"/>
                <a:cs typeface="Symbol" charset="0"/>
              </a:rPr>
              <a:t>23</a:t>
            </a:r>
            <a:r>
              <a:rPr lang="en-US">
                <a:solidFill>
                  <a:srgbClr val="C36300"/>
                </a:solidFill>
                <a:latin typeface="Tw Cen MT" charset="0"/>
                <a:ea typeface="Symbol" charset="0"/>
                <a:cs typeface="Symbol" charset="0"/>
              </a:rPr>
              <a:t>)</a:t>
            </a:r>
          </a:p>
          <a:p>
            <a:pPr eaLnBrk="1" hangingPunct="1">
              <a:spcAft>
                <a:spcPts val="600"/>
              </a:spcAft>
            </a:pPr>
            <a:r>
              <a:rPr lang="en-US">
                <a:solidFill>
                  <a:srgbClr val="7BA79D"/>
                </a:solidFill>
                <a:latin typeface="Tw Cen MT" charset="0"/>
                <a:ea typeface="Symbol" charset="0"/>
                <a:cs typeface="Symbol" charset="0"/>
              </a:rPr>
              <a:t>    - neutrino </a:t>
            </a:r>
            <a:r>
              <a:rPr lang="en-US" u="sng">
                <a:solidFill>
                  <a:srgbClr val="7BA79D"/>
                </a:solidFill>
                <a:latin typeface="Tw Cen MT" charset="0"/>
                <a:ea typeface="Symbol" charset="0"/>
                <a:cs typeface="Symbol" charset="0"/>
              </a:rPr>
              <a:t>mass hierarchy</a:t>
            </a:r>
            <a:r>
              <a:rPr lang="en-US">
                <a:solidFill>
                  <a:srgbClr val="7BA79D"/>
                </a:solidFill>
                <a:latin typeface="Tw Cen MT" charset="0"/>
                <a:ea typeface="Symbol" charset="0"/>
                <a:cs typeface="Symbol" charset="0"/>
              </a:rPr>
              <a:t> (through matter effects)</a:t>
            </a:r>
          </a:p>
          <a:p>
            <a:pPr eaLnBrk="1" hangingPunct="1"/>
            <a:r>
              <a:rPr lang="en-US">
                <a:solidFill>
                  <a:srgbClr val="558BB8"/>
                </a:solidFill>
                <a:latin typeface="Tw Cen MT" charset="0"/>
                <a:ea typeface="Symbol" charset="0"/>
                <a:cs typeface="Symbol" charset="0"/>
              </a:rPr>
              <a:t>    </a:t>
            </a:r>
            <a:r>
              <a:rPr lang="en-US">
                <a:solidFill>
                  <a:srgbClr val="A17C36"/>
                </a:solidFill>
                <a:latin typeface="Tw Cen MT" charset="0"/>
                <a:ea typeface="Symbol" charset="0"/>
                <a:cs typeface="Symbol" charset="0"/>
              </a:rPr>
              <a:t>- </a:t>
            </a:r>
            <a:r>
              <a:rPr lang="en-US" u="sng">
                <a:solidFill>
                  <a:srgbClr val="A17C36"/>
                </a:solidFill>
                <a:latin typeface="Symbol" charset="0"/>
                <a:cs typeface="Symbol" charset="0"/>
              </a:rPr>
              <a:t>q</a:t>
            </a:r>
            <a:r>
              <a:rPr lang="en-US" u="sng" baseline="-25000">
                <a:solidFill>
                  <a:srgbClr val="A17C36"/>
                </a:solidFill>
                <a:latin typeface="Tw Cen MT" charset="0"/>
                <a:ea typeface="Symbol" charset="0"/>
                <a:cs typeface="Symbol" charset="0"/>
              </a:rPr>
              <a:t>23</a:t>
            </a:r>
            <a:r>
              <a:rPr lang="en-US" u="sng">
                <a:solidFill>
                  <a:srgbClr val="A17C36"/>
                </a:solidFill>
                <a:latin typeface="Tw Cen MT" charset="0"/>
                <a:ea typeface="Symbol" charset="0"/>
                <a:cs typeface="Symbol" charset="0"/>
              </a:rPr>
              <a:t> octant </a:t>
            </a:r>
            <a:r>
              <a:rPr lang="en-US">
                <a:solidFill>
                  <a:srgbClr val="A17C36"/>
                </a:solidFill>
                <a:latin typeface="Tw Cen MT" charset="0"/>
                <a:ea typeface="Symbol" charset="0"/>
                <a:cs typeface="Symbol" charset="0"/>
              </a:rPr>
              <a:t>(which tells us about the nature of </a:t>
            </a:r>
            <a:r>
              <a:rPr lang="en-US">
                <a:solidFill>
                  <a:srgbClr val="A17C36"/>
                </a:solidFill>
                <a:latin typeface="Symbol" charset="0"/>
                <a:cs typeface="Symbol" charset="0"/>
              </a:rPr>
              <a:t>n</a:t>
            </a:r>
            <a:r>
              <a:rPr lang="en-US" baseline="-25000">
                <a:solidFill>
                  <a:srgbClr val="A17C36"/>
                </a:solidFill>
                <a:latin typeface="Tw Cen MT" charset="0"/>
                <a:ea typeface="Symbol" charset="0"/>
                <a:cs typeface="Symbol" charset="0"/>
              </a:rPr>
              <a:t>3</a:t>
            </a:r>
            <a:r>
              <a:rPr lang="en-US">
                <a:solidFill>
                  <a:srgbClr val="A17C36"/>
                </a:solidFill>
                <a:latin typeface="Tw Cen MT" charset="0"/>
                <a:ea typeface="Symbol" charset="0"/>
                <a:cs typeface="Symbol" charset="0"/>
              </a:rPr>
              <a:t>)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819900" y="2209800"/>
            <a:ext cx="1892300" cy="876300"/>
          </a:xfrm>
          <a:prstGeom prst="rect">
            <a:avLst/>
          </a:prstGeom>
          <a:noFill/>
          <a:ln w="38100" cmpd="sng"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851400" y="1803400"/>
            <a:ext cx="1295400" cy="546100"/>
          </a:xfrm>
          <a:prstGeom prst="rect">
            <a:avLst/>
          </a:prstGeom>
          <a:noFill/>
          <a:ln w="38100" cmpd="sng"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937000" y="1917700"/>
            <a:ext cx="889000" cy="368300"/>
          </a:xfrm>
          <a:prstGeom prst="rect">
            <a:avLst/>
          </a:prstGeom>
          <a:noFill/>
          <a:ln w="38100" cmpd="sng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3499" name="TextBox 27"/>
          <p:cNvSpPr txBox="1">
            <a:spLocks noChangeArrowheads="1"/>
          </p:cNvSpPr>
          <p:nvPr/>
        </p:nvSpPr>
        <p:spPr bwMode="auto">
          <a:xfrm>
            <a:off x="7569200" y="4908550"/>
            <a:ext cx="1422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latin typeface="Tw Cen MT" charset="0"/>
                <a:cs typeface="Symbol" charset="0"/>
              </a:rPr>
              <a:t>effects</a:t>
            </a:r>
          </a:p>
          <a:p>
            <a:pPr algn="ctr" eaLnBrk="1" hangingPunct="1"/>
            <a:r>
              <a:rPr lang="en-US">
                <a:latin typeface="Tw Cen MT" charset="0"/>
                <a:cs typeface="Symbol" charset="0"/>
              </a:rPr>
              <a:t>are all</a:t>
            </a:r>
          </a:p>
          <a:p>
            <a:pPr algn="ctr" eaLnBrk="1" hangingPunct="1"/>
            <a:r>
              <a:rPr lang="en-US">
                <a:latin typeface="Tw Cen MT" charset="0"/>
                <a:cs typeface="Symbol" charset="0"/>
              </a:rPr>
              <a:t>entangled</a:t>
            </a:r>
          </a:p>
        </p:txBody>
      </p:sp>
      <p:sp>
        <p:nvSpPr>
          <p:cNvPr id="30" name="Double Bracket 29"/>
          <p:cNvSpPr/>
          <p:nvPr/>
        </p:nvSpPr>
        <p:spPr>
          <a:xfrm>
            <a:off x="7543800" y="4889500"/>
            <a:ext cx="1485900" cy="1282700"/>
          </a:xfrm>
          <a:prstGeom prst="bracketPair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08000" y="3962400"/>
            <a:ext cx="33528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3502" name="TextBox 28"/>
          <p:cNvSpPr txBox="1">
            <a:spLocks noChangeArrowheads="1"/>
          </p:cNvSpPr>
          <p:nvPr/>
        </p:nvSpPr>
        <p:spPr bwMode="auto">
          <a:xfrm>
            <a:off x="152400" y="1219200"/>
            <a:ext cx="7277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>
                <a:latin typeface="Tw Cen MT" charset="0"/>
              </a:rPr>
              <a:t> probability of </a:t>
            </a:r>
            <a:r>
              <a:rPr lang="en-US">
                <a:latin typeface="Symbol" charset="0"/>
                <a:cs typeface="Symbol" charset="0"/>
              </a:rPr>
              <a:t>n</a:t>
            </a:r>
            <a:r>
              <a:rPr lang="en-US" baseline="-25000">
                <a:latin typeface="Symbol" charset="0"/>
                <a:cs typeface="Symbol" charset="0"/>
              </a:rPr>
              <a:t>m</a:t>
            </a:r>
            <a:r>
              <a:rPr lang="en-US">
                <a:latin typeface="Symbol" charset="0"/>
                <a:cs typeface="Symbol" charset="0"/>
              </a:rPr>
              <a:t>     n</a:t>
            </a:r>
            <a:r>
              <a:rPr lang="en-US" baseline="-25000">
                <a:latin typeface="Tw Cen MT" charset="0"/>
                <a:ea typeface="Symbol" charset="0"/>
                <a:cs typeface="Symbol" charset="0"/>
              </a:rPr>
              <a:t>e </a:t>
            </a:r>
            <a:r>
              <a:rPr lang="en-US">
                <a:latin typeface="Tw Cen MT" charset="0"/>
                <a:ea typeface="Symbol" charset="0"/>
                <a:cs typeface="Symbol" charset="0"/>
              </a:rPr>
              <a:t>(and </a:t>
            </a:r>
            <a:r>
              <a:rPr lang="en-US">
                <a:latin typeface="Symbol" charset="0"/>
                <a:cs typeface="Symbol" charset="0"/>
              </a:rPr>
              <a:t>n</a:t>
            </a:r>
            <a:r>
              <a:rPr lang="en-US" baseline="-25000">
                <a:latin typeface="Symbol" charset="0"/>
                <a:cs typeface="Symbol" charset="0"/>
              </a:rPr>
              <a:t>m</a:t>
            </a:r>
            <a:r>
              <a:rPr lang="en-US">
                <a:latin typeface="Symbol" charset="0"/>
                <a:cs typeface="Symbol" charset="0"/>
              </a:rPr>
              <a:t>     n</a:t>
            </a:r>
            <a:r>
              <a:rPr lang="en-US" baseline="-25000">
                <a:latin typeface="Tw Cen MT" charset="0"/>
                <a:ea typeface="Symbol" charset="0"/>
                <a:cs typeface="Symbol" charset="0"/>
              </a:rPr>
              <a:t>e</a:t>
            </a:r>
            <a:r>
              <a:rPr lang="en-US">
                <a:latin typeface="Tw Cen MT" charset="0"/>
                <a:ea typeface="Symbol" charset="0"/>
                <a:cs typeface="Symbol" charset="0"/>
              </a:rPr>
              <a:t>) over long distances: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2565400" y="1511300"/>
            <a:ext cx="304800" cy="1588"/>
          </a:xfrm>
          <a:prstGeom prst="straightConnector1">
            <a:avLst/>
          </a:prstGeom>
          <a:ln>
            <a:solidFill>
              <a:schemeClr val="tx1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504" name="TextBox 31"/>
          <p:cNvSpPr txBox="1">
            <a:spLocks noChangeArrowheads="1"/>
          </p:cNvSpPr>
          <p:nvPr/>
        </p:nvSpPr>
        <p:spPr bwMode="auto">
          <a:xfrm>
            <a:off x="228600" y="4306888"/>
            <a:ext cx="63912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>
                <a:latin typeface="Tw Cen MT" charset="0"/>
              </a:rPr>
              <a:t> gives a measure of several very important things: 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4114800" y="1511300"/>
            <a:ext cx="304800" cy="1588"/>
          </a:xfrm>
          <a:prstGeom prst="straightConnector1">
            <a:avLst/>
          </a:prstGeom>
          <a:ln>
            <a:solidFill>
              <a:schemeClr val="tx1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810000" y="1371600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457700" y="1384300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1919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fld id="{8CD2147D-13FB-6544-86FD-6D498FF79258}" type="slidenum">
              <a:rPr lang="en-US" sz="1200"/>
              <a:pPr eaLnBrk="1" hangingPunct="1">
                <a:lnSpc>
                  <a:spcPct val="80000"/>
                </a:lnSpc>
              </a:pPr>
              <a:t>2</a:t>
            </a:fld>
            <a:endParaRPr lang="en-US" sz="1200"/>
          </a:p>
        </p:txBody>
      </p:sp>
      <p:sp>
        <p:nvSpPr>
          <p:cNvPr id="18435" name="Rectangle 16"/>
          <p:cNvSpPr>
            <a:spLocks noGrp="1" noChangeArrowheads="1"/>
          </p:cNvSpPr>
          <p:nvPr>
            <p:ph type="title"/>
          </p:nvPr>
        </p:nvSpPr>
        <p:spPr>
          <a:xfrm>
            <a:off x="4838700" y="-76200"/>
            <a:ext cx="4343400" cy="1143000"/>
          </a:xfrm>
        </p:spPr>
        <p:txBody>
          <a:bodyPr/>
          <a:lstStyle/>
          <a:p>
            <a:pPr algn="ctr" eaLnBrk="1" hangingPunct="1"/>
            <a:r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Snowmass 2001</a:t>
            </a:r>
          </a:p>
        </p:txBody>
      </p:sp>
      <p:sp>
        <p:nvSpPr>
          <p:cNvPr id="18436" name="TextBox 20"/>
          <p:cNvSpPr txBox="1">
            <a:spLocks noChangeArrowheads="1"/>
          </p:cNvSpPr>
          <p:nvPr/>
        </p:nvSpPr>
        <p:spPr bwMode="auto">
          <a:xfrm>
            <a:off x="5181600" y="1524000"/>
            <a:ext cx="3365024" cy="3647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dirty="0">
                <a:cs typeface="Arial" charset="0"/>
              </a:rPr>
              <a:t> neutrino summary</a:t>
            </a:r>
          </a:p>
          <a:p>
            <a:pPr eaLnBrk="1" hangingPunct="1"/>
            <a:r>
              <a:rPr lang="en-US" dirty="0">
                <a:cs typeface="Arial" charset="0"/>
              </a:rPr>
              <a:t>  from Snowmass 2001</a:t>
            </a:r>
          </a:p>
          <a:p>
            <a:pPr eaLnBrk="1" hangingPunct="1"/>
            <a:r>
              <a:rPr lang="en-US" dirty="0">
                <a:cs typeface="Arial" charset="0"/>
              </a:rPr>
              <a:t>  (Boris </a:t>
            </a:r>
            <a:r>
              <a:rPr lang="en-US" dirty="0" err="1">
                <a:cs typeface="Arial" charset="0"/>
              </a:rPr>
              <a:t>Kayser</a:t>
            </a:r>
            <a:r>
              <a:rPr lang="en-US" dirty="0">
                <a:cs typeface="Arial" charset="0"/>
              </a:rPr>
              <a:t>)</a:t>
            </a:r>
          </a:p>
          <a:p>
            <a:pPr eaLnBrk="1" hangingPunct="1"/>
            <a:endParaRPr lang="en-US" dirty="0">
              <a:cs typeface="Arial" charset="0"/>
            </a:endParaRPr>
          </a:p>
          <a:p>
            <a:pPr eaLnBrk="1" hangingPunct="1">
              <a:spcAft>
                <a:spcPts val="1800"/>
              </a:spcAft>
            </a:pPr>
            <a:endParaRPr lang="en-US" dirty="0"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dirty="0">
                <a:cs typeface="Arial" charset="0"/>
              </a:rPr>
              <a:t> </a:t>
            </a:r>
            <a:r>
              <a:rPr lang="en-US" dirty="0" smtClean="0">
                <a:cs typeface="Arial" charset="0"/>
              </a:rPr>
              <a:t>circa Snowmass 2013</a:t>
            </a:r>
            <a:endParaRPr lang="en-US" dirty="0">
              <a:cs typeface="Arial" charset="0"/>
            </a:endParaRPr>
          </a:p>
          <a:p>
            <a:pPr eaLnBrk="1" hangingPunct="1"/>
            <a:endParaRPr lang="en-US" dirty="0">
              <a:cs typeface="Arial" charset="0"/>
            </a:endParaRPr>
          </a:p>
          <a:p>
            <a:pPr eaLnBrk="1" hangingPunct="1"/>
            <a:endParaRPr lang="en-US" dirty="0">
              <a:cs typeface="Arial" charset="0"/>
            </a:endParaRPr>
          </a:p>
          <a:p>
            <a:pPr eaLnBrk="1" hangingPunct="1"/>
            <a:endParaRPr lang="en-US" dirty="0">
              <a:cs typeface="Arial" charset="0"/>
            </a:endParaRPr>
          </a:p>
        </p:txBody>
      </p:sp>
      <p:pic>
        <p:nvPicPr>
          <p:cNvPr id="18437" name="Picture 6" descr="boris-slides-20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09575"/>
            <a:ext cx="4556125" cy="606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5" descr="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097338"/>
            <a:ext cx="4267200" cy="222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extBox 6"/>
          <p:cNvSpPr txBox="1">
            <a:spLocks noChangeArrowheads="1"/>
          </p:cNvSpPr>
          <p:nvPr/>
        </p:nvSpPr>
        <p:spPr bwMode="auto">
          <a:xfrm>
            <a:off x="5256213" y="6243638"/>
            <a:ext cx="33543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(for example: arXiv:1205.4018)</a:t>
            </a:r>
          </a:p>
        </p:txBody>
      </p:sp>
      <p:sp>
        <p:nvSpPr>
          <p:cNvPr id="8" name="Right Brace 7"/>
          <p:cNvSpPr/>
          <p:nvPr/>
        </p:nvSpPr>
        <p:spPr>
          <a:xfrm>
            <a:off x="4419600" y="4876800"/>
            <a:ext cx="533400" cy="1143000"/>
          </a:xfrm>
          <a:prstGeom prst="rightBrac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685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fld id="{4AEF2E01-903A-1F40-829B-7094087249C8}" type="slidenum">
              <a:rPr lang="en-US" sz="1200"/>
              <a:pPr eaLnBrk="1" hangingPunct="1">
                <a:lnSpc>
                  <a:spcPct val="80000"/>
                </a:lnSpc>
              </a:pPr>
              <a:t>20</a:t>
            </a:fld>
            <a:endParaRPr lang="en-US" sz="1200"/>
          </a:p>
        </p:txBody>
      </p:sp>
      <p:sp>
        <p:nvSpPr>
          <p:cNvPr id="22531" name="Rectangle 16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Precision Era</a:t>
            </a:r>
          </a:p>
        </p:txBody>
      </p:sp>
      <p:sp>
        <p:nvSpPr>
          <p:cNvPr id="22532" name="TextBox 20"/>
          <p:cNvSpPr txBox="1">
            <a:spLocks noChangeArrowheads="1"/>
          </p:cNvSpPr>
          <p:nvPr/>
        </p:nvSpPr>
        <p:spPr bwMode="auto">
          <a:xfrm>
            <a:off x="239713" y="1120775"/>
            <a:ext cx="8828087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>
                <a:cs typeface="Arial" charset="0"/>
              </a:rPr>
              <a:t> we are entering an era of precision neutrino physics</a:t>
            </a:r>
          </a:p>
          <a:p>
            <a:pPr eaLnBrk="1" hangingPunct="1">
              <a:buFont typeface="Arial" charset="0"/>
              <a:buChar char="•"/>
            </a:pPr>
            <a:endParaRPr lang="en-US"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>
                <a:cs typeface="Arial" charset="0"/>
              </a:rPr>
              <a:t> the very successful measurement of the smallest mixing angle </a:t>
            </a:r>
          </a:p>
          <a:p>
            <a:pPr eaLnBrk="1" hangingPunct="1"/>
            <a:r>
              <a:rPr lang="en-US">
                <a:cs typeface="Arial" charset="0"/>
              </a:rPr>
              <a:t>  (</a:t>
            </a:r>
            <a:r>
              <a:rPr lang="en-US">
                <a:latin typeface="Symbol" charset="0"/>
                <a:cs typeface="Symbol" charset="0"/>
              </a:rPr>
              <a:t>q</a:t>
            </a:r>
            <a:r>
              <a:rPr lang="en-US" baseline="-25000">
                <a:cs typeface="Arial" charset="0"/>
              </a:rPr>
              <a:t>13</a:t>
            </a:r>
            <a:r>
              <a:rPr lang="en-US">
                <a:cs typeface="Arial" charset="0"/>
              </a:rPr>
              <a:t>) has also recently provided some important clarity</a:t>
            </a:r>
          </a:p>
          <a:p>
            <a:pPr eaLnBrk="1" hangingPunct="1"/>
            <a:endParaRPr lang="en-US"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>
                <a:cs typeface="Arial" charset="0"/>
              </a:rPr>
              <a:t> we know where we want to go</a:t>
            </a:r>
          </a:p>
        </p:txBody>
      </p:sp>
      <p:pic>
        <p:nvPicPr>
          <p:cNvPr id="22533" name="Picture 5" descr="data-ba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05200"/>
            <a:ext cx="3733800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TextBox 2"/>
          <p:cNvSpPr txBox="1">
            <a:spLocks noChangeArrowheads="1"/>
          </p:cNvSpPr>
          <p:nvPr/>
        </p:nvSpPr>
        <p:spPr bwMode="auto">
          <a:xfrm>
            <a:off x="617538" y="6396038"/>
            <a:ext cx="34210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0000"/>
                </a:solidFill>
              </a:rPr>
              <a:t>Daya Bay: </a:t>
            </a:r>
            <a:r>
              <a:rPr lang="en-US" sz="2000">
                <a:solidFill>
                  <a:srgbClr val="FF0000"/>
                </a:solidFill>
                <a:latin typeface="Symbol" charset="0"/>
                <a:cs typeface="Symbol" charset="0"/>
              </a:rPr>
              <a:t>n</a:t>
            </a:r>
            <a:r>
              <a:rPr lang="en-US" sz="2000" baseline="-25000">
                <a:solidFill>
                  <a:srgbClr val="FF0000"/>
                </a:solidFill>
                <a:ea typeface="Symbol" charset="0"/>
                <a:cs typeface="Symbol" charset="0"/>
              </a:rPr>
              <a:t>e</a:t>
            </a:r>
            <a:r>
              <a:rPr lang="en-US" sz="2000">
                <a:solidFill>
                  <a:srgbClr val="FF0000"/>
                </a:solidFill>
                <a:ea typeface="Symbol" charset="0"/>
                <a:cs typeface="Symbol" charset="0"/>
              </a:rPr>
              <a:t> disappearance</a:t>
            </a:r>
          </a:p>
        </p:txBody>
      </p:sp>
      <p:pic>
        <p:nvPicPr>
          <p:cNvPr id="2253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3589338"/>
            <a:ext cx="4381500" cy="296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TextBox 7"/>
          <p:cNvSpPr txBox="1">
            <a:spLocks noChangeArrowheads="1"/>
          </p:cNvSpPr>
          <p:nvPr/>
        </p:nvSpPr>
        <p:spPr bwMode="auto">
          <a:xfrm>
            <a:off x="5334000" y="6419850"/>
            <a:ext cx="24526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0000"/>
                </a:solidFill>
              </a:rPr>
              <a:t>T2K: </a:t>
            </a:r>
            <a:r>
              <a:rPr lang="en-US" sz="2000">
                <a:solidFill>
                  <a:srgbClr val="FF0000"/>
                </a:solidFill>
                <a:latin typeface="Symbol" charset="0"/>
                <a:cs typeface="Symbol" charset="0"/>
              </a:rPr>
              <a:t>n</a:t>
            </a:r>
            <a:r>
              <a:rPr lang="en-US" sz="2000" baseline="-25000">
                <a:solidFill>
                  <a:srgbClr val="FF0000"/>
                </a:solidFill>
                <a:ea typeface="Symbol" charset="0"/>
                <a:cs typeface="Symbol" charset="0"/>
              </a:rPr>
              <a:t>e</a:t>
            </a:r>
            <a:r>
              <a:rPr lang="en-US" sz="2000">
                <a:solidFill>
                  <a:srgbClr val="FF0000"/>
                </a:solidFill>
                <a:ea typeface="Symbol" charset="0"/>
                <a:cs typeface="Symbol" charset="0"/>
              </a:rPr>
              <a:t> appearance 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1905000" y="6527800"/>
            <a:ext cx="228600" cy="1588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121609" y="3892936"/>
            <a:ext cx="1186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See talk 8/16:</a:t>
            </a:r>
            <a:br>
              <a:rPr lang="en-US" sz="1400" dirty="0" smtClean="0"/>
            </a:br>
            <a:r>
              <a:rPr lang="en-US" sz="1400" dirty="0" smtClean="0"/>
              <a:t>Worchester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16215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fld id="{1AD22B7A-4276-A149-93F6-23116135215B}" type="slidenum">
              <a:rPr lang="en-US" sz="1200"/>
              <a:pPr eaLnBrk="1" hangingPunct="1">
                <a:lnSpc>
                  <a:spcPct val="80000"/>
                </a:lnSpc>
              </a:pPr>
              <a:t>21</a:t>
            </a:fld>
            <a:endParaRPr lang="en-US" sz="1200"/>
          </a:p>
        </p:txBody>
      </p:sp>
      <p:sp>
        <p:nvSpPr>
          <p:cNvPr id="43011" name="Rectangle 16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8229600" cy="1143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28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Many experiments measuring neutrino oscillations – running, in planning, in proposal stage</a:t>
            </a:r>
            <a:endParaRPr lang="en-US" sz="2800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4301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66800"/>
            <a:ext cx="6113463" cy="520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0053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fld id="{1AD22B7A-4276-A149-93F6-23116135215B}" type="slidenum">
              <a:rPr lang="en-US" sz="1200"/>
              <a:pPr eaLnBrk="1" hangingPunct="1">
                <a:lnSpc>
                  <a:spcPct val="80000"/>
                </a:lnSpc>
              </a:pPr>
              <a:t>22</a:t>
            </a:fld>
            <a:endParaRPr lang="en-US" sz="1200"/>
          </a:p>
        </p:txBody>
      </p:sp>
      <p:sp>
        <p:nvSpPr>
          <p:cNvPr id="43011" name="Rectangle 16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8229600" cy="1143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28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Many experiments measuring neutrino oscillations – running, in planning, in proposal stage</a:t>
            </a:r>
            <a:endParaRPr lang="en-US" sz="2800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4301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66800"/>
            <a:ext cx="6113463" cy="520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3283" y="6293562"/>
            <a:ext cx="6460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Experiments I’ll focus on -&gt; US based LBL program</a:t>
            </a:r>
            <a:endParaRPr lang="en-US" sz="2400" i="1" dirty="0">
              <a:solidFill>
                <a:srgbClr val="FF00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739559" y="2009376"/>
            <a:ext cx="916409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739559" y="3190576"/>
            <a:ext cx="916409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739559" y="4950476"/>
            <a:ext cx="916409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3131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fld id="{F19636FD-7D93-144C-BC34-D335AD01E586}" type="slidenum">
              <a:rPr lang="en-US" sz="1200">
                <a:solidFill>
                  <a:srgbClr val="FFFFFF"/>
                </a:solidFill>
              </a:rPr>
              <a:pPr eaLnBrk="1" hangingPunct="1">
                <a:lnSpc>
                  <a:spcPct val="80000"/>
                </a:lnSpc>
              </a:pPr>
              <a:t>23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71800" y="1828800"/>
            <a:ext cx="25146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7588" name="TextBox 7"/>
          <p:cNvSpPr txBox="1">
            <a:spLocks noChangeArrowheads="1"/>
          </p:cNvSpPr>
          <p:nvPr/>
        </p:nvSpPr>
        <p:spPr bwMode="auto">
          <a:xfrm>
            <a:off x="381000" y="1981200"/>
            <a:ext cx="5791200" cy="284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>
                <a:latin typeface="Tw Cen MT" charset="0"/>
              </a:rPr>
              <a:t> will study </a:t>
            </a:r>
            <a:r>
              <a:rPr lang="en-US">
                <a:latin typeface="Symbol" charset="0"/>
                <a:cs typeface="Symbol" charset="0"/>
              </a:rPr>
              <a:t>n</a:t>
            </a:r>
            <a:r>
              <a:rPr lang="en-US" baseline="-25000">
                <a:latin typeface="Symbol" charset="0"/>
                <a:cs typeface="Symbol" charset="0"/>
              </a:rPr>
              <a:t>m</a:t>
            </a:r>
            <a:r>
              <a:rPr lang="en-US">
                <a:latin typeface="Symbol" charset="0"/>
                <a:cs typeface="Symbol" charset="0"/>
              </a:rPr>
              <a:t>     n</a:t>
            </a:r>
            <a:r>
              <a:rPr lang="en-US" baseline="-25000">
                <a:latin typeface="Tw Cen MT" charset="0"/>
                <a:ea typeface="Symbol" charset="0"/>
                <a:cs typeface="Symbol" charset="0"/>
              </a:rPr>
              <a:t>e</a:t>
            </a:r>
            <a:r>
              <a:rPr lang="en-US">
                <a:latin typeface="Tw Cen MT" charset="0"/>
                <a:ea typeface="Symbol" charset="0"/>
                <a:cs typeface="Symbol" charset="0"/>
              </a:rPr>
              <a:t> add</a:t>
            </a:r>
          </a:p>
          <a:p>
            <a:pPr eaLnBrk="1" hangingPunct="1"/>
            <a:r>
              <a:rPr lang="en-US">
                <a:latin typeface="Tw Cen MT" charset="0"/>
                <a:ea typeface="Symbol" charset="0"/>
                <a:cs typeface="Symbol" charset="0"/>
              </a:rPr>
              <a:t>  </a:t>
            </a:r>
            <a:r>
              <a:rPr lang="en-US">
                <a:latin typeface="Symbol" charset="0"/>
                <a:cs typeface="Symbol" charset="0"/>
              </a:rPr>
              <a:t>n</a:t>
            </a:r>
            <a:r>
              <a:rPr lang="en-US" baseline="-25000">
                <a:latin typeface="Symbol" charset="0"/>
                <a:cs typeface="Symbol" charset="0"/>
              </a:rPr>
              <a:t>m</a:t>
            </a:r>
            <a:r>
              <a:rPr lang="en-US">
                <a:latin typeface="Symbol" charset="0"/>
                <a:cs typeface="Symbol" charset="0"/>
              </a:rPr>
              <a:t>     n</a:t>
            </a:r>
            <a:r>
              <a:rPr lang="en-US" baseline="-25000">
                <a:latin typeface="Tw Cen MT" charset="0"/>
                <a:ea typeface="Symbol" charset="0"/>
                <a:cs typeface="Symbol" charset="0"/>
              </a:rPr>
              <a:t>e</a:t>
            </a:r>
            <a:r>
              <a:rPr lang="en-US">
                <a:latin typeface="Tw Cen MT" charset="0"/>
                <a:ea typeface="Symbol" charset="0"/>
                <a:cs typeface="Symbol" charset="0"/>
              </a:rPr>
              <a:t> transitions over </a:t>
            </a:r>
          </a:p>
          <a:p>
            <a:pPr eaLnBrk="1" hangingPunct="1"/>
            <a:r>
              <a:rPr lang="en-US">
                <a:latin typeface="Tw Cen MT" charset="0"/>
                <a:ea typeface="Symbol" charset="0"/>
                <a:cs typeface="Symbol" charset="0"/>
              </a:rPr>
              <a:t>  a distance of 810 km using </a:t>
            </a:r>
          </a:p>
          <a:p>
            <a:pPr eaLnBrk="1" hangingPunct="1">
              <a:spcAft>
                <a:spcPts val="1800"/>
              </a:spcAft>
            </a:pPr>
            <a:r>
              <a:rPr lang="en-US">
                <a:latin typeface="Tw Cen MT" charset="0"/>
                <a:ea typeface="Symbol" charset="0"/>
                <a:cs typeface="Symbol" charset="0"/>
              </a:rPr>
              <a:t>  an off-axis, narrow beam</a:t>
            </a:r>
          </a:p>
          <a:p>
            <a:pPr eaLnBrk="1" hangingPunct="1">
              <a:buFont typeface="Arial" charset="0"/>
              <a:buChar char="•"/>
            </a:pPr>
            <a:r>
              <a:rPr lang="en-US">
                <a:latin typeface="Tw Cen MT" charset="0"/>
                <a:ea typeface="Symbol" charset="0"/>
                <a:cs typeface="Symbol" charset="0"/>
              </a:rPr>
              <a:t> world</a:t>
            </a:r>
            <a:r>
              <a:rPr lang="ja-JP" altLang="en-US">
                <a:latin typeface="Tw Cen MT" charset="0"/>
                <a:ea typeface="Symbol" charset="0"/>
                <a:cs typeface="Symbol" charset="0"/>
              </a:rPr>
              <a:t>’</a:t>
            </a:r>
            <a:r>
              <a:rPr lang="en-US">
                <a:latin typeface="Tw Cen MT" charset="0"/>
                <a:ea typeface="Symbol" charset="0"/>
                <a:cs typeface="Symbol" charset="0"/>
              </a:rPr>
              <a:t>s most intense accelerator</a:t>
            </a:r>
          </a:p>
          <a:p>
            <a:pPr eaLnBrk="1" hangingPunct="1"/>
            <a:r>
              <a:rPr lang="en-US">
                <a:latin typeface="Tw Cen MT" charset="0"/>
                <a:ea typeface="Symbol" charset="0"/>
                <a:cs typeface="Symbol" charset="0"/>
              </a:rPr>
              <a:t>  based </a:t>
            </a:r>
            <a:r>
              <a:rPr lang="en-US">
                <a:latin typeface="Symbol" charset="0"/>
                <a:cs typeface="Symbol" charset="0"/>
              </a:rPr>
              <a:t>n</a:t>
            </a:r>
            <a:r>
              <a:rPr lang="en-US">
                <a:latin typeface="Tw Cen MT" charset="0"/>
                <a:ea typeface="Symbol" charset="0"/>
                <a:cs typeface="Symbol" charset="0"/>
              </a:rPr>
              <a:t> beam (700 kW)</a:t>
            </a:r>
            <a:endParaRPr lang="en-US">
              <a:latin typeface="Symbol" charset="0"/>
              <a:cs typeface="Symbol" charset="0"/>
            </a:endParaRPr>
          </a:p>
          <a:p>
            <a:pPr eaLnBrk="1" hangingPunct="1">
              <a:buFont typeface="Arial" charset="0"/>
              <a:buChar char="•"/>
            </a:pPr>
            <a:endParaRPr lang="en-US" sz="2000" i="1">
              <a:latin typeface="Tw Cen MT" charset="0"/>
              <a:ea typeface="Symbol" charset="0"/>
              <a:cs typeface="Symbol" charset="0"/>
            </a:endParaRPr>
          </a:p>
        </p:txBody>
      </p:sp>
      <p:grpSp>
        <p:nvGrpSpPr>
          <p:cNvPr id="67589" name="Group 9"/>
          <p:cNvGrpSpPr>
            <a:grpSpLocks noChangeAspect="1"/>
          </p:cNvGrpSpPr>
          <p:nvPr/>
        </p:nvGrpSpPr>
        <p:grpSpPr bwMode="auto">
          <a:xfrm>
            <a:off x="4724400" y="1905000"/>
            <a:ext cx="4305300" cy="4953000"/>
            <a:chOff x="176170" y="1200537"/>
            <a:chExt cx="4908166" cy="5645438"/>
          </a:xfrm>
        </p:grpSpPr>
        <p:pic>
          <p:nvPicPr>
            <p:cNvPr id="11" name="Picture 10" descr="novamap3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7220" y="1789778"/>
              <a:ext cx="3988293" cy="5056197"/>
            </a:xfrm>
            <a:prstGeom prst="rect">
              <a:avLst/>
            </a:prstGeom>
            <a:effectLst>
              <a:glow rad="38100">
                <a:schemeClr val="accent5">
                  <a:lumMod val="50000"/>
                  <a:alpha val="58000"/>
                </a:schemeClr>
              </a:glow>
              <a:softEdge rad="50800"/>
            </a:effectLst>
          </p:spPr>
        </p:pic>
        <p:pic>
          <p:nvPicPr>
            <p:cNvPr id="12" name="Picture 11" descr="novasite.ti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965216">
              <a:off x="176170" y="1200537"/>
              <a:ext cx="1840148" cy="2063874"/>
            </a:xfrm>
            <a:prstGeom prst="rect">
              <a:avLst/>
            </a:prstGeom>
            <a:effectLst>
              <a:softEdge rad="38100"/>
            </a:effectLst>
          </p:spPr>
        </p:pic>
        <p:cxnSp>
          <p:nvCxnSpPr>
            <p:cNvPr id="13" name="Straight Connector 12"/>
            <p:cNvCxnSpPr/>
            <p:nvPr/>
          </p:nvCxnSpPr>
          <p:spPr>
            <a:xfrm rot="16200000" flipH="1">
              <a:off x="1662234" y="2832528"/>
              <a:ext cx="2232843" cy="1208944"/>
            </a:xfrm>
            <a:prstGeom prst="line">
              <a:avLst/>
            </a:prstGeom>
            <a:ln>
              <a:solidFill>
                <a:srgbClr val="D20C92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1542807" y="2694998"/>
              <a:ext cx="2428262" cy="1339249"/>
            </a:xfrm>
            <a:prstGeom prst="line">
              <a:avLst/>
            </a:prstGeom>
            <a:ln w="22225">
              <a:solidFill>
                <a:srgbClr val="FF6600"/>
              </a:solidFill>
              <a:prstDash val="solid"/>
              <a:headEnd type="triangl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 descr="fnalsign.ti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125594">
              <a:off x="3521529" y="4170243"/>
              <a:ext cx="1562807" cy="1706837"/>
            </a:xfrm>
            <a:prstGeom prst="rect">
              <a:avLst/>
            </a:prstGeom>
            <a:effectLst>
              <a:softEdge rad="38100"/>
            </a:effectLst>
          </p:spPr>
        </p:pic>
      </p:grpSp>
      <p:sp>
        <p:nvSpPr>
          <p:cNvPr id="16" name="TextBox 15"/>
          <p:cNvSpPr txBox="1"/>
          <p:nvPr/>
        </p:nvSpPr>
        <p:spPr>
          <a:xfrm>
            <a:off x="6311900" y="2282825"/>
            <a:ext cx="252730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  <a:ea typeface="+mn-ea"/>
                <a:cs typeface="+mn-cs"/>
              </a:rPr>
              <a:t>close to the U.S./Canada border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184400" y="2286000"/>
            <a:ext cx="3048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7592" name="Picture 17" descr="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724400"/>
            <a:ext cx="476885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815013" y="3736975"/>
            <a:ext cx="1119187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6600"/>
                </a:solidFill>
                <a:latin typeface="+mn-lt"/>
                <a:ea typeface="+mn-ea"/>
                <a:cs typeface="+mn-cs"/>
              </a:rPr>
              <a:t>810 km</a:t>
            </a:r>
          </a:p>
        </p:txBody>
      </p:sp>
      <p:sp>
        <p:nvSpPr>
          <p:cNvPr id="67594" name="Rectangle 16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err="1">
                <a:solidFill>
                  <a:schemeClr val="accent2"/>
                </a:solidFill>
                <a:latin typeface="Tw Cen MT" charset="0"/>
                <a:ea typeface="ＭＳ Ｐゴシック" charset="0"/>
                <a:cs typeface="ＭＳ Ｐゴシック" charset="0"/>
              </a:rPr>
              <a:t>NOvA</a:t>
            </a:r>
            <a:endParaRPr lang="en-US" dirty="0">
              <a:solidFill>
                <a:schemeClr val="accent2"/>
              </a:solidFill>
              <a:latin typeface="Tw Cen M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7595" name="Rectangle 6"/>
          <p:cNvSpPr>
            <a:spLocks noChangeArrowheads="1"/>
          </p:cNvSpPr>
          <p:nvPr/>
        </p:nvSpPr>
        <p:spPr bwMode="auto">
          <a:xfrm>
            <a:off x="0" y="1304925"/>
            <a:ext cx="9448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>
                <a:latin typeface="Tw Cen MT" charset="0"/>
              </a:rPr>
              <a:t> 2</a:t>
            </a:r>
            <a:r>
              <a:rPr lang="en-US" baseline="30000">
                <a:latin typeface="Tw Cen MT" charset="0"/>
              </a:rPr>
              <a:t>nd</a:t>
            </a:r>
            <a:r>
              <a:rPr lang="en-US">
                <a:latin typeface="Tw Cen MT" charset="0"/>
              </a:rPr>
              <a:t> generation long-baseline </a:t>
            </a:r>
            <a:r>
              <a:rPr lang="en-US">
                <a:latin typeface="Symbol" charset="0"/>
                <a:cs typeface="Symbol" charset="0"/>
              </a:rPr>
              <a:t>n</a:t>
            </a:r>
            <a:r>
              <a:rPr lang="en-US">
                <a:latin typeface="Tw Cen MT" charset="0"/>
                <a:ea typeface="Symbol" charset="0"/>
                <a:cs typeface="Symbol" charset="0"/>
              </a:rPr>
              <a:t> oscillation experiment coming online soon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596900" y="2505075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965200" y="2652713"/>
            <a:ext cx="304800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270000" y="2501900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097240" y="280423"/>
            <a:ext cx="16163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0000"/>
                </a:solidFill>
              </a:rPr>
              <a:t>See talks 8/16:</a:t>
            </a:r>
          </a:p>
          <a:p>
            <a:pPr algn="ctr"/>
            <a:r>
              <a:rPr lang="en-US" i="1" dirty="0" err="1" smtClean="0">
                <a:solidFill>
                  <a:srgbClr val="FF0000"/>
                </a:solidFill>
              </a:rPr>
              <a:t>Bian</a:t>
            </a:r>
            <a:endParaRPr lang="en-US" i="1" dirty="0" smtClean="0">
              <a:solidFill>
                <a:srgbClr val="FF0000"/>
              </a:solidFill>
            </a:endParaRPr>
          </a:p>
          <a:p>
            <a:pPr algn="ctr"/>
            <a:r>
              <a:rPr lang="en-US" i="1" dirty="0" err="1" smtClean="0">
                <a:solidFill>
                  <a:srgbClr val="FF0000"/>
                </a:solidFill>
              </a:rPr>
              <a:t>Sachedev</a:t>
            </a:r>
            <a:endParaRPr lang="en-US" i="1" dirty="0" smtClean="0">
              <a:solidFill>
                <a:srgbClr val="FF0000"/>
              </a:solidFill>
            </a:endParaRPr>
          </a:p>
          <a:p>
            <a:pPr algn="ctr"/>
            <a:r>
              <a:rPr lang="en-US" i="1" dirty="0" smtClean="0">
                <a:solidFill>
                  <a:srgbClr val="FF0000"/>
                </a:solidFill>
              </a:rPr>
              <a:t>Baird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836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6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accent2"/>
                </a:solidFill>
                <a:latin typeface="Tw Cen MT" charset="0"/>
                <a:ea typeface="ＭＳ Ｐゴシック" charset="0"/>
                <a:cs typeface="ＭＳ Ｐゴシック" charset="0"/>
              </a:rPr>
              <a:t>Near Detector</a:t>
            </a:r>
          </a:p>
        </p:txBody>
      </p:sp>
      <p:sp>
        <p:nvSpPr>
          <p:cNvPr id="17408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fld id="{74842E02-6A5E-224A-8A6A-98B855CCEAEE}" type="slidenum">
              <a:rPr lang="en-US" sz="1200">
                <a:solidFill>
                  <a:srgbClr val="FFFFFF"/>
                </a:solidFill>
              </a:rPr>
              <a:pPr eaLnBrk="1" hangingPunct="1">
                <a:lnSpc>
                  <a:spcPct val="80000"/>
                </a:lnSpc>
              </a:pPr>
              <a:t>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71684" name="TextBox 8"/>
          <p:cNvSpPr txBox="1">
            <a:spLocks noChangeArrowheads="1"/>
          </p:cNvSpPr>
          <p:nvPr/>
        </p:nvSpPr>
        <p:spPr bwMode="auto">
          <a:xfrm>
            <a:off x="5645150" y="2298700"/>
            <a:ext cx="357505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>
                <a:latin typeface="Tw Cen MT" charset="0"/>
              </a:rPr>
              <a:t> NOvA near detector </a:t>
            </a:r>
          </a:p>
          <a:p>
            <a:pPr eaLnBrk="1" hangingPunct="1"/>
            <a:r>
              <a:rPr lang="en-US">
                <a:latin typeface="Tw Cen MT" charset="0"/>
              </a:rPr>
              <a:t>  cavern completed</a:t>
            </a:r>
          </a:p>
          <a:p>
            <a:pPr eaLnBrk="1" hangingPunct="1"/>
            <a:endParaRPr lang="en-US">
              <a:latin typeface="Tw Cen MT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>
                <a:latin typeface="Tw Cen MT" charset="0"/>
              </a:rPr>
              <a:t> near detector assembly </a:t>
            </a:r>
          </a:p>
          <a:p>
            <a:pPr eaLnBrk="1" hangingPunct="1"/>
            <a:r>
              <a:rPr lang="en-US">
                <a:latin typeface="Tw Cen MT" charset="0"/>
              </a:rPr>
              <a:t>  starts this month</a:t>
            </a:r>
          </a:p>
          <a:p>
            <a:pPr eaLnBrk="1" hangingPunct="1"/>
            <a:endParaRPr lang="en-US">
              <a:latin typeface="Tw Cen MT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>
                <a:latin typeface="Tw Cen MT" charset="0"/>
              </a:rPr>
              <a:t> goal: ½ of near detector</a:t>
            </a:r>
          </a:p>
          <a:p>
            <a:pPr eaLnBrk="1" hangingPunct="1"/>
            <a:r>
              <a:rPr lang="en-US">
                <a:latin typeface="Tw Cen MT" charset="0"/>
              </a:rPr>
              <a:t>  complete by end of year</a:t>
            </a:r>
          </a:p>
          <a:p>
            <a:pPr eaLnBrk="1" hangingPunct="1"/>
            <a:endParaRPr lang="en-US">
              <a:latin typeface="Tw Cen MT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3352800" y="6705600"/>
            <a:ext cx="56388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ND Building.jpg"/>
          <p:cNvPicPr>
            <a:picLocks noChangeAspect="1"/>
          </p:cNvPicPr>
          <p:nvPr/>
        </p:nvPicPr>
        <p:blipFill rotWithShape="1">
          <a:blip r:embed="rId3"/>
          <a:srcRect t="11952" r="35609"/>
          <a:stretch/>
        </p:blipFill>
        <p:spPr>
          <a:xfrm>
            <a:off x="76200" y="1473200"/>
            <a:ext cx="5489575" cy="50038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Line Callout 1 12"/>
          <p:cNvSpPr/>
          <p:nvPr/>
        </p:nvSpPr>
        <p:spPr>
          <a:xfrm>
            <a:off x="3581400" y="2514600"/>
            <a:ext cx="1828800" cy="685800"/>
          </a:xfrm>
          <a:prstGeom prst="borderCallout1">
            <a:avLst>
              <a:gd name="adj1" fmla="val 50908"/>
              <a:gd name="adj2" fmla="val -876"/>
              <a:gd name="adj3" fmla="val 113436"/>
              <a:gd name="adj4" fmla="val -48293"/>
            </a:avLst>
          </a:prstGeom>
          <a:noFill/>
          <a:ln w="76200" cmpd="sng">
            <a:solidFill>
              <a:schemeClr val="accent2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 err="1">
                <a:solidFill>
                  <a:srgbClr val="FFFF00"/>
                </a:solidFill>
              </a:rPr>
              <a:t>NOvA</a:t>
            </a:r>
            <a:r>
              <a:rPr lang="en-US" sz="2000" dirty="0">
                <a:solidFill>
                  <a:srgbClr val="FFFF00"/>
                </a:solidFill>
              </a:rPr>
              <a:t> near detector cavern</a:t>
            </a:r>
          </a:p>
        </p:txBody>
      </p:sp>
      <p:sp>
        <p:nvSpPr>
          <p:cNvPr id="14" name="Line Callout 1 13"/>
          <p:cNvSpPr/>
          <p:nvPr/>
        </p:nvSpPr>
        <p:spPr>
          <a:xfrm>
            <a:off x="1676400" y="6019800"/>
            <a:ext cx="2057400" cy="369888"/>
          </a:xfrm>
          <a:prstGeom prst="borderCallout1">
            <a:avLst>
              <a:gd name="adj1" fmla="val 46297"/>
              <a:gd name="adj2" fmla="val 100214"/>
              <a:gd name="adj3" fmla="val -56348"/>
              <a:gd name="adj4" fmla="val 178245"/>
            </a:avLst>
          </a:prstGeom>
          <a:noFill/>
          <a:ln w="76200" cmpd="sng">
            <a:solidFill>
              <a:schemeClr val="accent2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FFFF00"/>
                </a:solidFill>
              </a:rPr>
              <a:t>MINOS Tunnel</a:t>
            </a:r>
          </a:p>
        </p:txBody>
      </p:sp>
    </p:spTree>
    <p:extLst>
      <p:ext uri="{BB962C8B-B14F-4D97-AF65-F5344CB8AC3E}">
        <p14:creationId xmlns:p14="http://schemas.microsoft.com/office/powerpoint/2010/main" val="2797189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6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accent2"/>
                </a:solidFill>
                <a:latin typeface="Tw Cen MT" charset="0"/>
                <a:ea typeface="ＭＳ Ｐゴシック" charset="0"/>
                <a:cs typeface="ＭＳ Ｐゴシック" charset="0"/>
              </a:rPr>
              <a:t>Far Detector</a:t>
            </a:r>
          </a:p>
        </p:txBody>
      </p:sp>
      <p:sp>
        <p:nvSpPr>
          <p:cNvPr id="17408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fld id="{CDCF15DA-8D01-AB49-9903-C5D9F8AF5470}" type="slidenum">
              <a:rPr lang="en-US" sz="1200">
                <a:solidFill>
                  <a:srgbClr val="FFFFFF"/>
                </a:solidFill>
              </a:rPr>
              <a:pPr eaLnBrk="1" hangingPunct="1">
                <a:lnSpc>
                  <a:spcPct val="80000"/>
                </a:lnSpc>
              </a:pPr>
              <a:t>25</a:t>
            </a:fld>
            <a:endParaRPr lang="en-US" sz="1200">
              <a:solidFill>
                <a:srgbClr val="FFFFFF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3352800" y="6705600"/>
            <a:ext cx="56388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447800"/>
            <a:ext cx="4805363" cy="48768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3734" name="TextBox 17"/>
          <p:cNvSpPr txBox="1">
            <a:spLocks noChangeArrowheads="1"/>
          </p:cNvSpPr>
          <p:nvPr/>
        </p:nvSpPr>
        <p:spPr bwMode="auto">
          <a:xfrm>
            <a:off x="5105400" y="1385888"/>
            <a:ext cx="4029075" cy="455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>
                <a:latin typeface="Tw Cen MT" charset="0"/>
              </a:rPr>
              <a:t> site at Ash River was</a:t>
            </a:r>
          </a:p>
          <a:p>
            <a:pPr eaLnBrk="1" hangingPunct="1">
              <a:spcAft>
                <a:spcPts val="1200"/>
              </a:spcAft>
            </a:pPr>
            <a:r>
              <a:rPr lang="en-US">
                <a:latin typeface="Tw Cen MT" charset="0"/>
              </a:rPr>
              <a:t>  completed last year</a:t>
            </a:r>
          </a:p>
          <a:p>
            <a:pPr eaLnBrk="1" hangingPunct="1">
              <a:buFont typeface="Arial" charset="0"/>
              <a:buChar char="•"/>
            </a:pPr>
            <a:r>
              <a:rPr lang="en-US">
                <a:latin typeface="Tw Cen MT" charset="0"/>
              </a:rPr>
              <a:t> NOvA is in steady production</a:t>
            </a:r>
          </a:p>
          <a:p>
            <a:pPr eaLnBrk="1" hangingPunct="1"/>
            <a:r>
              <a:rPr lang="en-US">
                <a:latin typeface="Tw Cen MT" charset="0"/>
              </a:rPr>
              <a:t>  mode getting this detector </a:t>
            </a:r>
          </a:p>
          <a:p>
            <a:pPr eaLnBrk="1" hangingPunct="1">
              <a:spcAft>
                <a:spcPts val="1200"/>
              </a:spcAft>
            </a:pPr>
            <a:r>
              <a:rPr lang="en-US">
                <a:latin typeface="Tw Cen MT" charset="0"/>
              </a:rPr>
              <a:t>  built</a:t>
            </a:r>
          </a:p>
          <a:p>
            <a:pPr eaLnBrk="1" hangingPunct="1"/>
            <a:r>
              <a:rPr lang="en-US">
                <a:latin typeface="Tw Cen MT" charset="0"/>
              </a:rPr>
              <a:t>    - </a:t>
            </a:r>
            <a:r>
              <a:rPr lang="en-US" i="1">
                <a:latin typeface="Tw Cen MT" charset="0"/>
              </a:rPr>
              <a:t>54% of the blocks</a:t>
            </a:r>
          </a:p>
          <a:p>
            <a:pPr eaLnBrk="1" hangingPunct="1">
              <a:spcAft>
                <a:spcPts val="1800"/>
              </a:spcAft>
            </a:pPr>
            <a:r>
              <a:rPr lang="en-US" i="1">
                <a:latin typeface="Tw Cen MT" charset="0"/>
              </a:rPr>
              <a:t>      have been installed</a:t>
            </a:r>
          </a:p>
          <a:p>
            <a:pPr eaLnBrk="1" hangingPunct="1"/>
            <a:r>
              <a:rPr lang="en-US" i="1">
                <a:latin typeface="Tw Cen MT" charset="0"/>
              </a:rPr>
              <a:t>    - 33% of the detector</a:t>
            </a:r>
          </a:p>
          <a:p>
            <a:pPr eaLnBrk="1" hangingPunct="1">
              <a:spcAft>
                <a:spcPts val="1800"/>
              </a:spcAft>
            </a:pPr>
            <a:r>
              <a:rPr lang="en-US" i="1">
                <a:latin typeface="Tw Cen MT" charset="0"/>
              </a:rPr>
              <a:t>      has been filled</a:t>
            </a:r>
          </a:p>
          <a:p>
            <a:pPr eaLnBrk="1" hangingPunct="1"/>
            <a:r>
              <a:rPr lang="en-US" i="1">
                <a:latin typeface="Tw Cen MT" charset="0"/>
              </a:rPr>
              <a:t>    - 1.4 kton instrumented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62575" y="6248400"/>
            <a:ext cx="309562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i="1" dirty="0">
                <a:latin typeface="+mn-lt"/>
                <a:ea typeface="+mn-ea"/>
                <a:cs typeface="+mn-cs"/>
              </a:rPr>
              <a:t>(status as of June 24, 2013)</a:t>
            </a:r>
          </a:p>
        </p:txBody>
      </p:sp>
    </p:spTree>
    <p:extLst>
      <p:ext uri="{BB962C8B-B14F-4D97-AF65-F5344CB8AC3E}">
        <p14:creationId xmlns:p14="http://schemas.microsoft.com/office/powerpoint/2010/main" val="3194637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6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accent2"/>
                </a:solidFill>
                <a:latin typeface="Tw Cen MT" charset="0"/>
                <a:ea typeface="ＭＳ Ｐゴシック" charset="0"/>
                <a:cs typeface="ＭＳ Ｐゴシック" charset="0"/>
              </a:rPr>
              <a:t>Ready for Neutrino Beam!</a:t>
            </a:r>
          </a:p>
        </p:txBody>
      </p:sp>
      <p:sp>
        <p:nvSpPr>
          <p:cNvPr id="17408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fld id="{4B53F9E8-F795-684A-A20E-6C1A17D8C491}" type="slidenum">
              <a:rPr lang="en-US" sz="1200">
                <a:solidFill>
                  <a:srgbClr val="FFFFFF"/>
                </a:solidFill>
              </a:rPr>
              <a:pPr eaLnBrk="1" hangingPunct="1">
                <a:lnSpc>
                  <a:spcPct val="80000"/>
                </a:lnSpc>
              </a:pPr>
              <a:t>26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18" name="Picture 17" descr="NOvA-3D-2-m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438400"/>
            <a:ext cx="3810000" cy="38100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7829" name="TextBox 18"/>
          <p:cNvSpPr txBox="1">
            <a:spLocks noChangeArrowheads="1"/>
          </p:cNvSpPr>
          <p:nvPr/>
        </p:nvSpPr>
        <p:spPr bwMode="auto">
          <a:xfrm>
            <a:off x="76200" y="1455738"/>
            <a:ext cx="5867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>
                <a:latin typeface="Tw Cen MT" charset="0"/>
              </a:rPr>
              <a:t> 3D image of a cosmic ray in instrumented</a:t>
            </a:r>
          </a:p>
          <a:p>
            <a:pPr eaLnBrk="1" hangingPunct="1"/>
            <a:r>
              <a:rPr lang="en-US">
                <a:latin typeface="Tw Cen MT" charset="0"/>
              </a:rPr>
              <a:t> portion of the NOvA far detector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7338" y="5791200"/>
            <a:ext cx="2074862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(March 28, 2013)</a:t>
            </a:r>
          </a:p>
        </p:txBody>
      </p:sp>
      <p:sp>
        <p:nvSpPr>
          <p:cNvPr id="77831" name="TextBox 18"/>
          <p:cNvSpPr txBox="1">
            <a:spLocks noChangeArrowheads="1"/>
          </p:cNvSpPr>
          <p:nvPr/>
        </p:nvSpPr>
        <p:spPr bwMode="auto">
          <a:xfrm>
            <a:off x="4267200" y="5048250"/>
            <a:ext cx="5257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>
                <a:latin typeface="Tw Cen MT" charset="0"/>
              </a:rPr>
              <a:t> also, extracting 1</a:t>
            </a:r>
            <a:r>
              <a:rPr lang="en-US" baseline="30000">
                <a:latin typeface="Tw Cen MT" charset="0"/>
              </a:rPr>
              <a:t>st</a:t>
            </a:r>
            <a:r>
              <a:rPr lang="en-US">
                <a:latin typeface="Tw Cen MT" charset="0"/>
              </a:rPr>
              <a:t> physics from the</a:t>
            </a:r>
          </a:p>
          <a:p>
            <a:pPr eaLnBrk="1" hangingPunct="1"/>
            <a:r>
              <a:rPr lang="en-US">
                <a:latin typeface="Tw Cen MT" charset="0"/>
              </a:rPr>
              <a:t>  Near Detector On Surface (NDOS)</a:t>
            </a:r>
          </a:p>
          <a:p>
            <a:pPr eaLnBrk="1" hangingPunct="1"/>
            <a:r>
              <a:rPr lang="en-US">
                <a:latin typeface="Tw Cen MT" charset="0"/>
              </a:rPr>
              <a:t>  </a:t>
            </a:r>
          </a:p>
        </p:txBody>
      </p:sp>
      <p:pic>
        <p:nvPicPr>
          <p:cNvPr id="8" name="Picture 7" descr="ndo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2565400"/>
            <a:ext cx="4722813" cy="2379663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7286625" y="2228850"/>
            <a:ext cx="1754188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(M. Betancourt)</a:t>
            </a:r>
          </a:p>
        </p:txBody>
      </p:sp>
    </p:spTree>
    <p:extLst>
      <p:ext uri="{BB962C8B-B14F-4D97-AF65-F5344CB8AC3E}">
        <p14:creationId xmlns:p14="http://schemas.microsoft.com/office/powerpoint/2010/main" val="352216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16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accent2"/>
                </a:solidFill>
                <a:latin typeface="Tw Cen MT" charset="0"/>
                <a:ea typeface="ＭＳ Ｐゴシック" charset="0"/>
                <a:cs typeface="ＭＳ Ｐゴシック" charset="0"/>
              </a:rPr>
              <a:t>NOvA </a:t>
            </a:r>
            <a:r>
              <a:rPr lang="en-US">
                <a:solidFill>
                  <a:schemeClr val="accent2"/>
                </a:solidFill>
                <a:latin typeface="Symbol" charset="0"/>
                <a:ea typeface="ＭＳ Ｐゴシック" charset="0"/>
                <a:cs typeface="Symbol" charset="0"/>
              </a:rPr>
              <a:t>n</a:t>
            </a:r>
            <a:r>
              <a:rPr lang="en-US" baseline="-25000">
                <a:solidFill>
                  <a:schemeClr val="accent2"/>
                </a:solidFill>
                <a:latin typeface="Tw Cen MT" charset="0"/>
                <a:ea typeface="ＭＳ Ｐゴシック" charset="0"/>
                <a:cs typeface="ＭＳ Ｐゴシック" charset="0"/>
              </a:rPr>
              <a:t>e</a:t>
            </a:r>
            <a:r>
              <a:rPr lang="en-US">
                <a:solidFill>
                  <a:schemeClr val="accent2"/>
                </a:solidFill>
                <a:latin typeface="Tw Cen MT" charset="0"/>
                <a:ea typeface="ＭＳ Ｐゴシック" charset="0"/>
                <a:cs typeface="ＭＳ Ｐゴシック" charset="0"/>
              </a:rPr>
              <a:t> Appearance</a:t>
            </a:r>
          </a:p>
        </p:txBody>
      </p:sp>
      <p:sp>
        <p:nvSpPr>
          <p:cNvPr id="17408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fld id="{661650FB-ABD2-E942-A840-C3C9ACF0495F}" type="slidenum">
              <a:rPr lang="en-US" sz="1200">
                <a:solidFill>
                  <a:srgbClr val="FFFFFF"/>
                </a:solidFill>
              </a:rPr>
              <a:pPr eaLnBrk="1" hangingPunct="1">
                <a:lnSpc>
                  <a:spcPct val="80000"/>
                </a:lnSpc>
              </a:pPr>
              <a:t>27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8" name="Picture 7" descr="hie_sens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2057400"/>
            <a:ext cx="5761038" cy="390207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04800" y="1371600"/>
            <a:ext cx="4852988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 typeface="Arial"/>
              <a:buChar char="•"/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 resolving the neutrino mass hierarchy</a:t>
            </a:r>
          </a:p>
        </p:txBody>
      </p:sp>
      <p:sp>
        <p:nvSpPr>
          <p:cNvPr id="86022" name="TextBox 18"/>
          <p:cNvSpPr txBox="1">
            <a:spLocks noChangeArrowheads="1"/>
          </p:cNvSpPr>
          <p:nvPr/>
        </p:nvSpPr>
        <p:spPr bwMode="auto">
          <a:xfrm>
            <a:off x="5997575" y="1447800"/>
            <a:ext cx="2659063" cy="409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>
                <a:latin typeface="Tw Cen MT" charset="0"/>
              </a:rPr>
              <a:t> will get the world</a:t>
            </a:r>
            <a:r>
              <a:rPr lang="ja-JP" altLang="en-US">
                <a:latin typeface="Tw Cen MT" charset="0"/>
              </a:rPr>
              <a:t>’</a:t>
            </a:r>
            <a:r>
              <a:rPr lang="en-US">
                <a:latin typeface="Tw Cen MT" charset="0"/>
              </a:rPr>
              <a:t>s</a:t>
            </a:r>
          </a:p>
          <a:p>
            <a:pPr eaLnBrk="1" hangingPunct="1"/>
            <a:r>
              <a:rPr lang="en-US">
                <a:latin typeface="Tw Cen MT" charset="0"/>
              </a:rPr>
              <a:t>  best look at this</a:t>
            </a:r>
          </a:p>
          <a:p>
            <a:pPr eaLnBrk="1" hangingPunct="1">
              <a:spcAft>
                <a:spcPts val="1200"/>
              </a:spcAft>
            </a:pPr>
            <a:r>
              <a:rPr lang="en-US">
                <a:latin typeface="Tw Cen MT" charset="0"/>
              </a:rPr>
              <a:t>  in a hurry</a:t>
            </a:r>
          </a:p>
          <a:p>
            <a:pPr eaLnBrk="1" hangingPunct="1">
              <a:spcAft>
                <a:spcPts val="1200"/>
              </a:spcAft>
            </a:pPr>
            <a:endParaRPr lang="en-US">
              <a:latin typeface="Tw Cen MT" charset="0"/>
            </a:endParaRPr>
          </a:p>
          <a:p>
            <a:pPr eaLnBrk="1" hangingPunct="1"/>
            <a:endParaRPr lang="en-US">
              <a:latin typeface="Tw Cen MT" charset="0"/>
            </a:endParaRPr>
          </a:p>
          <a:p>
            <a:pPr eaLnBrk="1" hangingPunct="1"/>
            <a:endParaRPr lang="en-US">
              <a:latin typeface="Tw Cen MT" charset="0"/>
            </a:endParaRPr>
          </a:p>
          <a:p>
            <a:pPr eaLnBrk="1" hangingPunct="1"/>
            <a:endParaRPr lang="en-US">
              <a:latin typeface="Tw Cen MT" charset="0"/>
            </a:endParaRPr>
          </a:p>
          <a:p>
            <a:pPr eaLnBrk="1" hangingPunct="1"/>
            <a:endParaRPr lang="en-US">
              <a:latin typeface="Tw Cen MT" charset="0"/>
            </a:endParaRPr>
          </a:p>
          <a:p>
            <a:pPr eaLnBrk="1" hangingPunct="1"/>
            <a:endParaRPr lang="en-US">
              <a:latin typeface="Tw Cen MT" charset="0"/>
            </a:endParaRPr>
          </a:p>
          <a:p>
            <a:pPr eaLnBrk="1" hangingPunct="1">
              <a:buFont typeface="Arial" charset="0"/>
              <a:buChar char="•"/>
            </a:pPr>
            <a:endParaRPr lang="en-US">
              <a:latin typeface="Tw Cen MT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81400" y="2133600"/>
            <a:ext cx="954088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rgbClr val="DD8047"/>
                </a:solidFill>
                <a:latin typeface="+mn-lt"/>
                <a:ea typeface="+mn-ea"/>
                <a:cs typeface="+mn-cs"/>
              </a:rPr>
              <a:t>NOvA</a:t>
            </a:r>
            <a:endParaRPr lang="en-US" dirty="0">
              <a:solidFill>
                <a:srgbClr val="DD8047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6024" name="Picture 9" descr="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895600"/>
            <a:ext cx="207486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0527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ie_sens_t2k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2057400"/>
            <a:ext cx="5761038" cy="390207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408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fld id="{E1918C36-87AF-C549-AD07-D686C6D15742}" type="slidenum">
              <a:rPr lang="en-US" sz="1200">
                <a:solidFill>
                  <a:srgbClr val="FFFFFF"/>
                </a:solidFill>
              </a:rPr>
              <a:pPr eaLnBrk="1" hangingPunct="1">
                <a:lnSpc>
                  <a:spcPct val="80000"/>
                </a:lnSpc>
              </a:pPr>
              <a:t>28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88068" name="TextBox 18"/>
          <p:cNvSpPr txBox="1">
            <a:spLocks noChangeArrowheads="1"/>
          </p:cNvSpPr>
          <p:nvPr/>
        </p:nvSpPr>
        <p:spPr bwMode="auto">
          <a:xfrm>
            <a:off x="5997575" y="1447800"/>
            <a:ext cx="2659063" cy="446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>
                <a:latin typeface="Tw Cen MT" charset="0"/>
              </a:rPr>
              <a:t> will get the world</a:t>
            </a:r>
            <a:r>
              <a:rPr lang="ja-JP" altLang="en-US">
                <a:latin typeface="Tw Cen MT" charset="0"/>
              </a:rPr>
              <a:t>’</a:t>
            </a:r>
            <a:r>
              <a:rPr lang="en-US">
                <a:latin typeface="Tw Cen MT" charset="0"/>
              </a:rPr>
              <a:t>s</a:t>
            </a:r>
          </a:p>
          <a:p>
            <a:pPr eaLnBrk="1" hangingPunct="1"/>
            <a:r>
              <a:rPr lang="en-US">
                <a:latin typeface="Tw Cen MT" charset="0"/>
              </a:rPr>
              <a:t>  best look at this</a:t>
            </a:r>
          </a:p>
          <a:p>
            <a:pPr eaLnBrk="1" hangingPunct="1">
              <a:spcAft>
                <a:spcPts val="1200"/>
              </a:spcAft>
            </a:pPr>
            <a:r>
              <a:rPr lang="en-US">
                <a:latin typeface="Tw Cen MT" charset="0"/>
              </a:rPr>
              <a:t>  in a hurry</a:t>
            </a:r>
          </a:p>
          <a:p>
            <a:pPr eaLnBrk="1" hangingPunct="1">
              <a:spcAft>
                <a:spcPts val="1200"/>
              </a:spcAft>
            </a:pPr>
            <a:endParaRPr lang="en-US">
              <a:latin typeface="Tw Cen MT" charset="0"/>
            </a:endParaRPr>
          </a:p>
          <a:p>
            <a:pPr eaLnBrk="1" hangingPunct="1"/>
            <a:endParaRPr lang="en-US">
              <a:latin typeface="Tw Cen MT" charset="0"/>
            </a:endParaRPr>
          </a:p>
          <a:p>
            <a:pPr eaLnBrk="1" hangingPunct="1"/>
            <a:endParaRPr lang="en-US">
              <a:latin typeface="Tw Cen MT" charset="0"/>
            </a:endParaRPr>
          </a:p>
          <a:p>
            <a:pPr eaLnBrk="1" hangingPunct="1"/>
            <a:endParaRPr lang="en-US">
              <a:latin typeface="Tw Cen MT" charset="0"/>
            </a:endParaRPr>
          </a:p>
          <a:p>
            <a:pPr eaLnBrk="1" hangingPunct="1"/>
            <a:endParaRPr lang="en-US">
              <a:latin typeface="Tw Cen MT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>
                <a:latin typeface="Tw Cen MT" charset="0"/>
              </a:rPr>
              <a:t> T2K data is very</a:t>
            </a:r>
          </a:p>
          <a:p>
            <a:pPr eaLnBrk="1" hangingPunct="1"/>
            <a:r>
              <a:rPr lang="en-US">
                <a:latin typeface="Tw Cen MT" charset="0"/>
              </a:rPr>
              <a:t>  important in</a:t>
            </a:r>
          </a:p>
          <a:p>
            <a:pPr eaLnBrk="1" hangingPunct="1"/>
            <a:r>
              <a:rPr lang="en-US">
                <a:latin typeface="Tw Cen MT" charset="0"/>
              </a:rPr>
              <a:t>  combination!</a:t>
            </a:r>
          </a:p>
        </p:txBody>
      </p:sp>
      <p:pic>
        <p:nvPicPr>
          <p:cNvPr id="88069" name="Picture 9" descr="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895600"/>
            <a:ext cx="207486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0" name="Rectangle 16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accent2"/>
                </a:solidFill>
                <a:latin typeface="Tw Cen MT" charset="0"/>
                <a:ea typeface="ＭＳ Ｐゴシック" charset="0"/>
                <a:cs typeface="ＭＳ Ｐゴシック" charset="0"/>
              </a:rPr>
              <a:t>NOvA </a:t>
            </a:r>
            <a:r>
              <a:rPr lang="en-US">
                <a:solidFill>
                  <a:schemeClr val="accent2"/>
                </a:solidFill>
                <a:latin typeface="Symbol" charset="0"/>
                <a:ea typeface="ＭＳ Ｐゴシック" charset="0"/>
                <a:cs typeface="Symbol" charset="0"/>
              </a:rPr>
              <a:t>n</a:t>
            </a:r>
            <a:r>
              <a:rPr lang="en-US" baseline="-25000">
                <a:solidFill>
                  <a:schemeClr val="accent2"/>
                </a:solidFill>
                <a:latin typeface="Tw Cen MT" charset="0"/>
                <a:ea typeface="ＭＳ Ｐゴシック" charset="0"/>
                <a:cs typeface="ＭＳ Ｐゴシック" charset="0"/>
              </a:rPr>
              <a:t>e</a:t>
            </a:r>
            <a:r>
              <a:rPr lang="en-US">
                <a:solidFill>
                  <a:schemeClr val="accent2"/>
                </a:solidFill>
                <a:latin typeface="Tw Cen MT" charset="0"/>
                <a:ea typeface="ＭＳ Ｐゴシック" charset="0"/>
                <a:cs typeface="ＭＳ Ｐゴシック" charset="0"/>
              </a:rPr>
              <a:t> Appearance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800" y="1371600"/>
            <a:ext cx="4852988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 typeface="Arial"/>
              <a:buChar char="•"/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 resolving the neutrino mass hierarchy</a:t>
            </a:r>
          </a:p>
        </p:txBody>
      </p:sp>
      <p:sp>
        <p:nvSpPr>
          <p:cNvPr id="10" name="Rectangle 9"/>
          <p:cNvSpPr/>
          <p:nvPr/>
        </p:nvSpPr>
        <p:spPr>
          <a:xfrm>
            <a:off x="3352800" y="2362200"/>
            <a:ext cx="20574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581400" y="2133600"/>
            <a:ext cx="180022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rgbClr val="DD8047"/>
                </a:solidFill>
                <a:latin typeface="+mn-lt"/>
                <a:ea typeface="+mn-ea"/>
                <a:cs typeface="+mn-cs"/>
              </a:rPr>
              <a:t>NOvA</a:t>
            </a:r>
            <a:r>
              <a:rPr lang="en-US" dirty="0">
                <a:solidFill>
                  <a:srgbClr val="DD8047"/>
                </a:solidFill>
                <a:latin typeface="+mn-lt"/>
                <a:ea typeface="+mn-ea"/>
                <a:cs typeface="+mn-cs"/>
              </a:rPr>
              <a:t> + T2K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200" y="6091238"/>
            <a:ext cx="8969375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 typeface="Arial"/>
              <a:buChar char="•"/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 also, some new ideas for measuring this with atmospheric &amp; reactor </a:t>
            </a:r>
            <a:r>
              <a:rPr lang="en-US" dirty="0" err="1">
                <a:latin typeface="Symbol" charset="2"/>
                <a:ea typeface="+mn-ea"/>
                <a:cs typeface="Symbol" charset="2"/>
              </a:rPr>
              <a:t>n</a:t>
            </a:r>
            <a:r>
              <a:rPr lang="en-US" dirty="0" err="1">
                <a:latin typeface="+mn-lt"/>
                <a:ea typeface="+mn-ea"/>
                <a:cs typeface="+mn-cs"/>
              </a:rPr>
              <a:t>’s</a:t>
            </a:r>
            <a:endParaRPr lang="en-US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1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fld id="{00EFB17B-0B51-DE42-90CF-C996C300DE62}" type="slidenum">
              <a:rPr lang="en-US" sz="1200">
                <a:solidFill>
                  <a:srgbClr val="FFFFFF"/>
                </a:solidFill>
              </a:rPr>
              <a:pPr eaLnBrk="1" hangingPunct="1">
                <a:lnSpc>
                  <a:spcPct val="80000"/>
                </a:lnSpc>
              </a:pPr>
              <a:t>29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90115" name="TextBox 18"/>
          <p:cNvSpPr txBox="1">
            <a:spLocks noChangeArrowheads="1"/>
          </p:cNvSpPr>
          <p:nvPr/>
        </p:nvSpPr>
        <p:spPr bwMode="auto">
          <a:xfrm>
            <a:off x="5943600" y="1600200"/>
            <a:ext cx="24209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>
                <a:latin typeface="Tw Cen MT" charset="0"/>
              </a:rPr>
              <a:t> may even get a</a:t>
            </a:r>
          </a:p>
          <a:p>
            <a:pPr eaLnBrk="1" hangingPunct="1"/>
            <a:r>
              <a:rPr lang="en-US">
                <a:latin typeface="Tw Cen MT" charset="0"/>
              </a:rPr>
              <a:t>  first glimpse at </a:t>
            </a:r>
          </a:p>
          <a:p>
            <a:pPr eaLnBrk="1" hangingPunct="1"/>
            <a:r>
              <a:rPr lang="en-US">
                <a:latin typeface="Tw Cen MT" charset="0"/>
              </a:rPr>
              <a:t>  CP if we</a:t>
            </a:r>
            <a:r>
              <a:rPr lang="ja-JP" altLang="en-US">
                <a:latin typeface="Tw Cen MT" charset="0"/>
              </a:rPr>
              <a:t>’</a:t>
            </a:r>
            <a:r>
              <a:rPr lang="en-US">
                <a:latin typeface="Tw Cen MT" charset="0"/>
              </a:rPr>
              <a:t>re lucky</a:t>
            </a:r>
          </a:p>
        </p:txBody>
      </p:sp>
      <p:pic>
        <p:nvPicPr>
          <p:cNvPr id="9" name="Picture 8" descr="cpv_sens.eps"/>
          <p:cNvPicPr>
            <a:picLocks noChangeAspect="1"/>
          </p:cNvPicPr>
          <p:nvPr/>
        </p:nvPicPr>
        <p:blipFill rotWithShape="1">
          <a:blip r:embed="rId3"/>
          <a:srcRect r="8390"/>
          <a:stretch/>
        </p:blipFill>
        <p:spPr>
          <a:xfrm>
            <a:off x="285750" y="1524000"/>
            <a:ext cx="5276850" cy="390207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1" name="Straight Connector 10"/>
          <p:cNvCxnSpPr/>
          <p:nvPr/>
        </p:nvCxnSpPr>
        <p:spPr>
          <a:xfrm rot="5400000" flipH="1" flipV="1">
            <a:off x="6159500" y="2438400"/>
            <a:ext cx="381000" cy="3048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118" name="Rectangle 16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accent2"/>
                </a:solidFill>
                <a:latin typeface="Tw Cen MT" charset="0"/>
                <a:ea typeface="ＭＳ Ｐゴシック" charset="0"/>
                <a:cs typeface="ＭＳ Ｐゴシック" charset="0"/>
              </a:rPr>
              <a:t>NOvA </a:t>
            </a:r>
            <a:r>
              <a:rPr lang="en-US">
                <a:solidFill>
                  <a:schemeClr val="accent2"/>
                </a:solidFill>
                <a:latin typeface="Symbol" charset="0"/>
                <a:ea typeface="ＭＳ Ｐゴシック" charset="0"/>
                <a:cs typeface="Symbol" charset="0"/>
              </a:rPr>
              <a:t>n</a:t>
            </a:r>
            <a:r>
              <a:rPr lang="en-US" baseline="-25000">
                <a:solidFill>
                  <a:schemeClr val="accent2"/>
                </a:solidFill>
                <a:latin typeface="Tw Cen MT" charset="0"/>
                <a:ea typeface="ＭＳ Ｐゴシック" charset="0"/>
                <a:cs typeface="ＭＳ Ｐゴシック" charset="0"/>
              </a:rPr>
              <a:t>e</a:t>
            </a:r>
            <a:r>
              <a:rPr lang="en-US">
                <a:solidFill>
                  <a:schemeClr val="accent2"/>
                </a:solidFill>
                <a:latin typeface="Tw Cen MT" charset="0"/>
                <a:ea typeface="ＭＳ Ｐゴシック" charset="0"/>
                <a:cs typeface="ＭＳ Ｐゴシック" charset="0"/>
              </a:rPr>
              <a:t> Appearance</a:t>
            </a:r>
          </a:p>
        </p:txBody>
      </p:sp>
      <p:sp>
        <p:nvSpPr>
          <p:cNvPr id="90119" name="TextBox 6"/>
          <p:cNvSpPr txBox="1">
            <a:spLocks noChangeArrowheads="1"/>
          </p:cNvSpPr>
          <p:nvPr/>
        </p:nvSpPr>
        <p:spPr bwMode="auto">
          <a:xfrm>
            <a:off x="76200" y="5638800"/>
            <a:ext cx="91868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>
                <a:latin typeface="Tw Cen MT" charset="0"/>
              </a:rPr>
              <a:t> while new data from both NOvA and T2K are highly anticipated, we </a:t>
            </a:r>
          </a:p>
          <a:p>
            <a:pPr eaLnBrk="1" hangingPunct="1"/>
            <a:r>
              <a:rPr lang="en-US">
                <a:latin typeface="Tw Cen MT" charset="0"/>
              </a:rPr>
              <a:t>  know it will be difficult discover CP with current generation experiments</a:t>
            </a:r>
          </a:p>
        </p:txBody>
      </p:sp>
      <p:cxnSp>
        <p:nvCxnSpPr>
          <p:cNvPr id="8" name="Straight Connector 7"/>
          <p:cNvCxnSpPr/>
          <p:nvPr/>
        </p:nvCxnSpPr>
        <p:spPr>
          <a:xfrm rot="5400000" flipH="1" flipV="1">
            <a:off x="4178300" y="6096000"/>
            <a:ext cx="381000" cy="3048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237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fld id="{85371371-10ED-1B46-8117-7349100DA71B}" type="slidenum">
              <a:rPr lang="en-US" sz="1200"/>
              <a:pPr eaLnBrk="1" hangingPunct="1">
                <a:lnSpc>
                  <a:spcPct val="80000"/>
                </a:lnSpc>
              </a:pPr>
              <a:t>3</a:t>
            </a:fld>
            <a:endParaRPr lang="en-US" sz="1200"/>
          </a:p>
        </p:txBody>
      </p:sp>
      <p:sp>
        <p:nvSpPr>
          <p:cNvPr id="14339" name="Rectangle 16"/>
          <p:cNvSpPr>
            <a:spLocks noGrp="1" noChangeArrowheads="1"/>
          </p:cNvSpPr>
          <p:nvPr>
            <p:ph type="title"/>
          </p:nvPr>
        </p:nvSpPr>
        <p:spPr>
          <a:xfrm>
            <a:off x="457200" y="197076"/>
            <a:ext cx="82296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2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The big questions…..</a:t>
            </a:r>
            <a:endParaRPr lang="en-US" sz="3200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4340" name="TextBox 20"/>
          <p:cNvSpPr txBox="1">
            <a:spLocks noChangeArrowheads="1"/>
          </p:cNvSpPr>
          <p:nvPr/>
        </p:nvSpPr>
        <p:spPr bwMode="auto">
          <a:xfrm>
            <a:off x="228600" y="1215650"/>
            <a:ext cx="8597581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800"/>
              </a:spcAft>
            </a:pPr>
            <a:r>
              <a:rPr lang="en-US" i="1" dirty="0" smtClean="0">
                <a:cs typeface="Arial" charset="0"/>
              </a:rPr>
              <a:t>	- </a:t>
            </a:r>
            <a:r>
              <a:rPr lang="en-US" i="1" dirty="0">
                <a:cs typeface="Arial" charset="0"/>
              </a:rPr>
              <a:t>what is the absolute neutrino </a:t>
            </a:r>
            <a:r>
              <a:rPr lang="en-US" b="1" i="1" dirty="0">
                <a:cs typeface="Arial" charset="0"/>
              </a:rPr>
              <a:t>mass scale</a:t>
            </a:r>
          </a:p>
          <a:p>
            <a:pPr eaLnBrk="1" hangingPunct="1">
              <a:spcAft>
                <a:spcPts val="1200"/>
              </a:spcAft>
            </a:pPr>
            <a:r>
              <a:rPr lang="en-US" i="1" dirty="0">
                <a:cs typeface="Arial" charset="0"/>
              </a:rPr>
              <a:t>      - are neutrinos </a:t>
            </a:r>
            <a:r>
              <a:rPr lang="en-US" b="1" i="1" dirty="0" err="1">
                <a:cs typeface="Arial" charset="0"/>
              </a:rPr>
              <a:t>Majorana</a:t>
            </a:r>
            <a:r>
              <a:rPr lang="en-US" b="1" i="1" dirty="0">
                <a:cs typeface="Arial" charset="0"/>
              </a:rPr>
              <a:t> or Dirac</a:t>
            </a:r>
            <a:r>
              <a:rPr lang="en-US" i="1" dirty="0">
                <a:cs typeface="Arial" charset="0"/>
              </a:rPr>
              <a:t>?</a:t>
            </a:r>
          </a:p>
          <a:p>
            <a:pPr eaLnBrk="1" hangingPunct="1">
              <a:spcAft>
                <a:spcPts val="1200"/>
              </a:spcAft>
            </a:pPr>
            <a:r>
              <a:rPr lang="en-US" i="1" dirty="0">
                <a:cs typeface="Arial" charset="0"/>
              </a:rPr>
              <a:t>      - what is the neutrino mass ordering?</a:t>
            </a:r>
          </a:p>
          <a:p>
            <a:pPr eaLnBrk="1" hangingPunct="1">
              <a:spcAft>
                <a:spcPts val="1200"/>
              </a:spcAft>
            </a:pPr>
            <a:r>
              <a:rPr lang="en-US" i="1" dirty="0">
                <a:cs typeface="Arial" charset="0"/>
              </a:rPr>
              <a:t>      - is </a:t>
            </a:r>
            <a:r>
              <a:rPr lang="en-US" b="1" i="1" dirty="0">
                <a:cs typeface="Arial" charset="0"/>
              </a:rPr>
              <a:t>CP</a:t>
            </a:r>
            <a:r>
              <a:rPr lang="en-US" i="1" dirty="0">
                <a:cs typeface="Arial" charset="0"/>
              </a:rPr>
              <a:t> violated in the neutrino sector?</a:t>
            </a:r>
          </a:p>
          <a:p>
            <a:pPr eaLnBrk="1" hangingPunct="1">
              <a:spcAft>
                <a:spcPts val="1200"/>
              </a:spcAft>
            </a:pPr>
            <a:r>
              <a:rPr lang="en-US" i="1" dirty="0">
                <a:cs typeface="Arial" charset="0"/>
              </a:rPr>
              <a:t>      - to what extent does the 3</a:t>
            </a:r>
            <a:r>
              <a:rPr lang="en-US" i="1" dirty="0">
                <a:latin typeface="Symbol" charset="0"/>
                <a:cs typeface="Symbol" charset="0"/>
              </a:rPr>
              <a:t>n</a:t>
            </a:r>
            <a:r>
              <a:rPr lang="en-US" i="1" dirty="0">
                <a:cs typeface="Arial" charset="0"/>
              </a:rPr>
              <a:t> paradigm </a:t>
            </a:r>
            <a:r>
              <a:rPr lang="en-US" b="1" i="1" dirty="0">
                <a:cs typeface="Arial" charset="0"/>
              </a:rPr>
              <a:t>describe nature</a:t>
            </a:r>
            <a:r>
              <a:rPr lang="en-US" i="1" dirty="0">
                <a:cs typeface="Arial" charset="0"/>
              </a:rPr>
              <a:t>?</a:t>
            </a:r>
          </a:p>
          <a:p>
            <a:pPr eaLnBrk="1" hangingPunct="1">
              <a:spcAft>
                <a:spcPts val="1200"/>
              </a:spcAft>
            </a:pPr>
            <a:r>
              <a:rPr lang="en-US" i="1" dirty="0">
                <a:cs typeface="Arial" charset="0"/>
              </a:rPr>
              <a:t>      - are there already hints of </a:t>
            </a:r>
            <a:r>
              <a:rPr lang="en-US" b="1" i="1" dirty="0">
                <a:cs typeface="Arial" charset="0"/>
              </a:rPr>
              <a:t>new physics </a:t>
            </a:r>
            <a:r>
              <a:rPr lang="en-US" i="1" dirty="0">
                <a:cs typeface="Arial" charset="0"/>
              </a:rPr>
              <a:t>in existing data?</a:t>
            </a:r>
          </a:p>
          <a:p>
            <a:pPr eaLnBrk="1" hangingPunct="1"/>
            <a:r>
              <a:rPr lang="en-US" i="1" dirty="0">
                <a:cs typeface="Arial" charset="0"/>
              </a:rPr>
              <a:t>      - what new knowledge will neutrinos from </a:t>
            </a:r>
            <a:r>
              <a:rPr lang="en-US" b="1" i="1" dirty="0">
                <a:cs typeface="Arial" charset="0"/>
              </a:rPr>
              <a:t>astrophysical</a:t>
            </a:r>
          </a:p>
          <a:p>
            <a:pPr eaLnBrk="1" hangingPunct="1">
              <a:spcAft>
                <a:spcPts val="1800"/>
              </a:spcAft>
            </a:pPr>
            <a:r>
              <a:rPr lang="en-US" b="1" i="1" dirty="0">
                <a:cs typeface="Arial" charset="0"/>
              </a:rPr>
              <a:t>        sources </a:t>
            </a:r>
            <a:r>
              <a:rPr lang="en-US" i="1" dirty="0">
                <a:cs typeface="Arial" charset="0"/>
              </a:rPr>
              <a:t>bring?</a:t>
            </a:r>
          </a:p>
          <a:p>
            <a:pPr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dirty="0" smtClean="0">
                <a:cs typeface="Arial" charset="0"/>
              </a:rPr>
              <a:t>we know this information for every other particle!</a:t>
            </a:r>
          </a:p>
          <a:p>
            <a:pPr eaLnBrk="1" hangingPunct="1">
              <a:spcAft>
                <a:spcPts val="1200"/>
              </a:spcAft>
              <a:buFont typeface="Arial" charset="0"/>
              <a:buChar char="•"/>
            </a:pPr>
            <a:endParaRPr lang="en-US" dirty="0" smtClean="0">
              <a:cs typeface="Arial" charset="0"/>
            </a:endParaRPr>
          </a:p>
          <a:p>
            <a:pPr eaLnBrk="1" hangingPunct="1"/>
            <a:endParaRPr lang="en-US" dirty="0">
              <a:cs typeface="Arial" charset="0"/>
            </a:endParaRPr>
          </a:p>
        </p:txBody>
      </p:sp>
      <p:pic>
        <p:nvPicPr>
          <p:cNvPr id="2" name="Picture 1" descr="massorder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724" y="1166165"/>
            <a:ext cx="2290992" cy="18314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86345" y="6288613"/>
            <a:ext cx="2408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Many talks at this DPF!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5962997"/>
            <a:ext cx="3901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Neutrino </a:t>
            </a:r>
            <a:r>
              <a:rPr lang="en-US" dirty="0" err="1" smtClean="0"/>
              <a:t>smmary</a:t>
            </a:r>
            <a:r>
              <a:rPr lang="en-US" dirty="0" smtClean="0"/>
              <a:t> from Snowmass 2013</a:t>
            </a:r>
          </a:p>
          <a:p>
            <a:pPr algn="ctr"/>
            <a:r>
              <a:rPr lang="en-US" dirty="0" smtClean="0"/>
              <a:t>Hewitt/</a:t>
            </a:r>
            <a:r>
              <a:rPr lang="en-US" dirty="0" err="1" smtClean="0"/>
              <a:t>Weerts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331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13-0139-05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5" b="47908"/>
          <a:stretch/>
        </p:blipFill>
        <p:spPr>
          <a:xfrm>
            <a:off x="1101367" y="4130124"/>
            <a:ext cx="6013086" cy="23054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296" y="522063"/>
            <a:ext cx="8433201" cy="90225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LBNE: Long Baseline Neutrino 																										     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6895"/>
            <a:ext cx="7620000" cy="2851188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New neutrino beam at FNAL</a:t>
            </a:r>
          </a:p>
          <a:p>
            <a:pPr lvl="1"/>
            <a:r>
              <a:rPr lang="en-US" sz="2400" dirty="0" smtClean="0"/>
              <a:t>700 kW, 60-120 </a:t>
            </a:r>
            <a:r>
              <a:rPr lang="en-US" sz="2400" dirty="0" err="1" smtClean="0"/>
              <a:t>GeV</a:t>
            </a:r>
            <a:r>
              <a:rPr lang="en-US" sz="2400" dirty="0" smtClean="0"/>
              <a:t> proton beam</a:t>
            </a:r>
          </a:p>
          <a:p>
            <a:pPr lvl="1"/>
            <a:r>
              <a:rPr lang="en-US" sz="2400" dirty="0" smtClean="0"/>
              <a:t>2.3 MW capable</a:t>
            </a:r>
          </a:p>
          <a:p>
            <a:r>
              <a:rPr lang="en-US" sz="2800" dirty="0" smtClean="0"/>
              <a:t>Near detector for neutrinos</a:t>
            </a:r>
          </a:p>
          <a:p>
            <a:r>
              <a:rPr lang="en-US" sz="2800" dirty="0" smtClean="0"/>
              <a:t>34 </a:t>
            </a:r>
            <a:r>
              <a:rPr lang="en-US" sz="2800" dirty="0" err="1" smtClean="0"/>
              <a:t>kton</a:t>
            </a:r>
            <a:r>
              <a:rPr lang="en-US" sz="2800" dirty="0" smtClean="0"/>
              <a:t> far detector at 1300 km baseline </a:t>
            </a:r>
            <a:r>
              <a:rPr lang="en-US" sz="1600" dirty="0" smtClean="0"/>
              <a:t>(at Sanford Underground Research Facility, SURF)</a:t>
            </a:r>
          </a:p>
          <a:p>
            <a:pPr lvl="1"/>
            <a:r>
              <a:rPr lang="en-US" sz="2400" dirty="0" smtClean="0"/>
              <a:t>Ultimately positioned underground with 4850’ overburden</a:t>
            </a:r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13,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Raaf, FNAL Users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1057C-B1A6-2C47-BD49-07541525EDCC}" type="slidenum">
              <a:rPr lang="en-US" smtClean="0"/>
              <a:t>30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269032" y="4717710"/>
            <a:ext cx="16163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0000"/>
                </a:solidFill>
              </a:rPr>
              <a:t>See talks 8/15:</a:t>
            </a:r>
          </a:p>
          <a:p>
            <a:pPr algn="ctr"/>
            <a:r>
              <a:rPr lang="en-US" i="1" dirty="0" err="1" smtClean="0">
                <a:solidFill>
                  <a:srgbClr val="FF0000"/>
                </a:solidFill>
              </a:rPr>
              <a:t>Guardincerri</a:t>
            </a:r>
            <a:endParaRPr lang="en-US" i="1" dirty="0" smtClean="0">
              <a:solidFill>
                <a:srgbClr val="FF0000"/>
              </a:solidFill>
            </a:endParaRPr>
          </a:p>
          <a:p>
            <a:pPr algn="ctr"/>
            <a:r>
              <a:rPr lang="en-US" i="1" dirty="0" smtClean="0">
                <a:solidFill>
                  <a:srgbClr val="FF0000"/>
                </a:solidFill>
              </a:rPr>
              <a:t>Bass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471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54000"/>
            <a:ext cx="8074589" cy="5710950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 smtClean="0"/>
              <a:t>Wide Band Beam</a:t>
            </a:r>
            <a:endParaRPr lang="en-US" b="1" dirty="0" smtClean="0"/>
          </a:p>
          <a:p>
            <a:pPr lvl="1"/>
            <a:r>
              <a:rPr lang="en-US" dirty="0" smtClean="0"/>
              <a:t>We know how to build this, based on past experience</a:t>
            </a:r>
          </a:p>
          <a:p>
            <a:pPr lvl="1"/>
            <a:r>
              <a:rPr lang="en-US" dirty="0" err="1"/>
              <a:t>B</a:t>
            </a:r>
            <a:r>
              <a:rPr lang="en-US" dirty="0" err="1" smtClean="0"/>
              <a:t>eamline</a:t>
            </a:r>
            <a:r>
              <a:rPr lang="en-US" dirty="0" smtClean="0"/>
              <a:t> also capable of handling higher power (2.3 MW)</a:t>
            </a:r>
          </a:p>
          <a:p>
            <a:r>
              <a:rPr lang="en-US" dirty="0" smtClean="0"/>
              <a:t>Baseline</a:t>
            </a:r>
          </a:p>
          <a:p>
            <a:pPr lvl="1"/>
            <a:r>
              <a:rPr lang="en-US" dirty="0" smtClean="0"/>
              <a:t>We know how to send neutrinos long distances (e.g., MINOS, </a:t>
            </a:r>
            <a:r>
              <a:rPr lang="en-US" dirty="0" err="1" smtClean="0"/>
              <a:t>NOvA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Many detailed studies show that 1300 km (~800 miles) is optimal for this physics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Detector</a:t>
            </a:r>
          </a:p>
          <a:p>
            <a:pPr lvl="1"/>
            <a:r>
              <a:rPr lang="en-US" dirty="0" smtClean="0"/>
              <a:t>Liquid Argon time projection chamber (</a:t>
            </a:r>
            <a:r>
              <a:rPr lang="en-US" dirty="0" err="1" smtClean="0"/>
              <a:t>LArTPC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High signal efficiency, low backgrounds</a:t>
            </a:r>
          </a:p>
          <a:p>
            <a:pPr lvl="1"/>
            <a:r>
              <a:rPr lang="en-US" dirty="0" smtClean="0"/>
              <a:t>Successfully built and operated on small scales</a:t>
            </a:r>
          </a:p>
          <a:p>
            <a:pPr lvl="1"/>
            <a:r>
              <a:rPr lang="en-US" dirty="0" smtClean="0"/>
              <a:t>Now working to demonstrate that it can be done at the massive scale needed for LBNE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June 13,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7586910" y="3572510"/>
            <a:ext cx="2367281" cy="365760"/>
          </a:xfrm>
        </p:spPr>
        <p:txBody>
          <a:bodyPr/>
          <a:lstStyle/>
          <a:p>
            <a:r>
              <a:rPr lang="en-US" smtClean="0"/>
              <a:t>J. Raaf, FNAL Users Meeting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6183"/>
            <a:ext cx="8229600" cy="1143000"/>
          </a:xfrm>
        </p:spPr>
        <p:txBody>
          <a:bodyPr/>
          <a:lstStyle/>
          <a:p>
            <a:r>
              <a:rPr lang="en-US" dirty="0" smtClean="0"/>
              <a:t>Ingredients </a:t>
            </a:r>
            <a:r>
              <a:rPr lang="en-US" dirty="0"/>
              <a:t>F</a:t>
            </a:r>
            <a:r>
              <a:rPr lang="en-US" dirty="0" smtClean="0"/>
              <a:t>or Success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1057C-B1A6-2C47-BD49-07541525EDCC}" type="slidenum">
              <a:rPr lang="en-US" smtClean="0"/>
              <a:t>31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68522" y="5041836"/>
            <a:ext cx="7080671" cy="1314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Above ground target area with beam pointing towards SD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8" name="Picture 7" descr="13-0009-03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1035"/>
            <a:ext cx="91440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700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54000"/>
            <a:ext cx="8074589" cy="5710950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 smtClean="0"/>
              <a:t>Beam</a:t>
            </a:r>
          </a:p>
          <a:p>
            <a:pPr lvl="1"/>
            <a:r>
              <a:rPr lang="en-US" dirty="0" smtClean="0"/>
              <a:t>We know how to build this, based on past experience</a:t>
            </a:r>
          </a:p>
          <a:p>
            <a:pPr lvl="1"/>
            <a:r>
              <a:rPr lang="en-US" dirty="0" err="1"/>
              <a:t>B</a:t>
            </a:r>
            <a:r>
              <a:rPr lang="en-US" dirty="0" err="1" smtClean="0"/>
              <a:t>eamline</a:t>
            </a:r>
            <a:r>
              <a:rPr lang="en-US" dirty="0" smtClean="0"/>
              <a:t> also capable of handling higher power (2.3 MW)</a:t>
            </a:r>
          </a:p>
          <a:p>
            <a:r>
              <a:rPr lang="en-US" b="1" dirty="0" smtClean="0"/>
              <a:t>Baseline</a:t>
            </a:r>
          </a:p>
          <a:p>
            <a:pPr lvl="1"/>
            <a:r>
              <a:rPr lang="en-US" dirty="0" smtClean="0"/>
              <a:t>We know how to send neutrinos long distances (e.g., MINOS, </a:t>
            </a:r>
            <a:r>
              <a:rPr lang="en-US" dirty="0" err="1" smtClean="0"/>
              <a:t>NOvA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Many detailed studies show that 1300 km (~800 miles) is optimal for this physics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Detector</a:t>
            </a:r>
          </a:p>
          <a:p>
            <a:pPr lvl="1"/>
            <a:r>
              <a:rPr lang="en-US" dirty="0" smtClean="0"/>
              <a:t>Liquid Argon time projection chamber (</a:t>
            </a:r>
            <a:r>
              <a:rPr lang="en-US" dirty="0" err="1" smtClean="0"/>
              <a:t>LArTPC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High signal efficiency, low backgrounds</a:t>
            </a:r>
          </a:p>
          <a:p>
            <a:pPr lvl="1"/>
            <a:r>
              <a:rPr lang="en-US" dirty="0" smtClean="0"/>
              <a:t>Successfully built and operated on small scales</a:t>
            </a:r>
          </a:p>
          <a:p>
            <a:pPr lvl="1"/>
            <a:r>
              <a:rPr lang="en-US" dirty="0"/>
              <a:t>N</a:t>
            </a:r>
            <a:r>
              <a:rPr lang="en-US" dirty="0" smtClean="0"/>
              <a:t>ow working to demonstrate that it can be done at the massive scale needed for LBNE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June 13,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7586910" y="3572510"/>
            <a:ext cx="2367281" cy="365760"/>
          </a:xfrm>
        </p:spPr>
        <p:txBody>
          <a:bodyPr/>
          <a:lstStyle/>
          <a:p>
            <a:r>
              <a:rPr lang="en-US" smtClean="0"/>
              <a:t>J. Raaf, FNAL Users Meeting</a:t>
            </a:r>
            <a:endParaRPr lang="en-US"/>
          </a:p>
        </p:txBody>
      </p:sp>
      <p:pic>
        <p:nvPicPr>
          <p:cNvPr id="9" name="Picture 8" descr="13-0009-01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2435"/>
            <a:ext cx="9144000" cy="34518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Ingredients </a:t>
            </a:r>
            <a:r>
              <a:rPr lang="en-US" dirty="0"/>
              <a:t>F</a:t>
            </a:r>
            <a:r>
              <a:rPr lang="en-US" dirty="0" smtClean="0"/>
              <a:t>or Success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1057C-B1A6-2C47-BD49-07541525EDC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233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133375"/>
            <a:ext cx="8074589" cy="571095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Beam</a:t>
            </a:r>
          </a:p>
          <a:p>
            <a:pPr lvl="1"/>
            <a:r>
              <a:rPr lang="en-US" dirty="0" smtClean="0"/>
              <a:t>We know how to build this, based on past experience</a:t>
            </a:r>
          </a:p>
          <a:p>
            <a:pPr lvl="1"/>
            <a:r>
              <a:rPr lang="en-US" dirty="0" err="1"/>
              <a:t>B</a:t>
            </a:r>
            <a:r>
              <a:rPr lang="en-US" dirty="0" err="1" smtClean="0"/>
              <a:t>eamline</a:t>
            </a:r>
            <a:r>
              <a:rPr lang="en-US" dirty="0" smtClean="0"/>
              <a:t> also capable of handling higher power (2.3 MW)</a:t>
            </a:r>
          </a:p>
          <a:p>
            <a:r>
              <a:rPr lang="en-US" dirty="0" smtClean="0"/>
              <a:t>Baseline</a:t>
            </a:r>
          </a:p>
          <a:p>
            <a:pPr lvl="1"/>
            <a:r>
              <a:rPr lang="en-US" dirty="0" smtClean="0"/>
              <a:t>We know how to send neutrinos long distances (e.g., MINOS, </a:t>
            </a:r>
            <a:r>
              <a:rPr lang="en-US" dirty="0" err="1" smtClean="0"/>
              <a:t>NOvA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Many detailed studies show that 1300 km (~800 miles) is optimal for this physics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b="1" dirty="0" smtClean="0"/>
              <a:t>Detector</a:t>
            </a:r>
          </a:p>
          <a:p>
            <a:pPr lvl="1"/>
            <a:r>
              <a:rPr lang="en-US" dirty="0" smtClean="0"/>
              <a:t>Liquid Argon time projection chamber (</a:t>
            </a:r>
            <a:r>
              <a:rPr lang="en-US" dirty="0" err="1" smtClean="0"/>
              <a:t>LArTPC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High signal efficiency, low backgrounds, excellent resolution</a:t>
            </a:r>
          </a:p>
          <a:p>
            <a:pPr lvl="1"/>
            <a:r>
              <a:rPr lang="en-US" dirty="0" smtClean="0"/>
              <a:t>Successfully built and operated on small scales</a:t>
            </a:r>
          </a:p>
          <a:p>
            <a:pPr lvl="1"/>
            <a:r>
              <a:rPr lang="en-US" dirty="0"/>
              <a:t>N</a:t>
            </a:r>
            <a:r>
              <a:rPr lang="en-US" dirty="0" smtClean="0"/>
              <a:t>ow working to demonstrate that it can be done at the massive scale needed for LBNE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June 13,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7586910" y="3572510"/>
            <a:ext cx="2367281" cy="365760"/>
          </a:xfrm>
        </p:spPr>
        <p:txBody>
          <a:bodyPr/>
          <a:lstStyle/>
          <a:p>
            <a:r>
              <a:rPr lang="en-US" smtClean="0"/>
              <a:t>J. Raaf, FNAL Users Meeting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38"/>
            <a:ext cx="8229600" cy="1143000"/>
          </a:xfrm>
        </p:spPr>
        <p:txBody>
          <a:bodyPr/>
          <a:lstStyle/>
          <a:p>
            <a:r>
              <a:rPr lang="en-US" dirty="0" smtClean="0"/>
              <a:t>Ingredients </a:t>
            </a:r>
            <a:r>
              <a:rPr lang="en-US" dirty="0"/>
              <a:t>F</a:t>
            </a:r>
            <a:r>
              <a:rPr lang="en-US" dirty="0" smtClean="0"/>
              <a:t>or Success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1057C-B1A6-2C47-BD49-07541525EDCC}" type="slidenum">
              <a:rPr lang="en-US" smtClean="0"/>
              <a:t>33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76813" y="1165524"/>
            <a:ext cx="3690762" cy="3690478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7" name="Picture 6" descr="argoneut_event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036" y="1085893"/>
            <a:ext cx="4486229" cy="391910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82052" y="1599660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ArgoNeuT</a:t>
            </a:r>
            <a:r>
              <a:rPr lang="en-US" dirty="0" smtClean="0"/>
              <a:t> data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18647" y="4034711"/>
            <a:ext cx="1460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34kt </a:t>
            </a:r>
            <a:r>
              <a:rPr lang="en-US" dirty="0" err="1" smtClean="0"/>
              <a:t>LArTPC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670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DC_2009_Fleming_Page_14.jpg"/>
          <p:cNvPicPr>
            <a:picLocks noChangeAspect="1"/>
          </p:cNvPicPr>
          <p:nvPr/>
        </p:nvPicPr>
        <p:blipFill rotWithShape="1">
          <a:blip r:embed="rId2"/>
          <a:srcRect t="64440" b="7160"/>
          <a:stretch/>
        </p:blipFill>
        <p:spPr>
          <a:xfrm>
            <a:off x="0" y="4911532"/>
            <a:ext cx="9144000" cy="1946468"/>
          </a:xfrm>
          <a:prstGeom prst="rect">
            <a:avLst/>
          </a:prstGeom>
        </p:spPr>
      </p:pic>
      <p:pic>
        <p:nvPicPr>
          <p:cNvPr id="5" name="Picture 4" descr="QE_R650_E8706-Ind.ti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23"/>
          <a:stretch/>
        </p:blipFill>
        <p:spPr>
          <a:xfrm>
            <a:off x="4062617" y="0"/>
            <a:ext cx="4365946" cy="23911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1985" y="2391164"/>
            <a:ext cx="4222184" cy="2033752"/>
          </a:xfrm>
          <a:prstGeom prst="rect">
            <a:avLst/>
          </a:prstGeom>
        </p:spPr>
      </p:pic>
      <p:pic>
        <p:nvPicPr>
          <p:cNvPr id="7" name="Picture 6" descr="evd.twq-proj.628.14487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05" y="159053"/>
            <a:ext cx="3939367" cy="35630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1593" y="3991909"/>
            <a:ext cx="42418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Neutrino interactions in </a:t>
            </a:r>
            <a:r>
              <a:rPr lang="en-US" sz="2400" dirty="0" err="1" smtClean="0"/>
              <a:t>LArTPCs</a:t>
            </a:r>
            <a:endParaRPr lang="en-US" sz="2400" dirty="0" smtClean="0"/>
          </a:p>
          <a:p>
            <a:pPr algn="ctr"/>
            <a:r>
              <a:rPr lang="en-US" sz="2400" dirty="0" smtClean="0"/>
              <a:t>(in </a:t>
            </a:r>
            <a:r>
              <a:rPr lang="en-US" sz="2400" dirty="0" err="1" smtClean="0"/>
              <a:t>ArgoNeuT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51593" y="1072209"/>
            <a:ext cx="2173062" cy="3299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41207" y="725807"/>
            <a:ext cx="995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neutrino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880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382000" cy="71596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 smtClean="0">
                <a:latin typeface="Cambria" charset="0"/>
              </a:rPr>
              <a:t>Liquid Argon Time Projection Chambers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D36E4D6-E58B-FD43-989F-BBD3506F7F5D}" type="datetime1">
              <a:rPr lang="en-US" smtClean="0"/>
              <a:pPr>
                <a:defRPr/>
              </a:pPr>
              <a:t>8/13/13</a:t>
            </a:fld>
            <a:endParaRPr lang="en-US"/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AD6F3F0-512B-374F-A1DF-5438B425C844}" type="slidenum">
              <a:rPr lang="en-US">
                <a:latin typeface="Calibri" charset="0"/>
                <a:ea typeface="Arial" charset="0"/>
                <a:cs typeface="Arial" charset="0"/>
              </a:rPr>
              <a:pPr/>
              <a:t>35</a:t>
            </a:fld>
            <a:endParaRPr lang="en-US"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None/>
              <a:defRPr/>
            </a:pPr>
            <a:r>
              <a:rPr lang="en-US" sz="2400" dirty="0" smtClean="0"/>
              <a:t>			</a:t>
            </a:r>
            <a:endParaRPr lang="en-US" sz="2400" dirty="0"/>
          </a:p>
        </p:txBody>
      </p:sp>
      <p:pic>
        <p:nvPicPr>
          <p:cNvPr id="24583" name="Picture 18" descr="C:\Documents and Settings\flanni\Desktop\TPC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24025" y="2133600"/>
            <a:ext cx="498157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4" name="Content Placeholder 8"/>
          <p:cNvSpPr txBox="1">
            <a:spLocks/>
          </p:cNvSpPr>
          <p:nvPr/>
        </p:nvSpPr>
        <p:spPr bwMode="auto">
          <a:xfrm>
            <a:off x="304800" y="1143000"/>
            <a:ext cx="8839200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90513" indent="-290513" eaLnBrk="0" hangingPunct="0">
              <a:spcBef>
                <a:spcPct val="20000"/>
              </a:spcBef>
              <a:buClr>
                <a:srgbClr val="004481"/>
              </a:buClr>
              <a:buSzPct val="60000"/>
              <a:buFont typeface="Wingdings" charset="2"/>
              <a:buChar char="q"/>
            </a:pPr>
            <a:r>
              <a:rPr lang="en-US" sz="2000">
                <a:solidFill>
                  <a:srgbClr val="40404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Passing charged particles ionize Argon</a:t>
            </a:r>
          </a:p>
          <a:p>
            <a:pPr marL="290513" indent="-290513" eaLnBrk="0" hangingPunct="0">
              <a:spcBef>
                <a:spcPct val="20000"/>
              </a:spcBef>
              <a:buClr>
                <a:srgbClr val="004481"/>
              </a:buClr>
              <a:buSzPct val="60000"/>
              <a:buFont typeface="Wingdings" charset="2"/>
              <a:buChar char="q"/>
            </a:pPr>
            <a:r>
              <a:rPr lang="en-US" sz="2000">
                <a:solidFill>
                  <a:srgbClr val="40404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Electric fields drift electrons meters to wire chamber planes</a:t>
            </a:r>
          </a:p>
          <a:p>
            <a:pPr marL="290513" indent="-290513" eaLnBrk="0" hangingPunct="0">
              <a:spcBef>
                <a:spcPct val="20000"/>
              </a:spcBef>
              <a:buClr>
                <a:srgbClr val="004481"/>
              </a:buClr>
              <a:buSzPct val="60000"/>
              <a:buFont typeface="Wingdings" charset="2"/>
              <a:buChar char="q"/>
            </a:pPr>
            <a:r>
              <a:rPr lang="en-US" sz="2000">
                <a:solidFill>
                  <a:srgbClr val="40404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Induction/Collection planes image charge, record dE/dx</a:t>
            </a:r>
            <a:endParaRPr lang="en-US" sz="2400">
              <a:solidFill>
                <a:srgbClr val="404040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7946" y="6133181"/>
            <a:ext cx="73464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FF0000"/>
                </a:solidFill>
              </a:rPr>
              <a:t>Need very pure argon, and low noise electronics, also want to collect</a:t>
            </a:r>
          </a:p>
          <a:p>
            <a:pPr algn="ctr"/>
            <a:r>
              <a:rPr lang="en-US" sz="2000" i="1" dirty="0" smtClean="0">
                <a:solidFill>
                  <a:srgbClr val="FF0000"/>
                </a:solidFill>
              </a:rPr>
              <a:t>The scintillation light produced – cryogenic </a:t>
            </a:r>
            <a:r>
              <a:rPr lang="en-US" sz="2000" i="1" dirty="0" err="1" smtClean="0">
                <a:solidFill>
                  <a:srgbClr val="FF0000"/>
                </a:solidFill>
              </a:rPr>
              <a:t>PMTs</a:t>
            </a:r>
            <a:endParaRPr lang="en-US" sz="2000" i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12000" y="1515535"/>
            <a:ext cx="131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&lt;- 500 V/cm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834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964" y="442628"/>
            <a:ext cx="9482964" cy="51821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30029" y="271333"/>
            <a:ext cx="7359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Development Program towards </a:t>
            </a:r>
            <a:r>
              <a:rPr lang="en-US" sz="2800" dirty="0" err="1" smtClean="0"/>
              <a:t>LArTPC</a:t>
            </a:r>
            <a:r>
              <a:rPr lang="en-US" sz="2800" dirty="0" smtClean="0"/>
              <a:t> detectors</a:t>
            </a:r>
            <a:endParaRPr lang="en-US" sz="2800" dirty="0"/>
          </a:p>
        </p:txBody>
      </p:sp>
      <p:pic>
        <p:nvPicPr>
          <p:cNvPr id="8" name="Picture 9" descr="35t-bluetape_membrane_interi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139" y="3967562"/>
            <a:ext cx="1380160" cy="103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578139" y="3544736"/>
            <a:ext cx="7237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35 ton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03175" y="5822765"/>
            <a:ext cx="27109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Cold electronics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Cryostat and cryogenics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High voltage</a:t>
            </a:r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622626" y="578621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TPC geometry and readout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Light collection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“Physics R&amp;D”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1637686" y="5413564"/>
            <a:ext cx="61640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Develop systems for next generation </a:t>
            </a:r>
            <a:r>
              <a:rPr lang="en-US" sz="2000" dirty="0" err="1"/>
              <a:t>LArTPC</a:t>
            </a:r>
            <a:r>
              <a:rPr lang="en-US" sz="2000" dirty="0"/>
              <a:t> detectors: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35659" y="2969197"/>
            <a:ext cx="169331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0000"/>
                </a:solidFill>
              </a:rPr>
              <a:t>See talks:</a:t>
            </a:r>
          </a:p>
          <a:p>
            <a:pPr algn="ctr"/>
            <a:r>
              <a:rPr lang="en-US" i="1" dirty="0" err="1" smtClean="0">
                <a:solidFill>
                  <a:srgbClr val="FF0000"/>
                </a:solidFill>
              </a:rPr>
              <a:t>Szelc</a:t>
            </a:r>
            <a:r>
              <a:rPr lang="en-US" i="1" dirty="0" smtClean="0">
                <a:solidFill>
                  <a:srgbClr val="FF0000"/>
                </a:solidFill>
              </a:rPr>
              <a:t>, </a:t>
            </a:r>
            <a:r>
              <a:rPr lang="en-US" i="1" dirty="0" err="1" smtClean="0">
                <a:solidFill>
                  <a:srgbClr val="FF0000"/>
                </a:solidFill>
              </a:rPr>
              <a:t>Carls</a:t>
            </a:r>
            <a:endParaRPr lang="en-US" i="1" dirty="0" smtClean="0">
              <a:solidFill>
                <a:srgbClr val="FF0000"/>
              </a:solidFill>
            </a:endParaRPr>
          </a:p>
          <a:p>
            <a:pPr algn="ctr"/>
            <a:r>
              <a:rPr lang="en-US" i="1" dirty="0" smtClean="0">
                <a:solidFill>
                  <a:srgbClr val="FF0000"/>
                </a:solidFill>
              </a:rPr>
              <a:t>Grant, </a:t>
            </a:r>
            <a:r>
              <a:rPr lang="en-US" i="1" dirty="0" err="1" smtClean="0">
                <a:solidFill>
                  <a:srgbClr val="FF0000"/>
                </a:solidFill>
              </a:rPr>
              <a:t>Lockwitz</a:t>
            </a:r>
            <a:endParaRPr lang="en-US" i="1" dirty="0" smtClean="0">
              <a:solidFill>
                <a:srgbClr val="FF0000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232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13-0139-05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5" b="47908"/>
          <a:stretch/>
        </p:blipFill>
        <p:spPr>
          <a:xfrm>
            <a:off x="1101367" y="4130124"/>
            <a:ext cx="6013086" cy="23054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43016" y="241648"/>
            <a:ext cx="3705616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FF0000"/>
                </a:solidFill>
              </a:rPr>
              <a:t>DOE requests a staged program.</a:t>
            </a:r>
          </a:p>
          <a:p>
            <a:pPr algn="ctr"/>
            <a:endParaRPr lang="en-US" sz="2000" i="1" dirty="0" smtClean="0">
              <a:solidFill>
                <a:srgbClr val="FF0000"/>
              </a:solidFill>
            </a:endParaRPr>
          </a:p>
          <a:p>
            <a:pPr algn="ctr"/>
            <a:r>
              <a:rPr lang="en-US" sz="2000" i="1" dirty="0">
                <a:solidFill>
                  <a:srgbClr val="FF0000"/>
                </a:solidFill>
              </a:rPr>
              <a:t>I</a:t>
            </a:r>
            <a:r>
              <a:rPr lang="en-US" sz="2000" i="1" dirty="0" smtClean="0">
                <a:solidFill>
                  <a:srgbClr val="FF0000"/>
                </a:solidFill>
              </a:rPr>
              <a:t>nitial approval for a 10 </a:t>
            </a:r>
            <a:r>
              <a:rPr lang="en-US" sz="2000" i="1" dirty="0" err="1" smtClean="0">
                <a:solidFill>
                  <a:srgbClr val="FF0000"/>
                </a:solidFill>
              </a:rPr>
              <a:t>kton</a:t>
            </a:r>
            <a:r>
              <a:rPr lang="en-US" sz="2000" i="1" dirty="0" smtClean="0">
                <a:solidFill>
                  <a:srgbClr val="FF0000"/>
                </a:solidFill>
              </a:rPr>
              <a:t> on the surface, can be changed before finalized.</a:t>
            </a:r>
          </a:p>
          <a:p>
            <a:pPr algn="ctr"/>
            <a:endParaRPr lang="en-US" sz="2000" i="1" dirty="0">
              <a:solidFill>
                <a:srgbClr val="FF0000"/>
              </a:solidFill>
            </a:endParaRPr>
          </a:p>
          <a:p>
            <a:pPr algn="ctr"/>
            <a:r>
              <a:rPr lang="en-US" sz="2000" i="1" dirty="0">
                <a:solidFill>
                  <a:srgbClr val="FF0000"/>
                </a:solidFill>
              </a:rPr>
              <a:t>S</a:t>
            </a:r>
            <a:r>
              <a:rPr lang="en-US" sz="2000" i="1" dirty="0" smtClean="0">
                <a:solidFill>
                  <a:srgbClr val="FF0000"/>
                </a:solidFill>
              </a:rPr>
              <a:t>eeking partners to accomplish full LBNE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342627" cy="902257"/>
          </a:xfrm>
        </p:spPr>
        <p:txBody>
          <a:bodyPr/>
          <a:lstStyle/>
          <a:p>
            <a:r>
              <a:rPr lang="en-US" dirty="0" smtClean="0"/>
              <a:t>LBNE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6895"/>
            <a:ext cx="7620000" cy="2851188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New neutrino beam at FNAL</a:t>
            </a:r>
          </a:p>
          <a:p>
            <a:pPr lvl="1"/>
            <a:r>
              <a:rPr lang="en-US" sz="2400" dirty="0" smtClean="0"/>
              <a:t>700 kW, 60-120 </a:t>
            </a:r>
            <a:r>
              <a:rPr lang="en-US" sz="2400" dirty="0" err="1" smtClean="0"/>
              <a:t>GeV</a:t>
            </a:r>
            <a:r>
              <a:rPr lang="en-US" sz="2400" dirty="0" smtClean="0"/>
              <a:t> proton beam</a:t>
            </a:r>
          </a:p>
          <a:p>
            <a:pPr lvl="1"/>
            <a:r>
              <a:rPr lang="en-US" sz="2400" dirty="0" smtClean="0"/>
              <a:t>2.3 MW capable</a:t>
            </a:r>
          </a:p>
          <a:p>
            <a:r>
              <a:rPr lang="en-US" sz="2800" dirty="0" smtClean="0"/>
              <a:t>Near detector for neutrinos</a:t>
            </a:r>
          </a:p>
          <a:p>
            <a:r>
              <a:rPr lang="en-US" sz="2800" dirty="0" smtClean="0"/>
              <a:t>34 </a:t>
            </a:r>
            <a:r>
              <a:rPr lang="en-US" sz="2800" dirty="0" err="1" smtClean="0"/>
              <a:t>kton</a:t>
            </a:r>
            <a:r>
              <a:rPr lang="en-US" sz="2800" dirty="0" smtClean="0"/>
              <a:t> far detector at 1300 km baseline </a:t>
            </a:r>
            <a:r>
              <a:rPr lang="en-US" sz="1600" dirty="0" smtClean="0"/>
              <a:t>(at Sanford Underground Research Facility, SURF)</a:t>
            </a:r>
          </a:p>
          <a:p>
            <a:pPr lvl="1"/>
            <a:r>
              <a:rPr lang="en-US" sz="2400" dirty="0" smtClean="0"/>
              <a:t>Ultimately positioned underground with 4850’ overburden</a:t>
            </a:r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13,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Raaf, FNAL Users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1057C-B1A6-2C47-BD49-07541525EDC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202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776790"/>
            <a:ext cx="3059888" cy="29718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D3C0E6-0D6E-4943-B0E9-75E4F42A36BA}" type="slidenum">
              <a:rPr lang="en-US"/>
              <a:pPr>
                <a:defRPr/>
              </a:pPr>
              <a:t>38</a:t>
            </a:fld>
            <a:endParaRPr lang="en-US"/>
          </a:p>
        </p:txBody>
      </p:sp>
      <p:sp>
        <p:nvSpPr>
          <p:cNvPr id="58371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z="4000" dirty="0" smtClean="0">
                <a:latin typeface="Calibri" charset="0"/>
              </a:rPr>
              <a:t>LBNE </a:t>
            </a:r>
            <a:r>
              <a:rPr lang="en-US" sz="4000" dirty="0">
                <a:latin typeface="Calibri" charset="0"/>
              </a:rPr>
              <a:t>10kt </a:t>
            </a:r>
            <a:r>
              <a:rPr lang="en-US" sz="4000" dirty="0" smtClean="0">
                <a:latin typeface="Calibri" charset="0"/>
              </a:rPr>
              <a:t>Would be a Major Advance</a:t>
            </a:r>
            <a:endParaRPr lang="en-US" sz="4000" dirty="0">
              <a:latin typeface="Calibri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00200" y="4843046"/>
            <a:ext cx="601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Bands: 1</a:t>
            </a:r>
            <a:r>
              <a:rPr lang="en-US" sz="1600" dirty="0" smtClean="0">
                <a:latin typeface="Symbol" charset="2"/>
                <a:cs typeface="Symbol" charset="2"/>
              </a:rPr>
              <a:t>s</a:t>
            </a:r>
            <a:r>
              <a:rPr lang="en-US" sz="1600" dirty="0" smtClean="0">
                <a:latin typeface="+mj-lt"/>
              </a:rPr>
              <a:t> variations of </a:t>
            </a:r>
            <a:r>
              <a:rPr lang="en-US" sz="1600" dirty="0" smtClean="0">
                <a:latin typeface="Symbol" charset="2"/>
                <a:cs typeface="Symbol" charset="2"/>
              </a:rPr>
              <a:t>q</a:t>
            </a:r>
            <a:r>
              <a:rPr lang="en-US" sz="1600" baseline="-25000" dirty="0" smtClean="0">
                <a:latin typeface="+mj-lt"/>
              </a:rPr>
              <a:t>13</a:t>
            </a:r>
            <a:r>
              <a:rPr lang="en-US" sz="1600" dirty="0" smtClean="0">
                <a:latin typeface="+mj-lt"/>
              </a:rPr>
              <a:t>, </a:t>
            </a:r>
            <a:r>
              <a:rPr lang="en-US" sz="1600" dirty="0" smtClean="0">
                <a:latin typeface="Symbol" charset="2"/>
                <a:cs typeface="Symbol" charset="2"/>
              </a:rPr>
              <a:t>q</a:t>
            </a:r>
            <a:r>
              <a:rPr lang="en-US" sz="1600" baseline="-25000" dirty="0" smtClean="0">
                <a:latin typeface="+mj-lt"/>
              </a:rPr>
              <a:t>23</a:t>
            </a:r>
            <a:r>
              <a:rPr lang="en-US" sz="1600" dirty="0" smtClean="0">
                <a:latin typeface="+mj-lt"/>
              </a:rPr>
              <a:t>, </a:t>
            </a:r>
            <a:r>
              <a:rPr lang="en-US" sz="1600" dirty="0" smtClean="0">
                <a:latin typeface="Symbol" charset="2"/>
                <a:cs typeface="Symbol" charset="2"/>
              </a:rPr>
              <a:t>D</a:t>
            </a:r>
            <a:r>
              <a:rPr lang="en-US" sz="1600" dirty="0" smtClean="0">
                <a:latin typeface="+mj-lt"/>
              </a:rPr>
              <a:t>m</a:t>
            </a:r>
            <a:r>
              <a:rPr lang="en-US" sz="1600" baseline="-25000" dirty="0" smtClean="0">
                <a:latin typeface="+mj-lt"/>
              </a:rPr>
              <a:t>31</a:t>
            </a:r>
            <a:r>
              <a:rPr lang="en-US" sz="1600" baseline="30000" dirty="0" smtClean="0">
                <a:latin typeface="+mj-lt"/>
              </a:rPr>
              <a:t>2</a:t>
            </a:r>
            <a:r>
              <a:rPr lang="en-US" sz="1600" dirty="0" smtClean="0">
                <a:latin typeface="+mj-lt"/>
              </a:rPr>
              <a:t>  (</a:t>
            </a:r>
            <a:r>
              <a:rPr lang="en-US" sz="1600" dirty="0" err="1" smtClean="0">
                <a:latin typeface="+mj-lt"/>
              </a:rPr>
              <a:t>Fogli</a:t>
            </a:r>
            <a:r>
              <a:rPr lang="en-US" sz="1600" dirty="0" smtClean="0">
                <a:latin typeface="+mj-lt"/>
              </a:rPr>
              <a:t> et al. arXiv</a:t>
            </a:r>
            <a:r>
              <a:rPr lang="en-US" sz="1600" dirty="0">
                <a:latin typeface="+mj-lt"/>
              </a:rPr>
              <a:t>:1205.5254v3) 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1214734"/>
              </p:ext>
            </p:extLst>
          </p:nvPr>
        </p:nvGraphicFramePr>
        <p:xfrm>
          <a:off x="762000" y="5791200"/>
          <a:ext cx="4054475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Equation" r:id="rId5" imgW="3048000" imgH="241300" progId="Equation.3">
                  <p:embed/>
                </p:oleObj>
              </mc:Choice>
              <mc:Fallback>
                <p:oleObj name="Equation" r:id="rId5" imgW="30480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62000" y="5791200"/>
                        <a:ext cx="4054475" cy="320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1700194"/>
              </p:ext>
            </p:extLst>
          </p:nvPr>
        </p:nvGraphicFramePr>
        <p:xfrm>
          <a:off x="806450" y="5468938"/>
          <a:ext cx="3143250" cy="31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Equation" r:id="rId7" imgW="2273300" imgH="228600" progId="Equation.3">
                  <p:embed/>
                </p:oleObj>
              </mc:Choice>
              <mc:Fallback>
                <p:oleObj name="Equation" r:id="rId7" imgW="22733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06450" y="5468938"/>
                        <a:ext cx="3143250" cy="315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5907829"/>
              </p:ext>
            </p:extLst>
          </p:nvPr>
        </p:nvGraphicFramePr>
        <p:xfrm>
          <a:off x="767290" y="6116638"/>
          <a:ext cx="375285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" name="Equation" r:id="rId9" imgW="2971800" imgH="241300" progId="Equation.3">
                  <p:embed/>
                </p:oleObj>
              </mc:Choice>
              <mc:Fallback>
                <p:oleObj name="Equation" r:id="rId9" imgW="29718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67290" y="6116638"/>
                        <a:ext cx="375285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447800" y="6397823"/>
            <a:ext cx="39891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*Improved over CDR 2012 120 </a:t>
            </a:r>
            <a:r>
              <a:rPr lang="en-US" sz="1400" dirty="0" err="1" smtClean="0">
                <a:latin typeface="+mj-lt"/>
              </a:rPr>
              <a:t>GeV</a:t>
            </a:r>
            <a:r>
              <a:rPr lang="en-US" sz="1400" dirty="0" smtClean="0">
                <a:latin typeface="+mj-lt"/>
              </a:rPr>
              <a:t> MI proton beam </a:t>
            </a:r>
            <a:endParaRPr lang="en-US" sz="1400" dirty="0">
              <a:latin typeface="+mj-lt"/>
            </a:endParaRP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7/13/13</a:t>
            </a: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14132" y="1744133"/>
            <a:ext cx="3124200" cy="3124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1000" y="1976985"/>
            <a:ext cx="27879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Assumes known (Normal) Mass Hierarchy</a:t>
            </a:r>
            <a:endParaRPr lang="en-US" sz="1200" dirty="0">
              <a:latin typeface="+mj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/>
          <a:srcRect l="-82" t="1189" r="2966" b="4485"/>
          <a:stretch/>
        </p:blipFill>
        <p:spPr>
          <a:xfrm>
            <a:off x="5907024" y="1783080"/>
            <a:ext cx="3182112" cy="309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87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fld id="{6710B5AB-5AF1-6142-9EA9-12E1CF55EE2D}" type="slidenum">
              <a:rPr lang="en-US" sz="1200"/>
              <a:pPr eaLnBrk="1" hangingPunct="1">
                <a:lnSpc>
                  <a:spcPct val="80000"/>
                </a:lnSpc>
              </a:pPr>
              <a:t>39</a:t>
            </a:fld>
            <a:endParaRPr lang="en-US" sz="1200"/>
          </a:p>
        </p:txBody>
      </p:sp>
      <p:sp>
        <p:nvSpPr>
          <p:cNvPr id="38917" name="Rectangle 16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LBNE Spectra (34 kton LAr)</a:t>
            </a:r>
          </a:p>
        </p:txBody>
      </p:sp>
      <p:pic>
        <p:nvPicPr>
          <p:cNvPr id="38918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700" y="1300163"/>
            <a:ext cx="3043238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700" y="1252538"/>
            <a:ext cx="31369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900" y="3509963"/>
            <a:ext cx="6230938" cy="304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721100" y="4662488"/>
            <a:ext cx="152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>
                <a:latin typeface="Tw Cen MT" charset="0"/>
              </a:rPr>
              <a:t>w/o osc: 25,000</a:t>
            </a:r>
          </a:p>
          <a:p>
            <a:r>
              <a:rPr lang="fi-FI" sz="1400">
                <a:latin typeface="Tw Cen MT" charset="0"/>
              </a:rPr>
              <a:t>w/ osc: 8,000</a:t>
            </a:r>
            <a:endParaRPr lang="en-US" sz="1400">
              <a:latin typeface="Tw Cen MT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45300" y="4586288"/>
            <a:ext cx="16764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>
                <a:latin typeface="Tw Cen MT" charset="0"/>
              </a:rPr>
              <a:t>w/o osc: 11,000</a:t>
            </a:r>
          </a:p>
          <a:p>
            <a:r>
              <a:rPr lang="fi-FI" sz="1400">
                <a:latin typeface="Tw Cen MT" charset="0"/>
              </a:rPr>
              <a:t>w/ osc: 3,400</a:t>
            </a:r>
            <a:endParaRPr lang="en-US" sz="1400">
              <a:latin typeface="Tw Cen MT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11500" y="990600"/>
            <a:ext cx="121761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latin typeface="Symbol" charset="0"/>
                <a:cs typeface="Symbol" charset="0"/>
              </a:rPr>
              <a:t>n </a:t>
            </a:r>
            <a:r>
              <a:rPr lang="en-US">
                <a:latin typeface="Tw Cen MT" charset="0"/>
                <a:cs typeface="Symbol" charset="0"/>
              </a:rPr>
              <a:t>(5 yrs)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88100" y="995363"/>
            <a:ext cx="1417638" cy="83026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latin typeface="Symbol" charset="0"/>
                <a:cs typeface="Symbol" charset="0"/>
              </a:rPr>
              <a:t>n </a:t>
            </a:r>
            <a:r>
              <a:rPr lang="en-US">
                <a:latin typeface="Tw Cen MT" charset="0"/>
                <a:cs typeface="Symbol" charset="0"/>
              </a:rPr>
              <a:t>(5 yrs)</a:t>
            </a:r>
          </a:p>
          <a:p>
            <a:pPr eaLnBrk="1" hangingPunct="1"/>
            <a:endParaRPr lang="en-US" b="1">
              <a:latin typeface="Symbol" charset="0"/>
              <a:cs typeface="Symbol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6446838" y="1147763"/>
            <a:ext cx="228600" cy="0"/>
          </a:xfrm>
          <a:prstGeom prst="line">
            <a:avLst/>
          </a:prstGeom>
          <a:ln w="31750">
            <a:solidFill>
              <a:schemeClr val="tx1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52400" y="2138363"/>
            <a:ext cx="18288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>
                <a:latin typeface="Tw Cen MT" charset="0"/>
              </a:rPr>
              <a:t>Appearance</a:t>
            </a:r>
            <a:endParaRPr lang="en-US" sz="1600" b="1">
              <a:latin typeface="Tw Cen MT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2400" y="4348163"/>
            <a:ext cx="22098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>
                <a:latin typeface="Tw Cen MT" charset="0"/>
              </a:rPr>
              <a:t>Disappearance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949700" y="2443163"/>
            <a:ext cx="990600" cy="5222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>
                <a:latin typeface="Tw Cen MT" charset="0"/>
              </a:rPr>
              <a:t>1074 evts</a:t>
            </a:r>
            <a:br>
              <a:rPr lang="en-US" sz="1400">
                <a:latin typeface="Tw Cen MT" charset="0"/>
              </a:rPr>
            </a:br>
            <a:r>
              <a:rPr lang="en-US" sz="1400">
                <a:latin typeface="Tw Cen MT" charset="0"/>
              </a:rPr>
              <a:t>(477 IH)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454900" y="2443163"/>
            <a:ext cx="990600" cy="5222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>
                <a:latin typeface="Tw Cen MT" charset="0"/>
              </a:rPr>
              <a:t>279 evts</a:t>
            </a:r>
            <a:br>
              <a:rPr lang="en-US" sz="1400">
                <a:latin typeface="Tw Cen MT" charset="0"/>
              </a:rPr>
            </a:br>
            <a:r>
              <a:rPr lang="en-US" sz="1400">
                <a:latin typeface="Tw Cen MT" charset="0"/>
              </a:rPr>
              <a:t>(440 IH)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8600" y="6367463"/>
            <a:ext cx="5199063" cy="33813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latin typeface="Tw Cen MT" charset="0"/>
              </a:rPr>
              <a:t>spectra from LBNE PWG Report (2011) - </a:t>
            </a:r>
            <a:r>
              <a:rPr lang="ja-JP" altLang="en-US" sz="1600">
                <a:latin typeface="Tw Cen MT" charset="0"/>
              </a:rPr>
              <a:t>“</a:t>
            </a:r>
            <a:r>
              <a:rPr lang="en-US" sz="1600">
                <a:latin typeface="Tw Cen MT" charset="0"/>
              </a:rPr>
              <a:t>2010 beam</a:t>
            </a:r>
            <a:r>
              <a:rPr lang="ja-JP" altLang="en-US" sz="1600">
                <a:latin typeface="Tw Cen MT" charset="0"/>
              </a:rPr>
              <a:t>”</a:t>
            </a:r>
            <a:endParaRPr lang="en-US" sz="1600">
              <a:latin typeface="Tw Cen MT" charset="0"/>
            </a:endParaRPr>
          </a:p>
        </p:txBody>
      </p:sp>
      <p:graphicFrame>
        <p:nvGraphicFramePr>
          <p:cNvPr id="38914" name="Object 2"/>
          <p:cNvGraphicFramePr>
            <a:graphicFrameLocks noChangeAspect="1"/>
          </p:cNvGraphicFramePr>
          <p:nvPr/>
        </p:nvGraphicFramePr>
        <p:xfrm>
          <a:off x="431800" y="4881563"/>
          <a:ext cx="7112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82" name="Equation" r:id="rId7" imgW="698500" imgH="292100" progId="Equation.3">
                  <p:embed/>
                </p:oleObj>
              </mc:Choice>
              <mc:Fallback>
                <p:oleObj name="Equation" r:id="rId7" imgW="698500" imgH="292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" y="4881563"/>
                        <a:ext cx="711200" cy="29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5" name="Object 3"/>
          <p:cNvGraphicFramePr>
            <a:graphicFrameLocks noChangeAspect="1"/>
          </p:cNvGraphicFramePr>
          <p:nvPr/>
        </p:nvGraphicFramePr>
        <p:xfrm>
          <a:off x="530225" y="2595563"/>
          <a:ext cx="6858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83" name="Equation" r:id="rId9" imgW="685800" imgH="292100" progId="Equation.3">
                  <p:embed/>
                </p:oleObj>
              </mc:Choice>
              <mc:Fallback>
                <p:oleObj name="Equation" r:id="rId9" imgW="685800" imgH="292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225" y="2595563"/>
                        <a:ext cx="685800" cy="29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74180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fld id="{31A3280D-94F4-1845-B12B-0475BEB8DC33}" type="slidenum">
              <a:rPr lang="en-US" sz="1200"/>
              <a:pPr eaLnBrk="1" hangingPunct="1">
                <a:lnSpc>
                  <a:spcPct val="80000"/>
                </a:lnSpc>
              </a:pPr>
              <a:t>4</a:t>
            </a:fld>
            <a:endParaRPr lang="en-US" sz="1200"/>
          </a:p>
        </p:txBody>
      </p:sp>
      <p:sp>
        <p:nvSpPr>
          <p:cNvPr id="28675" name="Rectangle 16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Neutrino Working Group</a:t>
            </a:r>
          </a:p>
        </p:txBody>
      </p:sp>
      <p:pic>
        <p:nvPicPr>
          <p:cNvPr id="14" name="Picture 13" descr="Screen shot 2013-08-02 at 8.53.5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057400"/>
            <a:ext cx="8856663" cy="44958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8677" name="TextBox 5"/>
          <p:cNvSpPr txBox="1">
            <a:spLocks noChangeArrowheads="1"/>
          </p:cNvSpPr>
          <p:nvPr/>
        </p:nvSpPr>
        <p:spPr bwMode="auto">
          <a:xfrm>
            <a:off x="457200" y="990600"/>
            <a:ext cx="81486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conveners: André de Gouvêa, Kevin Pitts, Kate Scholberg, Sam Zeller</a:t>
            </a:r>
          </a:p>
          <a:p>
            <a:pPr eaLnBrk="1" hangingPunct="1"/>
            <a:r>
              <a:rPr lang="en-US" sz="2000"/>
              <a:t> </a:t>
            </a:r>
          </a:p>
        </p:txBody>
      </p:sp>
      <p:sp>
        <p:nvSpPr>
          <p:cNvPr id="28678" name="TextBox 6"/>
          <p:cNvSpPr txBox="1">
            <a:spLocks noChangeArrowheads="1"/>
          </p:cNvSpPr>
          <p:nvPr/>
        </p:nvSpPr>
        <p:spPr bwMode="auto">
          <a:xfrm>
            <a:off x="223838" y="1657350"/>
            <a:ext cx="43481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subgroups and subgroup conveners:</a:t>
            </a:r>
          </a:p>
        </p:txBody>
      </p:sp>
    </p:spTree>
    <p:extLst>
      <p:ext uri="{BB962C8B-B14F-4D97-AF65-F5344CB8AC3E}">
        <p14:creationId xmlns:p14="http://schemas.microsoft.com/office/powerpoint/2010/main" val="2040647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fld id="{BB99FD7A-74C4-6E48-9D3A-FDA51033D741}" type="slidenum">
              <a:rPr lang="en-US" sz="1200"/>
              <a:pPr eaLnBrk="1" hangingPunct="1">
                <a:lnSpc>
                  <a:spcPct val="80000"/>
                </a:lnSpc>
              </a:pPr>
              <a:t>40</a:t>
            </a:fld>
            <a:endParaRPr lang="en-US" sz="1200"/>
          </a:p>
        </p:txBody>
      </p:sp>
      <p:pic>
        <p:nvPicPr>
          <p:cNvPr id="3481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914400"/>
            <a:ext cx="4419600" cy="316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Box 20"/>
          <p:cNvSpPr txBox="1">
            <a:spLocks noChangeArrowheads="1"/>
          </p:cNvSpPr>
          <p:nvPr/>
        </p:nvSpPr>
        <p:spPr bwMode="auto">
          <a:xfrm>
            <a:off x="228600" y="4165600"/>
            <a:ext cx="808355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>
                <a:cs typeface="Arial" charset="0"/>
              </a:rPr>
              <a:t> MH determination by long-baseline neutrino experiments</a:t>
            </a:r>
          </a:p>
          <a:p>
            <a:pPr eaLnBrk="1" hangingPunct="1">
              <a:spcAft>
                <a:spcPts val="1200"/>
              </a:spcAft>
            </a:pPr>
            <a:r>
              <a:rPr lang="en-US">
                <a:cs typeface="Arial" charset="0"/>
              </a:rPr>
              <a:t>  </a:t>
            </a:r>
            <a:r>
              <a:rPr lang="ja-JP" altLang="en-US">
                <a:cs typeface="Arial" charset="0"/>
              </a:rPr>
              <a:t>“</a:t>
            </a:r>
            <a:r>
              <a:rPr lang="en-US">
                <a:cs typeface="Arial" charset="0"/>
              </a:rPr>
              <a:t>guaranteed</a:t>
            </a:r>
            <a:r>
              <a:rPr lang="ja-JP" altLang="en-US">
                <a:cs typeface="Arial" charset="0"/>
              </a:rPr>
              <a:t>”</a:t>
            </a:r>
            <a:r>
              <a:rPr lang="en-US">
                <a:cs typeface="Arial" charset="0"/>
              </a:rPr>
              <a:t> with sufficient distance/exposure</a:t>
            </a: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>
                <a:cs typeface="Arial" charset="0"/>
              </a:rPr>
              <a:t> other techniques are promising; systematics challenging</a:t>
            </a:r>
          </a:p>
          <a:p>
            <a:pPr eaLnBrk="1" hangingPunct="1"/>
            <a:r>
              <a:rPr lang="en-US">
                <a:cs typeface="Arial" charset="0"/>
              </a:rPr>
              <a:t>      </a:t>
            </a:r>
            <a:r>
              <a:rPr lang="en-US" sz="2000" i="1">
                <a:cs typeface="Arial" charset="0"/>
              </a:rPr>
              <a:t>- PINGU IceCube infill: atmospheric neutrinos</a:t>
            </a:r>
          </a:p>
          <a:p>
            <a:pPr eaLnBrk="1" hangingPunct="1">
              <a:spcAft>
                <a:spcPts val="1200"/>
              </a:spcAft>
            </a:pPr>
            <a:r>
              <a:rPr lang="en-US" sz="2000" i="1">
                <a:cs typeface="Arial" charset="0"/>
              </a:rPr>
              <a:t>       - JUNO, RENO-50 reactor experiments</a:t>
            </a:r>
          </a:p>
          <a:p>
            <a:pPr eaLnBrk="1" hangingPunct="1">
              <a:buFont typeface="Arial" charset="0"/>
              <a:buChar char="•"/>
            </a:pPr>
            <a:r>
              <a:rPr lang="en-US">
                <a:cs typeface="Arial" charset="0"/>
              </a:rPr>
              <a:t> there could also be information from cosmology</a:t>
            </a:r>
          </a:p>
        </p:txBody>
      </p:sp>
      <p:grpSp>
        <p:nvGrpSpPr>
          <p:cNvPr id="34821" name="Group 17"/>
          <p:cNvGrpSpPr>
            <a:grpSpLocks/>
          </p:cNvGrpSpPr>
          <p:nvPr/>
        </p:nvGrpSpPr>
        <p:grpSpPr bwMode="auto">
          <a:xfrm>
            <a:off x="304800" y="457200"/>
            <a:ext cx="3694113" cy="3581400"/>
            <a:chOff x="304800" y="762000"/>
            <a:chExt cx="3694113" cy="3581400"/>
          </a:xfrm>
        </p:grpSpPr>
        <p:pic>
          <p:nvPicPr>
            <p:cNvPr id="34823" name="Picture 8" descr="lbne-mh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762000"/>
              <a:ext cx="3694113" cy="358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1066800" y="838200"/>
              <a:ext cx="26670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34822" name="Rectangle 16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Mass 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Hierarchy</a:t>
            </a:r>
            <a:endParaRPr lang="en-US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524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Atmospheric Neutrinos</a:t>
            </a:r>
            <a:endParaRPr lang="en-US" sz="4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13,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Raaf, FNAL Users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1057C-B1A6-2C47-BD49-07541525EDCC}" type="slidenum">
              <a:rPr lang="en-US" smtClean="0"/>
              <a:t>41</a:t>
            </a:fld>
            <a:endParaRPr lang="en-US"/>
          </a:p>
        </p:txBody>
      </p:sp>
      <p:pic>
        <p:nvPicPr>
          <p:cNvPr id="9" name="Picture 4" descr="atmos_oscillogram_numu2n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0968" r="-1291" b="-407"/>
          <a:stretch/>
        </p:blipFill>
        <p:spPr bwMode="auto">
          <a:xfrm>
            <a:off x="520700" y="3444875"/>
            <a:ext cx="7763570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/>
          <p:nvPr/>
        </p:nvSpPr>
        <p:spPr>
          <a:xfrm>
            <a:off x="1381521" y="4195494"/>
            <a:ext cx="1061106" cy="498325"/>
          </a:xfrm>
          <a:prstGeom prst="ellipse">
            <a:avLst/>
          </a:prstGeom>
          <a:noFill/>
          <a:ln w="38100" cmpd="sng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3135358" y="4195494"/>
            <a:ext cx="0" cy="1215449"/>
          </a:xfrm>
          <a:prstGeom prst="line">
            <a:avLst/>
          </a:prstGeom>
          <a:ln w="3175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506" y="1262619"/>
            <a:ext cx="8275164" cy="5677755"/>
          </a:xfrm>
        </p:spPr>
        <p:txBody>
          <a:bodyPr>
            <a:normAutofit/>
          </a:bodyPr>
          <a:lstStyle/>
          <a:p>
            <a:r>
              <a:rPr lang="en-US" sz="2000" dirty="0" smtClean="0"/>
              <a:t>Excellent source of data for detailed exploration of </a:t>
            </a:r>
            <a:r>
              <a:rPr lang="en-US" sz="2000" dirty="0" smtClean="0">
                <a:latin typeface="Symbol" charset="2"/>
                <a:cs typeface="Symbol" charset="2"/>
              </a:rPr>
              <a:t>n</a:t>
            </a:r>
            <a:r>
              <a:rPr lang="en-US" sz="2000" dirty="0" smtClean="0"/>
              <a:t> oscillations</a:t>
            </a:r>
          </a:p>
          <a:p>
            <a:pPr lvl="1"/>
            <a:r>
              <a:rPr lang="en-US" sz="1800" dirty="0" smtClean="0"/>
              <a:t>Free! Huge range of energies and baselines</a:t>
            </a:r>
          </a:p>
          <a:p>
            <a:pPr lvl="1"/>
            <a:r>
              <a:rPr lang="en-US" sz="1800" dirty="0" smtClean="0"/>
              <a:t>Complementary dataset</a:t>
            </a:r>
            <a:r>
              <a:rPr lang="en-US" sz="1800" dirty="0">
                <a:cs typeface="Symbol" charset="2"/>
              </a:rPr>
              <a:t>;</a:t>
            </a:r>
            <a:r>
              <a:rPr lang="en-US" sz="1800" dirty="0" smtClean="0">
                <a:cs typeface="Symbol" charset="2"/>
              </a:rPr>
              <a:t> help break degeneracies in beam-only analyses</a:t>
            </a:r>
            <a:endParaRPr lang="en-US" sz="1800" dirty="0" smtClean="0">
              <a:latin typeface="Symbol" charset="2"/>
              <a:cs typeface="Symbol" charset="2"/>
            </a:endParaRPr>
          </a:p>
          <a:p>
            <a:r>
              <a:rPr lang="en-US" sz="2000" dirty="0" smtClean="0">
                <a:cs typeface="Symbol" charset="2"/>
              </a:rPr>
              <a:t>Mass hierarchy</a:t>
            </a:r>
          </a:p>
          <a:p>
            <a:pPr lvl="1"/>
            <a:r>
              <a:rPr lang="en-US" sz="1800" dirty="0" smtClean="0">
                <a:cs typeface="Symbol" charset="2"/>
              </a:rPr>
              <a:t>Enhancement in 2-10 </a:t>
            </a:r>
            <a:r>
              <a:rPr lang="en-US" sz="1800" dirty="0" err="1" smtClean="0">
                <a:cs typeface="Symbol" charset="2"/>
              </a:rPr>
              <a:t>GeV</a:t>
            </a:r>
            <a:r>
              <a:rPr lang="en-US" sz="1800" dirty="0" smtClean="0">
                <a:cs typeface="Symbol" charset="2"/>
              </a:rPr>
              <a:t> upward-going </a:t>
            </a:r>
            <a:r>
              <a:rPr lang="en-US" sz="1800" dirty="0" smtClean="0">
                <a:latin typeface="Symbol" charset="2"/>
                <a:cs typeface="Symbol" charset="2"/>
              </a:rPr>
              <a:t>n</a:t>
            </a:r>
            <a:r>
              <a:rPr lang="en-US" sz="1800" dirty="0" smtClean="0">
                <a:cs typeface="Symbol" charset="2"/>
              </a:rPr>
              <a:t> for normal hierarchy      (anti-</a:t>
            </a:r>
            <a:r>
              <a:rPr lang="en-US" sz="1800" dirty="0" smtClean="0">
                <a:latin typeface="Symbol" charset="2"/>
                <a:cs typeface="Symbol" charset="2"/>
              </a:rPr>
              <a:t>n</a:t>
            </a:r>
            <a:r>
              <a:rPr lang="en-US" sz="1800" dirty="0" smtClean="0">
                <a:cs typeface="Symbol" charset="2"/>
              </a:rPr>
              <a:t> for inverted hierarchy)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96995" y="6293479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n>
                  <a:solidFill>
                    <a:schemeClr val="bg2">
                      <a:lumMod val="25000"/>
                    </a:schemeClr>
                  </a:solidFill>
                </a:ln>
              </a:rPr>
              <a:t>Beam</a:t>
            </a:r>
            <a:endParaRPr lang="en-US" dirty="0">
              <a:ln>
                <a:solidFill>
                  <a:schemeClr val="bg2">
                    <a:lumMod val="25000"/>
                  </a:schemeClr>
                </a:solidFill>
              </a:ln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3242308" y="5410943"/>
            <a:ext cx="430133" cy="95507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3463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lots_sk1234_p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738" y="1392781"/>
            <a:ext cx="3102970" cy="28067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L/E Oscillation Pattern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85779"/>
            <a:ext cx="7820508" cy="198185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Select atmospheric events with good energy and angle resolution</a:t>
            </a:r>
          </a:p>
          <a:p>
            <a:pPr lvl="1"/>
            <a:r>
              <a:rPr lang="en-US" dirty="0" smtClean="0"/>
              <a:t>Compare observed data to expectation for no oscillation</a:t>
            </a:r>
          </a:p>
          <a:p>
            <a:r>
              <a:rPr lang="en-US" dirty="0" smtClean="0"/>
              <a:t>Spectacular signature in Super-K water Cherenkov detector, even more distinct in </a:t>
            </a:r>
            <a:r>
              <a:rPr lang="en-US" dirty="0" err="1" smtClean="0"/>
              <a:t>LAr</a:t>
            </a:r>
            <a:r>
              <a:rPr lang="en-US" dirty="0" smtClean="0"/>
              <a:t> (multiple oscillation dips visible!)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13,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Raaf, FNAL Users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1057C-B1A6-2C47-BD49-07541525EDCC}" type="slidenum">
              <a:rPr lang="en-US" smtClean="0"/>
              <a:t>42</a:t>
            </a:fld>
            <a:endParaRPr lang="en-US"/>
          </a:p>
        </p:txBody>
      </p:sp>
      <p:pic>
        <p:nvPicPr>
          <p:cNvPr id="7" name="Picture 10" descr="atmos_spectrum_logLE_withErrorBa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49"/>
          <a:stretch/>
        </p:blipFill>
        <p:spPr bwMode="auto">
          <a:xfrm>
            <a:off x="457200" y="1451341"/>
            <a:ext cx="4524534" cy="280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4"/>
          <p:cNvSpPr txBox="1">
            <a:spLocks noChangeArrowheads="1"/>
          </p:cNvSpPr>
          <p:nvPr/>
        </p:nvSpPr>
        <p:spPr bwMode="auto">
          <a:xfrm>
            <a:off x="1036962" y="1227124"/>
            <a:ext cx="28831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i="1" dirty="0"/>
              <a:t>A. Blake et al., </a:t>
            </a:r>
            <a:r>
              <a:rPr lang="en-US" sz="1400" i="1" dirty="0" err="1"/>
              <a:t>hep</a:t>
            </a:r>
            <a:r>
              <a:rPr lang="en-US" sz="1400" i="1" dirty="0"/>
              <a:t>-ex/1208.2899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13676" y="1633748"/>
            <a:ext cx="1755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LBNE, 350 </a:t>
            </a:r>
            <a:r>
              <a:rPr lang="en-US" dirty="0" err="1" smtClean="0"/>
              <a:t>kt-yr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29203" y="1633320"/>
            <a:ext cx="2158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Super-K Preliminary 240.4 </a:t>
            </a:r>
            <a:r>
              <a:rPr lang="en-US" dirty="0" err="1" smtClean="0"/>
              <a:t>kt-yr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732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325" y="1296467"/>
            <a:ext cx="8158030" cy="406192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In a large mass underground detector, look for signatures of proton decay in the data sample of fully-contained </a:t>
            </a:r>
            <a:r>
              <a:rPr lang="en-US" sz="2400" dirty="0" smtClean="0">
                <a:latin typeface="Symbol" charset="2"/>
                <a:cs typeface="Symbol" charset="2"/>
              </a:rPr>
              <a:t>n</a:t>
            </a:r>
            <a:r>
              <a:rPr lang="en-US" sz="2400" dirty="0" smtClean="0"/>
              <a:t>’s</a:t>
            </a:r>
          </a:p>
          <a:p>
            <a:pPr lvl="1"/>
            <a:r>
              <a:rPr lang="en-US" sz="2000" dirty="0" smtClean="0"/>
              <a:t>Atmospheric </a:t>
            </a:r>
            <a:r>
              <a:rPr lang="en-US" sz="2000" dirty="0" smtClean="0">
                <a:latin typeface="Symbol" charset="2"/>
                <a:cs typeface="Symbol" charset="2"/>
              </a:rPr>
              <a:t>n</a:t>
            </a:r>
            <a:r>
              <a:rPr lang="en-US" sz="2000" dirty="0" smtClean="0"/>
              <a:t>’s = background to proton decay searches</a:t>
            </a:r>
          </a:p>
          <a:p>
            <a:pPr marL="114300" indent="0">
              <a:buNone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13,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Raaf, FNAL Users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1057C-B1A6-2C47-BD49-07541525EDCC}" type="slidenum">
              <a:rPr lang="en-US" smtClean="0"/>
              <a:t>43</a:t>
            </a:fld>
            <a:endParaRPr lang="en-US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4574110"/>
              </p:ext>
            </p:extLst>
          </p:nvPr>
        </p:nvGraphicFramePr>
        <p:xfrm>
          <a:off x="1749425" y="3837868"/>
          <a:ext cx="10414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40" name="Equation" r:id="rId4" imgW="1041400" imgH="381000" progId="Equation.3">
                  <p:embed/>
                </p:oleObj>
              </mc:Choice>
              <mc:Fallback>
                <p:oleObj name="Equation" r:id="rId4" imgW="1041400" imgH="381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49425" y="3837868"/>
                        <a:ext cx="10414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itle 1"/>
          <p:cNvSpPr txBox="1">
            <a:spLocks/>
          </p:cNvSpPr>
          <p:nvPr/>
        </p:nvSpPr>
        <p:spPr>
          <a:xfrm>
            <a:off x="609600" y="1691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smtClean="0"/>
              <a:t>Proton Decay</a:t>
            </a:r>
            <a:endParaRPr lang="en-US" sz="4400" dirty="0"/>
          </a:p>
        </p:txBody>
      </p:sp>
      <p:sp>
        <p:nvSpPr>
          <p:cNvPr id="35" name="Content Placeholder 2"/>
          <p:cNvSpPr txBox="1">
            <a:spLocks/>
          </p:cNvSpPr>
          <p:nvPr/>
        </p:nvSpPr>
        <p:spPr>
          <a:xfrm>
            <a:off x="187325" y="2774243"/>
            <a:ext cx="3686175" cy="3130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LAr</a:t>
            </a:r>
            <a:r>
              <a:rPr lang="en-US" dirty="0" smtClean="0"/>
              <a:t> has high efficiency for detecting SUSY-favored decay modes </a:t>
            </a:r>
          </a:p>
          <a:p>
            <a:pPr lvl="1"/>
            <a:r>
              <a:rPr lang="en-US" dirty="0" smtClean="0"/>
              <a:t>Best for               ,  but also good for many other modes</a:t>
            </a:r>
          </a:p>
          <a:p>
            <a:pPr lvl="1"/>
            <a:r>
              <a:rPr lang="en-US" dirty="0" smtClean="0"/>
              <a:t>Even if no signal is seen, limits place strong constraints on theory</a:t>
            </a:r>
          </a:p>
          <a:p>
            <a:endParaRPr lang="en-US" dirty="0"/>
          </a:p>
        </p:txBody>
      </p:sp>
      <p:grpSp>
        <p:nvGrpSpPr>
          <p:cNvPr id="54" name="Group 53"/>
          <p:cNvGrpSpPr/>
          <p:nvPr/>
        </p:nvGrpSpPr>
        <p:grpSpPr>
          <a:xfrm>
            <a:off x="3796659" y="2615493"/>
            <a:ext cx="4739196" cy="3554110"/>
            <a:chOff x="3796659" y="2270124"/>
            <a:chExt cx="4739196" cy="3554110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6"/>
            <a:srcRect b="19727"/>
            <a:stretch/>
          </p:blipFill>
          <p:spPr>
            <a:xfrm>
              <a:off x="3796659" y="2270124"/>
              <a:ext cx="4739196" cy="3554110"/>
            </a:xfrm>
            <a:prstGeom prst="rect">
              <a:avLst/>
            </a:prstGeom>
          </p:spPr>
        </p:pic>
        <p:cxnSp>
          <p:nvCxnSpPr>
            <p:cNvPr id="37" name="Straight Connector 36"/>
            <p:cNvCxnSpPr/>
            <p:nvPr/>
          </p:nvCxnSpPr>
          <p:spPr>
            <a:xfrm>
              <a:off x="4442055" y="4228793"/>
              <a:ext cx="2050820" cy="0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5511025" y="4261568"/>
              <a:ext cx="2500955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3366FF"/>
                  </a:solidFill>
                </a:rPr>
                <a:t>Super-K 260 </a:t>
              </a:r>
              <a:r>
                <a:rPr lang="en-US" sz="1200" dirty="0" err="1" smtClean="0">
                  <a:solidFill>
                    <a:srgbClr val="3366FF"/>
                  </a:solidFill>
                </a:rPr>
                <a:t>kt-yr</a:t>
              </a:r>
              <a:r>
                <a:rPr lang="en-US" sz="1200" dirty="0" smtClean="0">
                  <a:solidFill>
                    <a:srgbClr val="3366FF"/>
                  </a:solidFill>
                </a:rPr>
                <a:t> (2013, preliminary)</a:t>
              </a:r>
              <a:endParaRPr lang="en-US" sz="1200" dirty="0">
                <a:solidFill>
                  <a:srgbClr val="3366FF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493651" y="4626075"/>
              <a:ext cx="1814920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Assuming </a:t>
              </a:r>
              <a:br>
                <a:rPr lang="en-US" sz="1200" dirty="0" smtClean="0">
                  <a:solidFill>
                    <a:srgbClr val="FF0000"/>
                  </a:solidFill>
                </a:rPr>
              </a:br>
              <a:r>
                <a:rPr lang="en-US" sz="1200" dirty="0" smtClean="0">
                  <a:solidFill>
                    <a:srgbClr val="FF0000"/>
                  </a:solidFill>
                </a:rPr>
                <a:t>96.5% efficiency</a:t>
              </a:r>
              <a:br>
                <a:rPr lang="en-US" sz="1200" dirty="0" smtClean="0">
                  <a:solidFill>
                    <a:srgbClr val="FF0000"/>
                  </a:solidFill>
                </a:rPr>
              </a:br>
              <a:r>
                <a:rPr lang="en-US" sz="1200" dirty="0" smtClean="0">
                  <a:solidFill>
                    <a:srgbClr val="FF0000"/>
                  </a:solidFill>
                </a:rPr>
                <a:t>0.1 events BG/100 kton </a:t>
              </a:r>
              <a:r>
                <a:rPr lang="en-US" sz="1200" dirty="0" err="1" smtClean="0">
                  <a:solidFill>
                    <a:srgbClr val="FF0000"/>
                  </a:solidFill>
                </a:rPr>
                <a:t>yr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 rot="21000000">
              <a:off x="7343502" y="3275110"/>
              <a:ext cx="10722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LAr 10 kton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 rot="21060000">
              <a:off x="7263564" y="2613222"/>
              <a:ext cx="10722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LAr 34 kton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 rot="20520000">
              <a:off x="5345313" y="2476499"/>
              <a:ext cx="11620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LAr 100 kton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6197117" y="3194323"/>
              <a:ext cx="391920" cy="0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6200283" y="3138220"/>
              <a:ext cx="11305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3366FF"/>
                  </a:solidFill>
                </a:rPr>
                <a:t>Hyper-K (10 </a:t>
              </a:r>
              <a:r>
                <a:rPr lang="en-US" sz="1200" dirty="0" err="1" smtClean="0">
                  <a:solidFill>
                    <a:srgbClr val="3366FF"/>
                  </a:solidFill>
                </a:rPr>
                <a:t>yr</a:t>
              </a:r>
              <a:r>
                <a:rPr lang="en-US" sz="1200" dirty="0" smtClean="0">
                  <a:solidFill>
                    <a:srgbClr val="3366FF"/>
                  </a:solidFill>
                </a:rPr>
                <a:t>)</a:t>
              </a:r>
              <a:endParaRPr lang="en-US" sz="1200" dirty="0">
                <a:solidFill>
                  <a:srgbClr val="3366FF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200283" y="2776551"/>
              <a:ext cx="9550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8000"/>
                  </a:solidFill>
                </a:rPr>
                <a:t>LENA (10 </a:t>
              </a:r>
              <a:r>
                <a:rPr lang="en-US" sz="1200" dirty="0" err="1" smtClean="0">
                  <a:solidFill>
                    <a:srgbClr val="008000"/>
                  </a:solidFill>
                </a:rPr>
                <a:t>yr</a:t>
              </a:r>
              <a:r>
                <a:rPr lang="en-US" sz="1200" dirty="0" smtClean="0">
                  <a:solidFill>
                    <a:srgbClr val="008000"/>
                  </a:solidFill>
                </a:rPr>
                <a:t>)</a:t>
              </a:r>
              <a:endParaRPr lang="en-US" sz="1200" dirty="0">
                <a:solidFill>
                  <a:srgbClr val="008000"/>
                </a:solidFill>
              </a:endParaRPr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6198972" y="3018850"/>
              <a:ext cx="388210" cy="0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6198972" y="3486218"/>
              <a:ext cx="391920" cy="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6200283" y="3439268"/>
              <a:ext cx="9897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accent6">
                      <a:lumMod val="75000"/>
                    </a:schemeClr>
                  </a:solidFill>
                </a:rPr>
                <a:t>23kt </a:t>
              </a:r>
              <a:r>
                <a:rPr lang="en-US" sz="1200" dirty="0" err="1" smtClean="0">
                  <a:solidFill>
                    <a:schemeClr val="accent6">
                      <a:lumMod val="75000"/>
                    </a:schemeClr>
                  </a:solidFill>
                </a:rPr>
                <a:t>WBLSc</a:t>
              </a:r>
              <a:r>
                <a:rPr lang="en-US" sz="1200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</a:p>
            <a:p>
              <a:r>
                <a:rPr lang="en-US" sz="1200" dirty="0" smtClean="0">
                  <a:solidFill>
                    <a:schemeClr val="accent6">
                      <a:lumMod val="75000"/>
                    </a:schemeClr>
                  </a:solidFill>
                </a:rPr>
                <a:t>(10 </a:t>
              </a:r>
              <a:r>
                <a:rPr lang="en-US" sz="1200" dirty="0" err="1" smtClean="0">
                  <a:solidFill>
                    <a:schemeClr val="accent6">
                      <a:lumMod val="75000"/>
                    </a:schemeClr>
                  </a:solidFill>
                </a:rPr>
                <a:t>yr</a:t>
              </a:r>
              <a:r>
                <a:rPr lang="en-US" sz="1200" dirty="0" smtClean="0">
                  <a:solidFill>
                    <a:schemeClr val="accent6">
                      <a:lumMod val="75000"/>
                    </a:schemeClr>
                  </a:solidFill>
                </a:rPr>
                <a:t>)</a:t>
              </a:r>
              <a:endParaRPr lang="en-US" sz="12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9191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908" y="23268"/>
            <a:ext cx="7551468" cy="1143000"/>
          </a:xfrm>
        </p:spPr>
        <p:txBody>
          <a:bodyPr/>
          <a:lstStyle/>
          <a:p>
            <a:r>
              <a:rPr lang="en-US" sz="4400" dirty="0" smtClean="0"/>
              <a:t>Supernova </a:t>
            </a:r>
            <a:r>
              <a:rPr lang="en-US" sz="4400" dirty="0" smtClean="0">
                <a:latin typeface="Symbol" charset="2"/>
                <a:cs typeface="Symbol" charset="2"/>
              </a:rPr>
              <a:t>n</a:t>
            </a:r>
            <a:r>
              <a:rPr lang="en-US" sz="4400" dirty="0" smtClean="0"/>
              <a:t>’s</a:t>
            </a:r>
            <a:endParaRPr lang="en-US" sz="4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13,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Raaf, FNAL Users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1057C-B1A6-2C47-BD49-07541525EDCC}" type="slidenum">
              <a:rPr lang="en-US" smtClean="0"/>
              <a:t>44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657" y="1166268"/>
            <a:ext cx="3645366" cy="2808091"/>
          </a:xfrm>
          <a:prstGeom prst="rect">
            <a:avLst/>
          </a:prstGeom>
          <a:ln w="15875">
            <a:noFill/>
          </a:ln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01907" y="4003122"/>
            <a:ext cx="7990475" cy="232929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Supernova at the galactic center (10 </a:t>
            </a:r>
            <a:r>
              <a:rPr lang="en-US" dirty="0" err="1" smtClean="0"/>
              <a:t>kpc</a:t>
            </a:r>
            <a:r>
              <a:rPr lang="en-US" dirty="0" smtClean="0"/>
              <a:t>) would produce thousands of neutrino interactions in 34 </a:t>
            </a:r>
            <a:r>
              <a:rPr lang="en-US" dirty="0" err="1" smtClean="0"/>
              <a:t>kt</a:t>
            </a:r>
            <a:r>
              <a:rPr lang="en-US" dirty="0" smtClean="0"/>
              <a:t> </a:t>
            </a:r>
            <a:r>
              <a:rPr lang="en-US" dirty="0" err="1" smtClean="0"/>
              <a:t>LAr</a:t>
            </a:r>
            <a:r>
              <a:rPr lang="en-US" dirty="0" smtClean="0"/>
              <a:t> detector in a very short time (10’s of seconds)</a:t>
            </a:r>
          </a:p>
          <a:p>
            <a:r>
              <a:rPr lang="en-US" dirty="0" err="1" smtClean="0"/>
              <a:t>LAr</a:t>
            </a:r>
            <a:r>
              <a:rPr lang="en-US" dirty="0" smtClean="0"/>
              <a:t> detectors sensitive to </a:t>
            </a:r>
            <a:r>
              <a:rPr lang="en-US" dirty="0" err="1" smtClean="0">
                <a:latin typeface="Symbol" charset="2"/>
                <a:cs typeface="Symbol" charset="2"/>
              </a:rPr>
              <a:t>n</a:t>
            </a:r>
            <a:r>
              <a:rPr lang="en-US" baseline="-25000" dirty="0" err="1" smtClean="0"/>
              <a:t>e</a:t>
            </a:r>
            <a:r>
              <a:rPr lang="en-US" dirty="0" err="1" smtClean="0"/>
              <a:t>’s</a:t>
            </a:r>
            <a:r>
              <a:rPr lang="en-US" dirty="0" smtClean="0"/>
              <a:t>, water detectors sensitive to anti-</a:t>
            </a:r>
            <a:r>
              <a:rPr lang="en-US" dirty="0" err="1" smtClean="0">
                <a:latin typeface="Symbol" charset="2"/>
                <a:cs typeface="Symbol" charset="2"/>
              </a:rPr>
              <a:t>n</a:t>
            </a:r>
            <a:r>
              <a:rPr lang="en-US" baseline="-25000" dirty="0" err="1" smtClean="0"/>
              <a:t>e</a:t>
            </a:r>
            <a:r>
              <a:rPr lang="en-US" dirty="0" err="1" smtClean="0"/>
              <a:t>’s</a:t>
            </a:r>
            <a:endParaRPr lang="en-US" dirty="0" smtClean="0"/>
          </a:p>
          <a:p>
            <a:pPr lvl="1"/>
            <a:r>
              <a:rPr lang="en-US" dirty="0" smtClean="0"/>
              <a:t>Complementary measurements in </a:t>
            </a:r>
            <a:r>
              <a:rPr lang="en-US" dirty="0" err="1" smtClean="0"/>
              <a:t>LAr</a:t>
            </a:r>
            <a:r>
              <a:rPr lang="en-US" dirty="0" smtClean="0"/>
              <a:t> &amp; WC elucidate SN burst physics</a:t>
            </a:r>
          </a:p>
          <a:p>
            <a:r>
              <a:rPr lang="en-US" dirty="0" smtClean="0"/>
              <a:t>A supernova will eventually happen (1~few per century per galaxy)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845813" y="1952195"/>
            <a:ext cx="1752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A single time slice for one SN burst model (of many!)</a:t>
            </a:r>
            <a:endParaRPr lang="en-US" sz="1400" dirty="0"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8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2023" y="1952195"/>
            <a:ext cx="4762683" cy="98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227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LBNE Scientific Motivations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0795"/>
            <a:ext cx="7620000" cy="4996655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/>
              <a:t>Explore 3x3 model of </a:t>
            </a:r>
            <a:r>
              <a:rPr lang="en-US" b="1" dirty="0" smtClean="0">
                <a:latin typeface="Symbol" charset="2"/>
                <a:cs typeface="Symbol" charset="2"/>
              </a:rPr>
              <a:t>n</a:t>
            </a:r>
            <a:r>
              <a:rPr lang="en-US" b="1" dirty="0" smtClean="0"/>
              <a:t> mixing</a:t>
            </a:r>
          </a:p>
          <a:p>
            <a:pPr lvl="1"/>
            <a:r>
              <a:rPr lang="en-US" dirty="0" smtClean="0"/>
              <a:t>Broad band beam and high resolution detector</a:t>
            </a:r>
          </a:p>
          <a:p>
            <a:r>
              <a:rPr lang="en-US" b="1" dirty="0" smtClean="0"/>
              <a:t>Atmospheric neutrinos</a:t>
            </a:r>
          </a:p>
          <a:p>
            <a:pPr lvl="1"/>
            <a:r>
              <a:rPr lang="en-US" dirty="0" smtClean="0"/>
              <a:t>Independent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dirty="0" smtClean="0"/>
              <a:t> source, can determine mass hierarchy, and others</a:t>
            </a:r>
          </a:p>
          <a:p>
            <a:r>
              <a:rPr lang="en-US" b="1" dirty="0" smtClean="0"/>
              <a:t>New </a:t>
            </a:r>
            <a:r>
              <a:rPr lang="en-US" b="1" dirty="0" smtClean="0">
                <a:latin typeface="Symbol" charset="2"/>
                <a:cs typeface="Symbol" charset="2"/>
              </a:rPr>
              <a:t>n</a:t>
            </a:r>
            <a:r>
              <a:rPr lang="en-US" b="1" dirty="0" smtClean="0"/>
              <a:t> physics</a:t>
            </a:r>
          </a:p>
          <a:p>
            <a:pPr lvl="1"/>
            <a:r>
              <a:rPr lang="en-US" dirty="0" smtClean="0"/>
              <a:t>Non-standard interactions, sterile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dirty="0" smtClean="0"/>
              <a:t>, others</a:t>
            </a:r>
          </a:p>
          <a:p>
            <a:r>
              <a:rPr lang="en-US" b="1" dirty="0" smtClean="0"/>
              <a:t>Proton Decay</a:t>
            </a:r>
          </a:p>
          <a:p>
            <a:pPr lvl="1"/>
            <a:r>
              <a:rPr lang="en-US" dirty="0" smtClean="0"/>
              <a:t>Test fundamental but unexplained conservation of baryon number</a:t>
            </a:r>
          </a:p>
          <a:p>
            <a:pPr lvl="1"/>
            <a:r>
              <a:rPr lang="en-US" dirty="0" smtClean="0"/>
              <a:t>Grand Unified Theories predict specific decay modes, lifetimes, branching ratios</a:t>
            </a:r>
          </a:p>
          <a:p>
            <a:r>
              <a:rPr lang="en-US" b="1" dirty="0" smtClean="0"/>
              <a:t>Astrophysics</a:t>
            </a:r>
          </a:p>
          <a:p>
            <a:pPr lvl="1"/>
            <a:r>
              <a:rPr lang="en-US" dirty="0" smtClean="0"/>
              <a:t>Supernova burst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13,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J. Raaf, FNAL Users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1057C-B1A6-2C47-BD49-07541525EDCC}" type="slidenum">
              <a:rPr lang="en-US" smtClean="0"/>
              <a:t>45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257069" y="5524020"/>
            <a:ext cx="4429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Breadth and </a:t>
            </a:r>
            <a:r>
              <a:rPr lang="en-US" sz="2400" i="1" dirty="0" smtClean="0">
                <a:solidFill>
                  <a:srgbClr val="FF0000"/>
                </a:solidFill>
              </a:rPr>
              <a:t>Diversity of program</a:t>
            </a:r>
            <a:endParaRPr lang="en-US" sz="2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227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fld id="{0D55A07E-C302-EF47-955A-DFC080F673EB}" type="slidenum">
              <a:rPr lang="en-US" sz="1200"/>
              <a:pPr eaLnBrk="1" hangingPunct="1">
                <a:lnSpc>
                  <a:spcPct val="80000"/>
                </a:lnSpc>
              </a:pPr>
              <a:t>46</a:t>
            </a:fld>
            <a:endParaRPr lang="en-US" sz="1200"/>
          </a:p>
        </p:txBody>
      </p:sp>
      <p:sp>
        <p:nvSpPr>
          <p:cNvPr id="32771" name="Rectangle 16"/>
          <p:cNvSpPr>
            <a:spLocks noGrp="1" noChangeArrowheads="1"/>
          </p:cNvSpPr>
          <p:nvPr>
            <p:ph type="title"/>
          </p:nvPr>
        </p:nvSpPr>
        <p:spPr>
          <a:xfrm>
            <a:off x="304800" y="1362958"/>
            <a:ext cx="82296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6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Beyond LBNE</a:t>
            </a:r>
            <a:endParaRPr lang="en-US" sz="3600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2772" name="TextBox 20"/>
          <p:cNvSpPr txBox="1">
            <a:spLocks noChangeArrowheads="1"/>
          </p:cNvSpPr>
          <p:nvPr/>
        </p:nvSpPr>
        <p:spPr bwMode="auto">
          <a:xfrm>
            <a:off x="481651" y="2750335"/>
            <a:ext cx="8326064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 smtClean="0">
                <a:cs typeface="Arial" charset="0"/>
              </a:rPr>
              <a:t>Next</a:t>
            </a:r>
            <a:r>
              <a:rPr lang="en-US" sz="2800" dirty="0">
                <a:cs typeface="Arial" charset="0"/>
              </a:rPr>
              <a:t>-next generation </a:t>
            </a:r>
            <a:r>
              <a:rPr lang="en-US" dirty="0">
                <a:cs typeface="Arial" charset="0"/>
              </a:rPr>
              <a:t>experiments will </a:t>
            </a:r>
            <a:r>
              <a:rPr lang="en-US" dirty="0" smtClean="0">
                <a:cs typeface="Arial" charset="0"/>
              </a:rPr>
              <a:t>require </a:t>
            </a:r>
            <a:r>
              <a:rPr lang="en-US" dirty="0">
                <a:cs typeface="Arial" charset="0"/>
              </a:rPr>
              <a:t>better neutrino beam. Options include </a:t>
            </a:r>
            <a:r>
              <a:rPr lang="en-US" dirty="0" smtClean="0">
                <a:cs typeface="Arial" charset="0"/>
              </a:rPr>
              <a:t>increased intensity, neutrinos </a:t>
            </a:r>
            <a:r>
              <a:rPr lang="en-US" dirty="0">
                <a:cs typeface="Arial" charset="0"/>
              </a:rPr>
              <a:t>from </a:t>
            </a:r>
            <a:r>
              <a:rPr lang="en-US" dirty="0" err="1">
                <a:cs typeface="Arial" charset="0"/>
              </a:rPr>
              <a:t>muon</a:t>
            </a:r>
            <a:r>
              <a:rPr lang="en-US" dirty="0">
                <a:cs typeface="Arial" charset="0"/>
              </a:rPr>
              <a:t> </a:t>
            </a:r>
            <a:r>
              <a:rPr lang="en-US" dirty="0" smtClean="0">
                <a:cs typeface="Arial" charset="0"/>
              </a:rPr>
              <a:t>storage </a:t>
            </a:r>
            <a:r>
              <a:rPr lang="en-US" dirty="0">
                <a:cs typeface="Arial" charset="0"/>
              </a:rPr>
              <a:t>rings (</a:t>
            </a:r>
            <a:r>
              <a:rPr lang="en-US" dirty="0" err="1">
                <a:cs typeface="Arial" charset="0"/>
              </a:rPr>
              <a:t>NuMAX</a:t>
            </a:r>
            <a:r>
              <a:rPr lang="en-US" dirty="0">
                <a:cs typeface="Arial" charset="0"/>
              </a:rPr>
              <a:t>) and very intense sources of </a:t>
            </a:r>
            <a:r>
              <a:rPr lang="en-US" dirty="0" smtClean="0">
                <a:cs typeface="Arial" charset="0"/>
              </a:rPr>
              <a:t>pion decay </a:t>
            </a:r>
            <a:r>
              <a:rPr lang="en-US" dirty="0">
                <a:cs typeface="Arial" charset="0"/>
              </a:rPr>
              <a:t>at rest (</a:t>
            </a:r>
            <a:r>
              <a:rPr lang="en-US" dirty="0" err="1">
                <a:cs typeface="Arial" charset="0"/>
              </a:rPr>
              <a:t>DAE</a:t>
            </a:r>
            <a:r>
              <a:rPr lang="en-US" dirty="0" err="1">
                <a:latin typeface="Symbol" charset="0"/>
                <a:cs typeface="Arial" charset="0"/>
              </a:rPr>
              <a:t>d</a:t>
            </a:r>
            <a:r>
              <a:rPr lang="en-US" dirty="0" err="1">
                <a:cs typeface="Arial" charset="0"/>
              </a:rPr>
              <a:t>ALUS</a:t>
            </a:r>
            <a:r>
              <a:rPr lang="en-US" dirty="0">
                <a:cs typeface="Arial" charset="0"/>
              </a:rPr>
              <a:t>).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37930" y="4305332"/>
            <a:ext cx="2355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See talk 8/16: </a:t>
            </a:r>
            <a:r>
              <a:rPr lang="en-US" i="1" dirty="0" err="1" smtClean="0">
                <a:solidFill>
                  <a:srgbClr val="FF0000"/>
                </a:solidFill>
              </a:rPr>
              <a:t>Shaevitz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949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fld id="{91E7BA66-C245-3544-AF4D-B4CF654D255E}" type="slidenum">
              <a:rPr lang="en-US" sz="1200"/>
              <a:pPr eaLnBrk="1" hangingPunct="1">
                <a:lnSpc>
                  <a:spcPct val="80000"/>
                </a:lnSpc>
              </a:pPr>
              <a:t>47</a:t>
            </a:fld>
            <a:endParaRPr lang="en-US" sz="1200"/>
          </a:p>
        </p:txBody>
      </p:sp>
      <p:sp>
        <p:nvSpPr>
          <p:cNvPr id="40963" name="Rectangle 16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Far Future Precision</a:t>
            </a:r>
          </a:p>
        </p:txBody>
      </p:sp>
      <p:pic>
        <p:nvPicPr>
          <p:cNvPr id="40964" name="Picture 12" descr="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8382000" cy="528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Box 13"/>
          <p:cNvSpPr txBox="1">
            <a:spLocks noChangeArrowheads="1"/>
          </p:cNvSpPr>
          <p:nvPr/>
        </p:nvSpPr>
        <p:spPr bwMode="auto">
          <a:xfrm>
            <a:off x="5768975" y="6324600"/>
            <a:ext cx="2536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(Patrick Huber </a:t>
            </a:r>
            <a:r>
              <a:rPr lang="en-US" sz="2000" i="1"/>
              <a:t>et al</a:t>
            </a:r>
            <a:r>
              <a:rPr lang="en-US" sz="2000"/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939562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fld id="{125D6617-4FCA-4F46-9C8D-CB1153C15FAE}" type="slidenum">
              <a:rPr lang="en-US" sz="1200"/>
              <a:pPr eaLnBrk="1" hangingPunct="1">
                <a:lnSpc>
                  <a:spcPct val="80000"/>
                </a:lnSpc>
              </a:pPr>
              <a:t>48</a:t>
            </a:fld>
            <a:endParaRPr lang="en-US" sz="1200"/>
          </a:p>
        </p:txBody>
      </p:sp>
      <p:sp>
        <p:nvSpPr>
          <p:cNvPr id="47107" name="Rectangle 16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28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Neutrino Interactions and Cross Sections</a:t>
            </a:r>
            <a:endParaRPr lang="en-US" sz="2800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7108" name="TextBox 20"/>
          <p:cNvSpPr txBox="1">
            <a:spLocks noChangeArrowheads="1"/>
          </p:cNvSpPr>
          <p:nvPr/>
        </p:nvSpPr>
        <p:spPr bwMode="auto">
          <a:xfrm>
            <a:off x="228600" y="838200"/>
            <a:ext cx="8628063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2000" dirty="0">
                <a:cs typeface="Arial" charset="0"/>
              </a:rPr>
              <a:t> </a:t>
            </a:r>
            <a:r>
              <a:rPr lang="en-US" sz="2000" dirty="0" smtClean="0">
                <a:cs typeface="Arial" charset="0"/>
              </a:rPr>
              <a:t>Experiments running and in planning will measure neutrino cross sections for neutrino oscillations and for what we learn about the neutrino</a:t>
            </a:r>
          </a:p>
          <a:p>
            <a:pPr eaLnBrk="1" hangingPunct="1">
              <a:buFont typeface="Arial" charset="0"/>
              <a:buChar char="•"/>
            </a:pPr>
            <a:r>
              <a:rPr lang="en-US" sz="2000" dirty="0" smtClean="0">
                <a:cs typeface="Arial" charset="0"/>
              </a:rPr>
              <a:t>These are stand alone experiments, development experiments, or function as near detectors for oscillation programs….</a:t>
            </a:r>
            <a:endParaRPr lang="en-US" sz="2000" dirty="0">
              <a:cs typeface="Arial" charset="0"/>
            </a:endParaRPr>
          </a:p>
          <a:p>
            <a:pPr eaLnBrk="1" hangingPunct="1"/>
            <a:endParaRPr lang="en-US" dirty="0">
              <a:cs typeface="Arial" charset="0"/>
            </a:endParaRPr>
          </a:p>
        </p:txBody>
      </p:sp>
      <p:pic>
        <p:nvPicPr>
          <p:cNvPr id="47109" name="Picture 4" descr="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878513"/>
            <a:ext cx="4648200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75" y="4572000"/>
            <a:ext cx="2460625" cy="17526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7111" name="TextBox 6"/>
          <p:cNvSpPr txBox="1">
            <a:spLocks noChangeArrowheads="1"/>
          </p:cNvSpPr>
          <p:nvPr/>
        </p:nvSpPr>
        <p:spPr bwMode="auto">
          <a:xfrm>
            <a:off x="82550" y="6324600"/>
            <a:ext cx="167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cs typeface="Arial" charset="0"/>
              </a:rPr>
              <a:t>MINERvA</a:t>
            </a:r>
          </a:p>
        </p:txBody>
      </p:sp>
      <p:sp>
        <p:nvSpPr>
          <p:cNvPr id="47112" name="TextBox 7"/>
          <p:cNvSpPr txBox="1">
            <a:spLocks noChangeArrowheads="1"/>
          </p:cNvSpPr>
          <p:nvPr/>
        </p:nvSpPr>
        <p:spPr bwMode="auto">
          <a:xfrm>
            <a:off x="5334000" y="6210300"/>
            <a:ext cx="10287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latin typeface="Symbol" charset="0"/>
                <a:cs typeface="Symbol" charset="0"/>
              </a:rPr>
              <a:t>n</a:t>
            </a:r>
            <a:r>
              <a:rPr lang="en-US" sz="1600">
                <a:ea typeface="Symbol" charset="0"/>
                <a:cs typeface="Symbol" charset="0"/>
              </a:rPr>
              <a:t>STORM</a:t>
            </a:r>
          </a:p>
        </p:txBody>
      </p:sp>
      <p:sp>
        <p:nvSpPr>
          <p:cNvPr id="47113" name="TextBox 9"/>
          <p:cNvSpPr txBox="1">
            <a:spLocks noChangeArrowheads="1"/>
          </p:cNvSpPr>
          <p:nvPr/>
        </p:nvSpPr>
        <p:spPr bwMode="auto">
          <a:xfrm>
            <a:off x="2667000" y="5791200"/>
            <a:ext cx="9032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T2K </a:t>
            </a:r>
          </a:p>
          <a:p>
            <a:pPr eaLnBrk="1" hangingPunct="1"/>
            <a:r>
              <a:rPr lang="en-US" sz="1800"/>
              <a:t>ND280</a:t>
            </a:r>
          </a:p>
        </p:txBody>
      </p:sp>
      <p:pic>
        <p:nvPicPr>
          <p:cNvPr id="47114" name="Picture 11" descr="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513" y="4343400"/>
            <a:ext cx="2173287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5" name="TextBox 10"/>
          <p:cNvSpPr txBox="1">
            <a:spLocks noChangeArrowheads="1"/>
          </p:cNvSpPr>
          <p:nvPr/>
        </p:nvSpPr>
        <p:spPr bwMode="auto">
          <a:xfrm>
            <a:off x="8153400" y="5827713"/>
            <a:ext cx="9080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00"/>
                </a:solidFill>
                <a:cs typeface="Arial" charset="0"/>
              </a:rPr>
              <a:t>NOvA </a:t>
            </a:r>
          </a:p>
          <a:p>
            <a:pPr eaLnBrk="1" hangingPunct="1"/>
            <a:r>
              <a:rPr lang="en-US" sz="2000">
                <a:solidFill>
                  <a:srgbClr val="000000"/>
                </a:solidFill>
                <a:cs typeface="Arial" charset="0"/>
              </a:rPr>
              <a:t>ND</a:t>
            </a:r>
          </a:p>
        </p:txBody>
      </p:sp>
      <p:pic>
        <p:nvPicPr>
          <p:cNvPr id="47116" name="Picture 12" descr="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191000"/>
            <a:ext cx="2209800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7" name="TextBox 13"/>
          <p:cNvSpPr txBox="1">
            <a:spLocks noChangeArrowheads="1"/>
          </p:cNvSpPr>
          <p:nvPr/>
        </p:nvSpPr>
        <p:spPr bwMode="auto">
          <a:xfrm>
            <a:off x="5597525" y="4178300"/>
            <a:ext cx="13366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MicroBooNE</a:t>
            </a:r>
          </a:p>
        </p:txBody>
      </p:sp>
      <p:pic>
        <p:nvPicPr>
          <p:cNvPr id="47118" name="Picture 8" descr="nd280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267200"/>
            <a:ext cx="2043113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9" name="TextBox 6"/>
          <p:cNvSpPr txBox="1">
            <a:spLocks noChangeArrowheads="1"/>
          </p:cNvSpPr>
          <p:nvPr/>
        </p:nvSpPr>
        <p:spPr bwMode="auto">
          <a:xfrm>
            <a:off x="5943600" y="3733800"/>
            <a:ext cx="2819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cs typeface="Arial" charset="0"/>
              </a:rPr>
              <a:t>LBNE ND concepts</a:t>
            </a:r>
          </a:p>
        </p:txBody>
      </p:sp>
      <p:pic>
        <p:nvPicPr>
          <p:cNvPr id="47120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209800"/>
            <a:ext cx="213360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1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133600"/>
            <a:ext cx="1998663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RD.jp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8" t="52259" r="45207" b="8024"/>
          <a:stretch/>
        </p:blipFill>
        <p:spPr>
          <a:xfrm>
            <a:off x="82550" y="2209800"/>
            <a:ext cx="1446628" cy="1720026"/>
          </a:xfrm>
          <a:prstGeom prst="rect">
            <a:avLst/>
          </a:prstGeom>
        </p:spPr>
      </p:pic>
      <p:pic>
        <p:nvPicPr>
          <p:cNvPr id="19" name="Picture 18" descr="RD.jp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8" t="10560" r="47517" b="50882"/>
          <a:stretch/>
        </p:blipFill>
        <p:spPr>
          <a:xfrm>
            <a:off x="1529178" y="2530971"/>
            <a:ext cx="1263580" cy="16698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92758" y="2661790"/>
            <a:ext cx="19484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See talks 8/15</a:t>
            </a:r>
          </a:p>
          <a:p>
            <a:pPr algn="ctr"/>
            <a:r>
              <a:rPr lang="en-US" dirty="0" err="1" smtClean="0"/>
              <a:t>Rakotondravohitra</a:t>
            </a:r>
            <a:endParaRPr lang="en-US" dirty="0" smtClean="0"/>
          </a:p>
          <a:p>
            <a:pPr algn="ctr"/>
            <a:r>
              <a:rPr lang="en-US" dirty="0" smtClean="0"/>
              <a:t>Hansen</a:t>
            </a:r>
          </a:p>
          <a:p>
            <a:pPr algn="ctr"/>
            <a:r>
              <a:rPr lang="en-US" dirty="0" smtClean="0"/>
              <a:t>Adam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011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Box 20"/>
          <p:cNvSpPr txBox="1">
            <a:spLocks noChangeArrowheads="1"/>
          </p:cNvSpPr>
          <p:nvPr/>
        </p:nvSpPr>
        <p:spPr bwMode="auto">
          <a:xfrm>
            <a:off x="341139" y="1215650"/>
            <a:ext cx="8597581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800"/>
              </a:spcAft>
            </a:pPr>
            <a:r>
              <a:rPr lang="en-US" i="1" dirty="0" smtClean="0">
                <a:cs typeface="Arial" charset="0"/>
              </a:rPr>
              <a:t>	- </a:t>
            </a:r>
            <a:r>
              <a:rPr lang="en-US" i="1" dirty="0">
                <a:cs typeface="Arial" charset="0"/>
              </a:rPr>
              <a:t>what is the absolute neutrino </a:t>
            </a:r>
            <a:r>
              <a:rPr lang="en-US" b="1" i="1" dirty="0">
                <a:cs typeface="Arial" charset="0"/>
              </a:rPr>
              <a:t>mass scale</a:t>
            </a:r>
          </a:p>
          <a:p>
            <a:pPr eaLnBrk="1" hangingPunct="1">
              <a:spcAft>
                <a:spcPts val="1200"/>
              </a:spcAft>
            </a:pPr>
            <a:r>
              <a:rPr lang="en-US" i="1" dirty="0">
                <a:cs typeface="Arial" charset="0"/>
              </a:rPr>
              <a:t>      - are neutrinos </a:t>
            </a:r>
            <a:r>
              <a:rPr lang="en-US" b="1" i="1" dirty="0" err="1">
                <a:cs typeface="Arial" charset="0"/>
              </a:rPr>
              <a:t>Majorana</a:t>
            </a:r>
            <a:r>
              <a:rPr lang="en-US" b="1" i="1" dirty="0">
                <a:cs typeface="Arial" charset="0"/>
              </a:rPr>
              <a:t> or Dirac</a:t>
            </a:r>
            <a:r>
              <a:rPr lang="en-US" i="1" dirty="0">
                <a:cs typeface="Arial" charset="0"/>
              </a:rPr>
              <a:t>?</a:t>
            </a:r>
          </a:p>
          <a:p>
            <a:pPr eaLnBrk="1" hangingPunct="1">
              <a:spcAft>
                <a:spcPts val="1200"/>
              </a:spcAft>
            </a:pPr>
            <a:r>
              <a:rPr lang="en-US" i="1" dirty="0">
                <a:cs typeface="Arial" charset="0"/>
              </a:rPr>
              <a:t>      - what is the neutrino mass ordering?</a:t>
            </a:r>
          </a:p>
          <a:p>
            <a:pPr eaLnBrk="1" hangingPunct="1">
              <a:spcAft>
                <a:spcPts val="1200"/>
              </a:spcAft>
            </a:pPr>
            <a:r>
              <a:rPr lang="en-US" i="1" dirty="0">
                <a:cs typeface="Arial" charset="0"/>
              </a:rPr>
              <a:t>      - is </a:t>
            </a:r>
            <a:r>
              <a:rPr lang="en-US" b="1" i="1" dirty="0">
                <a:cs typeface="Arial" charset="0"/>
              </a:rPr>
              <a:t>CP</a:t>
            </a:r>
            <a:r>
              <a:rPr lang="en-US" i="1" dirty="0">
                <a:cs typeface="Arial" charset="0"/>
              </a:rPr>
              <a:t> violated in the neutrino sector?</a:t>
            </a:r>
          </a:p>
          <a:p>
            <a:pPr eaLnBrk="1" hangingPunct="1">
              <a:spcAft>
                <a:spcPts val="1200"/>
              </a:spcAft>
            </a:pPr>
            <a:r>
              <a:rPr lang="en-US" i="1" dirty="0">
                <a:cs typeface="Arial" charset="0"/>
              </a:rPr>
              <a:t>      - to what extent does the 3</a:t>
            </a:r>
            <a:r>
              <a:rPr lang="en-US" i="1" dirty="0">
                <a:latin typeface="Symbol" charset="0"/>
                <a:cs typeface="Symbol" charset="0"/>
              </a:rPr>
              <a:t>n</a:t>
            </a:r>
            <a:r>
              <a:rPr lang="en-US" i="1" dirty="0">
                <a:cs typeface="Arial" charset="0"/>
              </a:rPr>
              <a:t> paradigm </a:t>
            </a:r>
            <a:r>
              <a:rPr lang="en-US" b="1" i="1" dirty="0">
                <a:cs typeface="Arial" charset="0"/>
              </a:rPr>
              <a:t>describe nature</a:t>
            </a:r>
            <a:r>
              <a:rPr lang="en-US" i="1" dirty="0">
                <a:cs typeface="Arial" charset="0"/>
              </a:rPr>
              <a:t>?</a:t>
            </a:r>
          </a:p>
          <a:p>
            <a:pPr eaLnBrk="1" hangingPunct="1">
              <a:spcAft>
                <a:spcPts val="1200"/>
              </a:spcAft>
            </a:pPr>
            <a:r>
              <a:rPr lang="en-US" i="1" dirty="0">
                <a:cs typeface="Arial" charset="0"/>
              </a:rPr>
              <a:t>      - are there already hints of </a:t>
            </a:r>
            <a:r>
              <a:rPr lang="en-US" b="1" i="1" dirty="0">
                <a:cs typeface="Arial" charset="0"/>
              </a:rPr>
              <a:t>new physics </a:t>
            </a:r>
            <a:r>
              <a:rPr lang="en-US" i="1" dirty="0">
                <a:cs typeface="Arial" charset="0"/>
              </a:rPr>
              <a:t>in existing data?</a:t>
            </a:r>
          </a:p>
          <a:p>
            <a:pPr eaLnBrk="1" hangingPunct="1"/>
            <a:r>
              <a:rPr lang="en-US" i="1" dirty="0">
                <a:cs typeface="Arial" charset="0"/>
              </a:rPr>
              <a:t>      - what new knowledge will neutrinos from </a:t>
            </a:r>
            <a:r>
              <a:rPr lang="en-US" b="1" i="1" dirty="0">
                <a:cs typeface="Arial" charset="0"/>
              </a:rPr>
              <a:t>astrophysical</a:t>
            </a:r>
          </a:p>
          <a:p>
            <a:pPr eaLnBrk="1" hangingPunct="1">
              <a:spcAft>
                <a:spcPts val="1800"/>
              </a:spcAft>
            </a:pPr>
            <a:r>
              <a:rPr lang="en-US" b="1" i="1" dirty="0">
                <a:cs typeface="Arial" charset="0"/>
              </a:rPr>
              <a:t>        sources </a:t>
            </a:r>
            <a:r>
              <a:rPr lang="en-US" i="1" dirty="0">
                <a:cs typeface="Arial" charset="0"/>
              </a:rPr>
              <a:t>bring?</a:t>
            </a:r>
          </a:p>
          <a:p>
            <a:pPr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dirty="0" smtClean="0">
                <a:cs typeface="Arial" charset="0"/>
              </a:rPr>
              <a:t>we </a:t>
            </a:r>
            <a:r>
              <a:rPr lang="en-US" dirty="0">
                <a:cs typeface="Arial" charset="0"/>
              </a:rPr>
              <a:t>know this information for every other particle</a:t>
            </a:r>
            <a:r>
              <a:rPr lang="en-US" dirty="0" smtClean="0">
                <a:cs typeface="Arial" charset="0"/>
              </a:rPr>
              <a:t>!</a:t>
            </a:r>
          </a:p>
          <a:p>
            <a:pPr eaLnBrk="1" hangingPunct="1">
              <a:spcAft>
                <a:spcPts val="1200"/>
              </a:spcAft>
              <a:buFont typeface="Arial" charset="0"/>
              <a:buChar char="•"/>
            </a:pPr>
            <a:endParaRPr lang="en-US" dirty="0">
              <a:cs typeface="Arial" charset="0"/>
            </a:endParaRPr>
          </a:p>
          <a:p>
            <a:pPr eaLnBrk="1" hangingPunct="1"/>
            <a:endParaRPr lang="en-US" dirty="0">
              <a:cs typeface="Arial" charset="0"/>
            </a:endParaRPr>
          </a:p>
        </p:txBody>
      </p:sp>
      <p:sp>
        <p:nvSpPr>
          <p:cNvPr id="17408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fld id="{85371371-10ED-1B46-8117-7349100DA71B}" type="slidenum">
              <a:rPr lang="en-US" sz="1200"/>
              <a:pPr eaLnBrk="1" hangingPunct="1">
                <a:lnSpc>
                  <a:spcPct val="80000"/>
                </a:lnSpc>
              </a:pPr>
              <a:t>49</a:t>
            </a:fld>
            <a:endParaRPr lang="en-US" sz="1200"/>
          </a:p>
        </p:txBody>
      </p:sp>
      <p:sp>
        <p:nvSpPr>
          <p:cNvPr id="14339" name="Rectangle 16"/>
          <p:cNvSpPr>
            <a:spLocks noGrp="1" noChangeArrowheads="1"/>
          </p:cNvSpPr>
          <p:nvPr>
            <p:ph type="title"/>
          </p:nvPr>
        </p:nvSpPr>
        <p:spPr>
          <a:xfrm>
            <a:off x="457200" y="197076"/>
            <a:ext cx="82296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2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The big questions….</a:t>
            </a:r>
            <a:endParaRPr lang="en-US" sz="3200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" name="Donut 4"/>
          <p:cNvSpPr/>
          <p:nvPr/>
        </p:nvSpPr>
        <p:spPr>
          <a:xfrm>
            <a:off x="546615" y="3729402"/>
            <a:ext cx="8359951" cy="787675"/>
          </a:xfrm>
          <a:prstGeom prst="donut">
            <a:avLst>
              <a:gd name="adj" fmla="val 295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 descr="massorder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194" y="1166165"/>
            <a:ext cx="2290992" cy="183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70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fld id="{D76857CD-7AB6-CF4B-AAE4-B993448B1731}" type="slidenum">
              <a:rPr lang="en-US" sz="1200"/>
              <a:pPr eaLnBrk="1" hangingPunct="1">
                <a:lnSpc>
                  <a:spcPct val="80000"/>
                </a:lnSpc>
              </a:pPr>
              <a:t>5</a:t>
            </a:fld>
            <a:endParaRPr lang="en-US" sz="1200"/>
          </a:p>
        </p:txBody>
      </p:sp>
      <p:sp>
        <p:nvSpPr>
          <p:cNvPr id="30723" name="Rectangle 16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Input From the Community</a:t>
            </a:r>
          </a:p>
        </p:txBody>
      </p:sp>
      <p:sp>
        <p:nvSpPr>
          <p:cNvPr id="30724" name="TextBox 20"/>
          <p:cNvSpPr txBox="1">
            <a:spLocks noChangeArrowheads="1"/>
          </p:cNvSpPr>
          <p:nvPr/>
        </p:nvSpPr>
        <p:spPr bwMode="auto">
          <a:xfrm>
            <a:off x="123825" y="1143000"/>
            <a:ext cx="8529638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>
                <a:cs typeface="Arial" charset="0"/>
              </a:rPr>
              <a:t> the response from the </a:t>
            </a:r>
            <a:r>
              <a:rPr lang="en-US">
                <a:latin typeface="Symbol" charset="0"/>
                <a:cs typeface="Symbol" charset="0"/>
              </a:rPr>
              <a:t>n</a:t>
            </a:r>
            <a:r>
              <a:rPr lang="en-US">
                <a:cs typeface="Arial" charset="0"/>
              </a:rPr>
              <a:t> community has been overwhelming</a:t>
            </a:r>
          </a:p>
          <a:p>
            <a:pPr eaLnBrk="1" hangingPunct="1">
              <a:buFont typeface="Arial" charset="0"/>
              <a:buChar char="•"/>
            </a:pPr>
            <a:endParaRPr lang="en-US">
              <a:cs typeface="Arial" charset="0"/>
            </a:endParaRPr>
          </a:p>
          <a:p>
            <a:pPr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>
                <a:cs typeface="Arial" charset="0"/>
              </a:rPr>
              <a:t> three very successful neutrino working group meetings:</a:t>
            </a:r>
          </a:p>
          <a:p>
            <a:pPr eaLnBrk="1" hangingPunct="1"/>
            <a:r>
              <a:rPr lang="en-US">
                <a:cs typeface="Arial" charset="0"/>
              </a:rPr>
              <a:t>    </a:t>
            </a:r>
            <a:r>
              <a:rPr lang="en-US" i="1">
                <a:cs typeface="Arial" charset="0"/>
              </a:rPr>
              <a:t>- Oct 24, 2011 at Fermilab, 120 participants</a:t>
            </a:r>
          </a:p>
          <a:p>
            <a:pPr eaLnBrk="1" hangingPunct="1"/>
            <a:r>
              <a:rPr lang="en-US" i="1">
                <a:cs typeface="Arial" charset="0"/>
              </a:rPr>
              <a:t>    - Nov 30-Dec 2, 2011, Rockville, 145 </a:t>
            </a:r>
            <a:r>
              <a:rPr lang="en-US" i="1">
                <a:latin typeface="Symbol" charset="0"/>
                <a:cs typeface="Symbol" charset="0"/>
              </a:rPr>
              <a:t>n</a:t>
            </a:r>
            <a:r>
              <a:rPr lang="en-US" i="1">
                <a:cs typeface="Arial" charset="0"/>
              </a:rPr>
              <a:t> WG participants</a:t>
            </a:r>
          </a:p>
          <a:p>
            <a:pPr eaLnBrk="1" hangingPunct="1"/>
            <a:r>
              <a:rPr lang="en-US" i="1">
                <a:cs typeface="Arial" charset="0"/>
              </a:rPr>
              <a:t>    - March 6-7, 2013, SLAC, 97 participants</a:t>
            </a:r>
          </a:p>
          <a:p>
            <a:pPr eaLnBrk="1" hangingPunct="1"/>
            <a:endParaRPr lang="en-US"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>
                <a:cs typeface="Arial" charset="0"/>
              </a:rPr>
              <a:t> 85 whitepapers received</a:t>
            </a:r>
          </a:p>
          <a:p>
            <a:pPr eaLnBrk="1" hangingPunct="1">
              <a:buFont typeface="Arial" charset="0"/>
              <a:buChar char="•"/>
            </a:pPr>
            <a:endParaRPr lang="en-US"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>
                <a:cs typeface="Arial" charset="0"/>
              </a:rPr>
              <a:t> draft of neutrino report is available on the Snowmass wiki</a:t>
            </a:r>
          </a:p>
          <a:p>
            <a:pPr eaLnBrk="1" hangingPunct="1"/>
            <a:r>
              <a:rPr lang="en-US">
                <a:cs typeface="Arial" charset="0"/>
              </a:rPr>
              <a:t>  (http://if-neutrino.fnal.gov/snowmass/neutrinos-v2.0.pdf)</a:t>
            </a:r>
          </a:p>
        </p:txBody>
      </p:sp>
      <p:sp>
        <p:nvSpPr>
          <p:cNvPr id="30725" name="TextBox 4"/>
          <p:cNvSpPr txBox="1">
            <a:spLocks noChangeArrowheads="1"/>
          </p:cNvSpPr>
          <p:nvPr/>
        </p:nvSpPr>
        <p:spPr bwMode="auto">
          <a:xfrm>
            <a:off x="3084513" y="5943600"/>
            <a:ext cx="1946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a lot of input!</a:t>
            </a:r>
          </a:p>
        </p:txBody>
      </p:sp>
    </p:spTree>
    <p:extLst>
      <p:ext uri="{BB962C8B-B14F-4D97-AF65-F5344CB8AC3E}">
        <p14:creationId xmlns:p14="http://schemas.microsoft.com/office/powerpoint/2010/main" val="3151682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8555" y="769252"/>
            <a:ext cx="3536961" cy="269856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5" name="Group 15"/>
          <p:cNvGrpSpPr>
            <a:grpSpLocks noChangeAspect="1"/>
          </p:cNvGrpSpPr>
          <p:nvPr/>
        </p:nvGrpSpPr>
        <p:grpSpPr bwMode="auto">
          <a:xfrm>
            <a:off x="542858" y="3708174"/>
            <a:ext cx="3712658" cy="2296185"/>
            <a:chOff x="3360" y="192"/>
            <a:chExt cx="2208" cy="1647"/>
          </a:xfrm>
        </p:grpSpPr>
        <p:pic>
          <p:nvPicPr>
            <p:cNvPr id="6" name="Picture 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360" y="192"/>
              <a:ext cx="2208" cy="1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4656" y="1008"/>
              <a:ext cx="550" cy="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200" b="1" dirty="0">
                  <a:solidFill>
                    <a:srgbClr val="AF2F00"/>
                  </a:solidFill>
                </a:rPr>
                <a:t>Preliminary</a:t>
              </a:r>
              <a:br>
                <a:rPr lang="en-US" sz="1200" b="1" dirty="0">
                  <a:solidFill>
                    <a:srgbClr val="AF2F00"/>
                  </a:solidFill>
                </a:rPr>
              </a:br>
              <a:r>
                <a:rPr lang="en-US" sz="1200" b="1" dirty="0">
                  <a:solidFill>
                    <a:srgbClr val="AF2F00"/>
                  </a:solidFill>
                </a:rPr>
                <a:t>July 2011</a:t>
              </a:r>
            </a:p>
          </p:txBody>
        </p:sp>
      </p:grpSp>
      <p:pic>
        <p:nvPicPr>
          <p:cNvPr id="8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89540" y="3151896"/>
            <a:ext cx="4752596" cy="3347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222528" y="1049674"/>
            <a:ext cx="48470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MiniBooNE</a:t>
            </a:r>
            <a:r>
              <a:rPr lang="en-US" dirty="0" smtClean="0"/>
              <a:t> “low energy excess” – electron-like events in Cherenkov imaging detector, in neutrino and anti-neutrino mode, consistent with LSND anti-electron neutrino appearance.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4877751" y="2575159"/>
            <a:ext cx="4064385" cy="637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/>
              <a:t>L/E </a:t>
            </a:r>
            <a:r>
              <a:rPr lang="en-US" dirty="0"/>
              <a:t>Comparison </a:t>
            </a:r>
          </a:p>
          <a:p>
            <a:pPr algn="ctr"/>
            <a:r>
              <a:rPr lang="en-US" dirty="0"/>
              <a:t>of LSND &amp; </a:t>
            </a:r>
            <a:r>
              <a:rPr lang="en-US" dirty="0" err="1">
                <a:solidFill>
                  <a:srgbClr val="FF0000"/>
                </a:solidFill>
              </a:rPr>
              <a:t>MiniBooNE</a:t>
            </a:r>
            <a:r>
              <a:rPr lang="en-US" dirty="0"/>
              <a:t> Antineutrino mode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8555" y="284055"/>
            <a:ext cx="7701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Short Baseline Accelerator Anomalies: LSND and </a:t>
            </a:r>
            <a:r>
              <a:rPr lang="en-US" sz="2400" dirty="0" err="1" smtClean="0"/>
              <a:t>MiniBooNE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1566954" y="1253657"/>
            <a:ext cx="1069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Neutrino </a:t>
            </a:r>
          </a:p>
          <a:p>
            <a:r>
              <a:rPr lang="en-US" sz="1400" dirty="0"/>
              <a:t>	</a:t>
            </a:r>
            <a:r>
              <a:rPr lang="en-US" sz="1400" dirty="0" smtClean="0"/>
              <a:t>mode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1372975" y="3922198"/>
            <a:ext cx="101822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Anti-</a:t>
            </a:r>
          </a:p>
          <a:p>
            <a:r>
              <a:rPr lang="en-US" sz="1400" dirty="0" smtClean="0"/>
              <a:t>   Neutrino </a:t>
            </a:r>
          </a:p>
          <a:p>
            <a:r>
              <a:rPr lang="en-US" sz="1400" dirty="0" smtClean="0"/>
              <a:t>          mode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27480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</a:rPr>
              <a:t>Steve Geer, Fermilab PAC Meeting, Aspen, June 21, 2012</a:t>
            </a:r>
          </a:p>
        </p:txBody>
      </p:sp>
      <p:sp>
        <p:nvSpPr>
          <p:cNvPr id="17410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8F520B5-F66B-0146-BC3D-7DDF7BE6D13F}" type="slidenum">
              <a:rPr lang="en-US" sz="1200">
                <a:solidFill>
                  <a:srgbClr val="FFFFFF"/>
                </a:solidFill>
              </a:rPr>
              <a:pPr eaLnBrk="1" hangingPunct="1"/>
              <a:t>51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17411" name="Title 4"/>
          <p:cNvSpPr>
            <a:spLocks noGrp="1"/>
          </p:cNvSpPr>
          <p:nvPr>
            <p:ph type="title"/>
          </p:nvPr>
        </p:nvSpPr>
        <p:spPr>
          <a:xfrm>
            <a:off x="0" y="7938"/>
            <a:ext cx="9144000" cy="1143000"/>
          </a:xfrm>
        </p:spPr>
        <p:txBody>
          <a:bodyPr/>
          <a:lstStyle/>
          <a:p>
            <a:pPr algn="ctr"/>
            <a:r>
              <a:rPr lang="en-US">
                <a:latin typeface="Arial" charset="0"/>
              </a:rPr>
              <a:t>Reactor  </a:t>
            </a:r>
            <a:r>
              <a:rPr lang="en-US" sz="3600">
                <a:latin typeface="Symbol" charset="0"/>
                <a:cs typeface="Symbol" charset="0"/>
              </a:rPr>
              <a:t>n</a:t>
            </a:r>
            <a:r>
              <a:rPr lang="en-US" baseline="-25000">
                <a:latin typeface="Arial" charset="0"/>
              </a:rPr>
              <a:t>e</a:t>
            </a:r>
            <a:r>
              <a:rPr lang="en-US">
                <a:latin typeface="Arial" charset="0"/>
              </a:rPr>
              <a:t>  Anomaly</a:t>
            </a:r>
          </a:p>
        </p:txBody>
      </p:sp>
      <p:sp>
        <p:nvSpPr>
          <p:cNvPr id="17412" name="Rectangle 1"/>
          <p:cNvSpPr>
            <a:spLocks noChangeArrowheads="1"/>
          </p:cNvSpPr>
          <p:nvPr/>
        </p:nvSpPr>
        <p:spPr bwMode="auto">
          <a:xfrm>
            <a:off x="609600" y="954088"/>
            <a:ext cx="7924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1800"/>
              <a:t>In 2011, updated analysis of reactor anti-neutrino spectrum increased expected flux by 3%  (Mueller et al.,  Huber),  + increase in calculated cross-section (new neutron lifetime) changed expected detected rate by ~6%</a:t>
            </a:r>
          </a:p>
        </p:txBody>
      </p:sp>
      <p:sp>
        <p:nvSpPr>
          <p:cNvPr id="17413" name="Rectangle 3"/>
          <p:cNvSpPr>
            <a:spLocks noChangeArrowheads="1"/>
          </p:cNvSpPr>
          <p:nvPr/>
        </p:nvSpPr>
        <p:spPr bwMode="auto">
          <a:xfrm>
            <a:off x="6553200" y="2590800"/>
            <a:ext cx="25146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ts val="1000"/>
              </a:spcBef>
              <a:buClr>
                <a:srgbClr val="4C4C4C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 err="1">
                <a:solidFill>
                  <a:srgbClr val="000000"/>
                </a:solidFill>
                <a:cs typeface="Arial" charset="0"/>
              </a:rPr>
              <a:t>Lhuillier</a:t>
            </a:r>
            <a:r>
              <a:rPr lang="en-US" sz="1600" dirty="0">
                <a:solidFill>
                  <a:srgbClr val="000000"/>
                </a:solidFill>
                <a:cs typeface="Arial" charset="0"/>
              </a:rPr>
              <a:t>, EPS HEP 2013</a:t>
            </a:r>
          </a:p>
          <a:p>
            <a:pPr algn="l">
              <a:spcBef>
                <a:spcPts val="1000"/>
              </a:spcBef>
              <a:buClr>
                <a:srgbClr val="4C4C4C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dirty="0">
                <a:solidFill>
                  <a:srgbClr val="000000"/>
                </a:solidFill>
                <a:cs typeface="Arial" charset="0"/>
              </a:rPr>
              <a:t>Av. measured/expected = </a:t>
            </a:r>
            <a:br>
              <a:rPr lang="en-US" sz="2000" dirty="0">
                <a:solidFill>
                  <a:srgbClr val="000000"/>
                </a:solidFill>
                <a:cs typeface="Arial" charset="0"/>
              </a:rPr>
            </a:br>
            <a:r>
              <a:rPr lang="en-US" sz="2000" dirty="0">
                <a:solidFill>
                  <a:srgbClr val="000000"/>
                </a:solidFill>
                <a:cs typeface="Arial" charset="0"/>
              </a:rPr>
              <a:t>0.935 ± 0.024 (</a:t>
            </a:r>
            <a:r>
              <a:rPr lang="en-US" sz="2000" dirty="0">
                <a:solidFill>
                  <a:srgbClr val="000000"/>
                </a:solidFill>
                <a:latin typeface="Symbol" charset="0"/>
                <a:cs typeface="Arial" charset="0"/>
              </a:rPr>
              <a:t>2.7s</a:t>
            </a:r>
            <a:r>
              <a:rPr lang="en-US" sz="1800" dirty="0">
                <a:solidFill>
                  <a:srgbClr val="000000"/>
                </a:solidFill>
                <a:cs typeface="Arial" charset="0"/>
              </a:rPr>
              <a:t>)  </a:t>
            </a:r>
            <a:endParaRPr lang="en-US" sz="20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7414" name="TextBox 5"/>
          <p:cNvSpPr txBox="1">
            <a:spLocks noChangeArrowheads="1"/>
          </p:cNvSpPr>
          <p:nvPr/>
        </p:nvSpPr>
        <p:spPr bwMode="auto">
          <a:xfrm>
            <a:off x="6781800" y="4419600"/>
            <a:ext cx="2133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800" dirty="0">
                <a:solidFill>
                  <a:srgbClr val="FFFFFF"/>
                </a:solidFill>
              </a:rPr>
              <a:t>E ~ 2–8 MeV, </a:t>
            </a:r>
            <a:br>
              <a:rPr lang="en-US" sz="1800" dirty="0">
                <a:solidFill>
                  <a:srgbClr val="FFFFFF"/>
                </a:solidFill>
              </a:rPr>
            </a:br>
            <a:r>
              <a:rPr lang="en-US" sz="1800" dirty="0">
                <a:solidFill>
                  <a:srgbClr val="FFFFFF"/>
                </a:solidFill>
              </a:rPr>
              <a:t>L ~ 10–100m  </a:t>
            </a:r>
            <a:br>
              <a:rPr lang="en-US" sz="1800" dirty="0">
                <a:solidFill>
                  <a:srgbClr val="FFFFFF"/>
                </a:solidFill>
              </a:rPr>
            </a:br>
            <a:r>
              <a:rPr lang="en-US" sz="1800" dirty="0">
                <a:solidFill>
                  <a:srgbClr val="000000"/>
                </a:solidFill>
              </a:rPr>
              <a:t>L/E ~ 1–50 m/MeV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4267200" y="457200"/>
            <a:ext cx="314325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416" name="Picture 1" descr="temp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7"/>
          <a:stretch>
            <a:fillRect/>
          </a:stretch>
        </p:blipFill>
        <p:spPr bwMode="auto">
          <a:xfrm>
            <a:off x="457200" y="1981200"/>
            <a:ext cx="5999163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7" name="Rectangle 3"/>
          <p:cNvSpPr>
            <a:spLocks noChangeArrowheads="1"/>
          </p:cNvSpPr>
          <p:nvPr/>
        </p:nvSpPr>
        <p:spPr bwMode="auto">
          <a:xfrm>
            <a:off x="381000" y="5791200"/>
            <a:ext cx="845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ts val="1000"/>
              </a:spcBef>
              <a:buClr>
                <a:srgbClr val="4C4C4C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cs typeface="Arial" charset="0"/>
              </a:rPr>
              <a:t>Zhang et al (arXiv:1303:0900) say that including LBL reactor data reduces significance:  0.956 ± 0.028 (</a:t>
            </a:r>
            <a:r>
              <a:rPr lang="en-US" sz="1800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latin typeface="Symbol" charset="0"/>
                <a:cs typeface="Arial" charset="0"/>
              </a:rPr>
              <a:t>1.4s). </a:t>
            </a:r>
            <a:r>
              <a:rPr lang="en-US" sz="1800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cs typeface="Arial" charset="0"/>
              </a:rPr>
              <a:t>However, others say otherwise (Kopp et al.)</a:t>
            </a:r>
          </a:p>
        </p:txBody>
      </p:sp>
      <p:sp>
        <p:nvSpPr>
          <p:cNvPr id="17418" name="Rectangle 44"/>
          <p:cNvSpPr>
            <a:spLocks noChangeArrowheads="1"/>
          </p:cNvSpPr>
          <p:nvPr/>
        </p:nvSpPr>
        <p:spPr bwMode="auto">
          <a:xfrm>
            <a:off x="6553200" y="2971800"/>
            <a:ext cx="2387600" cy="1066800"/>
          </a:xfrm>
          <a:prstGeom prst="rect">
            <a:avLst/>
          </a:prstGeom>
          <a:solidFill>
            <a:srgbClr val="F0EFE0">
              <a:alpha val="25098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716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</a:rPr>
              <a:t>Steve Geer, Fermilab PAC Meeting, Aspen, June 21, 2012</a:t>
            </a:r>
          </a:p>
        </p:txBody>
      </p:sp>
      <p:sp>
        <p:nvSpPr>
          <p:cNvPr id="18434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C6662E4-1D0B-454A-82EC-682DEBD884F6}" type="slidenum">
              <a:rPr lang="en-US" sz="1200">
                <a:solidFill>
                  <a:srgbClr val="FFFFFF"/>
                </a:solidFill>
              </a:rPr>
              <a:pPr eaLnBrk="1" hangingPunct="1"/>
              <a:t>52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1843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algn="ctr"/>
            <a:r>
              <a:rPr lang="en-US">
                <a:latin typeface="Arial" charset="0"/>
              </a:rPr>
              <a:t>Radioactive Source Anomaly</a:t>
            </a:r>
          </a:p>
        </p:txBody>
      </p:sp>
      <p:sp>
        <p:nvSpPr>
          <p:cNvPr id="18436" name="TextBox 3"/>
          <p:cNvSpPr txBox="1">
            <a:spLocks noChangeArrowheads="1"/>
          </p:cNvSpPr>
          <p:nvPr/>
        </p:nvSpPr>
        <p:spPr bwMode="auto">
          <a:xfrm>
            <a:off x="4267200" y="1450975"/>
            <a:ext cx="4602163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>
                <a:latin typeface="Times New Roman" charset="0"/>
              </a:rPr>
              <a:t>The solar radiochemical detectors GALLEX and SAGE used intense </a:t>
            </a:r>
            <a:r>
              <a:rPr lang="en-US" baseline="30000">
                <a:latin typeface="Times New Roman" charset="0"/>
              </a:rPr>
              <a:t>51</a:t>
            </a:r>
            <a:r>
              <a:rPr lang="en-US">
                <a:latin typeface="Times New Roman" charset="0"/>
              </a:rPr>
              <a:t>Cr and </a:t>
            </a:r>
            <a:r>
              <a:rPr lang="en-US" baseline="30000">
                <a:latin typeface="Times New Roman" charset="0"/>
              </a:rPr>
              <a:t>37</a:t>
            </a:r>
            <a:r>
              <a:rPr lang="en-US">
                <a:latin typeface="Times New Roman" charset="0"/>
              </a:rPr>
              <a:t>Ar electron-capture neutrino sources to </a:t>
            </a:r>
            <a:r>
              <a:rPr lang="ja-JP" altLang="en-US">
                <a:latin typeface="Times New Roman" charset="0"/>
              </a:rPr>
              <a:t>“</a:t>
            </a:r>
            <a:r>
              <a:rPr lang="en-US" altLang="ja-JP">
                <a:latin typeface="Times New Roman" charset="0"/>
              </a:rPr>
              <a:t>calibrate</a:t>
            </a:r>
            <a:r>
              <a:rPr lang="ja-JP" altLang="en-US">
                <a:latin typeface="Times New Roman" charset="0"/>
              </a:rPr>
              <a:t>”</a:t>
            </a:r>
            <a:r>
              <a:rPr lang="en-US" altLang="ja-JP">
                <a:latin typeface="Times New Roman" charset="0"/>
              </a:rPr>
              <a:t> the </a:t>
            </a:r>
            <a:r>
              <a:rPr lang="el-GR" altLang="ja-JP">
                <a:latin typeface="Times New Roman" charset="0"/>
              </a:rPr>
              <a:t>ν</a:t>
            </a:r>
            <a:r>
              <a:rPr lang="en-US" altLang="ja-JP" baseline="-25000">
                <a:latin typeface="Times New Roman" charset="0"/>
              </a:rPr>
              <a:t>e</a:t>
            </a:r>
            <a:r>
              <a:rPr lang="en-US" altLang="ja-JP">
                <a:latin typeface="Times New Roman" charset="0"/>
              </a:rPr>
              <a:t>Ga cross-section.</a:t>
            </a:r>
          </a:p>
          <a:p>
            <a:pPr algn="l" eaLnBrk="1" hangingPunct="1"/>
            <a:endParaRPr lang="en-US">
              <a:latin typeface="Times New Roman" charset="0"/>
            </a:endParaRPr>
          </a:p>
          <a:p>
            <a:pPr algn="l" eaLnBrk="1" hangingPunct="1"/>
            <a:r>
              <a:rPr lang="en-US">
                <a:latin typeface="Times New Roman" charset="0"/>
              </a:rPr>
              <a:t>The average  measurement / theory:</a:t>
            </a:r>
          </a:p>
        </p:txBody>
      </p:sp>
      <p:sp>
        <p:nvSpPr>
          <p:cNvPr id="18437" name="TextBox 17"/>
          <p:cNvSpPr txBox="1">
            <a:spLocks noChangeArrowheads="1"/>
          </p:cNvSpPr>
          <p:nvPr/>
        </p:nvSpPr>
        <p:spPr bwMode="auto">
          <a:xfrm>
            <a:off x="1139825" y="5867400"/>
            <a:ext cx="6251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000" dirty="0">
                <a:solidFill>
                  <a:srgbClr val="000000"/>
                </a:solidFill>
              </a:rPr>
              <a:t>L = O(1) m, E ~ 800 </a:t>
            </a:r>
            <a:r>
              <a:rPr lang="en-US" sz="2000" dirty="0" err="1">
                <a:solidFill>
                  <a:srgbClr val="000000"/>
                </a:solidFill>
              </a:rPr>
              <a:t>KeV</a:t>
            </a:r>
            <a:r>
              <a:rPr lang="en-US" sz="2000" dirty="0">
                <a:solidFill>
                  <a:srgbClr val="000000"/>
                </a:solidFill>
              </a:rPr>
              <a:t>,  hence  L/E = O(1) m / MeV</a:t>
            </a:r>
          </a:p>
        </p:txBody>
      </p:sp>
      <p:pic>
        <p:nvPicPr>
          <p:cNvPr id="18438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3" y="1822450"/>
            <a:ext cx="3138487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Rectangle 12"/>
          <p:cNvSpPr>
            <a:spLocks noChangeArrowheads="1"/>
          </p:cNvSpPr>
          <p:nvPr/>
        </p:nvSpPr>
        <p:spPr bwMode="auto">
          <a:xfrm>
            <a:off x="609600" y="990600"/>
            <a:ext cx="33464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1800"/>
              <a:t>Gallex: </a:t>
            </a:r>
            <a:r>
              <a:rPr lang="fr-FR" sz="1800" baseline="30000"/>
              <a:t>51</a:t>
            </a:r>
            <a:r>
              <a:rPr lang="fr-FR" sz="1800"/>
              <a:t>Cr source (750 keV)</a:t>
            </a:r>
          </a:p>
          <a:p>
            <a:pPr algn="l"/>
            <a:r>
              <a:rPr lang="fr-FR" sz="1800"/>
              <a:t>Sage:   </a:t>
            </a:r>
            <a:r>
              <a:rPr lang="fr-FR" sz="1800" baseline="30000"/>
              <a:t>51</a:t>
            </a:r>
            <a:r>
              <a:rPr lang="fr-FR" sz="1800"/>
              <a:t>Cr &amp; </a:t>
            </a:r>
            <a:r>
              <a:rPr lang="fr-FR" sz="1800" baseline="30000"/>
              <a:t>37</a:t>
            </a:r>
            <a:r>
              <a:rPr lang="fr-FR" sz="1800"/>
              <a:t>Ar (810 keV)  </a:t>
            </a:r>
            <a:endParaRPr lang="en-US" sz="1800"/>
          </a:p>
        </p:txBody>
      </p:sp>
      <p:sp>
        <p:nvSpPr>
          <p:cNvPr id="18440" name="Rectangle 44"/>
          <p:cNvSpPr>
            <a:spLocks noChangeArrowheads="1"/>
          </p:cNvSpPr>
          <p:nvPr/>
        </p:nvSpPr>
        <p:spPr bwMode="auto">
          <a:xfrm>
            <a:off x="4458397" y="4163924"/>
            <a:ext cx="4038600" cy="914400"/>
          </a:xfrm>
          <a:prstGeom prst="rect">
            <a:avLst/>
          </a:prstGeom>
          <a:solidFill>
            <a:srgbClr val="F0EFE0">
              <a:alpha val="25098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8441" name="Group 2"/>
          <p:cNvGrpSpPr>
            <a:grpSpLocks/>
          </p:cNvGrpSpPr>
          <p:nvPr/>
        </p:nvGrpSpPr>
        <p:grpSpPr bwMode="auto">
          <a:xfrm>
            <a:off x="4686260" y="4292708"/>
            <a:ext cx="3686175" cy="584776"/>
            <a:chOff x="4305799" y="4572000"/>
            <a:chExt cx="3685624" cy="584775"/>
          </a:xfrm>
        </p:grpSpPr>
        <p:sp>
          <p:nvSpPr>
            <p:cNvPr id="7" name="TextBox 6"/>
            <p:cNvSpPr txBox="1">
              <a:spLocks noChangeArrowheads="1"/>
            </p:cNvSpPr>
            <p:nvPr/>
          </p:nvSpPr>
          <p:spPr bwMode="auto">
            <a:xfrm>
              <a:off x="5410576" y="4572000"/>
              <a:ext cx="86029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 eaLnBrk="1" hangingPunct="1">
                <a:defRPr/>
              </a:pPr>
              <a:r>
                <a:rPr lang="en-US" sz="1600" dirty="0">
                  <a:solidFill>
                    <a:srgbClr val="000000"/>
                  </a:solidFill>
                  <a:cs typeface="+mn-cs"/>
                </a:rPr>
                <a:t>+</a:t>
              </a:r>
              <a:r>
                <a:rPr lang="en-US" sz="1600" dirty="0" smtClean="0">
                  <a:solidFill>
                    <a:srgbClr val="000000"/>
                  </a:solidFill>
                  <a:cs typeface="+mn-cs"/>
                </a:rPr>
                <a:t>0.054</a:t>
              </a:r>
              <a:endParaRPr lang="en-US" sz="1600" dirty="0">
                <a:solidFill>
                  <a:srgbClr val="000000"/>
                </a:solidFill>
                <a:cs typeface="+mn-cs"/>
              </a:endParaRPr>
            </a:p>
            <a:p>
              <a:pPr algn="l" eaLnBrk="1" hangingPunct="1">
                <a:defRPr/>
              </a:pPr>
              <a:r>
                <a:rPr lang="en-US" sz="1600" dirty="0">
                  <a:solidFill>
                    <a:srgbClr val="000000"/>
                  </a:solidFill>
                  <a:cs typeface="+mn-cs"/>
                </a:rPr>
                <a:t>−</a:t>
              </a:r>
              <a:r>
                <a:rPr lang="en-US" sz="1600" dirty="0" smtClean="0">
                  <a:solidFill>
                    <a:srgbClr val="000000"/>
                  </a:solidFill>
                  <a:cs typeface="+mn-cs"/>
                </a:rPr>
                <a:t>0.051</a:t>
              </a:r>
              <a:endParaRPr lang="en-US" sz="1600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8443" name="Rectangle 1"/>
            <p:cNvSpPr>
              <a:spLocks noChangeArrowheads="1"/>
            </p:cNvSpPr>
            <p:nvPr/>
          </p:nvSpPr>
          <p:spPr bwMode="auto">
            <a:xfrm>
              <a:off x="4305799" y="4572000"/>
              <a:ext cx="368562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Times New Roman" charset="0"/>
                </a:rPr>
                <a:t>R=0.84                 (2.9</a:t>
              </a:r>
              <a:r>
                <a:rPr lang="en-US" sz="2800" dirty="0">
                  <a:solidFill>
                    <a:srgbClr val="000000"/>
                  </a:solidFill>
                  <a:latin typeface="Symbol" charset="0"/>
                  <a:cs typeface="Symbol" charset="0"/>
                </a:rPr>
                <a:t>s</a:t>
              </a:r>
              <a:r>
                <a:rPr lang="en-US" sz="2800" dirty="0">
                  <a:solidFill>
                    <a:srgbClr val="000000"/>
                  </a:solidFill>
                  <a:latin typeface="Times New Roman" charset="0"/>
                </a:rPr>
                <a:t>) </a:t>
              </a:r>
              <a:endParaRPr lang="en-US" sz="28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3091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</a:rPr>
              <a:t>Steve Geer, Fermilab PAC Meeting, Aspen, June 21, 2012</a:t>
            </a:r>
          </a:p>
        </p:txBody>
      </p:sp>
      <p:sp>
        <p:nvSpPr>
          <p:cNvPr id="22530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4BAB7B8-C520-334D-B86B-06601848B60B}" type="slidenum">
              <a:rPr lang="en-US" sz="1200">
                <a:solidFill>
                  <a:srgbClr val="FFFFFF"/>
                </a:solidFill>
              </a:rPr>
              <a:pPr eaLnBrk="1" hangingPunct="1"/>
              <a:t>53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2531" name="Title 4"/>
          <p:cNvSpPr>
            <a:spLocks noGrp="1"/>
          </p:cNvSpPr>
          <p:nvPr>
            <p:ph type="title"/>
          </p:nvPr>
        </p:nvSpPr>
        <p:spPr>
          <a:xfrm>
            <a:off x="-115460" y="989730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" charset="0"/>
              </a:rPr>
              <a:t>INTERPRETATION </a:t>
            </a:r>
            <a:r>
              <a:rPr lang="en-US" dirty="0" smtClean="0">
                <a:latin typeface="Arial" charset="0"/>
              </a:rPr>
              <a:t/>
            </a:r>
            <a:br>
              <a:rPr lang="en-US" dirty="0" smtClean="0">
                <a:latin typeface="Arial" charset="0"/>
              </a:rPr>
            </a:br>
            <a:r>
              <a:rPr lang="en-US" dirty="0" smtClean="0">
                <a:latin typeface="Arial" charset="0"/>
              </a:rPr>
              <a:t>AS </a:t>
            </a:r>
            <a:r>
              <a:rPr lang="en-US" dirty="0">
                <a:latin typeface="Arial" charset="0"/>
              </a:rPr>
              <a:t>NEW PHYSICS</a:t>
            </a:r>
          </a:p>
        </p:txBody>
      </p:sp>
      <p:sp>
        <p:nvSpPr>
          <p:cNvPr id="22532" name="TextBox 12"/>
          <p:cNvSpPr txBox="1">
            <a:spLocks noChangeArrowheads="1"/>
          </p:cNvSpPr>
          <p:nvPr/>
        </p:nvSpPr>
        <p:spPr bwMode="auto">
          <a:xfrm>
            <a:off x="533400" y="2462639"/>
            <a:ext cx="807720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buFont typeface="Arial" charset="0"/>
              <a:buChar char="•"/>
            </a:pPr>
            <a:r>
              <a:rPr lang="en-US" sz="2000" dirty="0"/>
              <a:t>Although there are several possibilities (new interactions, violation of fundamental symmetries, sterile neutrinos, …)</a:t>
            </a:r>
          </a:p>
          <a:p>
            <a:pPr algn="l" eaLnBrk="1" hangingPunct="1">
              <a:buFont typeface="Arial" charset="0"/>
              <a:buChar char="•"/>
            </a:pPr>
            <a:endParaRPr lang="en-US" sz="2000" dirty="0"/>
          </a:p>
          <a:p>
            <a:pPr algn="l" eaLnBrk="1" hangingPunct="1">
              <a:buFont typeface="Arial" charset="0"/>
              <a:buChar char="•"/>
            </a:pPr>
            <a:r>
              <a:rPr lang="en-US" sz="2000" dirty="0"/>
              <a:t>The best motivated new-physics interpretation is as evidence for one or more sterile </a:t>
            </a:r>
            <a:r>
              <a:rPr lang="en-US" sz="2000" dirty="0">
                <a:latin typeface="Symbol" charset="0"/>
                <a:cs typeface="Symbol" charset="0"/>
              </a:rPr>
              <a:t>n</a:t>
            </a:r>
            <a:r>
              <a:rPr lang="en-US" sz="2000" dirty="0"/>
              <a:t> states with masses below a few </a:t>
            </a:r>
            <a:r>
              <a:rPr lang="en-US" sz="2000" dirty="0" err="1"/>
              <a:t>eV</a:t>
            </a:r>
            <a:r>
              <a:rPr lang="en-US" sz="2000" dirty="0"/>
              <a:t>:  3+n models have n new sterile </a:t>
            </a:r>
            <a:r>
              <a:rPr lang="en-US" sz="2000" dirty="0">
                <a:latin typeface="Symbol" charset="0"/>
                <a:cs typeface="Symbol" charset="0"/>
              </a:rPr>
              <a:t>n</a:t>
            </a:r>
            <a:r>
              <a:rPr lang="en-US" sz="2000" dirty="0"/>
              <a:t> states. </a:t>
            </a:r>
            <a:br>
              <a:rPr lang="en-US" sz="2000" dirty="0"/>
            </a:br>
            <a:endParaRPr lang="en-US" sz="2000" dirty="0"/>
          </a:p>
          <a:p>
            <a:pPr algn="l" eaLnBrk="1" hangingPunct="1">
              <a:buFont typeface="Arial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3</a:t>
            </a:r>
            <a:r>
              <a:rPr lang="en-US" sz="2000" dirty="0">
                <a:solidFill>
                  <a:srgbClr val="000000"/>
                </a:solidFill>
              </a:rPr>
              <a:t>+1 models provide good fits for sub-sets of the data (e.g. all the disappearance data, or all the appearance data) but not all of the data.  Adding additional sterile neutrinos (3+2, 1+3+1, 3+3, …) does not appear to resolve all of the tensions.</a:t>
            </a:r>
          </a:p>
        </p:txBody>
      </p:sp>
    </p:spTree>
    <p:extLst>
      <p:ext uri="{BB962C8B-B14F-4D97-AF65-F5344CB8AC3E}">
        <p14:creationId xmlns:p14="http://schemas.microsoft.com/office/powerpoint/2010/main" val="354408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</a:rPr>
              <a:t>Steve Geer, Fermilab PAC Meeting, Aspen, June 21, 2012</a:t>
            </a:r>
          </a:p>
        </p:txBody>
      </p:sp>
      <p:sp>
        <p:nvSpPr>
          <p:cNvPr id="23554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76E9F54-84A2-9A44-811C-6C24DBE29770}" type="slidenum">
              <a:rPr lang="en-US" sz="1200">
                <a:solidFill>
                  <a:srgbClr val="FFFFFF"/>
                </a:solidFill>
              </a:rPr>
              <a:pPr eaLnBrk="1" hangingPunct="1"/>
              <a:t>54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355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algn="ctr"/>
            <a:r>
              <a:rPr lang="en-US">
                <a:latin typeface="Arial" charset="0"/>
              </a:rPr>
              <a:t>Appearance vs Disappearance</a:t>
            </a:r>
          </a:p>
        </p:txBody>
      </p:sp>
      <p:pic>
        <p:nvPicPr>
          <p:cNvPr id="23556" name="Content Placeholder 5" descr="Global_app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8" r="-1021"/>
          <a:stretch>
            <a:fillRect/>
          </a:stretch>
        </p:blipFill>
        <p:spPr>
          <a:xfrm>
            <a:off x="449263" y="1447800"/>
            <a:ext cx="3879850" cy="3548063"/>
          </a:xfrm>
        </p:spPr>
      </p:pic>
      <p:pic>
        <p:nvPicPr>
          <p:cNvPr id="23557" name="Picture 6" descr="Global_di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6" r="160"/>
          <a:stretch>
            <a:fillRect/>
          </a:stretch>
        </p:blipFill>
        <p:spPr bwMode="auto">
          <a:xfrm>
            <a:off x="4419600" y="1592475"/>
            <a:ext cx="3889375" cy="353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3400" y="5058836"/>
            <a:ext cx="8048625" cy="923925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ja-JP" sz="1800" kern="0" dirty="0">
                <a:solidFill>
                  <a:sysClr val="windowText" lastClr="000000"/>
                </a:solidFill>
              </a:rPr>
              <a:t>Subsets of appearance and disappearance data are found to be consistent,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ja-JP" sz="1800" kern="0" dirty="0">
                <a:solidFill>
                  <a:sysClr val="windowText" lastClr="000000"/>
                </a:solidFill>
              </a:rPr>
              <a:t>and it is only when they are combined and when, in addition, exclusion limits on </a:t>
            </a:r>
            <a:r>
              <a:rPr kumimoji="1" lang="en-US" altLang="ja-JP" sz="1800" kern="0" dirty="0">
                <a:solidFill>
                  <a:sysClr val="windowText" lastClr="000000"/>
                </a:solidFill>
                <a:latin typeface="Symbol" charset="2"/>
                <a:cs typeface="Symbol" charset="2"/>
              </a:rPr>
              <a:t>n</a:t>
            </a:r>
            <a:r>
              <a:rPr kumimoji="1" lang="en-US" altLang="ja-JP" sz="1800" kern="0" baseline="-25000" dirty="0">
                <a:solidFill>
                  <a:sysClr val="windowText" lastClr="000000"/>
                </a:solidFill>
                <a:latin typeface="Symbol" charset="2"/>
                <a:cs typeface="Symbol" charset="2"/>
              </a:rPr>
              <a:t>m</a:t>
            </a:r>
            <a:r>
              <a:rPr kumimoji="1" lang="en-US" altLang="ja-JP" sz="1800" kern="0" dirty="0">
                <a:solidFill>
                  <a:sysClr val="windowText" lastClr="000000"/>
                </a:solidFill>
              </a:rPr>
              <a:t> disappearance are included, that tension appears.</a:t>
            </a:r>
          </a:p>
        </p:txBody>
      </p:sp>
      <p:sp>
        <p:nvSpPr>
          <p:cNvPr id="23559" name="TextBox 1"/>
          <p:cNvSpPr txBox="1">
            <a:spLocks noChangeArrowheads="1"/>
          </p:cNvSpPr>
          <p:nvPr/>
        </p:nvSpPr>
        <p:spPr bwMode="auto">
          <a:xfrm rot="5400000">
            <a:off x="5713413" y="3579812"/>
            <a:ext cx="5486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400"/>
              <a:t>Kopp, Machado, Maltoni, Schwetz  arXiv: 1303.3011 </a:t>
            </a:r>
          </a:p>
        </p:txBody>
      </p:sp>
      <p:sp>
        <p:nvSpPr>
          <p:cNvPr id="23560" name="TextBox 2"/>
          <p:cNvSpPr txBox="1">
            <a:spLocks noChangeArrowheads="1"/>
          </p:cNvSpPr>
          <p:nvPr/>
        </p:nvSpPr>
        <p:spPr bwMode="auto">
          <a:xfrm>
            <a:off x="1524000" y="990600"/>
            <a:ext cx="5768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Allowed regions of 3+1 parameter space, 95%CL</a:t>
            </a:r>
          </a:p>
        </p:txBody>
      </p:sp>
    </p:spTree>
    <p:extLst>
      <p:ext uri="{BB962C8B-B14F-4D97-AF65-F5344CB8AC3E}">
        <p14:creationId xmlns:p14="http://schemas.microsoft.com/office/powerpoint/2010/main" val="1459057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fld id="{0154D508-2A6F-2D40-B9FA-0180106B860A}" type="slidenum">
              <a:rPr lang="en-US" sz="1200"/>
              <a:pPr eaLnBrk="1" hangingPunct="1">
                <a:lnSpc>
                  <a:spcPct val="80000"/>
                </a:lnSpc>
              </a:pPr>
              <a:t>55</a:t>
            </a:fld>
            <a:endParaRPr lang="en-US" sz="1200"/>
          </a:p>
        </p:txBody>
      </p:sp>
      <p:sp>
        <p:nvSpPr>
          <p:cNvPr id="51203" name="Rectangle 16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Neutrino Anomalies</a:t>
            </a:r>
          </a:p>
        </p:txBody>
      </p:sp>
      <p:sp>
        <p:nvSpPr>
          <p:cNvPr id="51204" name="TextBox 8"/>
          <p:cNvSpPr txBox="1">
            <a:spLocks noChangeArrowheads="1"/>
          </p:cNvSpPr>
          <p:nvPr/>
        </p:nvSpPr>
        <p:spPr bwMode="auto">
          <a:xfrm>
            <a:off x="131763" y="1138238"/>
            <a:ext cx="8926512" cy="526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/>
              <a:t> </a:t>
            </a:r>
            <a:r>
              <a:rPr lang="en-US">
                <a:solidFill>
                  <a:srgbClr val="000000"/>
                </a:solidFill>
              </a:rPr>
              <a:t>clarifying the nature of the existing short-baseline neutrino </a:t>
            </a:r>
          </a:p>
          <a:p>
            <a:pPr eaLnBrk="1" hangingPunct="1"/>
            <a:r>
              <a:rPr lang="en-US">
                <a:solidFill>
                  <a:srgbClr val="000000"/>
                </a:solidFill>
              </a:rPr>
              <a:t>  anomalies is important </a:t>
            </a:r>
            <a:r>
              <a:rPr lang="en-US">
                <a:solidFill>
                  <a:srgbClr val="000000"/>
                </a:solidFill>
                <a:sym typeface="Wingdings" charset="0"/>
              </a:rPr>
              <a:t> w</a:t>
            </a:r>
            <a:r>
              <a:rPr lang="en-US">
                <a:solidFill>
                  <a:srgbClr val="000000"/>
                </a:solidFill>
              </a:rPr>
              <a:t>e need </a:t>
            </a:r>
            <a:r>
              <a:rPr lang="en-US" u="sng">
                <a:solidFill>
                  <a:srgbClr val="000000"/>
                </a:solidFill>
              </a:rPr>
              <a:t>definitive</a:t>
            </a:r>
            <a:r>
              <a:rPr lang="en-US">
                <a:solidFill>
                  <a:srgbClr val="000000"/>
                </a:solidFill>
              </a:rPr>
              <a:t> reactor, source, </a:t>
            </a:r>
          </a:p>
          <a:p>
            <a:pPr eaLnBrk="1" hangingPunct="1"/>
            <a:r>
              <a:rPr lang="en-US">
                <a:solidFill>
                  <a:srgbClr val="000000"/>
                </a:solidFill>
              </a:rPr>
              <a:t>  and accelerator-based experiments</a:t>
            </a:r>
          </a:p>
          <a:p>
            <a:pPr eaLnBrk="1" hangingPunct="1"/>
            <a:endParaRPr lang="en-US">
              <a:solidFill>
                <a:srgbClr val="000000"/>
              </a:solidFill>
            </a:endParaRPr>
          </a:p>
          <a:p>
            <a:pPr eaLnBrk="1" hangingPunct="1"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</a:rPr>
              <a:t> given the experiments that are already being prepared, we </a:t>
            </a:r>
          </a:p>
          <a:p>
            <a:pPr eaLnBrk="1" hangingPunct="1"/>
            <a:r>
              <a:rPr lang="en-US">
                <a:solidFill>
                  <a:srgbClr val="000000"/>
                </a:solidFill>
              </a:rPr>
              <a:t>  can anticipate significant progress before the next </a:t>
            </a:r>
            <a:r>
              <a:rPr lang="ja-JP" altLang="en-US">
                <a:solidFill>
                  <a:srgbClr val="000000"/>
                </a:solidFill>
              </a:rPr>
              <a:t>“</a:t>
            </a:r>
            <a:r>
              <a:rPr lang="en-US">
                <a:solidFill>
                  <a:srgbClr val="000000"/>
                </a:solidFill>
              </a:rPr>
              <a:t>Snowmass</a:t>
            </a:r>
            <a:r>
              <a:rPr lang="ja-JP" altLang="en-US">
                <a:solidFill>
                  <a:srgbClr val="000000"/>
                </a:solidFill>
              </a:rPr>
              <a:t>”</a:t>
            </a:r>
            <a:endParaRPr lang="en-US">
              <a:solidFill>
                <a:srgbClr val="000000"/>
              </a:solidFill>
            </a:endParaRPr>
          </a:p>
          <a:p>
            <a:pPr eaLnBrk="1" hangingPunct="1"/>
            <a:endParaRPr lang="en-US">
              <a:solidFill>
                <a:srgbClr val="000000"/>
              </a:solidFill>
            </a:endParaRPr>
          </a:p>
          <a:p>
            <a:pPr eaLnBrk="1" hangingPunct="1"/>
            <a:r>
              <a:rPr lang="en-US">
                <a:solidFill>
                  <a:srgbClr val="000000"/>
                </a:solidFill>
              </a:rPr>
              <a:t>    - next 3-5 years: </a:t>
            </a:r>
            <a:r>
              <a:rPr lang="en-US">
                <a:solidFill>
                  <a:srgbClr val="FF0000"/>
                </a:solidFill>
              </a:rPr>
              <a:t>MicroBooNE, MINOS+, radioactive source</a:t>
            </a:r>
          </a:p>
          <a:p>
            <a:pPr eaLnBrk="1" hangingPunct="1"/>
            <a:r>
              <a:rPr lang="en-US">
                <a:solidFill>
                  <a:srgbClr val="FF0000"/>
                </a:solidFill>
              </a:rPr>
              <a:t>                               experiments, new reactor measurements</a:t>
            </a:r>
            <a:r>
              <a:rPr lang="en-US">
                <a:solidFill>
                  <a:srgbClr val="000000"/>
                </a:solidFill>
              </a:rPr>
              <a:t/>
            </a:r>
            <a:br>
              <a:rPr lang="en-US">
                <a:solidFill>
                  <a:srgbClr val="000000"/>
                </a:solidFill>
              </a:rPr>
            </a:br>
            <a:endParaRPr lang="en-US">
              <a:solidFill>
                <a:srgbClr val="000000"/>
              </a:solidFill>
            </a:endParaRPr>
          </a:p>
          <a:p>
            <a:pPr eaLnBrk="1" hangingPunct="1"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</a:rPr>
              <a:t> if it turns out that any of the anomalies are due to new </a:t>
            </a:r>
          </a:p>
          <a:p>
            <a:pPr eaLnBrk="1" hangingPunct="1"/>
            <a:r>
              <a:rPr lang="en-US">
                <a:solidFill>
                  <a:srgbClr val="000000"/>
                </a:solidFill>
              </a:rPr>
              <a:t>  physics associated </a:t>
            </a:r>
            <a:r>
              <a:rPr lang="en-US"/>
              <a:t>with L/E ~ O(1m/MeV) it will be an exciting </a:t>
            </a:r>
          </a:p>
          <a:p>
            <a:pPr eaLnBrk="1" hangingPunct="1"/>
            <a:r>
              <a:rPr lang="en-US"/>
              <a:t>  and revolutionary discovery, and will almost certainly motivate </a:t>
            </a:r>
          </a:p>
          <a:p>
            <a:pPr eaLnBrk="1" hangingPunct="1"/>
            <a:r>
              <a:rPr lang="en-US"/>
              <a:t>  an extensive experimental program</a:t>
            </a:r>
          </a:p>
        </p:txBody>
      </p:sp>
    </p:spTree>
    <p:extLst>
      <p:ext uri="{BB962C8B-B14F-4D97-AF65-F5344CB8AC3E}">
        <p14:creationId xmlns:p14="http://schemas.microsoft.com/office/powerpoint/2010/main" val="1555349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>
          <a:xfrm>
            <a:off x="424801" y="225050"/>
            <a:ext cx="8226720" cy="895774"/>
          </a:xfrm>
        </p:spPr>
        <p:txBody>
          <a:bodyPr>
            <a:normAutofit fontScale="90000"/>
          </a:bodyPr>
          <a:lstStyle/>
          <a:p>
            <a:r>
              <a:rPr lang="en-US" sz="3200" dirty="0" err="1" smtClean="0">
                <a:solidFill>
                  <a:srgbClr val="0000FF"/>
                </a:solidFill>
              </a:rPr>
              <a:t>MicroBooNE</a:t>
            </a:r>
            <a:r>
              <a:rPr lang="en-US" sz="3200" dirty="0" smtClean="0">
                <a:solidFill>
                  <a:srgbClr val="0000FF"/>
                </a:solidFill>
              </a:rPr>
              <a:t> at </a:t>
            </a:r>
            <a:r>
              <a:rPr lang="en-US" sz="3200" dirty="0" err="1" smtClean="0">
                <a:solidFill>
                  <a:srgbClr val="0000FF"/>
                </a:solidFill>
              </a:rPr>
              <a:t>Fermilab</a:t>
            </a:r>
            <a:r>
              <a:rPr lang="en-US" sz="3200" dirty="0" smtClean="0">
                <a:solidFill>
                  <a:srgbClr val="0000FF"/>
                </a:solidFill>
              </a:rPr>
              <a:t/>
            </a:r>
            <a:br>
              <a:rPr lang="en-US" sz="3200" dirty="0" smtClean="0">
                <a:solidFill>
                  <a:srgbClr val="0000FF"/>
                </a:solidFill>
              </a:rPr>
            </a:br>
            <a:r>
              <a:rPr lang="en-US" sz="3200" dirty="0" smtClean="0">
                <a:solidFill>
                  <a:srgbClr val="0000FF"/>
                </a:solidFill>
              </a:rPr>
              <a:t>170 ton </a:t>
            </a:r>
            <a:r>
              <a:rPr lang="en-US" sz="3200" dirty="0" err="1" smtClean="0">
                <a:solidFill>
                  <a:srgbClr val="0000FF"/>
                </a:solidFill>
              </a:rPr>
              <a:t>LArTPC</a:t>
            </a:r>
            <a:r>
              <a:rPr lang="en-US" sz="3200" dirty="0" smtClean="0">
                <a:solidFill>
                  <a:srgbClr val="0000FF"/>
                </a:solidFill>
              </a:rPr>
              <a:t> at </a:t>
            </a:r>
            <a:r>
              <a:rPr lang="en-US" sz="3200" dirty="0" err="1" smtClean="0">
                <a:solidFill>
                  <a:srgbClr val="0000FF"/>
                </a:solidFill>
              </a:rPr>
              <a:t>MiniBooNE</a:t>
            </a:r>
            <a:r>
              <a:rPr lang="en-US" sz="3200" dirty="0" smtClean="0">
                <a:solidFill>
                  <a:srgbClr val="0000FF"/>
                </a:solidFill>
              </a:rPr>
              <a:t> baseline</a:t>
            </a:r>
            <a:br>
              <a:rPr lang="en-US" sz="3200" dirty="0" smtClean="0">
                <a:solidFill>
                  <a:srgbClr val="0000FF"/>
                </a:solidFill>
              </a:rPr>
            </a:br>
            <a:r>
              <a:rPr lang="en-US" sz="2700" dirty="0" smtClean="0">
                <a:solidFill>
                  <a:srgbClr val="0000FF"/>
                </a:solidFill>
              </a:rPr>
              <a:t>Look for </a:t>
            </a:r>
            <a:r>
              <a:rPr lang="en-US" sz="2700" dirty="0" err="1">
                <a:solidFill>
                  <a:srgbClr val="0000FF"/>
                </a:solidFill>
              </a:rPr>
              <a:t>M</a:t>
            </a:r>
            <a:r>
              <a:rPr lang="en-US" sz="2700" dirty="0" err="1" smtClean="0">
                <a:solidFill>
                  <a:srgbClr val="0000FF"/>
                </a:solidFill>
              </a:rPr>
              <a:t>iniBooNE</a:t>
            </a:r>
            <a:r>
              <a:rPr lang="en-US" sz="2700" dirty="0" smtClean="0">
                <a:solidFill>
                  <a:srgbClr val="0000FF"/>
                </a:solidFill>
              </a:rPr>
              <a:t> excess with precision detection technique</a:t>
            </a:r>
          </a:p>
        </p:txBody>
      </p:sp>
      <p:pic>
        <p:nvPicPr>
          <p:cNvPr id="74755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3097" y="1298896"/>
            <a:ext cx="6740893" cy="4714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B272D01-EAEE-C840-9FA1-62E516152637}" type="slidenum">
              <a:rPr lang="en-US" smtClean="0"/>
              <a:pPr/>
              <a:t>56</a:t>
            </a:fld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0B28B-FB32-6E4C-AAA9-D4534119CE7A}" type="datetime1">
              <a:rPr lang="en-US" smtClean="0"/>
              <a:pPr/>
              <a:t>8/13/13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031058" y="5956240"/>
            <a:ext cx="73247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rgbClr val="FF0000"/>
                </a:solidFill>
              </a:rPr>
              <a:t>The first to address </a:t>
            </a:r>
            <a:r>
              <a:rPr lang="en-US" sz="2800" i="1" dirty="0" err="1" smtClean="0">
                <a:solidFill>
                  <a:srgbClr val="FF0000"/>
                </a:solidFill>
              </a:rPr>
              <a:t>MiniBooNE</a:t>
            </a:r>
            <a:r>
              <a:rPr lang="en-US" sz="2800" i="1" dirty="0" smtClean="0">
                <a:solidFill>
                  <a:srgbClr val="FF0000"/>
                </a:solidFill>
              </a:rPr>
              <a:t> low energy excess with data taking in </a:t>
            </a:r>
            <a:r>
              <a:rPr lang="en-US" sz="2800" i="1" dirty="0" smtClean="0">
                <a:solidFill>
                  <a:srgbClr val="FF0000"/>
                </a:solidFill>
              </a:rPr>
              <a:t>early 2014</a:t>
            </a:r>
            <a:endParaRPr lang="en-US" sz="2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302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jenAndCryostatFlanges.45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534" y="5022323"/>
            <a:ext cx="2759634" cy="1835677"/>
          </a:xfrm>
          <a:prstGeom prst="rect">
            <a:avLst/>
          </a:prstGeom>
        </p:spPr>
      </p:pic>
      <p:pic>
        <p:nvPicPr>
          <p:cNvPr id="7" name="Picture 6" descr="cryoOnTruck.45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63" y="4613526"/>
            <a:ext cx="2636201" cy="1977151"/>
          </a:xfrm>
          <a:prstGeom prst="rect">
            <a:avLst/>
          </a:prstGeom>
        </p:spPr>
      </p:pic>
      <p:pic>
        <p:nvPicPr>
          <p:cNvPr id="8" name="Picture 7" descr="LArTFLowestLevel.45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83" y="3263226"/>
            <a:ext cx="2242210" cy="3363316"/>
          </a:xfrm>
          <a:prstGeom prst="rect">
            <a:avLst/>
          </a:prstGeom>
        </p:spPr>
      </p:pic>
      <p:pic>
        <p:nvPicPr>
          <p:cNvPr id="9" name="Picture 8" descr="ryanJonathanWires.45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534" y="594775"/>
            <a:ext cx="2675222" cy="4018751"/>
          </a:xfrm>
          <a:prstGeom prst="rect">
            <a:avLst/>
          </a:prstGeom>
        </p:spPr>
      </p:pic>
      <p:pic>
        <p:nvPicPr>
          <p:cNvPr id="10" name="Picture 9" descr="tentAssemblyJen.45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46" y="851975"/>
            <a:ext cx="1677675" cy="2234426"/>
          </a:xfrm>
          <a:prstGeom prst="rect">
            <a:avLst/>
          </a:prstGeom>
        </p:spPr>
      </p:pic>
      <p:pic>
        <p:nvPicPr>
          <p:cNvPr id="11" name="Picture 10" descr="wireTeam.45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693" y="0"/>
            <a:ext cx="3137486" cy="2087020"/>
          </a:xfrm>
          <a:prstGeom prst="rect">
            <a:avLst/>
          </a:prstGeom>
        </p:spPr>
      </p:pic>
      <p:pic>
        <p:nvPicPr>
          <p:cNvPr id="12" name="Picture 11" descr="tpcInCryo.452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617" y="2266613"/>
            <a:ext cx="2657635" cy="199322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35636" y="124683"/>
            <a:ext cx="1862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uBooNE</a:t>
            </a:r>
            <a:r>
              <a:rPr lang="en-US" sz="2000" dirty="0" smtClean="0"/>
              <a:t> under construction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6416264" y="124683"/>
            <a:ext cx="2095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See talk 8/15: Collin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126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</a:rPr>
              <a:t>Steve Geer, Fermilab PAC Meeting, Aspen, June 21, 2012</a:t>
            </a:r>
          </a:p>
        </p:txBody>
      </p:sp>
      <p:sp>
        <p:nvSpPr>
          <p:cNvPr id="26626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FF6578B-AE13-1D42-88BC-4A9321117FE1}" type="slidenum">
              <a:rPr lang="en-US" sz="1200">
                <a:solidFill>
                  <a:srgbClr val="FFFFFF"/>
                </a:solidFill>
              </a:rPr>
              <a:pPr eaLnBrk="1" hangingPunct="1"/>
              <a:t>58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6627" name="Title 4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</a:rPr>
              <a:t>MINOS+  at </a:t>
            </a:r>
            <a:r>
              <a:rPr lang="en-US" sz="4000" dirty="0" err="1">
                <a:solidFill>
                  <a:srgbClr val="000000"/>
                </a:solidFill>
              </a:rPr>
              <a:t>Fermilab</a:t>
            </a:r>
            <a:endParaRPr lang="en-US" sz="4000" dirty="0">
              <a:solidFill>
                <a:srgbClr val="000000"/>
              </a:solidFill>
            </a:endParaRPr>
          </a:p>
        </p:txBody>
      </p:sp>
      <p:pic>
        <p:nvPicPr>
          <p:cNvPr id="26628" name="Picture 2" descr="minos+disap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38" b="-49838"/>
          <a:stretch>
            <a:fillRect/>
          </a:stretch>
        </p:blipFill>
        <p:spPr bwMode="auto">
          <a:xfrm>
            <a:off x="533400" y="1752600"/>
            <a:ext cx="4114800" cy="51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Box 6"/>
          <p:cNvSpPr txBox="1">
            <a:spLocks noChangeArrowheads="1"/>
          </p:cNvSpPr>
          <p:nvPr/>
        </p:nvSpPr>
        <p:spPr bwMode="auto">
          <a:xfrm>
            <a:off x="381000" y="838200"/>
            <a:ext cx="8153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000000"/>
                </a:solidFill>
              </a:rPr>
              <a:t>Search for </a:t>
            </a:r>
            <a:r>
              <a:rPr lang="en-US" sz="2000" dirty="0">
                <a:solidFill>
                  <a:srgbClr val="000000"/>
                </a:solidFill>
                <a:latin typeface="Symbol" charset="0"/>
                <a:cs typeface="Symbol" charset="0"/>
              </a:rPr>
              <a:t>n</a:t>
            </a:r>
            <a:r>
              <a:rPr lang="en-US" sz="2000" baseline="-25000" dirty="0">
                <a:solidFill>
                  <a:srgbClr val="000000"/>
                </a:solidFill>
                <a:latin typeface="Symbol" charset="0"/>
                <a:cs typeface="Symbol" charset="0"/>
              </a:rPr>
              <a:t>m</a:t>
            </a:r>
            <a:r>
              <a:rPr lang="en-US" sz="2000" dirty="0">
                <a:solidFill>
                  <a:srgbClr val="000000"/>
                </a:solidFill>
              </a:rPr>
              <a:t> and anti-</a:t>
            </a:r>
            <a:r>
              <a:rPr lang="en-US" sz="2000" dirty="0">
                <a:solidFill>
                  <a:srgbClr val="000000"/>
                </a:solidFill>
                <a:latin typeface="Symbol" charset="0"/>
                <a:cs typeface="Symbol" charset="0"/>
              </a:rPr>
              <a:t>n</a:t>
            </a:r>
            <a:r>
              <a:rPr lang="en-US" sz="2000" baseline="-25000" dirty="0">
                <a:solidFill>
                  <a:srgbClr val="000000"/>
                </a:solidFill>
                <a:latin typeface="Symbol" charset="0"/>
                <a:cs typeface="Symbol" charset="0"/>
              </a:rPr>
              <a:t>m </a:t>
            </a:r>
            <a:r>
              <a:rPr lang="en-US" sz="2000" dirty="0">
                <a:solidFill>
                  <a:srgbClr val="000000"/>
                </a:solidFill>
              </a:rPr>
              <a:t>disappearance</a:t>
            </a:r>
          </a:p>
        </p:txBody>
      </p:sp>
      <p:pic>
        <p:nvPicPr>
          <p:cNvPr id="26630" name="Picture 3" descr="minos+numu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50" y="1727200"/>
            <a:ext cx="3295650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533400" y="4464050"/>
            <a:ext cx="40386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2000" dirty="0" smtClean="0"/>
              <a:t>Within the 3+1 frame-work, can combine </a:t>
            </a:r>
            <a:r>
              <a:rPr lang="en-US" sz="2000" dirty="0" smtClean="0">
                <a:latin typeface="Symbol" charset="0"/>
                <a:cs typeface="Symbol" charset="0"/>
              </a:rPr>
              <a:t>n</a:t>
            </a:r>
            <a:r>
              <a:rPr lang="en-US" sz="2000" baseline="-25000" dirty="0" smtClean="0">
                <a:latin typeface="Symbol" charset="0"/>
                <a:cs typeface="Symbol" charset="0"/>
              </a:rPr>
              <a:t>m </a:t>
            </a:r>
            <a:r>
              <a:rPr lang="en-US" sz="2000" dirty="0" smtClean="0"/>
              <a:t>disappearance and  anti-</a:t>
            </a:r>
            <a:r>
              <a:rPr lang="en-US" sz="2000" dirty="0" smtClean="0">
                <a:latin typeface="Symbol" charset="0"/>
                <a:cs typeface="Symbol" charset="0"/>
              </a:rPr>
              <a:t>n</a:t>
            </a:r>
            <a:r>
              <a:rPr lang="en-US" sz="2000" baseline="-25000" dirty="0" smtClean="0"/>
              <a:t>e</a:t>
            </a:r>
            <a:r>
              <a:rPr lang="en-US" sz="2000" dirty="0" smtClean="0"/>
              <a:t> disappearance results to say some-thing about  </a:t>
            </a:r>
            <a:r>
              <a:rPr lang="en-US" sz="2000" dirty="0" smtClean="0">
                <a:latin typeface="Symbol" charset="0"/>
                <a:cs typeface="Symbol" charset="0"/>
              </a:rPr>
              <a:t>n</a:t>
            </a:r>
            <a:r>
              <a:rPr lang="en-US" sz="2000" baseline="-25000" dirty="0" smtClean="0">
                <a:latin typeface="Symbol" charset="0"/>
                <a:cs typeface="Symbol" charset="0"/>
              </a:rPr>
              <a:t>m</a:t>
            </a:r>
            <a:r>
              <a:rPr lang="en-US" sz="2000" dirty="0" smtClean="0"/>
              <a:t> </a:t>
            </a:r>
            <a:r>
              <a:rPr lang="en-US" sz="2000" kern="0" dirty="0" smtClean="0">
                <a:solidFill>
                  <a:sysClr val="window" lastClr="FFFFFF"/>
                </a:solidFill>
                <a:latin typeface="Symbol" charset="2"/>
                <a:ea typeface="Wingdings"/>
                <a:cs typeface="Symbol" charset="2"/>
                <a:sym typeface="Wingdings"/>
              </a:rPr>
              <a:t>®</a:t>
            </a:r>
            <a:r>
              <a:rPr lang="en-US" sz="2000" dirty="0" smtClean="0"/>
              <a:t> </a:t>
            </a:r>
            <a:r>
              <a:rPr lang="en-US" sz="2000" dirty="0" smtClean="0">
                <a:latin typeface="Symbol" charset="0"/>
                <a:cs typeface="Symbol" charset="0"/>
              </a:rPr>
              <a:t>n</a:t>
            </a:r>
            <a:r>
              <a:rPr lang="en-US" sz="2000" baseline="-25000" dirty="0" smtClean="0"/>
              <a:t>e  </a:t>
            </a:r>
            <a:r>
              <a:rPr lang="en-US" sz="2000" dirty="0" smtClean="0"/>
              <a:t>transitions.</a:t>
            </a:r>
          </a:p>
        </p:txBody>
      </p:sp>
      <p:sp>
        <p:nvSpPr>
          <p:cNvPr id="26632" name="Right Arrow 1"/>
          <p:cNvSpPr>
            <a:spLocks noChangeArrowheads="1"/>
          </p:cNvSpPr>
          <p:nvPr/>
        </p:nvSpPr>
        <p:spPr bwMode="auto">
          <a:xfrm>
            <a:off x="4419600" y="5105400"/>
            <a:ext cx="609600" cy="46038"/>
          </a:xfrm>
          <a:prstGeom prst="rightArrow">
            <a:avLst>
              <a:gd name="adj1" fmla="val 50000"/>
              <a:gd name="adj2" fmla="val 49655"/>
            </a:avLst>
          </a:prstGeom>
          <a:solidFill>
            <a:srgbClr val="FFFF0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26633" name="TextBox 1"/>
          <p:cNvSpPr txBox="1">
            <a:spLocks noChangeArrowheads="1"/>
          </p:cNvSpPr>
          <p:nvPr/>
        </p:nvSpPr>
        <p:spPr bwMode="auto">
          <a:xfrm>
            <a:off x="3059113" y="1143000"/>
            <a:ext cx="22748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starts  this year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59113" y="6175087"/>
            <a:ext cx="2460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See talk 8/16:  </a:t>
            </a:r>
            <a:r>
              <a:rPr lang="en-US" i="1" dirty="0" err="1" smtClean="0">
                <a:solidFill>
                  <a:srgbClr val="FF0000"/>
                </a:solidFill>
              </a:rPr>
              <a:t>Aurisano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029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</a:rPr>
              <a:t>Steve Geer, Fermilab PAC Meeting, Aspen, June 21, 2012</a:t>
            </a:r>
          </a:p>
        </p:txBody>
      </p:sp>
      <p:sp>
        <p:nvSpPr>
          <p:cNvPr id="33794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337E542-C9EB-4F48-9A4B-7C11C8E6D633}" type="slidenum">
              <a:rPr lang="en-US" sz="1200">
                <a:solidFill>
                  <a:srgbClr val="FFFFFF"/>
                </a:solidFill>
              </a:rPr>
              <a:pPr eaLnBrk="1" hangingPunct="1"/>
              <a:t>59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3379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algn="ctr"/>
            <a:r>
              <a:rPr lang="en-US" dirty="0" smtClean="0">
                <a:latin typeface="Arial" charset="0"/>
              </a:rPr>
              <a:t>New Initiatives</a:t>
            </a:r>
            <a:endParaRPr lang="en-US" dirty="0">
              <a:latin typeface="Arial" charset="0"/>
            </a:endParaRPr>
          </a:p>
        </p:txBody>
      </p:sp>
      <p:sp>
        <p:nvSpPr>
          <p:cNvPr id="33796" name="TextBox 1"/>
          <p:cNvSpPr txBox="1">
            <a:spLocks noChangeArrowheads="1"/>
          </p:cNvSpPr>
          <p:nvPr/>
        </p:nvSpPr>
        <p:spPr bwMode="auto">
          <a:xfrm>
            <a:off x="533400" y="1041400"/>
            <a:ext cx="8001000" cy="4619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buFont typeface="Arial" charset="0"/>
              <a:buChar char="•"/>
            </a:pPr>
            <a:r>
              <a:rPr lang="en-US" dirty="0" smtClean="0"/>
              <a:t>Many ideas worldwide – </a:t>
            </a:r>
            <a:r>
              <a:rPr lang="en-US" i="1" dirty="0" smtClean="0">
                <a:solidFill>
                  <a:srgbClr val="FF0000"/>
                </a:solidFill>
              </a:rPr>
              <a:t>US based examples</a:t>
            </a:r>
            <a:endParaRPr lang="en-US" i="1" dirty="0">
              <a:solidFill>
                <a:srgbClr val="FF0000"/>
              </a:solidFill>
            </a:endParaRPr>
          </a:p>
        </p:txBody>
      </p:sp>
      <p:grpSp>
        <p:nvGrpSpPr>
          <p:cNvPr id="33797" name="Group 3"/>
          <p:cNvGrpSpPr>
            <a:grpSpLocks/>
          </p:cNvGrpSpPr>
          <p:nvPr/>
        </p:nvGrpSpPr>
        <p:grpSpPr bwMode="auto">
          <a:xfrm>
            <a:off x="609600" y="1828800"/>
            <a:ext cx="8077200" cy="4087813"/>
            <a:chOff x="685800" y="2209800"/>
            <a:chExt cx="8077200" cy="4087813"/>
          </a:xfrm>
        </p:grpSpPr>
        <p:pic>
          <p:nvPicPr>
            <p:cNvPr id="33798" name="Picture 1" descr="temp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2209800"/>
              <a:ext cx="7791450" cy="408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799" name="TextBox 2"/>
            <p:cNvSpPr txBox="1">
              <a:spLocks noChangeArrowheads="1"/>
            </p:cNvSpPr>
            <p:nvPr/>
          </p:nvSpPr>
          <p:spPr bwMode="auto">
            <a:xfrm rot="5400000">
              <a:off x="6653628" y="4133018"/>
              <a:ext cx="388018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charset="0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/>
                <a:t>as listed in neutrino working group paper</a:t>
              </a:r>
            </a:p>
          </p:txBody>
        </p:sp>
      </p:grpSp>
      <p:cxnSp>
        <p:nvCxnSpPr>
          <p:cNvPr id="3" name="Straight Arrow Connector 2"/>
          <p:cNvCxnSpPr/>
          <p:nvPr/>
        </p:nvCxnSpPr>
        <p:spPr>
          <a:xfrm>
            <a:off x="144696" y="3263226"/>
            <a:ext cx="46490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44696" y="4396201"/>
            <a:ext cx="46490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44696" y="5682202"/>
            <a:ext cx="46490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7604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fld id="{945A7439-7D22-2242-A469-E6FBDABC9ED4}" type="slidenum">
              <a:rPr lang="en-US" sz="1200"/>
              <a:pPr eaLnBrk="1" hangingPunct="1">
                <a:lnSpc>
                  <a:spcPct val="80000"/>
                </a:lnSpc>
              </a:pPr>
              <a:t>6</a:t>
            </a:fld>
            <a:endParaRPr lang="en-US" sz="1200"/>
          </a:p>
        </p:txBody>
      </p:sp>
      <p:sp>
        <p:nvSpPr>
          <p:cNvPr id="26627" name="Rectangle 16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82296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6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Neutrino Sources</a:t>
            </a:r>
          </a:p>
        </p:txBody>
      </p:sp>
      <p:sp>
        <p:nvSpPr>
          <p:cNvPr id="26628" name="TextBox 20"/>
          <p:cNvSpPr txBox="1">
            <a:spLocks noChangeArrowheads="1"/>
          </p:cNvSpPr>
          <p:nvPr/>
        </p:nvSpPr>
        <p:spPr bwMode="auto">
          <a:xfrm>
            <a:off x="1081088" y="797113"/>
            <a:ext cx="72247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dirty="0">
                <a:latin typeface="Tw Cen MT" charset="0"/>
              </a:rPr>
              <a:t> </a:t>
            </a:r>
            <a:r>
              <a:rPr lang="en-US" dirty="0">
                <a:cs typeface="Arial" charset="0"/>
              </a:rPr>
              <a:t>many sources </a:t>
            </a:r>
            <a:r>
              <a:rPr lang="en-US" dirty="0">
                <a:cs typeface="Arial" charset="0"/>
                <a:sym typeface="Wingdings" charset="0"/>
              </a:rPr>
              <a:t> many experimental opportunities</a:t>
            </a:r>
            <a:r>
              <a:rPr lang="en-US" dirty="0">
                <a:cs typeface="Arial" charset="0"/>
              </a:rPr>
              <a:t> </a:t>
            </a:r>
          </a:p>
        </p:txBody>
      </p:sp>
      <p:pic>
        <p:nvPicPr>
          <p:cNvPr id="26629" name="Picture 5" descr="AllSources-with-exp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3" b="-1496"/>
          <a:stretch/>
        </p:blipFill>
        <p:spPr bwMode="auto">
          <a:xfrm>
            <a:off x="533400" y="1444752"/>
            <a:ext cx="7789863" cy="5650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98920" y="6156295"/>
            <a:ext cx="6432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FF6600"/>
                </a:solidFill>
              </a:rPr>
              <a:t>Too much to cover in one talk – my apologies for omissions!</a:t>
            </a:r>
            <a:endParaRPr lang="en-US" sz="2000" i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588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13C7F-1A95-C049-9F3D-CA84350EC769}" type="slidenum">
              <a:rPr lang="en-US"/>
              <a:pPr/>
              <a:t>60</a:t>
            </a:fld>
            <a:endParaRPr lang="en-US"/>
          </a:p>
        </p:txBody>
      </p:sp>
      <p:sp>
        <p:nvSpPr>
          <p:cNvPr id="4097" name="Rectangle 1"/>
          <p:cNvSpPr>
            <a:spLocks/>
          </p:cNvSpPr>
          <p:nvPr/>
        </p:nvSpPr>
        <p:spPr bwMode="auto">
          <a:xfrm>
            <a:off x="820738" y="144463"/>
            <a:ext cx="79883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1" bIns="0" anchor="ctr"/>
          <a:lstStyle/>
          <a:p>
            <a:pPr marL="39688"/>
            <a:r>
              <a:rPr lang="en-US" sz="2600" b="1">
                <a:solidFill>
                  <a:schemeClr val="tx1"/>
                </a:solidFill>
                <a:ea typeface="ＭＳ Ｐゴシック" charset="0"/>
                <a:cs typeface="Helvetica" charset="0"/>
              </a:rPr>
              <a:t>US Short-Baseline Reactor Experiment</a:t>
            </a:r>
          </a:p>
        </p:txBody>
      </p:sp>
      <p:sp>
        <p:nvSpPr>
          <p:cNvPr id="4098" name="Rectangle 2"/>
          <p:cNvSpPr>
            <a:spLocks/>
          </p:cNvSpPr>
          <p:nvPr/>
        </p:nvSpPr>
        <p:spPr bwMode="auto">
          <a:xfrm>
            <a:off x="392113" y="2247900"/>
            <a:ext cx="4064000" cy="342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1600">
                <a:solidFill>
                  <a:srgbClr val="0000FF"/>
                </a:solidFill>
                <a:ea typeface="ＭＳ Ｐゴシック" charset="0"/>
                <a:cs typeface="Helvetica" charset="0"/>
              </a:rPr>
              <a:t>2-Detector Oscillation Experiment </a:t>
            </a:r>
          </a:p>
        </p:txBody>
      </p:sp>
      <p:sp>
        <p:nvSpPr>
          <p:cNvPr id="4099" name="Rectangle 3"/>
          <p:cNvSpPr>
            <a:spLocks/>
          </p:cNvSpPr>
          <p:nvPr/>
        </p:nvSpPr>
        <p:spPr bwMode="auto">
          <a:xfrm>
            <a:off x="5270500" y="2209800"/>
            <a:ext cx="3695700" cy="342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1600">
                <a:solidFill>
                  <a:srgbClr val="0000FF"/>
                </a:solidFill>
                <a:ea typeface="ＭＳ Ｐゴシック" charset="0"/>
                <a:cs typeface="Helvetica" charset="0"/>
              </a:rPr>
              <a:t>Discovery Potential</a:t>
            </a:r>
          </a:p>
        </p:txBody>
      </p:sp>
      <p:grpSp>
        <p:nvGrpSpPr>
          <p:cNvPr id="4106" name="Group 10"/>
          <p:cNvGrpSpPr>
            <a:grpSpLocks/>
          </p:cNvGrpSpPr>
          <p:nvPr/>
        </p:nvGrpSpPr>
        <p:grpSpPr bwMode="auto">
          <a:xfrm>
            <a:off x="388938" y="2654300"/>
            <a:ext cx="5078412" cy="2463800"/>
            <a:chOff x="0" y="0"/>
            <a:chExt cx="3198" cy="1552"/>
          </a:xfrm>
        </p:grpSpPr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890" cy="1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4101" name="Rectangle 5"/>
            <p:cNvSpPr>
              <a:spLocks/>
            </p:cNvSpPr>
            <p:nvPr/>
          </p:nvSpPr>
          <p:spPr bwMode="auto">
            <a:xfrm>
              <a:off x="1686" y="48"/>
              <a:ext cx="1512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/>
              <a:r>
                <a:rPr lang="en-US" sz="1600" b="1">
                  <a:solidFill>
                    <a:srgbClr val="FFFFFF"/>
                  </a:solidFill>
                  <a:ea typeface="ＭＳ Ｐゴシック" charset="0"/>
                  <a:cs typeface="Helvetica" charset="0"/>
                </a:rPr>
                <a:t> reactor core</a:t>
              </a:r>
            </a:p>
          </p:txBody>
        </p:sp>
        <p:sp>
          <p:nvSpPr>
            <p:cNvPr id="4102" name="Rectangle 6"/>
            <p:cNvSpPr>
              <a:spLocks/>
            </p:cNvSpPr>
            <p:nvPr/>
          </p:nvSpPr>
          <p:spPr bwMode="auto">
            <a:xfrm>
              <a:off x="1325" y="258"/>
              <a:ext cx="730" cy="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/>
              <a:r>
                <a:rPr lang="en-US" sz="1600" b="1">
                  <a:solidFill>
                    <a:srgbClr val="FFFFFF"/>
                  </a:solidFill>
                  <a:ea typeface="ＭＳ Ｐゴシック" charset="0"/>
                  <a:cs typeface="Helvetica" charset="0"/>
                </a:rPr>
                <a:t>detector 1</a:t>
              </a:r>
            </a:p>
            <a:p>
              <a:pPr marL="39688"/>
              <a:r>
                <a:rPr lang="en-US" sz="1600">
                  <a:solidFill>
                    <a:srgbClr val="FFFFFF"/>
                  </a:solidFill>
                  <a:ea typeface="ＭＳ Ｐゴシック" charset="0"/>
                  <a:cs typeface="Helvetica" charset="0"/>
                </a:rPr>
                <a:t>~4m</a:t>
              </a:r>
            </a:p>
          </p:txBody>
        </p:sp>
        <p:sp>
          <p:nvSpPr>
            <p:cNvPr id="4103" name="Line 7"/>
            <p:cNvSpPr>
              <a:spLocks noChangeShapeType="1"/>
            </p:cNvSpPr>
            <p:nvPr/>
          </p:nvSpPr>
          <p:spPr bwMode="auto">
            <a:xfrm rot="10800000">
              <a:off x="2453" y="255"/>
              <a:ext cx="163" cy="146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round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104" name="Rectangle 8"/>
            <p:cNvSpPr>
              <a:spLocks/>
            </p:cNvSpPr>
            <p:nvPr/>
          </p:nvSpPr>
          <p:spPr bwMode="auto">
            <a:xfrm>
              <a:off x="593" y="1071"/>
              <a:ext cx="867" cy="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/>
              <a:r>
                <a:rPr lang="en-US" sz="1600" b="1">
                  <a:solidFill>
                    <a:srgbClr val="FFFFFF"/>
                  </a:solidFill>
                  <a:ea typeface="ＭＳ Ｐゴシック" charset="0"/>
                  <a:cs typeface="Helvetica" charset="0"/>
                </a:rPr>
                <a:t>detector 2</a:t>
              </a:r>
            </a:p>
            <a:p>
              <a:pPr marL="39688"/>
              <a:r>
                <a:rPr lang="en-US" sz="1600">
                  <a:solidFill>
                    <a:srgbClr val="FFFFFF"/>
                  </a:solidFill>
                  <a:ea typeface="ＭＳ Ｐゴシック" charset="0"/>
                  <a:cs typeface="Helvetica" charset="0"/>
                </a:rPr>
                <a:t>~15m</a:t>
              </a:r>
            </a:p>
          </p:txBody>
        </p:sp>
        <p:sp>
          <p:nvSpPr>
            <p:cNvPr id="4105" name="Rectangle 9"/>
            <p:cNvSpPr>
              <a:spLocks/>
            </p:cNvSpPr>
            <p:nvPr/>
          </p:nvSpPr>
          <p:spPr bwMode="auto">
            <a:xfrm>
              <a:off x="1266" y="1192"/>
              <a:ext cx="158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/>
              <a:r>
                <a:rPr lang="en-US" sz="1400">
                  <a:solidFill>
                    <a:srgbClr val="FFFFFF"/>
                  </a:solidFill>
                  <a:ea typeface="ＭＳ Ｐゴシック" charset="0"/>
                  <a:cs typeface="Helvetica" charset="0"/>
                </a:rPr>
                <a:t>reactors under consideration:</a:t>
              </a:r>
            </a:p>
            <a:p>
              <a:pPr marL="39688"/>
              <a:r>
                <a:rPr lang="en-US" sz="1400">
                  <a:solidFill>
                    <a:srgbClr val="FFFFFF"/>
                  </a:solidFill>
                  <a:ea typeface="ＭＳ Ｐゴシック" charset="0"/>
                  <a:cs typeface="Helvetica" charset="0"/>
                </a:rPr>
                <a:t>NIST, ATR, HFIR</a:t>
              </a:r>
            </a:p>
          </p:txBody>
        </p:sp>
      </p:grpSp>
      <p:sp>
        <p:nvSpPr>
          <p:cNvPr id="4107" name="Rectangle 11"/>
          <p:cNvSpPr>
            <a:spLocks/>
          </p:cNvSpPr>
          <p:nvPr/>
        </p:nvSpPr>
        <p:spPr bwMode="auto">
          <a:xfrm>
            <a:off x="393700" y="876300"/>
            <a:ext cx="86741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1700">
                <a:solidFill>
                  <a:srgbClr val="0000FF"/>
                </a:solidFill>
                <a:ea typeface="ＭＳ Ｐゴシック" charset="0"/>
                <a:cs typeface="Helvetica" charset="0"/>
              </a:rPr>
              <a:t>Objectives</a:t>
            </a:r>
          </a:p>
          <a:p>
            <a:pPr marL="39688"/>
            <a:r>
              <a:rPr lang="en-US" sz="1700">
                <a:solidFill>
                  <a:schemeClr val="tx1"/>
                </a:solidFill>
                <a:ea typeface="ＭＳ Ｐゴシック" charset="0"/>
                <a:cs typeface="Helvetica" charset="0"/>
              </a:rPr>
              <a:t>- </a:t>
            </a:r>
            <a:r>
              <a:rPr lang="en-US" sz="1600">
                <a:solidFill>
                  <a:schemeClr val="tx1"/>
                </a:solidFill>
                <a:ea typeface="ＭＳ Ｐゴシック" charset="0"/>
                <a:cs typeface="Helvetica" charset="0"/>
              </a:rPr>
              <a:t>short-baseline neutrino oscillation search with high sensitivity, probe of new physics</a:t>
            </a:r>
          </a:p>
          <a:p>
            <a:pPr marL="39688"/>
            <a:r>
              <a:rPr lang="en-US" sz="1600">
                <a:solidFill>
                  <a:schemeClr val="tx1"/>
                </a:solidFill>
                <a:ea typeface="ＭＳ Ｐゴシック" charset="0"/>
                <a:cs typeface="Helvetica" charset="0"/>
              </a:rPr>
              <a:t>- test of the oscillation region suggested by reactor anomaly and ν</a:t>
            </a:r>
            <a:r>
              <a:rPr lang="en-US" sz="1600" baseline="-6000">
                <a:solidFill>
                  <a:schemeClr val="tx1"/>
                </a:solidFill>
                <a:ea typeface="ＭＳ Ｐゴシック" charset="0"/>
                <a:cs typeface="Helvetica" charset="0"/>
              </a:rPr>
              <a:t>e </a:t>
            </a:r>
            <a:r>
              <a:rPr lang="en-US" sz="1600">
                <a:solidFill>
                  <a:schemeClr val="tx1"/>
                </a:solidFill>
                <a:ea typeface="ＭＳ Ｐゴシック" charset="0"/>
                <a:cs typeface="Helvetica" charset="0"/>
              </a:rPr>
              <a:t>disappearance channel</a:t>
            </a:r>
          </a:p>
          <a:p>
            <a:pPr marL="39688"/>
            <a:r>
              <a:rPr lang="en-US" sz="1600">
                <a:solidFill>
                  <a:schemeClr val="tx1"/>
                </a:solidFill>
                <a:ea typeface="ＭＳ Ｐゴシック" charset="0"/>
                <a:cs typeface="Helvetica" charset="0"/>
              </a:rPr>
              <a:t>- precision measurement of reactor ν</a:t>
            </a:r>
            <a:r>
              <a:rPr lang="en-US" sz="1600" baseline="-6000">
                <a:solidFill>
                  <a:schemeClr val="tx1"/>
                </a:solidFill>
                <a:ea typeface="ＭＳ Ｐゴシック" charset="0"/>
                <a:cs typeface="Helvetica" charset="0"/>
              </a:rPr>
              <a:t>e </a:t>
            </a:r>
            <a:r>
              <a:rPr lang="en-US" sz="1600">
                <a:solidFill>
                  <a:schemeClr val="tx1"/>
                </a:solidFill>
                <a:ea typeface="ＭＳ Ｐゴシック" charset="0"/>
                <a:cs typeface="Helvetica" charset="0"/>
              </a:rPr>
              <a:t>spectrum for physics and safeguards</a:t>
            </a:r>
          </a:p>
          <a:p>
            <a:pPr marL="39688"/>
            <a:r>
              <a:rPr lang="en-US" sz="1600">
                <a:solidFill>
                  <a:schemeClr val="tx1"/>
                </a:solidFill>
                <a:ea typeface="ＭＳ Ｐゴシック" charset="0"/>
                <a:cs typeface="Helvetica" charset="0"/>
              </a:rPr>
              <a:t>- develop antineutrino-based reactor monitoring technology for safeguards</a:t>
            </a:r>
          </a:p>
        </p:txBody>
      </p:sp>
      <p:sp>
        <p:nvSpPr>
          <p:cNvPr id="4108" name="Line 12"/>
          <p:cNvSpPr>
            <a:spLocks noChangeShapeType="1"/>
          </p:cNvSpPr>
          <p:nvPr/>
        </p:nvSpPr>
        <p:spPr bwMode="auto">
          <a:xfrm>
            <a:off x="6275388" y="1487488"/>
            <a:ext cx="171450" cy="4762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09" name="Rectangle 13"/>
          <p:cNvSpPr>
            <a:spLocks/>
          </p:cNvSpPr>
          <p:nvPr/>
        </p:nvSpPr>
        <p:spPr bwMode="auto">
          <a:xfrm>
            <a:off x="393700" y="5397500"/>
            <a:ext cx="46736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1400">
                <a:solidFill>
                  <a:srgbClr val="0000FF"/>
                </a:solidFill>
                <a:ea typeface="ＭＳ Ｐゴシック" charset="0"/>
                <a:cs typeface="Helvetica" charset="0"/>
              </a:rPr>
              <a:t>Technically Limited Schedule</a:t>
            </a:r>
          </a:p>
          <a:p>
            <a:pPr marL="39688"/>
            <a:r>
              <a:rPr lang="en-US" sz="1400">
                <a:solidFill>
                  <a:schemeClr val="tx1"/>
                </a:solidFill>
                <a:ea typeface="ＭＳ Ｐゴシック" charset="0"/>
                <a:cs typeface="Helvetica" charset="0"/>
              </a:rPr>
              <a:t>FY13-14 - R&amp;D</a:t>
            </a:r>
          </a:p>
          <a:p>
            <a:pPr marL="39688"/>
            <a:r>
              <a:rPr lang="en-US" sz="1400">
                <a:solidFill>
                  <a:schemeClr val="tx1"/>
                </a:solidFill>
                <a:ea typeface="ＭＳ Ｐゴシック" charset="0"/>
                <a:cs typeface="Helvetica" charset="0"/>
              </a:rPr>
              <a:t>FY14-15 - design&amp;construction</a:t>
            </a:r>
          </a:p>
          <a:p>
            <a:pPr marL="39688"/>
            <a:r>
              <a:rPr lang="en-US" sz="1400">
                <a:solidFill>
                  <a:schemeClr val="tx1"/>
                </a:solidFill>
                <a:ea typeface="ＭＳ Ｐゴシック" charset="0"/>
                <a:cs typeface="Helvetica" charset="0"/>
              </a:rPr>
              <a:t>FY 2016 - first data?</a:t>
            </a:r>
          </a:p>
        </p:txBody>
      </p:sp>
      <p:sp>
        <p:nvSpPr>
          <p:cNvPr id="4110" name="Rectangle 14"/>
          <p:cNvSpPr>
            <a:spLocks/>
          </p:cNvSpPr>
          <p:nvPr/>
        </p:nvSpPr>
        <p:spPr bwMode="auto">
          <a:xfrm>
            <a:off x="5194300" y="5435600"/>
            <a:ext cx="3848100" cy="533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1400">
                <a:solidFill>
                  <a:srgbClr val="0000FF"/>
                </a:solidFill>
                <a:ea typeface="ＭＳ Ｐゴシック" charset="0"/>
                <a:cs typeface="Helvetica" charset="0"/>
              </a:rPr>
              <a:t>Scientific Reach:</a:t>
            </a:r>
          </a:p>
          <a:p>
            <a:pPr marL="39688"/>
            <a:r>
              <a:rPr lang="en-US" sz="1400">
                <a:solidFill>
                  <a:schemeClr val="tx1"/>
                </a:solidFill>
                <a:ea typeface="ＭＳ Ｐゴシック" charset="0"/>
                <a:cs typeface="Helvetica" charset="0"/>
              </a:rPr>
              <a:t>3σ in 1 year, 5σ in 3 years</a:t>
            </a:r>
          </a:p>
        </p:txBody>
      </p:sp>
      <p:sp>
        <p:nvSpPr>
          <p:cNvPr id="4111" name="Line 15"/>
          <p:cNvSpPr>
            <a:spLocks noChangeShapeType="1"/>
          </p:cNvSpPr>
          <p:nvPr/>
        </p:nvSpPr>
        <p:spPr bwMode="auto">
          <a:xfrm>
            <a:off x="3670300" y="1727200"/>
            <a:ext cx="171450" cy="3175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37994" y="2380457"/>
            <a:ext cx="2535237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863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365AFA-2FB0-814C-B7EE-B0C9BA9CB51E}" type="slidenum">
              <a:rPr lang="en-US"/>
              <a:pPr/>
              <a:t>61</a:t>
            </a:fld>
            <a:endParaRPr lang="en-US"/>
          </a:p>
        </p:txBody>
      </p:sp>
      <p:sp>
        <p:nvSpPr>
          <p:cNvPr id="6145" name="Rectangle 1"/>
          <p:cNvSpPr>
            <a:spLocks/>
          </p:cNvSpPr>
          <p:nvPr/>
        </p:nvSpPr>
        <p:spPr bwMode="auto">
          <a:xfrm>
            <a:off x="744538" y="157163"/>
            <a:ext cx="84201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1" bIns="0" anchor="ctr"/>
          <a:lstStyle/>
          <a:p>
            <a:pPr marL="39688"/>
            <a:r>
              <a:rPr lang="en-US" sz="2600" b="1">
                <a:solidFill>
                  <a:schemeClr val="tx1"/>
                </a:solidFill>
                <a:ea typeface="ＭＳ Ｐゴシック" charset="0"/>
                <a:cs typeface="Helvetica" charset="0"/>
              </a:rPr>
              <a:t>US Research Reactors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700" y="855663"/>
            <a:ext cx="1358900" cy="176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550" y="927100"/>
            <a:ext cx="2198688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313" y="889000"/>
            <a:ext cx="1360487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927100"/>
            <a:ext cx="12604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950913"/>
            <a:ext cx="1473200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151" name="Rectangle 7"/>
          <p:cNvSpPr>
            <a:spLocks/>
          </p:cNvSpPr>
          <p:nvPr/>
        </p:nvSpPr>
        <p:spPr bwMode="auto">
          <a:xfrm>
            <a:off x="952500" y="2362200"/>
            <a:ext cx="1152525" cy="3175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400">
                <a:solidFill>
                  <a:schemeClr val="tx1"/>
                </a:solidFill>
                <a:ea typeface="ＭＳ Ｐゴシック" charset="0"/>
                <a:cs typeface="Helvetica" charset="0"/>
              </a:rPr>
              <a:t>NBSR, NIST</a:t>
            </a:r>
          </a:p>
        </p:txBody>
      </p:sp>
      <p:sp>
        <p:nvSpPr>
          <p:cNvPr id="6152" name="Rectangle 8"/>
          <p:cNvSpPr>
            <a:spLocks/>
          </p:cNvSpPr>
          <p:nvPr/>
        </p:nvSpPr>
        <p:spPr bwMode="auto">
          <a:xfrm>
            <a:off x="4813300" y="2374900"/>
            <a:ext cx="496888" cy="3175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400">
                <a:solidFill>
                  <a:schemeClr val="tx1"/>
                </a:solidFill>
                <a:ea typeface="ＭＳ Ｐゴシック" charset="0"/>
                <a:cs typeface="Helvetica" charset="0"/>
              </a:rPr>
              <a:t>ATR</a:t>
            </a:r>
          </a:p>
        </p:txBody>
      </p:sp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0" y="927100"/>
            <a:ext cx="1690688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154" name="Rectangle 10"/>
          <p:cNvSpPr>
            <a:spLocks/>
          </p:cNvSpPr>
          <p:nvPr/>
        </p:nvSpPr>
        <p:spPr bwMode="auto">
          <a:xfrm>
            <a:off x="7454900" y="2324100"/>
            <a:ext cx="1162050" cy="3175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400">
                <a:solidFill>
                  <a:schemeClr val="tx1"/>
                </a:solidFill>
                <a:ea typeface="ＭＳ Ｐゴシック" charset="0"/>
                <a:cs typeface="Helvetica" charset="0"/>
              </a:rPr>
              <a:t>HFIR, ORNL</a:t>
            </a:r>
          </a:p>
        </p:txBody>
      </p:sp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2413"/>
            <a:ext cx="60579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300802"/>
            <a:ext cx="3649100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46330" y="4259877"/>
            <a:ext cx="61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NIST</a:t>
            </a:r>
            <a:endParaRPr lang="en-US" dirty="0"/>
          </a:p>
        </p:txBody>
      </p:sp>
      <p:pic>
        <p:nvPicPr>
          <p:cNvPr id="18" name="Picture 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360" y="3943350"/>
            <a:ext cx="38862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9" name="Rectangle 16"/>
          <p:cNvSpPr>
            <a:spLocks/>
          </p:cNvSpPr>
          <p:nvPr/>
        </p:nvSpPr>
        <p:spPr bwMode="auto">
          <a:xfrm>
            <a:off x="6606156" y="3714750"/>
            <a:ext cx="2032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arXiv:1307.2859  (2013)</a:t>
            </a:r>
            <a:endParaRPr lang="en-US" sz="1200">
              <a:solidFill>
                <a:schemeClr val="tx1"/>
              </a:solidFill>
              <a:ea typeface="ＭＳ Ｐゴシック" charset="0"/>
              <a:cs typeface="Helvetica" charset="0"/>
            </a:endParaRPr>
          </a:p>
          <a:p>
            <a:pPr marL="39688"/>
            <a:r>
              <a:rPr lang="en-US" sz="1200">
                <a:solidFill>
                  <a:schemeClr val="tx1"/>
                </a:solidFill>
                <a:ea typeface="ＭＳ Ｐゴシック" charset="0"/>
                <a:cs typeface="Helvetica" charset="0"/>
              </a:rPr>
              <a:t>Mumm, Littlejohn,  KMH</a:t>
            </a:r>
          </a:p>
        </p:txBody>
      </p:sp>
    </p:spTree>
    <p:extLst>
      <p:ext uri="{BB962C8B-B14F-4D97-AF65-F5344CB8AC3E}">
        <p14:creationId xmlns:p14="http://schemas.microsoft.com/office/powerpoint/2010/main" val="337833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720" y="457200"/>
            <a:ext cx="8760280" cy="639762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Times"/>
                <a:cs typeface="Times"/>
              </a:rPr>
              <a:t>LAr1: </a:t>
            </a:r>
            <a:r>
              <a:rPr lang="en-US" sz="2800" dirty="0" err="1" smtClean="0">
                <a:latin typeface="Times"/>
                <a:cs typeface="Times"/>
              </a:rPr>
              <a:t>MicroBooNE</a:t>
            </a:r>
            <a:r>
              <a:rPr lang="en-US" sz="2800" dirty="0" smtClean="0">
                <a:latin typeface="Times"/>
                <a:cs typeface="Times"/>
              </a:rPr>
              <a:t> follow-on for near-far comparisons for nu and </a:t>
            </a:r>
            <a:r>
              <a:rPr lang="en-US" sz="2800" dirty="0" err="1" smtClean="0">
                <a:latin typeface="Times"/>
                <a:cs typeface="Times"/>
              </a:rPr>
              <a:t>nubar</a:t>
            </a:r>
            <a:r>
              <a:rPr lang="en-US" sz="2800" dirty="0" smtClean="0">
                <a:latin typeface="Times"/>
                <a:cs typeface="Times"/>
              </a:rPr>
              <a:t> searches</a:t>
            </a:r>
            <a:endParaRPr lang="en-US" sz="2800" dirty="0">
              <a:latin typeface="Times"/>
              <a:cs typeface="Time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60C7F-6F9E-AA4B-B167-6CB3A4F63BD8}" type="slidenum">
              <a:rPr lang="en-US"/>
              <a:pPr/>
              <a:t>62</a:t>
            </a:fld>
            <a:endParaRPr lang="en-US" dirty="0"/>
          </a:p>
        </p:txBody>
      </p:sp>
      <p:pic>
        <p:nvPicPr>
          <p:cNvPr id="7" name="Picture 6" descr="bnb_lar_schematic_WP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5" y="1958108"/>
            <a:ext cx="9041185" cy="1697761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914400" y="2948708"/>
            <a:ext cx="10668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892314" y="2861703"/>
            <a:ext cx="99578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Near Detector</a:t>
            </a:r>
          </a:p>
          <a:p>
            <a:r>
              <a:rPr lang="en-US" sz="1100" dirty="0"/>
              <a:t>(55t fiducial)</a:t>
            </a:r>
          </a:p>
        </p:txBody>
      </p:sp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438" y="1415025"/>
            <a:ext cx="1689100" cy="342900"/>
          </a:xfrm>
          <a:prstGeom prst="rect">
            <a:avLst/>
          </a:prstGeom>
        </p:spPr>
      </p:pic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9438" y="1415025"/>
            <a:ext cx="1689100" cy="342900"/>
          </a:xfrm>
          <a:prstGeom prst="rect">
            <a:avLst/>
          </a:prstGeom>
        </p:spPr>
      </p:pic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5500" y="1415025"/>
            <a:ext cx="2019300" cy="342900"/>
          </a:xfrm>
          <a:prstGeom prst="rect">
            <a:avLst/>
          </a:prstGeom>
        </p:spPr>
      </p:pic>
      <p:pic>
        <p:nvPicPr>
          <p:cNvPr id="3" name="Picture 2" descr="LAr1-ND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08"/>
          <a:stretch/>
        </p:blipFill>
        <p:spPr>
          <a:xfrm>
            <a:off x="3187700" y="3529188"/>
            <a:ext cx="5956300" cy="33288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7279" y="3771027"/>
            <a:ext cx="3102931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Phase 1</a:t>
            </a:r>
            <a:r>
              <a:rPr lang="en-US" dirty="0" smtClean="0"/>
              <a:t>:  Near detector at 100m from target to measure un-oscillated flux: neutrino mode with </a:t>
            </a:r>
            <a:r>
              <a:rPr lang="en-US" dirty="0" err="1" smtClean="0"/>
              <a:t>uboone</a:t>
            </a:r>
            <a:r>
              <a:rPr lang="en-US" dirty="0" smtClean="0"/>
              <a:t>.  Interpret </a:t>
            </a:r>
            <a:r>
              <a:rPr lang="en-US" dirty="0" err="1" smtClean="0"/>
              <a:t>uboone</a:t>
            </a:r>
            <a:r>
              <a:rPr lang="en-US" dirty="0" smtClean="0"/>
              <a:t> result!  Due to oscillations?</a:t>
            </a:r>
          </a:p>
          <a:p>
            <a:pPr algn="ctr"/>
            <a:endParaRPr lang="en-US" dirty="0"/>
          </a:p>
          <a:p>
            <a:pPr algn="ctr"/>
            <a:r>
              <a:rPr lang="en-US" b="1" dirty="0" smtClean="0"/>
              <a:t>Phase 2</a:t>
            </a:r>
            <a:r>
              <a:rPr lang="en-US" dirty="0" smtClean="0"/>
              <a:t>:  Second far detector (1kton </a:t>
            </a:r>
            <a:r>
              <a:rPr lang="en-US" dirty="0" err="1" smtClean="0"/>
              <a:t>fiducial</a:t>
            </a:r>
            <a:r>
              <a:rPr lang="en-US" dirty="0" smtClean="0"/>
              <a:t>) for anti-neutrino mode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3720" y="1415025"/>
            <a:ext cx="358521" cy="342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17744" y="1336144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"/>
                <a:cs typeface="Times"/>
              </a:rPr>
              <a:t>40</a:t>
            </a:r>
            <a:endParaRPr lang="en-US" sz="2000" dirty="0">
              <a:solidFill>
                <a:srgbClr val="FF0000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602507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06F9C-A991-2E4B-8F5F-9E4B335E9D69}" type="datetime1">
              <a:rPr lang="en-US" smtClean="0"/>
              <a:pPr/>
              <a:t>8/13/13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376B3-1CBF-6B4E-A7CE-DDD302DE4FA7}" type="slidenum">
              <a:rPr lang="en-US" smtClean="0"/>
              <a:pPr/>
              <a:t>63</a:t>
            </a:fld>
            <a:endParaRPr lang="en-US"/>
          </a:p>
        </p:txBody>
      </p:sp>
      <p:pic>
        <p:nvPicPr>
          <p:cNvPr id="6" name="Picture 5" descr="NorthAre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406"/>
            <a:ext cx="9144000" cy="648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904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9067800" cy="1143000"/>
          </a:xfrm>
        </p:spPr>
        <p:txBody>
          <a:bodyPr/>
          <a:lstStyle/>
          <a:p>
            <a:pPr algn="ctr"/>
            <a:r>
              <a:rPr lang="en-US" sz="3600">
                <a:latin typeface="Symbol" charset="0"/>
                <a:cs typeface="Symbol" charset="0"/>
              </a:rPr>
              <a:t>n</a:t>
            </a:r>
            <a:r>
              <a:rPr lang="en-US" sz="3600">
                <a:latin typeface="Arial" charset="0"/>
              </a:rPr>
              <a:t>STORM</a:t>
            </a:r>
          </a:p>
        </p:txBody>
      </p:sp>
      <p:sp>
        <p:nvSpPr>
          <p:cNvPr id="35842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</a:rPr>
              <a:t>Steve Geer, Fermilab PAC Meeting, Aspen, June 21, 2012</a:t>
            </a:r>
          </a:p>
        </p:txBody>
      </p:sp>
      <p:sp>
        <p:nvSpPr>
          <p:cNvPr id="35843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F7C11B5-411C-7544-B394-470DF806EDB8}" type="slidenum">
              <a:rPr lang="en-US" sz="1200">
                <a:solidFill>
                  <a:srgbClr val="FFFFFF"/>
                </a:solidFill>
              </a:rPr>
              <a:pPr eaLnBrk="1" hangingPunct="1"/>
              <a:t>64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35844" name="TextBox 1"/>
          <p:cNvSpPr txBox="1">
            <a:spLocks noChangeArrowheads="1"/>
          </p:cNvSpPr>
          <p:nvPr/>
        </p:nvSpPr>
        <p:spPr bwMode="auto">
          <a:xfrm>
            <a:off x="4648200" y="2319338"/>
            <a:ext cx="4038600" cy="408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800"/>
              <a:t>Muon storage ring neutrino source proposed at FNAL (stage 1 approval) &amp; CERN.</a:t>
            </a:r>
          </a:p>
          <a:p>
            <a:pPr algn="l" eaLnBrk="1" hangingPunct="1"/>
            <a:endParaRPr lang="en-US" sz="900"/>
          </a:p>
          <a:p>
            <a:pPr algn="l" eaLnBrk="1" hangingPunct="1"/>
            <a:r>
              <a:rPr lang="en-US" sz="1800"/>
              <a:t>At FNAL use 120 GeV MI protons, carbon target, horn focusing, decay channel, storage ring, 2 magnetized detectors … i.e. existing technologies.</a:t>
            </a:r>
          </a:p>
          <a:p>
            <a:pPr algn="l" eaLnBrk="1" hangingPunct="1"/>
            <a:endParaRPr lang="en-US" sz="900"/>
          </a:p>
          <a:p>
            <a:pPr algn="l" eaLnBrk="1" hangingPunct="1"/>
            <a:r>
              <a:rPr lang="en-US" sz="1800"/>
              <a:t>Offers advantages of Neutrino Factory without the intensity … OK for SBL experiment &amp; offers a path towards a NF in the longer term.</a:t>
            </a:r>
          </a:p>
          <a:p>
            <a:pPr algn="l" eaLnBrk="1" hangingPunct="1"/>
            <a:endParaRPr lang="en-US" sz="900"/>
          </a:p>
          <a:p>
            <a:pPr algn="l" eaLnBrk="1" hangingPunct="1"/>
            <a:r>
              <a:rPr lang="en-US" sz="1800"/>
              <a:t>Impressive sensitivity.</a:t>
            </a:r>
          </a:p>
        </p:txBody>
      </p:sp>
      <p:pic>
        <p:nvPicPr>
          <p:cNvPr id="35845" name="Content Placeholder 6" descr="SysBD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" t="3360" r="2684" b="3201"/>
          <a:stretch>
            <a:fillRect/>
          </a:stretch>
        </p:blipFill>
        <p:spPr bwMode="auto">
          <a:xfrm>
            <a:off x="360363" y="3648075"/>
            <a:ext cx="3967162" cy="266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8" t="2" r="6960" b="36610"/>
          <a:stretch>
            <a:fillRect/>
          </a:stretch>
        </p:blipFill>
        <p:spPr bwMode="auto">
          <a:xfrm>
            <a:off x="360363" y="1219200"/>
            <a:ext cx="3995737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10" descr="130524b-nuSTORM-6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68" r="6898" b="-266"/>
          <a:stretch>
            <a:fillRect/>
          </a:stretch>
        </p:blipFill>
        <p:spPr bwMode="auto">
          <a:xfrm>
            <a:off x="4684713" y="1219200"/>
            <a:ext cx="4154487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0383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Worldclass</a:t>
            </a:r>
            <a:r>
              <a:rPr lang="en-US" dirty="0" smtClean="0"/>
              <a:t>, diverse program of neutrino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2775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Physics of neutrinos addressing </a:t>
            </a:r>
            <a:r>
              <a:rPr lang="en-US" dirty="0" smtClean="0"/>
              <a:t>some of the </a:t>
            </a:r>
            <a:r>
              <a:rPr lang="en-US" b="1" dirty="0" smtClean="0"/>
              <a:t>most compelling questions</a:t>
            </a:r>
            <a:r>
              <a:rPr lang="en-US" dirty="0" smtClean="0"/>
              <a:t> in particle </a:t>
            </a:r>
            <a:r>
              <a:rPr lang="en-US" dirty="0" smtClean="0"/>
              <a:t>physics</a:t>
            </a:r>
          </a:p>
          <a:p>
            <a:pPr lvl="2"/>
            <a:r>
              <a:rPr lang="en-US" dirty="0" smtClean="0"/>
              <a:t>About </a:t>
            </a:r>
            <a:r>
              <a:rPr lang="en-US" b="1" dirty="0" smtClean="0"/>
              <a:t>neutrinos</a:t>
            </a:r>
          </a:p>
          <a:p>
            <a:pPr lvl="2"/>
            <a:r>
              <a:rPr lang="en-US" dirty="0" smtClean="0"/>
              <a:t>About the </a:t>
            </a:r>
            <a:r>
              <a:rPr lang="en-US" b="1" dirty="0" smtClean="0"/>
              <a:t>Standard Model</a:t>
            </a:r>
            <a:r>
              <a:rPr lang="en-US" dirty="0" smtClean="0"/>
              <a:t> and the </a:t>
            </a:r>
            <a:r>
              <a:rPr lang="en-US" b="1" dirty="0" smtClean="0"/>
              <a:t>Universe</a:t>
            </a:r>
          </a:p>
          <a:p>
            <a:pPr lvl="2"/>
            <a:r>
              <a:rPr lang="en-US" dirty="0" smtClean="0"/>
              <a:t>Across traditional subfields</a:t>
            </a:r>
            <a:endParaRPr lang="en-US" dirty="0" smtClean="0"/>
          </a:p>
          <a:p>
            <a:pPr lvl="1"/>
            <a:r>
              <a:rPr lang="en-US" dirty="0" smtClean="0"/>
              <a:t>Many different ways to address questions:  source, size, technology</a:t>
            </a:r>
            <a:endParaRPr lang="en-US" dirty="0" smtClean="0"/>
          </a:p>
          <a:p>
            <a:pPr lvl="1"/>
            <a:r>
              <a:rPr lang="en-US" dirty="0" smtClean="0"/>
              <a:t>Questions span understanding observed phenomena to looking for the </a:t>
            </a:r>
            <a:r>
              <a:rPr lang="en-US" b="1" dirty="0" smtClean="0"/>
              <a:t>unexpected</a:t>
            </a:r>
            <a:endParaRPr lang="en-US" b="1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39109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Breadth in </a:t>
            </a:r>
            <a:r>
              <a:rPr lang="en-US" dirty="0" smtClean="0"/>
              <a:t>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Breadth:</a:t>
            </a:r>
          </a:p>
          <a:p>
            <a:pPr lvl="1"/>
            <a:r>
              <a:rPr lang="en-US" dirty="0" smtClean="0"/>
              <a:t>Physics of neutrinos addressing </a:t>
            </a:r>
            <a:r>
              <a:rPr lang="en-US" dirty="0" smtClean="0"/>
              <a:t>some of the most compelling questions in particle </a:t>
            </a:r>
            <a:r>
              <a:rPr lang="en-US" dirty="0" smtClean="0"/>
              <a:t>physics</a:t>
            </a:r>
          </a:p>
          <a:p>
            <a:pPr lvl="2"/>
            <a:r>
              <a:rPr lang="en-US" dirty="0" smtClean="0"/>
              <a:t>About neutrinos</a:t>
            </a:r>
          </a:p>
          <a:p>
            <a:pPr lvl="2"/>
            <a:r>
              <a:rPr lang="en-US" dirty="0" smtClean="0"/>
              <a:t>About the Standard Model and the Universe</a:t>
            </a:r>
          </a:p>
          <a:p>
            <a:pPr lvl="2"/>
            <a:r>
              <a:rPr lang="en-US" dirty="0" smtClean="0"/>
              <a:t>Across traditional subfields</a:t>
            </a:r>
            <a:endParaRPr lang="en-US" dirty="0" smtClean="0"/>
          </a:p>
          <a:p>
            <a:pPr lvl="1"/>
            <a:r>
              <a:rPr lang="en-US" dirty="0" smtClean="0"/>
              <a:t>Many different ways to address questions:  source, size, technology</a:t>
            </a:r>
            <a:endParaRPr lang="en-US" dirty="0" smtClean="0"/>
          </a:p>
          <a:p>
            <a:pPr lvl="1"/>
            <a:r>
              <a:rPr lang="en-US" dirty="0" smtClean="0"/>
              <a:t>Questions span understanding observed phenomena to looking for the unexpected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Big experiments, small </a:t>
            </a:r>
            <a:r>
              <a:rPr lang="en-US" dirty="0" smtClean="0"/>
              <a:t>experiments, different technologies, near term, longer term…</a:t>
            </a:r>
          </a:p>
          <a:p>
            <a:pPr lvl="1"/>
            <a:r>
              <a:rPr lang="en-US" dirty="0" smtClean="0"/>
              <a:t>Lots of opportunities to train young </a:t>
            </a:r>
            <a:r>
              <a:rPr lang="en-US" dirty="0" err="1" smtClean="0"/>
              <a:t>scientistists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46708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ssorder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724" y="1166165"/>
            <a:ext cx="2290992" cy="1831442"/>
          </a:xfrm>
          <a:prstGeom prst="rect">
            <a:avLst/>
          </a:prstGeom>
        </p:spPr>
      </p:pic>
      <p:sp>
        <p:nvSpPr>
          <p:cNvPr id="14340" name="TextBox 20"/>
          <p:cNvSpPr txBox="1">
            <a:spLocks noChangeArrowheads="1"/>
          </p:cNvSpPr>
          <p:nvPr/>
        </p:nvSpPr>
        <p:spPr bwMode="auto">
          <a:xfrm>
            <a:off x="341139" y="1215650"/>
            <a:ext cx="8597581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800"/>
              </a:spcAft>
            </a:pPr>
            <a:r>
              <a:rPr lang="en-US" i="1" dirty="0" smtClean="0">
                <a:cs typeface="Arial" charset="0"/>
              </a:rPr>
              <a:t>	- </a:t>
            </a:r>
            <a:r>
              <a:rPr lang="en-US" i="1" dirty="0">
                <a:cs typeface="Arial" charset="0"/>
              </a:rPr>
              <a:t>what is the absolute neutrino </a:t>
            </a:r>
            <a:r>
              <a:rPr lang="en-US" b="1" i="1" dirty="0">
                <a:cs typeface="Arial" charset="0"/>
              </a:rPr>
              <a:t>mass scale</a:t>
            </a:r>
          </a:p>
          <a:p>
            <a:pPr eaLnBrk="1" hangingPunct="1">
              <a:spcAft>
                <a:spcPts val="1200"/>
              </a:spcAft>
            </a:pPr>
            <a:r>
              <a:rPr lang="en-US" i="1" dirty="0">
                <a:cs typeface="Arial" charset="0"/>
              </a:rPr>
              <a:t>      - are neutrinos </a:t>
            </a:r>
            <a:r>
              <a:rPr lang="en-US" b="1" i="1" dirty="0" err="1">
                <a:cs typeface="Arial" charset="0"/>
              </a:rPr>
              <a:t>Majorana</a:t>
            </a:r>
            <a:r>
              <a:rPr lang="en-US" b="1" i="1" dirty="0">
                <a:cs typeface="Arial" charset="0"/>
              </a:rPr>
              <a:t> or Dirac</a:t>
            </a:r>
            <a:r>
              <a:rPr lang="en-US" i="1" dirty="0">
                <a:cs typeface="Arial" charset="0"/>
              </a:rPr>
              <a:t>?</a:t>
            </a:r>
          </a:p>
          <a:p>
            <a:pPr eaLnBrk="1" hangingPunct="1">
              <a:spcAft>
                <a:spcPts val="1200"/>
              </a:spcAft>
            </a:pPr>
            <a:r>
              <a:rPr lang="en-US" i="1" dirty="0">
                <a:cs typeface="Arial" charset="0"/>
              </a:rPr>
              <a:t>      - what is the neutrino mass ordering?</a:t>
            </a:r>
          </a:p>
          <a:p>
            <a:pPr eaLnBrk="1" hangingPunct="1">
              <a:spcAft>
                <a:spcPts val="1200"/>
              </a:spcAft>
            </a:pPr>
            <a:r>
              <a:rPr lang="en-US" i="1" dirty="0">
                <a:cs typeface="Arial" charset="0"/>
              </a:rPr>
              <a:t>      - is </a:t>
            </a:r>
            <a:r>
              <a:rPr lang="en-US" b="1" i="1" dirty="0">
                <a:cs typeface="Arial" charset="0"/>
              </a:rPr>
              <a:t>CP</a:t>
            </a:r>
            <a:r>
              <a:rPr lang="en-US" i="1" dirty="0">
                <a:cs typeface="Arial" charset="0"/>
              </a:rPr>
              <a:t> violated in the neutrino sector?</a:t>
            </a:r>
          </a:p>
          <a:p>
            <a:pPr eaLnBrk="1" hangingPunct="1">
              <a:spcAft>
                <a:spcPts val="1200"/>
              </a:spcAft>
            </a:pPr>
            <a:r>
              <a:rPr lang="en-US" i="1" dirty="0">
                <a:cs typeface="Arial" charset="0"/>
              </a:rPr>
              <a:t>      - to what extent does the 3</a:t>
            </a:r>
            <a:r>
              <a:rPr lang="en-US" i="1" dirty="0">
                <a:latin typeface="Symbol" charset="0"/>
                <a:cs typeface="Symbol" charset="0"/>
              </a:rPr>
              <a:t>n</a:t>
            </a:r>
            <a:r>
              <a:rPr lang="en-US" i="1" dirty="0">
                <a:cs typeface="Arial" charset="0"/>
              </a:rPr>
              <a:t> paradigm </a:t>
            </a:r>
            <a:r>
              <a:rPr lang="en-US" b="1" i="1" dirty="0">
                <a:cs typeface="Arial" charset="0"/>
              </a:rPr>
              <a:t>describe nature</a:t>
            </a:r>
            <a:r>
              <a:rPr lang="en-US" i="1" dirty="0">
                <a:cs typeface="Arial" charset="0"/>
              </a:rPr>
              <a:t>?</a:t>
            </a:r>
          </a:p>
          <a:p>
            <a:pPr eaLnBrk="1" hangingPunct="1">
              <a:spcAft>
                <a:spcPts val="1200"/>
              </a:spcAft>
            </a:pPr>
            <a:r>
              <a:rPr lang="en-US" i="1" dirty="0">
                <a:cs typeface="Arial" charset="0"/>
              </a:rPr>
              <a:t>      - are there already hints of </a:t>
            </a:r>
            <a:r>
              <a:rPr lang="en-US" b="1" i="1" dirty="0">
                <a:cs typeface="Arial" charset="0"/>
              </a:rPr>
              <a:t>new physics </a:t>
            </a:r>
            <a:r>
              <a:rPr lang="en-US" i="1" dirty="0">
                <a:cs typeface="Arial" charset="0"/>
              </a:rPr>
              <a:t>in existing data?</a:t>
            </a:r>
          </a:p>
          <a:p>
            <a:pPr eaLnBrk="1" hangingPunct="1"/>
            <a:r>
              <a:rPr lang="en-US" i="1" dirty="0">
                <a:cs typeface="Arial" charset="0"/>
              </a:rPr>
              <a:t>      - what new knowledge will neutrinos from </a:t>
            </a:r>
            <a:r>
              <a:rPr lang="en-US" b="1" i="1" dirty="0">
                <a:cs typeface="Arial" charset="0"/>
              </a:rPr>
              <a:t>astrophysical</a:t>
            </a:r>
          </a:p>
          <a:p>
            <a:pPr eaLnBrk="1" hangingPunct="1">
              <a:spcAft>
                <a:spcPts val="1800"/>
              </a:spcAft>
            </a:pPr>
            <a:r>
              <a:rPr lang="en-US" b="1" i="1" dirty="0">
                <a:cs typeface="Arial" charset="0"/>
              </a:rPr>
              <a:t>        sources </a:t>
            </a:r>
            <a:r>
              <a:rPr lang="en-US" i="1" dirty="0">
                <a:cs typeface="Arial" charset="0"/>
              </a:rPr>
              <a:t>bring?</a:t>
            </a:r>
          </a:p>
          <a:p>
            <a:pPr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dirty="0" smtClean="0">
                <a:cs typeface="Arial" charset="0"/>
              </a:rPr>
              <a:t>we </a:t>
            </a:r>
            <a:r>
              <a:rPr lang="en-US" dirty="0">
                <a:cs typeface="Arial" charset="0"/>
              </a:rPr>
              <a:t>know this information for every other particle</a:t>
            </a:r>
            <a:r>
              <a:rPr lang="en-US" dirty="0" smtClean="0">
                <a:cs typeface="Arial" charset="0"/>
              </a:rPr>
              <a:t>!</a:t>
            </a:r>
          </a:p>
          <a:p>
            <a:pPr eaLnBrk="1" hangingPunct="1">
              <a:spcAft>
                <a:spcPts val="1200"/>
              </a:spcAft>
              <a:buFont typeface="Arial" charset="0"/>
              <a:buChar char="•"/>
            </a:pPr>
            <a:endParaRPr lang="en-US" dirty="0">
              <a:cs typeface="Arial" charset="0"/>
            </a:endParaRPr>
          </a:p>
          <a:p>
            <a:pPr eaLnBrk="1" hangingPunct="1"/>
            <a:endParaRPr lang="en-US" dirty="0">
              <a:cs typeface="Arial" charset="0"/>
            </a:endParaRPr>
          </a:p>
        </p:txBody>
      </p:sp>
      <p:sp>
        <p:nvSpPr>
          <p:cNvPr id="17408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fld id="{85371371-10ED-1B46-8117-7349100DA71B}" type="slidenum">
              <a:rPr lang="en-US" sz="1200"/>
              <a:pPr eaLnBrk="1" hangingPunct="1">
                <a:lnSpc>
                  <a:spcPct val="80000"/>
                </a:lnSpc>
              </a:pPr>
              <a:t>8</a:t>
            </a:fld>
            <a:endParaRPr lang="en-US" sz="1200"/>
          </a:p>
        </p:txBody>
      </p:sp>
      <p:sp>
        <p:nvSpPr>
          <p:cNvPr id="14339" name="Rectangle 16"/>
          <p:cNvSpPr>
            <a:spLocks noGrp="1" noChangeArrowheads="1"/>
          </p:cNvSpPr>
          <p:nvPr>
            <p:ph type="title"/>
          </p:nvPr>
        </p:nvSpPr>
        <p:spPr>
          <a:xfrm>
            <a:off x="457200" y="197076"/>
            <a:ext cx="82296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2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The big questions…..</a:t>
            </a:r>
            <a:endParaRPr lang="en-US" sz="3200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" name="Donut 4"/>
          <p:cNvSpPr/>
          <p:nvPr/>
        </p:nvSpPr>
        <p:spPr>
          <a:xfrm>
            <a:off x="160757" y="996651"/>
            <a:ext cx="7090117" cy="1623576"/>
          </a:xfrm>
          <a:prstGeom prst="donut">
            <a:avLst>
              <a:gd name="adj" fmla="val 295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631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fld id="{ADC9C86E-9028-EE43-9D7B-C7B744301322}" type="slidenum">
              <a:rPr lang="en-US" sz="1200"/>
              <a:pPr eaLnBrk="1" hangingPunct="1">
                <a:lnSpc>
                  <a:spcPct val="80000"/>
                </a:lnSpc>
              </a:pPr>
              <a:t>9</a:t>
            </a:fld>
            <a:endParaRPr lang="en-US" sz="1200"/>
          </a:p>
        </p:txBody>
      </p:sp>
      <p:sp>
        <p:nvSpPr>
          <p:cNvPr id="57347" name="Rectangle 16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8229600" cy="1143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28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The Nature of the Neutrino</a:t>
            </a:r>
            <a:br>
              <a:rPr lang="en-US" sz="28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en-US" sz="28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Goals </a:t>
            </a:r>
            <a:r>
              <a:rPr lang="en-US" sz="28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for Next Generation 0</a:t>
            </a:r>
            <a:r>
              <a:rPr lang="en-US" sz="2800" dirty="0">
                <a:solidFill>
                  <a:srgbClr val="000000"/>
                </a:solidFill>
                <a:latin typeface="Symbol" charset="0"/>
                <a:ea typeface="ＭＳ Ｐゴシック" charset="0"/>
                <a:cs typeface="Arial" charset="0"/>
              </a:rPr>
              <a:t>nbb</a:t>
            </a:r>
          </a:p>
        </p:txBody>
      </p:sp>
      <p:pic>
        <p:nvPicPr>
          <p:cNvPr id="57348" name="Picture 4" descr="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0950"/>
            <a:ext cx="5391150" cy="484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TextBox 6"/>
          <p:cNvSpPr txBox="1">
            <a:spLocks noChangeArrowheads="1"/>
          </p:cNvSpPr>
          <p:nvPr/>
        </p:nvSpPr>
        <p:spPr bwMode="auto">
          <a:xfrm>
            <a:off x="5410200" y="1525588"/>
            <a:ext cx="36068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/>
              <a:t> next generation 0</a:t>
            </a:r>
            <a:r>
              <a:rPr lang="en-US">
                <a:latin typeface="Symbol" charset="0"/>
                <a:cs typeface="Symbol" charset="0"/>
              </a:rPr>
              <a:t>nbb</a:t>
            </a:r>
          </a:p>
          <a:p>
            <a:pPr eaLnBrk="1" hangingPunct="1"/>
            <a:r>
              <a:rPr lang="en-US">
                <a:ea typeface="Symbol" charset="0"/>
                <a:cs typeface="Symbol" charset="0"/>
              </a:rPr>
              <a:t>  experiments must</a:t>
            </a:r>
          </a:p>
          <a:p>
            <a:pPr eaLnBrk="1" hangingPunct="1"/>
            <a:r>
              <a:rPr lang="en-US">
                <a:ea typeface="Symbol" charset="0"/>
                <a:cs typeface="Symbol" charset="0"/>
              </a:rPr>
              <a:t>  cover the entire allowed</a:t>
            </a:r>
          </a:p>
          <a:p>
            <a:pPr eaLnBrk="1" hangingPunct="1"/>
            <a:r>
              <a:rPr lang="en-US">
                <a:ea typeface="Symbol" charset="0"/>
                <a:cs typeface="Symbol" charset="0"/>
              </a:rPr>
              <a:t>  region of the inverted</a:t>
            </a:r>
          </a:p>
          <a:p>
            <a:pPr eaLnBrk="1" hangingPunct="1"/>
            <a:r>
              <a:rPr lang="en-US">
                <a:ea typeface="Symbol" charset="0"/>
                <a:cs typeface="Symbol" charset="0"/>
              </a:rPr>
              <a:t>  hierarchy</a:t>
            </a:r>
          </a:p>
          <a:p>
            <a:pPr eaLnBrk="1" hangingPunct="1"/>
            <a:endParaRPr lang="en-US">
              <a:ea typeface="Symbol" charset="0"/>
              <a:cs typeface="Symbo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>
                <a:ea typeface="Symbol" charset="0"/>
                <a:cs typeface="Symbol" charset="0"/>
              </a:rPr>
              <a:t> also allows us to pick</a:t>
            </a:r>
          </a:p>
          <a:p>
            <a:pPr eaLnBrk="1" hangingPunct="1"/>
            <a:r>
              <a:rPr lang="en-US">
                <a:ea typeface="Symbol" charset="0"/>
                <a:cs typeface="Symbol" charset="0"/>
              </a:rPr>
              <a:t>  a technology for the</a:t>
            </a:r>
          </a:p>
          <a:p>
            <a:pPr eaLnBrk="1" hangingPunct="1"/>
            <a:r>
              <a:rPr lang="en-US">
                <a:ea typeface="Symbol" charset="0"/>
                <a:cs typeface="Symbol" charset="0"/>
              </a:rPr>
              <a:t>  future</a:t>
            </a:r>
          </a:p>
          <a:p>
            <a:pPr eaLnBrk="1" hangingPunct="1"/>
            <a:endParaRPr lang="en-US">
              <a:ea typeface="Symbol" charset="0"/>
              <a:cs typeface="Symbo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>
                <a:ea typeface="Symbol" charset="0"/>
                <a:cs typeface="Symbol" charset="0"/>
              </a:rPr>
              <a:t> ideas for probing the</a:t>
            </a:r>
          </a:p>
          <a:p>
            <a:pPr eaLnBrk="1" hangingPunct="1"/>
            <a:r>
              <a:rPr lang="en-US">
                <a:ea typeface="Symbol" charset="0"/>
                <a:cs typeface="Symbol" charset="0"/>
              </a:rPr>
              <a:t>  normal hierarchy exist</a:t>
            </a:r>
          </a:p>
        </p:txBody>
      </p:sp>
      <p:sp>
        <p:nvSpPr>
          <p:cNvPr id="57350" name="TextBox 6"/>
          <p:cNvSpPr txBox="1">
            <a:spLocks noChangeArrowheads="1"/>
          </p:cNvSpPr>
          <p:nvPr/>
        </p:nvSpPr>
        <p:spPr bwMode="auto">
          <a:xfrm>
            <a:off x="609600" y="6172200"/>
            <a:ext cx="1924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(Lisa Kaufman)</a:t>
            </a:r>
          </a:p>
        </p:txBody>
      </p:sp>
    </p:spTree>
    <p:extLst>
      <p:ext uri="{BB962C8B-B14F-4D97-AF65-F5344CB8AC3E}">
        <p14:creationId xmlns:p14="http://schemas.microsoft.com/office/powerpoint/2010/main" val="1202917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8752</TotalTime>
  <Words>3851</Words>
  <Application>Microsoft Macintosh PowerPoint</Application>
  <PresentationFormat>On-screen Show (4:3)</PresentationFormat>
  <Paragraphs>737</Paragraphs>
  <Slides>65</Slides>
  <Notes>41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65</vt:i4>
      </vt:variant>
    </vt:vector>
  </HeadingPairs>
  <TitlesOfParts>
    <vt:vector size="68" baseType="lpstr">
      <vt:lpstr>Office Theme</vt:lpstr>
      <vt:lpstr>Equation</vt:lpstr>
      <vt:lpstr>Microsoft Equation</vt:lpstr>
      <vt:lpstr>Possibilities for Neutrino Physics</vt:lpstr>
      <vt:lpstr>Snowmass 2001</vt:lpstr>
      <vt:lpstr>The big questions…..</vt:lpstr>
      <vt:lpstr>Neutrino Working Group</vt:lpstr>
      <vt:lpstr>Input From the Community</vt:lpstr>
      <vt:lpstr>Neutrino Sources</vt:lpstr>
      <vt:lpstr>Breadth in program</vt:lpstr>
      <vt:lpstr>The big questions…..</vt:lpstr>
      <vt:lpstr>The Nature of the Neutrino Goals for Next Generation 0nbb</vt:lpstr>
      <vt:lpstr>0nbb Experiments and Proposals</vt:lpstr>
      <vt:lpstr>Neutrino Mass</vt:lpstr>
      <vt:lpstr>Direct Neutrino Mass Measurements</vt:lpstr>
      <vt:lpstr>The big questions…..</vt:lpstr>
      <vt:lpstr>Astrophysical Neutrinos</vt:lpstr>
      <vt:lpstr>Low Energy Astrophysical  Neutrino Detectors</vt:lpstr>
      <vt:lpstr>High Energy Astrophysical  Neutrino Detectors</vt:lpstr>
      <vt:lpstr>The big questions….</vt:lpstr>
      <vt:lpstr>Neutrino Oscillations</vt:lpstr>
      <vt:lpstr>3-Flavor Mixing Picture</vt:lpstr>
      <vt:lpstr>Precision Era</vt:lpstr>
      <vt:lpstr>Many experiments measuring neutrino oscillations – running, in planning, in proposal stage</vt:lpstr>
      <vt:lpstr>Many experiments measuring neutrino oscillations – running, in planning, in proposal stage</vt:lpstr>
      <vt:lpstr>NOvA</vt:lpstr>
      <vt:lpstr>Near Detector</vt:lpstr>
      <vt:lpstr>Far Detector</vt:lpstr>
      <vt:lpstr>Ready for Neutrino Beam!</vt:lpstr>
      <vt:lpstr>NOvA ne Appearance</vt:lpstr>
      <vt:lpstr>NOvA ne Appearance</vt:lpstr>
      <vt:lpstr>NOvA ne Appearance</vt:lpstr>
      <vt:lpstr>LBNE: Long Baseline Neutrino                                 Experiment</vt:lpstr>
      <vt:lpstr>Ingredients For Success</vt:lpstr>
      <vt:lpstr>Ingredients For Success</vt:lpstr>
      <vt:lpstr>Ingredients For Success</vt:lpstr>
      <vt:lpstr>PowerPoint Presentation</vt:lpstr>
      <vt:lpstr>Liquid Argon Time Projection Chambers</vt:lpstr>
      <vt:lpstr>PowerPoint Presentation</vt:lpstr>
      <vt:lpstr>LBNE</vt:lpstr>
      <vt:lpstr>LBNE 10kt Would be a Major Advance</vt:lpstr>
      <vt:lpstr>LBNE Spectra (34 kton LAr)</vt:lpstr>
      <vt:lpstr>Mass Hierarchy</vt:lpstr>
      <vt:lpstr>Atmospheric Neutrinos</vt:lpstr>
      <vt:lpstr>L/E Oscillation Pattern</vt:lpstr>
      <vt:lpstr>PowerPoint Presentation</vt:lpstr>
      <vt:lpstr>Supernova n’s</vt:lpstr>
      <vt:lpstr>LBNE Scientific Motivations</vt:lpstr>
      <vt:lpstr>Beyond LBNE</vt:lpstr>
      <vt:lpstr>Far Future Precision</vt:lpstr>
      <vt:lpstr>Neutrino Interactions and Cross Sections</vt:lpstr>
      <vt:lpstr>The big questions….</vt:lpstr>
      <vt:lpstr>PowerPoint Presentation</vt:lpstr>
      <vt:lpstr>Reactor  ne  Anomaly</vt:lpstr>
      <vt:lpstr>Radioactive Source Anomaly</vt:lpstr>
      <vt:lpstr>INTERPRETATION  AS NEW PHYSICS</vt:lpstr>
      <vt:lpstr>Appearance vs Disappearance</vt:lpstr>
      <vt:lpstr>Neutrino Anomalies</vt:lpstr>
      <vt:lpstr>MicroBooNE at Fermilab 170 ton LArTPC at MiniBooNE baseline Look for MiniBooNE excess with precision detection technique</vt:lpstr>
      <vt:lpstr>PowerPoint Presentation</vt:lpstr>
      <vt:lpstr>PowerPoint Presentation</vt:lpstr>
      <vt:lpstr>New Initiatives</vt:lpstr>
      <vt:lpstr>PowerPoint Presentation</vt:lpstr>
      <vt:lpstr>PowerPoint Presentation</vt:lpstr>
      <vt:lpstr>LAr1: MicroBooNE follow-on for near-far comparisons for nu and nubar searches</vt:lpstr>
      <vt:lpstr>PowerPoint Presentation</vt:lpstr>
      <vt:lpstr>nSTORM</vt:lpstr>
      <vt:lpstr>Worldclass, diverse program of neutrino physics</vt:lpstr>
    </vt:vector>
  </TitlesOfParts>
  <Company>Yale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DPF talk</dc:title>
  <dc:creator>Yale</dc:creator>
  <cp:lastModifiedBy>Yale</cp:lastModifiedBy>
  <cp:revision>59</cp:revision>
  <cp:lastPrinted>2013-08-13T21:32:19Z</cp:lastPrinted>
  <dcterms:created xsi:type="dcterms:W3CDTF">2013-08-07T19:44:33Z</dcterms:created>
  <dcterms:modified xsi:type="dcterms:W3CDTF">2013-08-13T21:41:09Z</dcterms:modified>
</cp:coreProperties>
</file>