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  <p:sldMasterId id="2147483744" r:id="rId2"/>
    <p:sldMasterId id="2147483756" r:id="rId3"/>
  </p:sldMasterIdLst>
  <p:notesMasterIdLst>
    <p:notesMasterId r:id="rId45"/>
  </p:notesMasterIdLst>
  <p:sldIdLst>
    <p:sldId id="256" r:id="rId4"/>
    <p:sldId id="257" r:id="rId5"/>
    <p:sldId id="258" r:id="rId6"/>
    <p:sldId id="259" r:id="rId7"/>
    <p:sldId id="264" r:id="rId8"/>
    <p:sldId id="281" r:id="rId9"/>
    <p:sldId id="329" r:id="rId10"/>
    <p:sldId id="267" r:id="rId11"/>
    <p:sldId id="310" r:id="rId12"/>
    <p:sldId id="272" r:id="rId13"/>
    <p:sldId id="274" r:id="rId14"/>
    <p:sldId id="321" r:id="rId15"/>
    <p:sldId id="275" r:id="rId16"/>
    <p:sldId id="318" r:id="rId17"/>
    <p:sldId id="286" r:id="rId18"/>
    <p:sldId id="279" r:id="rId19"/>
    <p:sldId id="283" r:id="rId20"/>
    <p:sldId id="295" r:id="rId21"/>
    <p:sldId id="294" r:id="rId22"/>
    <p:sldId id="290" r:id="rId23"/>
    <p:sldId id="322" r:id="rId24"/>
    <p:sldId id="296" r:id="rId25"/>
    <p:sldId id="314" r:id="rId26"/>
    <p:sldId id="312" r:id="rId27"/>
    <p:sldId id="313" r:id="rId28"/>
    <p:sldId id="323" r:id="rId29"/>
    <p:sldId id="324" r:id="rId30"/>
    <p:sldId id="325" r:id="rId31"/>
    <p:sldId id="326" r:id="rId32"/>
    <p:sldId id="327" r:id="rId33"/>
    <p:sldId id="328" r:id="rId34"/>
    <p:sldId id="315" r:id="rId35"/>
    <p:sldId id="319" r:id="rId36"/>
    <p:sldId id="309" r:id="rId37"/>
    <p:sldId id="305" r:id="rId38"/>
    <p:sldId id="299" r:id="rId39"/>
    <p:sldId id="301" r:id="rId40"/>
    <p:sldId id="302" r:id="rId41"/>
    <p:sldId id="300" r:id="rId42"/>
    <p:sldId id="303" r:id="rId43"/>
    <p:sldId id="304" r:id="rId44"/>
  </p:sldIdLst>
  <p:sldSz cx="9144000" cy="6858000" type="screen4x3"/>
  <p:notesSz cx="6797675" cy="9872663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94660"/>
  </p:normalViewPr>
  <p:slideViewPr>
    <p:cSldViewPr>
      <p:cViewPr>
        <p:scale>
          <a:sx n="83" d="100"/>
          <a:sy n="83" d="100"/>
        </p:scale>
        <p:origin x="-1301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DC211-23B0-4444-B9C6-AA316A00CA9A}" type="datetimeFigureOut">
              <a:rPr lang="en-US" smtClean="0"/>
              <a:t>8/8/2013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E0BA-FBA6-4765-8251-DE8775C02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20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0E0BA-FBA6-4765-8251-DE8775C02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5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0E0BA-FBA6-4765-8251-DE8775C02A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50E0BA-FBA6-4765-8251-DE8775C02A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2961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3F4AA-1EBC-4A0B-801F-E72DA928D847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12" y="4702693"/>
            <a:ext cx="1242416" cy="14908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9928"/>
            <a:ext cx="1059813" cy="1370692"/>
          </a:xfrm>
          <a:prstGeom prst="rect">
            <a:avLst/>
          </a:prstGeom>
        </p:spPr>
      </p:pic>
      <p:sp>
        <p:nvSpPr>
          <p:cNvPr id="17" name="副标题 2"/>
          <p:cNvSpPr txBox="1">
            <a:spLocks/>
          </p:cNvSpPr>
          <p:nvPr userDrawn="1"/>
        </p:nvSpPr>
        <p:spPr>
          <a:xfrm>
            <a:off x="1383396" y="5013176"/>
            <a:ext cx="64008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 smtClean="0">
                <a:solidFill>
                  <a:schemeClr val="accent6"/>
                </a:solidFill>
              </a:rPr>
              <a:t>DPF Meeting, Santa Cruz, CA</a:t>
            </a:r>
          </a:p>
          <a:p>
            <a:r>
              <a:rPr lang="en-US" baseline="0" dirty="0" smtClean="0">
                <a:solidFill>
                  <a:schemeClr val="accent6"/>
                </a:solidFill>
              </a:rPr>
              <a:t>Aug 15, 2013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6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1C1A-861B-4795-BEB6-62645441E0ED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1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2D16E-0622-4841-9BD2-23500CD6A0C1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43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A3B8-27B5-467B-8634-B772A71ACC02}" type="datetime1">
              <a:rPr lang="zh-CN" altLang="en-US" smtClean="0"/>
              <a:t>2013/8/8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888A-CFE4-4C1C-8570-941F20C2F13E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9467-7204-47CF-B4FA-C104BFA3B92F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AA11-D99E-40F9-B17F-C685219C18BE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1F49-4B85-4794-B7AD-90B1C7965406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4B2E-C319-46AD-A4D5-E3F7D8C39DCA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9420E-AB7A-44E8-A795-A73094CB6E97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6C27-9277-4AA8-AEE9-8D8DE40FCD94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980728"/>
            <a:ext cx="8922196" cy="5877272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1367" y="6492875"/>
            <a:ext cx="2133600" cy="365125"/>
          </a:xfrm>
        </p:spPr>
        <p:txBody>
          <a:bodyPr/>
          <a:lstStyle/>
          <a:p>
            <a:fld id="{14C4A038-F6C1-46C7-B0CF-12A92421269A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81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3FAB-EABA-4DD3-A9E2-B0873AEBF8BF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5C44-B217-4BBA-9DC9-1EB5B2BA6BEF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115AE-BA5D-4666-AA12-C8C4853A6644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E7F8-7ADC-4B5A-AB0B-020B9234D34A}" type="datetime1">
              <a:rPr lang="zh-CN" altLang="en-US" smtClean="0"/>
              <a:t>2013/8/8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3719-00B1-488E-A35E-D5BEB934E434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938A1-0495-48E7-B488-5AF4C083658C}" type="datetime1">
              <a:rPr lang="zh-CN" altLang="en-US" smtClean="0"/>
              <a:t>2013/8/8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8D0F-C767-4EB8-AD98-5DA9688C2B23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AADD-117A-4BE0-B51F-0DA725B80770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09335-BD7B-4019-B5DC-A730B796F60E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10CF-DF7C-4AEE-BE44-5D20C537E3D2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CAC39-225A-4278-ADDA-8308BDD94C32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zh-CN" alt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913308-F349-4B6D-A68A-DD1791B4A5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31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4B1A-579C-45BC-96C7-AC35D7561424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670E0-4AD7-4556-844E-934D24887D87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BBE47-2BF2-499B-A0E6-159274473551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EEBC-3941-4A02-BC92-F5951B78AADE}" type="datetime1">
              <a:rPr lang="zh-CN" altLang="en-US" smtClean="0"/>
              <a:t>2013/8/8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8096"/>
          </a:xfrm>
        </p:spPr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0" y="910003"/>
            <a:ext cx="448056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1665"/>
            <a:ext cx="448056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7650" y="6492875"/>
            <a:ext cx="2133600" cy="365125"/>
          </a:xfrm>
        </p:spPr>
        <p:txBody>
          <a:bodyPr/>
          <a:lstStyle/>
          <a:p>
            <a:fld id="{336B577F-EB27-4FE5-8100-E5CC368BA056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504761"/>
            <a:ext cx="28956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>
            <a:lvl1pPr>
              <a:defRPr lang="zh-CN" alt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913308-F349-4B6D-A68A-DD1791B4A5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20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2690"/>
            <a:ext cx="9144000" cy="768096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76F6D881-4454-4BC1-87B1-D9839BA23685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464836"/>
            <a:ext cx="28956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2" y="7192"/>
            <a:ext cx="9142357" cy="76809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ACF99-1BF4-48E9-B3A8-855AF492D6A1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lang="zh-CN" altLang="en-US" sz="1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913308-F349-4B6D-A68A-DD1791B4A5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2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6B4C5-CDEF-4971-AC20-9155040600DB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08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621-9F73-496C-A93C-D9CAD8437882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46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92EDD-64C8-4650-A724-13BF247CBF8B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8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CCCCB-D4A9-46E6-9F13-09765538264E}" type="datetime1">
              <a:rPr lang="zh-CN" altLang="en-US" smtClean="0"/>
              <a:t>2013/8/8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9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F7520A8-0149-4872-BE43-618C81D16D4D}" type="datetime1">
              <a:rPr lang="zh-CN" altLang="en-US" smtClean="0"/>
              <a:t>2013/8/8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7FFC636-1E9F-4D5A-9A99-ACBA204BB170}" type="datetime1">
              <a:rPr lang="zh-CN" altLang="en-US" smtClean="0"/>
              <a:t>2013/8/8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142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0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hyperlink" Target="https://atlas.web.cern.ch/Atlas/GROUPS/PHYSICS/CONFNOTES/ATLAS-CONF-2013-012/" TargetMode="External"/><Relationship Id="rId5" Type="http://schemas.openxmlformats.org/officeDocument/2006/relationships/image" Target="../media/image29.png"/><Relationship Id="rId4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1427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arxiv.org/abs/1307.1427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://arxiv.org/abs/1307.1427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hyperlink" Target="https://atlas.web.cern.ch/Atlas/GROUPS/PHYSICS/CONFNOTES/ATLAS-CONF-2013-080/" TargetMode="External"/><Relationship Id="rId4" Type="http://schemas.openxmlformats.org/officeDocument/2006/relationships/image" Target="../media/image61.png"/><Relationship Id="rId9" Type="http://schemas.openxmlformats.org/officeDocument/2006/relationships/image" Target="../media/image6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tags" Target="../tags/tag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hyperlink" Target="https://atlas.web.cern.ch/Atlas/GROUPS/PHYSICS/CONFNOTES/ATLAS-CONF-2013-08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/article/pii/S037026931200857X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pub/AtlasPublic/HiggsPublicResults/Hgg-FixedScale-Short2.gif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arxiv.org/abs/1307.1427" TargetMode="External"/><Relationship Id="rId3" Type="http://schemas.openxmlformats.org/officeDocument/2006/relationships/hyperlink" Target="http://arxiv.org/abs/1101.0593" TargetMode="External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hyperlink" Target="http://arxiv.org/abs/arXiv:0901.051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hyperlink" Target="https://atlas.web.cern.ch/Atlas/GROUPS/PHYSICS/CONFNOTES/ATLAS-CONF-2012-091/" TargetMode="External"/><Relationship Id="rId4" Type="http://schemas.openxmlformats.org/officeDocument/2006/relationships/hyperlink" Target="http://arxiv.org/abs/1201.3084" TargetMode="External"/><Relationship Id="rId9" Type="http://schemas.openxmlformats.org/officeDocument/2006/relationships/hyperlink" Target="https://atlas.web.cern.ch/Atlas/GROUPS/PHYSICS/CONFNOTES/ATLAS-CONF-2013-08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direct.com/science/article/pii/S037026931200857X" TargetMode="External"/><Relationship Id="rId3" Type="http://schemas.openxmlformats.org/officeDocument/2006/relationships/image" Target="../media/image6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hyperlink" Target="http://arxiv.org/abs/1307.142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1427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abs/1201.3084" TargetMode="External"/><Relationship Id="rId5" Type="http://schemas.openxmlformats.org/officeDocument/2006/relationships/hyperlink" Target="http://arxiv.org/abs/1101.0593" TargetMode="Externa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37026931200857X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arxiv.org/abs/1307.1427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tlas.web.cern.ch/Atlas/GROUPS/PHYSICS/CONFNOTES/ATLAS-CONF-2013-08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tlas.web.cern.ch/Atlas/GROUPS/PHYSICS/CONFNOTES/ATLAS-CONF-2013-08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LHCPhysics/CERNYellowReportPageAt7TeV2012update" TargetMode="External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ki.cern.ch/twiki/bin/view/LHCPhysics/CERNYellowReportPageAt8TeV2012updat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arxiv.org/abs/arXiv:0901.051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12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ki.cern.ch/twiki/bin/view/AtlasPublic/LuminosityPublicResult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307.1427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hyperlink" Target="https://atlas.web.cern.ch/Atlas/GROUPS/PHYSICS/CONFNOTES/ATLAS-CONF-2012-091/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tlas.web.cern.ch/Atlas/GROUPS/PHYSICS/CONFNOTES/ATLAS-CONF-2013-01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307.14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Observation and coupling measurements </a:t>
            </a:r>
            <a:r>
              <a:rPr lang="en-US" sz="3400" b="1" dirty="0"/>
              <a:t>of </a:t>
            </a:r>
            <a:r>
              <a:rPr lang="en-US" sz="3400" b="1" dirty="0" smtClean="0"/>
              <a:t>the Higgs boson </a:t>
            </a:r>
            <a:r>
              <a:rPr lang="en-US" sz="3400" b="1" dirty="0"/>
              <a:t>in the </a:t>
            </a:r>
            <a:r>
              <a:rPr lang="en-US" sz="3400" b="1" dirty="0" err="1"/>
              <a:t>diphoton</a:t>
            </a:r>
            <a:r>
              <a:rPr lang="en-US" sz="3400" b="1" dirty="0"/>
              <a:t> </a:t>
            </a:r>
            <a:r>
              <a:rPr lang="en-US" sz="3400" b="1" dirty="0" smtClean="0"/>
              <a:t/>
            </a:r>
            <a:br>
              <a:rPr lang="en-US" sz="3400" b="1" dirty="0" smtClean="0"/>
            </a:br>
            <a:r>
              <a:rPr lang="en-US" sz="3400" b="1" dirty="0" smtClean="0"/>
              <a:t>decay channel in ATLAS</a:t>
            </a:r>
            <a:endParaRPr lang="en-US" sz="3400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79612" y="3267400"/>
            <a:ext cx="6584776" cy="1152128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chemeClr val="tx1"/>
                </a:solidFill>
              </a:rPr>
              <a:t>Hongtao</a:t>
            </a:r>
            <a:r>
              <a:rPr lang="en-US" sz="3000" dirty="0" smtClean="0">
                <a:solidFill>
                  <a:schemeClr val="tx1"/>
                </a:solidFill>
              </a:rPr>
              <a:t> Yang</a:t>
            </a:r>
          </a:p>
          <a:p>
            <a:r>
              <a:rPr lang="en-US" sz="3000" dirty="0" smtClean="0">
                <a:solidFill>
                  <a:schemeClr val="tx1"/>
                </a:solidFill>
              </a:rPr>
              <a:t>University of 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32674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Signal significance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5917976" cy="4248001"/>
          </a:xfr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36796"/>
              </p:ext>
            </p:extLst>
          </p:nvPr>
        </p:nvGraphicFramePr>
        <p:xfrm>
          <a:off x="976134" y="4941168"/>
          <a:ext cx="727280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368152"/>
                <a:gridCol w="2088232"/>
                <a:gridCol w="216024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</a:t>
                      </a:r>
                      <a:r>
                        <a:rPr lang="en-US" sz="2400" baseline="-25000" dirty="0" err="1" smtClean="0"/>
                        <a:t>H</a:t>
                      </a:r>
                      <a:r>
                        <a:rPr lang="en-US" sz="2400" baseline="0" dirty="0" smtClean="0"/>
                        <a:t> (</a:t>
                      </a:r>
                      <a:r>
                        <a:rPr lang="en-US" sz="2400" baseline="0" dirty="0" err="1" smtClean="0"/>
                        <a:t>GeV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Expected Z (</a:t>
                      </a:r>
                      <a:r>
                        <a:rPr lang="el-GR" sz="2400" dirty="0" smtClean="0"/>
                        <a:t>σ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Observed Z (</a:t>
                      </a:r>
                      <a:r>
                        <a:rPr lang="el-GR" sz="2400" dirty="0" smtClean="0"/>
                        <a:t>σ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TeV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126.0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3.3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 </a:t>
                      </a:r>
                      <a:r>
                        <a:rPr lang="en-US" sz="2400" dirty="0" err="1" smtClean="0"/>
                        <a:t>TeV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126.5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6.5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Combined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126.5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4.3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7.4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182131"/>
            <a:ext cx="219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arXiv:1307.1427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952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980728"/>
                <a:ext cx="8922196" cy="273630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Signal strength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dirty="0" smtClean="0"/>
                  <a:t>) : number of observed signal events over number of expected signal events.</a:t>
                </a:r>
              </a:p>
              <a:p>
                <a:pPr lvl="1"/>
                <a:r>
                  <a:rPr lang="en-US" dirty="0" smtClean="0"/>
                  <a:t>For the inclusive production: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For each Higgs production mode: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×</m:t>
                    </m:r>
                    <m:r>
                      <a:rPr lang="en-US" b="0" i="1" smtClean="0">
                        <a:latin typeface="Cambria Math"/>
                      </a:rPr>
                      <m:t>𝐵𝑅</m:t>
                    </m:r>
                    <m:r>
                      <a:rPr lang="en-US" b="0" i="1" smtClean="0">
                        <a:latin typeface="Cambria Math"/>
                      </a:rPr>
                      <m:t>/</m:t>
                    </m:r>
                    <m:r>
                      <a:rPr lang="en-US" b="0" i="1" smtClean="0">
                        <a:latin typeface="Cambria Math"/>
                      </a:rPr>
                      <m:t>𝐵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𝑆𝑀</m:t>
                        </m:r>
                      </m:sub>
                    </m:sSub>
                  </m:oMath>
                </a14:m>
                <a:r>
                  <a:rPr lang="en-US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𝑖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𝑔𝑔𝐻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b="0" i="1" dirty="0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𝑉𝐵𝐹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, 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/>
                      </a:rPr>
                      <m:t>𝑉𝐻</m:t>
                    </m:r>
                  </m:oMath>
                </a14:m>
                <a:r>
                  <a:rPr lang="en-US" i="1" dirty="0" smtClean="0">
                    <a:solidFill>
                      <a:schemeClr val="tx1"/>
                    </a:solidFill>
                  </a:rPr>
                  <a:t>…)</a:t>
                </a:r>
              </a:p>
              <a:p>
                <a:r>
                  <a:rPr lang="en-US" i="1" dirty="0" smtClean="0">
                    <a:solidFill>
                      <a:schemeClr val="accent6"/>
                    </a:solidFill>
                  </a:rPr>
                  <a:t>Categorization made coupling measurements possible</a:t>
                </a:r>
                <a:endParaRPr lang="en-US" i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980728"/>
                <a:ext cx="8922196" cy="2736304"/>
              </a:xfrm>
              <a:blipFill rotWithShape="1">
                <a:blip r:embed="rId2"/>
                <a:stretch>
                  <a:fillRect l="-1435" t="-4454" r="-1709" b="-3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39952" y="4376353"/>
                <a:ext cx="4916987" cy="1330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50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5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smtClean="0"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sz="2500" i="1" smtClean="0">
                          <a:latin typeface="Cambria Math"/>
                          <a:ea typeface="Cambria Math"/>
                        </a:rPr>
                        <m:t>≈</m:t>
                      </m:r>
                      <m:d>
                        <m:dPr>
                          <m:ctrlPr>
                            <a:rPr lang="en-US" sz="25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5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5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5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500" i="1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5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1,</m:t>
                                    </m:r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500" i="1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500" i="1" smtClean="0">
                                    <a:latin typeface="Cambria Math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2500" i="1" smtClean="0">
                                    <a:latin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5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500" i="1" smtClean="0">
                                    <a:latin typeface="Cambria Math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5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en-US" sz="2500" b="0" i="1" smtClean="0">
                                        <a:latin typeface="Cambria Math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50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5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500" i="1">
                                  <a:latin typeface="Cambria Math"/>
                                </a:rPr>
                                <m:t>⋮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5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0" i="1" smtClean="0"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5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4376353"/>
                <a:ext cx="4916987" cy="13308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734272" y="5903893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accent6"/>
                </a:solidFill>
              </a:rPr>
              <a:t>Categorized</a:t>
            </a:r>
          </a:p>
          <a:p>
            <a:pPr algn="ctr"/>
            <a:r>
              <a:rPr lang="en-US" sz="2600" dirty="0" smtClean="0">
                <a:solidFill>
                  <a:schemeClr val="accent6"/>
                </a:solidFill>
              </a:rPr>
              <a:t>model dependent</a:t>
            </a:r>
            <a:endParaRPr lang="en-US" sz="26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1187624" y="4704681"/>
                <a:ext cx="1938288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dirty="0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n-US" sz="3000" b="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30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3000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000" b="0" i="1" smtClean="0"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704681"/>
                <a:ext cx="1938288" cy="5539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91810" y="5903893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Inclusive</a:t>
            </a:r>
          </a:p>
          <a:p>
            <a:pPr algn="ctr"/>
            <a:r>
              <a:rPr lang="en-US" sz="2600" dirty="0" smtClean="0"/>
              <a:t>model independent</a:t>
            </a:r>
            <a:endParaRPr lang="en-US" sz="2600" dirty="0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536" y="3574702"/>
                <a:ext cx="7992888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b="1" dirty="0" smtClean="0"/>
                  <a:t>: observed signal events in category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b="1" dirty="0" smtClean="0"/>
                  <a:t>.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𝑺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𝒊</m:t>
                        </m:r>
                        <m:r>
                          <a:rPr lang="en-US" b="1" i="1" smtClean="0">
                            <a:latin typeface="Cambria Math"/>
                          </a:rPr>
                          <m:t>,</m:t>
                        </m:r>
                        <m:r>
                          <a:rPr lang="en-US" b="1" i="1" smtClean="0">
                            <a:latin typeface="Cambria Math"/>
                          </a:rPr>
                          <m:t>𝒋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b="1" dirty="0" smtClean="0"/>
                  <a:t> SM signal yield in category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𝒊</m:t>
                    </m:r>
                  </m:oMath>
                </a14:m>
                <a:r>
                  <a:rPr lang="en-US" b="1" dirty="0" smtClean="0"/>
                  <a:t> for the Higgs boson production mode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𝒋</m:t>
                    </m:r>
                  </m:oMath>
                </a14:m>
                <a:r>
                  <a:rPr lang="en-US" b="1" dirty="0" smtClean="0"/>
                  <a:t>.</a:t>
                </a:r>
                <a:endParaRPr lang="en-US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574702"/>
                <a:ext cx="7992888" cy="668645"/>
              </a:xfrm>
              <a:prstGeom prst="rect">
                <a:avLst/>
              </a:prstGeom>
              <a:blipFill rotWithShape="1">
                <a:blip r:embed="rId5"/>
                <a:stretch>
                  <a:fillRect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91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692696"/>
            <a:ext cx="6408712" cy="4340291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Mass 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sz="half" idx="1"/>
                <p:custDataLst>
                  <p:tags r:id="rId1"/>
                </p:custDataLst>
              </p:nvPr>
            </p:nvSpPr>
            <p:spPr>
              <a:xfrm>
                <a:off x="0" y="4941168"/>
                <a:ext cx="9144000" cy="1584176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𝑚</m:t>
                    </m:r>
                    <m:r>
                      <a:rPr lang="en-US" i="1" baseline="-25000" dirty="0" err="1" smtClean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/>
                  <a:t> is extracted from a fit with both signal position and normalization free.</a:t>
                </a:r>
              </a:p>
              <a:p>
                <a:pPr eaLnBrk="0"/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𝒎</m:t>
                    </m:r>
                    <m:r>
                      <a:rPr lang="en-US" sz="3000" b="1" i="1" baseline="-25000" dirty="0" err="1" smtClean="0">
                        <a:solidFill>
                          <a:srgbClr val="FF0000"/>
                        </a:solidFill>
                        <a:latin typeface="Cambria Math"/>
                      </a:rPr>
                      <m:t>𝑯</m:t>
                    </m:r>
                    <m:r>
                      <a:rPr lang="en-US" sz="3000" b="1" i="1" baseline="-25000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𝟏𝟐𝟔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𝟖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±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30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𝒔𝒕𝒂𝒕</m:t>
                        </m:r>
                      </m:e>
                    </m:d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±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𝟕</m:t>
                    </m:r>
                    <m:r>
                      <a:rPr lang="en-US" sz="30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30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1" i="1" dirty="0" err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𝒔𝒚𝒔𝒕</m:t>
                        </m:r>
                      </m:e>
                    </m:d>
                  </m:oMath>
                </a14:m>
                <a:r>
                  <a:rPr lang="en-US" sz="3000" b="1" dirty="0" smtClean="0">
                    <a:solidFill>
                      <a:srgbClr val="FF0000"/>
                    </a:solidFill>
                  </a:rPr>
                  <a:t> GeV</a:t>
                </a:r>
              </a:p>
              <a:p>
                <a:pPr eaLnBrk="0"/>
                <a:r>
                  <a:rPr lang="en-US" sz="3000" dirty="0" smtClean="0"/>
                  <a:t>Dominant uncertainty: mass scale systematics.</a:t>
                </a:r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  <p:custDataLst>
                  <p:tags r:id="rId4"/>
                </p:custDataLst>
              </p:nvPr>
            </p:nvSpPr>
            <p:spPr>
              <a:xfrm>
                <a:off x="0" y="4941168"/>
                <a:ext cx="9144000" cy="1584176"/>
              </a:xfrm>
              <a:blipFill rotWithShape="1">
                <a:blip r:embed="rId5"/>
                <a:stretch>
                  <a:fillRect l="-1133" t="-7722" b="-11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645789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6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91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Inclusive signal strength measurement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sz="3100" b="1" i="1" dirty="0" smtClean="0">
                    <a:solidFill>
                      <a:srgbClr val="FF0000"/>
                    </a:solidFill>
                  </a:rPr>
                  <a:t>μ</a:t>
                </a:r>
                <a:r>
                  <a:rPr lang="en-US" sz="3100" b="1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𝟓𝟕</m:t>
                    </m:r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±</m:t>
                    </m:r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31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𝟐𝟐</m:t>
                    </m:r>
                    <m:r>
                      <a:rPr lang="en-US" sz="3100" b="1" i="1" baseline="30000" dirty="0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sSubSup>
                      <m:sSubSupPr>
                        <m:ctrlP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3100" b="1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100" b="1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𝒔𝒕𝒂𝒕</m:t>
                            </m:r>
                          </m:e>
                        </m:d>
                      </m:e>
                      <m:sub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𝟏𝟑</m:t>
                        </m:r>
                      </m:sub>
                      <m:sup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𝟏𝟕</m:t>
                        </m:r>
                      </m:sup>
                    </m:sSubSup>
                    <m:sSubSup>
                      <m:sSubSupPr>
                        <m:ctrlP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sz="3100" b="1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100" b="1" i="1" dirty="0" err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𝒔𝒚𝒔𝒕</m:t>
                            </m:r>
                          </m:e>
                        </m:d>
                      </m:e>
                      <m:sub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𝟏𝟐</m:t>
                        </m:r>
                      </m:sub>
                      <m:sup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𝟏𝟕</m:t>
                        </m:r>
                      </m:sup>
                    </m:sSubSup>
                    <m:d>
                      <m:dPr>
                        <m:ctrlP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1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𝒕𝒉𝒆𝒐𝒓𝒚</m:t>
                        </m:r>
                      </m:e>
                    </m:d>
                  </m:oMath>
                </a14:m>
                <a:r>
                  <a:rPr lang="en-US" sz="3100" dirty="0" smtClean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10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310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3100" dirty="0"/>
                  <a:t> = 126.8 </a:t>
                </a:r>
                <a:r>
                  <a:rPr lang="en-US" sz="3100" dirty="0" err="1" smtClean="0"/>
                  <a:t>GeV</a:t>
                </a:r>
                <a:endParaRPr lang="en-US" sz="3100" dirty="0" smtClean="0"/>
              </a:p>
              <a:p>
                <a:pPr lvl="1"/>
                <a:r>
                  <a:rPr lang="en-US" sz="3100" dirty="0" smtClean="0"/>
                  <a:t>Theory uncertainty (</a:t>
                </a:r>
                <a:r>
                  <a:rPr lang="en-US" sz="3100" i="1" dirty="0" smtClean="0"/>
                  <a:t>theory</a:t>
                </a:r>
                <a:r>
                  <a:rPr lang="en-US" sz="3100" dirty="0" smtClean="0"/>
                  <a:t>): </a:t>
                </a:r>
                <a:r>
                  <a:rPr lang="en-US" sz="3100" dirty="0"/>
                  <a:t>QCD scale, PDF and branching ratio </a:t>
                </a:r>
                <a:r>
                  <a:rPr lang="en-US" sz="3100" dirty="0" smtClean="0"/>
                  <a:t>uncertainties.</a:t>
                </a:r>
                <a:endParaRPr lang="en-US" sz="3100" dirty="0"/>
              </a:p>
              <a:p>
                <a:pPr lvl="1"/>
                <a:r>
                  <a:rPr lang="en-US" sz="3100" dirty="0" smtClean="0"/>
                  <a:t>Systematic uncertainty (</a:t>
                </a:r>
                <a:r>
                  <a:rPr lang="en-US" sz="3100" i="1" dirty="0" err="1" smtClean="0"/>
                  <a:t>syst</a:t>
                </a:r>
                <a:r>
                  <a:rPr lang="en-US" sz="3100" dirty="0" smtClean="0"/>
                  <a:t>): </a:t>
                </a:r>
                <a:r>
                  <a:rPr lang="en-US" sz="3100" dirty="0"/>
                  <a:t>all the other </a:t>
                </a:r>
                <a:r>
                  <a:rPr lang="en-US" sz="3100" dirty="0" smtClean="0"/>
                  <a:t>uncertainties.</a:t>
                </a:r>
              </a:p>
              <a:p>
                <a:r>
                  <a:rPr lang="en-US" sz="3100" dirty="0" smtClean="0"/>
                  <a:t>The </a:t>
                </a:r>
                <a:r>
                  <a:rPr lang="en-US" sz="3100" dirty="0"/>
                  <a:t>possibility that a SM signal fluctuate to the observation is </a:t>
                </a:r>
                <a:r>
                  <a:rPr lang="en-US" sz="3100" dirty="0" smtClean="0"/>
                  <a:t>3%, </a:t>
                </a:r>
                <a:r>
                  <a:rPr lang="en-US" sz="3100" dirty="0"/>
                  <a:t>corresponding to </a:t>
                </a:r>
                <a:r>
                  <a:rPr lang="en-US" sz="3100" dirty="0">
                    <a:solidFill>
                      <a:srgbClr val="FF0000"/>
                    </a:solidFill>
                  </a:rPr>
                  <a:t>1</a:t>
                </a:r>
                <a:r>
                  <a:rPr lang="en-US" sz="3100" dirty="0" smtClean="0">
                    <a:solidFill>
                      <a:srgbClr val="FF0000"/>
                    </a:solidFill>
                  </a:rPr>
                  <a:t>.9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solidFill>
                          <a:srgbClr val="FF0000"/>
                        </a:solidFill>
                        <a:latin typeface="Cambria Math"/>
                      </a:rPr>
                      <m:t>𝜎</m:t>
                    </m:r>
                  </m:oMath>
                </a14:m>
                <a:r>
                  <a:rPr lang="en-US" sz="3100" dirty="0" smtClean="0"/>
                  <a:t> </a:t>
                </a:r>
                <a:r>
                  <a:rPr lang="en-US" sz="3100" dirty="0"/>
                  <a:t>deviation from the SM S+B </a:t>
                </a:r>
                <a:r>
                  <a:rPr lang="en-US" sz="3100" dirty="0" smtClean="0"/>
                  <a:t>hypothesis (@125.5 </a:t>
                </a:r>
                <a:r>
                  <a:rPr lang="en-US" sz="3100" dirty="0" err="1" smtClean="0"/>
                  <a:t>GeV</a:t>
                </a:r>
                <a:r>
                  <a:rPr lang="en-US" sz="3100" dirty="0"/>
                  <a:t>)</a:t>
                </a:r>
                <a:r>
                  <a:rPr lang="en-US" sz="3100" dirty="0" smtClean="0"/>
                  <a:t>.</a:t>
                </a:r>
                <a:endParaRPr lang="en-US" sz="3100" dirty="0"/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504" t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utoShape 2" descr="https://atlas.web.cern.ch/Atlas/GROUPS/PHYSICS/CONFNOTES/ATLAS-CONF-2013-012/fig_13.png"/>
          <p:cNvSpPr>
            <a:spLocks noChangeAspect="1" noChangeArrowheads="1"/>
          </p:cNvSpPr>
          <p:nvPr/>
        </p:nvSpPr>
        <p:spPr bwMode="auto">
          <a:xfrm>
            <a:off x="155575" y="-3382963"/>
            <a:ext cx="8334375" cy="70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4128" y="5949280"/>
            <a:ext cx="276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arXiv:1307.1427</a:t>
            </a:r>
            <a:endParaRPr lang="en-US" sz="2000" b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44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Coupling with fermions vs. </a:t>
            </a:r>
            <a:r>
              <a:rPr lang="en-US" sz="3500" dirty="0"/>
              <a:t>c</a:t>
            </a:r>
            <a:r>
              <a:rPr lang="en-US" sz="3500" dirty="0" smtClean="0"/>
              <a:t>oupling with bosons</a:t>
            </a:r>
            <a:endParaRPr lang="en-US" sz="3500" baseline="-25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4059958"/>
                <a:ext cx="9144000" cy="2481355"/>
              </a:xfrm>
            </p:spPr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𝑔𝑔𝐻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+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b="0" i="1" dirty="0">
                        <a:solidFill>
                          <a:srgbClr val="FF0000"/>
                        </a:solidFill>
                        <a:latin typeface="Cambria Math"/>
                      </a:rPr>
                      <m:t>𝐻</m:t>
                    </m:r>
                    <m:r>
                      <a:rPr lang="en-US" b="0" i="1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: coupling with fermion (top quark)</a:t>
                </a:r>
              </a:p>
              <a:p>
                <a14:m>
                  <m:oMath xmlns:m="http://schemas.openxmlformats.org/officeDocument/2006/math">
                    <m:r>
                      <a:rPr lang="en-US" b="0" i="1" dirty="0">
                        <a:solidFill>
                          <a:srgbClr val="0070C0"/>
                        </a:solidFill>
                        <a:latin typeface="Cambria Math"/>
                      </a:rPr>
                      <m:t>𝑉𝐵𝐹</m:t>
                    </m:r>
                    <m:r>
                      <a:rPr lang="en-US" b="0" i="1" dirty="0">
                        <a:solidFill>
                          <a:srgbClr val="0070C0"/>
                        </a:solidFill>
                        <a:latin typeface="Cambria Math"/>
                      </a:rPr>
                      <m:t>+</m:t>
                    </m:r>
                    <m:r>
                      <a:rPr lang="en-US" b="0" i="1" dirty="0">
                        <a:solidFill>
                          <a:srgbClr val="0070C0"/>
                        </a:solidFill>
                        <a:latin typeface="Cambria Math"/>
                      </a:rPr>
                      <m:t>𝑉𝐻</m:t>
                    </m:r>
                    <m:r>
                      <a:rPr lang="en-US" b="0" i="1" dirty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: coupling with vector boson</a:t>
                </a:r>
              </a:p>
              <a:p>
                <a:r>
                  <a:rPr lang="en-US" dirty="0" smtClean="0"/>
                  <a:t>Consistent with SM within 2</a:t>
                </a:r>
                <a:r>
                  <a:rPr lang="el-GR" dirty="0" smtClean="0"/>
                  <a:t>σ</a:t>
                </a:r>
                <a:r>
                  <a:rPr lang="en-US" dirty="0"/>
                  <a:t> </a:t>
                </a:r>
                <a:r>
                  <a:rPr lang="en-US" dirty="0" smtClean="0"/>
                  <a:t>(Results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4</m:t>
                    </m:r>
                    <m:r>
                      <a:rPr lang="en-US" b="0" i="1" smtClean="0">
                        <a:latin typeface="Cambria Math"/>
                      </a:rPr>
                      <m:t>𝑙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𝑊𝑊</m:t>
                    </m:r>
                  </m:oMath>
                </a14:m>
                <a:r>
                  <a:rPr lang="en-US" dirty="0" smtClean="0"/>
                  <a:t> channels are consistent with SM within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</m:t>
                    </m:r>
                    <m:r>
                      <a:rPr lang="en-US" b="0" i="1" smtClean="0">
                        <a:latin typeface="Cambria Math"/>
                      </a:rPr>
                      <m:t>𝜎</m:t>
                    </m:r>
                  </m:oMath>
                </a14:m>
                <a:r>
                  <a:rPr lang="en-US" dirty="0" smtClean="0"/>
                  <a:t>). </a:t>
                </a:r>
              </a:p>
              <a:p>
                <a:r>
                  <a:rPr lang="en-US" dirty="0" smtClean="0"/>
                  <a:t>Evaluated @125.5GeV</a:t>
                </a:r>
                <a:r>
                  <a:rPr lang="en-US" dirty="0"/>
                  <a:t>:</a:t>
                </a:r>
                <a:r>
                  <a:rPr lang="en-US" dirty="0" smtClean="0"/>
                  <a:t> difference compared with </a:t>
                </a:r>
                <a:r>
                  <a:rPr lang="en-US" dirty="0"/>
                  <a:t>results </a:t>
                </a:r>
                <a:r>
                  <a:rPr lang="en-US" dirty="0" smtClean="0"/>
                  <a:t>@126.8GeV is small due to large uncertainty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 smtClean="0"/>
                  <a:t> (700 MeV) in this channel.</a:t>
                </a:r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4059958"/>
                <a:ext cx="9144000" cy="2481355"/>
              </a:xfrm>
              <a:blipFill rotWithShape="1">
                <a:blip r:embed="rId2"/>
                <a:stretch>
                  <a:fillRect l="-867" t="-3440" r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/>
          <p:cNvGrpSpPr/>
          <p:nvPr/>
        </p:nvGrpSpPr>
        <p:grpSpPr>
          <a:xfrm>
            <a:off x="224090" y="908720"/>
            <a:ext cx="4032448" cy="2875355"/>
            <a:chOff x="4932040" y="4025156"/>
            <a:chExt cx="4032448" cy="287535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4118606"/>
              <a:ext cx="3563888" cy="2688456"/>
            </a:xfrm>
            <a:prstGeom prst="rect">
              <a:avLst/>
            </a:prstGeom>
          </p:spPr>
        </p:pic>
        <p:sp>
          <p:nvSpPr>
            <p:cNvPr id="9" name="圆角矩形 8"/>
            <p:cNvSpPr/>
            <p:nvPr/>
          </p:nvSpPr>
          <p:spPr>
            <a:xfrm>
              <a:off x="4932040" y="4025156"/>
              <a:ext cx="4032448" cy="2875355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43992" y="4352559"/>
              <a:ext cx="1688723" cy="10081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7124819" y="5798950"/>
              <a:ext cx="1688723" cy="10081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146261" y="4358448"/>
              <a:ext cx="1688723" cy="100811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148064" y="5798950"/>
              <a:ext cx="1688723" cy="100811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直接连接符 13"/>
            <p:cNvCxnSpPr>
              <a:endCxn id="11" idx="1"/>
            </p:cNvCxnSpPr>
            <p:nvPr/>
          </p:nvCxnSpPr>
          <p:spPr>
            <a:xfrm>
              <a:off x="6836787" y="4862504"/>
              <a:ext cx="288032" cy="1440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>
              <a:stCxn id="12" idx="1"/>
              <a:endCxn id="13" idx="3"/>
            </p:cNvCxnSpPr>
            <p:nvPr/>
          </p:nvCxnSpPr>
          <p:spPr>
            <a:xfrm flipH="1">
              <a:off x="6836787" y="4862504"/>
              <a:ext cx="309474" cy="144050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4704"/>
            <a:ext cx="4479925" cy="3215748"/>
          </a:xfrm>
        </p:spPr>
      </p:pic>
      <p:sp>
        <p:nvSpPr>
          <p:cNvPr id="17" name="TextBox 16"/>
          <p:cNvSpPr txBox="1"/>
          <p:nvPr/>
        </p:nvSpPr>
        <p:spPr>
          <a:xfrm>
            <a:off x="5796136" y="6341258"/>
            <a:ext cx="276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5"/>
              </a:rPr>
              <a:t>arXiv:1307.1427</a:t>
            </a:r>
            <a:endParaRPr lang="en-US" sz="2000" b="1" dirty="0"/>
          </a:p>
        </p:txBody>
      </p:sp>
      <p:sp>
        <p:nvSpPr>
          <p:cNvPr id="16" name="圆角矩形 15"/>
          <p:cNvSpPr/>
          <p:nvPr/>
        </p:nvSpPr>
        <p:spPr>
          <a:xfrm>
            <a:off x="5508104" y="3186570"/>
            <a:ext cx="720080" cy="2313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60032" y="3690626"/>
            <a:ext cx="231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@125.5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6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Coupling measurements </a:t>
            </a:r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80" y="764704"/>
            <a:ext cx="6232241" cy="4473922"/>
          </a:xfrm>
        </p:spPr>
      </p:pic>
      <p:sp>
        <p:nvSpPr>
          <p:cNvPr id="3" name="圆角矩形 2"/>
          <p:cNvSpPr/>
          <p:nvPr/>
        </p:nvSpPr>
        <p:spPr>
          <a:xfrm>
            <a:off x="5468754" y="4191375"/>
            <a:ext cx="165618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idx="1"/>
                <p:custDataLst>
                  <p:tags r:id="rId1"/>
                </p:custDataLst>
              </p:nvPr>
            </p:nvSpPr>
            <p:spPr>
              <a:xfrm>
                <a:off x="0" y="5013176"/>
                <a:ext cx="9144000" cy="1844824"/>
              </a:xfrm>
            </p:spPr>
            <p:txBody>
              <a:bodyPr>
                <a:noAutofit/>
              </a:bodyPr>
              <a:lstStyle/>
              <a:p>
                <a:pPr marL="0" indent="0" algn="ctr" eaLnBrk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b="1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𝝁</m:t>
                          </m:r>
                        </m:e>
                        <m:sub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𝒈𝒈𝑯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𝒕</m:t>
                          </m:r>
                          <m:acc>
                            <m:accPr>
                              <m:chr m:val="̅"/>
                              <m:ctrlP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e>
                          </m:acc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𝑯</m:t>
                          </m:r>
                        </m:sub>
                      </m:sSub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𝑩𝑹</m:t>
                      </m:r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n-US" sz="2500" b="1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𝑩𝑹</m:t>
                          </m:r>
                        </m:e>
                        <m:sub>
                          <m:r>
                            <a:rPr lang="en-US" sz="2500" b="1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𝑺𝑴</m:t>
                          </m:r>
                        </m:sub>
                      </m:sSub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𝟏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𝟓𝟒</m:t>
                      </m:r>
                      <m:sPre>
                        <m:sPrePr>
                          <m:ctrlP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𝟑𝟏</m:t>
                          </m:r>
                        </m:sub>
                        <m:sup>
                          <m:r>
                            <a:rPr lang="en-US" sz="2500" b="1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𝟑𝟏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sv-SE" sz="2500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sv-SE" sz="2500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𝒔𝒕𝒂𝒕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𝟏𝟖</m:t>
                              </m:r>
                            </m:sub>
                            <m:sup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𝟐𝟖</m:t>
                              </m:r>
                            </m:sup>
                          </m:sSubSup>
                          <m:d>
                            <m:dPr>
                              <m:ctrlP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𝒔𝒚𝒔𝒕</m:t>
                              </m:r>
                            </m:e>
                          </m:d>
                        </m:e>
                      </m:sPre>
                    </m:oMath>
                  </m:oMathPara>
                </a14:m>
                <a:endParaRPr lang="en-US" sz="2500" b="1" dirty="0" smtClean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𝝁</m:t>
                      </m:r>
                      <m:r>
                        <a:rPr lang="en-US" sz="2500" b="1" i="1" baseline="-25000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𝑽𝑩𝑭</m:t>
                      </m:r>
                      <m:r>
                        <a:rPr lang="en-US" sz="2500" b="1" i="1" baseline="-25000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𝑩𝑹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𝑩𝑹</m:t>
                          </m:r>
                        </m:e>
                        <m:sub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𝑺𝑴</m:t>
                          </m:r>
                        </m:sub>
                      </m:sSub>
                      <m:r>
                        <a:rPr lang="da-DK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da-DK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𝟏</m:t>
                      </m:r>
                      <m:r>
                        <a:rPr lang="da-DK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da-DK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𝟔𝟑</m:t>
                      </m:r>
                      <m:sPre>
                        <m:sPrePr>
                          <m:ctrlP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𝟕𝟏</m:t>
                          </m:r>
                        </m:sub>
                        <m:sup>
                          <m:r>
                            <a:rPr lang="en-US" sz="2500" b="1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𝟕𝟖</m:t>
                          </m:r>
                        </m:sup>
                        <m:e>
                          <m:r>
                            <a:rPr lang="da-DK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sv-SE" sz="2500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sv-SE" sz="2500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𝒔𝒕𝒂𝒕</m:t>
                                  </m:r>
                                </m:e>
                              </m:d>
                            </m:e>
                            <m:sub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𝟒𝟐</m:t>
                              </m:r>
                            </m:sub>
                            <m:sup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da-DK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𝟓𝟑</m:t>
                              </m:r>
                            </m:sup>
                          </m:sSubSup>
                          <m:d>
                            <m:dPr>
                              <m:ctrlPr>
                                <a:rPr lang="da-DK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a-DK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𝒔𝒚𝒔𝒕</m:t>
                              </m:r>
                            </m:e>
                          </m:d>
                        </m:e>
                      </m:sPre>
                    </m:oMath>
                  </m:oMathPara>
                </a14:m>
                <a:endParaRPr lang="da-DK" sz="2500" b="1" dirty="0" smtClean="0">
                  <a:solidFill>
                    <a:srgbClr val="FF0000"/>
                  </a:solidFill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𝝁</m:t>
                      </m:r>
                      <m:r>
                        <a:rPr lang="en-US" sz="2500" b="1" i="1" baseline="-25000" dirty="0" err="1">
                          <a:solidFill>
                            <a:srgbClr val="FF0000"/>
                          </a:solidFill>
                          <a:latin typeface="Cambria Math"/>
                        </a:rPr>
                        <m:t>𝑽𝑯</m:t>
                      </m:r>
                      <m:r>
                        <a:rPr lang="en-US" sz="2500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𝑩𝑹</m:t>
                      </m:r>
                      <m:r>
                        <a:rPr lang="en-US" sz="2500" b="1" i="1" dirty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sSub>
                        <m:sSubPr>
                          <m:ctrlP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𝑩𝑹</m:t>
                          </m:r>
                        </m:e>
                        <m:sub>
                          <m:r>
                            <a:rPr lang="en-US" sz="2500" b="1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𝑺𝑴</m:t>
                          </m:r>
                        </m:sub>
                      </m:sSub>
                      <m:r>
                        <a:rPr lang="sv-SE" sz="2500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sv-SE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𝟏</m:t>
                      </m:r>
                      <m:r>
                        <a:rPr lang="sv-SE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sv-SE" sz="2500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𝟕𝟏</m:t>
                      </m:r>
                      <m:sPre>
                        <m:sPrePr>
                          <m:ctrlP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PrePr>
                        <m:sub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𝟐𝟓</m:t>
                          </m:r>
                        </m:sub>
                        <m:sup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𝟒𝟎</m:t>
                          </m:r>
                        </m:sup>
                        <m:e>
                          <m:r>
                            <a:rPr lang="sv-SE" sz="2500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sv-SE" sz="2500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sv-SE" sz="2500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𝒔𝒕𝒂𝒕</m:t>
                                  </m:r>
                                </m:e>
                              </m:d>
                            </m:e>
                            <m:sub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𝟐𝟕</m:t>
                              </m:r>
                            </m:sub>
                            <m:sup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sv-SE" sz="2500" b="1" i="1" dirty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𝟑𝟎</m:t>
                              </m:r>
                            </m:sup>
                          </m:sSubSup>
                          <m:d>
                            <m:dPr>
                              <m:ctrlPr>
                                <a:rPr lang="sv-SE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sv-SE" sz="2500" b="1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𝒔𝒚𝒔𝒕</m:t>
                              </m:r>
                            </m:e>
                          </m:d>
                        </m:e>
                      </m:sPre>
                    </m:oMath>
                  </m:oMathPara>
                </a14:m>
                <a:endParaRPr lang="da-DK" sz="2500" b="1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4"/>
                </p:custDataLst>
              </p:nvPr>
            </p:nvSpPr>
            <p:spPr>
              <a:xfrm>
                <a:off x="0" y="5013176"/>
                <a:ext cx="9144000" cy="1844824"/>
              </a:xfr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520" y="3971410"/>
                <a:ext cx="1656184" cy="43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i="1" dirty="0" smtClean="0">
                    <a:solidFill>
                      <a:srgbClr val="0070C0"/>
                    </a:solidFill>
                  </a:rPr>
                  <a:t>μ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2200" i="1" baseline="30000" dirty="0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sSubSup>
                      <m:sSubSupPr>
                        <m:ctrlPr>
                          <a:rPr lang="en-US" sz="22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0" i="1" dirty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1.57</m:t>
                        </m:r>
                      </m:e>
                      <m:sub>
                        <m:r>
                          <a:rPr lang="en-US" sz="22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  <m:t>−0.</m:t>
                        </m:r>
                        <m:r>
                          <a:rPr lang="en-US" sz="2200" b="0" i="1" dirty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28</m:t>
                        </m:r>
                      </m:sub>
                      <m:sup>
                        <m:r>
                          <a:rPr lang="en-US" sz="2200" i="1" dirty="0">
                            <a:solidFill>
                              <a:srgbClr val="0070C0"/>
                            </a:solidFill>
                            <a:latin typeface="Cambria Math"/>
                          </a:rPr>
                          <m:t>+0.</m:t>
                        </m:r>
                        <m:r>
                          <a:rPr lang="en-US" sz="2200" b="0" i="1" dirty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32</m:t>
                        </m:r>
                      </m:sup>
                    </m:sSubSup>
                  </m:oMath>
                </a14:m>
                <a:endParaRPr lang="da-DK" sz="2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971410"/>
                <a:ext cx="1656184" cy="439929"/>
              </a:xfrm>
              <a:prstGeom prst="rect">
                <a:avLst/>
              </a:prstGeom>
              <a:blipFill rotWithShape="1">
                <a:blip r:embed="rId6"/>
                <a:stretch>
                  <a:fillRect l="-4412" t="-5479" b="-26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98218" y="3571300"/>
            <a:ext cx="276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7"/>
              </a:rPr>
              <a:t>arXiv:1307.1427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4012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  <p:custDataLst>
                  <p:tags r:id="rId1"/>
                </p:custDataLst>
              </p:nvPr>
            </p:nvSpPr>
            <p:spPr/>
            <p:txBody>
              <a:bodyPr>
                <a:normAutofit/>
              </a:bodyPr>
              <a:lstStyle/>
              <a:p>
                <a:pPr eaLnBrk="0"/>
                <a:r>
                  <a:rPr lang="en-US" dirty="0" smtClean="0"/>
                  <a:t>Search for 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(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New</a:t>
                </a:r>
                <a:r>
                  <a:rPr lang="en-US" dirty="0" smtClean="0"/>
                  <a:t>)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  </a:t>
                </a:r>
                <a:endParaRPr 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  <p:custDataLst>
                  <p:tags r:id="rId3"/>
                </p:custDataLst>
              </p:nvPr>
            </p:nvSpPr>
            <p:spPr>
              <a:blipFill rotWithShape="1">
                <a:blip r:embed="rId4"/>
                <a:stretch>
                  <a:fillRect l="-2667" t="-1507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10003"/>
                <a:ext cx="5868144" cy="331108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Crucial for </a:t>
                </a:r>
                <a:r>
                  <a:rPr lang="en-US" dirty="0"/>
                  <a:t>understanding the Yukawa coupling </a:t>
                </a:r>
                <a:r>
                  <a:rPr lang="en-US" dirty="0" smtClean="0"/>
                  <a:t>between the top quark </a:t>
                </a:r>
                <a:r>
                  <a:rPr lang="en-US" dirty="0"/>
                  <a:t>and </a:t>
                </a:r>
                <a:r>
                  <a:rPr lang="en-US" dirty="0" smtClean="0"/>
                  <a:t>the Higgs boson</a:t>
                </a:r>
              </a:p>
              <a:p>
                <a:r>
                  <a:rPr lang="en-US" dirty="0" smtClean="0"/>
                  <a:t>Two channels</a:t>
                </a:r>
              </a:p>
              <a:p>
                <a:pPr lvl="1"/>
                <a:r>
                  <a:rPr lang="en-US" sz="2100" dirty="0"/>
                  <a:t>L</a:t>
                </a:r>
                <a:r>
                  <a:rPr lang="en-US" sz="2100" dirty="0" smtClean="0"/>
                  <a:t>eptonic: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10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100" b="0" i="1" dirty="0" smtClean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100" b="0" i="1" dirty="0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sz="21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100" i="1" dirty="0">
                            <a:latin typeface="Cambria Math"/>
                          </a:rPr>
                          <m:t>𝑊</m:t>
                        </m:r>
                      </m:e>
                      <m:sup>
                        <m:r>
                          <a:rPr lang="en-US" sz="2100" i="1" dirty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sz="2100" i="1" dirty="0">
                        <a:latin typeface="Cambria Math"/>
                        <a:sym typeface="Wingdings" pitchFamily="2" charset="2"/>
                      </a:rPr>
                      <m:t>𝑏</m:t>
                    </m:r>
                    <m:sSup>
                      <m:sSupPr>
                        <m:ctrlP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  <m:t>𝑊</m:t>
                        </m:r>
                      </m:e>
                      <m:sup>
                        <m: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e>
                    </m:acc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→</m:t>
                    </m:r>
                    <m:r>
                      <a:rPr lang="en-US" sz="2100" i="1" dirty="0" err="1" smtClean="0">
                        <a:latin typeface="Cambria Math"/>
                        <a:sym typeface="Wingdings" pitchFamily="2" charset="2"/>
                      </a:rPr>
                      <m:t>𝑙</m:t>
                    </m:r>
                    <m:r>
                      <a:rPr lang="el-GR" sz="2100" i="1" dirty="0" smtClean="0">
                        <a:latin typeface="Cambria Math"/>
                        <a:sym typeface="Wingdings" pitchFamily="2" charset="2"/>
                      </a:rPr>
                      <m:t>𝜈</m:t>
                    </m:r>
                    <m:r>
                      <a:rPr lang="en-US" sz="2100" i="1" dirty="0" err="1" smtClean="0">
                        <a:latin typeface="Cambria Math"/>
                        <a:sym typeface="Wingdings" pitchFamily="2" charset="2"/>
                      </a:rPr>
                      <m:t>𝑏</m:t>
                    </m:r>
                    <m:r>
                      <a:rPr lang="en-US" sz="2100" i="1" dirty="0" err="1" smtClean="0">
                        <a:latin typeface="Cambria Math"/>
                        <a:sym typeface="Wingdings" pitchFamily="2" charset="2"/>
                      </a:rPr>
                      <m:t>+</m:t>
                    </m:r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𝑙</m:t>
                    </m:r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𝜈</m:t>
                    </m:r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𝑏</m:t>
                    </m:r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𝑗𝑗𝑏</m:t>
                    </m:r>
                  </m:oMath>
                </a14:m>
                <a:endParaRPr lang="en-US" sz="2100" dirty="0" smtClean="0"/>
              </a:p>
              <a:p>
                <a:pPr lvl="1"/>
                <a:r>
                  <a:rPr lang="en-US" sz="2100" dirty="0"/>
                  <a:t>H</a:t>
                </a:r>
                <a:r>
                  <a:rPr lang="en-US" sz="2100" dirty="0" smtClean="0"/>
                  <a:t>adronic: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10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100" b="0" i="1" dirty="0" smtClean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100" b="0" i="1" dirty="0" smtClean="0">
                        <a:latin typeface="Cambria Math"/>
                      </a:rPr>
                      <m:t>→</m:t>
                    </m:r>
                    <m:sSup>
                      <m:sSupPr>
                        <m:ctrlPr>
                          <a:rPr lang="en-US" sz="21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100" b="0" i="1" dirty="0" smtClean="0">
                            <a:latin typeface="Cambria Math"/>
                          </a:rPr>
                          <m:t>𝑊</m:t>
                        </m:r>
                      </m:e>
                      <m:sup>
                        <m:r>
                          <a:rPr lang="en-US" sz="2100" b="0" i="1" dirty="0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sz="2100" i="1" dirty="0" smtClean="0">
                        <a:latin typeface="Cambria Math"/>
                        <a:sym typeface="Wingdings" pitchFamily="2" charset="2"/>
                      </a:rPr>
                      <m:t>𝑏</m:t>
                    </m:r>
                    <m:sSup>
                      <m:sSupPr>
                        <m:ctrlPr>
                          <a:rPr lang="en-US" sz="2100" i="1" dirty="0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2100" b="0" i="1" dirty="0" smtClean="0">
                            <a:latin typeface="Cambria Math"/>
                            <a:sym typeface="Wingdings" pitchFamily="2" charset="2"/>
                          </a:rPr>
                          <m:t>𝑊</m:t>
                        </m:r>
                      </m:e>
                      <m:sup>
                        <m:r>
                          <a:rPr lang="en-US" sz="2100" b="0" i="1" dirty="0" smtClean="0">
                            <a:latin typeface="Cambria Math"/>
                            <a:sym typeface="Wingdings" pitchFamily="2" charset="2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sz="2100" i="1" dirty="0" smtClean="0">
                            <a:latin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2100" b="0" i="1" dirty="0" smtClean="0"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e>
                    </m:acc>
                    <m:r>
                      <a:rPr lang="en-US" sz="2100" b="0" i="1" dirty="0" smtClean="0">
                        <a:latin typeface="Cambria Math"/>
                        <a:sym typeface="Wingdings" pitchFamily="2" charset="2"/>
                      </a:rPr>
                      <m:t>→</m:t>
                    </m:r>
                    <m:r>
                      <a:rPr lang="en-US" sz="2100" i="1" dirty="0" smtClean="0">
                        <a:latin typeface="Cambria Math"/>
                        <a:sym typeface="Wingdings" pitchFamily="2" charset="2"/>
                      </a:rPr>
                      <m:t>4</m:t>
                    </m:r>
                    <m:r>
                      <a:rPr lang="en-US" sz="2100" i="1" dirty="0" smtClean="0">
                        <a:latin typeface="Cambria Math"/>
                        <a:sym typeface="Wingdings" pitchFamily="2" charset="2"/>
                      </a:rPr>
                      <m:t>𝑗</m:t>
                    </m:r>
                    <m:r>
                      <a:rPr lang="en-US" sz="2100" i="1" dirty="0" smtClean="0">
                        <a:latin typeface="Cambria Math"/>
                        <a:sym typeface="Wingdings" pitchFamily="2" charset="2"/>
                      </a:rPr>
                      <m:t>+</m:t>
                    </m:r>
                    <m:r>
                      <a:rPr lang="en-US" sz="2100" i="1" dirty="0" smtClean="0">
                        <a:latin typeface="Cambria Math"/>
                        <a:sym typeface="Wingdings" pitchFamily="2" charset="2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</m:ctrlPr>
                      </m:accPr>
                      <m:e>
                        <m:r>
                          <a:rPr lang="en-US" sz="2100" i="1" dirty="0">
                            <a:latin typeface="Cambria Math"/>
                            <a:sym typeface="Wingdings" pitchFamily="2" charset="2"/>
                          </a:rPr>
                          <m:t>𝑏</m:t>
                        </m:r>
                      </m:e>
                    </m:acc>
                  </m:oMath>
                </a14:m>
                <a:endParaRPr lang="en-US" sz="2100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10003"/>
                <a:ext cx="5868144" cy="3311085"/>
              </a:xfrm>
              <a:blipFill rotWithShape="1">
                <a:blip r:embed="rId5"/>
                <a:stretch>
                  <a:fillRect l="-1765" t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79" y="836712"/>
            <a:ext cx="3246293" cy="3663776"/>
          </a:xfr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4785" y="4653136"/>
            <a:ext cx="8928992" cy="1008112"/>
            <a:chOff x="33519" y="1196752"/>
            <a:chExt cx="10082857" cy="1071388"/>
          </a:xfrm>
        </p:grpSpPr>
        <p:pic>
          <p:nvPicPr>
            <p:cNvPr id="9" name="Picture 3" descr="C:\Users\Harry\AppData\Roaming\Tencent\Users\251082794\QQ\WinTemp\RichOle\8UAM0S$JMI(Y9E3~KL)]I$N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5084" y="1196752"/>
              <a:ext cx="3991292" cy="107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9" y="1196752"/>
              <a:ext cx="8160556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圆角矩形 10"/>
          <p:cNvSpPr/>
          <p:nvPr/>
        </p:nvSpPr>
        <p:spPr>
          <a:xfrm>
            <a:off x="6516216" y="5013176"/>
            <a:ext cx="576064" cy="589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87624" y="5805264"/>
                <a:ext cx="67687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Signal decomposition in the two </a:t>
                </a:r>
                <a14:m>
                  <m:oMath xmlns:m="http://schemas.openxmlformats.org/officeDocument/2006/math">
                    <m:r>
                      <a:rPr lang="en-US" sz="2400" b="0" i="1" dirty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400" b="0" i="1" dirty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400" b="0" i="1" dirty="0">
                        <a:latin typeface="Cambria Math"/>
                      </a:rPr>
                      <m:t>𝐻</m:t>
                    </m:r>
                  </m:oMath>
                </a14:m>
                <a:r>
                  <a:rPr lang="en-US" sz="2400" dirty="0" smtClean="0"/>
                  <a:t> channels 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5805264"/>
                <a:ext cx="6768752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23528" y="3933056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10"/>
              </a:rPr>
              <a:t>ATLAS-CONF-2013-080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411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内容占位符 1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665160"/>
            <a:ext cx="3888433" cy="2791167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19" y="3373802"/>
            <a:ext cx="4458545" cy="320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3" y="3373802"/>
            <a:ext cx="4458545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  <p:custDataLst>
                  <p:tags r:id="rId1"/>
                </p:custDataLst>
              </p:nvPr>
            </p:nvSpPr>
            <p:spPr/>
            <p:txBody>
              <a:bodyPr>
                <a:normAutofit/>
              </a:bodyPr>
              <a:lstStyle/>
              <a:p>
                <a:pPr eaLnBrk="0"/>
                <a:r>
                  <a:rPr lang="en-US" dirty="0" smtClean="0"/>
                  <a:t>Limit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i="1" dirty="0" smtClean="0">
                        <a:latin typeface="Cambria Math"/>
                      </a:rPr>
                      <m:t>𝐻</m:t>
                    </m:r>
                    <m:r>
                      <a:rPr lang="en-US" b="0" i="0" dirty="0" smtClean="0">
                        <a:latin typeface="Cambria Math"/>
                      </a:rPr>
                      <m:t>, </m:t>
                    </m:r>
                    <m:r>
                      <a:rPr lang="en-US" b="0" i="1" dirty="0" smtClean="0">
                        <a:latin typeface="Cambria Math"/>
                      </a:rPr>
                      <m:t>𝐻</m:t>
                    </m:r>
                    <m:r>
                      <a:rPr lang="en-US" b="0" i="1" dirty="0" smtClean="0">
                        <a:latin typeface="Cambria Math"/>
                      </a:rPr>
                      <m:t>→</m:t>
                    </m:r>
                    <m:r>
                      <a:rPr lang="en-US" b="0" i="1" dirty="0" smtClean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(</a:t>
                </a:r>
                <a:r>
                  <a:rPr lang="en-US" dirty="0">
                    <a:solidFill>
                      <a:srgbClr val="FF0000"/>
                    </a:solidFill>
                  </a:rPr>
                  <a:t>New</a:t>
                </a:r>
                <a:r>
                  <a:rPr lang="en-US" dirty="0"/>
                  <a:t>)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 </a:t>
                </a:r>
                <a:r>
                  <a:rPr lang="en-US" dirty="0" smtClean="0"/>
                  <a:t>  </a:t>
                </a:r>
                <a:endParaRPr 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  <p:custDataLst>
                  <p:tags r:id="rId6"/>
                </p:custDataLst>
              </p:nvPr>
            </p:nvSpPr>
            <p:spPr>
              <a:blipFill rotWithShape="1">
                <a:blip r:embed="rId7"/>
                <a:stretch>
                  <a:fillRect l="-2667" t="-1507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795700"/>
                <a:ext cx="5364088" cy="234526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</a:t>
                </a:r>
                <a:r>
                  <a:rPr lang="en-US" dirty="0" smtClean="0"/>
                  <a:t>he exclusion limits @ 95% C.L. 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dirty="0">
                        <a:latin typeface="Cambria Math"/>
                      </a:rPr>
                      <m:t>, </m:t>
                    </m:r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</m:t>
                    </m:r>
                    <m:r>
                      <a:rPr lang="en-US" i="1" dirty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i="1" dirty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 smtClean="0"/>
                  <a:t> production @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𝑚</m:t>
                    </m:r>
                    <m:r>
                      <a:rPr lang="en-US" i="1" baseline="-25000" dirty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/>
                  <a:t>=</a:t>
                </a:r>
                <a:r>
                  <a:rPr lang="en-US" dirty="0" smtClean="0"/>
                  <a:t>126.8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are </a:t>
                </a:r>
              </a:p>
              <a:p>
                <a:pPr lvl="1"/>
                <a:r>
                  <a:rPr lang="en-US" dirty="0" smtClean="0"/>
                  <a:t>Observed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5.3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×</m:t>
                    </m:r>
                  </m:oMath>
                </a14:m>
                <a:r>
                  <a:rPr lang="en-US" dirty="0"/>
                  <a:t>SM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dirty="0" smtClean="0"/>
                  <a:t>Expected </a:t>
                </a:r>
                <a:r>
                  <a:rPr lang="en-US" dirty="0" smtClean="0">
                    <a:solidFill>
                      <a:schemeClr val="accent6"/>
                    </a:solidFill>
                  </a:rPr>
                  <a:t>6.4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×</m:t>
                    </m:r>
                  </m:oMath>
                </a14:m>
                <a:r>
                  <a:rPr lang="en-US" dirty="0"/>
                  <a:t>SM</a:t>
                </a:r>
                <a:endParaRPr lang="en-US" dirty="0" smtClean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795700"/>
                <a:ext cx="5364088" cy="2345268"/>
              </a:xfrm>
              <a:blipFill rotWithShape="1">
                <a:blip r:embed="rId8"/>
                <a:stretch>
                  <a:fillRect l="-1932" t="-2344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59632" y="442310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One candidate!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/>
          <p:cNvCxnSpPr>
            <a:stCxn id="4" idx="2"/>
          </p:cNvCxnSpPr>
          <p:nvPr/>
        </p:nvCxnSpPr>
        <p:spPr>
          <a:xfrm>
            <a:off x="2123728" y="4792441"/>
            <a:ext cx="224818" cy="5854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544" y="301347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9"/>
              </a:rPr>
              <a:t>ATLAS-CONF-2013-080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57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</a:t>
                </a:r>
                <a:r>
                  <a:rPr lang="en-US" dirty="0" smtClean="0"/>
                  <a:t>significance </a:t>
                </a:r>
                <a:r>
                  <a:rPr lang="en-US" dirty="0"/>
                  <a:t>of the newly </a:t>
                </a:r>
                <a:r>
                  <a:rPr lang="en-US" dirty="0" smtClean="0"/>
                  <a:t>observed particle </a:t>
                </a:r>
                <a:r>
                  <a:rPr lang="en-US" dirty="0"/>
                  <a:t>in </a:t>
                </a:r>
                <a:r>
                  <a:rPr lang="en-US" dirty="0" err="1" smtClean="0"/>
                  <a:t>diphoton</a:t>
                </a:r>
                <a:r>
                  <a:rPr lang="en-US" dirty="0" smtClean="0"/>
                  <a:t> </a:t>
                </a:r>
                <a:r>
                  <a:rPr lang="en-US" dirty="0"/>
                  <a:t>final state </a:t>
                </a:r>
                <a:r>
                  <a:rPr lang="en-US" dirty="0" smtClean="0"/>
                  <a:t>reaches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7.4 </a:t>
                </a:r>
                <a:r>
                  <a:rPr lang="en-US" b="1" dirty="0">
                    <a:solidFill>
                      <a:srgbClr val="FF0000"/>
                    </a:solidFill>
                  </a:rPr>
                  <a:t>σ</a:t>
                </a:r>
                <a:r>
                  <a:rPr lang="en-US" b="1" dirty="0"/>
                  <a:t>.</a:t>
                </a:r>
                <a:endParaRPr lang="en-US" dirty="0" smtClean="0"/>
              </a:p>
              <a:p>
                <a:r>
                  <a:rPr lang="en-US" dirty="0" smtClean="0"/>
                  <a:t>The mass of the particle is measured to </a:t>
                </a:r>
                <a:r>
                  <a:rPr lang="en-US" dirty="0"/>
                  <a:t>be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𝒎</m:t>
                    </m:r>
                    <m:r>
                      <a:rPr lang="en-US" b="1" i="1" baseline="-25000" dirty="0" err="1">
                        <a:solidFill>
                          <a:srgbClr val="FF0000"/>
                        </a:solidFill>
                        <a:latin typeface="Cambria Math"/>
                      </a:rPr>
                      <m:t>𝑯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𝟏𝟐𝟔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𝟖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±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d>
                      <m:d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𝒔𝒕𝒂𝒕</m:t>
                        </m:r>
                      </m:e>
                    </m:d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±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𝟕</m:t>
                    </m:r>
                    <m:d>
                      <m:d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dirty="0" err="1">
                            <a:solidFill>
                              <a:srgbClr val="FF0000"/>
                            </a:solidFill>
                            <a:latin typeface="Cambria Math"/>
                          </a:rPr>
                          <m:t>𝒔𝒚𝒔𝒕</m:t>
                        </m:r>
                      </m:e>
                    </m:d>
                  </m:oMath>
                </a14:m>
                <a:r>
                  <a:rPr lang="en-US" b="1" dirty="0" smtClean="0"/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GeV</a:t>
                </a:r>
                <a:endParaRPr lang="en-US" b="1" dirty="0">
                  <a:solidFill>
                    <a:srgbClr val="FF0000"/>
                  </a:solidFill>
                </a:endParaRPr>
              </a:p>
              <a:p>
                <a:r>
                  <a:rPr lang="en-US" dirty="0" smtClean="0"/>
                  <a:t>The signal strength @126.8 </a:t>
                </a:r>
                <a:r>
                  <a:rPr lang="en-US" dirty="0" err="1" smtClean="0"/>
                  <a:t>GeV</a:t>
                </a:r>
                <a:r>
                  <a:rPr lang="en-US" dirty="0"/>
                  <a:t> </a:t>
                </a:r>
                <a:r>
                  <a:rPr lang="en-US" dirty="0" smtClean="0"/>
                  <a:t>is</a:t>
                </a:r>
                <a:endParaRPr lang="en-US" dirty="0"/>
              </a:p>
              <a:p>
                <a:pPr marL="0" indent="0" algn="ctr">
                  <a:buNone/>
                </a:pPr>
                <a:r>
                  <a:rPr lang="en-US" b="1" i="1" dirty="0" smtClean="0">
                    <a:solidFill>
                      <a:srgbClr val="FF0000"/>
                    </a:solidFill>
                  </a:rPr>
                  <a:t>μ</a:t>
                </a:r>
                <a:r>
                  <a:rPr lang="en-US" b="1" dirty="0">
                    <a:solidFill>
                      <a:srgbClr val="FF00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𝟓𝟕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±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𝟎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/>
                      </a:rPr>
                      <m:t>𝟐𝟐</m:t>
                    </m:r>
                    <m:r>
                      <a:rPr lang="en-US" b="1" i="1" baseline="30000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sSubSup>
                      <m:sSubSup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𝒔𝒕𝒂𝒕</m:t>
                            </m:r>
                          </m:e>
                        </m:d>
                      </m:e>
                      <m:sub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𝟏𝟑</m:t>
                        </m:r>
                      </m:sub>
                      <m:sup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𝟏𝟕</m:t>
                        </m:r>
                      </m:sup>
                    </m:sSubSup>
                    <m:sSubSup>
                      <m:sSubSup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ctrlPr>
                              <a:rPr lang="en-US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b="1" i="1" dirty="0" err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𝒔𝒚𝒔𝒕</m:t>
                            </m:r>
                          </m:e>
                        </m:d>
                      </m:e>
                      <m:sub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𝟏𝟐</m:t>
                        </m:r>
                      </m:sub>
                      <m:sup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𝟏𝟕</m:t>
                        </m:r>
                      </m:sup>
                    </m:sSubSup>
                    <m:d>
                      <m:d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𝒕𝒉𝒆𝒐𝒓𝒚</m:t>
                        </m:r>
                      </m:e>
                    </m:d>
                  </m:oMath>
                </a14:m>
                <a:endParaRPr lang="en-US" b="1" dirty="0"/>
              </a:p>
              <a:p>
                <a:r>
                  <a:rPr lang="en-US" dirty="0" smtClean="0"/>
                  <a:t>Tension between data and SM observed. </a:t>
                </a:r>
                <a:r>
                  <a:rPr lang="en-US" dirty="0"/>
                  <a:t>More data will </a:t>
                </a:r>
                <a:r>
                  <a:rPr lang="en-US" dirty="0" smtClean="0"/>
                  <a:t>be needed </a:t>
                </a:r>
                <a:r>
                  <a:rPr lang="en-US" dirty="0"/>
                  <a:t>to confirm or dismiss </a:t>
                </a:r>
                <a:r>
                  <a:rPr lang="en-US" dirty="0" smtClean="0"/>
                  <a:t>it.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572" t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6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II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The coupling measurements </a:t>
                </a:r>
                <a:r>
                  <a:rPr lang="en-US" dirty="0" smtClean="0"/>
                  <a:t>results </a:t>
                </a:r>
                <a:r>
                  <a:rPr lang="en-US" dirty="0" smtClean="0"/>
                  <a:t>are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700" b="1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𝒈𝒈𝑯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𝒕</m:t>
                        </m:r>
                        <m:acc>
                          <m:accPr>
                            <m:chr m:val="̅"/>
                            <m:ctrlP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e>
                        </m:acc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𝑯</m:t>
                        </m:r>
                      </m:sub>
                    </m:sSub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𝑩𝑹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sSub>
                      <m:sSubPr>
                        <m:ctrlP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𝑩𝑹</m:t>
                        </m:r>
                      </m:e>
                      <m:sub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𝑺𝑴</m:t>
                        </m:r>
                      </m:sub>
                    </m:sSub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𝟓𝟒</m:t>
                    </m:r>
                    <m:sPre>
                      <m:sPrePr>
                        <m:ctrlP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PrePr>
                      <m:sub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𝟑𝟏</m:t>
                        </m:r>
                      </m:sub>
                      <m:sup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𝟑𝟏</m:t>
                        </m:r>
                      </m:sup>
                      <m:e>
                        <m:sSubSup>
                          <m:sSubSupPr>
                            <m:ctrlP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ctrlPr>
                                  <a:rPr lang="sv-SE" sz="2700" b="1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sv-SE" sz="2700" b="1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𝒔𝒕𝒂𝒕</m:t>
                                </m:r>
                              </m:e>
                            </m:d>
                          </m:e>
                          <m:sub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𝟏𝟖</m:t>
                            </m:r>
                          </m:sub>
                          <m:sup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𝟐𝟖</m:t>
                            </m:r>
                          </m:sup>
                        </m:sSubSup>
                        <m:d>
                          <m:dPr>
                            <m:ctrlP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𝒔𝒚𝒔𝒕</m:t>
                            </m:r>
                          </m:e>
                        </m:d>
                      </m:e>
                    </m:sPre>
                  </m:oMath>
                </a14:m>
                <a:endParaRPr lang="en-US" sz="2700" b="1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7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𝝁</m:t>
                    </m:r>
                    <m:r>
                      <a:rPr lang="en-US" sz="2700" b="1" i="1" baseline="-25000" dirty="0" err="1">
                        <a:solidFill>
                          <a:srgbClr val="FF0000"/>
                        </a:solidFill>
                        <a:latin typeface="Cambria Math"/>
                      </a:rPr>
                      <m:t>𝑽𝑩𝑭</m:t>
                    </m:r>
                    <m:r>
                      <a:rPr lang="en-US" sz="2700" b="1" i="1" baseline="-25000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2700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𝑩𝑹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sSub>
                      <m:sSubPr>
                        <m:ctrlP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𝑩𝑹</m:t>
                        </m:r>
                      </m:e>
                      <m:sub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𝑺𝑴</m:t>
                        </m:r>
                      </m:sub>
                    </m:sSub>
                    <m:r>
                      <a:rPr lang="da-DK" sz="2700" b="1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da-DK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da-DK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da-DK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𝟔𝟑</m:t>
                    </m:r>
                    <m:sPre>
                      <m:sPrePr>
                        <m:ctrlP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PrePr>
                      <m:sub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𝟕𝟏</m:t>
                        </m:r>
                      </m:sub>
                      <m:sup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𝟕𝟖</m:t>
                        </m:r>
                      </m:sup>
                      <m:e>
                        <m:r>
                          <a:rPr lang="da-DK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ctrlPr>
                                  <a:rPr lang="sv-SE" sz="2700" b="1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sv-SE" sz="2700" b="1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𝒔𝒕𝒂𝒕</m:t>
                                </m:r>
                              </m:e>
                            </m:d>
                          </m:e>
                          <m:sub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𝟒𝟐</m:t>
                            </m:r>
                          </m:sub>
                          <m:sup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𝟓𝟑</m:t>
                            </m:r>
                          </m:sup>
                        </m:sSubSup>
                        <m:d>
                          <m:dPr>
                            <m:ctrlP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da-DK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𝒔𝒚𝒔𝒕</m:t>
                            </m:r>
                          </m:e>
                        </m:d>
                      </m:e>
                    </m:sPre>
                  </m:oMath>
                </a14:m>
                <a:endParaRPr lang="en-US" sz="2700" b="1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𝝁</m:t>
                    </m:r>
                    <m:r>
                      <a:rPr lang="en-US" sz="2700" b="1" i="1" baseline="-25000" dirty="0" err="1">
                        <a:solidFill>
                          <a:srgbClr val="FF0000"/>
                        </a:solidFill>
                        <a:latin typeface="Cambria Math"/>
                      </a:rPr>
                      <m:t>𝑽𝑯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𝑩𝑹</m:t>
                    </m:r>
                    <m:r>
                      <a:rPr lang="en-US" sz="2700" b="1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sSub>
                      <m:sSubPr>
                        <m:ctrlP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𝑩𝑹</m:t>
                        </m:r>
                      </m:e>
                      <m:sub>
                        <m:r>
                          <a:rPr lang="en-US" sz="2700" b="1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𝑺𝑴</m:t>
                        </m:r>
                      </m:sub>
                    </m:sSub>
                    <m:r>
                      <a:rPr lang="sv-SE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sv-SE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𝟏</m:t>
                    </m:r>
                    <m:r>
                      <a:rPr lang="sv-SE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  <m:r>
                      <a:rPr lang="sv-SE" sz="2700" b="1" i="1" dirty="0">
                        <a:solidFill>
                          <a:srgbClr val="FF0000"/>
                        </a:solidFill>
                        <a:latin typeface="Cambria Math"/>
                      </a:rPr>
                      <m:t>𝟕𝟏</m:t>
                    </m:r>
                    <m:sPre>
                      <m:sPrePr>
                        <m:ctrlP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PrePr>
                      <m:sub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𝟐𝟓</m:t>
                        </m:r>
                      </m:sub>
                      <m:sup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𝟒𝟎</m:t>
                        </m:r>
                      </m:sup>
                      <m:e>
                        <m:r>
                          <a:rPr lang="sv-SE" sz="2700" b="1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d>
                              <m:dPr>
                                <m:ctrlPr>
                                  <a:rPr lang="sv-SE" sz="2700" b="1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sv-SE" sz="2700" b="1" i="1" dirty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𝒔𝒕𝒂𝒕</m:t>
                                </m:r>
                              </m:e>
                            </m:d>
                          </m:e>
                          <m:sub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𝟐𝟕</m:t>
                            </m:r>
                          </m:sub>
                          <m:sup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𝟎</m:t>
                            </m:r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.</m:t>
                            </m:r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𝟑𝟎</m:t>
                            </m:r>
                          </m:sup>
                        </m:sSubSup>
                        <m:d>
                          <m:dPr>
                            <m:ctrlP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sv-SE" sz="2700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𝒔𝒚𝒔𝒕</m:t>
                            </m:r>
                          </m:e>
                        </m:d>
                      </m:e>
                    </m:sPre>
                  </m:oMath>
                </a14:m>
                <a:endParaRPr lang="sv-SE" sz="2700" b="1" dirty="0">
                  <a:solidFill>
                    <a:srgbClr val="FF0000"/>
                  </a:solidFill>
                </a:endParaRPr>
              </a:p>
              <a:p>
                <a:r>
                  <a:rPr lang="en-US" dirty="0" smtClean="0"/>
                  <a:t>The observed </a:t>
                </a:r>
                <a:r>
                  <a:rPr lang="en-US" dirty="0"/>
                  <a:t>exclusion </a:t>
                </a:r>
                <a:r>
                  <a:rPr lang="en-US" dirty="0" smtClean="0"/>
                  <a:t>limit 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dirty="0">
                        <a:latin typeface="Cambria Math"/>
                      </a:rPr>
                      <m:t>, </m:t>
                    </m:r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</m:t>
                    </m:r>
                    <m:r>
                      <a:rPr lang="en-US" i="1" dirty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i="1" dirty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 smtClean="0"/>
                  <a:t> at 95% </a:t>
                </a:r>
                <a:r>
                  <a:rPr lang="en-US" dirty="0"/>
                  <a:t>confidence level </a:t>
                </a:r>
                <a:r>
                  <a:rPr lang="en-US" dirty="0" smtClean="0"/>
                  <a:t>@126.8 </a:t>
                </a:r>
                <a:r>
                  <a:rPr lang="en-US" dirty="0" err="1" smtClean="0"/>
                  <a:t>GeV</a:t>
                </a:r>
                <a:r>
                  <a:rPr lang="en-US" dirty="0"/>
                  <a:t> </a:t>
                </a:r>
                <a:r>
                  <a:rPr lang="en-US" dirty="0" smtClean="0"/>
                  <a:t>is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5.3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×</m:t>
                    </m:r>
                  </m:oMath>
                </a14:m>
                <a:r>
                  <a:rPr lang="en-US" dirty="0" smtClean="0"/>
                  <a:t>SM prediction. The expected limit is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6.4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×</m:t>
                    </m:r>
                  </m:oMath>
                </a14:m>
                <a:r>
                  <a:rPr lang="en-US" dirty="0"/>
                  <a:t>SM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More updates expected to come later this year from ATLAS. Stay tuned!</a:t>
                </a:r>
                <a:endParaRPr 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572" t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67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4400207" cy="315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  <p:custDataLst>
                  <p:tags r:id="rId1"/>
                </p:custDataLst>
              </p:nvPr>
            </p:nvSpPr>
            <p:spPr>
              <a:xfrm>
                <a:off x="107504" y="980728"/>
                <a:ext cx="8922196" cy="2016224"/>
              </a:xfrm>
            </p:spPr>
            <p:txBody>
              <a:bodyPr>
                <a:normAutofit lnSpcReduction="10000"/>
              </a:bodyPr>
              <a:lstStyle/>
              <a:p>
                <a:pPr eaLnBrk="0"/>
                <a:r>
                  <a:rPr lang="en-US" dirty="0" smtClean="0"/>
                  <a:t>Present the post discovery results on observation and coupling measurements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𝐻</m:t>
                    </m:r>
                    <m:r>
                      <a:rPr lang="en-US" i="1">
                        <a:latin typeface="Cambria Math"/>
                      </a:rPr>
                      <m:t>→</m:t>
                    </m:r>
                    <m:r>
                      <a:rPr lang="en-US" i="1">
                        <a:latin typeface="Cambria Math"/>
                      </a:rPr>
                      <m:t>𝛾𝛾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. </a:t>
                </a:r>
              </a:p>
              <a:p>
                <a:pPr eaLnBrk="0"/>
                <a:r>
                  <a:rPr lang="en-US" dirty="0" smtClean="0">
                    <a:sym typeface="Wingdings" pitchFamily="2" charset="2"/>
                  </a:rPr>
                  <a:t>The results are based on the 4.8 fb</a:t>
                </a:r>
                <a:r>
                  <a:rPr lang="en-US" baseline="30000" dirty="0" smtClean="0">
                    <a:sym typeface="Wingdings" pitchFamily="2" charset="2"/>
                  </a:rPr>
                  <a:t>-1</a:t>
                </a:r>
                <a:r>
                  <a:rPr lang="en-US" dirty="0" smtClean="0">
                    <a:sym typeface="Wingdings" pitchFamily="2" charset="2"/>
                  </a:rPr>
                  <a:t> 7 </a:t>
                </a:r>
                <a:r>
                  <a:rPr lang="en-US" dirty="0" err="1" smtClean="0">
                    <a:sym typeface="Wingdings" pitchFamily="2" charset="2"/>
                  </a:rPr>
                  <a:t>TeV</a:t>
                </a:r>
                <a:r>
                  <a:rPr lang="en-US" dirty="0" smtClean="0">
                    <a:sym typeface="Wingdings" pitchFamily="2" charset="2"/>
                  </a:rPr>
                  <a:t> data and 20.7 fb</a:t>
                </a:r>
                <a:r>
                  <a:rPr lang="en-US" baseline="30000" dirty="0" smtClean="0">
                    <a:sym typeface="Wingdings" pitchFamily="2" charset="2"/>
                  </a:rPr>
                  <a:t>-1</a:t>
                </a:r>
                <a:r>
                  <a:rPr lang="en-US" dirty="0" smtClean="0">
                    <a:sym typeface="Wingdings" pitchFamily="2" charset="2"/>
                  </a:rPr>
                  <a:t> 8 </a:t>
                </a:r>
                <a:r>
                  <a:rPr lang="en-US" dirty="0" err="1" smtClean="0">
                    <a:sym typeface="Wingdings" pitchFamily="2" charset="2"/>
                  </a:rPr>
                  <a:t>TeV</a:t>
                </a:r>
                <a:r>
                  <a:rPr lang="en-US" dirty="0" smtClean="0">
                    <a:sym typeface="Wingdings" pitchFamily="2" charset="2"/>
                  </a:rPr>
                  <a:t> data taken during 2011-2012.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4"/>
                </p:custDataLst>
              </p:nvPr>
            </p:nvSpPr>
            <p:spPr>
              <a:xfrm>
                <a:off x="107504" y="980728"/>
                <a:ext cx="8922196" cy="2016224"/>
              </a:xfrm>
              <a:blipFill rotWithShape="1">
                <a:blip r:embed="rId5"/>
                <a:stretch>
                  <a:fillRect l="-1572" t="-6344" b="-6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94" y="3212975"/>
            <a:ext cx="4757110" cy="315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084168" y="5445224"/>
            <a:ext cx="3051336" cy="924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ATLAS Higgs group celebrating the discovery of the Higgs-like boson on July 4</a:t>
            </a:r>
            <a:r>
              <a:rPr lang="en-US" baseline="30000" dirty="0" smtClean="0"/>
              <a:t>th</a:t>
            </a:r>
            <a:r>
              <a:rPr lang="en-US" dirty="0" smtClean="0"/>
              <a:t>, 2012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323526" y="6155477"/>
                <a:ext cx="4176465" cy="6122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𝑯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→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𝜸𝜸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</a:rPr>
                  <a:t>contributed an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excess of 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4.5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FF0000"/>
                        </a:solidFill>
                        <a:latin typeface="Cambria Math"/>
                      </a:rPr>
                      <m:t>𝝈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</a:rPr>
                  <a:t>to the discovery of Higgs boson.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6" y="6155477"/>
                <a:ext cx="4176465" cy="612245"/>
              </a:xfrm>
              <a:prstGeom prst="rect">
                <a:avLst/>
              </a:prstGeom>
              <a:blipFill rotWithShape="1">
                <a:blip r:embed="rId7"/>
                <a:stretch>
                  <a:fillRect l="-1460" t="-13000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378394" y="6411461"/>
            <a:ext cx="4237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8"/>
              </a:rPr>
              <a:t>Phys. </a:t>
            </a:r>
            <a:r>
              <a:rPr lang="en-US" sz="2000" b="1" i="1" dirty="0" err="1">
                <a:hlinkClick r:id="rId8"/>
              </a:rPr>
              <a:t>Lett</a:t>
            </a:r>
            <a:r>
              <a:rPr lang="en-US" sz="2000" b="1" i="1" dirty="0">
                <a:hlinkClick r:id="rId8"/>
              </a:rPr>
              <a:t>. B 716 (2012) </a:t>
            </a:r>
            <a:r>
              <a:rPr lang="en-US" sz="2000" b="1" i="1" dirty="0" smtClean="0">
                <a:hlinkClick r:id="rId8"/>
              </a:rPr>
              <a:t>1-29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43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Bonus: Animated Invariant mass spectrum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11" y="981075"/>
            <a:ext cx="6059627" cy="5876925"/>
          </a:xfrm>
        </p:spPr>
      </p:pic>
      <p:sp>
        <p:nvSpPr>
          <p:cNvPr id="3" name="TextBox 2"/>
          <p:cNvSpPr txBox="1"/>
          <p:nvPr/>
        </p:nvSpPr>
        <p:spPr>
          <a:xfrm>
            <a:off x="323528" y="645333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twiki.cern.ch/twiki/pub/AtlasPublic/HiggsPublicResults/Hgg-FixedScale-Short2.gif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eferences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hlinkClick r:id="rId2"/>
              </a:rPr>
              <a:t>arXiv:0901.0512</a:t>
            </a:r>
            <a:r>
              <a:rPr lang="en-US" b="1" dirty="0" smtClean="0"/>
              <a:t>: </a:t>
            </a:r>
            <a:r>
              <a:rPr lang="en-US" b="1" i="1" dirty="0" smtClean="0"/>
              <a:t>Expected </a:t>
            </a:r>
            <a:r>
              <a:rPr lang="en-US" b="1" i="1" dirty="0"/>
              <a:t>Performance of the ATLAS Experiment, Detector, Trigger and </a:t>
            </a:r>
            <a:r>
              <a:rPr lang="en-US" b="1" i="1" dirty="0" smtClean="0"/>
              <a:t>Physics</a:t>
            </a:r>
          </a:p>
          <a:p>
            <a:r>
              <a:rPr lang="en-US" b="1" dirty="0" smtClean="0">
                <a:hlinkClick r:id="rId3"/>
              </a:rPr>
              <a:t>arXiv:1101.0593</a:t>
            </a:r>
            <a:r>
              <a:rPr lang="en-US" b="1" dirty="0"/>
              <a:t>: </a:t>
            </a:r>
            <a:r>
              <a:rPr lang="en-US" b="1" i="1" dirty="0"/>
              <a:t>Handbook of LHC Higgs Cross Sections: 1. Inclusive Observables</a:t>
            </a:r>
            <a:endParaRPr lang="en-US" b="1" i="1" dirty="0" smtClean="0"/>
          </a:p>
          <a:p>
            <a:r>
              <a:rPr lang="en-US" b="1" dirty="0" smtClean="0">
                <a:hlinkClick r:id="rId4"/>
              </a:rPr>
              <a:t>arXiv:1201.3084</a:t>
            </a:r>
            <a:r>
              <a:rPr lang="en-US" b="1" dirty="0"/>
              <a:t>: </a:t>
            </a:r>
            <a:r>
              <a:rPr lang="en-US" b="1" i="1" dirty="0" smtClean="0"/>
              <a:t>Handbook of LHC Higgs Cross Sections: 2. Differential Distributions</a:t>
            </a:r>
          </a:p>
          <a:p>
            <a:r>
              <a:rPr lang="en-US" b="1" dirty="0" smtClean="0">
                <a:hlinkClick r:id="rId5"/>
              </a:rPr>
              <a:t>ATLAS-CONF-2012-091</a:t>
            </a:r>
            <a:r>
              <a:rPr lang="en-US" b="1" dirty="0" smtClean="0"/>
              <a:t>: </a:t>
            </a:r>
            <a:r>
              <a:rPr lang="en-US" b="1" i="1" dirty="0"/>
              <a:t>Observation of an excess of events in the search for the Standard Model Higgs boson in the gamma-gamma channel with the ATLAS </a:t>
            </a:r>
            <a:r>
              <a:rPr lang="en-US" b="1" i="1" dirty="0" smtClean="0"/>
              <a:t>detector</a:t>
            </a:r>
          </a:p>
          <a:p>
            <a:r>
              <a:rPr lang="en-US" b="1" i="1" dirty="0" smtClean="0">
                <a:hlinkClick r:id="rId6"/>
              </a:rPr>
              <a:t>Phys. </a:t>
            </a:r>
            <a:r>
              <a:rPr lang="en-US" b="1" i="1" dirty="0" err="1" smtClean="0">
                <a:hlinkClick r:id="rId6"/>
              </a:rPr>
              <a:t>Lett</a:t>
            </a:r>
            <a:r>
              <a:rPr lang="en-US" b="1" i="1" dirty="0" smtClean="0">
                <a:hlinkClick r:id="rId6"/>
              </a:rPr>
              <a:t>. B 716 (2012) 1-29</a:t>
            </a:r>
            <a:r>
              <a:rPr lang="en-US" b="1" dirty="0" smtClean="0"/>
              <a:t>: </a:t>
            </a:r>
            <a:r>
              <a:rPr lang="en-US" b="1" i="1" dirty="0" smtClean="0"/>
              <a:t>Observation of a New Particle in the Search for the Standard </a:t>
            </a:r>
            <a:r>
              <a:rPr lang="en-US" b="1" i="1" dirty="0" err="1" smtClean="0"/>
              <a:t>Moddel</a:t>
            </a:r>
            <a:r>
              <a:rPr lang="en-US" b="1" i="1" dirty="0" smtClean="0"/>
              <a:t> Higgs Boson with the ATLAS Detector at the LHC</a:t>
            </a:r>
            <a:r>
              <a:rPr lang="en-US" i="1" dirty="0" smtClean="0"/>
              <a:t> </a:t>
            </a:r>
          </a:p>
          <a:p>
            <a:r>
              <a:rPr lang="en-US" b="1" dirty="0">
                <a:hlinkClick r:id="rId7"/>
              </a:rPr>
              <a:t>ATLAS-CONF-2013-012</a:t>
            </a:r>
            <a:r>
              <a:rPr lang="en-US" b="1" dirty="0"/>
              <a:t>: </a:t>
            </a:r>
            <a:r>
              <a:rPr lang="en-US" b="1" i="1" dirty="0"/>
              <a:t>Measurements of the properties of the Higgs-like boson in the two photon decay channel with the ATLAS detector using 25 fb−1 of proton-proton collision data</a:t>
            </a:r>
          </a:p>
          <a:p>
            <a:r>
              <a:rPr lang="en-US" b="1" dirty="0" smtClean="0">
                <a:hlinkClick r:id="rId8"/>
              </a:rPr>
              <a:t>arXiv:1307.1427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b="1" i="1" dirty="0" smtClean="0"/>
              <a:t>Measurements of </a:t>
            </a:r>
            <a:r>
              <a:rPr lang="en-US" b="1" i="1" dirty="0"/>
              <a:t>Higgs boson production and couplings in </a:t>
            </a:r>
            <a:r>
              <a:rPr lang="en-US" b="1" i="1" dirty="0" err="1"/>
              <a:t>diboson</a:t>
            </a:r>
            <a:r>
              <a:rPr lang="en-US" b="1" i="1" dirty="0"/>
              <a:t> final states with the ATLAS detector at the </a:t>
            </a:r>
            <a:r>
              <a:rPr lang="en-US" b="1" i="1" dirty="0" smtClean="0"/>
              <a:t>LHC</a:t>
            </a:r>
          </a:p>
          <a:p>
            <a:r>
              <a:rPr lang="en-US" b="1" dirty="0" smtClean="0">
                <a:hlinkClick r:id="rId9"/>
              </a:rPr>
              <a:t>ATLAS-CONF-2013-080</a:t>
            </a:r>
            <a:r>
              <a:rPr lang="en-US" b="1" dirty="0" smtClean="0"/>
              <a:t>: </a:t>
            </a:r>
            <a:r>
              <a:rPr lang="en-US" b="1" i="1" dirty="0"/>
              <a:t>Search for </a:t>
            </a:r>
            <a:r>
              <a:rPr lang="en-US" b="1" i="1" dirty="0" err="1"/>
              <a:t>ttH</a:t>
            </a:r>
            <a:r>
              <a:rPr lang="en-US" b="1" i="1" dirty="0"/>
              <a:t> production in the H → </a:t>
            </a:r>
            <a:r>
              <a:rPr lang="en-US" b="1" i="1" dirty="0" err="1"/>
              <a:t>γγ</a:t>
            </a:r>
            <a:r>
              <a:rPr lang="en-US" b="1" i="1" dirty="0"/>
              <a:t> channel at √s = 8 </a:t>
            </a:r>
            <a:r>
              <a:rPr lang="en-US" b="1" i="1" dirty="0" err="1"/>
              <a:t>TeV</a:t>
            </a:r>
            <a:r>
              <a:rPr lang="en-US" b="1" i="1" dirty="0"/>
              <a:t> with the ATLAS </a:t>
            </a:r>
            <a:r>
              <a:rPr lang="en-US" b="1" i="1" dirty="0" smtClean="0"/>
              <a:t>detector</a:t>
            </a:r>
            <a:endParaRPr 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59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85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Peak significance in the inclusive spectrum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4" y="844549"/>
            <a:ext cx="7920930" cy="5685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4915" y="6215226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34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VBF categories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10003"/>
                <a:ext cx="5355710" cy="3311085"/>
              </a:xfrm>
            </p:spPr>
            <p:txBody>
              <a:bodyPr>
                <a:normAutofit fontScale="92500" lnSpcReduction="10000"/>
              </a:bodyPr>
              <a:lstStyle/>
              <a:p>
                <a:pPr eaLnBrk="0"/>
                <a:r>
                  <a:rPr lang="en-US" dirty="0" smtClean="0">
                    <a:sym typeface="Wingdings" pitchFamily="2" charset="2"/>
                  </a:rPr>
                  <a:t>7 </a:t>
                </a:r>
                <a:r>
                  <a:rPr lang="en-US" dirty="0" err="1" smtClean="0">
                    <a:sym typeface="Wingdings" pitchFamily="2" charset="2"/>
                  </a:rPr>
                  <a:t>TeV</a:t>
                </a:r>
                <a:r>
                  <a:rPr lang="en-US" dirty="0" smtClean="0">
                    <a:sym typeface="Wingdings" pitchFamily="2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sym typeface="Wingdings" pitchFamily="2" charset="2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sym typeface="Wingdings" pitchFamily="2" charset="2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|&gt;2.8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sym typeface="Wingdings" pitchFamily="2" charset="2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𝛾𝛾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&gt;2.6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&gt;400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dirty="0" err="1" smtClean="0">
                    <a:sym typeface="Wingdings" pitchFamily="2" charset="2"/>
                  </a:rPr>
                  <a:t>GeV</a:t>
                </a:r>
                <a:r>
                  <a:rPr lang="en-US" dirty="0" smtClean="0">
                    <a:sym typeface="Wingdings" pitchFamily="2" charset="2"/>
                  </a:rPr>
                  <a:t>.</a:t>
                </a:r>
              </a:p>
              <a:p>
                <a:r>
                  <a:rPr lang="en-US" dirty="0" smtClean="0">
                    <a:sym typeface="Wingdings" pitchFamily="2" charset="2"/>
                  </a:rPr>
                  <a:t>8 </a:t>
                </a:r>
                <a:r>
                  <a:rPr lang="en-US" dirty="0" err="1" smtClean="0">
                    <a:sym typeface="Wingdings" pitchFamily="2" charset="2"/>
                  </a:rPr>
                  <a:t>TeV</a:t>
                </a:r>
                <a:r>
                  <a:rPr lang="en-US" dirty="0" smtClean="0">
                    <a:sym typeface="Wingdings" pitchFamily="2" charset="2"/>
                  </a:rPr>
                  <a:t>: Boost Decision Tree (BDT). 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Inputs: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,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𝑗</m:t>
                        </m:r>
                        <m:r>
                          <a:rPr lang="en-US" b="0" i="1" dirty="0" smtClean="0">
                            <a:latin typeface="Cambria Math"/>
                            <a:sym typeface="Wingdings" pitchFamily="2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sym typeface="Wingdings" pitchFamily="2" charset="2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𝑗𝑗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𝑗𝑗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𝛾𝛾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−(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𝜂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)/2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sym typeface="Wingdings" pitchFamily="2" charset="2"/>
                      </a:rPr>
                      <m:t>Δ</m:t>
                    </m:r>
                    <m:sSub>
                      <m:sSubPr>
                        <m:ctrlPr>
                          <a:rPr lang="en-US" i="1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𝛾𝛾</m:t>
                        </m:r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,</m:t>
                        </m:r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𝑗𝑗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  <a:sym typeface="Wingdings" pitchFamily="2" charset="2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sym typeface="Wingdings" pitchFamily="2" charset="2"/>
                      </a:rPr>
                      <m:t>R</m:t>
                    </m:r>
                    <m:r>
                      <a:rPr lang="en-US" b="0" i="0" smtClean="0">
                        <a:latin typeface="Cambria Math"/>
                        <a:sym typeface="Wingdings" pitchFamily="2" charset="2"/>
                      </a:rPr>
                      <m:t>(</m:t>
                    </m:r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𝛾</m:t>
                    </m:r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, </m:t>
                    </m:r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𝑗</m:t>
                    </m:r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2 categories according to BDT score:</a:t>
                </a:r>
              </a:p>
              <a:p>
                <a:pPr lvl="2"/>
                <a:r>
                  <a:rPr lang="en-US" dirty="0" smtClean="0"/>
                  <a:t>“Loose”: 0.44&lt;BDT&lt;0.74</a:t>
                </a:r>
              </a:p>
              <a:p>
                <a:pPr lvl="2"/>
                <a:r>
                  <a:rPr lang="en-US" dirty="0" smtClean="0"/>
                  <a:t>“Tight”: BDT&gt;0.74</a:t>
                </a:r>
                <a:endParaRPr lang="en-US" dirty="0"/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10003"/>
                <a:ext cx="5355710" cy="3311085"/>
              </a:xfrm>
              <a:blipFill rotWithShape="1">
                <a:blip r:embed="rId3"/>
                <a:stretch>
                  <a:fillRect l="-1706" t="-2394" r="-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3105391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6632"/>
            <a:ext cx="3105391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12876"/>
            <a:ext cx="3105391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899592" y="4041159"/>
            <a:ext cx="3946554" cy="2535941"/>
            <a:chOff x="251520" y="4149080"/>
            <a:chExt cx="3946554" cy="253594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149080"/>
              <a:ext cx="3744476" cy="2535941"/>
            </a:xfrm>
            <a:prstGeom prst="rect">
              <a:avLst/>
            </a:prstGeom>
          </p:spPr>
        </p:pic>
        <p:cxnSp>
          <p:nvCxnSpPr>
            <p:cNvPr id="10" name="直接连接符 9"/>
            <p:cNvCxnSpPr/>
            <p:nvPr/>
          </p:nvCxnSpPr>
          <p:spPr>
            <a:xfrm>
              <a:off x="3427714" y="5088172"/>
              <a:ext cx="0" cy="11959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987824" y="5085184"/>
              <a:ext cx="0" cy="119596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405986" y="471559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Tight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71800" y="471726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Loose</a:t>
              </a:r>
              <a:endParaRPr lang="en-US" b="1" dirty="0"/>
            </a:p>
          </p:txBody>
        </p:sp>
        <p:sp>
          <p:nvSpPr>
            <p:cNvPr id="12" name="右大括号 11"/>
            <p:cNvSpPr/>
            <p:nvPr/>
          </p:nvSpPr>
          <p:spPr>
            <a:xfrm rot="16200000">
              <a:off x="3171765" y="4829235"/>
              <a:ext cx="72008" cy="439890"/>
            </a:xfrm>
            <a:prstGeom prst="rightBrace">
              <a:avLst>
                <a:gd name="adj1" fmla="val 13807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右大括号 16"/>
            <p:cNvSpPr/>
            <p:nvPr/>
          </p:nvSpPr>
          <p:spPr>
            <a:xfrm rot="16200000">
              <a:off x="3588433" y="4871329"/>
              <a:ext cx="74996" cy="352198"/>
            </a:xfrm>
            <a:prstGeom prst="rightBrace">
              <a:avLst>
                <a:gd name="adj1" fmla="val 13807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8126582" y="2864113"/>
            <a:ext cx="0" cy="1195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370006" y="5086592"/>
            <a:ext cx="0" cy="1195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722152" y="692696"/>
            <a:ext cx="0" cy="1195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7019828" y="692696"/>
            <a:ext cx="0" cy="11959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0" y="6499608"/>
            <a:ext cx="5148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hlinkClick r:id="rId8"/>
              </a:rPr>
              <a:t>Phys. </a:t>
            </a:r>
            <a:r>
              <a:rPr lang="en-US" sz="2000" b="1" i="1" dirty="0" err="1">
                <a:hlinkClick r:id="rId8"/>
              </a:rPr>
              <a:t>Lett</a:t>
            </a:r>
            <a:r>
              <a:rPr lang="en-US" sz="2000" b="1" i="1" dirty="0">
                <a:hlinkClick r:id="rId8"/>
              </a:rPr>
              <a:t>. B 716 (2012) </a:t>
            </a:r>
            <a:r>
              <a:rPr lang="en-US" sz="2000" b="1" i="1" dirty="0" smtClean="0">
                <a:hlinkClick r:id="rId8"/>
              </a:rPr>
              <a:t>1-29</a:t>
            </a:r>
            <a:r>
              <a:rPr lang="en-US" sz="2000" b="1" i="1" dirty="0" smtClean="0"/>
              <a:t>, </a:t>
            </a:r>
            <a:r>
              <a:rPr lang="en-US" sz="2000" b="1" dirty="0" smtClean="0">
                <a:hlinkClick r:id="rId9"/>
              </a:rPr>
              <a:t>arXiv:1307.1427</a:t>
            </a:r>
            <a:r>
              <a:rPr lang="en-US" sz="2000" b="1" i="1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2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VH </a:t>
            </a:r>
            <a:r>
              <a:rPr lang="en-US" dirty="0"/>
              <a:t>categories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980728"/>
                <a:ext cx="8922196" cy="547260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>
                    <a:sym typeface="Wingdings" pitchFamily="2" charset="2"/>
                  </a:rPr>
                  <a:t>Lepton category (8 </a:t>
                </a:r>
                <a:r>
                  <a:rPr lang="en-US" dirty="0" err="1" smtClean="0">
                    <a:sym typeface="Wingdings" pitchFamily="2" charset="2"/>
                  </a:rPr>
                  <a:t>TeV</a:t>
                </a:r>
                <a:r>
                  <a:rPr lang="en-US" dirty="0" smtClean="0">
                    <a:sym typeface="Wingdings" pitchFamily="2" charset="2"/>
                  </a:rPr>
                  <a:t> only):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𝑽𝑯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→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𝒍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𝝂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𝒍𝒍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𝜸𝜸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. 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Requiring an isolated electron or </a:t>
                </a:r>
                <a:r>
                  <a:rPr lang="en-US" dirty="0" err="1" smtClean="0">
                    <a:sym typeface="Wingdings" pitchFamily="2" charset="2"/>
                  </a:rPr>
                  <a:t>muon</a:t>
                </a:r>
                <a:r>
                  <a:rPr lang="en-US" dirty="0" smtClean="0">
                    <a:sym typeface="Wingdings" pitchFamily="2" charset="2"/>
                  </a:rPr>
                  <a:t> candidate. </a:t>
                </a:r>
              </a:p>
              <a:p>
                <a:pPr lvl="1"/>
                <a:r>
                  <a:rPr lang="en-US" dirty="0" smtClean="0">
                    <a:sym typeface="Wingdings" pitchFamily="2" charset="2"/>
                  </a:rPr>
                  <a:t>Vetoing events with 84 GeV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𝑒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dirty="0" smtClean="0">
                    <a:sym typeface="Wingdings" pitchFamily="2" charset="2"/>
                  </a:rPr>
                  <a:t>&lt;94GeV.</a:t>
                </a:r>
              </a:p>
              <a:p>
                <a:pPr eaLnBrk="0"/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latin typeface="Cambria Math"/>
                            <a:sym typeface="Wingdings" pitchFamily="2" charset="2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dirty="0" smtClean="0">
                    <a:sym typeface="Wingdings" pitchFamily="2" charset="2"/>
                  </a:rPr>
                  <a:t> category</a:t>
                </a:r>
                <a:r>
                  <a:rPr lang="en-US" dirty="0">
                    <a:sym typeface="Wingdings" pitchFamily="2" charset="2"/>
                  </a:rPr>
                  <a:t> (</a:t>
                </a:r>
                <a:r>
                  <a:rPr lang="en-US" dirty="0" smtClean="0">
                    <a:sym typeface="Wingdings" pitchFamily="2" charset="2"/>
                  </a:rPr>
                  <a:t>8 </a:t>
                </a:r>
                <a:r>
                  <a:rPr lang="en-US" dirty="0" err="1" smtClean="0">
                    <a:sym typeface="Wingdings" pitchFamily="2" charset="2"/>
                  </a:rPr>
                  <a:t>TeV</a:t>
                </a:r>
                <a:r>
                  <a:rPr lang="en-US" dirty="0" smtClean="0">
                    <a:sym typeface="Wingdings" pitchFamily="2" charset="2"/>
                  </a:rPr>
                  <a:t> </a:t>
                </a:r>
                <a:r>
                  <a:rPr lang="en-US" dirty="0">
                    <a:sym typeface="Wingdings" pitchFamily="2" charset="2"/>
                  </a:rPr>
                  <a:t>only):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𝑽𝑯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→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𝒍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𝝂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/</m:t>
                    </m:r>
                    <m:r>
                      <a:rPr lang="en-US" b="1" i="1">
                        <a:latin typeface="Cambria Math"/>
                        <a:sym typeface="Wingdings" pitchFamily="2" charset="2"/>
                      </a:rPr>
                      <m:t>𝝂𝝂𝜸𝜸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. </a:t>
                </a:r>
              </a:p>
              <a:p>
                <a:pPr lvl="1" eaLnBrk="0"/>
                <a:r>
                  <a:rPr lang="en-US" dirty="0" smtClean="0">
                    <a:sym typeface="Wingdings" pitchFamily="2" charset="2"/>
                  </a:rPr>
                  <a:t>Requiring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en-US" dirty="0" smtClean="0">
                    <a:sym typeface="Wingdings" pitchFamily="2" charset="2"/>
                  </a:rPr>
                  <a:t> significance (defined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𝑚𝑖𝑠𝑠</m:t>
                        </m:r>
                      </m:sup>
                    </m:sSubSup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𝜎</m:t>
                        </m:r>
                      </m:e>
                      <m:sub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𝑚𝑖𝑠𝑠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dirty="0" smtClean="0">
                    <a:sym typeface="Wingdings" pitchFamily="2" charset="2"/>
                  </a:rPr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𝜎</m:t>
                        </m:r>
                      </m:e>
                      <m:sub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𝑚𝑖𝑠𝑠</m:t>
                            </m:r>
                          </m:sup>
                        </m:sSubSup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=0.67</m:t>
                    </m:r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𝐺𝑒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1/2</m:t>
                        </m:r>
                      </m:sup>
                    </m:sSup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√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∑</m:t>
                        </m:r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>
                    <a:sym typeface="Wingdings" pitchFamily="2" charset="2"/>
                  </a:rPr>
                  <a:t>) larger than 5.</a:t>
                </a:r>
                <a:endParaRPr lang="en-US" dirty="0">
                  <a:sym typeface="Wingdings" pitchFamily="2" charset="2"/>
                </a:endParaRPr>
              </a:p>
              <a:p>
                <a:pPr eaLnBrk="0"/>
                <a:r>
                  <a:rPr lang="en-US" dirty="0" smtClean="0"/>
                  <a:t>Low-mass two-jet category (8 </a:t>
                </a:r>
                <a:r>
                  <a:rPr lang="en-US" dirty="0" err="1" smtClean="0"/>
                  <a:t>TeV</a:t>
                </a:r>
                <a:r>
                  <a:rPr lang="en-US" dirty="0" smtClean="0"/>
                  <a:t> only):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𝑽𝑯</m:t>
                    </m:r>
                    <m:r>
                      <a:rPr lang="en-US" b="1" i="1" smtClean="0">
                        <a:latin typeface="Cambria Math"/>
                      </a:rPr>
                      <m:t>→</m:t>
                    </m:r>
                    <m:r>
                      <a:rPr lang="en-US" b="1" i="1" smtClean="0">
                        <a:latin typeface="Cambria Math"/>
                      </a:rPr>
                      <m:t>𝒋𝒋</m:t>
                    </m:r>
                    <m:r>
                      <a:rPr lang="en-US" b="1" i="1" smtClean="0">
                        <a:latin typeface="Cambria Math"/>
                      </a:rPr>
                      <m:t>𝜸𝜸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. </a:t>
                </a:r>
              </a:p>
              <a:p>
                <a:pPr lvl="1" eaLnBrk="0"/>
                <a:r>
                  <a:rPr lang="en-US" dirty="0" smtClean="0">
                    <a:sym typeface="Wingdings" pitchFamily="2" charset="2"/>
                  </a:rPr>
                  <a:t>60 GeV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𝑗𝑗</m:t>
                        </m:r>
                      </m:sub>
                    </m:sSub>
                  </m:oMath>
                </a14:m>
                <a:r>
                  <a:rPr lang="en-US" dirty="0" smtClean="0">
                    <a:sym typeface="Wingdings" pitchFamily="2" charset="2"/>
                  </a:rPr>
                  <a:t> &lt; 110 </a:t>
                </a:r>
                <a:r>
                  <a:rPr lang="en-US" dirty="0" err="1" smtClean="0">
                    <a:sym typeface="Wingdings" pitchFamily="2" charset="2"/>
                  </a:rPr>
                  <a:t>GeV</a:t>
                </a:r>
                <a:r>
                  <a:rPr lang="en-US" dirty="0" smtClean="0">
                    <a:sym typeface="Wingdings" pitchFamily="2" charset="2"/>
                  </a:rPr>
                  <a:t>. </a:t>
                </a:r>
              </a:p>
              <a:p>
                <a:pPr lvl="1" eaLnBrk="0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  <a:sym typeface="Wingdings" pitchFamily="2" charset="2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𝜂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𝛾𝛾</m:t>
                            </m:r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  <a:sym typeface="Wingdings" pitchFamily="2" charset="2"/>
                              </a:rPr>
                              <m:t>𝑗𝑗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&lt;1</m:t>
                    </m:r>
                  </m:oMath>
                </a14:m>
                <a:endParaRPr lang="en-US" b="0" i="1" dirty="0" smtClean="0">
                  <a:latin typeface="Cambria Math"/>
                  <a:sym typeface="Wingdings" pitchFamily="2" charset="2"/>
                </a:endParaRPr>
              </a:p>
              <a:p>
                <a:pPr lvl="1" eaLnBrk="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sym typeface="Wingdings" pitchFamily="2" charset="2"/>
                          </a:rPr>
                          <m:t>𝑇𝑡</m:t>
                        </m:r>
                      </m:sub>
                    </m:sSub>
                    <m:r>
                      <a:rPr lang="en-US" b="0" i="1" smtClean="0">
                        <a:latin typeface="Cambria Math"/>
                        <a:sym typeface="Wingdings" pitchFamily="2" charset="2"/>
                      </a:rPr>
                      <m:t>&gt;70</m:t>
                    </m:r>
                  </m:oMath>
                </a14:m>
                <a:r>
                  <a:rPr lang="en-US" dirty="0" smtClean="0">
                    <a:sym typeface="Wingdings" pitchFamily="2" charset="2"/>
                  </a:rPr>
                  <a:t> GeV</a:t>
                </a:r>
              </a:p>
            </p:txBody>
          </p:sp>
        </mc:Choice>
        <mc:Fallback xmlns="">
          <p:sp>
            <p:nvSpPr>
              <p:cNvPr id="4" name="内容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980728"/>
                <a:ext cx="8922196" cy="5472608"/>
              </a:xfrm>
              <a:blipFill rotWithShape="1">
                <a:blip r:embed="rId2"/>
                <a:stretch>
                  <a:fillRect l="-1435" t="-1336" r="-137" b="-1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851920" y="5805264"/>
            <a:ext cx="5148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hlinkClick r:id="rId3"/>
              </a:rPr>
              <a:t>arXiv:1307.1427</a:t>
            </a:r>
            <a:r>
              <a:rPr lang="en-US" sz="2000" b="1" i="1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09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All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8" y="1124742"/>
            <a:ext cx="3694222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86" y="1124744"/>
            <a:ext cx="3694222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8" y="3801576"/>
            <a:ext cx="3694222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86" y="3801576"/>
            <a:ext cx="3694222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20280" y="620688"/>
            <a:ext cx="62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6"/>
              </a:rPr>
              <a:t>Phys. </a:t>
            </a:r>
            <a:r>
              <a:rPr lang="en-US" sz="2000" b="1" i="1" dirty="0" err="1">
                <a:hlinkClick r:id="rId6"/>
              </a:rPr>
              <a:t>Lett</a:t>
            </a:r>
            <a:r>
              <a:rPr lang="en-US" sz="2000" b="1" i="1" dirty="0">
                <a:hlinkClick r:id="rId6"/>
              </a:rPr>
              <a:t>. B 716 (2012) 1-29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7"/>
              </a:rPr>
              <a:t>ATLAS-CONF-2013-012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  <p:sp>
        <p:nvSpPr>
          <p:cNvPr id="3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5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All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9" y="1124744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95" y="1124743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9" y="3801576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01576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20280" y="620688"/>
            <a:ext cx="62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6"/>
              </a:rPr>
              <a:t>Phys. </a:t>
            </a:r>
            <a:r>
              <a:rPr lang="en-US" sz="2000" b="1" i="1" dirty="0" err="1">
                <a:hlinkClick r:id="rId6"/>
              </a:rPr>
              <a:t>Lett</a:t>
            </a:r>
            <a:r>
              <a:rPr lang="en-US" sz="2000" b="1" i="1" dirty="0">
                <a:hlinkClick r:id="rId6"/>
              </a:rPr>
              <a:t>. B 716 (2012) 1-29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7"/>
              </a:rPr>
              <a:t>ATLAS-CONF-2013-012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  <p:sp>
        <p:nvSpPr>
          <p:cNvPr id="3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5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All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11" y="1196752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1" y="3873584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11" y="3873584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20280" y="620688"/>
            <a:ext cx="62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6"/>
              </a:rPr>
              <a:t>Phys. </a:t>
            </a:r>
            <a:r>
              <a:rPr lang="en-US" sz="2000" b="1" i="1" dirty="0" err="1">
                <a:hlinkClick r:id="rId6"/>
              </a:rPr>
              <a:t>Lett</a:t>
            </a:r>
            <a:r>
              <a:rPr lang="en-US" sz="2000" b="1" i="1" dirty="0">
                <a:hlinkClick r:id="rId6"/>
              </a:rPr>
              <a:t>. B 716 (2012) 1-29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7"/>
              </a:rPr>
              <a:t>ATLAS-CONF-2013-012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  <p:sp>
        <p:nvSpPr>
          <p:cNvPr id="2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3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All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0299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44" y="1130299"/>
            <a:ext cx="369422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7" y="3926264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1" y="3933056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20280" y="620688"/>
            <a:ext cx="62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6"/>
              </a:rPr>
              <a:t>Phys. </a:t>
            </a:r>
            <a:r>
              <a:rPr lang="en-US" sz="2000" b="1" i="1" dirty="0" err="1">
                <a:hlinkClick r:id="rId6"/>
              </a:rPr>
              <a:t>Lett</a:t>
            </a:r>
            <a:r>
              <a:rPr lang="en-US" sz="2000" b="1" i="1" dirty="0">
                <a:hlinkClick r:id="rId6"/>
              </a:rPr>
              <a:t>. B 716 (2012) 1-29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7"/>
              </a:rPr>
              <a:t>ATLAS-CONF-2013-012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  <p:sp>
        <p:nvSpPr>
          <p:cNvPr id="2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3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27" y="908720"/>
            <a:ext cx="3744416" cy="2693422"/>
          </a:xfrm>
        </p:spPr>
      </p:pic>
      <p:sp>
        <p:nvSpPr>
          <p:cNvPr id="7" name="圆角矩形 6"/>
          <p:cNvSpPr/>
          <p:nvPr/>
        </p:nvSpPr>
        <p:spPr>
          <a:xfrm>
            <a:off x="4746811" y="820235"/>
            <a:ext cx="4032448" cy="287535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Production and Decay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" y="913685"/>
            <a:ext cx="3563888" cy="2688456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62997" y="820235"/>
            <a:ext cx="4032448" cy="287535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23535"/>
              </p:ext>
            </p:extLst>
          </p:nvPr>
        </p:nvGraphicFramePr>
        <p:xfrm>
          <a:off x="362997" y="3971311"/>
          <a:ext cx="8385465" cy="2040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7093"/>
                <a:gridCol w="1677093"/>
                <a:gridCol w="1677093"/>
                <a:gridCol w="1677093"/>
                <a:gridCol w="1677093"/>
              </a:tblGrid>
              <a:tr h="624069">
                <a:tc>
                  <a:txBody>
                    <a:bodyPr/>
                    <a:lstStyle/>
                    <a:p>
                      <a:pPr algn="ctr"/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Luminosity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Higgs produced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Decayed</a:t>
                      </a:r>
                      <a:r>
                        <a:rPr lang="en-US" sz="2300" baseline="0" dirty="0" smtClean="0"/>
                        <a:t> to  </a:t>
                      </a:r>
                      <a:r>
                        <a:rPr lang="en-US" sz="2300" baseline="0" dirty="0" err="1" smtClean="0"/>
                        <a:t>diphoton</a:t>
                      </a:r>
                      <a:endParaRPr 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Selected</a:t>
                      </a:r>
                      <a:endParaRPr lang="en-US" sz="2300" dirty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7 </a:t>
                      </a:r>
                      <a:r>
                        <a:rPr lang="en-US" sz="3000" dirty="0" err="1" smtClean="0"/>
                        <a:t>TeV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4.8 fb</a:t>
                      </a:r>
                      <a:r>
                        <a:rPr lang="en-US" sz="3000" baseline="30000" dirty="0" smtClean="0"/>
                        <a:t>-1</a:t>
                      </a:r>
                      <a:endParaRPr lang="en-US" sz="30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~83,000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~190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~80</a:t>
                      </a:r>
                      <a:endParaRPr lang="en-US" sz="3000" dirty="0"/>
                    </a:p>
                  </a:txBody>
                  <a:tcPr anchor="ctr"/>
                </a:tc>
              </a:tr>
              <a:tr h="624069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8 </a:t>
                      </a:r>
                      <a:r>
                        <a:rPr lang="en-US" sz="3000" dirty="0" err="1" smtClean="0"/>
                        <a:t>TeV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smtClean="0"/>
                        <a:t>20.7 fb</a:t>
                      </a:r>
                      <a:r>
                        <a:rPr lang="en-US" sz="3000" baseline="30000" dirty="0" smtClean="0"/>
                        <a:t>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~458,000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~1000</a:t>
                      </a:r>
                      <a:endParaRPr lang="en-US" sz="3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/>
                        <a:t>~420</a:t>
                      </a:r>
                      <a:endParaRPr lang="en-US" sz="3000" dirty="0"/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91860" y="6237312"/>
                <a:ext cx="583264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 smtClean="0"/>
                  <a:t>SM expectation assuming </a:t>
                </a:r>
                <a14:m>
                  <m:oMath xmlns:m="http://schemas.openxmlformats.org/officeDocument/2006/math">
                    <m:r>
                      <a:rPr lang="en-US" sz="2500" b="1" i="1" dirty="0" smtClean="0">
                        <a:latin typeface="Cambria Math"/>
                      </a:rPr>
                      <m:t>𝒎</m:t>
                    </m:r>
                    <m:r>
                      <a:rPr lang="en-US" sz="2500" b="1" i="1" baseline="-25000" dirty="0" err="1" smtClean="0">
                        <a:latin typeface="Cambria Math"/>
                      </a:rPr>
                      <m:t>𝑯</m:t>
                    </m:r>
                  </m:oMath>
                </a14:m>
                <a:r>
                  <a:rPr lang="en-US" sz="2500" b="1" dirty="0" smtClean="0"/>
                  <a:t> = 125.5 </a:t>
                </a:r>
                <a:r>
                  <a:rPr lang="en-US" sz="2500" b="1" dirty="0" err="1" smtClean="0"/>
                  <a:t>GeV</a:t>
                </a:r>
                <a:endParaRPr lang="en-US" sz="25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860" y="6237312"/>
                <a:ext cx="5832648" cy="477054"/>
              </a:xfrm>
              <a:prstGeom prst="rect">
                <a:avLst/>
              </a:prstGeom>
              <a:blipFill rotWithShape="1">
                <a:blip r:embed="rId4"/>
                <a:stretch>
                  <a:fillRect l="-941" t="-8974" r="-837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567433" y="589402"/>
            <a:ext cx="1584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Production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589402"/>
            <a:ext cx="11213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Decay</a:t>
            </a:r>
            <a:endParaRPr lang="en-US" sz="2400" b="1" dirty="0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62997" y="1124744"/>
            <a:ext cx="1904747" cy="11331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7208" y="2132856"/>
            <a:ext cx="11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Dominant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2007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hlinkClick r:id="rId5"/>
              </a:rPr>
              <a:t>arXiv:1101.0593</a:t>
            </a:r>
            <a:r>
              <a:rPr lang="en-US" sz="2000" b="1" dirty="0" smtClean="0"/>
              <a:t>, </a:t>
            </a:r>
            <a:r>
              <a:rPr lang="en-US" sz="2000" b="1" dirty="0">
                <a:hlinkClick r:id="rId6"/>
              </a:rPr>
              <a:t>arXiv:1201.3084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5613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All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9" y="1196752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3" y="1196752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73" y="3873584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120280" y="620688"/>
            <a:ext cx="62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6"/>
              </a:rPr>
              <a:t>Phys. </a:t>
            </a:r>
            <a:r>
              <a:rPr lang="en-US" sz="2000" b="1" i="1" dirty="0" err="1">
                <a:hlinkClick r:id="rId6"/>
              </a:rPr>
              <a:t>Lett</a:t>
            </a:r>
            <a:r>
              <a:rPr lang="en-US" sz="2000" b="1" i="1" dirty="0">
                <a:hlinkClick r:id="rId6"/>
              </a:rPr>
              <a:t>. B 716 (2012) 1-29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7"/>
              </a:rPr>
              <a:t>ATLAS-CONF-2013-012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  <p:sp>
        <p:nvSpPr>
          <p:cNvPr id="2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98800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3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 smtClean="0"/>
              <a:t>All </a:t>
            </a:r>
            <a:r>
              <a:rPr lang="en-US" dirty="0"/>
              <a:t>C</a:t>
            </a:r>
            <a:r>
              <a:rPr lang="en-US" dirty="0" smtClean="0"/>
              <a:t>ategories</a:t>
            </a:r>
            <a:endParaRPr lang="en-US" dirty="0"/>
          </a:p>
        </p:txBody>
      </p:sp>
      <p:pic>
        <p:nvPicPr>
          <p:cNvPr id="7195" name="Picture 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01576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01576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9" y="1196752"/>
            <a:ext cx="3394011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120280" y="620688"/>
            <a:ext cx="62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hlinkClick r:id="rId6"/>
              </a:rPr>
              <a:t>Phys. </a:t>
            </a:r>
            <a:r>
              <a:rPr lang="en-US" sz="2000" b="1" i="1" dirty="0" err="1">
                <a:hlinkClick r:id="rId6"/>
              </a:rPr>
              <a:t>Lett</a:t>
            </a:r>
            <a:r>
              <a:rPr lang="en-US" sz="2000" b="1" i="1" dirty="0">
                <a:hlinkClick r:id="rId6"/>
              </a:rPr>
              <a:t>. B 716 (2012) 1-29</a:t>
            </a:r>
            <a:r>
              <a:rPr lang="en-US" sz="2000" b="1" dirty="0" smtClean="0"/>
              <a:t>, </a:t>
            </a:r>
            <a:r>
              <a:rPr lang="en-US" sz="2000" b="1" dirty="0" smtClean="0">
                <a:hlinkClick r:id="rId7"/>
              </a:rPr>
              <a:t>ATLAS-CONF-2013-012</a:t>
            </a:r>
            <a:r>
              <a:rPr lang="en-US" sz="2000" b="1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33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 smtClean="0"/>
              <a:t>Signal strength in each category (8 </a:t>
            </a:r>
            <a:r>
              <a:rPr lang="en-US" sz="3900" dirty="0" err="1" smtClean="0"/>
              <a:t>TeV</a:t>
            </a:r>
            <a:r>
              <a:rPr lang="en-US" sz="3900" dirty="0" smtClean="0"/>
              <a:t> only)</a:t>
            </a:r>
            <a:endParaRPr lang="en-US" sz="39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36024"/>
            <a:ext cx="6912868" cy="583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4915" y="6215226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40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126.8 </a:t>
            </a:r>
            <a:r>
              <a:rPr lang="en-US" dirty="0" err="1" smtClean="0"/>
              <a:t>GeV</a:t>
            </a:r>
            <a:r>
              <a:rPr lang="en-US" dirty="0" smtClean="0"/>
              <a:t> vs. 125.5 </a:t>
            </a:r>
            <a:r>
              <a:rPr lang="en-US" dirty="0" err="1" smtClean="0"/>
              <a:t>GeV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10003"/>
                <a:ext cx="4716016" cy="5943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126.8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is the mass of the Higgs boson measured in channel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</m:t>
                    </m:r>
                    <m:r>
                      <a:rPr lang="en-US" i="1" dirty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i="1" dirty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 smtClean="0"/>
                  <a:t> alone</a:t>
                </a:r>
              </a:p>
              <a:p>
                <a:r>
                  <a:rPr lang="en-US" dirty="0" smtClean="0"/>
                  <a:t>125.5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is the mass of the Higgs boson measured combining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</m:t>
                    </m:r>
                    <m:r>
                      <a:rPr lang="en-US" i="1" dirty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i="1" dirty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→4</m:t>
                    </m:r>
                    <m:r>
                      <a:rPr lang="en-US" b="0" i="1" dirty="0" smtClean="0">
                        <a:latin typeface="Cambria Math"/>
                      </a:rPr>
                      <m:t>𝑙</m:t>
                    </m:r>
                  </m:oMath>
                </a14:m>
                <a:r>
                  <a:rPr lang="en-US" dirty="0"/>
                  <a:t> </a:t>
                </a:r>
                <a:endParaRPr lang="en-US" dirty="0" smtClean="0"/>
              </a:p>
              <a:p>
                <a:r>
                  <a:rPr lang="en-US" dirty="0" smtClean="0"/>
                  <a:t>Because of the large </a:t>
                </a:r>
                <a:r>
                  <a:rPr lang="en-US" dirty="0"/>
                  <a:t>uncertainty </a:t>
                </a:r>
                <a:r>
                  <a:rPr lang="en-US" dirty="0" smtClean="0"/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</m:t>
                    </m:r>
                    <m:r>
                      <a:rPr lang="en-US" i="1" dirty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i="1" dirty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/>
                  <a:t> (~700 </a:t>
                </a:r>
                <a:r>
                  <a:rPr lang="en-US" dirty="0" smtClean="0"/>
                  <a:t>MeV) channel, using either mass will not result in significant impact on the coupling measurements results </a:t>
                </a:r>
                <a:endParaRPr lang="en-US" b="0" i="1" dirty="0" smtClean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</a:rPr>
                      <m:t>=1.55</m:t>
                    </m:r>
                  </m:oMath>
                </a14:m>
                <a:r>
                  <a:rPr lang="en-US" dirty="0" smtClean="0"/>
                  <a:t>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=125.5 </m:t>
                    </m:r>
                    <m:r>
                      <a:rPr lang="en-US" b="0" i="1" smtClean="0">
                        <a:latin typeface="Cambria Math"/>
                      </a:rPr>
                      <m:t>𝐺𝑒𝑉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𝜇</m:t>
                    </m:r>
                    <m:r>
                      <a:rPr lang="en-US" i="1">
                        <a:latin typeface="Cambria Math"/>
                      </a:rPr>
                      <m:t>=1.57</m:t>
                    </m:r>
                  </m:oMath>
                </a14:m>
                <a:r>
                  <a:rPr lang="en-US" dirty="0"/>
                  <a:t>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=12</m:t>
                    </m:r>
                    <m:r>
                      <a:rPr lang="en-US" b="0" i="1" smtClean="0">
                        <a:latin typeface="Cambria Math"/>
                      </a:rPr>
                      <m:t>6</m:t>
                    </m:r>
                    <m:r>
                      <a:rPr lang="en-US" i="1">
                        <a:latin typeface="Cambria Math"/>
                      </a:rPr>
                      <m:t>.</m:t>
                    </m:r>
                    <m:r>
                      <a:rPr lang="en-US" b="0" i="1" smtClean="0">
                        <a:latin typeface="Cambria Math"/>
                      </a:rPr>
                      <m:t>8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𝐺𝑒𝑉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10003"/>
                <a:ext cx="4716016" cy="5943600"/>
              </a:xfrm>
              <a:blipFill rotWithShape="1">
                <a:blip r:embed="rId2"/>
                <a:stretch>
                  <a:fillRect l="-1938" t="-821" r="-3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内容占位符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15" y="1339346"/>
            <a:ext cx="4256002" cy="410587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851920" y="5805264"/>
            <a:ext cx="5148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hlinkClick r:id="rId4"/>
              </a:rPr>
              <a:t>arXiv:1307.1427</a:t>
            </a:r>
            <a:r>
              <a:rPr lang="en-US" sz="2000" b="1" i="1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44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Limit results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dirty="0">
                        <a:latin typeface="Cambria Math"/>
                      </a:rPr>
                      <m:t>, </m:t>
                    </m:r>
                    <m:r>
                      <a:rPr lang="en-US" i="1" dirty="0">
                        <a:latin typeface="Cambria Math"/>
                      </a:rPr>
                      <m:t>𝐻</m:t>
                    </m:r>
                    <m:r>
                      <a:rPr lang="en-US" i="1" dirty="0">
                        <a:latin typeface="Cambria Math"/>
                      </a:rPr>
                      <m:t>→</m:t>
                    </m:r>
                    <m:r>
                      <a:rPr lang="en-US" i="1" dirty="0">
                        <a:latin typeface="Cambria Math"/>
                      </a:rPr>
                      <m:t>𝛾</m:t>
                    </m:r>
                    <m:r>
                      <m:rPr>
                        <m:sty m:val="p"/>
                      </m:rPr>
                      <a:rPr lang="en-US" i="1" dirty="0">
                        <a:latin typeface="Cambria Math"/>
                      </a:rPr>
                      <m:t>γ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667" t="-16000" b="-3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1"/>
            <a:ext cx="8856984" cy="57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89" y="645789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4"/>
              </a:rPr>
              <a:t>ATLAS-CONF-2013-080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94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Information about 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𝐻</m:t>
                    </m:r>
                  </m:oMath>
                </a14:m>
                <a:r>
                  <a:rPr lang="en-US" dirty="0" smtClean="0"/>
                  <a:t> candidate event</a:t>
                </a:r>
                <a:endParaRPr lang="en-US" dirty="0"/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333" t="-9524" r="-1800" b="-29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内容占位符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</a:t>
            </a:r>
            <a:r>
              <a:rPr lang="el-GR" baseline="-25000" dirty="0"/>
              <a:t>γγ</a:t>
            </a:r>
            <a:r>
              <a:rPr lang="el-GR" dirty="0"/>
              <a:t> = 126.6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/>
              <a:t>unconverted photons with transverse momenta of </a:t>
            </a:r>
            <a:r>
              <a:rPr lang="en-US" dirty="0" smtClean="0"/>
              <a:t>61 </a:t>
            </a:r>
            <a:r>
              <a:rPr lang="en-US" dirty="0" err="1" smtClean="0"/>
              <a:t>GeV</a:t>
            </a:r>
            <a:r>
              <a:rPr lang="en-US" dirty="0" smtClean="0"/>
              <a:t> and 39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Electron 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90 </a:t>
            </a:r>
            <a:r>
              <a:rPr lang="en-US" dirty="0" err="1" smtClean="0"/>
              <a:t>GeV</a:t>
            </a:r>
            <a:endParaRPr lang="en-US" dirty="0"/>
          </a:p>
          <a:p>
            <a:r>
              <a:rPr lang="en-US" dirty="0" smtClean="0"/>
              <a:t>MET </a:t>
            </a:r>
            <a:r>
              <a:rPr lang="en-US" dirty="0"/>
              <a:t>= 43 </a:t>
            </a:r>
            <a:r>
              <a:rPr lang="en-US" dirty="0" err="1" smtClean="0"/>
              <a:t>GeV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our </a:t>
            </a:r>
            <a:r>
              <a:rPr lang="en-US" dirty="0"/>
              <a:t>jets with transverse momenta of </a:t>
            </a:r>
            <a:r>
              <a:rPr lang="en-US" dirty="0" smtClean="0"/>
              <a:t>75 </a:t>
            </a:r>
            <a:r>
              <a:rPr lang="en-US" dirty="0" err="1" smtClean="0"/>
              <a:t>GeV</a:t>
            </a:r>
            <a:r>
              <a:rPr lang="en-US" dirty="0" smtClean="0"/>
              <a:t>, 71 </a:t>
            </a:r>
            <a:r>
              <a:rPr lang="en-US" dirty="0" err="1" smtClean="0"/>
              <a:t>GeV</a:t>
            </a:r>
            <a:r>
              <a:rPr lang="en-US" dirty="0" smtClean="0"/>
              <a:t>, 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dirty="0" smtClean="0"/>
              <a:t>39 </a:t>
            </a:r>
            <a:r>
              <a:rPr lang="en-US" dirty="0" err="1" smtClean="0"/>
              <a:t>GeV</a:t>
            </a:r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ne of the jets is b-tagged </a:t>
            </a:r>
            <a:r>
              <a:rPr lang="en-US" dirty="0"/>
              <a:t>jet (jet no. 2) with an additional soft </a:t>
            </a:r>
            <a:r>
              <a:rPr lang="en-US" dirty="0" err="1"/>
              <a:t>muon</a:t>
            </a:r>
            <a:r>
              <a:rPr lang="en-US" dirty="0"/>
              <a:t> inside the jet (7.2 </a:t>
            </a:r>
            <a:r>
              <a:rPr lang="en-US" dirty="0" err="1" smtClean="0"/>
              <a:t>GeV</a:t>
            </a:r>
            <a:r>
              <a:rPr lang="en-US" dirty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43062"/>
            <a:ext cx="4479925" cy="4479925"/>
          </a:xfrm>
        </p:spPr>
      </p:pic>
      <p:sp>
        <p:nvSpPr>
          <p:cNvPr id="7" name="TextBox 6"/>
          <p:cNvSpPr txBox="1"/>
          <p:nvPr/>
        </p:nvSpPr>
        <p:spPr>
          <a:xfrm>
            <a:off x="13389" y="645789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4"/>
              </a:rPr>
              <a:t>ATLAS-CONF-2013-080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468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Higgs production cross section @ 7/8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内容占位符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45257234"/>
                  </p:ext>
                </p:extLst>
              </p:nvPr>
            </p:nvGraphicFramePr>
            <p:xfrm>
              <a:off x="107950" y="981072"/>
              <a:ext cx="8921751" cy="48961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73917"/>
                    <a:gridCol w="2973917"/>
                    <a:gridCol w="2973917"/>
                  </a:tblGrid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Cross section (</a:t>
                          </a:r>
                          <a:r>
                            <a:rPr lang="en-US" sz="1800" b="0" i="0" u="none" strike="noStrike" kern="1200" baseline="0" dirty="0" err="1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pb</a:t>
                          </a:r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 </a:t>
                          </a:r>
                          <a:r>
                            <a:rPr lang="en-US" sz="1800" b="0" i="0" u="none" strike="noStrike" kern="1200" baseline="0" dirty="0" err="1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 </a:t>
                          </a:r>
                          <a:r>
                            <a:rPr lang="en-US" sz="1800" b="0" i="0" u="none" strike="noStrike" kern="1200" baseline="0" dirty="0" err="1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ggH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14.96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19.07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VBF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1.193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1.558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0.550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0.6691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ZH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0.304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0.3794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i="1" dirty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acc>
                                <m:r>
                                  <a:rPr lang="en-US" i="1" dirty="0">
                                    <a:latin typeface="Cambria Math"/>
                                  </a:rPr>
                                  <m:t>𝐻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0.083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0.1256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Total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17.1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21.8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内容占位符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345257234"/>
                  </p:ext>
                </p:extLst>
              </p:nvPr>
            </p:nvGraphicFramePr>
            <p:xfrm>
              <a:off x="107950" y="981072"/>
              <a:ext cx="8921751" cy="489619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73917"/>
                    <a:gridCol w="2973917"/>
                    <a:gridCol w="2973917"/>
                  </a:tblGrid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Cross section (</a:t>
                          </a:r>
                          <a:r>
                            <a:rPr lang="en-US" sz="1800" b="0" i="0" u="none" strike="noStrike" kern="1200" baseline="0" dirty="0" err="1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pb</a:t>
                          </a:r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 </a:t>
                          </a:r>
                          <a:r>
                            <a:rPr lang="en-US" sz="1800" b="0" i="0" u="none" strike="noStrike" kern="1200" baseline="0" dirty="0" err="1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kern="1200" baseline="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 </a:t>
                          </a:r>
                          <a:r>
                            <a:rPr lang="en-US" sz="1800" b="0" i="0" u="none" strike="noStrike" kern="1200" baseline="0" dirty="0" err="1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TeV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/>
                            <a:t>ggH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14.96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19.07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VBF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1.193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1.558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0.550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0.6691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ZH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0.304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0.3794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205" t="-504386" r="-200000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0.083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0.1256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  <a:tr h="6994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Total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17.1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21.8</a:t>
                          </a:r>
                          <a:endParaRPr lang="en-US" sz="18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979712" y="63093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 126.5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3508" y="5805264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twiki.cern.ch/twiki/bin/view/LHCPhysics/CERNYellowReportPageAt7TeV2012update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twiki.cern.ch/twiki/bin/view/LHCPhysics/CERNYellowReportPageAt8TeV2012update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Uncertainty on Higgs cross section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08720"/>
            <a:ext cx="8467977" cy="34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9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Uncertainties on the signal yield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775721"/>
            <a:ext cx="8513763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445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model &amp; uncertainty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890015"/>
            <a:ext cx="8408987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45789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11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01589"/>
            <a:ext cx="5274685" cy="357339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37356"/>
            <a:ext cx="5867653" cy="256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625166" y="474865"/>
            <a:ext cx="45900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370298" y="6483779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linkClick r:id="rId4"/>
              </a:rPr>
              <a:t>arXiv:0901.0512</a:t>
            </a:r>
            <a:endParaRPr lang="en-US" sz="2000" b="1" dirty="0"/>
          </a:p>
        </p:txBody>
      </p:sp>
      <p:sp>
        <p:nvSpPr>
          <p:cNvPr id="8" name="圆角矩形 7"/>
          <p:cNvSpPr/>
          <p:nvPr/>
        </p:nvSpPr>
        <p:spPr>
          <a:xfrm>
            <a:off x="3203848" y="2996952"/>
            <a:ext cx="4392488" cy="3065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圆角矩形标注 5"/>
          <p:cNvSpPr/>
          <p:nvPr/>
        </p:nvSpPr>
        <p:spPr>
          <a:xfrm>
            <a:off x="6156176" y="404664"/>
            <a:ext cx="2880320" cy="441340"/>
          </a:xfrm>
          <a:prstGeom prst="wedgeRoundRectCallout">
            <a:avLst>
              <a:gd name="adj1" fmla="val -20390"/>
              <a:gd name="adj2" fmla="val 689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Both photons are not fake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56352"/>
            <a:ext cx="2664296" cy="60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2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uncertainties I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2" y="1092199"/>
            <a:ext cx="8678448" cy="52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13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uncertainties II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13" y="1206500"/>
            <a:ext cx="8739239" cy="50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57890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29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02" y="3415860"/>
            <a:ext cx="4586822" cy="32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54" y="3366834"/>
            <a:ext cx="4655046" cy="334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  <p:custDataLst>
                  <p:tags r:id="rId1"/>
                </p:custDataLst>
              </p:nvPr>
            </p:nvSpPr>
            <p:spPr/>
            <p:txBody>
              <a:bodyPr>
                <a:normAutofit/>
              </a:bodyPr>
              <a:lstStyle/>
              <a:p>
                <a:pPr eaLnBrk="0"/>
                <a:r>
                  <a:rPr lang="en-US" dirty="0" smtClean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𝐻</m:t>
                    </m:r>
                    <m:r>
                      <a:rPr lang="en-US" b="0" i="1" smtClean="0">
                        <a:latin typeface="Cambria Math"/>
                      </a:rPr>
                      <m:t>→</m:t>
                    </m:r>
                    <m:r>
                      <a:rPr lang="en-US" b="0" i="1" smtClean="0">
                        <a:latin typeface="Cambria Math"/>
                      </a:rPr>
                      <m:t>𝛾𝛾</m:t>
                    </m:r>
                  </m:oMath>
                </a14:m>
                <a:r>
                  <a:rPr lang="en-US" dirty="0" smtClean="0"/>
                  <a:t> candidates</a:t>
                </a:r>
                <a:endParaRPr 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  <p:custDataLst>
                  <p:tags r:id="rId5"/>
                </p:custDataLst>
              </p:nvPr>
            </p:nvSpPr>
            <p:spPr>
              <a:blipFill rotWithShape="1">
                <a:blip r:embed="rId6"/>
                <a:stretch>
                  <a:fillRect l="-2667" t="-16000" b="-3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Very simple </a:t>
                </a:r>
                <a:r>
                  <a:rPr lang="en-US" dirty="0" err="1"/>
                  <a:t>d</a:t>
                </a:r>
                <a:r>
                  <a:rPr lang="en-US" dirty="0" err="1" smtClean="0"/>
                  <a:t>iphoton</a:t>
                </a:r>
                <a:r>
                  <a:rPr lang="en-US" dirty="0" smtClean="0"/>
                  <a:t> candidates</a:t>
                </a:r>
                <a:r>
                  <a:rPr lang="en-US" dirty="0"/>
                  <a:t> </a:t>
                </a:r>
                <a:r>
                  <a:rPr lang="en-US" dirty="0" smtClean="0"/>
                  <a:t>selection: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  <m:r>
                      <a:rPr lang="en-US" i="1" baseline="-25000" dirty="0" err="1">
                        <a:latin typeface="Cambria Math"/>
                      </a:rPr>
                      <m:t>𝑇</m:t>
                    </m:r>
                  </m:oMath>
                </a14:m>
                <a:r>
                  <a:rPr lang="en-US" dirty="0"/>
                  <a:t>(</a:t>
                </a:r>
                <a:r>
                  <a:rPr lang="el-GR" dirty="0"/>
                  <a:t>γ</a:t>
                </a:r>
                <a:r>
                  <a:rPr lang="el-GR" baseline="-25000" dirty="0"/>
                  <a:t>1</a:t>
                </a:r>
                <a:r>
                  <a:rPr lang="el-GR" dirty="0"/>
                  <a:t>,γ</a:t>
                </a:r>
                <a:r>
                  <a:rPr lang="el-GR" baseline="-25000" dirty="0"/>
                  <a:t>2</a:t>
                </a:r>
                <a:r>
                  <a:rPr lang="el-GR" dirty="0"/>
                  <a:t>) &gt; 40, 30 </a:t>
                </a:r>
                <a:r>
                  <a:rPr lang="en-US" dirty="0" err="1" smtClean="0"/>
                  <a:t>GeV</a:t>
                </a:r>
                <a:endParaRPr lang="en-US" dirty="0" smtClean="0"/>
              </a:p>
              <a:p>
                <a:pPr lvl="1"/>
                <a:r>
                  <a:rPr lang="en-US" dirty="0"/>
                  <a:t>|η| &lt; 1.37 or </a:t>
                </a:r>
                <a:r>
                  <a:rPr lang="en-US" dirty="0" smtClean="0"/>
                  <a:t>1.56 </a:t>
                </a:r>
                <a:r>
                  <a:rPr lang="en-US" dirty="0"/>
                  <a:t>&lt; |η| &lt; </a:t>
                </a:r>
                <a:r>
                  <a:rPr lang="en-US" dirty="0" smtClean="0"/>
                  <a:t>2.37</a:t>
                </a:r>
              </a:p>
              <a:p>
                <a:pPr lvl="1"/>
                <a:r>
                  <a:rPr lang="en-US" dirty="0"/>
                  <a:t>Isolated </a:t>
                </a:r>
                <a:r>
                  <a:rPr lang="en-US" dirty="0" smtClean="0"/>
                  <a:t>photon</a:t>
                </a:r>
                <a:r>
                  <a:rPr lang="en-US" dirty="0"/>
                  <a:t>, </a:t>
                </a:r>
                <a:r>
                  <a:rPr lang="en-US" dirty="0" smtClean="0"/>
                  <a:t>passing </a:t>
                </a:r>
                <a:r>
                  <a:rPr lang="en-US" dirty="0"/>
                  <a:t>p</a:t>
                </a:r>
                <a:r>
                  <a:rPr lang="en-US" dirty="0" smtClean="0"/>
                  <a:t>hoton identification criteria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7"/>
                <a:stretch>
                  <a:fillRect l="-1572" t="-1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AutoShape 4" descr="https://atlas.web.cern.ch/Atlas/GROUPS/DATAPREPARATION/PublicPlots/2011/DataSummary/figs/sumLumiByDa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9612" y="318483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twiki.cern.ch/twiki/bin/view/AtlasPublic/LuminosityPublicResults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 mass spectrum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1" y="765175"/>
            <a:ext cx="8488038" cy="6092825"/>
          </a:xfr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979712" y="6453336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3"/>
              </a:rPr>
              <a:t>arXiv:1307.1427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527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92" y="3827241"/>
            <a:ext cx="4032498" cy="273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92" y="934214"/>
            <a:ext cx="4000127" cy="287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/>
              <a:t>C</a:t>
            </a:r>
            <a:r>
              <a:rPr lang="en-US" dirty="0" smtClean="0"/>
              <a:t>ategorization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10003"/>
                <a:ext cx="4932040" cy="3239077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3500" b="1" dirty="0" smtClean="0"/>
                  <a:t>Enhance the sensitivity</a:t>
                </a:r>
                <a:r>
                  <a:rPr lang="en-US" sz="3500" dirty="0" smtClean="0"/>
                  <a:t>: </a:t>
                </a:r>
                <a:r>
                  <a:rPr lang="en-US" sz="3500" dirty="0"/>
                  <a:t>classifying events </a:t>
                </a:r>
                <a:r>
                  <a:rPr lang="en-US" sz="3500" dirty="0" smtClean="0"/>
                  <a:t>to categories </a:t>
                </a:r>
                <a:r>
                  <a:rPr lang="en-US" sz="3500" dirty="0"/>
                  <a:t>with different S/B and resolution</a:t>
                </a:r>
                <a:r>
                  <a:rPr lang="en-US" sz="3500" dirty="0" smtClean="0"/>
                  <a:t>. </a:t>
                </a:r>
              </a:p>
              <a:p>
                <a:pPr lvl="1"/>
                <a:r>
                  <a:rPr lang="en-US" sz="3100" dirty="0"/>
                  <a:t>U</a:t>
                </a:r>
                <a:r>
                  <a:rPr lang="en-US" sz="3100" dirty="0" smtClean="0"/>
                  <a:t>sing photon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latin typeface="Cambria Math"/>
                      </a:rPr>
                      <m:t>𝜂</m:t>
                    </m:r>
                  </m:oMath>
                </a14:m>
                <a:r>
                  <a:rPr lang="en-US" sz="3100" dirty="0" smtClean="0"/>
                  <a:t>, photon conversion status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100" b="0" i="1" smtClean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en-US" sz="3100" b="0" i="1" smtClean="0">
                            <a:latin typeface="Cambria Math"/>
                          </a:rPr>
                          <m:t>𝑇𝑡</m:t>
                        </m:r>
                      </m:sub>
                    </m:sSub>
                  </m:oMath>
                </a14:m>
                <a:r>
                  <a:rPr lang="en-US" sz="3100" dirty="0" smtClean="0"/>
                  <a:t> to define categories.</a:t>
                </a:r>
              </a:p>
              <a:p>
                <a:pPr lvl="1"/>
                <a:r>
                  <a:rPr lang="en-US" sz="3200" dirty="0" smtClean="0">
                    <a:solidFill>
                      <a:srgbClr val="FF0000"/>
                    </a:solidFill>
                  </a:rPr>
                  <a:t>Important for the search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10003"/>
                <a:ext cx="4932040" cy="3239077"/>
              </a:xfrm>
              <a:blipFill rotWithShape="1">
                <a:blip r:embed="rId4"/>
                <a:stretch>
                  <a:fillRect l="-2472" t="-4887" r="-4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6237312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hlinkClick r:id="rId5"/>
              </a:rPr>
              <a:t>ATLAS-CONF-2012-091</a:t>
            </a:r>
            <a:endParaRPr lang="en-US" sz="2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1" y="5097767"/>
            <a:ext cx="4139952" cy="10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连接符 8"/>
          <p:cNvCxnSpPr/>
          <p:nvPr/>
        </p:nvCxnSpPr>
        <p:spPr>
          <a:xfrm>
            <a:off x="6282510" y="4365104"/>
            <a:ext cx="0" cy="1755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6282510" y="4509120"/>
            <a:ext cx="52173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00192" y="4092312"/>
                <a:ext cx="791514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b="1" dirty="0" smtClean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00" b="1" i="1" smtClean="0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sz="1300" b="1" i="1" smtClean="0">
                            <a:latin typeface="Cambria Math"/>
                          </a:rPr>
                          <m:t>𝑻𝒕</m:t>
                        </m:r>
                      </m:sub>
                    </m:sSub>
                  </m:oMath>
                </a14:m>
                <a:endParaRPr lang="en-US" sz="13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192" y="4092312"/>
                <a:ext cx="791514" cy="292388"/>
              </a:xfrm>
              <a:prstGeom prst="rect">
                <a:avLst/>
              </a:prstGeom>
              <a:blipFill rotWithShape="1">
                <a:blip r:embed="rId7"/>
                <a:stretch>
                  <a:fillRect l="-769" t="-208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580686" y="4072716"/>
                <a:ext cx="791514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300" b="1" dirty="0" smtClean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300" b="1" i="1" smtClean="0">
                            <a:latin typeface="Cambria Math"/>
                          </a:rPr>
                          <m:t>𝒑</m:t>
                        </m:r>
                      </m:e>
                      <m:sub>
                        <m:r>
                          <a:rPr lang="en-US" sz="1300" b="1" i="1" smtClean="0">
                            <a:latin typeface="Cambria Math"/>
                          </a:rPr>
                          <m:t>𝑻𝒕</m:t>
                        </m:r>
                      </m:sub>
                    </m:sSub>
                  </m:oMath>
                </a14:m>
                <a:endParaRPr lang="en-US" sz="13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686" y="4072716"/>
                <a:ext cx="791514" cy="292388"/>
              </a:xfrm>
              <a:prstGeom prst="rect">
                <a:avLst/>
              </a:prstGeom>
              <a:blipFill rotWithShape="1">
                <a:blip r:embed="rId8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箭头连接符 15"/>
          <p:cNvCxnSpPr/>
          <p:nvPr/>
        </p:nvCxnSpPr>
        <p:spPr>
          <a:xfrm flipH="1">
            <a:off x="5741810" y="4509120"/>
            <a:ext cx="5407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07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87" y="1153667"/>
            <a:ext cx="4270188" cy="5347148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0"/>
            <a:r>
              <a:rPr lang="en-US" dirty="0"/>
              <a:t>C</a:t>
            </a:r>
            <a:r>
              <a:rPr lang="en-US" dirty="0" smtClean="0"/>
              <a:t>ategorization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910003"/>
                <a:ext cx="4932040" cy="59436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3500" b="1" dirty="0" smtClean="0"/>
                  <a:t>Enhance the sensitivity</a:t>
                </a:r>
                <a:r>
                  <a:rPr lang="en-US" sz="3500" dirty="0" smtClean="0"/>
                  <a:t>: </a:t>
                </a:r>
                <a:r>
                  <a:rPr lang="en-US" sz="3500" dirty="0"/>
                  <a:t>classifying events </a:t>
                </a:r>
                <a:r>
                  <a:rPr lang="en-US" sz="3500" dirty="0" smtClean="0"/>
                  <a:t>to categories </a:t>
                </a:r>
                <a:r>
                  <a:rPr lang="en-US" sz="3500" dirty="0"/>
                  <a:t>with different S/B and resolution</a:t>
                </a:r>
                <a:r>
                  <a:rPr lang="en-US" sz="3500" dirty="0" smtClean="0"/>
                  <a:t>. </a:t>
                </a:r>
              </a:p>
              <a:p>
                <a:pPr lvl="1"/>
                <a:r>
                  <a:rPr lang="en-US" sz="3100" dirty="0"/>
                  <a:t>U</a:t>
                </a:r>
                <a:r>
                  <a:rPr lang="en-US" sz="3100" dirty="0" smtClean="0"/>
                  <a:t>sing photon </a:t>
                </a:r>
                <a14:m>
                  <m:oMath xmlns:m="http://schemas.openxmlformats.org/officeDocument/2006/math">
                    <m:r>
                      <a:rPr lang="en-US" sz="3100" b="0" i="1" smtClean="0">
                        <a:latin typeface="Cambria Math"/>
                      </a:rPr>
                      <m:t>𝜂</m:t>
                    </m:r>
                  </m:oMath>
                </a14:m>
                <a:r>
                  <a:rPr lang="en-US" sz="3100" dirty="0" smtClean="0"/>
                  <a:t>, photon conversion status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1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100" b="0" i="1" smtClean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en-US" sz="3100" b="0" i="1" smtClean="0">
                            <a:latin typeface="Cambria Math"/>
                          </a:rPr>
                          <m:t>𝑇𝑡</m:t>
                        </m:r>
                      </m:sub>
                    </m:sSub>
                  </m:oMath>
                </a14:m>
                <a:r>
                  <a:rPr lang="en-US" sz="3100" dirty="0" smtClean="0"/>
                  <a:t> to define categories.</a:t>
                </a:r>
              </a:p>
              <a:p>
                <a:pPr lvl="1"/>
                <a:r>
                  <a:rPr lang="en-US" sz="3200" dirty="0" smtClean="0">
                    <a:solidFill>
                      <a:srgbClr val="FF0000"/>
                    </a:solidFill>
                  </a:rPr>
                  <a:t>Important for the search</a:t>
                </a:r>
              </a:p>
              <a:p>
                <a:r>
                  <a:rPr lang="en-US" sz="3500" b="1" dirty="0"/>
                  <a:t>Enhance the </a:t>
                </a:r>
                <a:r>
                  <a:rPr lang="en-US" sz="3500" b="1" dirty="0" smtClean="0"/>
                  <a:t>sensitivity to </a:t>
                </a:r>
                <a:r>
                  <a:rPr lang="en-US" sz="3500" b="1" dirty="0"/>
                  <a:t>particular Higgs </a:t>
                </a:r>
                <a:r>
                  <a:rPr lang="en-US" sz="3500" b="1" dirty="0" smtClean="0"/>
                  <a:t>boson production modes</a:t>
                </a:r>
                <a:r>
                  <a:rPr lang="en-US" sz="3500" dirty="0" smtClean="0"/>
                  <a:t>: isolate events </a:t>
                </a:r>
                <a:r>
                  <a:rPr lang="en-US" sz="3500" dirty="0"/>
                  <a:t>with </a:t>
                </a:r>
                <a:r>
                  <a:rPr lang="en-US" sz="3500" dirty="0" smtClean="0"/>
                  <a:t>distinct topologies.</a:t>
                </a:r>
              </a:p>
              <a:p>
                <a:pPr lvl="1"/>
                <a:r>
                  <a:rPr lang="en-US" sz="3200" dirty="0" smtClean="0">
                    <a:solidFill>
                      <a:srgbClr val="FF0000"/>
                    </a:solidFill>
                  </a:rPr>
                  <a:t>Important for the coupling measurements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910003"/>
                <a:ext cx="4932040" cy="5943600"/>
              </a:xfrm>
              <a:blipFill rotWithShape="1">
                <a:blip r:embed="rId3"/>
                <a:stretch>
                  <a:fillRect l="-2472" t="-2667" r="-4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 dirty="0"/>
          </a:p>
        </p:txBody>
      </p:sp>
      <p:cxnSp>
        <p:nvCxnSpPr>
          <p:cNvPr id="11" name="直接箭头连接符 10"/>
          <p:cNvCxnSpPr>
            <a:endCxn id="12" idx="1"/>
          </p:cNvCxnSpPr>
          <p:nvPr/>
        </p:nvCxnSpPr>
        <p:spPr>
          <a:xfrm flipV="1">
            <a:off x="3559550" y="3717032"/>
            <a:ext cx="2232248" cy="20882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1"/>
          <p:cNvSpPr/>
          <p:nvPr/>
        </p:nvSpPr>
        <p:spPr>
          <a:xfrm>
            <a:off x="5791798" y="2132856"/>
            <a:ext cx="3168352" cy="31683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04048" y="6237312"/>
            <a:ext cx="4139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4"/>
              </a:rPr>
              <a:t>ATLAS-CONF-2013-012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20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11165"/>
            <a:ext cx="7200800" cy="198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88" y="634650"/>
            <a:ext cx="6077024" cy="4115656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 decomposition</a:t>
            </a:r>
            <a:endParaRPr lang="en-US" dirty="0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398090" y="3284984"/>
            <a:ext cx="179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54.1~76.0% VBF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70311" y="3655222"/>
            <a:ext cx="179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29.7~63.2% WH 17.2~47.6% ZH</a:t>
            </a:r>
            <a:endParaRPr lang="en-US" b="1" dirty="0"/>
          </a:p>
        </p:txBody>
      </p:sp>
      <p:sp>
        <p:nvSpPr>
          <p:cNvPr id="17" name="右大括号 16"/>
          <p:cNvSpPr/>
          <p:nvPr/>
        </p:nvSpPr>
        <p:spPr>
          <a:xfrm>
            <a:off x="7074232" y="3284984"/>
            <a:ext cx="323858" cy="369332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右大括号 17"/>
          <p:cNvSpPr/>
          <p:nvPr/>
        </p:nvSpPr>
        <p:spPr>
          <a:xfrm>
            <a:off x="7057622" y="3688273"/>
            <a:ext cx="323858" cy="493858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182131"/>
            <a:ext cx="2195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hlinkClick r:id="rId4"/>
              </a:rPr>
              <a:t>arXiv:1307.1427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011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CACHECONTENT#20485C746F5C67616D6D615C67616D6D61" val="iVBORw0KGgoAAAANSUhEUgAAAK8AAAAtCAMAAADvNMuUAAAAM1BMVEX///8AAADAwMBQUFBAQEDQ0NCAgIBwcHAwMDCwsLCQkJAQEBDw8PCgoKBgYGAgICDg4OD2V/xiAAAC40lEQVRYCeVYWZaEIAwURNyX+592ghAlgOnRFsf3ho9GUhjKdAGBonBFCq+Uq1F5FlFhx5fUldZ1Ywg2tdbtSqrTuuzB0pda6+ElPH0aJsbKNxSFibGkpve0RiDXUToQ355aXtSagC/VaQUWK+YX0dyozFEwuzjiW+8/f1jiYJZRxP+c5U7gn8u3zb0G3izfUoz7f5fh6W75dmLKwHJ3ebd8KzHvzjM83b76NsLu6xzXpVOqJLppF+zPYdDnZvkWxRhu7khkq4ca1ksozb5LDbPLVDjMOLhbvuBy/hDgak2wDOF+C6rW9ms4bO1h5KsgEfPKt8lDK3ourVvAf6llq4E2plkYXg6zH2TkG5fvkodp42HHoL+NqN3ntD0mgRheDrNebpcvuB0aZk3T3vpc9S7AsxUGh1m6GeRrCasDSQy9vyxIsRId7ZLNYZYuTOYsuS9EmPByo0GlqdTUmni7hYLDnIcLqy+cl35RYFIpP5LI2P3z2GyNICRVRRJzxvPyJSfUeKYSS2JnDg4yhQAik/swDrN8r8j3u/hi8LBWsliONvAYyyRfs0Ic6Bd5Yl13BS5maNrqGLsg380b8wB0j9aH8C0gG0h67xFj5+W7ezt+Ytff4LVW4WwLAGhG2BX5xm4jC7+/0e5S4WyjdtOKsDzy/ZA/UF6ywcyM2le+IZZHvp/yM0JMMlt3hGWR7+f81ycsmeQzxPLI9zfni52xZO69QkzDZuTyZOdggG3U7DhflJPnN53YA3F0D4N7VL1e9M6Td486gUBs+n6QXaEnpj55Pi5pwIhjDzM3ZFuxr5jQYmEPCMRn1Dh5/9Azh1MOi8a9ajh3v9PiCSMxHIcluj9iqpnZwmGPkEsMMjcJozNx2PFbWZGF2S04LCspxvnoHT7DbhwW9n2qPdnzZnI4Dku+8IBxPjpawNgc9gC11BADI18OS/l6whYmNP6YHOb3e/J5ZOTAYU9yJGNt95PEahs+9gMI+xTvi7I/MQAAAABJRU5ErkJggg=="/>
  <p:tag name="POWERPOINTLATEX_PIXELSPEREMHEIGHT#20485C746F5C67616D6D615C67616D6D61" val="59"/>
  <p:tag name="POWERPOINTLATEX_CACHECONTENT#66625E7B2D317D" val="iVBORw0KGgoAAAANSUhEUgAAAFoAAAA1CAMAAAD21Ay/AAAAM1BMVEX///8AAADg4OBwcHBAQECAgICQkJBQUFDAwMAgICCwsLDQ0NAQEBBgYGDw8PCgoKAwMDCOPuwxAAACjUlEQVRYCe1W27KDIAwEFUVF5f+/9izKRQJY1PbtONMqBJawbBIY+/4zq/77oAZxWjgXP4BuOR/w+wX0DHflb6ANEf/QRA4XhDRt14nGj5+l7IU5ntqnDN3zQcp2nA6kge/PnRgoQgOZsbnj6oCehNAA/4bXzQ7TAc3vH17YdXzX5UfJa0Qp5gG589N7RJhvVHwUoNcDs+VdoACrxVSrnX7yF8YXoDfOW+rYSKnuReZZ/bQCNDzc/JjjA+zforoU6FBD2NkBjY3coroEfVaG9T6hmuwqaeYJQW9Qhp2TUJ1gkY48NHRGT/E21QVCMqd4m+oGIDo6sNkICptfzPtkOaielm7Ygr4IBaEpTmr3veAiPDY3GaOhetbLJns1nlb08yo/ZmyFDDVUb0qaXsnVc2zwuhBodCltmdCpfMjochNlPs4WjIFq5coCiNzdLwOULcildC6o9l2AptIsYxELUhpRQaRqQCcBRRBKTeCMxBap+gX0lCaiQ9V2PdTJp17DK3pZixIIGk+hcYqnWDGuRlSjkWiT8FdswiunMzsmEjoaSZ0oYsUG1EVaTiD0UHTAOxVQDFBuZZJ1JHRI8165CUtlThHQ3o4EE6LH99Z9QFth98eUMzT4eKoPlim5gHNurSokE9dX/caG6ViIwnVhFbonZ/r4zpwig6s2RSNSH6cmhjJDY5ExYQFnlTF+9NYNwI5JLBqL3mnoubtvu9G33jhFklH36ULpTo0iZ6qGT+uinSolCf9qSAfw5pyuF8MpPq/X19BDUmGux9dY52Uw7o5JMa+ZfDkGUWESWsPVKxHk1jAJHvca8SYkcrjoQwTjdrSqx1mtgGu6NW6sjXaXr4uB900rrr7qXbTlF/0D/HYNAyqJzKkAAAAASUVORK5CYII="/>
  <p:tag name="POWERPOINTLATEX_PIXELSPEREMHEIGHT#66625E7B2D317D" val="59"/>
  <p:tag name="POWERPOINTLATEX_CACHECONTENT#745C6261727B747D48" val="iVBORw0KGgoAAAANSUhEUgAAAE0AAAAnCAMAAAB9uDW+AAAAM1BMVEX///8AAACwsLAQEBAwMDAgICDg4OCgoKBgYGCAgICQkJDAwMBAQEDw8PDQ0NBwcHBQUFC2TTvmAAABd0lEQVRIDe1W23KFIAwEkXOM4uX/v7YbRCTEaXHaB6dz8qIusGxiIDHmwtZQ28WkZuhv2Zq3fdDEyRa2RWGhQOxyS+tCtPa8vF+Jurh0JNocELcR0XyLjSezviBXsb5JQp3rJWA0whPeWDrKmdDmJGK8tS8JaYTHB7DJ+CxA9iDm9S9rff6ILxqJMPaohIxaLRwYJJtGeBx71EI2pZYdeEs2jfD4J2wiSjpIGmkJW4cTQYT/PvCT81Ij58bY49tsA09hnHMaOdkenm2BI3LaLw9pEZf0+jmkORWQCdVtx0M/ZVtcrm8yjcSJD8+2/1ISkh9FSSg8u1sSplR2z7vtQPiX3i0JIVXsM9sOhNmass3kApmFaITZmrINbLuDsz9quEZA1hY2E3a2uc8FVSNgI9w/xBqzzdwc5a/0gq4HrdLkMxn3QQJBp0WxUfMoHrnTGuA6vMCY6LQ674IPh5u8R4Vwp5Ft18eyDnOCzZhlqm8MjdQuXX1/AVyyD6vBAoCDAAAAAElFTkSuQmCC"/>
  <p:tag name="POWERPOINTLATEX_PIXELSPEREMHEIGHT#745C6261727B747D48" val="59"/>
  <p:tag name="POWERPOINTLATEX_CACHECONTENT#485C746F5C67616D6D615C67616D6D61" val="iVBORw0KGgoAAAANSUhEUgAAAK8AAAAtCAMAAADvNMuUAAAAM1BMVEX///8AAADAwMBQUFBAQEDQ0NCAgIBwcHAwMDCwsLCQkJAQEBDw8PCgoKBgYGAgICDg4OD2V/xiAAAC40lEQVRYCeVYWZaEIAwURNyX+592ghAlgOnRFsf3ho9GUhjKdAGBonBFCq+Uq1F5FlFhx5fUldZ1Ywg2tdbtSqrTuuzB0pda6+ElPH0aJsbKNxSFibGkpve0RiDXUToQ355aXtSagC/VaQUWK+YX0dyozFEwuzjiW+8/f1jiYJZRxP+c5U7gn8u3zb0G3izfUoz7f5fh6W75dmLKwHJ3ebd8KzHvzjM83b76NsLu6xzXpVOqJLppF+zPYdDnZvkWxRhu7khkq4ca1ksozb5LDbPLVDjMOLhbvuBy/hDgak2wDOF+C6rW9ms4bO1h5KsgEfPKt8lDK3ourVvAf6llq4E2plkYXg6zH2TkG5fvkodp42HHoL+NqN3ntD0mgRheDrNebpcvuB0aZk3T3vpc9S7AsxUGh1m6GeRrCasDSQy9vyxIsRId7ZLNYZYuTOYsuS9EmPByo0GlqdTUmni7hYLDnIcLqy+cl35RYFIpP5LI2P3z2GyNICRVRRJzxvPyJSfUeKYSS2JnDg4yhQAik/swDrN8r8j3u/hi8LBWsliONvAYyyRfs0Ic6Bd5Yl13BS5maNrqGLsg380b8wB0j9aH8C0gG0h67xFj5+W7ezt+Ytff4LVW4WwLAGhG2BX5xm4jC7+/0e5S4WyjdtOKsDzy/ZA/UF6ywcyM2le+IZZHvp/yM0JMMlt3hGWR7+f81ycsmeQzxPLI9zfni52xZO69QkzDZuTyZOdggG3U7DhflJPnN53YA3F0D4N7VL1e9M6Td486gUBs+n6QXaEnpj55Pi5pwIhjDzM3ZFuxr5jQYmEPCMRn1Dh5/9Azh1MOi8a9ajh3v9PiCSMxHIcluj9iqpnZwmGPkEsMMjcJozNx2PFbWZGF2S04LCspxvnoHT7DbhwW9n2qPdnzZnI4Dku+8IBxPjpawNgc9gC11BADI18OS/l6whYmNP6YHOb3e/J5ZOTAYU9yJGNt95PEahs+9gMI+xTvi7I/MQAAAABJRU5ErkJggg=="/>
  <p:tag name="POWERPOINTLATEX_PIXELSPEREMHEIGHT#485C746F5C67616D6D615C67616D6D61" val="59"/>
  <p:tag name="POWERPOINTLATEX_REFCOUNTER#485C746F5C67616D6D615C67616D6D61" val="2"/>
  <p:tag name="POWERPOINTLATEX_CACHECONTENT#5C67616D6D615C67616D6D61" val="iVBORw0KGgoAAAANSUhEUgAAADYAAAAhCAMAAAClSKjMAAAAM1BMVEX///8AAADg4OCQkJBAQEBQUFCgoKCwsLDw8PBwcHAwMDDQ0NAgICAQEBCAgIDAwMBgYGBU96RDAAABKklEQVQ4EX2VixKEIAhFoSx7qPT/X7u+qGyW68wu2OEGsuoS1THNzi1r89u3n3Rmsm3nOo5TQ2kLW/Ntdh5NxRzvFCk1lc2myLwk8SmrXU+nyQA7eO8F+cjSdJrMZomfVpyxpwutWptt8VERCdf49apJAUtLX04zbi62txSwXo5qfalSxlL/sfp2Bdly/ly9bsRekuI6oSl8nukUsH0m7b5G3xawrPks91aV91nMO23IE64eYOK0IRr8WMDk0L3/hKsHmHDbIRr6toAJ+3fk4AMmcYgcJoAlu0YCbOnHekjTJ4BFe2lkM6/n+082wPZyAowBWDgMTX5sswn82ICtr/vomxawq11BX0WdAxasg12WZrINLA0wsFfzFWpuhNWsgwix+x/nT1Pe7Adh4gl7QwNn1gAAAABJRU5ErkJggg=="/>
  <p:tag name="POWERPOINTLATEX_PIXELSPEREMHEIGHT#5C67616D6D615C67616D6D61" val="59"/>
  <p:tag name="POWERPOINTLATEX_CACHECONTENT#455F7B547D5E7B6D6973737D" val="iVBORw0KGgoAAAANSUhEUgAAAG8AAAA4CAMAAADEkFYdAAAAM1BMVEX///8AAACwsLCgoKDQ0NCAgIBwcHAwMDBgYGBAQEDAwMBQUFDw8PAQEBDg4OCQkJAgICDv/fo4AAADlUlEQVRYCe1XDY+zIAxup4goKP//174tpSDMy+0ydsmbHMkmxdKvp4UKMHBsA2V9L8pbXL7nGsex4e/q8+vqx1n/J+n/jsBsppQN82nOI7nyMOZRfZpMW330dhI+4enpuvN2NlkTwgyHs4uJOAE84m4WtFmkt+uCa935iNaYNZy60tO0H78cJN1HDwbtHNkjj3icSdOCu0i0xIM4q/iJLQKYycI0eprfGbNYVrmaMlaXbKBAGUM/xCj7Ea1NwaUlkUdqD0SNqA/JVR/ySk+LEQB0QqjBeclPgZwBiPRbUaxmT4JUtuqzZMeJqOU+yUFzIEWFR09n4bSOWEKeFynONOOwRXSyRp5krhVjWuLXtppqMKTkUv09LWKSBxUDXYwikuOVQGFz2WUesebIjFiyleYUgl3DCz0tm3k7Bp2Xp8teVS3qFcspOpbrVoozj5KwPS3CyYMak6LP5F1FS/XqqiM0l8NhHBmvAaFk6ugk/Q4+gIVSk0eJXQ2sLCWUxHsFLG3YQmt9T3MCPsMHTlCrWkpgKZ0JoiPhu6NlmxhXo2omCWhPJ2P4r4UvpwQ4gb1oIbNyBsmESzMn08ZQk2H5/ZTKr6dZUxr0Qi0j+lSwgyguWmpgHUPGJ0+qXGJLps0YxUJvU6b1tCij/xa+PSc/ZD9v4FtJ38EnWXKKyklMdHLNz/kMgp5WhQ18XktM3+rZREWQDxfwLrigNRlsXCRdvAnWuRhznkFPq8QGPpMx0JdwKJ4w1yycS0mD3woDHcbblXqmWWoD31lrtWgcPGH4nFwNO7mq8A3WUsUxfJdxiU7lGTm7wLftWkIjFbSyGvggavW1TAOptvryITZQfi+qqT7oq6/nfp++wEf1Uqrv0Kp9X0MjoYWvalk+9InVwldM8XJaU7P6PEr3V7h/MGnhKxtP6S+pSZOjgKJOjay0jm9FuoGvqIPU39LNoV92pDi7ZUq3Wblfn7XwlX2n5M2eWyZukLShmt/Sdw+flw+AejdRTysBJouksy6m/WxyD98uN10GkSTupdOlb4OfaWi5b+HTS8mWJrPCB6lXaYW8Tt3B58nnlBu+eHKBD6Z3Tljuf9sPh8NwDXQWX+HrXr1M0neYSZ9de63oJTXHz3fuBb6X5feMZPNXo8RR91zg06VPPq/wfVKPyh4Bn8p65TkCvlf0KM8ffBqJIc8/+IaEUYX8cvVtdGVpV6EmfOrJt7+Od64hsu8fyd0ZHMguRqIAAAAASUVORK5CYII="/>
  <p:tag name="POWERPOINTLATEX_PIXELSPEREMHEIGHT#455F7B547D5E7B6D6973737D" val="59"/>
  <p:tag name="POWERPOINTLATEX_CACHECONTENT#5C7369676D61" val="iVBORw0KGgoAAAANSUhEUgAAABoAAAAXBAMAAADn+kIjAAAAMFBMVEX///8AAADAwMCAgICQkJDg4OBgYGAQEBBAQEDw8PAgICCgoKBQUFAwMDCwsLBwcHBPsvSIAAAAuUlEQVQYGWNgAAFlYzBwALFZ0wUhQAjEc4dyBDuBHDbB1QFMB2VB4kCQKAwk2AQ3gDkQmlPwApj3UB5MNQqAKM7ClRAe2EBmqIZGMI9dfAKS3EMxMIehEKwvURrMYxVcAKIvioJ53IIJIFoQrIKBR1ABzGsAkQwTJcCUYAOYMgRbwHARzOMsPAAW/LgARPHIQmwNBJvpeBMsxcAsA6T5oVJA72UyMF03gEgxMDA1dlRZwjhAPykFwDgAucEgVJSW6D4AAAAASUVORK5CYII="/>
  <p:tag name="POWERPOINTLATEX_PIXELSPEREMHEIGHT#5C7369676D61" val="59"/>
  <p:tag name="POWERPOINTLATEX_REFCOUNTER#5C7369676D61" val="2"/>
  <p:tag name="POWERPOINTLATEX_REFCOUNTER#66625E7B2D317D" val="1"/>
  <p:tag name="POWERPOINTLATEX_REFCOUNTER#20485C746F5C67616D6D615C67616D6D61" val="2"/>
  <p:tag name="POWERPOINTLATEX_REFCOUNTER#745C6261727B747D48" val="2"/>
  <p:tag name="POWERPOINTLATEX_REFCOUNTER#5C67616D6D615C67616D6D61" val="1"/>
  <p:tag name="POWERPOINTLATEX_REFCOUNTER#455F7B547D5E7B6D6973737D" val="1"/>
  <p:tag name="POWERPOINTLATEX_CACHECONTENT#5C706D" val="iVBORw0KGgoAAAANSUhEUgAAACIAAAAiBAMAAADIaRbxAAAAJFBMVEX///8AAADQ0NBgYGBAQEDAwMDw8PBQUFAQEBAwMDCgoKCQkJCTe2waAAAAQklEQVQoFWNggAImGANOGyrAmVCGY8DIE0l3gYDGKRDai0FREBWIMzCFQsDErRA6DB5Mwy3EMH2KGRqwEIMGnIsXAJgQJ0H0B06SAAAAAElFTkSuQmCC"/>
  <p:tag name="POWERPOINTLATEX_PIXELSPEREMHEIGHT#5C706D" val="59"/>
  <p:tag name="POWERPOINTLATEX_REFCOUNTER#5C706D" val="3"/>
  <p:tag name="POWERPOINTLATEX_CACHECONTENT#5E7B2B302E32327D5F7B2D302E32327D" val="iVBORw0KGgoAAAANSUhEUgAAAFcAAAA4CAMAAAC/tJTRAAAAM1BMVEX///8AAAAQEBCQkJCAgIDQ0NBAQEDw8PDAwMBgYGAgICBwcHBQUFCgoKDg4OCwsLAwMDC2+1o7AAACYElEQVRYCe1WXZODIAwkFLX4cfr/f+2tQBATe8NYbqYP5UGYJVligLDG/NmefiTqH8OV0dIT2dOcRq78gE00d2ZY7Ngpg27zALue7JrmNJIm7EN4T+QD0ln7I6YG+4zITBSJNcIu5HgU+yfZlABH/XnKeI5hQDKClUbYRfLOKVxjfohEJsjxHyDgsIZGXvAikvwDRBNbhf5JNCbAEc0YaiQ7HDQBWokWnhtp42HoO/x9AsC7J0kj2UHwwiHtjTE4UtksDFYclNhgFnZXI+wheP2Zl/PJ1txvxW9FTCKCFzGW8eYxE8YeW8qZThMKucWL4yBWVMgd3nJzY7waucHb2ePMRFpGLF027HZFfocxV4eU3Iw8XG7U56HD1ZyKzGGNi5o2bLIgaQTriTzgYHKpMjg6KaCiG7ZNLKaR3Vzw4mYW91gWHtgz7brf49A0ssMHTbSyZd3h+hWn9q/vU7SOl9dIsJa8Lp/4hStmN3v+dR9rMzy3lC6NBFoV72D5yPe8JF6lROepT21LNVQjkVbxGrwTobp4JjM4lTGZKB5HC/4aSbSad3++ZjeNlhNo+KlDVTxaKKEaYdoLXrwUi3Pi/mf72gEnsda+1u6/eB/8BNQG8rX7ZuCzM/DRulqlrpGulrytdLXkbaWrBW8zXS14S6H1lq4WvM10teBtpqsFb4Xug4dS0RfImbiOV6loo5EbvOXmRneNnGlr9C+UyytdvUsY3fYXtCIPWUXnkA6kENYnWd1OV+dF46CZrha8zXS14EXmWeLikL6hqyVvK10teVvpasnbSlcr3ka6WvPe19W/mPkWI8fZwAIAAAAASUVORK5CYII="/>
  <p:tag name="POWERPOINTLATEX_PIXELSPEREMHEIGHT#5E7B2B302E32327D5F7B2D302E32327D" val="59"/>
  <p:tag name="POWERPOINTLATEX_CACHECONTENT#5E7B2B302E32347D5F7B2D302E31387D" val="iVBORw0KGgoAAAANSUhEUgAAAFgAAAA5CAMAAACF4xz5AAAAM1BMVEX///8AAAAQEBCQkJCAgIDQ0NBAQEDw8PDAwMBgYGAgICBwcHBQUFCgoKDg4OCwsLAwMDC2+1o7AAADUklEQVRYCe1X246sIBCkEUHxxv9/7RZIA62ujsmch5MsyWYZbIqmr4VSXx+u/wByGD2R7dyV6GKJ9MU3S1fScm2iuVdu0f6sRB9GLPaW9Cb3dHQC1p0UURONaaXXej18cnrYV2YigdzrMzAZuXsgnW1gyMpPamQlHOzRWirAdgdZdQSes8JKrUQHY5DhO0BlPgSAZjaPwNClXIFoEmoMRD4vAGgu3wbtnoE3ooV3eAo8Tf97GCAvAKjYyflNPQNDIjtIKUSWAFYbwmUfENtdjJ8T7vUMPEpgtqk8QKlQL7Z5uPEZGFq2Gpe5RIZf2dp7CH4LGEHBR87J118Cbjzc7f79DjDyjCNnzXnPwMjAqwGff2Bj52ulsDlNGLgzZZAtUwP3TtV68ZA2b7P/XKjVyXAwM3Dj45poaRESpbwgphrBghvqaRTsPmKdtZYNlEQPwEjbJqVZoQY/ZNwtpvTAAzpgKqK+4uy7dUkpBGtTaDL2aLO+ppwfv5ySVJ2qmymhv3Bp7OeRbz+WRA7FYh8CO82xb/kyMGDGG6Ml0wiypH6gsULnSKVmZDSF4NxrJApJHdk26V/sIMJzWGW1qhxa2mwmr4sRuf2hbNZRKyr8nUfZEcHOwOgdizFcC+qBL2dXwC8hrsX/GXDHTeH63L/VPwv8rxa4I964Uy+Z7zqi3IXY1p7GDfHG1g0lri02xsa+4SZ9rG6nY26Id2y1M/4a4KadPpStO+KtYvq3XVG5ygT0RYNstb4j3klOAC/cbmLba2FO8zvivQsLYFO5eWDufMJMCw0tU0fifQG8lJa0lk52DQzCUpxw0SGxSWiM1kspLNR8emPJA56JtwBWUJnQHd28d2AJ1v6Clq3GZV5lJHBCJq8L86iCcvYaWK2gHSAeT5n3Gri33kRW/JR5b4EXDZLkkI05POIZpxHz6iXwloOsB91MpKth3oJ3f0C8hfM8P54U3v+FMEq37b8eibeI460hul15tl7him3Ns7aRbTU2NTYVErWROk8fiLfMPAFsi1nOqFi5J94QaDXuaw2Cxk2ZvoC+Jd5RvgVWc+XfXXxT340b4h23ragmofA9F3JiOFMfab+h/0q80yO/RH/evng/GjP76UHfJP6OePdIim2H/QH6bBQ2JxesQAAAAABJRU5ErkJggg=="/>
  <p:tag name="POWERPOINTLATEX_PIXELSPEREMHEIGHT#5E7B2B302E32347D5F7B2D302E31387D" val="59"/>
  <p:tag name="POWERPOINTLATEX_CACHECONTENT#5E7B2B302E33317D5F7B2D302E33317D" val="iVBORw0KGgoAAAANSUhEUgAAAFYAAAA4CAMAAABQdv/vAAAAM1BMVEX///8AAAAQEBCQkJCAgIDQ0NBAQEDw8PDAwMBgYGAgICBwcHBQUFCgoKDg4OCwsLAwMDC2+1o7AAACZElEQVRYCe2W63LcIAyFEcbg+/L+T9sDGJBlp0u2dNofYSZZbMGHLIQ4Sv22TfNCZAf3MMgN1tvFmqtt1MPDWPFqpW1UbtfLKAxKjX4PwJ30Xm2vmcjUx9S7LbTSHC2j1ocY7PLgleiVbOht+Lth5ZuJ9PmFhqzA7nn+RLQkW/giPL3FbqezSh1EIgwDXIs0gKgu2YB1bGWitc4NPWfPeFdvw+sG7Iuo7MZCPsx6aHA7bUC0NWAN0ZQ5ln9pfhl/PfHtbMAiWThW5kKCw9kzEeJzAxYecmzpV2fdZOia0h2wQBD562odsMHrYyXLU68TVilsbMkXlmA6fMq9wYX3sY1RBqDuZvF2MKWRLd1Ql3C+S+CwxLVS1X3beOIWbLUrcZzxeSV3vMzbqRRLDNMF0oDlQ1B0y9TQgS2/ALYWBT4nTxDeKl2OJUrNtTozFmJVD3YLFrl+rohinUI7bnPsoF7kAoj45C7LhOwqfpk5vnU675nNJlxBqbD4nFUjnK272eKtwq0Qc30u0UA2pTI76nSJHZ58za8DdcTz4xHcyy5FV+O/0dJm1kWXr6zXmls18nHWJx7DQ7xzq4gnLE7nbkzJXj4Y/Qlp/pWNDb17y4yfd/8SdpDB/tzDn5k/EfiXEfiPZfMtLH1ks8R2ks0S20k2C2wv2SywvWSzwOISKbX/T2SzwPaSzQL7Xtq1yeZvYqEJmmTzN7FheIts/gD7pWyGgHto4bJ8H9vox7NsVkw3X1RzN9ksgoC87SKbBZarv6qS0yDYmmWzwPaSzRLbSTZLbCfZLLGdZPMNq7rI5jv2Y9n8C8UzEsGQZcqYAAAAAElFTkSuQmCC"/>
  <p:tag name="POWERPOINTLATEX_PIXELSPEREMHEIGHT#5E7B2B302E33317D5F7B2D302E33317D" val="59"/>
  <p:tag name="POWERPOINTLATEX_CACHECONTENT#5E7B2B302E32387D5F7B2D302E31387D" val="iVBORw0KGgoAAAANSUhEUgAAAFcAAAA4CAMAAAC/tJTRAAAAM1BMVEX///8AAAAQEBCQkJCAgIDQ0NBAQEDw8PDAwMBgYGAgICBwcHBQUFCgoKDg4OCwsLAwMDC2+1o7AAADK0lEQVRYCe2Y63asIAyFCSKMqKPv/7Rng9ySEabT9s9Zq6zVeiF8hEDibpUatsfiiezk7ox2S6RZ33Ox1p7m1poRVtpm5XbtZ/Y6PMzngpezJX3kPmOfuHWr3vOb66on/qxWWuKbWeswom1OP67HjSiBjU0GhlJfeibTjlTqQTotyVAeky2W7INDMKKVq45rbi25W3JXqSeRiASZvAI4HOfYq5eW8vTxKrjwpCyAaGWmDyKfXhiiLdyaanJqZlwx8fVBVDbA08lMZ6w+vQA3Lnsv5s+yzstEcDGgxB9HinHVgYNyNZjF3XUaE8TgbGKXBXfh3BxPzlfqzH7CYdJGuU3nKZOp4MLH1t9yz8HY0hzpACavF5kX3+LiOJQZn0hOROU3uO3mztYbBJlkvn3D31nXM7Nr7J9bg8s4R2GCm4bQfyG+ztckO3LSYyORRZMpjWy5DTUJM5fIYQ4ZNWyfO5uC5PP2qSmdvLzBIg44mKVUwYdsVa/uPOtkx5XNsXcqSRMfBRe52uQxLyXRPmOPkMesiHnmRcXEYQj9VSZj3cn16+oKvxebvDVhesa1JSbBUHJNc+JTxZy3cjqXPKk6Q7jmWnaU8mWhd1xkfNo4m6fEwU+4hfDNie28auhWS+nka9xv/FX4TsRUXzIsnMpYFBWKR23BKRyOlA/ONKck9GSnwv3V8PnazOpRTVLLnzrUydpyCd29X4zZ/Mq8veNix3ZjyinO9O51RjYcgnrP7SI+6HiNwweDB6aTqMcD07+uvwj8DxEY6Wr4P3Np+xu6GtQDRa1UJDz3dPVLAAe6OnxVN/w03K6ultyRrlYh59svoOrraskd6epoy7h9XS24I119mTJuX1cLbiu9pK6+4fZ1teAOdXW0Zf72dbXgvtfVjKu6ulpw3+s+zo3gO139U67q6Oqfcnu6+odcrqvvhXXIpg/jK3R1K6yZrP6Crmb71tfVIg5vdTWrDwNdLbitN+lv1YEF079cV4tR73Q1r2eMy3W15I51NazbFQ10teQOdXUwbrmqr6sld6Srg+0TFeQsmq6vq1+44d9C97o6/J1SWxrY09Wv3O/r6n+CeBWxtm8qZgAAAABJRU5ErkJggg=="/>
  <p:tag name="POWERPOINTLATEX_PIXELSPEREMHEIGHT#5E7B2B302E32387D5F7B2D302E31387D" val="59"/>
  <p:tag name="POWERPOINTLATEX_REFCOUNTER#5E7B2B302E32387D5F7B2D302E31387D" val="1"/>
  <p:tag name="POWERPOINTLATEX_REFCOUNTER#5E7B2B302E33317D5F7B2D302E33317D" val="1"/>
  <p:tag name="POWERPOINTLATEX_REFCOUNTER#5E7B2B302E32347D5F7B2D302E31387D" val="1"/>
  <p:tag name="POWERPOINTLATEX_REFCOUNTER#5E7B2B302E32327D5F7B2D302E32327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.LENGTH" val="1"/>
  <p:tag name="POWERPOINTLATEX_ENTRY[0].CODE" val=" H\to\gamma\gamma"/>
  <p:tag name="POWERPOINTLATEX_ENTRY[0].FONTSIZE" val="32"/>
  <p:tag name="POWERPOINTLATEX_ENTRY[0].SHAPEID" val="1029"/>
  <p:tag name="POWERPOINTLATEX_ENTRY[0].STARTINDEX" val="42"/>
  <p:tag name="POWERPOINTLATEX_ENTRY[0].LENGTH" val="14"/>
  <p:tag name="POWERPOINTLATEX_TYPE" val="HasCompiledInlin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.LENGTH" val="1"/>
  <p:tag name="POWERPOINTLATEX_ENTRY[0].CODE" val="H\to\gamma\gamma"/>
  <p:tag name="POWERPOINTLATEX_ENTRY[0].FONTSIZE" val="36"/>
  <p:tag name="POWERPOINTLATEX_ENTRY[0].SHAPEID" val="6146"/>
  <p:tag name="POWERPOINTLATEX_ENTRY[0].STARTINDEX" val="8"/>
  <p:tag name="POWERPOINTLATEX_ENTRY[0].LENGTH" val="14"/>
  <p:tag name="POWERPOINTLATEX_TYPE" val="HasCompiledInlin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[0].CODE" val="\pm"/>
  <p:tag name="POWERPOINTLATEX_ENTRY[0].FONTSIZE" val="28"/>
  <p:tag name="POWERPOINTLATEX_ENTRY[0].SHAPEID" val="1032"/>
  <p:tag name="POWERPOINTLATEX_ENTRY[0].STARTINDEX" val="116"/>
  <p:tag name="POWERPOINTLATEX_ENTRY[0].LENGTH" val="3"/>
  <p:tag name="POWERPOINTLATEX_ENTRY.LENGTH" val="2"/>
  <p:tag name="POWERPOINTLATEX_ENTRY[1].CODE" val="\pm"/>
  <p:tag name="POWERPOINTLATEX_ENTRY[1].FONTSIZE" val="28"/>
  <p:tag name="POWERPOINTLATEX_ENTRY[1].SHAPEID" val="1033"/>
  <p:tag name="POWERPOINTLATEX_ENTRY[1].STARTINDEX" val="132"/>
  <p:tag name="POWERPOINTLATEX_ENTRY[1].LENGTH" val="3"/>
  <p:tag name="POWERPOINTLATEX_TYPE" val="HasCompiledInlin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[0].CODE" val="^{+0.22}_{-0.22}"/>
  <p:tag name="POWERPOINTLATEX_ENTRY[0].FONTSIZE" val="24"/>
  <p:tag name="POWERPOINTLATEX_ENTRY[0].SHAPEID" val="3074"/>
  <p:tag name="POWERPOINTLATEX_ENTRY[0].STARTINDEX" val="9"/>
  <p:tag name="POWERPOINTLATEX_ENTRY[0].LENGTH" val="7"/>
  <p:tag name="POWERPOINTLATEX_ENTRY[1].CODE" val="^{+0.24}_{-0.18}"/>
  <p:tag name="POWERPOINTLATEX_ENTRY[1].FONTSIZE" val="24"/>
  <p:tag name="POWERPOINTLATEX_ENTRY[1].SHAPEID" val="3075"/>
  <p:tag name="POWERPOINTLATEX_ENTRY[1].STARTINDEX" val="24"/>
  <p:tag name="POWERPOINTLATEX_ENTRY[1].LENGTH" val="7"/>
  <p:tag name="POWERPOINTLATEX_ENTRY[2].CODE" val="^{+0.31}_{-0.31}"/>
  <p:tag name="POWERPOINTLATEX_ENTRY[2].FONTSIZE" val="24"/>
  <p:tag name="POWERPOINTLATEX_ENTRY[2].SHAPEID" val="3076"/>
  <p:tag name="POWERPOINTLATEX_ENTRY[2].STARTINDEX" val="54"/>
  <p:tag name="POWERPOINTLATEX_ENTRY[2].LENGTH" val="7"/>
  <p:tag name="POWERPOINTLATEX_ENTRY[3].CODE" val="^{+0.28}_{-0.18}"/>
  <p:tag name="POWERPOINTLATEX_ENTRY[3].FONTSIZE" val="24"/>
  <p:tag name="POWERPOINTLATEX_ENTRY[3].SHAPEID" val="3077"/>
  <p:tag name="POWERPOINTLATEX_ENTRY[3].STARTINDEX" val="69"/>
  <p:tag name="POWERPOINTLATEX_ENTRY[3].LENGTH" val="7"/>
  <p:tag name="POWERPOINTLATEX_ENTRY[4].CODE" val="^{+0.22}_{-0.22}"/>
  <p:tag name="POWERPOINTLATEX_ENTRY[4].FONTSIZE" val="24"/>
  <p:tag name="POWERPOINTLATEX_ENTRY[4].SHAPEID" val="3078"/>
  <p:tag name="POWERPOINTLATEX_ENTRY[4].STARTINDEX" val="92"/>
  <p:tag name="POWERPOINTLATEX_ENTRY[4].LENGTH" val="7"/>
  <p:tag name="POWERPOINTLATEX_ENTRY.LENGTH" val="6"/>
  <p:tag name="POWERPOINTLATEX_ENTRY[5].CODE" val="^{+0.24}_{-0.18}"/>
  <p:tag name="POWERPOINTLATEX_ENTRY[5].FONTSIZE" val="24"/>
  <p:tag name="POWERPOINTLATEX_ENTRY[5].SHAPEID" val="3079"/>
  <p:tag name="POWERPOINTLATEX_ENTRY[5].STARTINDEX" val="107"/>
  <p:tag name="POWERPOINTLATEX_ENTRY[5].LENGTH" val="7"/>
  <p:tag name="POWERPOINTLATEX_TYPE" val="HasCompiledInlin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.LENGTH" val="1"/>
  <p:tag name="POWERPOINTLATEX_ENTRY[0].CODE" val="t\bar{t}H"/>
  <p:tag name="POWERPOINTLATEX_ENTRY[0].FONTSIZE" val="44"/>
  <p:tag name="POWERPOINTLATEX_ENTRY[0].SHAPEID" val="9219"/>
  <p:tag name="POWERPOINTLATEX_ENTRY[0].STARTINDEX" val="10"/>
  <p:tag name="POWERPOINTLATEX_ENTRY[0].LENGTH" val="6"/>
  <p:tag name="POWERPOINTLATEX_TYPE" val="HasCompiledInlin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LATEX_ENTRY.LENGTH" val="1"/>
  <p:tag name="POWERPOINTLATEX_ENTRY[0].CODE" val="t\bar{t}H"/>
  <p:tag name="POWERPOINTLATEX_ENTRY[0].FONTSIZE" val="44"/>
  <p:tag name="POWERPOINTLATEX_ENTRY[0].SHAPEID" val="9219"/>
  <p:tag name="POWERPOINTLATEX_ENTRY[0].STARTINDEX" val="10"/>
  <p:tag name="POWERPOINTLATEX_ENTRY[0].LENGTH" val="6"/>
  <p:tag name="POWERPOINTLATEX_TYPE" val="HasCompiledInlines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Book">
      <a:dk1>
        <a:sysClr val="windowText" lastClr="000000"/>
      </a:dk1>
      <a:lt1>
        <a:sysClr val="window" lastClr="FFFFFF"/>
      </a:lt1>
      <a:dk2>
        <a:srgbClr val="000082"/>
      </a:dk2>
      <a:lt2>
        <a:srgbClr val="F3F3FF"/>
      </a:lt2>
      <a:accent1>
        <a:srgbClr val="8282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FC9658"/>
      </a:hlink>
      <a:folHlink>
        <a:srgbClr val="E800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主管人员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基本">
  <a:themeElements>
    <a:clrScheme name="基本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基本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13107</TotalTime>
  <Words>2155</Words>
  <Application>Microsoft Office PowerPoint</Application>
  <PresentationFormat>全屏显示(4:3)</PresentationFormat>
  <Paragraphs>282</Paragraphs>
  <Slides>41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44" baseType="lpstr">
      <vt:lpstr>Office 主题​​</vt:lpstr>
      <vt:lpstr>主管人员</vt:lpstr>
      <vt:lpstr>基本</vt:lpstr>
      <vt:lpstr>Observation and coupling measurements of the Higgs boson in the diphoton  decay channel in ATLAS</vt:lpstr>
      <vt:lpstr>Outline</vt:lpstr>
      <vt:lpstr>Production and Decay</vt:lpstr>
      <vt:lpstr>Background</vt:lpstr>
      <vt:lpstr>Select H→γγ candidates</vt:lpstr>
      <vt:lpstr>Invariant mass spectrum</vt:lpstr>
      <vt:lpstr>Categorization</vt:lpstr>
      <vt:lpstr>Categorization</vt:lpstr>
      <vt:lpstr>Signal decomposition</vt:lpstr>
      <vt:lpstr>Signal significance</vt:lpstr>
      <vt:lpstr>Signal strength</vt:lpstr>
      <vt:lpstr>Mass measurement</vt:lpstr>
      <vt:lpstr>Inclusive signal strength measurement</vt:lpstr>
      <vt:lpstr>Coupling with fermions vs. coupling with bosons</vt:lpstr>
      <vt:lpstr>Coupling measurements results</vt:lpstr>
      <vt:lpstr>Search for tt ̅H (New)   </vt:lpstr>
      <vt:lpstr>Limit on tt ̅H, H→γγ (New)    </vt:lpstr>
      <vt:lpstr>Conclusion I</vt:lpstr>
      <vt:lpstr>Conclusion II</vt:lpstr>
      <vt:lpstr>Bonus: Animated Invariant mass spectrum</vt:lpstr>
      <vt:lpstr>References</vt:lpstr>
      <vt:lpstr>Back up</vt:lpstr>
      <vt:lpstr>Peak significance in the inclusive spectrum</vt:lpstr>
      <vt:lpstr>VBF categories</vt:lpstr>
      <vt:lpstr>VH categories</vt:lpstr>
      <vt:lpstr>All Categories</vt:lpstr>
      <vt:lpstr>All Categories</vt:lpstr>
      <vt:lpstr>All Categories</vt:lpstr>
      <vt:lpstr>All Categories</vt:lpstr>
      <vt:lpstr>All Categories</vt:lpstr>
      <vt:lpstr>All Categories</vt:lpstr>
      <vt:lpstr>Signal strength in each category (8 TeV only)</vt:lpstr>
      <vt:lpstr>126.8 GeV vs. 125.5 GeV</vt:lpstr>
      <vt:lpstr>Limit results for tt ̅H, H→γγ </vt:lpstr>
      <vt:lpstr>Information about the tt ̅H candidate event</vt:lpstr>
      <vt:lpstr>Higgs production cross section @ 7/8 TeV </vt:lpstr>
      <vt:lpstr>Uncertainty on Higgs cross section</vt:lpstr>
      <vt:lpstr>Uncertainties on the signal yield</vt:lpstr>
      <vt:lpstr>Background model &amp; uncertainty</vt:lpstr>
      <vt:lpstr>Migration uncertainties I </vt:lpstr>
      <vt:lpstr>Migration uncertainties II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Harry</dc:creator>
  <cp:lastModifiedBy>Harry</cp:lastModifiedBy>
  <cp:revision>372</cp:revision>
  <cp:lastPrinted>2013-07-14T18:03:17Z</cp:lastPrinted>
  <dcterms:created xsi:type="dcterms:W3CDTF">2013-06-06T13:42:58Z</dcterms:created>
  <dcterms:modified xsi:type="dcterms:W3CDTF">2013-08-09T08:49:52Z</dcterms:modified>
</cp:coreProperties>
</file>