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3" r:id="rId3"/>
    <p:sldId id="294" r:id="rId4"/>
    <p:sldId id="297" r:id="rId5"/>
    <p:sldId id="340" r:id="rId6"/>
    <p:sldId id="295" r:id="rId7"/>
    <p:sldId id="298" r:id="rId8"/>
    <p:sldId id="296" r:id="rId9"/>
    <p:sldId id="301" r:id="rId10"/>
    <p:sldId id="299" r:id="rId11"/>
    <p:sldId id="338" r:id="rId12"/>
    <p:sldId id="300" r:id="rId13"/>
    <p:sldId id="302" r:id="rId14"/>
    <p:sldId id="304" r:id="rId15"/>
    <p:sldId id="318" r:id="rId16"/>
    <p:sldId id="303" r:id="rId17"/>
    <p:sldId id="321" r:id="rId18"/>
    <p:sldId id="307" r:id="rId19"/>
    <p:sldId id="308" r:id="rId20"/>
    <p:sldId id="314" r:id="rId21"/>
    <p:sldId id="313" r:id="rId22"/>
    <p:sldId id="315" r:id="rId23"/>
    <p:sldId id="309" r:id="rId24"/>
    <p:sldId id="312" r:id="rId25"/>
    <p:sldId id="324" r:id="rId26"/>
    <p:sldId id="325" r:id="rId27"/>
    <p:sldId id="326" r:id="rId28"/>
    <p:sldId id="333" r:id="rId29"/>
    <p:sldId id="341" r:id="rId30"/>
    <p:sldId id="336" r:id="rId31"/>
    <p:sldId id="322" r:id="rId32"/>
    <p:sldId id="339" r:id="rId33"/>
    <p:sldId id="310" r:id="rId34"/>
    <p:sldId id="311" r:id="rId35"/>
    <p:sldId id="327" r:id="rId36"/>
    <p:sldId id="328" r:id="rId37"/>
    <p:sldId id="329" r:id="rId38"/>
    <p:sldId id="323" r:id="rId39"/>
    <p:sldId id="331" r:id="rId40"/>
    <p:sldId id="332" r:id="rId41"/>
    <p:sldId id="342" r:id="rId42"/>
    <p:sldId id="343" r:id="rId43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AF3FA7"/>
    <a:srgbClr val="BBE0E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0502" autoAdjust="0"/>
  </p:normalViewPr>
  <p:slideViewPr>
    <p:cSldViewPr snapToGrid="0">
      <p:cViewPr varScale="1">
        <p:scale>
          <a:sx n="113" d="100"/>
          <a:sy n="113" d="100"/>
        </p:scale>
        <p:origin x="-15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-249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ko\Dropbox\eb-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NIC!$B$1</c:f>
              <c:strCache>
                <c:ptCount val="1"/>
                <c:pt idx="0">
                  <c:v>Ethernet</c:v>
                </c:pt>
              </c:strCache>
            </c:strRef>
          </c:tx>
          <c:dLbls>
            <c:dLbl>
              <c:idx val="1"/>
              <c:layout>
                <c:manualLayout>
                  <c:x val="-2.6583333333333403E-2"/>
                  <c:y val="5.5080927384077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NIC!$A$2:$A$8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NIC!$B$2:$B$8</c:f>
              <c:numCache>
                <c:formatCode>General</c:formatCode>
                <c:ptCount val="7"/>
                <c:pt idx="0">
                  <c:v>10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NIC!$C$1</c:f>
              <c:strCache>
                <c:ptCount val="1"/>
                <c:pt idx="0">
                  <c:v>InfiniBand x4</c:v>
                </c:pt>
              </c:strCache>
            </c:strRef>
          </c:tx>
          <c:dLbls>
            <c:dLbl>
              <c:idx val="1"/>
              <c:layout>
                <c:manualLayout>
                  <c:x val="-4.0472222222222312E-2"/>
                  <c:y val="-2.8252405949256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NIC!$A$2:$A$8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NIC!$C$2:$C$8</c:f>
              <c:numCache>
                <c:formatCode>General</c:formatCode>
                <c:ptCount val="7"/>
                <c:pt idx="0">
                  <c:v>32</c:v>
                </c:pt>
                <c:pt idx="1">
                  <c:v>54</c:v>
                </c:pt>
                <c:pt idx="2">
                  <c:v>54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NIC!$D$1</c:f>
              <c:strCache>
                <c:ptCount val="1"/>
                <c:pt idx="0">
                  <c:v>PCIe x8</c:v>
                </c:pt>
              </c:strCache>
            </c:strRef>
          </c:tx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NIC!$A$2:$A$8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NIC!$D$2:$D$8</c:f>
              <c:numCache>
                <c:formatCode>General</c:formatCode>
                <c:ptCount val="7"/>
                <c:pt idx="0">
                  <c:v>32</c:v>
                </c:pt>
                <c:pt idx="1">
                  <c:v>64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128</c:v>
                </c:pt>
                <c:pt idx="6">
                  <c:v>128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7260672"/>
        <c:axId val="117262208"/>
      </c:lineChart>
      <c:catAx>
        <c:axId val="11726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262208"/>
        <c:crosses val="autoZero"/>
        <c:auto val="1"/>
        <c:lblAlgn val="ctr"/>
        <c:lblOffset val="100"/>
        <c:noMultiLvlLbl val="0"/>
      </c:catAx>
      <c:valAx>
        <c:axId val="117262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Gbit/s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72606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C68E6D-53C8-4B2A-998A-344B7D4A2F04}" type="datetimeFigureOut">
              <a:rPr lang="en-US"/>
              <a:pPr>
                <a:defRPr/>
              </a:pPr>
              <a:t>8/6/2013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8D1E2D-333F-457B-8E22-94DA399B4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34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6CD0E0-71DA-4BA4-B2CA-BC6047DF73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529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6DE5FA-5814-4B5D-B7C9-148206B28F82}" type="slidenum">
              <a:rPr lang="it-IT" smtClean="0"/>
              <a:pPr eaLnBrk="1" hangingPunct="1"/>
              <a:t>1</a:t>
            </a:fld>
            <a:endParaRPr 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98919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3385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71658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51384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13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35491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14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7090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1356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69793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27634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04285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19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9453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11172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3198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81262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65680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23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272704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24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98767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95785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09956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26064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131356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29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6360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5718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253651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60150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32061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33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17151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34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05171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035587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47007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2952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661303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39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9527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4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28031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40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689650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41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73433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42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2914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40253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672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6971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1624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944BA-F690-497E-AF19-6DE59A771D85}" type="slidenum">
              <a:rPr lang="it-IT" smtClean="0"/>
              <a:pPr eaLnBrk="1" hangingPunct="1"/>
              <a:t>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52175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1A11A-80EA-4922-A599-ACB1B982725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2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51757-8697-4465-B2C4-8CCF49194BC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649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0E58C-9BCE-448E-B53A-0D83FC98404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82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DPF2013 Meeting, 13-18</a:t>
            </a:r>
            <a:r>
              <a:rPr lang="it-IT" baseline="0" dirty="0" smtClean="0"/>
              <a:t> August 2013</a:t>
            </a:r>
            <a:r>
              <a:rPr lang="it-IT" dirty="0" smtClean="0"/>
              <a:t>, </a:t>
            </a:r>
          </a:p>
          <a:p>
            <a:pPr>
              <a:defRPr/>
            </a:pPr>
            <a:r>
              <a:rPr lang="it-IT" dirty="0" smtClean="0"/>
              <a:t>UC</a:t>
            </a:r>
            <a:r>
              <a:rPr lang="it-IT" baseline="0" dirty="0" smtClean="0"/>
              <a:t> Santa Cruz</a:t>
            </a:r>
            <a:r>
              <a:rPr lang="it-IT" dirty="0" smtClean="0"/>
              <a:t>, USA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4313" y="63452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94F15-FBDF-46C4-B2C8-6CF406EDA48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25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2BD23-15BD-4B57-9759-49685B63FB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256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CACE3-A9A3-4399-A926-B22DE79C089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642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B5AF-59F4-4CF1-8C54-C3381C6BAB2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5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5F633-29A5-4B47-9812-4E14F3CA9A8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148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B9F00-168C-41EF-980A-B17C3B6034D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421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065D7-471B-42A9-B5D6-9855C1151C9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288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82E25-77F1-4C04-ABB4-8503177C1C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40475"/>
            <a:ext cx="310004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18th IEEE NPSS Real Time Conference, 11-15 </a:t>
            </a:r>
            <a:r>
              <a:rPr lang="it-IT" dirty="0" err="1" smtClean="0"/>
              <a:t>June</a:t>
            </a:r>
            <a:r>
              <a:rPr lang="it-IT" dirty="0" smtClean="0"/>
              <a:t> 2012, Berkeley, 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369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ERNLogoGiga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2163" y="6345238"/>
            <a:ext cx="2122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45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925CFD-460E-4BD8-B19B-CD80D1C863D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32" name="Group 14"/>
          <p:cNvGrpSpPr>
            <a:grpSpLocks/>
          </p:cNvGrpSpPr>
          <p:nvPr userDrawn="1"/>
        </p:nvGrpSpPr>
        <p:grpSpPr bwMode="auto">
          <a:xfrm>
            <a:off x="381000" y="228600"/>
            <a:ext cx="8305800" cy="1081091"/>
            <a:chOff x="381000" y="228600"/>
            <a:chExt cx="8305800" cy="1081091"/>
          </a:xfrm>
        </p:grpSpPr>
        <p:pic>
          <p:nvPicPr>
            <p:cNvPr id="1037" name="Picture 6" descr="pastedGraphic1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13" b="36916"/>
            <a:stretch>
              <a:fillRect/>
            </a:stretch>
          </p:blipFill>
          <p:spPr bwMode="auto">
            <a:xfrm>
              <a:off x="460375" y="1117603"/>
              <a:ext cx="1085850" cy="1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81000" y="228600"/>
              <a:ext cx="8305800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381000" y="228600"/>
              <a:ext cx="0" cy="106680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098" name="Picture 2" descr="https://mediastream.cern.ch/MediaArchive/Photo/Public/2010/1004068/1004068_01/1004068_01-A4-at-144-dpi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289560"/>
            <a:ext cx="1507799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ds.cern.ch/record/1443882?ln=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Federico\Upgrade\Documents\GeneralLHCb\BsMuMuMay2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66" y="571644"/>
            <a:ext cx="6214268" cy="34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Line 14"/>
          <p:cNvSpPr>
            <a:spLocks noChangeShapeType="1"/>
          </p:cNvSpPr>
          <p:nvPr/>
        </p:nvSpPr>
        <p:spPr bwMode="auto">
          <a:xfrm>
            <a:off x="1981200" y="4038600"/>
            <a:ext cx="63246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Rectangle 15"/>
          <p:cNvSpPr>
            <a:spLocks noChangeArrowheads="1"/>
          </p:cNvSpPr>
          <p:nvPr/>
        </p:nvSpPr>
        <p:spPr bwMode="auto">
          <a:xfrm>
            <a:off x="2890156" y="5470040"/>
            <a:ext cx="534489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it-IT" sz="2000" i="1" dirty="0">
                <a:solidFill>
                  <a:srgbClr val="0066FF"/>
                </a:solidFill>
                <a:latin typeface="Arial Unicode MS" pitchFamily="34" charset="-128"/>
              </a:rPr>
              <a:t>Federico Alessio</a:t>
            </a:r>
            <a:r>
              <a:rPr lang="it-IT" sz="2000" dirty="0">
                <a:solidFill>
                  <a:srgbClr val="0066FF"/>
                </a:solidFill>
                <a:latin typeface="Arial Unicode MS" pitchFamily="34" charset="-128"/>
              </a:rPr>
              <a:t>, </a:t>
            </a:r>
            <a:r>
              <a:rPr lang="it-IT" sz="2000" dirty="0" smtClean="0">
                <a:solidFill>
                  <a:srgbClr val="0066FF"/>
                </a:solidFill>
                <a:latin typeface="Arial Unicode MS" pitchFamily="34" charset="-128"/>
              </a:rPr>
              <a:t>CERN</a:t>
            </a:r>
          </a:p>
          <a:p>
            <a:pPr algn="r"/>
            <a:r>
              <a:rPr lang="it-IT" sz="2000" dirty="0" smtClean="0">
                <a:solidFill>
                  <a:srgbClr val="0066FF"/>
                </a:solidFill>
                <a:latin typeface="Arial Unicode MS" pitchFamily="34" charset="-128"/>
              </a:rPr>
              <a:t>on </a:t>
            </a:r>
            <a:r>
              <a:rPr lang="it-IT" sz="2000" dirty="0" err="1" smtClean="0">
                <a:solidFill>
                  <a:srgbClr val="0066FF"/>
                </a:solidFill>
                <a:latin typeface="Arial Unicode MS" pitchFamily="34" charset="-128"/>
              </a:rPr>
              <a:t>behalf</a:t>
            </a:r>
            <a:r>
              <a:rPr lang="it-IT" sz="2000" dirty="0" smtClean="0">
                <a:solidFill>
                  <a:srgbClr val="0066FF"/>
                </a:solidFill>
                <a:latin typeface="Arial Unicode MS" pitchFamily="34" charset="-128"/>
              </a:rPr>
              <a:t> of the LHCb Collaboration</a:t>
            </a:r>
            <a:endParaRPr lang="it-IT" sz="2000" dirty="0">
              <a:solidFill>
                <a:srgbClr val="0066FF"/>
              </a:solidFill>
              <a:latin typeface="Arial Unicode MS" pitchFamily="34" charset="-128"/>
            </a:endParaRPr>
          </a:p>
        </p:txBody>
      </p:sp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1905000" y="528191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000" b="1" dirty="0" smtClean="0">
                <a:solidFill>
                  <a:schemeClr val="bg1"/>
                </a:solidFill>
                <a:latin typeface="Arial Unicode MS" pitchFamily="34" charset="-128"/>
              </a:rPr>
              <a:t>The LHCb Upgrade</a:t>
            </a:r>
            <a:endParaRPr lang="it-IT" sz="40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4341" name="Rectangle 15"/>
          <p:cNvSpPr>
            <a:spLocks noChangeArrowheads="1"/>
          </p:cNvSpPr>
          <p:nvPr/>
        </p:nvSpPr>
        <p:spPr bwMode="auto">
          <a:xfrm>
            <a:off x="2890156" y="4134488"/>
            <a:ext cx="54156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it-IT" dirty="0" smtClean="0">
                <a:solidFill>
                  <a:srgbClr val="0066FF"/>
                </a:solidFill>
                <a:latin typeface="Arial Unicode MS" pitchFamily="34" charset="-128"/>
              </a:rPr>
              <a:t>Meeting of the American </a:t>
            </a:r>
            <a:r>
              <a:rPr lang="it-IT" dirty="0" err="1" smtClean="0">
                <a:solidFill>
                  <a:srgbClr val="0066FF"/>
                </a:solidFill>
                <a:latin typeface="Arial Unicode MS" pitchFamily="34" charset="-128"/>
              </a:rPr>
              <a:t>Physical</a:t>
            </a:r>
            <a:r>
              <a:rPr lang="it-IT" dirty="0" smtClean="0">
                <a:solidFill>
                  <a:srgbClr val="0066FF"/>
                </a:solidFill>
                <a:latin typeface="Arial Unicode MS" pitchFamily="34" charset="-128"/>
              </a:rPr>
              <a:t> Society, </a:t>
            </a:r>
          </a:p>
          <a:p>
            <a:pPr algn="r"/>
            <a:r>
              <a:rPr lang="it-IT" dirty="0" err="1" smtClean="0">
                <a:solidFill>
                  <a:srgbClr val="0066FF"/>
                </a:solidFill>
                <a:latin typeface="Arial Unicode MS" pitchFamily="34" charset="-128"/>
              </a:rPr>
              <a:t>Division</a:t>
            </a:r>
            <a:r>
              <a:rPr lang="it-IT" dirty="0" smtClean="0">
                <a:solidFill>
                  <a:srgbClr val="0066FF"/>
                </a:solidFill>
                <a:latin typeface="Arial Unicode MS" pitchFamily="34" charset="-128"/>
              </a:rPr>
              <a:t> of </a:t>
            </a:r>
            <a:r>
              <a:rPr lang="it-IT" dirty="0" err="1" smtClean="0">
                <a:solidFill>
                  <a:srgbClr val="0066FF"/>
                </a:solidFill>
                <a:latin typeface="Arial Unicode MS" pitchFamily="34" charset="-128"/>
              </a:rPr>
              <a:t>Particles</a:t>
            </a:r>
            <a:r>
              <a:rPr lang="it-IT" dirty="0" smtClean="0">
                <a:solidFill>
                  <a:srgbClr val="0066FF"/>
                </a:solidFill>
                <a:latin typeface="Arial Unicode MS" pitchFamily="34" charset="-128"/>
              </a:rPr>
              <a:t> and Field (DPF) </a:t>
            </a:r>
            <a:endParaRPr lang="it-IT" dirty="0">
              <a:solidFill>
                <a:srgbClr val="0066FF"/>
              </a:solidFill>
              <a:latin typeface="Arial Unicode MS" pitchFamily="34" charset="-128"/>
            </a:endParaRPr>
          </a:p>
          <a:p>
            <a:pPr algn="r"/>
            <a:r>
              <a:rPr lang="it-IT" dirty="0" smtClean="0">
                <a:solidFill>
                  <a:srgbClr val="0066FF"/>
                </a:solidFill>
                <a:latin typeface="Arial Unicode MS" pitchFamily="34" charset="-128"/>
              </a:rPr>
              <a:t>13-18 August 2013, </a:t>
            </a:r>
            <a:endParaRPr lang="it-IT" dirty="0">
              <a:solidFill>
                <a:srgbClr val="0066FF"/>
              </a:solidFill>
              <a:latin typeface="Arial Unicode MS" pitchFamily="34" charset="-128"/>
            </a:endParaRPr>
          </a:p>
          <a:p>
            <a:pPr algn="r"/>
            <a:r>
              <a:rPr lang="it-IT" dirty="0" smtClean="0">
                <a:solidFill>
                  <a:srgbClr val="0066FF"/>
                </a:solidFill>
                <a:latin typeface="Arial Unicode MS" pitchFamily="34" charset="-128"/>
              </a:rPr>
              <a:t>UC Santa Cruz, USA      </a:t>
            </a:r>
            <a:endParaRPr lang="it-IT" dirty="0">
              <a:solidFill>
                <a:srgbClr val="0066FF"/>
              </a:solidFill>
              <a:latin typeface="Arial Unicode MS" pitchFamily="34" charset="-128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79666" y="2291765"/>
            <a:ext cx="1755320" cy="18285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4986" y="2291765"/>
            <a:ext cx="555170" cy="18427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T:\Federico\Upgrade\Documents\GeneralLHCb\BsMuMuMay2012zoomzx_forc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5" y="4120280"/>
            <a:ext cx="2607965" cy="14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Physics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motivations</a:t>
            </a:r>
            <a:r>
              <a:rPr lang="it-IT" sz="3200" dirty="0" smtClean="0">
                <a:latin typeface="Arial Unicode MS" pitchFamily="34" charset="-128"/>
              </a:rPr>
              <a:t> </a:t>
            </a:r>
          </a:p>
          <a:p>
            <a:pPr algn="ctr" eaLnBrk="1" hangingPunct="1"/>
            <a:r>
              <a:rPr lang="it-IT" sz="1600" dirty="0" smtClean="0">
                <a:latin typeface="Arial Unicode MS" pitchFamily="34" charset="-128"/>
              </a:rPr>
              <a:t>(to </a:t>
            </a:r>
            <a:r>
              <a:rPr lang="it-IT" sz="1600" dirty="0" err="1" smtClean="0">
                <a:latin typeface="Arial Unicode MS" pitchFamily="34" charset="-128"/>
              </a:rPr>
              <a:t>remove</a:t>
            </a:r>
            <a:r>
              <a:rPr lang="it-IT" sz="1600" dirty="0" smtClean="0">
                <a:latin typeface="Arial Unicode MS" pitchFamily="34" charset="-128"/>
              </a:rPr>
              <a:t> the </a:t>
            </a:r>
            <a:r>
              <a:rPr lang="it-IT" sz="1600" dirty="0" err="1" smtClean="0">
                <a:latin typeface="Arial Unicode MS" pitchFamily="34" charset="-128"/>
              </a:rPr>
              <a:t>limitations</a:t>
            </a:r>
            <a:r>
              <a:rPr lang="it-IT" sz="1600" dirty="0" smtClean="0">
                <a:latin typeface="Arial Unicode MS" pitchFamily="34" charset="-128"/>
              </a:rPr>
              <a:t>)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5905" y="1402048"/>
            <a:ext cx="8486016" cy="45243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Beyond </a:t>
            </a:r>
            <a:r>
              <a:rPr lang="en-US" sz="2000" dirty="0" err="1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20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lavour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Physics: </a:t>
            </a: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exploration studies 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recision studies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i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BR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(B</a:t>
            </a:r>
            <a:r>
              <a:rPr lang="en-US" sz="1600" baseline="-25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 </a:t>
            </a:r>
            <a:r>
              <a:rPr lang="el-GR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l-GR" sz="1600" dirty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down to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~10%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of SM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/>
                <a:cs typeface="Arial Unicode MS"/>
                <a:sym typeface="Wingdings" pitchFamily="2" charset="2"/>
              </a:rPr>
              <a:t>CKM γ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angle to &lt;1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˚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2</a:t>
            </a:r>
            <a:r>
              <a:rPr lang="el-GR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β</a:t>
            </a:r>
            <a:r>
              <a:rPr lang="en-US" sz="1600" baseline="-250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to precision 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&lt;20% </a:t>
            </a:r>
            <a:r>
              <a:rPr lang="en-US" sz="16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of SM value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harm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CPV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search below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-4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ut also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search for lepton-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flavour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violating tau decays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ow mass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Majorana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neutrinos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electroweak physics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ong-lived new particles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QCD 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36" y="2592492"/>
            <a:ext cx="3591739" cy="284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942011" y="5497800"/>
            <a:ext cx="678506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For an exhaustive list see </a:t>
            </a:r>
            <a:r>
              <a:rPr lang="en-US" sz="1600" i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LHCb Upgrade Framework TDR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,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  <a:hlinkClick r:id="rId4"/>
              </a:rPr>
              <a:t>CERN/LHCC-2012-007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51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6771" y="381000"/>
            <a:ext cx="6683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</a:t>
            </a:r>
            <a:r>
              <a:rPr lang="it-IT" sz="3200" dirty="0" err="1" smtClean="0">
                <a:latin typeface="Arial Unicode MS" pitchFamily="34" charset="-128"/>
              </a:rPr>
              <a:t>physics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prospects</a:t>
            </a:r>
            <a:endParaRPr lang="it-IT" sz="3200" dirty="0" smtClean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11581" y="1062178"/>
            <a:ext cx="7655981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Expect to collect a total of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~8 fb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of data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up to 2018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and 50 fb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of data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after 2018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 moving towards precision of theory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4" y="1947952"/>
            <a:ext cx="77676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71733" y="2463800"/>
            <a:ext cx="872067" cy="355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71733" y="3005668"/>
            <a:ext cx="872067" cy="355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63266" y="5003800"/>
            <a:ext cx="872067" cy="55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71733" y="3911599"/>
            <a:ext cx="872067" cy="7281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551708" y="381000"/>
            <a:ext cx="7058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Upgrade </a:t>
            </a:r>
            <a:r>
              <a:rPr lang="it-IT" sz="3200" dirty="0" err="1" smtClean="0">
                <a:latin typeface="Arial Unicode MS" pitchFamily="34" charset="-128"/>
              </a:rPr>
              <a:t>strategy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5905" y="1333757"/>
            <a:ext cx="825469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Straightforward idea: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remove the first-level hardware trigger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!</a:t>
            </a:r>
          </a:p>
        </p:txBody>
      </p:sp>
      <p:pic>
        <p:nvPicPr>
          <p:cNvPr id="5122" name="Picture 2" descr="T:\Federico\Upgrade\Documents\GeneralLHCb\LHCb_Trigger_Plo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7" y="1934935"/>
            <a:ext cx="2829098" cy="40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144536" y="1934935"/>
            <a:ext cx="3803521" cy="4059692"/>
            <a:chOff x="5144536" y="1934935"/>
            <a:chExt cx="3803521" cy="4059692"/>
          </a:xfrm>
        </p:grpSpPr>
        <p:pic>
          <p:nvPicPr>
            <p:cNvPr id="7" name="Picture 2" descr="T:\Federico\Upgrade\Documents\GeneralLHCb\LHCb_Trigger_Plot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536" y="1934935"/>
              <a:ext cx="2829098" cy="4059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144536" y="2359479"/>
              <a:ext cx="2829098" cy="138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Down Arrow 3"/>
            <p:cNvSpPr/>
            <p:nvPr/>
          </p:nvSpPr>
          <p:spPr>
            <a:xfrm>
              <a:off x="5478239" y="2367689"/>
              <a:ext cx="375557" cy="1387928"/>
            </a:xfrm>
            <a:prstGeom prst="downArrow">
              <a:avLst>
                <a:gd name="adj1" fmla="val 50000"/>
                <a:gd name="adj2" fmla="val 304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371306" y="2367691"/>
              <a:ext cx="375557" cy="1387928"/>
            </a:xfrm>
            <a:prstGeom prst="downArrow">
              <a:avLst>
                <a:gd name="adj1" fmla="val 50000"/>
                <a:gd name="adj2" fmla="val 304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7233999" y="2365015"/>
              <a:ext cx="375557" cy="1387928"/>
            </a:xfrm>
            <a:prstGeom prst="downArrow">
              <a:avLst>
                <a:gd name="adj1" fmla="val 50000"/>
                <a:gd name="adj2" fmla="val 304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7924651" y="3880718"/>
              <a:ext cx="772643" cy="4001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  <a:sym typeface="Wingdings" pitchFamily="2" charset="2"/>
                </a:rPr>
                <a:t>50000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96593" y="4072609"/>
              <a:ext cx="3673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7973634" y="4980178"/>
              <a:ext cx="974423" cy="4001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  <a:sym typeface="Wingdings" pitchFamily="2" charset="2"/>
                </a:rPr>
                <a:t>20 </a:t>
              </a:r>
              <a:r>
                <a:rPr lang="en-US" sz="1400" dirty="0" smtClean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  <a:sym typeface="Wingdings" pitchFamily="2" charset="2"/>
                </a:rPr>
                <a:t>kHz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597979" y="5204725"/>
              <a:ext cx="45175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own Arrow 13"/>
          <p:cNvSpPr/>
          <p:nvPr/>
        </p:nvSpPr>
        <p:spPr>
          <a:xfrm rot="16200000">
            <a:off x="4272645" y="2511924"/>
            <a:ext cx="302079" cy="109946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1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89" y="1900641"/>
            <a:ext cx="2856848" cy="269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Implications</a:t>
            </a:r>
            <a:r>
              <a:rPr lang="it-IT" sz="3200" dirty="0" smtClean="0">
                <a:latin typeface="Arial Unicode MS" pitchFamily="34" charset="-128"/>
              </a:rPr>
              <a:t> of upgrade </a:t>
            </a:r>
            <a:r>
              <a:rPr lang="it-IT" sz="3200" dirty="0" err="1" smtClean="0">
                <a:latin typeface="Arial Unicode MS" pitchFamily="34" charset="-128"/>
              </a:rPr>
              <a:t>strategy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5905" y="1369392"/>
            <a:ext cx="5620352" cy="40010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Removal of first-level hardware trigger implies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ead out every LHC bunch crossing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rigger-less Front-End 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electronics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multi-Tb/s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readout network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ully software flexible trigger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ull event information available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improve trigger decision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aximize signal efficiencies at high events rate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  <a:defRPr/>
            </a:pPr>
            <a:endParaRPr lang="en-US" sz="20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2408" y="4757441"/>
            <a:ext cx="8781591" cy="1738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/>
              <a:buChar char="à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higher luminosities: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redesign (incompatible) sub-detectors for a peak luminosity of 20x10</a:t>
            </a:r>
            <a:r>
              <a:rPr lang="en-US" sz="20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32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20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-1</a:t>
            </a:r>
          </a:p>
          <a:p>
            <a:pPr marL="342900" indent="-342900">
              <a:spcBef>
                <a:spcPts val="0"/>
              </a:spcBef>
              <a:buFont typeface="Wingdings"/>
              <a:buChar char="à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more data by increasing bandwidth: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redesign readout architecture to record 40 MHz events</a:t>
            </a:r>
          </a:p>
          <a:p>
            <a:pPr marL="342900" indent="-342900">
              <a:spcBef>
                <a:spcPct val="50000"/>
              </a:spcBef>
              <a:buFont typeface="Wingdings"/>
              <a:buChar char="à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560757" y="2383940"/>
            <a:ext cx="694155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solidFill>
                  <a:schemeClr val="accent2"/>
                </a:solidFill>
                <a:latin typeface="Arial Unicode MS" pitchFamily="34" charset="-128"/>
                <a:sym typeface="Wingdings" pitchFamily="2" charset="2"/>
              </a:rPr>
              <a:t>now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601427" y="2519988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10 MHz</a:t>
            </a:r>
          </a:p>
        </p:txBody>
      </p:sp>
    </p:spTree>
    <p:extLst>
      <p:ext uri="{BB962C8B-B14F-4D97-AF65-F5344CB8AC3E}">
        <p14:creationId xmlns:p14="http://schemas.microsoft.com/office/powerpoint/2010/main" val="10887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7" y="550556"/>
            <a:ext cx="7399769" cy="52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3501425" y="315688"/>
            <a:ext cx="51091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Upgraded</a:t>
            </a:r>
            <a:r>
              <a:rPr lang="it-IT" sz="3200" dirty="0" smtClean="0">
                <a:latin typeface="Arial Unicode MS" pitchFamily="34" charset="-128"/>
              </a:rPr>
              <a:t> LHCb detector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04208" y="2550246"/>
            <a:ext cx="359228" cy="685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32846" y="1529941"/>
            <a:ext cx="1422478" cy="10156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New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Vertex Detector</a:t>
            </a:r>
            <a:endParaRPr lang="en-US" sz="2000" dirty="0">
              <a:solidFill>
                <a:srgbClr val="FF0000"/>
              </a:solidFill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76187" y="381000"/>
            <a:ext cx="2348857" cy="2511797"/>
            <a:chOff x="2076187" y="381000"/>
            <a:chExt cx="2348857" cy="2511797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204356" y="1870250"/>
              <a:ext cx="398690" cy="1022547"/>
            </a:xfrm>
            <a:prstGeom prst="straightConnector1">
              <a:avLst/>
            </a:prstGeom>
            <a:ln w="38100">
              <a:solidFill>
                <a:srgbClr val="AF3FA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808514" y="1870250"/>
              <a:ext cx="1616530" cy="574421"/>
            </a:xfrm>
            <a:prstGeom prst="straightConnector1">
              <a:avLst/>
            </a:prstGeom>
            <a:ln w="38100">
              <a:solidFill>
                <a:srgbClr val="AF3FA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2076187" y="381000"/>
              <a:ext cx="1425238" cy="13234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F3FA7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2000" dirty="0" smtClean="0">
                  <a:solidFill>
                    <a:srgbClr val="AF3FA7"/>
                  </a:solidFill>
                  <a:latin typeface="Arial Unicode MS" pitchFamily="34" charset="-128"/>
                  <a:sym typeface="Wingdings" pitchFamily="2" charset="2"/>
                </a:rPr>
                <a:t>Particle ID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2000" b="1" u="sng" dirty="0" smtClean="0">
                  <a:solidFill>
                    <a:srgbClr val="AF3FA7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Replace</a:t>
              </a:r>
              <a:r>
                <a:rPr lang="en-US" sz="2000" dirty="0" smtClean="0">
                  <a:solidFill>
                    <a:srgbClr val="AF3FA7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 HPDs + electronics</a:t>
              </a:r>
              <a:endParaRPr lang="en-US" sz="2000" dirty="0">
                <a:solidFill>
                  <a:srgbClr val="AF3FA7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16411" name="Group 16410"/>
          <p:cNvGrpSpPr/>
          <p:nvPr/>
        </p:nvGrpSpPr>
        <p:grpSpPr>
          <a:xfrm>
            <a:off x="1755323" y="4000500"/>
            <a:ext cx="2890156" cy="2269002"/>
            <a:chOff x="1755323" y="4000500"/>
            <a:chExt cx="2890156" cy="2269002"/>
          </a:xfrm>
        </p:grpSpPr>
        <p:cxnSp>
          <p:nvCxnSpPr>
            <p:cNvPr id="6" name="Straight Arrow Connector 5"/>
            <p:cNvCxnSpPr>
              <a:endCxn id="34" idx="0"/>
            </p:cNvCxnSpPr>
            <p:nvPr/>
          </p:nvCxnSpPr>
          <p:spPr>
            <a:xfrm>
              <a:off x="2444523" y="4000500"/>
              <a:ext cx="755878" cy="186889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endCxn id="34" idx="0"/>
            </p:cNvCxnSpPr>
            <p:nvPr/>
          </p:nvCxnSpPr>
          <p:spPr>
            <a:xfrm flipH="1">
              <a:off x="3200401" y="4523014"/>
              <a:ext cx="922566" cy="134637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1755323" y="5869392"/>
              <a:ext cx="2890156" cy="400110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u="sng" dirty="0" smtClean="0">
                  <a:solidFill>
                    <a:srgbClr val="00B0F0"/>
                  </a:solidFill>
                  <a:latin typeface="Arial Unicode MS" pitchFamily="34" charset="-128"/>
                  <a:sym typeface="Wingdings" pitchFamily="2" charset="2"/>
                </a:rPr>
                <a:t>New</a:t>
              </a:r>
              <a:r>
                <a:rPr lang="en-US" sz="2000" dirty="0" smtClean="0">
                  <a:solidFill>
                    <a:srgbClr val="00B0F0"/>
                  </a:solidFill>
                  <a:latin typeface="Arial Unicode MS" pitchFamily="34" charset="-128"/>
                  <a:sym typeface="Wingdings" pitchFamily="2" charset="2"/>
                </a:rPr>
                <a:t> Tracking stations</a:t>
              </a:r>
              <a:endParaRPr lang="en-US" sz="2000" dirty="0"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321589" y="1000005"/>
            <a:ext cx="2499635" cy="1141369"/>
            <a:chOff x="6111403" y="1446982"/>
            <a:chExt cx="672899" cy="228274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6111403" y="3002689"/>
              <a:ext cx="96048" cy="72703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 Box 11"/>
            <p:cNvSpPr txBox="1">
              <a:spLocks noChangeArrowheads="1"/>
            </p:cNvSpPr>
            <p:nvPr/>
          </p:nvSpPr>
          <p:spPr bwMode="auto">
            <a:xfrm>
              <a:off x="6260199" y="1446982"/>
              <a:ext cx="524103" cy="14157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2000" dirty="0" smtClean="0">
                  <a:solidFill>
                    <a:srgbClr val="00B050"/>
                  </a:solidFill>
                  <a:latin typeface="Arial Unicode MS" pitchFamily="34" charset="-128"/>
                  <a:sym typeface="Wingdings" pitchFamily="2" charset="2"/>
                </a:rPr>
                <a:t>Muon 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2000" b="1" dirty="0" smtClean="0">
                  <a:solidFill>
                    <a:srgbClr val="00B050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new</a:t>
              </a:r>
              <a:r>
                <a:rPr lang="en-US" sz="2000" b="1" dirty="0">
                  <a:solidFill>
                    <a:srgbClr val="00B050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 </a:t>
              </a:r>
              <a:r>
                <a:rPr lang="en-US" sz="2000" b="1" dirty="0" smtClean="0">
                  <a:solidFill>
                    <a:srgbClr val="00B050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electronics</a:t>
              </a:r>
              <a:endParaRPr lang="en-US" sz="2000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836148" y="889893"/>
            <a:ext cx="2349747" cy="1743761"/>
            <a:chOff x="3582942" y="377421"/>
            <a:chExt cx="1668235" cy="2242015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4609652" y="1752802"/>
              <a:ext cx="125606" cy="86663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>
              <a:off x="3582942" y="377421"/>
              <a:ext cx="1668235" cy="1323439"/>
            </a:xfrm>
            <a:prstGeom prst="rect">
              <a:avLst/>
            </a:prstGeom>
            <a:noFill/>
            <a:ln w="12700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2000" dirty="0" smtClean="0">
                  <a:solidFill>
                    <a:srgbClr val="0070C0"/>
                  </a:solidFill>
                  <a:latin typeface="Arial Unicode MS" pitchFamily="34" charset="-128"/>
                  <a:sym typeface="Wingdings" pitchFamily="2" charset="2"/>
                </a:rPr>
                <a:t>Calorimeters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2000" b="1" u="sng" dirty="0" smtClean="0">
                  <a:solidFill>
                    <a:srgbClr val="0070C0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Reduce</a:t>
              </a:r>
              <a:r>
                <a:rPr lang="en-US" sz="2000" dirty="0" smtClean="0">
                  <a:solidFill>
                    <a:srgbClr val="0070C0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 PMT gain + </a:t>
              </a:r>
              <a:r>
                <a:rPr lang="en-US" sz="2000" b="1" dirty="0" smtClean="0">
                  <a:solidFill>
                    <a:srgbClr val="0070C0"/>
                  </a:solidFill>
                  <a:latin typeface="Arial Unicode MS" pitchFamily="34" charset="-128"/>
                  <a:ea typeface="Arial Unicode MS"/>
                  <a:cs typeface="Arial Unicode MS"/>
                  <a:sym typeface="Wingdings" pitchFamily="2" charset="2"/>
                </a:rPr>
                <a:t>new electronics</a:t>
              </a:r>
              <a:endParaRPr lang="en-US" sz="2000" b="1" dirty="0">
                <a:solidFill>
                  <a:srgbClr val="0070C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0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Current</a:t>
            </a:r>
            <a:r>
              <a:rPr lang="it-IT" sz="3200" dirty="0" smtClean="0">
                <a:latin typeface="Arial Unicode MS" pitchFamily="34" charset="-128"/>
              </a:rPr>
              <a:t> LHCb </a:t>
            </a:r>
            <a:r>
              <a:rPr lang="it-IT" sz="3200" dirty="0" err="1" smtClean="0">
                <a:latin typeface="Arial Unicode MS" pitchFamily="34" charset="-128"/>
              </a:rPr>
              <a:t>Vertex</a:t>
            </a:r>
            <a:r>
              <a:rPr lang="it-IT" sz="3200" dirty="0" smtClean="0">
                <a:latin typeface="Arial Unicode MS" pitchFamily="34" charset="-128"/>
              </a:rPr>
              <a:t> Detector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79474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Current Vertex Detector (VELO) is at the heart of LHCb tracking, triggering and </a:t>
            </a:r>
            <a:r>
              <a:rPr lang="en-US" sz="20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vertexing</a:t>
            </a:r>
            <a:endParaRPr lang="en-US" sz="20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Excellent performance, reliable, cluster efficiency &gt;99.5%, best hit resolution down to &lt;4</a:t>
            </a:r>
            <a:r>
              <a:rPr lang="el-GR" sz="16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Movable device!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~50mm to ~5mm close to LHC beams when in collisions (autonomously…)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4" y="3011329"/>
            <a:ext cx="4522733" cy="323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T:\Federico\Upgrade\Documents\GeneralLHCb\velo-2007-003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64" y="2971266"/>
            <a:ext cx="2549802" cy="19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538395" y="2938754"/>
            <a:ext cx="1187593" cy="7848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5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Si-strips measuring r and </a:t>
            </a:r>
            <a:r>
              <a:rPr lang="el-GR" sz="1500" dirty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ϕ</a:t>
            </a:r>
            <a:endParaRPr lang="en-US" sz="15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657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LHCb </a:t>
            </a:r>
            <a:r>
              <a:rPr lang="it-IT" sz="3200" dirty="0" err="1" smtClean="0">
                <a:latin typeface="Arial Unicode MS" pitchFamily="34" charset="-128"/>
              </a:rPr>
              <a:t>Vertex</a:t>
            </a:r>
            <a:r>
              <a:rPr lang="it-IT" sz="3200" dirty="0" smtClean="0">
                <a:latin typeface="Arial Unicode MS" pitchFamily="34" charset="-128"/>
              </a:rPr>
              <a:t> Detector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79474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1969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Future VELO must maintain same performance, but in harsher conditions</a:t>
            </a:r>
            <a:endParaRPr lang="en-US" sz="20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Low material budget, cope with &gt; radiation damage, deal with &gt; multiplicities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Trigger-less readout ASICs and provide fast and efficient reconstruction at HW level</a:t>
            </a:r>
          </a:p>
          <a:p>
            <a:pPr marL="285750" indent="-285750">
              <a:spcBef>
                <a:spcPct val="50000"/>
              </a:spcBef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Recent technology reviews favored the choice of a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Si-pixel  detector 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with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microchannel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cooling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21" y="2462230"/>
            <a:ext cx="3609998" cy="254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3" y="3796919"/>
            <a:ext cx="4250725" cy="242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" y="3656286"/>
            <a:ext cx="1415856" cy="16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9916" y="3381096"/>
            <a:ext cx="1187593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5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</a:t>
            </a:r>
            <a:r>
              <a:rPr lang="en-US" sz="15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ccupancy</a:t>
            </a:r>
          </a:p>
        </p:txBody>
      </p:sp>
    </p:spTree>
    <p:extLst>
      <p:ext uri="{BB962C8B-B14F-4D97-AF65-F5344CB8AC3E}">
        <p14:creationId xmlns:p14="http://schemas.microsoft.com/office/powerpoint/2010/main" val="18442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25" y="2356898"/>
            <a:ext cx="2899787" cy="2197441"/>
          </a:xfrm>
          <a:prstGeom prst="rect">
            <a:avLst/>
          </a:prstGeom>
        </p:spPr>
      </p:pic>
      <p:pic>
        <p:nvPicPr>
          <p:cNvPr id="17413" name="Picture 5" descr="T:\Federico\Upgrade\Documents\GeneralLHCb\605px-2005_Dime_Rev_Unc_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48" y="2324764"/>
            <a:ext cx="2243514" cy="22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>
            <a:off x="6314848" y="2290440"/>
            <a:ext cx="2243514" cy="2272778"/>
          </a:xfrm>
          <a:prstGeom prst="rect">
            <a:avLst/>
          </a:prstGeom>
        </p:spPr>
      </p:pic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LHCb </a:t>
            </a:r>
            <a:r>
              <a:rPr lang="it-IT" sz="3200" dirty="0" err="1" smtClean="0">
                <a:latin typeface="Arial Unicode MS" pitchFamily="34" charset="-128"/>
              </a:rPr>
              <a:t>Vertex</a:t>
            </a:r>
            <a:r>
              <a:rPr lang="it-IT" sz="3200" dirty="0" smtClean="0">
                <a:latin typeface="Arial Unicode MS" pitchFamily="34" charset="-128"/>
              </a:rPr>
              <a:t> Detector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79474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5904" y="1411812"/>
            <a:ext cx="878809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Pixel Silicon detector modules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cooled down with fluid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(bi-phase CO</a:t>
            </a:r>
            <a:r>
              <a:rPr lang="en-US" sz="1600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2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) which passes under the chips in etched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microchannels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ea typeface="Arial Unicode MS"/>
                <a:cs typeface="Arial Unicode MS"/>
                <a:sym typeface="Wingdings" pitchFamily="2" charset="2"/>
              </a:rPr>
              <a:t>Δ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 = 4-7 </a:t>
            </a:r>
            <a:r>
              <a:rPr lang="en-US" sz="16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˚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 between fluid and sensor)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Getting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closer to beam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(agreed with LHC!) to improve IP resolution!</a:t>
            </a:r>
          </a:p>
          <a:p>
            <a:pPr>
              <a:spcBef>
                <a:spcPct val="50000"/>
              </a:spcBef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65" y="2793730"/>
            <a:ext cx="6343344" cy="31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>
            <a:stCxn id="8" idx="0"/>
          </p:cNvCxnSpPr>
          <p:nvPr/>
        </p:nvCxnSpPr>
        <p:spPr>
          <a:xfrm flipH="1" flipV="1">
            <a:off x="7570729" y="4060451"/>
            <a:ext cx="140813" cy="56680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805748" y="2858609"/>
            <a:ext cx="1193033" cy="1189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09509" y="4657223"/>
            <a:ext cx="2609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Current Inner Aperture 5.5 mm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38764" y="2959742"/>
            <a:ext cx="2938075" cy="954107"/>
            <a:chOff x="4838764" y="2959742"/>
            <a:chExt cx="2938075" cy="954107"/>
          </a:xfrm>
        </p:grpSpPr>
        <p:sp>
          <p:nvSpPr>
            <p:cNvPr id="17" name="Oval 16"/>
            <p:cNvSpPr/>
            <p:nvPr/>
          </p:nvSpPr>
          <p:spPr>
            <a:xfrm>
              <a:off x="7057748" y="3090333"/>
              <a:ext cx="719091" cy="700432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690586" y="3456062"/>
              <a:ext cx="1367162" cy="0"/>
            </a:xfrm>
            <a:prstGeom prst="straightConnector1">
              <a:avLst/>
            </a:prstGeom>
            <a:ln w="47625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838764" y="2959742"/>
              <a:ext cx="13048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New Proposed Aperture 3.5mm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6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Current</a:t>
            </a:r>
            <a:r>
              <a:rPr lang="it-IT" sz="3200" dirty="0" smtClean="0">
                <a:latin typeface="Arial Unicode MS" pitchFamily="34" charset="-128"/>
              </a:rPr>
              <a:t> LHCb </a:t>
            </a:r>
            <a:r>
              <a:rPr lang="it-IT" sz="3200" dirty="0" err="1" smtClean="0">
                <a:latin typeface="Arial Unicode MS" pitchFamily="34" charset="-128"/>
              </a:rPr>
              <a:t>Tracking</a:t>
            </a:r>
            <a:r>
              <a:rPr lang="it-IT" sz="3200" dirty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system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932023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445930" y="5172891"/>
            <a:ext cx="252549" cy="81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Present Tracking System will be upgraded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VELO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 TT (Si-strip) +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DIPOLE </a:t>
            </a: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(no change)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 IT (2% inner area, Si) / OT (Straw Tubes)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001388" y="2325835"/>
            <a:ext cx="4119152" cy="21852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Current pattern-recognition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based on current tracking system would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not be efficient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in upgraded scenario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Too high occupancy in central region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R&amp;D for different solutions</a:t>
            </a:r>
          </a:p>
          <a:p>
            <a:pPr marL="742950" lvl="1" indent="-285750">
              <a:spcBef>
                <a:spcPct val="50000"/>
              </a:spcBef>
              <a:buFont typeface="Wingdings"/>
              <a:buChar char="à"/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or downstream and upstream tracking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9" y="2128065"/>
            <a:ext cx="4934922" cy="285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13229" y="4631485"/>
            <a:ext cx="2083599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000" i="1" dirty="0" smtClean="0">
                <a:latin typeface="Arial Unicode MS" pitchFamily="34" charset="-128"/>
                <a:sym typeface="Wingdings" pitchFamily="2" charset="2"/>
              </a:rPr>
              <a:t>Courtesy JC. Wang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57504" y="5426804"/>
            <a:ext cx="6392029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Sidenote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 R&amp;D in increasing Dipole field (x1.8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Bdl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711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</a:t>
            </a:r>
            <a:r>
              <a:rPr lang="it-IT" sz="3200" dirty="0" err="1" smtClean="0">
                <a:latin typeface="Arial Unicode MS" pitchFamily="34" charset="-128"/>
              </a:rPr>
              <a:t>Upstream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Tracking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Stations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932023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R&amp;D </a:t>
            </a:r>
            <a:r>
              <a:rPr lang="en-US" sz="2000" u="sng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upstream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Replace current TT with UT (</a:t>
            </a:r>
            <a:r>
              <a:rPr lang="en-US" sz="1600" i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Upstream Tracker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 , also based on Si-strips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reduced thickness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iner granularity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mproved coverage (innermost cut-out at 34 mm)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much less material budget (&lt;5% X</a:t>
            </a:r>
            <a:r>
              <a:rPr lang="en-US" sz="1600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0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3" y="3638440"/>
            <a:ext cx="2573968" cy="285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86" y="3980183"/>
            <a:ext cx="2333159" cy="217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03" y="2233337"/>
            <a:ext cx="2601351" cy="225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3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6771" y="381000"/>
            <a:ext cx="6683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Outline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71638" y="1581958"/>
            <a:ext cx="8287352" cy="40934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</a:rPr>
              <a:t>Introduction to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</a:rPr>
              <a:t>LHCb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</a:rPr>
              <a:t>current performance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Motivations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for an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upgrade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of the LHCb detector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Detector Upgrade: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Vertexing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Tracking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Particle Identification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Readout Architecture Upgrade: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Trigger-less electronics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DAQ technologies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Outlook on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plans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future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running conditions</a:t>
            </a:r>
          </a:p>
        </p:txBody>
      </p:sp>
      <p:pic>
        <p:nvPicPr>
          <p:cNvPr id="1026" name="Picture 2" descr="T:\Federico\Upgrade\Documents\GeneralLHCb\LHCbDetectorpngligh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04" y="2744420"/>
            <a:ext cx="3706586" cy="19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4592" y="380999"/>
            <a:ext cx="6810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UT + New VELO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932023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922817" y="1624722"/>
            <a:ext cx="3074125" cy="26776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etter p</a:t>
            </a:r>
            <a:r>
              <a:rPr lang="en-US" sz="2400" baseline="-25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resolution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drastic reduction in ghost rate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large gain in reconstruction time!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8" y="1437438"/>
            <a:ext cx="5252617" cy="34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" y="4752481"/>
            <a:ext cx="5504927" cy="134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679474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Downstream </a:t>
            </a:r>
            <a:r>
              <a:rPr lang="it-IT" sz="3200" dirty="0" err="1" smtClean="0">
                <a:latin typeface="Arial Unicode MS" pitchFamily="34" charset="-128"/>
              </a:rPr>
              <a:t>Tracking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Stations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445930" y="5172891"/>
            <a:ext cx="252549" cy="81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1138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R&amp;D </a:t>
            </a:r>
            <a:r>
              <a:rPr lang="en-US" sz="2000" u="sng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donwstream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Various options still on the table</a:t>
            </a:r>
          </a:p>
          <a:p>
            <a:pPr marL="800100" lvl="1" indent="-34290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ll aimed at reducing the occupancy in the inner region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9" y="2464619"/>
            <a:ext cx="8237197" cy="216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35727" y="4564744"/>
            <a:ext cx="2490651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Enlarged, thinner and lighter IT</a:t>
            </a:r>
          </a:p>
          <a:p>
            <a:pPr marL="285750" indent="-285750">
              <a:spcBef>
                <a:spcPct val="50000"/>
              </a:spcBef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Based on Si-strip </a:t>
            </a:r>
          </a:p>
          <a:p>
            <a:pPr marL="285750" indent="-285750">
              <a:spcBef>
                <a:spcPct val="50000"/>
              </a:spcBef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New OT straw tubes in central region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358075" y="4581011"/>
            <a:ext cx="2490651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Replace central region with Central Tracker </a:t>
            </a:r>
          </a:p>
          <a:p>
            <a:pPr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Sci-Fi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detector)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 Based on Scintillating fibers and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SiliconPM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035962" y="4598428"/>
            <a:ext cx="249065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Replace entire IT+OT with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Sci-Fi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276729" y="1891181"/>
            <a:ext cx="186727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Baseline option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!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46423" y="2229735"/>
            <a:ext cx="95794" cy="23488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9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LHCb Sci-Fi detector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445930" y="5172891"/>
            <a:ext cx="252549" cy="81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1877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Build a completely new detector based on Scintillating Thin Fibers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Blue-emitting multi clad fibers, laid down as a mat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2.5m long, 250 um diameter (2.8 ns decay time)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12 layers of modules in different layout (x-u-v-x)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read 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out with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SiPM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(at -50C): new trigger-less FE</a:t>
            </a:r>
            <a:endParaRPr lang="en-US" sz="1600" dirty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4" y="3226729"/>
            <a:ext cx="4525460" cy="304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87" y="1518422"/>
            <a:ext cx="1650375" cy="176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64" y="3100556"/>
            <a:ext cx="3740635" cy="123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87" y="1810810"/>
            <a:ext cx="1959429" cy="13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3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Upgraded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Particle</a:t>
            </a:r>
            <a:r>
              <a:rPr lang="it-IT" sz="3200" dirty="0" smtClean="0">
                <a:latin typeface="Arial Unicode MS" pitchFamily="34" charset="-128"/>
              </a:rPr>
              <a:t> ID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871060" y="5320937"/>
            <a:ext cx="252549" cy="5834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585267" y="5024846"/>
            <a:ext cx="252549" cy="1105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5905" y="1325847"/>
            <a:ext cx="8431044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Present Ring-Imaging Cherenkov (RICH) detector will be upgraded: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Current RICH1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(aerogel  C</a:t>
            </a:r>
            <a:r>
              <a:rPr lang="en-US" sz="1600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4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1600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10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) +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RICH2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(CF</a:t>
            </a:r>
            <a:r>
              <a:rPr lang="en-US" sz="1600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4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62" y="1753569"/>
            <a:ext cx="3906617" cy="296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51554" y="2279452"/>
            <a:ext cx="5221932" cy="249299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Main changes: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Remove 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aerogel radiator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compensate for increased occupancy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Remove Hybrid-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PhotoDetectors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(HPD) with Multi-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AnodePMTs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Hamamatsu R11265 with 80% active area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Front-End electronics will be redeveloped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56105" y="5039099"/>
            <a:ext cx="8431044" cy="1138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R&amp;D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Add new detector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TORCH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1-10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GeV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/c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63" y="5027894"/>
            <a:ext cx="2158637" cy="16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72" y="5163904"/>
            <a:ext cx="1195791" cy="15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2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Upgraded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Readout</a:t>
            </a:r>
            <a:r>
              <a:rPr lang="it-IT" sz="3200" dirty="0" smtClean="0">
                <a:latin typeface="Arial Unicode MS" pitchFamily="34" charset="-128"/>
              </a:rPr>
              <a:t> Architecture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>
          <a:xfrm>
            <a:off x="5725211" y="6345238"/>
            <a:ext cx="2122487" cy="365125"/>
          </a:xfrm>
        </p:spPr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417361" y="6345238"/>
            <a:ext cx="2133600" cy="365125"/>
          </a:xfrm>
        </p:spPr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5" y="1227625"/>
            <a:ext cx="825469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Reminder: remove the first-level hardware trigger</a:t>
            </a:r>
          </a:p>
          <a:p>
            <a:pPr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	 accept all LHC bunch crossing: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trigger-less Front-End electronics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!</a:t>
            </a:r>
          </a:p>
        </p:txBody>
      </p:sp>
      <p:pic>
        <p:nvPicPr>
          <p:cNvPr id="13" name="Picture 10" descr="MMj03957780000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3092" y="2727324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379292" y="2497137"/>
            <a:ext cx="48385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HLT</a:t>
            </a: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H="1">
            <a:off x="2511892" y="2117724"/>
            <a:ext cx="228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2511892" y="2117724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5712292" y="2117724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263992" y="2158077"/>
            <a:ext cx="95410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Current</a:t>
            </a:r>
          </a:p>
        </p:txBody>
      </p:sp>
      <p:pic>
        <p:nvPicPr>
          <p:cNvPr id="20" name="Picture 42" descr="MMj03957780000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6892" y="4498984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3" descr="MMj03957780000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6892" y="5337184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52"/>
          <p:cNvSpPr>
            <a:spLocks noChangeShapeType="1"/>
          </p:cNvSpPr>
          <p:nvPr/>
        </p:nvSpPr>
        <p:spPr bwMode="auto">
          <a:xfrm>
            <a:off x="5712292" y="4270384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53"/>
          <p:cNvSpPr>
            <a:spLocks noChangeShapeType="1"/>
          </p:cNvSpPr>
          <p:nvPr/>
        </p:nvSpPr>
        <p:spPr bwMode="auto">
          <a:xfrm>
            <a:off x="5255092" y="4498984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8303092" y="4389447"/>
            <a:ext cx="69051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HLT++</a:t>
            </a:r>
          </a:p>
        </p:txBody>
      </p:sp>
      <p:pic>
        <p:nvPicPr>
          <p:cNvPr id="25" name="Picture 56" descr="lhcb_new_archi_z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92" y="4651384"/>
            <a:ext cx="815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272359" y="4316319"/>
            <a:ext cx="106952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Upgrade</a:t>
            </a:r>
          </a:p>
        </p:txBody>
      </p:sp>
      <p:pic>
        <p:nvPicPr>
          <p:cNvPr id="29" name="Picture 8" descr="lhcb_old_arch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92" y="2498724"/>
            <a:ext cx="815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3809306" y="3336924"/>
            <a:ext cx="585417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1MHz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rate</a:t>
            </a: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3781962" y="5565784"/>
            <a:ext cx="670375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40MHz</a:t>
            </a:r>
            <a:endParaRPr lang="en-US" sz="1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rate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892" y="1889124"/>
            <a:ext cx="9144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Readout Supervisor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45692" y="1889124"/>
            <a:ext cx="9144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L0 Hardware Trigger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797892" y="4041784"/>
            <a:ext cx="9144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Readout Supervisor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245692" y="4041784"/>
            <a:ext cx="9144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Low-level Trigger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2134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2397592" y="3124200"/>
            <a:ext cx="228600" cy="228600"/>
          </a:xfrm>
          <a:prstGeom prst="ellipse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149692" y="527686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8187319" y="5196452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~50 Tb/s</a:t>
            </a:r>
            <a:endParaRPr lang="en-GB" sz="16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35992" y="4687962"/>
            <a:ext cx="876300" cy="1316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4721692" y="4634250"/>
            <a:ext cx="1297150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Low-level Trigger</a:t>
            </a:r>
            <a:endParaRPr lang="en-GB" sz="105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177138" y="3452295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~1 Tb/s</a:t>
            </a:r>
            <a:endParaRPr lang="en-GB" sz="16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7039076" y="6006107"/>
            <a:ext cx="1317548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000" i="1" dirty="0" smtClean="0">
                <a:latin typeface="Arial Unicode MS" pitchFamily="34" charset="-128"/>
                <a:sym typeface="Wingdings" pitchFamily="2" charset="2"/>
              </a:rPr>
              <a:t>Courtesy K. Wyllie</a:t>
            </a:r>
          </a:p>
        </p:txBody>
      </p:sp>
    </p:spTree>
    <p:extLst>
      <p:ext uri="{BB962C8B-B14F-4D97-AF65-F5344CB8AC3E}">
        <p14:creationId xmlns:p14="http://schemas.microsoft.com/office/powerpoint/2010/main" val="36672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51E-6 9.9491E-7 L 0.21407 0.00232 " pathEditMode="relative" ptsTypes="AA">
                                      <p:cBhvr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2 -5.28337E-6 L 0.57875 -0.00232 " pathEditMode="relative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repeatCount="indefinite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42129E-6 2.22222E-6 L 0.81949 0.0055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5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 animBg="1"/>
      <p:bldP spid="37" grpId="0" animBg="1"/>
      <p:bldP spid="38" grpId="0" animBg="1"/>
      <p:bldP spid="39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Trigger-</a:t>
            </a:r>
            <a:r>
              <a:rPr lang="it-IT" sz="3200" dirty="0" err="1" smtClean="0">
                <a:latin typeface="Arial Unicode MS" pitchFamily="34" charset="-128"/>
              </a:rPr>
              <a:t>less</a:t>
            </a:r>
            <a:r>
              <a:rPr lang="it-IT" sz="3200" dirty="0" smtClean="0">
                <a:latin typeface="Arial Unicode MS" pitchFamily="34" charset="-128"/>
              </a:rPr>
              <a:t> Front-</a:t>
            </a:r>
            <a:r>
              <a:rPr lang="it-IT" sz="3200" dirty="0" err="1" smtClean="0">
                <a:latin typeface="Arial Unicode MS" pitchFamily="34" charset="-128"/>
              </a:rPr>
              <a:t>Ends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5" y="1455409"/>
            <a:ext cx="4343558" cy="254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37547" y="3985805"/>
            <a:ext cx="8254694" cy="264687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Need to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compress (zero-suppress) data already at the FE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reduce data throughput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educe # of links from ~80000 to ~12500 (20 MCHF to 3.1 MCHF)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Use separate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link bandwidth efficiently for data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Pack data across data link continuously with elastic buffer before link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Compact links merging Timing, Fast (TFC) and Slow Control (ECS).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Extensive usage of the CERN GBT development</a:t>
            </a:r>
          </a:p>
          <a:p>
            <a:pPr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 Support data driven readout (asynchronous) + big latencies!</a:t>
            </a:r>
          </a:p>
          <a:p>
            <a:pPr>
              <a:spcBef>
                <a:spcPct val="50000"/>
              </a:spcBef>
              <a:defRPr/>
            </a:pP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sym typeface="Wingdings" pitchFamily="2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71473" y="1330529"/>
            <a:ext cx="4454360" cy="2614117"/>
            <a:chOff x="5393433" y="1152596"/>
            <a:chExt cx="4454360" cy="2614117"/>
          </a:xfrm>
        </p:grpSpPr>
        <p:sp>
          <p:nvSpPr>
            <p:cNvPr id="63" name="Rounded Rectangle 62"/>
            <p:cNvSpPr/>
            <p:nvPr/>
          </p:nvSpPr>
          <p:spPr>
            <a:xfrm>
              <a:off x="6406241" y="1630136"/>
              <a:ext cx="762000" cy="76200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On detector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8311241" y="1630136"/>
              <a:ext cx="762000" cy="76200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Off detector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7168241" y="2163536"/>
              <a:ext cx="1143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7168241" y="1858736"/>
              <a:ext cx="1143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339115" y="1627159"/>
              <a:ext cx="9092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entury Gothic" pitchFamily="34" charset="0"/>
                </a:rPr>
                <a:t>4.8 Gb/s</a:t>
              </a:r>
              <a:endParaRPr lang="en-GB" sz="1400" dirty="0">
                <a:latin typeface="Century Gothic" pitchFamily="34" charset="0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5834741" y="20111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025241" y="1706336"/>
              <a:ext cx="381000" cy="762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7320641" y="2084359"/>
              <a:ext cx="9092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entury Gothic" pitchFamily="34" charset="0"/>
                </a:rPr>
                <a:t>4.8 Gb/s</a:t>
              </a:r>
              <a:endParaRPr lang="en-GB" sz="1400" dirty="0">
                <a:latin typeface="Century Gothic" pitchFamily="34" charset="0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9073241" y="20111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9073241" y="1630136"/>
              <a:ext cx="571500" cy="152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633530" y="1152596"/>
              <a:ext cx="5822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itchFamily="34" charset="0"/>
                </a:rPr>
                <a:t>TFC</a:t>
              </a:r>
              <a:endParaRPr lang="en-GB" dirty="0">
                <a:latin typeface="Century Gothic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60541" y="2365922"/>
              <a:ext cx="6110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itchFamily="34" charset="0"/>
                </a:rPr>
                <a:t>ECS</a:t>
              </a:r>
              <a:endParaRPr lang="en-GB" dirty="0">
                <a:latin typeface="Century Gothic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86079" y="2735254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itchFamily="34" charset="0"/>
                </a:rPr>
                <a:t>Data</a:t>
              </a:r>
              <a:endParaRPr lang="en-GB" dirty="0">
                <a:latin typeface="Century Gothic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165027" y="1325336"/>
              <a:ext cx="5822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itchFamily="34" charset="0"/>
                </a:rPr>
                <a:t>TFC</a:t>
              </a:r>
              <a:endParaRPr lang="en-GB" dirty="0">
                <a:latin typeface="Century Gothic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136173" y="2003714"/>
              <a:ext cx="6110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itchFamily="34" charset="0"/>
                </a:rPr>
                <a:t>ECS</a:t>
              </a:r>
              <a:endParaRPr lang="en-GB" dirty="0">
                <a:latin typeface="Century Gothic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098870" y="2862045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itchFamily="34" charset="0"/>
                </a:rPr>
                <a:t>Data</a:t>
              </a:r>
              <a:endParaRPr lang="en-GB" dirty="0">
                <a:latin typeface="Century Gothic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406241" y="3382736"/>
              <a:ext cx="762000" cy="2286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5834741" y="34970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7168241" y="3495380"/>
              <a:ext cx="1143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325818" y="3458936"/>
              <a:ext cx="9092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entury Gothic" pitchFamily="34" charset="0"/>
                </a:rPr>
                <a:t>4.8 Gb/s</a:t>
              </a:r>
              <a:endParaRPr lang="en-GB" sz="1400" dirty="0">
                <a:latin typeface="Century Gothic" pitchFamily="34" charset="0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6406241" y="3154136"/>
              <a:ext cx="762000" cy="2286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5834741" y="32684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7168241" y="3266780"/>
              <a:ext cx="1143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/>
            <p:cNvSpPr/>
            <p:nvPr/>
          </p:nvSpPr>
          <p:spPr>
            <a:xfrm>
              <a:off x="6406241" y="2925536"/>
              <a:ext cx="762000" cy="2286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5834741" y="30398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7168241" y="3038180"/>
              <a:ext cx="1143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ounded Rectangle 88"/>
            <p:cNvSpPr/>
            <p:nvPr/>
          </p:nvSpPr>
          <p:spPr>
            <a:xfrm>
              <a:off x="8311241" y="2849336"/>
              <a:ext cx="762000" cy="7620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Off detector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9073241" y="3230336"/>
              <a:ext cx="7657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5834741" y="21635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5834741" y="2315936"/>
              <a:ext cx="5715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5393433" y="1695408"/>
              <a:ext cx="571500" cy="1524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5964933" y="1553936"/>
              <a:ext cx="96829" cy="30480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5453741" y="1553936"/>
              <a:ext cx="571500" cy="1524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5491841" y="1401536"/>
              <a:ext cx="571500" cy="1524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74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Readout</a:t>
            </a:r>
            <a:r>
              <a:rPr lang="it-IT" sz="3200" dirty="0" smtClean="0">
                <a:latin typeface="Arial Unicode MS" pitchFamily="34" charset="-128"/>
              </a:rPr>
              <a:t> &amp; DAQ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7" y="1696243"/>
            <a:ext cx="7626559" cy="226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Future LHC DAQs in numbers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55903" y="4066333"/>
            <a:ext cx="8788095" cy="22775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Exploit the economies of scale 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try to do what everybody does but smarter!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Some overlapping trends across experiments, at least conceptually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custom-made Readout Boards with fast optical links and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big&amp;powerful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FPGAs</a:t>
            </a: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ideally with fast interface to PCs (PCIe Gen3 or future…)</a:t>
            </a: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deally with some co-processing (GPUs…)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ommercial network technologies following market trends in terms of BW &amp; costs</a:t>
            </a: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istributed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vs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data-center-like network. Ethernet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vs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InfiniBand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997088" y="3813687"/>
            <a:ext cx="1387563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000" i="1" dirty="0" smtClean="0">
                <a:latin typeface="Arial Unicode MS" pitchFamily="34" charset="-128"/>
                <a:sym typeface="Wingdings" pitchFamily="2" charset="2"/>
              </a:rPr>
              <a:t>Courtesy N. Neufeld</a:t>
            </a:r>
          </a:p>
        </p:txBody>
      </p:sp>
    </p:spTree>
    <p:extLst>
      <p:ext uri="{BB962C8B-B14F-4D97-AF65-F5344CB8AC3E}">
        <p14:creationId xmlns:p14="http://schemas.microsoft.com/office/powerpoint/2010/main" val="17884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0" y="380999"/>
            <a:ext cx="6883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Evolution</a:t>
            </a:r>
            <a:r>
              <a:rPr lang="it-IT" sz="3200" dirty="0" smtClean="0">
                <a:latin typeface="Arial Unicode MS" pitchFamily="34" charset="-128"/>
              </a:rPr>
              <a:t> of Network Interface </a:t>
            </a:r>
            <a:r>
              <a:rPr lang="it-IT" sz="3200" dirty="0" err="1" smtClean="0">
                <a:latin typeface="Arial Unicode MS" pitchFamily="34" charset="-128"/>
              </a:rPr>
              <a:t>Cards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graphicFrame>
        <p:nvGraphicFramePr>
          <p:cNvPr id="5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2765711"/>
              </p:ext>
            </p:extLst>
          </p:nvPr>
        </p:nvGraphicFramePr>
        <p:xfrm>
          <a:off x="381000" y="1623552"/>
          <a:ext cx="8382000" cy="473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6200000" flipH="1">
            <a:off x="2394212" y="2571900"/>
            <a:ext cx="1458381" cy="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202386" y="3289944"/>
            <a:ext cx="1657296" cy="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2"/>
          </p:cNvCxnSpPr>
          <p:nvPr/>
        </p:nvCxnSpPr>
        <p:spPr>
          <a:xfrm rot="5400000">
            <a:off x="7326238" y="1416915"/>
            <a:ext cx="593780" cy="70911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4835914" y="2151209"/>
            <a:ext cx="618584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123404" y="3938104"/>
            <a:ext cx="1105133" cy="82114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68570" y="944479"/>
            <a:ext cx="1418230" cy="53010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PCIe Gen4</a:t>
            </a:r>
          </a:p>
          <a:p>
            <a:r>
              <a:rPr lang="en-US" dirty="0" smtClean="0">
                <a:latin typeface="+mn-lt"/>
              </a:rPr>
              <a:t>expected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3401" y="1589684"/>
            <a:ext cx="1816853" cy="84785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dirty="0" smtClean="0">
                <a:latin typeface="+mn-lt"/>
              </a:rPr>
              <a:t>Chelsio T5 (40 GbE</a:t>
            </a:r>
          </a:p>
          <a:p>
            <a:r>
              <a:rPr lang="en-US" dirty="0" smtClean="0">
                <a:latin typeface="+mn-lt"/>
              </a:rPr>
              <a:t>and Intel 40 GbE</a:t>
            </a:r>
          </a:p>
          <a:p>
            <a:r>
              <a:rPr lang="en-US" dirty="0" smtClean="0">
                <a:latin typeface="+mn-lt"/>
              </a:rPr>
              <a:t>expected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8530" y="4539107"/>
            <a:ext cx="2049440" cy="777922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dirty="0" smtClean="0">
                <a:latin typeface="+mn-lt"/>
              </a:rPr>
              <a:t>Mellanox FDR</a:t>
            </a:r>
          </a:p>
          <a:p>
            <a:r>
              <a:rPr lang="en-US" dirty="0" smtClean="0">
                <a:latin typeface="+mn-lt"/>
              </a:rPr>
              <a:t>Mellanox 40 GbE NIC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4290" y="1209531"/>
            <a:ext cx="1418230" cy="51630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PCIe Gen3</a:t>
            </a:r>
          </a:p>
          <a:p>
            <a:r>
              <a:rPr lang="en-US" dirty="0" smtClean="0">
                <a:latin typeface="+mn-lt"/>
              </a:rPr>
              <a:t>available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8178" y="1120897"/>
            <a:ext cx="1418230" cy="73546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EDR (100 </a:t>
            </a:r>
            <a:r>
              <a:rPr lang="en-US" dirty="0" err="1" smtClean="0">
                <a:latin typeface="+mn-lt"/>
              </a:rPr>
              <a:t>Gb</a:t>
            </a:r>
            <a:r>
              <a:rPr lang="en-US" dirty="0" smtClean="0">
                <a:latin typeface="+mn-lt"/>
              </a:rPr>
              <a:t>/s) HCA</a:t>
            </a:r>
          </a:p>
          <a:p>
            <a:r>
              <a:rPr lang="en-US" dirty="0" smtClean="0">
                <a:latin typeface="+mn-lt"/>
              </a:rPr>
              <a:t>expected</a:t>
            </a:r>
            <a:endParaRPr lang="en-US" dirty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124201" y="4270200"/>
            <a:ext cx="1104335" cy="48904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9800" y="1223331"/>
            <a:ext cx="1418230" cy="51630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100 GbE NIC</a:t>
            </a:r>
          </a:p>
          <a:p>
            <a:r>
              <a:rPr lang="en-US" dirty="0" smtClean="0">
                <a:latin typeface="+mn-lt"/>
              </a:rPr>
              <a:t>expected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6419312" y="2062317"/>
            <a:ext cx="972911" cy="32754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370294" y="4987606"/>
            <a:ext cx="1387563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000" i="1" dirty="0" smtClean="0">
                <a:latin typeface="Arial Unicode MS" pitchFamily="34" charset="-128"/>
                <a:sym typeface="Wingdings" pitchFamily="2" charset="2"/>
              </a:rPr>
              <a:t>Courtesy N. Neufeld</a:t>
            </a:r>
          </a:p>
        </p:txBody>
      </p:sp>
    </p:spTree>
    <p:extLst>
      <p:ext uri="{BB962C8B-B14F-4D97-AF65-F5344CB8AC3E}">
        <p14:creationId xmlns:p14="http://schemas.microsoft.com/office/powerpoint/2010/main" val="72871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New LHCb DAQ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0340" y="1399828"/>
            <a:ext cx="5868695" cy="47192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Currently two options under R&amp;D:</a:t>
            </a:r>
          </a:p>
          <a:p>
            <a:pPr marL="285750" indent="-285750">
              <a:spcBef>
                <a:spcPts val="96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Very compact, high density, FPGAs-based ATCA card </a:t>
            </a:r>
            <a:endParaRPr lang="en-US" sz="1600" dirty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    with &gt;0.5 Tb/s throughput onboard </a:t>
            </a:r>
            <a:r>
              <a:rPr lang="en-US" sz="1600" i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(distributed approach)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Profit from interconnectivity on backplane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High link density on board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Technologically-dependent (Ethernet)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Custom-made</a:t>
            </a:r>
          </a:p>
          <a:p>
            <a:pPr marL="285750" indent="-285750">
              <a:spcBef>
                <a:spcPts val="96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PCIe Gen3 NIC cards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, with FPGAs and ~150 Mb/s throughput to host PC </a:t>
            </a:r>
            <a:r>
              <a:rPr lang="en-US" sz="1600" i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(data-center approach)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Technologically-independent </a:t>
            </a:r>
          </a:p>
          <a:p>
            <a:pPr marL="1200150" lvl="2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host PC acts as FARM PC already: open choice for interface technology as late as possible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Commercially available</a:t>
            </a:r>
          </a:p>
          <a:p>
            <a:pPr marL="742950" lvl="1" indent="-28575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Put everything in a box, keep distances short, reduce costs for interconnects and network switches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73" y="1134835"/>
            <a:ext cx="3491027" cy="20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T:\Federico\Upgrade\Documents\GeneralLHCb\Sun_Modular_Datacen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66" y="3837674"/>
            <a:ext cx="3229634" cy="24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ediastream.cern.ch/MediaArchive/Photo/Public/2010/1004068/1004068_01/1004068_01-A4-at-144-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74">
            <a:off x="6290970" y="4580216"/>
            <a:ext cx="1252433" cy="66781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179511" y="3279170"/>
            <a:ext cx="80801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OR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592388" y="2895845"/>
            <a:ext cx="266482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600" i="1" dirty="0" smtClean="0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Courtesy JP. </a:t>
            </a:r>
            <a:r>
              <a:rPr lang="en-US" sz="1600" i="1" dirty="0" err="1" smtClean="0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Cachemiche</a:t>
            </a:r>
            <a:endParaRPr lang="en-US" sz="1600" i="1" dirty="0" smtClean="0">
              <a:solidFill>
                <a:schemeClr val="bg1"/>
              </a:solidFill>
              <a:latin typeface="Arial Unicode MS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31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6771" y="381000"/>
            <a:ext cx="6683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upgrade </a:t>
            </a:r>
            <a:r>
              <a:rPr lang="it-IT" sz="3200" dirty="0" err="1" smtClean="0">
                <a:latin typeface="Arial Unicode MS" pitchFamily="34" charset="-128"/>
              </a:rPr>
              <a:t>plan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1733" y="2887067"/>
            <a:ext cx="861906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292675" y="3149533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2014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215530" y="3150222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2015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146894" y="3150216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2016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3043811" y="3150195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2017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983600" y="3150884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2018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914964" y="3150878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2019</a:t>
            </a:r>
          </a:p>
        </p:txBody>
      </p:sp>
      <p:grpSp>
        <p:nvGrpSpPr>
          <p:cNvPr id="16400" name="Group 16399"/>
          <p:cNvGrpSpPr/>
          <p:nvPr/>
        </p:nvGrpSpPr>
        <p:grpSpPr>
          <a:xfrm>
            <a:off x="609573" y="2705273"/>
            <a:ext cx="7298328" cy="351153"/>
            <a:chOff x="609573" y="3632174"/>
            <a:chExt cx="7298328" cy="55032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609573" y="3632175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07032" y="3632174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29890" y="3632175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52749" y="3649107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67142" y="3649106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190000" y="3649107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070650" y="3657568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985043" y="3657567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907901" y="3657568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5761712" y="3158656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2020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701501" y="3159345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2021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7632865" y="3159339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2022</a:t>
            </a:r>
          </a:p>
        </p:txBody>
      </p:sp>
      <p:sp>
        <p:nvSpPr>
          <p:cNvPr id="16401" name="Rectangle 16400"/>
          <p:cNvSpPr/>
          <p:nvPr/>
        </p:nvSpPr>
        <p:spPr>
          <a:xfrm>
            <a:off x="-39530" y="2802427"/>
            <a:ext cx="1902448" cy="16579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11"/>
          <p:cNvSpPr txBox="1">
            <a:spLocks noChangeArrowheads="1"/>
          </p:cNvSpPr>
          <p:nvPr/>
        </p:nvSpPr>
        <p:spPr bwMode="auto">
          <a:xfrm>
            <a:off x="343395" y="3391094"/>
            <a:ext cx="123922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 LSI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862918" y="2804284"/>
            <a:ext cx="2387634" cy="16933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1582619" y="5297999"/>
            <a:ext cx="2866376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NB: LHCb to collect </a:t>
            </a:r>
            <a:r>
              <a:rPr lang="en-US" sz="1600" b="1" u="sng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5 fb</a:t>
            </a:r>
            <a:r>
              <a:rPr lang="en-US" sz="1600" b="1" u="sng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-1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+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b="1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k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eep publishing results…</a:t>
            </a: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761712" y="2171321"/>
            <a:ext cx="176758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LHCb to collect </a:t>
            </a:r>
            <a:r>
              <a:rPr lang="en-US" sz="1600" b="1" u="sng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15 fb</a:t>
            </a:r>
            <a:r>
              <a:rPr lang="en-US" sz="1600" b="1" u="sng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sz="1600" b="1" u="sng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!</a:t>
            </a:r>
            <a:endParaRPr lang="en-US" sz="1600" u="sng" baseline="30000" dirty="0" smtClean="0">
              <a:solidFill>
                <a:srgbClr val="00B05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69917" y="2802387"/>
            <a:ext cx="1335016" cy="165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604932" y="2804284"/>
            <a:ext cx="2315441" cy="16933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5604932" y="3406207"/>
            <a:ext cx="2275488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LHC Run III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14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@ 25 ns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</a:t>
            </a:r>
            <a:r>
              <a:rPr lang="en-US" sz="1600" baseline="-25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peak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= 2x10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34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-1</a:t>
            </a: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906067" y="3482510"/>
            <a:ext cx="2275488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LHC Run II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13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pp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@ 25 ns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</a:t>
            </a:r>
            <a:r>
              <a:rPr lang="en-US" sz="1600" baseline="-25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peak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2x10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34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2.76 </a:t>
            </a:r>
            <a:r>
              <a:rPr lang="en-US" sz="1600" dirty="0" err="1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(Pb</a:t>
            </a:r>
            <a:r>
              <a:rPr lang="en-US" sz="1600" baseline="30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Pb</a:t>
            </a:r>
            <a:r>
              <a:rPr lang="en-US" sz="1600" baseline="30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317813" y="3397135"/>
            <a:ext cx="123922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 LSII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7824400" y="3404253"/>
            <a:ext cx="123922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 LSIII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918643" y="2808475"/>
            <a:ext cx="1335016" cy="165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8007409" y="3859356"/>
            <a:ext cx="367470" cy="892104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6443529" y="4852338"/>
            <a:ext cx="205650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or high-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lumi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LHC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</a:t>
            </a:r>
            <a:r>
              <a:rPr lang="en-US" sz="1600" baseline="-250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peak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&gt;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5x10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34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sz="1600" baseline="300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algn="ctr">
              <a:spcBef>
                <a:spcPts val="0"/>
              </a:spcBef>
              <a:defRPr/>
            </a:pPr>
            <a:endParaRPr lang="en-US" sz="1600" b="1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489396" y="1414794"/>
            <a:ext cx="1604317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Upgrade TDRs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911694" y="1784437"/>
            <a:ext cx="367470" cy="892104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1718829" y="1113554"/>
            <a:ext cx="225714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Tendering &amp; Serial production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2595352" y="1698329"/>
            <a:ext cx="71352" cy="1023147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3141345" y="1645714"/>
            <a:ext cx="225714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Quality control &amp; acceptance tests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4029016" y="2171321"/>
            <a:ext cx="1" cy="550155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5272149" y="1064436"/>
            <a:ext cx="2257144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Installation &amp; commissioning upgrade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(18 months to plan!)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5604933" y="2141654"/>
            <a:ext cx="113560" cy="614442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4317813" y="2141653"/>
            <a:ext cx="1384435" cy="614443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2595352" y="2171320"/>
            <a:ext cx="1436190" cy="584776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963007" y="1717312"/>
            <a:ext cx="1703697" cy="959229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124182" y="3850846"/>
            <a:ext cx="1604317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Technical reviews &amp;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echnology choices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(ongoing now!)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124182" y="2973617"/>
            <a:ext cx="294562" cy="877229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0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416" y="4347555"/>
            <a:ext cx="4970788" cy="189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37657" y="381000"/>
            <a:ext cx="6672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Current</a:t>
            </a:r>
            <a:r>
              <a:rPr lang="it-IT" sz="3200" dirty="0" smtClean="0">
                <a:latin typeface="Arial Unicode MS" pitchFamily="34" charset="-128"/>
              </a:rPr>
              <a:t> LHCb detector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pic>
        <p:nvPicPr>
          <p:cNvPr id="102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7" y="3576013"/>
            <a:ext cx="3976009" cy="27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9183658" y="5233991"/>
            <a:ext cx="197835" cy="57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-1972583" y="5262566"/>
            <a:ext cx="197835" cy="57150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 rot="10611990">
            <a:off x="1387115" y="4761291"/>
            <a:ext cx="4037447" cy="1078885"/>
            <a:chOff x="6758247" y="4804761"/>
            <a:chExt cx="3441469" cy="781392"/>
          </a:xfrm>
        </p:grpSpPr>
        <p:sp>
          <p:nvSpPr>
            <p:cNvPr id="8" name="Freeform 7"/>
            <p:cNvSpPr/>
            <p:nvPr/>
          </p:nvSpPr>
          <p:spPr>
            <a:xfrm>
              <a:off x="6758247" y="5267211"/>
              <a:ext cx="3441469" cy="318942"/>
            </a:xfrm>
            <a:custGeom>
              <a:avLst/>
              <a:gdLst>
                <a:gd name="connsiteX0" fmla="*/ 3441469 w 3441469"/>
                <a:gd name="connsiteY0" fmla="*/ 27996 h 318942"/>
                <a:gd name="connsiteX1" fmla="*/ 2676698 w 3441469"/>
                <a:gd name="connsiteY1" fmla="*/ 27996 h 318942"/>
                <a:gd name="connsiteX2" fmla="*/ 0 w 3441469"/>
                <a:gd name="connsiteY2" fmla="*/ 318942 h 318942"/>
                <a:gd name="connsiteX3" fmla="*/ 0 w 3441469"/>
                <a:gd name="connsiteY3" fmla="*/ 318942 h 31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1469" h="318942">
                  <a:moveTo>
                    <a:pt x="3441469" y="27996"/>
                  </a:moveTo>
                  <a:cubicBezTo>
                    <a:pt x="3345872" y="3750"/>
                    <a:pt x="3250276" y="-20495"/>
                    <a:pt x="2676698" y="27996"/>
                  </a:cubicBezTo>
                  <a:cubicBezTo>
                    <a:pt x="2103120" y="76487"/>
                    <a:pt x="0" y="318942"/>
                    <a:pt x="0" y="318942"/>
                  </a:cubicBezTo>
                  <a:lnTo>
                    <a:pt x="0" y="318942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/>
            <p:cNvSpPr/>
            <p:nvPr/>
          </p:nvSpPr>
          <p:spPr>
            <a:xfrm rot="264496">
              <a:off x="6774866" y="4804761"/>
              <a:ext cx="3416531" cy="371016"/>
            </a:xfrm>
            <a:custGeom>
              <a:avLst/>
              <a:gdLst>
                <a:gd name="connsiteX0" fmla="*/ 3416531 w 3416531"/>
                <a:gd name="connsiteY0" fmla="*/ 332509 h 371016"/>
                <a:gd name="connsiteX1" fmla="*/ 2502131 w 3416531"/>
                <a:gd name="connsiteY1" fmla="*/ 340822 h 371016"/>
                <a:gd name="connsiteX2" fmla="*/ 0 w 3416531"/>
                <a:gd name="connsiteY2" fmla="*/ 0 h 3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6531" h="371016">
                  <a:moveTo>
                    <a:pt x="3416531" y="332509"/>
                  </a:moveTo>
                  <a:cubicBezTo>
                    <a:pt x="3244042" y="364374"/>
                    <a:pt x="3071553" y="396240"/>
                    <a:pt x="2502131" y="340822"/>
                  </a:cubicBezTo>
                  <a:cubicBezTo>
                    <a:pt x="1932709" y="285404"/>
                    <a:pt x="966354" y="14270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758247" y="5291205"/>
              <a:ext cx="3408218" cy="112068"/>
            </a:xfrm>
            <a:custGeom>
              <a:avLst/>
              <a:gdLst>
                <a:gd name="connsiteX0" fmla="*/ 3408218 w 3408218"/>
                <a:gd name="connsiteY0" fmla="*/ 4002 h 112068"/>
                <a:gd name="connsiteX1" fmla="*/ 2826328 w 3408218"/>
                <a:gd name="connsiteY1" fmla="*/ 4002 h 112068"/>
                <a:gd name="connsiteX2" fmla="*/ 0 w 3408218"/>
                <a:gd name="connsiteY2" fmla="*/ 112068 h 11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218" h="112068">
                  <a:moveTo>
                    <a:pt x="3408218" y="4002"/>
                  </a:moveTo>
                  <a:cubicBezTo>
                    <a:pt x="3401291" y="-5004"/>
                    <a:pt x="2826328" y="4002"/>
                    <a:pt x="2826328" y="4002"/>
                  </a:cubicBezTo>
                  <a:lnTo>
                    <a:pt x="0" y="112068"/>
                  </a:lnTo>
                </a:path>
              </a:pathLst>
            </a:cu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833062" y="5195455"/>
              <a:ext cx="3309570" cy="137263"/>
            </a:xfrm>
            <a:custGeom>
              <a:avLst/>
              <a:gdLst>
                <a:gd name="connsiteX0" fmla="*/ 3308465 w 3309570"/>
                <a:gd name="connsiteY0" fmla="*/ 91440 h 137263"/>
                <a:gd name="connsiteX1" fmla="*/ 2768138 w 3309570"/>
                <a:gd name="connsiteY1" fmla="*/ 133003 h 137263"/>
                <a:gd name="connsiteX2" fmla="*/ 0 w 3309570"/>
                <a:gd name="connsiteY2" fmla="*/ 0 h 1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9570" h="137263">
                  <a:moveTo>
                    <a:pt x="3308465" y="91440"/>
                  </a:moveTo>
                  <a:cubicBezTo>
                    <a:pt x="3314007" y="119841"/>
                    <a:pt x="3319549" y="148243"/>
                    <a:pt x="2768138" y="133003"/>
                  </a:cubicBezTo>
                  <a:cubicBezTo>
                    <a:pt x="2216727" y="117763"/>
                    <a:pt x="1108363" y="58881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774873" y="4921135"/>
              <a:ext cx="3399905" cy="386829"/>
            </a:xfrm>
            <a:custGeom>
              <a:avLst/>
              <a:gdLst>
                <a:gd name="connsiteX0" fmla="*/ 3399905 w 3399905"/>
                <a:gd name="connsiteY0" fmla="*/ 340821 h 386829"/>
                <a:gd name="connsiteX1" fmla="*/ 2668385 w 3399905"/>
                <a:gd name="connsiteY1" fmla="*/ 357447 h 386829"/>
                <a:gd name="connsiteX2" fmla="*/ 0 w 3399905"/>
                <a:gd name="connsiteY2" fmla="*/ 0 h 38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9905" h="386829">
                  <a:moveTo>
                    <a:pt x="3399905" y="340821"/>
                  </a:moveTo>
                  <a:cubicBezTo>
                    <a:pt x="3317470" y="377535"/>
                    <a:pt x="3235036" y="414250"/>
                    <a:pt x="2668385" y="357447"/>
                  </a:cubicBezTo>
                  <a:cubicBezTo>
                    <a:pt x="2101734" y="300644"/>
                    <a:pt x="1050867" y="150322"/>
                    <a:pt x="0" y="0"/>
                  </a:cubicBezTo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3105" r="4545" b="3185"/>
          <a:stretch/>
        </p:blipFill>
        <p:spPr bwMode="auto">
          <a:xfrm>
            <a:off x="6077091" y="2503800"/>
            <a:ext cx="2806400" cy="270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1014" y="1339102"/>
            <a:ext cx="8612268" cy="27238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LHCb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proved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itself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to be the</a:t>
            </a:r>
            <a:r>
              <a:rPr lang="it-IT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Forward</a:t>
            </a:r>
            <a:r>
              <a:rPr lang="it-IT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General-</a:t>
            </a:r>
            <a:r>
              <a:rPr lang="it-IT" sz="20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Purpose</a:t>
            </a:r>
            <a:r>
              <a:rPr lang="it-IT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Detector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at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the LHC</a:t>
            </a:r>
            <a:r>
              <a:rPr lang="it-IT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forward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arm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spectrometer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with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unique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coverage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in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pseudorapidity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            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(2 &lt; </a:t>
            </a:r>
            <a:r>
              <a:rPr lang="el-GR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&lt; 5, 4% of solid angle)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catching 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40% </a:t>
            </a:r>
            <a:r>
              <a:rPr lang="en-US" sz="1600" dirty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o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f heavy quark production cross-section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recision measurements in beauty and charm sectors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400" dirty="0" err="1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Δp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/ p 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= 0.4% 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at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5 </a:t>
            </a:r>
            <a:r>
              <a:rPr lang="en-US" sz="1400" dirty="0" err="1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GeV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/c  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to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0.6% 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at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100 </a:t>
            </a:r>
            <a:r>
              <a:rPr lang="en-US" sz="1400" dirty="0" err="1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GeV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/c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impact parameter resolution 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20 </a:t>
            </a:r>
            <a:r>
              <a:rPr lang="el-GR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m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for high-</a:t>
            </a:r>
            <a:r>
              <a:rPr lang="en-US" sz="1400" dirty="0" err="1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pT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tracks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d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ecay time resolution 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45 </a:t>
            </a:r>
            <a:r>
              <a:rPr lang="en-US" sz="1400" dirty="0" err="1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fs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for B</a:t>
            </a:r>
            <a:r>
              <a:rPr lang="en-US" sz="1400" baseline="-250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s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 J/</a:t>
            </a:r>
            <a:r>
              <a:rPr lang="el-GR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ψ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  <a:r>
              <a:rPr lang="el-GR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φ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and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B</a:t>
            </a:r>
            <a:r>
              <a:rPr lang="en-US" sz="1400" baseline="-25000" dirty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s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 D</a:t>
            </a:r>
            <a:r>
              <a:rPr lang="en-US" sz="1400" baseline="-250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s</a:t>
            </a:r>
            <a:r>
              <a:rPr lang="en-US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 </a:t>
            </a:r>
            <a:r>
              <a:rPr lang="el-GR" sz="1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π</a:t>
            </a:r>
            <a:endParaRPr lang="en-US" sz="1400" dirty="0">
              <a:solidFill>
                <a:srgbClr val="FF0000"/>
              </a:solidFill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7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87066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4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07 L 0.35 -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Conclusion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5904" y="1551482"/>
            <a:ext cx="8457896" cy="473975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LHCb is taking data successfully and efficiently</a:t>
            </a:r>
          </a:p>
          <a:p>
            <a:pPr marL="742950" lvl="1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Well-earned title as Forward General Purpose \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Detector at the LHC</a:t>
            </a:r>
          </a:p>
          <a:p>
            <a:pPr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An upgrade plan to increase the amount of data and </a:t>
            </a:r>
          </a:p>
          <a:p>
            <a:pPr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physics yield has been laid out</a:t>
            </a:r>
          </a:p>
          <a:p>
            <a:pPr marL="742950" lvl="1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Aim at collecting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10x more data</a:t>
            </a:r>
          </a:p>
          <a:p>
            <a:pPr marL="742950" lvl="1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20x more hadronic events</a:t>
            </a:r>
          </a:p>
          <a:p>
            <a:pPr marL="742950" lvl="1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1600" dirty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Upgrade is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technologically challenging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and time wise tight</a:t>
            </a:r>
          </a:p>
          <a:p>
            <a:pPr marL="742950" lvl="1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It is doable and work is ongoing</a:t>
            </a:r>
          </a:p>
          <a:p>
            <a:pPr marL="742950" lvl="1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u="sng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CERN endorsed the LHCb Upgrade by fully approving it!</a:t>
            </a:r>
          </a:p>
          <a:p>
            <a:pPr>
              <a:spcBef>
                <a:spcPct val="50000"/>
              </a:spcBef>
              <a:defRPr/>
            </a:pPr>
            <a:endParaRPr lang="en-US" sz="16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We have exciting times ahead in LHCb!</a:t>
            </a:r>
            <a:endParaRPr lang="en-US" sz="16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						Thank you for your attention!</a:t>
            </a:r>
            <a:endParaRPr lang="en-US" sz="16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1026" name="Picture 2" descr="T:\Federico\Upgrade\Documents\GeneralLHCb\SRFP-090700-TOWN-01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69" y="1397000"/>
            <a:ext cx="3347448" cy="224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Backup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3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551708" y="381000"/>
            <a:ext cx="7058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Is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it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feasible</a:t>
            </a:r>
            <a:r>
              <a:rPr lang="it-IT" sz="3200" dirty="0" smtClean="0">
                <a:latin typeface="Arial Unicode MS" pitchFamily="34" charset="-128"/>
              </a:rPr>
              <a:t>?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62966" y="978732"/>
            <a:ext cx="733065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YES!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We already tried in 2012: took some data at 10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33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(5x designed values)</a:t>
            </a:r>
          </a:p>
        </p:txBody>
      </p:sp>
      <p:pic>
        <p:nvPicPr>
          <p:cNvPr id="18" name="Picture 17" descr="upgradeN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76" y="1450671"/>
            <a:ext cx="6766654" cy="47681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94593" y="3057227"/>
            <a:ext cx="3163555" cy="3260103"/>
            <a:chOff x="5213684" y="1965158"/>
            <a:chExt cx="3163555" cy="3260103"/>
          </a:xfrm>
        </p:grpSpPr>
        <p:sp>
          <p:nvSpPr>
            <p:cNvPr id="20" name="Rectangle 19"/>
            <p:cNvSpPr/>
            <p:nvPr/>
          </p:nvSpPr>
          <p:spPr>
            <a:xfrm>
              <a:off x="5213684" y="1965158"/>
              <a:ext cx="2991853" cy="324852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95" y="2036512"/>
              <a:ext cx="2733172" cy="278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213684" y="4763596"/>
              <a:ext cx="31635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u="none" dirty="0">
                  <a:solidFill>
                    <a:schemeClr val="bg1"/>
                  </a:solidFill>
                </a:rPr>
                <a:t>B S/N almost independent of pileup</a:t>
              </a:r>
            </a:p>
            <a:p>
              <a:r>
                <a:rPr lang="en-GB" sz="1200" u="none" dirty="0">
                  <a:solidFill>
                    <a:schemeClr val="bg1"/>
                  </a:solidFill>
                </a:rPr>
                <a:t>D S/N shows some degradation </a:t>
              </a:r>
              <a:r>
                <a:rPr lang="en-GB" sz="1200" u="none" dirty="0" err="1">
                  <a:solidFill>
                    <a:schemeClr val="bg1"/>
                  </a:solidFill>
                </a:rPr>
                <a:t>vs</a:t>
              </a:r>
              <a:r>
                <a:rPr lang="en-GB" sz="1200" u="none" dirty="0">
                  <a:solidFill>
                    <a:schemeClr val="bg1"/>
                  </a:solidFill>
                </a:rPr>
                <a:t> pileup.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34432" y="2069432"/>
              <a:ext cx="9204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u="none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 </a:t>
              </a:r>
              <a:r>
                <a:rPr lang="en-GB" sz="1400" u="none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</a:t>
              </a:r>
              <a:r>
                <a:rPr lang="en-GB" sz="1400" u="none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J/</a:t>
              </a:r>
              <a:r>
                <a:rPr lang="en-GB" sz="1400" u="none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ψK</a:t>
              </a:r>
              <a:endParaRPr lang="en-GB" sz="1400" u="none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5753" y="3074550"/>
            <a:ext cx="2266130" cy="3234139"/>
            <a:chOff x="749643" y="2861861"/>
            <a:chExt cx="2266130" cy="3234139"/>
          </a:xfrm>
        </p:grpSpPr>
        <p:sp>
          <p:nvSpPr>
            <p:cNvPr id="25" name="Rectangle 24"/>
            <p:cNvSpPr/>
            <p:nvPr/>
          </p:nvSpPr>
          <p:spPr>
            <a:xfrm>
              <a:off x="749643" y="2861861"/>
              <a:ext cx="2257168" cy="323413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" descr="L:\Operations\status\LumiEvent_3.jpg"/>
            <p:cNvPicPr>
              <a:picLocks noChangeAspect="1" noChangeArrowheads="1"/>
            </p:cNvPicPr>
            <p:nvPr/>
          </p:nvPicPr>
          <p:blipFill rotWithShape="1">
            <a:blip r:embed="rId5"/>
            <a:srcRect l="28239"/>
            <a:stretch/>
          </p:blipFill>
          <p:spPr bwMode="auto">
            <a:xfrm>
              <a:off x="841822" y="2931351"/>
              <a:ext cx="2093150" cy="177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 descr="http://lhcb-reconstruction.web.cern.ch/lhcb-reconstruction/Panoramix/PRplots/2010/81811_161252639_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9" t="51901" r="61893"/>
            <a:stretch/>
          </p:blipFill>
          <p:spPr bwMode="auto">
            <a:xfrm>
              <a:off x="841821" y="4709855"/>
              <a:ext cx="2093150" cy="1296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627251" y="5231260"/>
              <a:ext cx="13885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u="none" dirty="0" smtClean="0">
                  <a:solidFill>
                    <a:schemeClr val="tx1"/>
                  </a:solidFill>
                </a:rPr>
                <a:t>6 primary vertices</a:t>
              </a:r>
              <a:endParaRPr lang="en-GB" sz="1100" b="1" u="non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Upgraded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Calorimeters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776754" y="5103222"/>
            <a:ext cx="400595" cy="914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5" y="1325847"/>
            <a:ext cx="8431044" cy="15081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Present Calorimeters detectors will be kept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ECAL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(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Shashlik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25 X</a:t>
            </a:r>
            <a:r>
              <a:rPr lang="en-US" sz="1600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0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Pb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+ scintillator)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HCAL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(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TileCal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Fe + scintillator)</a:t>
            </a:r>
          </a:p>
          <a:p>
            <a:pPr marL="285750" indent="-285750">
              <a:spcBef>
                <a:spcPct val="50000"/>
              </a:spcBef>
              <a:buFont typeface="Wingdings"/>
              <a:buChar char="à"/>
              <a:defRPr/>
            </a:pP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PreShower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/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ScintillatingPadDetector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(PS/SPD) will be removed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1554" y="2975509"/>
            <a:ext cx="8431044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Main changes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PMT gain will be reduced by a factor 5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reduce ageing due to higher luminosities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Front-End electronics will be redeveloped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be compatible with the reduced gain (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R&amp;D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be compatible with trigger-less readout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19" y="2866798"/>
            <a:ext cx="3230880" cy="223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09" y="978653"/>
            <a:ext cx="2092030" cy="16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352771" y="685305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HCAL</a:t>
            </a:r>
          </a:p>
        </p:txBody>
      </p:sp>
    </p:spTree>
    <p:extLst>
      <p:ext uri="{BB962C8B-B14F-4D97-AF65-F5344CB8AC3E}">
        <p14:creationId xmlns:p14="http://schemas.microsoft.com/office/powerpoint/2010/main" val="15407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Upgraded</a:t>
            </a:r>
            <a:r>
              <a:rPr lang="it-IT" sz="3200" dirty="0" smtClean="0">
                <a:latin typeface="Arial Unicode MS" pitchFamily="34" charset="-128"/>
              </a:rPr>
              <a:t> Muon Detectors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8055429" y="5016137"/>
            <a:ext cx="400595" cy="121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5905" y="1325847"/>
            <a:ext cx="5853306" cy="16312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Present Muon detector will be kept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4 layers (M2-M5) of Multi-Wire Proportional Chambers (MWPC)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spcBef>
                <a:spcPct val="50000"/>
              </a:spcBef>
              <a:buFont typeface="Wingdings"/>
              <a:buChar char="à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irst layer of Muon Detector (M1 – used in first-level trigger, with GEMs) will be removed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0263" y="2992927"/>
            <a:ext cx="8431044" cy="1138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Main changes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Front-End electronics will be redeveloped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be compatible with trigger-less readout</a:t>
            </a:r>
          </a:p>
        </p:txBody>
      </p:sp>
      <p:sp>
        <p:nvSpPr>
          <p:cNvPr id="11" name="Oval 10"/>
          <p:cNvSpPr/>
          <p:nvPr/>
        </p:nvSpPr>
        <p:spPr>
          <a:xfrm>
            <a:off x="7776753" y="5199018"/>
            <a:ext cx="139338" cy="81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T:\Federico\Upgrade\Documents\GeneralLHCb\MuonSys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79" y="1410789"/>
            <a:ext cx="2566475" cy="24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56105" y="4377215"/>
            <a:ext cx="8431044" cy="1138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R&amp;D</a:t>
            </a:r>
            <a:r>
              <a:rPr lang="en-US" sz="2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Replace inner part of M2 (closest to IP) with GEMs detectors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have higher-granularity</a:t>
            </a:r>
          </a:p>
        </p:txBody>
      </p:sp>
    </p:spTree>
    <p:extLst>
      <p:ext uri="{BB962C8B-B14F-4D97-AF65-F5344CB8AC3E}">
        <p14:creationId xmlns:p14="http://schemas.microsoft.com/office/powerpoint/2010/main" val="23538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Readout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architecture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" y="1283208"/>
            <a:ext cx="8705088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Trigger-</a:t>
            </a:r>
            <a:r>
              <a:rPr lang="it-IT" sz="3200" dirty="0" err="1" smtClean="0">
                <a:latin typeface="Arial Unicode MS" pitchFamily="34" charset="-128"/>
              </a:rPr>
              <a:t>less</a:t>
            </a:r>
            <a:r>
              <a:rPr lang="it-IT" sz="3200" dirty="0" smtClean="0">
                <a:latin typeface="Arial Unicode MS" pitchFamily="34" charset="-128"/>
              </a:rPr>
              <a:t> FE zero-</a:t>
            </a:r>
            <a:r>
              <a:rPr lang="it-IT" sz="3200" dirty="0" err="1" smtClean="0">
                <a:latin typeface="Arial Unicode MS" pitchFamily="34" charset="-128"/>
              </a:rPr>
              <a:t>suppression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0824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48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72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396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9695" y="2277282"/>
            <a:ext cx="947695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 smtClean="0"/>
              <a:t>0…………..3</a:t>
            </a:r>
            <a:endParaRPr lang="en-GB" sz="105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10603" y="2000402"/>
            <a:ext cx="1066800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112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36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60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84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208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32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256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780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130438" y="1962302"/>
            <a:ext cx="1066800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734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58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782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30638" y="1733702"/>
            <a:ext cx="76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9838" y="1505102"/>
            <a:ext cx="1078306" cy="1104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79930" y="2267102"/>
            <a:ext cx="156004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51 52 53 54 55 56 57 58</a:t>
            </a:r>
            <a:endParaRPr lang="en-GB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121038" y="2267102"/>
            <a:ext cx="992579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124………127</a:t>
            </a:r>
            <a:endParaRPr lang="en-GB" sz="1000" dirty="0"/>
          </a:p>
        </p:txBody>
      </p:sp>
      <p:sp>
        <p:nvSpPr>
          <p:cNvPr id="31" name="Rectangle 30"/>
          <p:cNvSpPr/>
          <p:nvPr/>
        </p:nvSpPr>
        <p:spPr>
          <a:xfrm>
            <a:off x="4366914" y="2838602"/>
            <a:ext cx="76200" cy="2667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13557" y="2614574"/>
            <a:ext cx="73152" cy="4907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65956" y="2531198"/>
            <a:ext cx="74643" cy="57410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18356" y="2804768"/>
            <a:ext cx="75590" cy="30053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23387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03295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50895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41495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30603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078203" y="3016911"/>
            <a:ext cx="65228" cy="883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83003" y="2971953"/>
            <a:ext cx="76200" cy="1333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35403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89295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6894" y="3016911"/>
            <a:ext cx="83515" cy="883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541695" y="3016911"/>
            <a:ext cx="85954" cy="883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94095" y="3044625"/>
            <a:ext cx="76200" cy="606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969695" y="2971952"/>
            <a:ext cx="533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31495" y="2797525"/>
            <a:ext cx="97975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Threshold</a:t>
            </a:r>
            <a:endParaRPr lang="en-GB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1969695" y="3079986"/>
            <a:ext cx="5851282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 smtClean="0"/>
              <a:t>0   0   0   0                                             0  0   0  A  B  C   D  0                                        0   0   0   0</a:t>
            </a:r>
            <a:endParaRPr lang="en-GB" sz="1050" dirty="0"/>
          </a:p>
        </p:txBody>
      </p:sp>
      <p:sp>
        <p:nvSpPr>
          <p:cNvPr id="50" name="Left Brace 49"/>
          <p:cNvSpPr/>
          <p:nvPr/>
        </p:nvSpPr>
        <p:spPr>
          <a:xfrm rot="16200000">
            <a:off x="4249153" y="991501"/>
            <a:ext cx="476250" cy="49705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131495" y="2264125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Channels</a:t>
            </a:r>
            <a:endParaRPr lang="en-GB" sz="1400" dirty="0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86812"/>
              </p:ext>
            </p:extLst>
          </p:nvPr>
        </p:nvGraphicFramePr>
        <p:xfrm>
          <a:off x="3911235" y="3714902"/>
          <a:ext cx="1306908" cy="1219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53454"/>
                <a:gridCol w="653454"/>
              </a:tblGrid>
              <a:tr h="17145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Add 7b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Data 6b</a:t>
                      </a:r>
                      <a:endParaRPr lang="en-GB" sz="1000" dirty="0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</a:t>
                      </a:r>
                      <a:endParaRPr lang="en-GB" sz="1000" dirty="0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</a:t>
                      </a:r>
                      <a:endParaRPr lang="en-GB" sz="1000" dirty="0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</a:t>
                      </a:r>
                      <a:endParaRPr lang="en-GB" sz="1000" dirty="0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57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309639" y="3735699"/>
            <a:ext cx="160172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128 x 6 = 768 bits</a:t>
            </a:r>
            <a:endParaRPr lang="en-GB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217095" y="2495702"/>
            <a:ext cx="20056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A-D conversion (6 bits)</a:t>
            </a:r>
            <a:endParaRPr lang="en-GB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5322495" y="4248302"/>
            <a:ext cx="162576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(7+6) x 4 = 52 bits</a:t>
            </a:r>
            <a:endParaRPr lang="en-GB" sz="1400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969891" y="4000804"/>
            <a:ext cx="0" cy="3033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Left Brace 56"/>
          <p:cNvSpPr/>
          <p:nvPr/>
        </p:nvSpPr>
        <p:spPr>
          <a:xfrm rot="16200000">
            <a:off x="4345444" y="4766598"/>
            <a:ext cx="304798" cy="7922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547087"/>
              </p:ext>
            </p:extLst>
          </p:nvPr>
        </p:nvGraphicFramePr>
        <p:xfrm>
          <a:off x="4255695" y="5299862"/>
          <a:ext cx="471831" cy="24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831"/>
              </a:tblGrid>
              <a:tr h="17145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55.8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5627295" y="5235925"/>
            <a:ext cx="98456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(7+ n) bits</a:t>
            </a:r>
            <a:endParaRPr lang="en-GB" sz="1400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008295" y="4630791"/>
            <a:ext cx="0" cy="5319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324501" y="4019702"/>
            <a:ext cx="15424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Break-even point</a:t>
            </a:r>
          </a:p>
          <a:p>
            <a:r>
              <a:rPr lang="en-US" sz="1400" dirty="0" smtClean="0"/>
              <a:t>60 hits = 780 bits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294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Data </a:t>
            </a:r>
            <a:r>
              <a:rPr lang="it-IT" sz="3200" dirty="0" err="1" smtClean="0">
                <a:latin typeface="Arial Unicode MS" pitchFamily="34" charset="-128"/>
              </a:rPr>
              <a:t>efficient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packing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mechanism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62" name="Rectangle 61"/>
          <p:cNvSpPr/>
          <p:nvPr/>
        </p:nvSpPr>
        <p:spPr>
          <a:xfrm>
            <a:off x="108857" y="2367643"/>
            <a:ext cx="9220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6093285" y="1962219"/>
            <a:ext cx="2133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093285" y="2190819"/>
            <a:ext cx="3048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398085" y="2190819"/>
            <a:ext cx="1828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093286" y="2431087"/>
            <a:ext cx="224651" cy="216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321885" y="2419419"/>
            <a:ext cx="1600200" cy="228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093285" y="2648019"/>
            <a:ext cx="1600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922085" y="2419419"/>
            <a:ext cx="3048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150685" y="1886021"/>
            <a:ext cx="298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1</a:t>
            </a:r>
          </a:p>
          <a:p>
            <a:r>
              <a:rPr lang="en-US" sz="1600" dirty="0" smtClean="0"/>
              <a:t>2</a:t>
            </a:r>
          </a:p>
          <a:p>
            <a:r>
              <a:rPr lang="en-US" sz="1600" dirty="0" smtClean="0"/>
              <a:t>3</a:t>
            </a:r>
          </a:p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72" name="Rectangle 71"/>
          <p:cNvSpPr/>
          <p:nvPr/>
        </p:nvSpPr>
        <p:spPr>
          <a:xfrm>
            <a:off x="7693485" y="2648021"/>
            <a:ext cx="533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093285" y="2876621"/>
            <a:ext cx="1676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093285" y="1962219"/>
            <a:ext cx="2133600" cy="1143000"/>
            <a:chOff x="609600" y="914400"/>
            <a:chExt cx="2133600" cy="1143000"/>
          </a:xfrm>
        </p:grpSpPr>
        <p:sp>
          <p:nvSpPr>
            <p:cNvPr id="75" name="Rectangle 74"/>
            <p:cNvSpPr/>
            <p:nvPr/>
          </p:nvSpPr>
          <p:spPr>
            <a:xfrm>
              <a:off x="609600" y="9144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09600" y="11430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09600" y="13716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09600" y="16002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09600" y="18288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>
            <a:off x="6093285" y="1761660"/>
            <a:ext cx="2133600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407485" y="1421141"/>
            <a:ext cx="386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event size = link bandwidth</a:t>
            </a:r>
            <a:endParaRPr lang="en-GB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8531685" y="2000580"/>
            <a:ext cx="0" cy="11046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 rot="5400000">
            <a:off x="8085593" y="2323356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 depth</a:t>
            </a:r>
            <a:endParaRPr lang="en-GB" dirty="0"/>
          </a:p>
        </p:txBody>
      </p:sp>
      <p:sp>
        <p:nvSpPr>
          <p:cNvPr id="84" name="Rectangle 83"/>
          <p:cNvSpPr/>
          <p:nvPr/>
        </p:nvSpPr>
        <p:spPr>
          <a:xfrm>
            <a:off x="209947" y="1954541"/>
            <a:ext cx="2133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343547" y="1954541"/>
            <a:ext cx="3048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09947" y="2183141"/>
            <a:ext cx="1828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038747" y="2183141"/>
            <a:ext cx="224651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09947" y="2411741"/>
            <a:ext cx="1600200" cy="228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09947" y="2640341"/>
            <a:ext cx="1600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810147" y="2640341"/>
            <a:ext cx="3048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09947" y="2868941"/>
            <a:ext cx="533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43347" y="2868941"/>
            <a:ext cx="1676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191147" y="1823091"/>
            <a:ext cx="0" cy="1503050"/>
          </a:xfrm>
          <a:prstGeom prst="straightConnector1">
            <a:avLst/>
          </a:prstGeom>
          <a:ln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09947" y="1832091"/>
            <a:ext cx="1905000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53071" y="1421141"/>
            <a:ext cx="21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event size</a:t>
            </a:r>
            <a:endParaRPr lang="en-GB" dirty="0"/>
          </a:p>
        </p:txBody>
      </p:sp>
      <p:sp>
        <p:nvSpPr>
          <p:cNvPr id="96" name="TextBox 95"/>
          <p:cNvSpPr txBox="1"/>
          <p:nvPr/>
        </p:nvSpPr>
        <p:spPr>
          <a:xfrm>
            <a:off x="-78915" y="1878341"/>
            <a:ext cx="298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1</a:t>
            </a:r>
          </a:p>
          <a:p>
            <a:r>
              <a:rPr lang="en-US" sz="1600" dirty="0" smtClean="0"/>
              <a:t>2</a:t>
            </a:r>
          </a:p>
          <a:p>
            <a:r>
              <a:rPr lang="en-US" sz="1600" dirty="0" smtClean="0"/>
              <a:t>3</a:t>
            </a:r>
          </a:p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97" name="Rectangle 96"/>
          <p:cNvSpPr/>
          <p:nvPr/>
        </p:nvSpPr>
        <p:spPr>
          <a:xfrm>
            <a:off x="3045285" y="1954541"/>
            <a:ext cx="19812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026485" y="1954541"/>
            <a:ext cx="457200" cy="2286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045285" y="2183141"/>
            <a:ext cx="19812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045285" y="2411741"/>
            <a:ext cx="1600200" cy="228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045285" y="2640341"/>
            <a:ext cx="1600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645485" y="2640341"/>
            <a:ext cx="3048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045285" y="2868941"/>
            <a:ext cx="19812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026485" y="2868941"/>
            <a:ext cx="228600" cy="228600"/>
          </a:xfrm>
          <a:prstGeom prst="rect">
            <a:avLst/>
          </a:prstGeom>
          <a:solidFill>
            <a:schemeClr val="accent4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026485" y="1823091"/>
            <a:ext cx="0" cy="1503050"/>
          </a:xfrm>
          <a:prstGeom prst="straightConnector1">
            <a:avLst/>
          </a:prstGeom>
          <a:ln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045285" y="1832091"/>
            <a:ext cx="1905000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3245113" y="142114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 bandwidth</a:t>
            </a:r>
            <a:endParaRPr lang="en-GB" dirty="0"/>
          </a:p>
        </p:txBody>
      </p:sp>
      <p:sp>
        <p:nvSpPr>
          <p:cNvPr id="108" name="TextBox 107"/>
          <p:cNvSpPr txBox="1"/>
          <p:nvPr/>
        </p:nvSpPr>
        <p:spPr>
          <a:xfrm>
            <a:off x="2756423" y="1878341"/>
            <a:ext cx="298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1</a:t>
            </a:r>
          </a:p>
          <a:p>
            <a:r>
              <a:rPr lang="en-US" sz="1600" dirty="0" smtClean="0"/>
              <a:t>2</a:t>
            </a:r>
          </a:p>
          <a:p>
            <a:r>
              <a:rPr lang="en-US" sz="1600" dirty="0" smtClean="0"/>
              <a:t>3</a:t>
            </a:r>
          </a:p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109" name="Rectangle 108"/>
          <p:cNvSpPr/>
          <p:nvPr/>
        </p:nvSpPr>
        <p:spPr>
          <a:xfrm>
            <a:off x="5026485" y="2183141"/>
            <a:ext cx="72251" cy="228600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489415" y="4152900"/>
            <a:ext cx="2133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623015" y="4152900"/>
            <a:ext cx="3048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489415" y="4381500"/>
            <a:ext cx="1828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318215" y="4381500"/>
            <a:ext cx="224651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489415" y="4610100"/>
            <a:ext cx="1600200" cy="228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489415" y="4838700"/>
            <a:ext cx="1600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089615" y="4838700"/>
            <a:ext cx="3048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489415" y="5067300"/>
            <a:ext cx="533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022815" y="5067300"/>
            <a:ext cx="1676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95753" y="415290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95753" y="4381500"/>
            <a:ext cx="609600" cy="228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895753" y="4610100"/>
            <a:ext cx="609600" cy="228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895753" y="4838700"/>
            <a:ext cx="609600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895753" y="5067300"/>
            <a:ext cx="609600" cy="2286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315353" y="4152900"/>
            <a:ext cx="2133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315353" y="4381500"/>
            <a:ext cx="3048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620153" y="4381500"/>
            <a:ext cx="1828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315354" y="4621768"/>
            <a:ext cx="224651" cy="216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543953" y="4610100"/>
            <a:ext cx="1600200" cy="228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5315353" y="4838700"/>
            <a:ext cx="1600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991753" y="4610100"/>
            <a:ext cx="4572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839353" y="4838702"/>
            <a:ext cx="6096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5315353" y="5067302"/>
            <a:ext cx="16764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5315353" y="4152900"/>
            <a:ext cx="2133600" cy="1143000"/>
            <a:chOff x="609600" y="914400"/>
            <a:chExt cx="2133600" cy="1143000"/>
          </a:xfrm>
        </p:grpSpPr>
        <p:sp>
          <p:nvSpPr>
            <p:cNvPr id="135" name="Rectangle 134"/>
            <p:cNvSpPr/>
            <p:nvPr/>
          </p:nvSpPr>
          <p:spPr>
            <a:xfrm>
              <a:off x="609600" y="9144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09600" y="11430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09600" y="13716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09600" y="16002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09600" y="1828800"/>
              <a:ext cx="2133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5315353" y="415290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620153" y="4381500"/>
            <a:ext cx="609600" cy="228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5543953" y="4610100"/>
            <a:ext cx="609600" cy="228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991753" y="4610100"/>
            <a:ext cx="457200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315353" y="4838700"/>
            <a:ext cx="304800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839353" y="4838700"/>
            <a:ext cx="609600" cy="2286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BX4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Example</a:t>
            </a:r>
            <a:r>
              <a:rPr lang="it-IT" sz="3200" dirty="0" smtClean="0">
                <a:latin typeface="Arial Unicode MS" pitchFamily="34" charset="-128"/>
              </a:rPr>
              <a:t>: </a:t>
            </a:r>
            <a:r>
              <a:rPr lang="it-IT" sz="3200" dirty="0" err="1" smtClean="0">
                <a:latin typeface="Arial Unicode MS" pitchFamily="34" charset="-128"/>
              </a:rPr>
              <a:t>VeloPix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pic>
        <p:nvPicPr>
          <p:cNvPr id="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4627259"/>
            <a:ext cx="2273140" cy="15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79474" y="5426804"/>
            <a:ext cx="252549" cy="33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5904" y="1325847"/>
            <a:ext cx="8788095" cy="4867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96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Uses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ToT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for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pluse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 height from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TimePix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sym typeface="Wingdings" pitchFamily="2" charset="2"/>
            </a:endParaRPr>
          </a:p>
          <a:p>
            <a:pPr marL="742950" lvl="1" indent="-285750">
              <a:spcBef>
                <a:spcPts val="96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130 nm CMOS, rad-hard, low-power</a:t>
            </a:r>
          </a:p>
          <a:p>
            <a:pPr marL="285750" indent="-285750">
              <a:spcBef>
                <a:spcPts val="96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High occupancy in sensors closer to beam</a:t>
            </a:r>
          </a:p>
          <a:p>
            <a:pPr marL="742950" lvl="1" indent="-285750">
              <a:spcBef>
                <a:spcPts val="96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actor 10 between innermost and outermost</a:t>
            </a:r>
          </a:p>
          <a:p>
            <a:pPr marL="285750" indent="-285750">
              <a:spcBef>
                <a:spcPts val="96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Very high data throughput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 Unicode MS" pitchFamily="34" charset="-128"/>
              <a:sym typeface="Wingdings" pitchFamily="2" charset="2"/>
            </a:endParaRPr>
          </a:p>
          <a:p>
            <a:pPr marL="742950" lvl="1" indent="-285750">
              <a:spcBef>
                <a:spcPts val="96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Single chip output ~13 Gb/s</a:t>
            </a:r>
          </a:p>
          <a:p>
            <a:pPr marL="742950" lvl="1" indent="-285750">
              <a:spcBef>
                <a:spcPts val="96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Total VELO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~2.5 Tb/s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!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Busy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sym typeface="Wingdings" pitchFamily="2" charset="2"/>
              </a:rPr>
              <a:t>events takes longer to compress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Up to 12 </a:t>
            </a:r>
            <a:r>
              <a:rPr lang="el-GR" sz="1600" dirty="0" smtClean="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 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latency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Asynchronous data driven readout! (i.e. events are out-of-order) </a:t>
            </a:r>
            <a:endParaRPr lang="en-US" sz="16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lvl="1">
              <a:spcBef>
                <a:spcPts val="960"/>
              </a:spcBef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23" y="1052686"/>
            <a:ext cx="2001370" cy="231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27" y="2098222"/>
            <a:ext cx="2504005" cy="15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1" y="5055472"/>
            <a:ext cx="5755822" cy="113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5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Fast &amp; Slow Control to FE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8105487" cy="442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24550"/>
            <a:ext cx="871378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35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Federico\Upgrade\Documents\GeneralLHCb\gene-2008-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7" y="550556"/>
            <a:ext cx="7399769" cy="52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37657" y="381000"/>
            <a:ext cx="6672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Current</a:t>
            </a:r>
            <a:r>
              <a:rPr lang="it-IT" sz="3200" dirty="0" smtClean="0">
                <a:latin typeface="Arial Unicode MS" pitchFamily="34" charset="-128"/>
              </a:rPr>
              <a:t> LHCb detector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04208" y="2550246"/>
            <a:ext cx="359228" cy="685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32846" y="2134108"/>
            <a:ext cx="1422478" cy="40011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Vertexing</a:t>
            </a:r>
            <a:endParaRPr lang="en-US" sz="2000" dirty="0">
              <a:solidFill>
                <a:srgbClr val="FF0000"/>
              </a:solidFill>
              <a:latin typeface="Arial Unicode MS"/>
              <a:ea typeface="Arial Unicode MS"/>
              <a:cs typeface="Arial Unicode MS"/>
              <a:sym typeface="Wingdings" pitchFamily="2" charset="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76187" y="1421415"/>
            <a:ext cx="2348857" cy="1471382"/>
            <a:chOff x="2076187" y="1421415"/>
            <a:chExt cx="2348857" cy="147138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204356" y="1870250"/>
              <a:ext cx="398690" cy="1022547"/>
            </a:xfrm>
            <a:prstGeom prst="straightConnector1">
              <a:avLst/>
            </a:prstGeom>
            <a:ln w="38100">
              <a:solidFill>
                <a:srgbClr val="AF3FA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808514" y="1870250"/>
              <a:ext cx="1616530" cy="574421"/>
            </a:xfrm>
            <a:prstGeom prst="straightConnector1">
              <a:avLst/>
            </a:prstGeom>
            <a:ln w="38100">
              <a:solidFill>
                <a:srgbClr val="AF3FA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2076187" y="1421415"/>
              <a:ext cx="1425238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F3FA7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 smtClean="0">
                  <a:solidFill>
                    <a:srgbClr val="AF3FA7"/>
                  </a:solidFill>
                  <a:latin typeface="Arial Unicode MS" pitchFamily="34" charset="-128"/>
                  <a:sym typeface="Wingdings" pitchFamily="2" charset="2"/>
                </a:rPr>
                <a:t>Particle ID</a:t>
              </a:r>
              <a:endParaRPr lang="en-US" sz="2000" dirty="0">
                <a:solidFill>
                  <a:srgbClr val="AF3FA7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16411" name="Group 16410"/>
          <p:cNvGrpSpPr/>
          <p:nvPr/>
        </p:nvGrpSpPr>
        <p:grpSpPr>
          <a:xfrm>
            <a:off x="2380912" y="4000500"/>
            <a:ext cx="1742054" cy="2269002"/>
            <a:chOff x="2380912" y="4000500"/>
            <a:chExt cx="1742054" cy="2269002"/>
          </a:xfrm>
        </p:grpSpPr>
        <p:cxnSp>
          <p:nvCxnSpPr>
            <p:cNvPr id="6" name="Straight Arrow Connector 5"/>
            <p:cNvCxnSpPr>
              <a:endCxn id="34" idx="0"/>
            </p:cNvCxnSpPr>
            <p:nvPr/>
          </p:nvCxnSpPr>
          <p:spPr>
            <a:xfrm>
              <a:off x="2444523" y="4000500"/>
              <a:ext cx="549657" cy="186889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endCxn id="34" idx="0"/>
            </p:cNvCxnSpPr>
            <p:nvPr/>
          </p:nvCxnSpPr>
          <p:spPr>
            <a:xfrm flipH="1">
              <a:off x="2994180" y="4523014"/>
              <a:ext cx="1128786" cy="134637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2380912" y="5869392"/>
              <a:ext cx="1226536" cy="400110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 smtClean="0">
                  <a:solidFill>
                    <a:srgbClr val="00B0F0"/>
                  </a:solidFill>
                  <a:latin typeface="Arial Unicode MS" pitchFamily="34" charset="-128"/>
                  <a:sym typeface="Wingdings" pitchFamily="2" charset="2"/>
                </a:rPr>
                <a:t>Tracking</a:t>
              </a:r>
              <a:endParaRPr lang="en-US" sz="2000" dirty="0"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33976" y="1304114"/>
            <a:ext cx="859193" cy="888515"/>
            <a:chOff x="6033976" y="1304114"/>
            <a:chExt cx="859193" cy="888515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6236678" y="1710494"/>
              <a:ext cx="141196" cy="48213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 Box 11"/>
            <p:cNvSpPr txBox="1">
              <a:spLocks noChangeArrowheads="1"/>
            </p:cNvSpPr>
            <p:nvPr/>
          </p:nvSpPr>
          <p:spPr bwMode="auto">
            <a:xfrm>
              <a:off x="6033976" y="1304114"/>
              <a:ext cx="859193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 smtClean="0">
                  <a:solidFill>
                    <a:srgbClr val="00B050"/>
                  </a:solidFill>
                  <a:latin typeface="Arial Unicode MS" pitchFamily="34" charset="-128"/>
                  <a:sym typeface="Wingdings" pitchFamily="2" charset="2"/>
                </a:rPr>
                <a:t>Muon</a:t>
              </a:r>
              <a:endParaRPr lang="en-US" sz="2000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22966" y="1122606"/>
            <a:ext cx="1668235" cy="898234"/>
            <a:chOff x="4122966" y="1218405"/>
            <a:chExt cx="1668235" cy="898234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5040923" y="1630675"/>
              <a:ext cx="150306" cy="48596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>
              <a:off x="4122966" y="1218405"/>
              <a:ext cx="1668235" cy="400110"/>
            </a:xfrm>
            <a:prstGeom prst="rect">
              <a:avLst/>
            </a:prstGeom>
            <a:noFill/>
            <a:ln w="12700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 smtClean="0">
                  <a:solidFill>
                    <a:srgbClr val="0070C0"/>
                  </a:solidFill>
                  <a:latin typeface="Arial Unicode MS" pitchFamily="34" charset="-128"/>
                  <a:sym typeface="Wingdings" pitchFamily="2" charset="2"/>
                </a:rPr>
                <a:t>Calorimeters</a:t>
              </a:r>
              <a:endParaRPr lang="en-US" sz="2000" dirty="0">
                <a:solidFill>
                  <a:srgbClr val="0070C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91201" y="1021053"/>
            <a:ext cx="3352799" cy="707886"/>
            <a:chOff x="5791201" y="1021053"/>
            <a:chExt cx="3352799" cy="707886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6893169" y="1536472"/>
              <a:ext cx="700705" cy="1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5791201" y="1251860"/>
              <a:ext cx="180267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7593874" y="1021053"/>
              <a:ext cx="1550126" cy="7078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 smtClean="0">
                  <a:latin typeface="Arial Unicode MS" pitchFamily="34" charset="-128"/>
                  <a:sym typeface="Wingdings" pitchFamily="2" charset="2"/>
                </a:rPr>
                <a:t>First-level HW trigger</a:t>
              </a:r>
              <a:endParaRPr lang="en-US" sz="2000" dirty="0">
                <a:latin typeface="Arial Unicode MS"/>
                <a:ea typeface="Arial Unicode MS"/>
                <a:cs typeface="Arial Unicode MS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8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TELL40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67405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43400" y="1828800"/>
            <a:ext cx="4800600" cy="2969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00" y="2009776"/>
            <a:ext cx="3194700" cy="232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65780" y="2100375"/>
            <a:ext cx="1159292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24 inputs </a:t>
            </a:r>
          </a:p>
          <a:p>
            <a:r>
              <a:rPr lang="en-US" sz="1400" dirty="0" smtClean="0">
                <a:latin typeface="Century Gothic" pitchFamily="34" charset="0"/>
              </a:rPr>
              <a:t>@ 4.8 Gb</a:t>
            </a:r>
          </a:p>
          <a:p>
            <a:r>
              <a:rPr lang="en-US" sz="1400" dirty="0" smtClean="0">
                <a:latin typeface="Century Gothic" pitchFamily="34" charset="0"/>
              </a:rPr>
              <a:t>GBT format</a:t>
            </a:r>
          </a:p>
          <a:p>
            <a:endParaRPr lang="en-US" sz="1400" dirty="0" smtClean="0">
              <a:latin typeface="Century Gothic" pitchFamily="34" charset="0"/>
            </a:endParaRPr>
          </a:p>
          <a:p>
            <a:r>
              <a:rPr lang="en-US" sz="1400" dirty="0" smtClean="0">
                <a:latin typeface="Century Gothic" pitchFamily="34" charset="0"/>
              </a:rPr>
              <a:t>12 outputs/</a:t>
            </a:r>
          </a:p>
          <a:p>
            <a:r>
              <a:rPr lang="en-US" sz="1400" dirty="0" smtClean="0">
                <a:latin typeface="Century Gothic" pitchFamily="34" charset="0"/>
              </a:rPr>
              <a:t>inputs </a:t>
            </a:r>
          </a:p>
          <a:p>
            <a:r>
              <a:rPr lang="en-US" sz="1400" dirty="0" smtClean="0">
                <a:latin typeface="Century Gothic" pitchFamily="34" charset="0"/>
              </a:rPr>
              <a:t>@ 10Gb</a:t>
            </a:r>
          </a:p>
          <a:p>
            <a:r>
              <a:rPr lang="en-US" sz="1400" dirty="0" err="1" smtClean="0">
                <a:latin typeface="Century Gothic" pitchFamily="34" charset="0"/>
              </a:rPr>
              <a:t>ethernet</a:t>
            </a:r>
            <a:endParaRPr lang="en-GB" sz="1400" dirty="0">
              <a:latin typeface="Century Gothic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2400" y="1371600"/>
            <a:ext cx="1981200" cy="15145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>
            <a:off x="1143000" y="1371600"/>
            <a:ext cx="3200400" cy="457200"/>
          </a:xfrm>
          <a:prstGeom prst="straightConnector1">
            <a:avLst/>
          </a:prstGeom>
          <a:ln w="349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90600" y="2910018"/>
            <a:ext cx="3352800" cy="1888628"/>
          </a:xfrm>
          <a:prstGeom prst="straightConnector1">
            <a:avLst/>
          </a:prstGeom>
          <a:ln w="349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97704" y="4318903"/>
            <a:ext cx="89159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AMC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048000" y="5982028"/>
            <a:ext cx="282702" cy="18150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5818036" y="5990695"/>
            <a:ext cx="282702" cy="18150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09600" y="5835134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itchFamily="34" charset="0"/>
              </a:rPr>
              <a:t>96 inputs @ 4.8 Gb 	processing in FPGA 	48 10G </a:t>
            </a:r>
            <a:r>
              <a:rPr lang="en-US" sz="2000" dirty="0" err="1" smtClean="0">
                <a:latin typeface="Century Gothic" pitchFamily="34" charset="0"/>
              </a:rPr>
              <a:t>ethernet</a:t>
            </a:r>
            <a:r>
              <a:rPr lang="en-US" sz="2000" dirty="0" smtClean="0">
                <a:latin typeface="Century Gothic" pitchFamily="34" charset="0"/>
              </a:rPr>
              <a:t> ports</a:t>
            </a:r>
            <a:endParaRPr lang="en-GB" sz="2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Running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Conditions</a:t>
            </a:r>
            <a:r>
              <a:rPr lang="it-IT" sz="3200" dirty="0" smtClean="0">
                <a:latin typeface="Arial Unicode MS" pitchFamily="34" charset="-128"/>
              </a:rPr>
              <a:t> 2010-2012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1531815" y="1372704"/>
            <a:ext cx="6275754" cy="4957758"/>
            <a:chOff x="1190308" y="598805"/>
            <a:chExt cx="7196137" cy="6026150"/>
          </a:xfrm>
        </p:grpSpPr>
        <p:grpSp>
          <p:nvGrpSpPr>
            <p:cNvPr id="8" name="Group 7"/>
            <p:cNvGrpSpPr/>
            <p:nvPr/>
          </p:nvGrpSpPr>
          <p:grpSpPr>
            <a:xfrm>
              <a:off x="1190308" y="598805"/>
              <a:ext cx="7196137" cy="6026150"/>
              <a:chOff x="1190308" y="598805"/>
              <a:chExt cx="7196137" cy="6026150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0308" y="598805"/>
                <a:ext cx="7196137" cy="6026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063262" y="2309446"/>
                <a:ext cx="6002215" cy="3774550"/>
                <a:chOff x="2063262" y="2309446"/>
                <a:chExt cx="6002215" cy="377455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086708" y="4431175"/>
                  <a:ext cx="5943600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2121877" y="4372708"/>
                  <a:ext cx="12506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u="none" dirty="0" smtClean="0">
                      <a:solidFill>
                        <a:srgbClr val="0070C0"/>
                      </a:solidFill>
                    </a:rPr>
                    <a:t>LHCb Design</a:t>
                  </a:r>
                  <a:endParaRPr lang="en-GB" sz="1400" i="1" u="none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974122" y="5380893"/>
                  <a:ext cx="633047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4548553" y="5240215"/>
                  <a:ext cx="633047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4010922" y="5776219"/>
                  <a:ext cx="10903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u="none" dirty="0" smtClean="0">
                      <a:solidFill>
                        <a:srgbClr val="0070C0"/>
                      </a:solidFill>
                    </a:rPr>
                    <a:t>Exploratory</a:t>
                  </a:r>
                  <a:endParaRPr lang="en-GB" sz="1400" i="1" u="none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121877" y="2309446"/>
                  <a:ext cx="5943600" cy="0"/>
                </a:xfrm>
                <a:prstGeom prst="line">
                  <a:avLst/>
                </a:prstGeom>
                <a:ln>
                  <a:solidFill>
                    <a:srgbClr val="F1804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063262" y="3938954"/>
                  <a:ext cx="5943600" cy="0"/>
                </a:xfrm>
                <a:prstGeom prst="line">
                  <a:avLst/>
                </a:prstGeom>
                <a:ln>
                  <a:solidFill>
                    <a:srgbClr val="F1804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110154" y="5119357"/>
                  <a:ext cx="5943600" cy="0"/>
                </a:xfrm>
                <a:prstGeom prst="line">
                  <a:avLst/>
                </a:prstGeom>
                <a:ln>
                  <a:solidFill>
                    <a:srgbClr val="F1804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1996040" y="5671597"/>
              <a:ext cx="59436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89084" y="5416355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u="none" dirty="0" smtClean="0">
                  <a:solidFill>
                    <a:srgbClr val="0070C0"/>
                  </a:solidFill>
                </a:rPr>
                <a:t>LHCb Design</a:t>
              </a:r>
              <a:endParaRPr lang="en-GB" sz="1400" i="1" u="none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92861" y="5114815"/>
              <a:ext cx="2642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475157" y="1179982"/>
            <a:ext cx="266482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600" i="1" dirty="0" smtClean="0">
                <a:latin typeface="Arial Unicode MS" pitchFamily="34" charset="-128"/>
                <a:sym typeface="Wingdings" pitchFamily="2" charset="2"/>
              </a:rPr>
              <a:t>Courtesy R. Jacobsson</a:t>
            </a:r>
          </a:p>
        </p:txBody>
      </p:sp>
    </p:spTree>
    <p:extLst>
      <p:ext uri="{BB962C8B-B14F-4D97-AF65-F5344CB8AC3E}">
        <p14:creationId xmlns:p14="http://schemas.microsoft.com/office/powerpoint/2010/main" val="1640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0999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Control Room</a:t>
            </a:r>
            <a:endParaRPr lang="it-IT" sz="16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475157" y="1179982"/>
            <a:ext cx="266482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defRPr/>
            </a:pPr>
            <a:r>
              <a:rPr lang="en-US" sz="1600" i="1" dirty="0" smtClean="0">
                <a:latin typeface="Arial Unicode MS" pitchFamily="34" charset="-128"/>
                <a:sym typeface="Wingdings" pitchFamily="2" charset="2"/>
              </a:rPr>
              <a:t>Courtesy R. Jacobsson</a:t>
            </a:r>
          </a:p>
        </p:txBody>
      </p:sp>
      <p:pic>
        <p:nvPicPr>
          <p:cNvPr id="23" name="Picture 2" descr="P:\Photo\Photo2012_10\KI0B0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24392"/>
          <a:stretch/>
        </p:blipFill>
        <p:spPr bwMode="auto">
          <a:xfrm>
            <a:off x="352597" y="959557"/>
            <a:ext cx="8373714" cy="3675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:\Experiments\Lhcb\group\TFC\TFC\operations\status\bul-pho-2008-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/>
          <a:stretch/>
        </p:blipFill>
        <p:spPr bwMode="auto">
          <a:xfrm>
            <a:off x="178970" y="4154316"/>
            <a:ext cx="3302644" cy="22201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578578" y="4830770"/>
            <a:ext cx="5565422" cy="2364660"/>
          </a:xfrm>
        </p:spPr>
        <p:txBody>
          <a:bodyPr/>
          <a:lstStyle/>
          <a:p>
            <a:pPr marL="285750" lvl="1">
              <a:spcBef>
                <a:spcPts val="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66FF"/>
                </a:solidFill>
              </a:rPr>
              <a:t>2010: Operated with two non-expert shifters plus a VELO closing manager</a:t>
            </a:r>
          </a:p>
          <a:p>
            <a:pPr marL="285750" lvl="1">
              <a:spcBef>
                <a:spcPts val="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66FF"/>
                </a:solidFill>
              </a:rPr>
              <a:t>2011 – 2012 : </a:t>
            </a:r>
            <a:r>
              <a:rPr lang="en-US" sz="1600" dirty="0">
                <a:solidFill>
                  <a:srgbClr val="0066FF"/>
                </a:solidFill>
              </a:rPr>
              <a:t>Operated with two non-expert </a:t>
            </a:r>
            <a:r>
              <a:rPr lang="en-US" sz="1600" dirty="0" smtClean="0">
                <a:solidFill>
                  <a:srgbClr val="0066FF"/>
                </a:solidFill>
              </a:rPr>
              <a:t>shifters</a:t>
            </a:r>
          </a:p>
          <a:p>
            <a:pPr marL="182880" lvl="2" indent="0">
              <a:spcBef>
                <a:spcPts val="0"/>
              </a:spcBef>
              <a:buClr>
                <a:schemeClr val="tx1"/>
              </a:buClr>
              <a:buSzPct val="70000"/>
              <a:buNone/>
            </a:pPr>
            <a:r>
              <a:rPr lang="en-US" sz="1600" dirty="0" smtClean="0">
                <a:solidFill>
                  <a:srgbClr val="0066FF"/>
                </a:solidFill>
                <a:sym typeface="Wingdings" pitchFamily="2" charset="2"/>
              </a:rPr>
              <a:t> Experiment </a:t>
            </a:r>
            <a:r>
              <a:rPr lang="en-US" sz="1600" dirty="0">
                <a:solidFill>
                  <a:srgbClr val="0066FF"/>
                </a:solidFill>
                <a:sym typeface="Wingdings" pitchFamily="2" charset="2"/>
              </a:rPr>
              <a:t>h</a:t>
            </a:r>
            <a:r>
              <a:rPr lang="en-US" sz="1600" dirty="0" smtClean="0">
                <a:solidFill>
                  <a:srgbClr val="0066FF"/>
                </a:solidFill>
              </a:rPr>
              <a:t>ighly automated and computer voice assisted for information, warnings/alarms and instructions </a:t>
            </a:r>
            <a:endParaRPr lang="en-US" sz="1600" dirty="0">
              <a:solidFill>
                <a:srgbClr val="0066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768" y="416903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2008</a:t>
            </a:r>
            <a:endParaRPr lang="en-GB" sz="2000" u="none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363" y="1014360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dirty="0" smtClean="0">
                <a:solidFill>
                  <a:schemeClr val="tx1"/>
                </a:solidFill>
              </a:rPr>
              <a:t>2010 - 2012</a:t>
            </a:r>
            <a:endParaRPr lang="en-GB" sz="200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6771" y="381000"/>
            <a:ext cx="6683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data </a:t>
            </a:r>
            <a:r>
              <a:rPr lang="it-IT" sz="3200" dirty="0" err="1" smtClean="0">
                <a:latin typeface="Arial Unicode MS" pitchFamily="34" charset="-128"/>
              </a:rPr>
              <a:t>taking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plan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1733" y="3352752"/>
            <a:ext cx="861906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292675" y="3615218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2010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215530" y="3615907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2011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146894" y="3615901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2012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3043811" y="3615880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2013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983600" y="3616569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2014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914964" y="3616563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2015</a:t>
            </a:r>
          </a:p>
        </p:txBody>
      </p:sp>
      <p:grpSp>
        <p:nvGrpSpPr>
          <p:cNvPr id="16400" name="Group 16399"/>
          <p:cNvGrpSpPr/>
          <p:nvPr/>
        </p:nvGrpSpPr>
        <p:grpSpPr>
          <a:xfrm>
            <a:off x="609573" y="3170958"/>
            <a:ext cx="7298328" cy="351153"/>
            <a:chOff x="609573" y="3632174"/>
            <a:chExt cx="7298328" cy="55032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609573" y="3632175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07032" y="3632174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29890" y="3632175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52749" y="3649107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67142" y="3649106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190000" y="3649107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070650" y="3657568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985043" y="3657567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907901" y="3657568"/>
              <a:ext cx="0" cy="52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5761712" y="3624341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2016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701501" y="3625030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2017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7632865" y="3625024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latin typeface="Arial Unicode MS" pitchFamily="34" charset="-128"/>
                <a:sym typeface="Wingdings" pitchFamily="2" charset="2"/>
              </a:rPr>
              <a:t>2018</a:t>
            </a:r>
          </a:p>
        </p:txBody>
      </p:sp>
      <p:sp>
        <p:nvSpPr>
          <p:cNvPr id="16401" name="Rectangle 16400"/>
          <p:cNvSpPr/>
          <p:nvPr/>
        </p:nvSpPr>
        <p:spPr>
          <a:xfrm>
            <a:off x="3617819" y="3268112"/>
            <a:ext cx="1902448" cy="16579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11"/>
          <p:cNvSpPr txBox="1">
            <a:spLocks noChangeArrowheads="1"/>
          </p:cNvSpPr>
          <p:nvPr/>
        </p:nvSpPr>
        <p:spPr bwMode="auto">
          <a:xfrm>
            <a:off x="3563512" y="3854380"/>
            <a:ext cx="2011062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 Long Shutdown I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 splices repair + consolidation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3334" y="3264570"/>
            <a:ext cx="3194486" cy="16933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520267" y="3264570"/>
            <a:ext cx="2387634" cy="16933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5638839" y="3856779"/>
            <a:ext cx="2275488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LHC Run II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13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pp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@ 25 ns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</a:t>
            </a:r>
            <a:r>
              <a:rPr lang="en-US" sz="1600" baseline="-25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peak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2x10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34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2.76 </a:t>
            </a:r>
            <a:r>
              <a:rPr lang="en-US" sz="1600" dirty="0" err="1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(Pb</a:t>
            </a:r>
            <a:r>
              <a:rPr lang="en-US" sz="1600" baseline="30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Pb</a:t>
            </a:r>
            <a:r>
              <a:rPr lang="en-US" sz="1600" baseline="30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</a:t>
            </a: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67733" y="3808129"/>
            <a:ext cx="3662715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LHC Run I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7(2010-2011) &amp; 8(2012)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(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pp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 @ 50 ns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2.76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(Pb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Pb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 = 5 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(</a:t>
            </a:r>
            <a:r>
              <a:rPr lang="en-US" sz="1600" dirty="0" err="1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pPb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)</a:t>
            </a:r>
            <a:endParaRPr lang="en-US" sz="1600" baseline="300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74" name="Text Box 11"/>
          <p:cNvSpPr txBox="1">
            <a:spLocks noChangeArrowheads="1"/>
          </p:cNvSpPr>
          <p:nvPr/>
        </p:nvSpPr>
        <p:spPr bwMode="auto">
          <a:xfrm>
            <a:off x="218607" y="2558632"/>
            <a:ext cx="1078925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LHCb startup</a:t>
            </a:r>
            <a:endParaRPr lang="en-US" sz="1600" dirty="0" smtClean="0">
              <a:solidFill>
                <a:srgbClr val="00B05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520267" y="2832201"/>
            <a:ext cx="239406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LHCb to collect 5-7 fb</a:t>
            </a:r>
            <a:r>
              <a:rPr lang="en-US" sz="1600" b="1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sz="1600" baseline="30000" dirty="0" smtClean="0">
              <a:solidFill>
                <a:srgbClr val="00B05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1336389" y="2820762"/>
            <a:ext cx="239406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LHCb collected ~3 fb</a:t>
            </a:r>
            <a:r>
              <a:rPr lang="en-US" sz="1600" b="1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sz="1600" baseline="30000" dirty="0" smtClean="0">
              <a:solidFill>
                <a:srgbClr val="00B05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78" name="Text Box 11"/>
          <p:cNvSpPr txBox="1">
            <a:spLocks noChangeArrowheads="1"/>
          </p:cNvSpPr>
          <p:nvPr/>
        </p:nvSpPr>
        <p:spPr bwMode="auto">
          <a:xfrm>
            <a:off x="8019982" y="2832405"/>
            <a:ext cx="118123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Upgrade!</a:t>
            </a:r>
            <a:endParaRPr lang="en-US" sz="1600" baseline="30000" dirty="0" smtClean="0">
              <a:solidFill>
                <a:srgbClr val="00B050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30" y="1218300"/>
            <a:ext cx="1159765" cy="163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92" y="1218300"/>
            <a:ext cx="1140890" cy="164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4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alessio\Downloads\IntegratedLumiLHCbTime_Yearly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71" y="3669659"/>
            <a:ext cx="4239280" cy="26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6771" y="381000"/>
            <a:ext cx="6683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</a:t>
            </a:r>
            <a:r>
              <a:rPr lang="it-IT" sz="3200" dirty="0" err="1" smtClean="0">
                <a:latin typeface="Arial Unicode MS" pitchFamily="34" charset="-128"/>
              </a:rPr>
              <a:t>operation</a:t>
            </a:r>
            <a:r>
              <a:rPr lang="it-IT" sz="3200" dirty="0" smtClean="0">
                <a:latin typeface="Arial Unicode MS" pitchFamily="34" charset="-128"/>
              </a:rPr>
              <a:t> performance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355903" y="1580860"/>
            <a:ext cx="5755892" cy="4054577"/>
            <a:chOff x="355902" y="1366420"/>
            <a:chExt cx="7655983" cy="4054577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55905" y="1366420"/>
              <a:ext cx="7655980" cy="184665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rPr>
                <a:t>LHCb has </a:t>
              </a:r>
              <a:r>
                <a:rPr lang="en-US" sz="2000" dirty="0" smtClean="0">
                  <a:solidFill>
                    <a:srgbClr val="FF0000"/>
                  </a:solidFill>
                  <a:latin typeface="Arial Unicode MS" pitchFamily="34" charset="-128"/>
                  <a:sym typeface="Wingdings" pitchFamily="2" charset="2"/>
                </a:rPr>
                <a:t>excellent performance :</a:t>
              </a:r>
            </a:p>
            <a:p>
              <a:pPr marL="342900" indent="-342900">
                <a:spcBef>
                  <a:spcPct val="50000"/>
                </a:spcBef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luminosity leveling </a:t>
              </a: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at constant 4x10</a:t>
              </a:r>
              <a:r>
                <a:rPr lang="en-US" sz="1600" baseline="300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32</a:t>
              </a: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cm</a:t>
              </a:r>
              <a:r>
                <a:rPr lang="en-US" sz="1600" baseline="300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-2</a:t>
              </a: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s</a:t>
              </a:r>
              <a:r>
                <a:rPr lang="en-US" sz="1600" baseline="300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-1 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with a </a:t>
              </a: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constant ~1.5 interactions per LHC 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crossing </a:t>
              </a:r>
            </a:p>
            <a:p>
              <a:pPr marL="800100" lvl="1" indent="-342900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 2x designed values!</a:t>
              </a:r>
              <a:endParaRPr lang="en-US" sz="16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>
                <a:spcBef>
                  <a:spcPct val="50000"/>
                </a:spcBef>
                <a:defRPr/>
              </a:pPr>
              <a:endPara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55902" y="2866452"/>
              <a:ext cx="6880445" cy="255454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ct val="50000"/>
                </a:spcBef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</a:t>
              </a:r>
              <a:r>
                <a:rPr lang="en-US" sz="16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3 fb</a:t>
              </a:r>
              <a:r>
                <a:rPr lang="en-US" sz="1600" baseline="300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-1</a:t>
              </a:r>
              <a:r>
                <a:rPr lang="en-US" sz="16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</a:t>
              </a: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data recorded with </a:t>
              </a:r>
              <a:r>
                <a:rPr lang="en-US" sz="16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overall </a:t>
              </a:r>
              <a:r>
                <a:rPr lang="en-US" sz="16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efficiency ~93%</a:t>
              </a:r>
            </a:p>
            <a:p>
              <a:pPr marL="285750" indent="-285750">
                <a:spcBef>
                  <a:spcPct val="50000"/>
                </a:spcBef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</a:t>
              </a:r>
              <a:r>
                <a:rPr lang="en-US" sz="16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99% detector channels 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working and       operational</a:t>
              </a:r>
            </a:p>
            <a:p>
              <a:pPr marL="285750" indent="-285750">
                <a:spcBef>
                  <a:spcPct val="50000"/>
                </a:spcBef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</a:t>
              </a:r>
              <a:r>
                <a:rPr lang="en-US" sz="16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99% of online data good 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for offline </a:t>
              </a: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           analysis</a:t>
              </a:r>
            </a:p>
            <a:p>
              <a:pPr marL="285750" indent="-285750">
                <a:spcBef>
                  <a:spcPct val="50000"/>
                </a:spcBef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</a:t>
              </a:r>
              <a:r>
                <a:rPr lang="en-US" sz="16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96% efficiency for long tracks 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in track reconstruction</a:t>
              </a:r>
            </a:p>
            <a:p>
              <a:pPr marL="285750" indent="-285750">
                <a:spcBef>
                  <a:spcPct val="50000"/>
                </a:spcBef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</a:t>
              </a:r>
              <a:r>
                <a:rPr lang="en-US" sz="16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90% </a:t>
              </a:r>
              <a:r>
                <a:rPr lang="en-US" sz="1600" dirty="0" err="1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P</a:t>
              </a:r>
              <a:r>
                <a:rPr lang="en-US" sz="1600" dirty="0" err="1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articleID</a:t>
              </a:r>
              <a:r>
                <a:rPr lang="en-US" sz="16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efficiencies</a:t>
              </a:r>
              <a:endParaRPr lang="it-IT" sz="2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</p:txBody>
        </p:sp>
      </p:grpSp>
      <p:pic>
        <p:nvPicPr>
          <p:cNvPr id="22" name="Picture 2" descr="L:\LHCbFuture\LHCP\Levelling_265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12382" r="12871" b="3640"/>
          <a:stretch/>
        </p:blipFill>
        <p:spPr bwMode="auto">
          <a:xfrm>
            <a:off x="6111794" y="885928"/>
            <a:ext cx="2878578" cy="25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6950244" y="1830486"/>
            <a:ext cx="203934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u="none" dirty="0">
                <a:cs typeface="Arial" charset="0"/>
              </a:rPr>
              <a:t>Luminosity potential exhausted</a:t>
            </a:r>
          </a:p>
          <a:p>
            <a:r>
              <a:rPr lang="en-US" sz="1050" u="none" dirty="0">
                <a:cs typeface="Arial" charset="0"/>
                <a:sym typeface="Wingdings" pitchFamily="2" charset="2"/>
              </a:rPr>
              <a:t> </a:t>
            </a:r>
            <a:r>
              <a:rPr lang="en-US" sz="1050" u="none" dirty="0">
                <a:cs typeface="Arial" charset="0"/>
              </a:rPr>
              <a:t>Beams head-on</a:t>
            </a:r>
            <a:endParaRPr lang="en-GB" sz="1050" u="none" dirty="0">
              <a:cs typeface="Arial" charset="0"/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7969915" y="2245984"/>
            <a:ext cx="171261" cy="1392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58" y="2546219"/>
            <a:ext cx="2688598" cy="41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70785" y="1444049"/>
            <a:ext cx="9589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u="none" dirty="0"/>
              <a:t>LHC Fill 2651</a:t>
            </a:r>
            <a:endParaRPr lang="en-GB" sz="1000" u="none" dirty="0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672064" y="943240"/>
            <a:ext cx="129041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US" sz="1000" i="1" dirty="0" smtClean="0">
                <a:latin typeface="Arial Unicode MS" pitchFamily="34" charset="-128"/>
                <a:sym typeface="Wingdings" pitchFamily="2" charset="2"/>
              </a:rPr>
              <a:t>Courtesy </a:t>
            </a:r>
          </a:p>
          <a:p>
            <a:pPr algn="r">
              <a:spcBef>
                <a:spcPts val="0"/>
              </a:spcBef>
              <a:defRPr/>
            </a:pPr>
            <a:r>
              <a:rPr lang="en-US" sz="1000" i="1" dirty="0" smtClean="0">
                <a:latin typeface="Arial Unicode MS" pitchFamily="34" charset="-128"/>
                <a:sym typeface="Wingdings" pitchFamily="2" charset="2"/>
              </a:rPr>
              <a:t>R. Jacobsson</a:t>
            </a:r>
          </a:p>
        </p:txBody>
      </p:sp>
      <p:pic>
        <p:nvPicPr>
          <p:cNvPr id="1027" name="Picture 3" descr="C:\Users\falessio\Downloads\PieChartEffBreakdown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91" y="4399079"/>
            <a:ext cx="2050153" cy="10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5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26771" y="381000"/>
            <a:ext cx="6683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smtClean="0">
                <a:latin typeface="Arial Unicode MS" pitchFamily="34" charset="-128"/>
              </a:rPr>
              <a:t>LHCb </a:t>
            </a:r>
            <a:r>
              <a:rPr lang="it-IT" sz="3200" dirty="0" err="1" smtClean="0">
                <a:latin typeface="Arial Unicode MS" pitchFamily="34" charset="-128"/>
              </a:rPr>
              <a:t>physics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highlights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062" y="965775"/>
            <a:ext cx="765598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LHCb is continuously generating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excellent physics results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6" y="1643788"/>
            <a:ext cx="3228354" cy="231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7860" y="1368190"/>
            <a:ext cx="3618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BR</a:t>
            </a:r>
            <a:r>
              <a:rPr lang="en-US" sz="1600" b="1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(B</a:t>
            </a:r>
            <a:r>
              <a:rPr lang="en-US" sz="1600" b="1" baseline="-25000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="1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 </a:t>
            </a:r>
            <a:r>
              <a:rPr lang="el-GR" sz="1600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b="1" baseline="30000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l-GR" sz="1600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b="1" baseline="30000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) = 2.9</a:t>
            </a:r>
            <a:r>
              <a:rPr lang="en-US" sz="1600" b="1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+1.1</a:t>
            </a:r>
            <a:r>
              <a:rPr lang="en-US" sz="1600" b="1" baseline="-25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-1.0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10</a:t>
            </a:r>
            <a:r>
              <a:rPr lang="en-US" sz="1600" b="1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-9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(4.0</a:t>
            </a:r>
            <a:r>
              <a:rPr lang="el-GR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σ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)</a:t>
            </a:r>
            <a:r>
              <a:rPr lang="en-US" sz="1600" b="1" baseline="-25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endParaRPr lang="en-GB" sz="1600" b="1" baseline="-25000" dirty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374" y="1916252"/>
            <a:ext cx="1592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u="none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LHCb-PAPER-2013-046</a:t>
            </a:r>
            <a:endParaRPr lang="en-GB" sz="10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6" y="4226052"/>
            <a:ext cx="3340647" cy="22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8076" y="3917374"/>
            <a:ext cx="2377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B</a:t>
            </a:r>
            <a:r>
              <a:rPr lang="en-US" sz="1600" b="1" baseline="30000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K</a:t>
            </a:r>
            <a:r>
              <a:rPr lang="en-US" sz="1600" b="1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+ </a:t>
            </a:r>
            <a:r>
              <a:rPr lang="el-GR" sz="1600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b="1" baseline="30000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+</a:t>
            </a:r>
            <a:r>
              <a:rPr lang="el-GR" sz="1600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  <a:sym typeface="Wingdings" pitchFamily="2" charset="2"/>
              </a:rPr>
              <a:t>μ</a:t>
            </a:r>
            <a:r>
              <a:rPr lang="en-US" sz="1600" b="1" baseline="30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-</a:t>
            </a:r>
            <a:r>
              <a:rPr lang="en-US" sz="1600" b="1" dirty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resonance</a:t>
            </a:r>
            <a:r>
              <a:rPr lang="en-US" sz="1600" b="1" baseline="-25000" dirty="0" smtClean="0">
                <a:solidFill>
                  <a:srgbClr val="00B050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endParaRPr lang="en-GB" sz="1600" b="1" baseline="-25000" dirty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01621" y="4145671"/>
            <a:ext cx="1592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u="none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LHCb-PAPER-2013-039</a:t>
            </a:r>
            <a:endParaRPr lang="en-GB" sz="10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67" y="1706745"/>
            <a:ext cx="3959451" cy="29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455318" y="1746975"/>
            <a:ext cx="1462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none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CP Violation in decays of B</a:t>
            </a:r>
            <a:r>
              <a:rPr lang="en-GB" sz="1600" b="1" u="none" baseline="300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GB" sz="1600" b="1" u="none" baseline="-250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GB" sz="1600" b="1" u="none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mesons</a:t>
            </a:r>
            <a:endParaRPr lang="en-GB" sz="1600" b="1" dirty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91" y="3116447"/>
            <a:ext cx="2293985" cy="160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36" y="4754562"/>
            <a:ext cx="3236913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43537" y="4647937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u="none" dirty="0" err="1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Bs</a:t>
            </a:r>
            <a:r>
              <a:rPr lang="en-GB" sz="1600" b="1" u="none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mixing</a:t>
            </a:r>
            <a:endParaRPr lang="en-GB" sz="1600" b="1" dirty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5318" y="2870226"/>
            <a:ext cx="1592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u="none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LHCb-PAPER-2013-018</a:t>
            </a:r>
            <a:endParaRPr lang="en-GB" sz="10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5537" y="4976295"/>
            <a:ext cx="14593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&gt;100 papers and high quality results</a:t>
            </a:r>
            <a:endParaRPr lang="en-GB" sz="1600" dirty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8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1942011" y="381000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Upgrading</a:t>
            </a:r>
            <a:r>
              <a:rPr lang="it-IT" sz="3200" dirty="0" smtClean="0">
                <a:latin typeface="Arial Unicode MS" pitchFamily="34" charset="-128"/>
              </a:rPr>
              <a:t> LHCb</a:t>
            </a:r>
            <a:endParaRPr lang="it-IT" sz="3200" dirty="0">
              <a:latin typeface="Arial Unicode MS" pitchFamily="34" charset="-128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55904" y="1551482"/>
            <a:ext cx="7655981" cy="4493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amount of data and the physics yield from data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recorded by the current LHCb experiment is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limited by its detector.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While LHC accelerator will keep steadily increasing  …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energy / beam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(3.5  4  6.5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TeV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 …)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luminosity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(peak 8x10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33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 2x10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34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 … )</a:t>
            </a:r>
          </a:p>
          <a:p>
            <a:pPr>
              <a:spcBef>
                <a:spcPct val="50000"/>
              </a:spcBef>
              <a:defRPr/>
            </a:pPr>
            <a:endParaRPr lang="en-US" sz="16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… LHCb will stay limited in terms of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data bandwidth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: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limited to 1.1 MHz / 40 MHz max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physics yields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for hadronic channels at the hardware trigger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etectors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degradation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at </a:t>
            </a:r>
            <a:r>
              <a:rPr lang="en-US" sz="2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higher luminosities</a:t>
            </a:r>
          </a:p>
        </p:txBody>
      </p:sp>
      <p:pic>
        <p:nvPicPr>
          <p:cNvPr id="3075" name="Picture 3" descr="T:\Federico\Upgrade\Documents\GeneralLHCb\luminosity_peak_dat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22" y="1820095"/>
            <a:ext cx="3295943" cy="32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1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Federico Alessio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DC20D-B5D0-425A-BE5C-B9B1CA639B3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55905" y="1333757"/>
            <a:ext cx="5774930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First-level hardware trigger is limited at higher luminosities for hadronic channels: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almost a factor 2  between di-muon events and fully hadronic decays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ue to trigger criteria based on p</a:t>
            </a:r>
            <a:r>
              <a:rPr lang="en-US" sz="1600" baseline="-25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and E</a:t>
            </a:r>
            <a:r>
              <a:rPr lang="en-US" sz="1600" baseline="-25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to reduce trigger rate to the bandwidth limited to 1.1 MHz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02" y="965775"/>
            <a:ext cx="2649741" cy="248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192569" y="3629300"/>
            <a:ext cx="5813543" cy="21852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At higher luminosities  harsher cuts on 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p</a:t>
            </a:r>
            <a:r>
              <a:rPr lang="en-US" sz="1600" baseline="-250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 and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sz="1600" baseline="-250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endParaRPr lang="en-US" sz="1600" dirty="0" smtClean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w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aste luminosity while not retaining amount of data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increases complexity of track reconstruction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higher computational times in processing farm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ageing and fast degradation of sub-detectors</a:t>
            </a:r>
          </a:p>
          <a:p>
            <a:pPr marL="742950" lvl="1" indent="-285750">
              <a:spcBef>
                <a:spcPct val="50000"/>
              </a:spcBef>
              <a:buFont typeface="Courier New" pitchFamily="49" charset="0"/>
              <a:buChar char="o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esigned to operate 5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yr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at 2x10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32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cm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-1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42011" y="381000"/>
            <a:ext cx="666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dirty="0" err="1" smtClean="0">
                <a:latin typeface="Arial Unicode MS" pitchFamily="34" charset="-128"/>
              </a:rPr>
              <a:t>Current</a:t>
            </a:r>
            <a:r>
              <a:rPr lang="it-IT" sz="3200" dirty="0" smtClean="0">
                <a:latin typeface="Arial Unicode MS" pitchFamily="34" charset="-128"/>
              </a:rPr>
              <a:t> </a:t>
            </a:r>
            <a:r>
              <a:rPr lang="it-IT" sz="3200" dirty="0" err="1" smtClean="0">
                <a:latin typeface="Arial Unicode MS" pitchFamily="34" charset="-128"/>
              </a:rPr>
              <a:t>limitations</a:t>
            </a:r>
            <a:endParaRPr lang="it-IT" sz="3200" dirty="0">
              <a:latin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05" y="3453523"/>
            <a:ext cx="2735638" cy="26074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192736" y="3149639"/>
            <a:ext cx="171450" cy="244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039100" y="3149639"/>
            <a:ext cx="171450" cy="244928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946575" y="2826474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Now!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092476" y="2829674"/>
            <a:ext cx="930791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Design!</a:t>
            </a:r>
          </a:p>
        </p:txBody>
      </p:sp>
    </p:spTree>
    <p:extLst>
      <p:ext uri="{BB962C8B-B14F-4D97-AF65-F5344CB8AC3E}">
        <p14:creationId xmlns:p14="http://schemas.microsoft.com/office/powerpoint/2010/main" val="18019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COUNTUPMM:$COUNTUPSS "/>
  <p:tag name="AUTODATETIMEFLAGS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12983</TotalTime>
  <Words>2528</Words>
  <Application>Microsoft Office PowerPoint</Application>
  <PresentationFormat>On-screen Show (4:3)</PresentationFormat>
  <Paragraphs>604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Alessio</dc:creator>
  <cp:lastModifiedBy>Federico Alessio</cp:lastModifiedBy>
  <cp:revision>1308</cp:revision>
  <cp:lastPrinted>1601-01-01T00:00:00Z</cp:lastPrinted>
  <dcterms:created xsi:type="dcterms:W3CDTF">1601-01-01T00:00:00Z</dcterms:created>
  <dcterms:modified xsi:type="dcterms:W3CDTF">2013-08-06T12:28:59Z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