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73" r:id="rId7"/>
    <p:sldId id="263" r:id="rId8"/>
    <p:sldId id="264" r:id="rId9"/>
    <p:sldId id="272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3300"/>
    <a:srgbClr val="FF66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F8DAB-7B97-45BB-8C32-C9500371BFD7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EC690-2781-4EEB-8A45-15B91C93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2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0D23-6CFB-4F61-958E-6E9CBACA4C4C}" type="datetime1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8677" y="6553200"/>
            <a:ext cx="2133600" cy="304800"/>
          </a:xfrm>
        </p:spPr>
        <p:txBody>
          <a:bodyPr/>
          <a:lstStyle/>
          <a:p>
            <a:fld id="{AD5807F6-98EA-4CF5-A86D-A0258A85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7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471B-5B31-42BD-AB40-0F75D2C3AEF2}" type="datetime1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2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AC6A-4634-444A-9824-2AE2224869A5}" type="datetime1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4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F58F-24DF-429C-9C3B-FDEA79A566AB}" type="datetime1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058" y="6553200"/>
            <a:ext cx="2133600" cy="304800"/>
          </a:xfrm>
        </p:spPr>
        <p:txBody>
          <a:bodyPr/>
          <a:lstStyle/>
          <a:p>
            <a:fld id="{AD5807F6-98EA-4CF5-A86D-A0258A85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7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6B5C-8825-4F77-85B3-E833BE29E9F4}" type="datetime1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2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9F43-F1DB-4977-AB7C-C20E9C3ABCB7}" type="datetime1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9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9BF3-6E5B-4EBE-81C4-68E50A368F42}" type="datetime1">
              <a:rPr lang="en-US" smtClean="0"/>
              <a:t>8/14/2013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1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BA22-1343-4584-ACA6-EE740AD493AA}" type="datetime1">
              <a:rPr lang="en-US" smtClean="0"/>
              <a:t>8/14/2013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0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CEA5-30F4-472D-8D3D-FCC279EEB780}" type="datetime1">
              <a:rPr lang="en-US" smtClean="0"/>
              <a:t>8/14/2013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1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69D7-EDF4-49B2-AE21-5D689C15A974}" type="datetime1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799A9-3C18-4173-A0C3-BCC775D779BA}" type="datetime1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6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666F-851B-411B-B213-13E22D3DAFF3}" type="datetime1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807F6-98EA-4CF5-A86D-A0258A85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7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54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5.png"/><Relationship Id="rId10" Type="http://schemas.openxmlformats.org/officeDocument/2006/relationships/image" Target="../media/image49.png"/><Relationship Id="rId4" Type="http://schemas.openxmlformats.org/officeDocument/2006/relationships/image" Target="../media/image38.gif"/><Relationship Id="rId9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64.pn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62.wmf"/><Relationship Id="rId4" Type="http://schemas.openxmlformats.org/officeDocument/2006/relationships/image" Target="../media/image65.png"/><Relationship Id="rId9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7.png"/><Relationship Id="rId18" Type="http://schemas.openxmlformats.org/officeDocument/2006/relationships/image" Target="../media/image14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3.wmf"/><Relationship Id="rId3" Type="http://schemas.openxmlformats.org/officeDocument/2006/relationships/image" Target="../media/image24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2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1.wmf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3.png"/><Relationship Id="rId9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57890"/>
            <a:ext cx="481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DPF 2013, UC Santa Cruz, Aug. 13-18, 2013. </a:t>
            </a:r>
            <a:endParaRPr lang="en-US" sz="20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4" y="0"/>
            <a:ext cx="9190534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 descr="The image “http://lhcb-doc.web.cern.ch/lhcb-doc/images/lhcblogo.gif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" y="4991017"/>
            <a:ext cx="2133600" cy="1470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-76200"/>
            <a:ext cx="8138567" cy="1524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Studies of </a:t>
            </a:r>
            <a:r>
              <a:rPr lang="en-US" sz="4800" b="1" dirty="0" err="1" smtClean="0"/>
              <a:t>hadronic</a:t>
            </a:r>
            <a:r>
              <a:rPr lang="en-US" sz="4800" b="1" dirty="0" smtClean="0"/>
              <a:t> B decays to </a:t>
            </a:r>
            <a:br>
              <a:rPr lang="en-US" sz="4800" b="1" dirty="0" smtClean="0"/>
            </a:br>
            <a:r>
              <a:rPr lang="en-US" sz="4800" b="1" dirty="0" smtClean="0"/>
              <a:t>open charm  mesons at </a:t>
            </a:r>
            <a:r>
              <a:rPr lang="en-US" sz="4800" b="1" dirty="0" err="1" smtClean="0"/>
              <a:t>LHCb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295400"/>
            <a:ext cx="64008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Steven </a:t>
            </a:r>
            <a:r>
              <a:rPr lang="en-US" b="1" dirty="0" err="1" smtClean="0">
                <a:solidFill>
                  <a:srgbClr val="FF3300"/>
                </a:solidFill>
              </a:rPr>
              <a:t>Blusk</a:t>
            </a:r>
            <a:r>
              <a:rPr lang="en-US" b="1" dirty="0" smtClean="0">
                <a:solidFill>
                  <a:srgbClr val="FF3300"/>
                </a:solidFill>
              </a:rPr>
              <a:t>, </a:t>
            </a:r>
            <a:r>
              <a:rPr lang="en-US" b="1" dirty="0" smtClean="0">
                <a:solidFill>
                  <a:srgbClr val="0000FF"/>
                </a:solidFill>
              </a:rPr>
              <a:t>Syracuse University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(on behalf of the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LHCb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collaboration)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91017"/>
            <a:ext cx="2647443" cy="148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 descr="C:\Users\sblusk\Desktop\DPF2013\B2DD\Fig3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05063"/>
            <a:ext cx="2251181" cy="14566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8" y="4991017"/>
            <a:ext cx="2206038" cy="1470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-16054" y="6461708"/>
            <a:ext cx="916228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-18288" y="4953000"/>
            <a:ext cx="916228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4953001"/>
            <a:ext cx="0" cy="1508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153144" y="4952999"/>
            <a:ext cx="0" cy="1508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8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76200"/>
            <a:ext cx="8534399" cy="7921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Observation of B</a:t>
            </a:r>
            <a:r>
              <a:rPr lang="en-US" b="1" baseline="-25000" dirty="0" smtClean="0">
                <a:solidFill>
                  <a:srgbClr val="FF0000"/>
                </a:solidFill>
              </a:rPr>
              <a:t>(s)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D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, D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997" y="738537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LHCb</a:t>
            </a:r>
            <a:r>
              <a:rPr lang="en-US" dirty="0" smtClean="0"/>
              <a:t>, PRD</a:t>
            </a:r>
            <a:r>
              <a:rPr lang="en-US" b="1" dirty="0" smtClean="0"/>
              <a:t>87</a:t>
            </a:r>
            <a:r>
              <a:rPr lang="en-US" dirty="0" smtClean="0"/>
              <a:t> 092007 (2013)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r="52043"/>
          <a:stretch/>
        </p:blipFill>
        <p:spPr bwMode="auto">
          <a:xfrm>
            <a:off x="1" y="1121040"/>
            <a:ext cx="3861738" cy="278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3929389"/>
            <a:ext cx="4191000" cy="285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4800600"/>
            <a:ext cx="5047792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2000" dirty="0" err="1" smtClean="0"/>
              <a:t>B</a:t>
            </a:r>
            <a:r>
              <a:rPr lang="en-US" sz="2000" baseline="-25000" dirty="0" err="1" smtClean="0"/>
              <a:t>s</a:t>
            </a:r>
            <a:r>
              <a:rPr lang="en-US" sz="2000" dirty="0" err="1" smtClean="0">
                <a:sym typeface="Wingdings" pitchFamily="2" charset="2"/>
              </a:rPr>
              <a:t>D</a:t>
            </a:r>
            <a:r>
              <a:rPr lang="en-US" sz="2000" baseline="30000" dirty="0" err="1" smtClean="0">
                <a:sym typeface="Wingdings" pitchFamily="2" charset="2"/>
              </a:rPr>
              <a:t>+</a:t>
            </a:r>
            <a:r>
              <a:rPr lang="en-US" sz="2000" dirty="0" err="1" smtClean="0">
                <a:sym typeface="Wingdings" pitchFamily="2" charset="2"/>
              </a:rPr>
              <a:t>D</a:t>
            </a:r>
            <a:r>
              <a:rPr lang="en-US" sz="2000" baseline="30000" dirty="0" smtClean="0">
                <a:sym typeface="Wingdings" pitchFamily="2" charset="2"/>
              </a:rPr>
              <a:t>-</a:t>
            </a:r>
            <a:r>
              <a:rPr lang="en-US" sz="2000" dirty="0" smtClean="0">
                <a:sym typeface="Wingdings" pitchFamily="2" charset="2"/>
              </a:rPr>
              <a:t>, D</a:t>
            </a:r>
            <a:r>
              <a:rPr lang="en-US" sz="2000" baseline="30000" dirty="0" smtClean="0">
                <a:sym typeface="Wingdings" pitchFamily="2" charset="2"/>
              </a:rPr>
              <a:t>0</a:t>
            </a:r>
            <a:r>
              <a:rPr lang="en-US" sz="2000" dirty="0" smtClean="0">
                <a:sym typeface="Wingdings" pitchFamily="2" charset="2"/>
              </a:rPr>
              <a:t>D</a:t>
            </a:r>
            <a:r>
              <a:rPr lang="en-US" sz="2000" baseline="30000" dirty="0" smtClean="0">
                <a:sym typeface="Wingdings" pitchFamily="2" charset="2"/>
              </a:rPr>
              <a:t>0</a:t>
            </a:r>
            <a:r>
              <a:rPr lang="en-US" sz="2000" dirty="0" smtClean="0">
                <a:sym typeface="Wingdings" pitchFamily="2" charset="2"/>
              </a:rPr>
              <a:t> c</a:t>
            </a:r>
            <a:r>
              <a:rPr lang="en-US" sz="2000" dirty="0" smtClean="0"/>
              <a:t>onsistent,  would expect so.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000" b="1" dirty="0" smtClean="0">
                <a:solidFill>
                  <a:srgbClr val="FF0000"/>
                </a:solidFill>
              </a:rPr>
              <a:t>~10X larger than B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D</a:t>
            </a:r>
            <a:r>
              <a:rPr lang="en-US" sz="2000" b="1" baseline="-25000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K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000" dirty="0" smtClean="0">
                <a:sym typeface="Wingdings" pitchFamily="2" charset="2"/>
              </a:rPr>
              <a:t>Consistent with both PQCD predictions,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and those based on </a:t>
            </a:r>
            <a:r>
              <a:rPr lang="en-US" sz="2000" dirty="0" err="1" smtClean="0">
                <a:sym typeface="Wingdings" pitchFamily="2" charset="2"/>
              </a:rPr>
              <a:t>rescattering</a:t>
            </a:r>
            <a:r>
              <a:rPr lang="en-US" sz="2000" dirty="0" smtClean="0">
                <a:sym typeface="Wingdings" pitchFamily="2" charset="2"/>
              </a:rPr>
              <a:t>, but large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theory errors.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000" dirty="0" smtClean="0">
                <a:sym typeface="Wingdings" pitchFamily="2" charset="2"/>
              </a:rPr>
              <a:t>Look forward to more on these final states!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0909" y="803561"/>
            <a:ext cx="146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Relative BFs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13309" y="2571690"/>
            <a:ext cx="155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Absolute BFs</a:t>
            </a:r>
            <a:endParaRPr lang="en-US" sz="20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562600" y="48768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99100" y="457200"/>
            <a:ext cx="2444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PRD</a:t>
            </a:r>
            <a:r>
              <a:rPr lang="en-US" sz="2000" b="1" dirty="0" smtClean="0"/>
              <a:t>87</a:t>
            </a:r>
            <a:r>
              <a:rPr lang="en-US" sz="2000" dirty="0" smtClean="0"/>
              <a:t> 092007 (2013)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315200" y="7620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10</a:t>
            </a:fld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47" y="1219200"/>
            <a:ext cx="5148453" cy="6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37" y="1905000"/>
            <a:ext cx="5166263" cy="57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57525"/>
            <a:ext cx="51244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61739" y="2971800"/>
            <a:ext cx="5282261" cy="1600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4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310"/>
            <a:ext cx="8229600" cy="70491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Other B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DD’ signals / observations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963333"/>
            <a:ext cx="4506318" cy="29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35" y="990600"/>
            <a:ext cx="4366065" cy="29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6987" y="4114800"/>
            <a:ext cx="387259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First observation of </a:t>
            </a:r>
            <a:r>
              <a:rPr lang="en-US" sz="2400" b="1" dirty="0" err="1" smtClean="0"/>
              <a:t>Cabibbo</a:t>
            </a:r>
            <a:r>
              <a:rPr lang="en-US" sz="2400" b="1" dirty="0" smtClean="0"/>
              <a:t>-</a:t>
            </a:r>
            <a:br>
              <a:rPr lang="en-US" sz="2400" b="1" dirty="0" smtClean="0"/>
            </a:br>
            <a:r>
              <a:rPr lang="en-US" sz="2400" b="1" dirty="0" smtClean="0"/>
              <a:t>suppressed</a:t>
            </a:r>
            <a:r>
              <a:rPr lang="en-US" sz="2400" b="1" dirty="0"/>
              <a:t> </a:t>
            </a:r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s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itchFamily="2" charset="2"/>
              </a:rPr>
              <a:t>D</a:t>
            </a:r>
            <a:r>
              <a:rPr lang="en-US" sz="2400" b="1" baseline="30000" dirty="0" smtClean="0">
                <a:sym typeface="Wingdings" pitchFamily="2" charset="2"/>
              </a:rPr>
              <a:t>-</a:t>
            </a:r>
            <a:r>
              <a:rPr lang="en-US" sz="2400" b="1" dirty="0" smtClean="0">
                <a:sym typeface="Wingdings" pitchFamily="2" charset="2"/>
              </a:rPr>
              <a:t>D</a:t>
            </a:r>
            <a:r>
              <a:rPr lang="en-US" sz="2400" b="1" baseline="-25000" dirty="0" smtClean="0">
                <a:sym typeface="Wingdings" pitchFamily="2" charset="2"/>
              </a:rPr>
              <a:t>s</a:t>
            </a:r>
            <a:r>
              <a:rPr lang="en-US" sz="2400" b="1" baseline="30000" dirty="0" smtClean="0">
                <a:sym typeface="Wingdings" pitchFamily="2" charset="2"/>
              </a:rPr>
              <a:t>+</a:t>
            </a:r>
            <a:endParaRPr lang="en-US" sz="2400" b="1" baseline="30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391400" y="2971800"/>
            <a:ext cx="373380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/>
        </p:blipFill>
        <p:spPr bwMode="auto">
          <a:xfrm>
            <a:off x="4419600" y="5105400"/>
            <a:ext cx="4724400" cy="61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52800" y="6393217"/>
            <a:ext cx="3266728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Large and clean signals !</a:t>
            </a:r>
            <a:endParaRPr lang="en-US" sz="2400" b="1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248"/>
            <a:ext cx="4249960" cy="60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" y="4648200"/>
            <a:ext cx="4249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Why is this ratio only ~0.5 ?</a:t>
            </a:r>
          </a:p>
          <a:p>
            <a:pPr marL="285750" indent="-285750">
              <a:buFont typeface="Wingdings"/>
              <a:buChar char="à"/>
            </a:pPr>
            <a:r>
              <a:rPr lang="en-US" sz="2000" b="1" dirty="0" smtClean="0">
                <a:solidFill>
                  <a:srgbClr val="0000FF"/>
                </a:solidFill>
              </a:rPr>
              <a:t>If TREE only, expect ratio ≈ 1?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 smtClean="0"/>
              <a:t>Is this telling us something about PA</a:t>
            </a:r>
            <a:br>
              <a:rPr lang="en-US" sz="2000" b="1" dirty="0" smtClean="0"/>
            </a:br>
            <a:r>
              <a:rPr lang="en-US" sz="2000" b="1" dirty="0" smtClean="0"/>
              <a:t>and E contributions (which contribute</a:t>
            </a:r>
            <a:br>
              <a:rPr lang="en-US" sz="2000" b="1" dirty="0" smtClean="0"/>
            </a:br>
            <a:r>
              <a:rPr lang="en-US" sz="2000" b="1" dirty="0" smtClean="0"/>
              <a:t>to </a:t>
            </a:r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s</a:t>
            </a:r>
            <a:r>
              <a:rPr lang="en-US" sz="2000" b="1" dirty="0" err="1" smtClean="0">
                <a:sym typeface="Wingdings" pitchFamily="2" charset="2"/>
              </a:rPr>
              <a:t>D</a:t>
            </a:r>
            <a:r>
              <a:rPr lang="en-US" sz="2000" b="1" baseline="-25000" dirty="0" err="1" smtClean="0">
                <a:sym typeface="Wingdings" pitchFamily="2" charset="2"/>
              </a:rPr>
              <a:t>s</a:t>
            </a:r>
            <a:r>
              <a:rPr lang="en-US" sz="2000" b="1" dirty="0" err="1" smtClean="0">
                <a:sym typeface="Wingdings" pitchFamily="2" charset="2"/>
              </a:rPr>
              <a:t>D</a:t>
            </a:r>
            <a:r>
              <a:rPr lang="en-US" sz="2000" b="1" baseline="-25000" dirty="0" err="1" smtClean="0">
                <a:sym typeface="Wingdings" pitchFamily="2" charset="2"/>
              </a:rPr>
              <a:t>s</a:t>
            </a:r>
            <a:r>
              <a:rPr lang="en-US" sz="2000" b="1" dirty="0" smtClean="0">
                <a:sym typeface="Wingdings" pitchFamily="2" charset="2"/>
              </a:rPr>
              <a:t>, but not B</a:t>
            </a:r>
            <a:r>
              <a:rPr lang="en-US" sz="2000" b="1" baseline="30000" dirty="0" smtClean="0">
                <a:sym typeface="Wingdings" pitchFamily="2" charset="2"/>
              </a:rPr>
              <a:t>0</a:t>
            </a:r>
            <a:r>
              <a:rPr lang="en-US" sz="2000" b="1" dirty="0" smtClean="0">
                <a:sym typeface="Wingdings" pitchFamily="2" charset="2"/>
              </a:rPr>
              <a:t>D</a:t>
            </a:r>
            <a:r>
              <a:rPr lang="en-US" sz="2000" b="1" baseline="-25000" dirty="0" smtClean="0">
                <a:sym typeface="Wingdings" pitchFamily="2" charset="2"/>
              </a:rPr>
              <a:t>s</a:t>
            </a:r>
            <a:r>
              <a:rPr lang="en-US" sz="2000" b="1" dirty="0" smtClean="0">
                <a:sym typeface="Wingdings" pitchFamily="2" charset="2"/>
              </a:rPr>
              <a:t>D)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83145" y="762000"/>
            <a:ext cx="372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log scale, S/B ~ 800:1 at B</a:t>
            </a:r>
            <a:r>
              <a:rPr lang="en-US" baseline="30000" dirty="0" smtClean="0"/>
              <a:t>0</a:t>
            </a:r>
            <a:r>
              <a:rPr lang="en-US" dirty="0" smtClean="0"/>
              <a:t> peak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92414" y="5726668"/>
            <a:ext cx="4151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≈ tan</a:t>
            </a:r>
            <a:r>
              <a:rPr lang="en-US" sz="2000" b="1" baseline="30000" dirty="0" smtClean="0"/>
              <a:t>2</a:t>
            </a:r>
            <a:r>
              <a:rPr lang="en-US" sz="2000" b="1" dirty="0" smtClean="0">
                <a:latin typeface="Symbol" pitchFamily="18" charset="2"/>
              </a:rPr>
              <a:t>q</a:t>
            </a:r>
            <a:r>
              <a:rPr lang="en-US" sz="2000" b="1" baseline="-25000" dirty="0" smtClean="0"/>
              <a:t>C</a:t>
            </a:r>
            <a:r>
              <a:rPr lang="en-US" sz="2000" b="1" dirty="0" smtClean="0"/>
              <a:t>! as expected, tree dominant.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99100" y="361890"/>
            <a:ext cx="2444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PRD</a:t>
            </a:r>
            <a:r>
              <a:rPr lang="en-US" sz="2000" b="1" dirty="0" smtClean="0"/>
              <a:t>87</a:t>
            </a:r>
            <a:r>
              <a:rPr lang="en-US" sz="2000" dirty="0" smtClean="0"/>
              <a:t> 092007 (2013)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015"/>
            <a:ext cx="6172200" cy="78801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Moving up: </a:t>
            </a:r>
            <a:r>
              <a:rPr lang="en-US" b="1" dirty="0" err="1" smtClean="0">
                <a:solidFill>
                  <a:srgbClr val="FF0000"/>
                </a:solidFill>
              </a:rPr>
              <a:t>B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J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lang="en-US" b="1" baseline="-25000" dirty="0" err="1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US" sz="3200" b="1" baseline="30000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*</a:t>
            </a:r>
            <a:r>
              <a:rPr lang="en-US" sz="3200" b="1" baseline="30000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13" y="814625"/>
            <a:ext cx="89916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Very little information yet available on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decays due to their low production </a:t>
            </a:r>
            <a:r>
              <a:rPr lang="en-US" sz="2400" dirty="0" smtClean="0"/>
              <a:t>rate.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Expect tree diagrams to dominate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8383" y="395347"/>
            <a:ext cx="832279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 fb</a:t>
            </a:r>
            <a:r>
              <a:rPr lang="en-US" sz="2400" baseline="30000" dirty="0" smtClean="0"/>
              <a:t>-1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6015"/>
            <a:ext cx="2509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PRD</a:t>
            </a:r>
            <a:r>
              <a:rPr lang="en-US" sz="2000" b="1" dirty="0" smtClean="0"/>
              <a:t>87</a:t>
            </a:r>
            <a:r>
              <a:rPr lang="en-US" sz="2000" dirty="0" smtClean="0"/>
              <a:t>, 112012 (2013)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1"/>
          <a:stretch/>
        </p:blipFill>
        <p:spPr bwMode="auto">
          <a:xfrm>
            <a:off x="6705600" y="2292056"/>
            <a:ext cx="2312281" cy="16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" y="5309501"/>
            <a:ext cx="4557776" cy="131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426803"/>
            <a:ext cx="4263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naïve factorization,  would </a:t>
            </a:r>
            <a:br>
              <a:rPr lang="en-US" sz="2400" dirty="0" smtClean="0"/>
            </a:br>
            <a:r>
              <a:rPr lang="en-US" sz="2400" dirty="0" smtClean="0"/>
              <a:t>expect…</a:t>
            </a:r>
            <a:endParaRPr lang="en-US" sz="2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4"/>
          <a:stretch/>
        </p:blipFill>
        <p:spPr bwMode="auto">
          <a:xfrm>
            <a:off x="103011" y="2220310"/>
            <a:ext cx="2182989" cy="16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6" r="36381"/>
          <a:stretch/>
        </p:blipFill>
        <p:spPr bwMode="auto">
          <a:xfrm>
            <a:off x="3805598" y="2181436"/>
            <a:ext cx="2017987" cy="16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44374" y="3200400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J/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</a:rPr>
              <a:t>y</a:t>
            </a:r>
            <a:endParaRPr lang="en-US" sz="2400" b="1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0" y="2307296"/>
            <a:ext cx="748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</a:t>
            </a:r>
            <a:r>
              <a:rPr lang="en-US" sz="2000" baseline="-25000" dirty="0" smtClean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o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r </a:t>
            </a:r>
            <a:br>
              <a:rPr lang="en-US" sz="2000" dirty="0" smtClean="0">
                <a:solidFill>
                  <a:srgbClr val="0000FF"/>
                </a:solidFill>
                <a:latin typeface="+mj-lt"/>
              </a:rPr>
            </a:b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D</a:t>
            </a:r>
            <a:r>
              <a:rPr lang="en-US" sz="2000" baseline="-25000" dirty="0" smtClean="0">
                <a:solidFill>
                  <a:srgbClr val="0000FF"/>
                </a:solidFill>
                <a:latin typeface="+mj-lt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*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19600" y="4419600"/>
            <a:ext cx="4661813" cy="2414825"/>
            <a:chOff x="4419600" y="4419600"/>
            <a:chExt cx="4661813" cy="2414825"/>
          </a:xfrm>
        </p:grpSpPr>
        <p:grpSp>
          <p:nvGrpSpPr>
            <p:cNvPr id="12" name="Group 11"/>
            <p:cNvGrpSpPr/>
            <p:nvPr/>
          </p:nvGrpSpPr>
          <p:grpSpPr>
            <a:xfrm>
              <a:off x="4419600" y="4419600"/>
              <a:ext cx="4661813" cy="2414825"/>
              <a:chOff x="4507230" y="4519375"/>
              <a:chExt cx="4661813" cy="2414825"/>
            </a:xfrm>
          </p:grpSpPr>
          <p:pic>
            <p:nvPicPr>
              <p:cNvPr id="9220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673" r="2249" b="-1"/>
              <a:stretch/>
            </p:blipFill>
            <p:spPr bwMode="auto">
              <a:xfrm>
                <a:off x="4507230" y="5666601"/>
                <a:ext cx="4636770" cy="1267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257073" y="5690176"/>
                <a:ext cx="188692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V.  </a:t>
                </a:r>
                <a:r>
                  <a:rPr lang="en-US" sz="1200" dirty="0" err="1" smtClean="0"/>
                  <a:t>Kiselev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hep-ph</a:t>
                </a:r>
                <a:r>
                  <a:rPr lang="en-US" sz="1200" dirty="0" smtClean="0"/>
                  <a:t>/0308214</a:t>
                </a:r>
                <a:endParaRPr lang="en-US" sz="1200" dirty="0"/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249" b="56555"/>
              <a:stretch/>
            </p:blipFill>
            <p:spPr bwMode="auto">
              <a:xfrm>
                <a:off x="4532273" y="4519375"/>
                <a:ext cx="4636770" cy="897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583430" y="5541943"/>
                <a:ext cx="2655570" cy="1869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42042" y="5918776"/>
                <a:ext cx="200195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Colangelo</a:t>
                </a:r>
                <a:r>
                  <a:rPr lang="en-US" sz="1200" dirty="0" smtClean="0"/>
                  <a:t> et al PRD61 (2000)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315200" y="6147376"/>
                <a:ext cx="182877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Ivanov</a:t>
                </a:r>
                <a:r>
                  <a:rPr lang="en-US" sz="1200" dirty="0" smtClean="0"/>
                  <a:t>  et al PRD73 (2006)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73433" y="6581001"/>
                <a:ext cx="20705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C.-H Chang et al PRD49 (1994)</a:t>
                </a:r>
                <a:endParaRPr lang="en-US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96626" y="6352401"/>
                <a:ext cx="164737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Dhir</a:t>
                </a:r>
                <a:r>
                  <a:rPr lang="en-US" sz="1200" dirty="0" smtClean="0"/>
                  <a:t> et al PRD79 (2009)</a:t>
                </a:r>
                <a:endParaRPr lang="en-US" sz="1200" dirty="0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4583430" y="5486400"/>
                <a:ext cx="4560540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583460" y="6840080"/>
                <a:ext cx="4560540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7543800" y="4868584"/>
              <a:ext cx="914400" cy="4409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458200" y="4868583"/>
              <a:ext cx="623213" cy="4489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66" t="20709" r="2249" b="56555"/>
            <a:stretch/>
          </p:blipFill>
          <p:spPr bwMode="auto">
            <a:xfrm>
              <a:off x="7899477" y="4868583"/>
              <a:ext cx="634923" cy="46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49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915400" cy="2590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J/</a:t>
            </a:r>
            <a:r>
              <a:rPr lang="en-US" sz="2400" dirty="0" err="1" smtClean="0">
                <a:latin typeface="Symbol" pitchFamily="18" charset="2"/>
              </a:rPr>
              <a:t>y</a:t>
            </a:r>
            <a:r>
              <a:rPr lang="en-US" sz="2400" dirty="0" err="1" smtClean="0">
                <a:sym typeface="Wingdings" pitchFamily="2" charset="2"/>
              </a:rPr>
              <a:t>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400" baseline="30000" dirty="0" err="1" smtClean="0">
                <a:latin typeface="Symbol" pitchFamily="18" charset="2"/>
                <a:sym typeface="Wingdings" pitchFamily="2" charset="2"/>
              </a:rPr>
              <a:t>+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400" baseline="30000" dirty="0" smtClean="0">
                <a:sym typeface="Wingdings" pitchFamily="2" charset="2"/>
              </a:rPr>
              <a:t>-</a:t>
            </a:r>
            <a:r>
              <a:rPr lang="en-US" sz="2400" dirty="0" smtClean="0">
                <a:sym typeface="Wingdings" pitchFamily="2" charset="2"/>
              </a:rPr>
              <a:t> triggered events; 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J/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sz="2000" dirty="0" smtClean="0">
                <a:sym typeface="Wingdings" pitchFamily="2" charset="2"/>
              </a:rPr>
              <a:t> displaced from PV by </a:t>
            </a:r>
            <a:r>
              <a:rPr lang="en-US" sz="2000" dirty="0" smtClean="0">
                <a:sym typeface="Wingdings" pitchFamily="2" charset="2"/>
              </a:rPr>
              <a:t>&gt; 3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sz="2000" baseline="-25000" dirty="0" smtClean="0">
                <a:sym typeface="Wingdings" pitchFamily="2" charset="2"/>
              </a:rPr>
              <a:t>disp</a:t>
            </a:r>
            <a:r>
              <a:rPr lang="en-US" sz="2000" baseline="-25000" dirty="0" smtClean="0">
                <a:sym typeface="Wingdings" pitchFamily="2" charset="2"/>
              </a:rPr>
              <a:t>.</a:t>
            </a:r>
          </a:p>
          <a:p>
            <a:r>
              <a:rPr lang="en-US" sz="2400" dirty="0" smtClean="0">
                <a:sym typeface="Wingdings" pitchFamily="2" charset="2"/>
              </a:rPr>
              <a:t>Reconstruct </a:t>
            </a:r>
            <a:r>
              <a:rPr lang="en-US" sz="2400" dirty="0" err="1" smtClean="0">
                <a:sym typeface="Wingdings" pitchFamily="2" charset="2"/>
              </a:rPr>
              <a:t>D</a:t>
            </a:r>
            <a:r>
              <a:rPr lang="en-US" sz="2400" baseline="-25000" dirty="0" err="1" smtClean="0">
                <a:sym typeface="Wingdings" pitchFamily="2" charset="2"/>
              </a:rPr>
              <a:t>s</a:t>
            </a:r>
            <a:r>
              <a:rPr lang="en-US" sz="2400" dirty="0" err="1" smtClean="0">
                <a:sym typeface="Wingdings" pitchFamily="2" charset="2"/>
              </a:rPr>
              <a:t>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fp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sz="2400" dirty="0" err="1" smtClean="0">
                <a:sym typeface="Wingdings" pitchFamily="2" charset="2"/>
              </a:rPr>
              <a:t>KK</a:t>
            </a:r>
            <a:r>
              <a:rPr lang="en-US" sz="2400" dirty="0" smtClean="0">
                <a:sym typeface="Wingdings" pitchFamily="2" charset="2"/>
              </a:rPr>
              <a:t> candidates.</a:t>
            </a:r>
          </a:p>
          <a:p>
            <a:r>
              <a:rPr lang="en-US" sz="2400" dirty="0" smtClean="0">
                <a:sym typeface="Wingdings" pitchFamily="2" charset="2"/>
              </a:rPr>
              <a:t>Combine J/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sz="2400" dirty="0" smtClean="0">
                <a:sym typeface="Wingdings" pitchFamily="2" charset="2"/>
              </a:rPr>
              <a:t> and D</a:t>
            </a:r>
            <a:r>
              <a:rPr lang="en-US" sz="2400" baseline="-25000" dirty="0" smtClean="0">
                <a:sym typeface="Wingdings" pitchFamily="2" charset="2"/>
              </a:rPr>
              <a:t>s </a:t>
            </a:r>
            <a:r>
              <a:rPr lang="en-US" sz="2400" dirty="0" smtClean="0">
                <a:sym typeface="Wingdings" pitchFamily="2" charset="2"/>
              </a:rPr>
              <a:t>candidates to form </a:t>
            </a:r>
            <a:r>
              <a:rPr lang="en-US" sz="2400" dirty="0" err="1" smtClean="0">
                <a:sym typeface="Wingdings" pitchFamily="2" charset="2"/>
              </a:rPr>
              <a:t>B</a:t>
            </a:r>
            <a:r>
              <a:rPr lang="en-US" sz="2400" baseline="-25000" dirty="0" err="1" smtClean="0">
                <a:sym typeface="Wingdings" pitchFamily="2" charset="2"/>
              </a:rPr>
              <a:t>c</a:t>
            </a:r>
            <a:r>
              <a:rPr lang="en-US" sz="2400" dirty="0" smtClean="0">
                <a:sym typeface="Wingdings" pitchFamily="2" charset="2"/>
              </a:rPr>
              <a:t> candidates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J/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sz="2000" dirty="0" smtClean="0">
                <a:sym typeface="Wingdings" pitchFamily="2" charset="2"/>
              </a:rPr>
              <a:t> and D</a:t>
            </a:r>
            <a:r>
              <a:rPr lang="en-US" sz="2000" baseline="-25000" dirty="0" smtClean="0">
                <a:sym typeface="Wingdings" pitchFamily="2" charset="2"/>
              </a:rPr>
              <a:t>s</a:t>
            </a:r>
            <a:r>
              <a:rPr lang="en-US" sz="2000" dirty="0" smtClean="0">
                <a:sym typeface="Wingdings" pitchFamily="2" charset="2"/>
              </a:rPr>
              <a:t> mass &amp; vertex constraints imposed in fitting the decay.</a:t>
            </a:r>
          </a:p>
          <a:p>
            <a:r>
              <a:rPr lang="en-US" sz="2400" dirty="0" smtClean="0">
                <a:sym typeface="Wingdings" pitchFamily="2" charset="2"/>
              </a:rPr>
              <a:t>Excellent mass resolution due to large M(J/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sz="2400" dirty="0" err="1" smtClean="0">
                <a:sym typeface="Wingdings" pitchFamily="2" charset="2"/>
              </a:rPr>
              <a:t>+D</a:t>
            </a:r>
            <a:r>
              <a:rPr lang="en-US" sz="2400" baseline="-25000" dirty="0" err="1" smtClean="0">
                <a:sym typeface="Wingdings" pitchFamily="2" charset="2"/>
              </a:rPr>
              <a:t>s</a:t>
            </a:r>
            <a:r>
              <a:rPr lang="en-US" sz="2400" dirty="0" smtClean="0">
                <a:sym typeface="Wingdings" pitchFamily="2" charset="2"/>
              </a:rPr>
              <a:t>)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9745"/>
            <a:ext cx="5029200" cy="3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7605" y="3554492"/>
            <a:ext cx="33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Unbinned</a:t>
            </a:r>
            <a:r>
              <a:rPr lang="en-US" b="1" dirty="0" smtClean="0"/>
              <a:t> maximum likelihood fit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332038" y="3962400"/>
            <a:ext cx="3659562" cy="2685097"/>
            <a:chOff x="5179638" y="3962400"/>
            <a:chExt cx="3659562" cy="2685097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738"/>
            <a:stretch/>
          </p:blipFill>
          <p:spPr bwMode="auto">
            <a:xfrm>
              <a:off x="5179638" y="3962400"/>
              <a:ext cx="1811069" cy="2685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95"/>
            <a:stretch/>
          </p:blipFill>
          <p:spPr bwMode="auto">
            <a:xfrm>
              <a:off x="6990707" y="3962400"/>
              <a:ext cx="1848493" cy="2685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570776" y="4312920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c</a:t>
            </a:r>
            <a:r>
              <a:rPr lang="en-US" sz="2000" b="1" dirty="0" err="1" smtClean="0">
                <a:sym typeface="Wingdings" pitchFamily="2" charset="2"/>
              </a:rPr>
              <a:t></a:t>
            </a:r>
            <a:r>
              <a:rPr lang="en-US" sz="2000" b="1" dirty="0" err="1" smtClean="0"/>
              <a:t>J</a:t>
            </a:r>
            <a:r>
              <a:rPr lang="en-US" sz="2000" b="1" dirty="0" smtClean="0"/>
              <a:t>/</a:t>
            </a:r>
            <a:r>
              <a:rPr lang="en-US" sz="2000" b="1" dirty="0" err="1" smtClean="0">
                <a:latin typeface="Symbol" pitchFamily="18" charset="2"/>
              </a:rPr>
              <a:t>y</a:t>
            </a:r>
            <a:r>
              <a:rPr lang="en-US" sz="2000" b="1" dirty="0" err="1" smtClean="0"/>
              <a:t>D</a:t>
            </a:r>
            <a:r>
              <a:rPr lang="en-US" sz="2000" b="1" baseline="-25000" dirty="0" err="1" smtClean="0"/>
              <a:t>s</a:t>
            </a:r>
            <a:endParaRPr lang="en-US" sz="2000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5181600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c</a:t>
            </a:r>
            <a:r>
              <a:rPr lang="en-US" sz="2000" b="1" dirty="0" err="1" smtClean="0">
                <a:sym typeface="Wingdings" pitchFamily="2" charset="2"/>
              </a:rPr>
              <a:t></a:t>
            </a:r>
            <a:r>
              <a:rPr lang="en-US" sz="2000" b="1" dirty="0" err="1" smtClean="0"/>
              <a:t>J</a:t>
            </a:r>
            <a:r>
              <a:rPr lang="en-US" sz="2000" b="1" dirty="0" smtClean="0"/>
              <a:t>/</a:t>
            </a:r>
            <a:r>
              <a:rPr lang="en-US" sz="2000" b="1" dirty="0" err="1" smtClean="0">
                <a:latin typeface="Symbol" pitchFamily="18" charset="2"/>
              </a:rPr>
              <a:t>y</a:t>
            </a:r>
            <a:r>
              <a:rPr lang="en-US" sz="2000" b="1" dirty="0" err="1" smtClean="0"/>
              <a:t>D</a:t>
            </a:r>
            <a:r>
              <a:rPr lang="en-US" sz="2000" b="1" baseline="-25000" dirty="0" err="1" smtClean="0"/>
              <a:t>s</a:t>
            </a:r>
            <a:r>
              <a:rPr lang="en-US" sz="2000" b="1" baseline="30000" dirty="0" smtClean="0"/>
              <a:t>*</a:t>
            </a:r>
            <a:endParaRPr lang="en-US" sz="20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64209" y="164068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PRD87, 112012 (2013)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1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82880" y="1266855"/>
            <a:ext cx="4693920" cy="109534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Results on </a:t>
            </a:r>
            <a:r>
              <a:rPr lang="en-US" b="1" dirty="0" err="1" smtClean="0">
                <a:solidFill>
                  <a:srgbClr val="FF0000"/>
                </a:solidFill>
              </a:rPr>
              <a:t>B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J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lang="en-US" b="1" baseline="-25000" dirty="0" err="1" smtClean="0">
                <a:solidFill>
                  <a:srgbClr val="FF0000"/>
                </a:solidFill>
                <a:sym typeface="Wingdings" pitchFamily="2" charset="2"/>
              </a:rPr>
              <a:t>s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"/>
          <a:stretch/>
        </p:blipFill>
        <p:spPr bwMode="auto">
          <a:xfrm>
            <a:off x="5429250" y="884376"/>
            <a:ext cx="3714750" cy="284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0870" y="1403047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c</a:t>
            </a:r>
            <a:r>
              <a:rPr lang="en-US" sz="2000" b="1" dirty="0" err="1" smtClean="0">
                <a:sym typeface="Wingdings" pitchFamily="2" charset="2"/>
              </a:rPr>
              <a:t>J</a:t>
            </a:r>
            <a:r>
              <a:rPr lang="en-US" sz="2000" b="1" dirty="0" smtClean="0">
                <a:sym typeface="Wingdings" pitchFamily="2" charset="2"/>
              </a:rPr>
              <a:t>/</a:t>
            </a:r>
            <a:r>
              <a:rPr lang="en-US" sz="2000" b="1" dirty="0" err="1" smtClean="0">
                <a:latin typeface="Symbol" pitchFamily="18" charset="2"/>
                <a:sym typeface="Wingdings" pitchFamily="2" charset="2"/>
              </a:rPr>
              <a:t>yp</a:t>
            </a:r>
            <a:endParaRPr lang="en-US" sz="2000" b="1" dirty="0">
              <a:latin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" y="762000"/>
            <a:ext cx="4239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sz="2000" dirty="0" smtClean="0"/>
              <a:t>Normalize with respect to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c</a:t>
            </a:r>
            <a:r>
              <a:rPr lang="en-US" sz="2000" dirty="0" err="1" smtClean="0">
                <a:sym typeface="Wingdings" pitchFamily="2" charset="2"/>
              </a:rPr>
              <a:t>J</a:t>
            </a:r>
            <a:r>
              <a:rPr lang="en-US" sz="2000" dirty="0" smtClean="0">
                <a:sym typeface="Wingdings" pitchFamily="2" charset="2"/>
              </a:rPr>
              <a:t>/</a:t>
            </a:r>
            <a:r>
              <a:rPr lang="en-US" sz="2000" dirty="0" err="1" smtClean="0">
                <a:latin typeface="Symbol" pitchFamily="18" charset="2"/>
                <a:sym typeface="Wingdings" pitchFamily="2" charset="2"/>
              </a:rPr>
              <a:t>yp</a:t>
            </a:r>
            <a:endParaRPr lang="en-US" sz="2000" dirty="0">
              <a:latin typeface="Symbol" pitchFamily="18" charset="2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50206" y="962055"/>
            <a:ext cx="1745794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13" y="3804662"/>
            <a:ext cx="3842385" cy="240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675098"/>
              </p:ext>
            </p:extLst>
          </p:nvPr>
        </p:nvGraphicFramePr>
        <p:xfrm>
          <a:off x="277813" y="1433513"/>
          <a:ext cx="449897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4" name="Equation" r:id="rId6" imgW="2412720" imgH="457200" progId="Equation.DSMT4">
                  <p:embed/>
                </p:oleObj>
              </mc:Choice>
              <mc:Fallback>
                <p:oleObj name="Equation" r:id="rId6" imgW="24127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813" y="1433513"/>
                        <a:ext cx="4498975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52400" y="2867055"/>
            <a:ext cx="4693920" cy="109534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098835"/>
              </p:ext>
            </p:extLst>
          </p:nvPr>
        </p:nvGraphicFramePr>
        <p:xfrm>
          <a:off x="234950" y="2957513"/>
          <a:ext cx="456882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5" name="Equation" r:id="rId8" imgW="2450880" imgH="457200" progId="Equation.DSMT4">
                  <p:embed/>
                </p:oleObj>
              </mc:Choice>
              <mc:Fallback>
                <p:oleObj name="Equation" r:id="rId8" imgW="245088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2957513"/>
                        <a:ext cx="4568825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0" y="4419600"/>
            <a:ext cx="4661813" cy="2414825"/>
            <a:chOff x="4419600" y="4419600"/>
            <a:chExt cx="4661813" cy="2414825"/>
          </a:xfrm>
        </p:grpSpPr>
        <p:grpSp>
          <p:nvGrpSpPr>
            <p:cNvPr id="21" name="Group 20"/>
            <p:cNvGrpSpPr/>
            <p:nvPr/>
          </p:nvGrpSpPr>
          <p:grpSpPr>
            <a:xfrm>
              <a:off x="4419600" y="4419600"/>
              <a:ext cx="4661813" cy="2414825"/>
              <a:chOff x="4507230" y="4519375"/>
              <a:chExt cx="4661813" cy="2414825"/>
            </a:xfrm>
          </p:grpSpPr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673" r="2249" b="-1"/>
              <a:stretch/>
            </p:blipFill>
            <p:spPr bwMode="auto">
              <a:xfrm>
                <a:off x="4507230" y="5666601"/>
                <a:ext cx="4636770" cy="1267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7257073" y="5690176"/>
                <a:ext cx="188692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V.  </a:t>
                </a:r>
                <a:r>
                  <a:rPr lang="en-US" sz="1200" dirty="0" err="1" smtClean="0"/>
                  <a:t>Kiselev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hep-ph</a:t>
                </a:r>
                <a:r>
                  <a:rPr lang="en-US" sz="1200" dirty="0" smtClean="0"/>
                  <a:t>/0308214</a:t>
                </a:r>
                <a:endParaRPr lang="en-US" sz="1200" dirty="0"/>
              </a:p>
            </p:txBody>
          </p:sp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249" b="56555"/>
              <a:stretch/>
            </p:blipFill>
            <p:spPr bwMode="auto">
              <a:xfrm>
                <a:off x="4532273" y="4519375"/>
                <a:ext cx="4636770" cy="897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4583430" y="5541943"/>
                <a:ext cx="2655570" cy="1869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142042" y="5918776"/>
                <a:ext cx="200195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Colangelo</a:t>
                </a:r>
                <a:r>
                  <a:rPr lang="en-US" sz="1200" dirty="0" smtClean="0"/>
                  <a:t> et al PRD61 (2000)</a:t>
                </a:r>
                <a:endParaRPr lang="en-US" sz="12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315200" y="6147376"/>
                <a:ext cx="182877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Ivanov</a:t>
                </a:r>
                <a:r>
                  <a:rPr lang="en-US" sz="1200" dirty="0" smtClean="0"/>
                  <a:t>  et al PRD73 (2006)</a:t>
                </a:r>
                <a:endParaRPr lang="en-US" sz="12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73433" y="6581001"/>
                <a:ext cx="20705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C.-H Chang et al PRD49 (1994)</a:t>
                </a:r>
                <a:endParaRPr lang="en-US" sz="12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496626" y="6352401"/>
                <a:ext cx="164737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Dhir</a:t>
                </a:r>
                <a:r>
                  <a:rPr lang="en-US" sz="1200" dirty="0" smtClean="0"/>
                  <a:t> et al PRD79 (2009)</a:t>
                </a:r>
                <a:endParaRPr lang="en-US" sz="1200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V="1">
                <a:off x="4583430" y="5486400"/>
                <a:ext cx="4560540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4583460" y="6840080"/>
                <a:ext cx="4560540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7543800" y="4868584"/>
              <a:ext cx="914400" cy="4409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58200" y="4868583"/>
              <a:ext cx="623213" cy="4489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66" t="20709" r="2249" b="56555"/>
            <a:stretch/>
          </p:blipFill>
          <p:spPr bwMode="auto">
            <a:xfrm>
              <a:off x="7899477" y="4868583"/>
              <a:ext cx="634923" cy="46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332594" y="2362200"/>
            <a:ext cx="290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Closer to B</a:t>
            </a:r>
            <a:r>
              <a:rPr lang="en-US" baseline="30000" dirty="0" smtClean="0"/>
              <a:t>0</a:t>
            </a:r>
            <a:r>
              <a:rPr lang="en-US" dirty="0" smtClean="0"/>
              <a:t> ratio (see below)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" y="3974068"/>
            <a:ext cx="303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Consistent with factorization…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5819001"/>
            <a:ext cx="457200" cy="662225"/>
          </a:xfrm>
          <a:prstGeom prst="rect">
            <a:avLst/>
          </a:prstGeom>
          <a:solidFill>
            <a:srgbClr val="FF66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05000" y="5833872"/>
            <a:ext cx="457200" cy="457200"/>
          </a:xfrm>
          <a:prstGeom prst="rect">
            <a:avLst/>
          </a:prstGeom>
          <a:solidFill>
            <a:srgbClr val="FF66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864209" y="26015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PRD87, 112012 (2013)</a:t>
            </a:r>
            <a:endParaRPr lang="en-US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92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B</a:t>
            </a:r>
            <a:r>
              <a:rPr lang="en-US" b="1" baseline="-25000" dirty="0" err="1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endParaRPr lang="en-US" b="1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/>
          <a:stretch/>
        </p:blipFill>
        <p:spPr bwMode="auto">
          <a:xfrm>
            <a:off x="0" y="1093946"/>
            <a:ext cx="3596640" cy="270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504" y="76200"/>
            <a:ext cx="229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LHCb-PAPER-2013-034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(Preliminary)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9267" y="1554540"/>
            <a:ext cx="5968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sz="2400" dirty="0" smtClean="0"/>
              <a:t>All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decays to date </a:t>
            </a:r>
            <a:r>
              <a:rPr lang="en-US" sz="2400" dirty="0" err="1" smtClean="0"/>
              <a:t>obs’d</a:t>
            </a:r>
            <a:r>
              <a:rPr lang="en-US" sz="2400" dirty="0" smtClean="0"/>
              <a:t> via </a:t>
            </a:r>
            <a:r>
              <a:rPr lang="en-US" sz="2400" dirty="0" err="1" smtClean="0"/>
              <a:t>b</a:t>
            </a:r>
            <a:r>
              <a:rPr lang="en-US" sz="2400" dirty="0" err="1" smtClean="0">
                <a:sym typeface="Wingdings" pitchFamily="2" charset="2"/>
              </a:rPr>
              <a:t>c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400" dirty="0" smtClean="0">
                <a:latin typeface="+mj-lt"/>
                <a:cs typeface="Times New Roman" pitchFamily="18" charset="0"/>
                <a:sym typeface="Wingdings" pitchFamily="2" charset="2"/>
              </a:rPr>
              <a:t>‘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en-US" sz="2400" dirty="0" smtClean="0">
                <a:sym typeface="Wingdings" pitchFamily="2" charset="2"/>
              </a:rPr>
              <a:t>X </a:t>
            </a:r>
            <a:r>
              <a:rPr lang="en-US" sz="2400" dirty="0" smtClean="0"/>
              <a:t> 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dirty="0" smtClean="0"/>
              <a:t>“Easily” triggered on using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‘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400" baseline="30000" dirty="0" err="1" smtClean="0">
                <a:latin typeface="Symbol" pitchFamily="18" charset="2"/>
                <a:sym typeface="Wingdings" pitchFamily="2" charset="2"/>
              </a:rPr>
              <a:t>+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400" baseline="30000" dirty="0" smtClean="0">
                <a:sym typeface="Wingdings" pitchFamily="2" charset="2"/>
              </a:rPr>
              <a:t>-</a:t>
            </a:r>
            <a:r>
              <a:rPr lang="en-US" sz="2400" dirty="0" smtClean="0">
                <a:sym typeface="Wingdings" pitchFamily="2" charset="2"/>
              </a:rPr>
              <a:t>.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dirty="0" err="1">
                <a:sym typeface="Wingdings" pitchFamily="2" charset="2"/>
              </a:rPr>
              <a:t>c</a:t>
            </a:r>
            <a:r>
              <a:rPr lang="en-US" sz="2400" dirty="0" err="1" smtClean="0">
                <a:sym typeface="Wingdings" pitchFamily="2" charset="2"/>
              </a:rPr>
              <a:t>s</a:t>
            </a:r>
            <a:r>
              <a:rPr lang="en-US" sz="2400" dirty="0" smtClean="0">
                <a:sym typeface="Wingdings" pitchFamily="2" charset="2"/>
              </a:rPr>
              <a:t> mean </a:t>
            </a:r>
            <a:r>
              <a:rPr lang="en-US" sz="2400" dirty="0" err="1" smtClean="0">
                <a:sym typeface="Wingdings" pitchFamily="2" charset="2"/>
              </a:rPr>
              <a:t>B</a:t>
            </a:r>
            <a:r>
              <a:rPr lang="en-US" sz="2400" baseline="-25000" dirty="0" err="1" smtClean="0">
                <a:sym typeface="Wingdings" pitchFamily="2" charset="2"/>
              </a:rPr>
              <a:t>c</a:t>
            </a:r>
            <a:r>
              <a:rPr lang="en-US" sz="2400" dirty="0" smtClean="0">
                <a:sym typeface="Wingdings" pitchFamily="2" charset="2"/>
              </a:rPr>
              <a:t>  </a:t>
            </a:r>
            <a:r>
              <a:rPr lang="en-US" sz="2400" dirty="0" err="1" smtClean="0">
                <a:sym typeface="Wingdings" pitchFamily="2" charset="2"/>
              </a:rPr>
              <a:t>B</a:t>
            </a:r>
            <a:r>
              <a:rPr lang="en-US" sz="2400" baseline="-25000" dirty="0" err="1" smtClean="0">
                <a:sym typeface="Wingdings" pitchFamily="2" charset="2"/>
              </a:rPr>
              <a:t>s</a:t>
            </a:r>
            <a:r>
              <a:rPr lang="en-US" sz="2400" dirty="0" err="1" smtClean="0">
                <a:sym typeface="Wingdings" pitchFamily="2" charset="2"/>
              </a:rPr>
              <a:t>X</a:t>
            </a:r>
            <a:r>
              <a:rPr lang="en-US" sz="2400" dirty="0" smtClean="0">
                <a:sym typeface="Wingdings" pitchFamily="2" charset="2"/>
              </a:rPr>
              <a:t>  … more difficult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to trigger on and reconstruct..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038600"/>
            <a:ext cx="894033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sz="2200" dirty="0" smtClean="0"/>
              <a:t>This analysis reports the </a:t>
            </a:r>
            <a:r>
              <a:rPr lang="en-US" sz="2200" b="1" dirty="0" smtClean="0">
                <a:solidFill>
                  <a:srgbClr val="FF0000"/>
                </a:solidFill>
              </a:rPr>
              <a:t>first observation</a:t>
            </a:r>
            <a:r>
              <a:rPr lang="en-US" sz="2200" dirty="0" smtClean="0"/>
              <a:t> of </a:t>
            </a:r>
            <a:r>
              <a:rPr lang="en-US" sz="2200" b="1" dirty="0" err="1" smtClean="0">
                <a:solidFill>
                  <a:srgbClr val="FF0000"/>
                </a:solidFill>
              </a:rPr>
              <a:t>B</a:t>
            </a:r>
            <a:r>
              <a:rPr lang="en-US" sz="2200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200" b="1" dirty="0" err="1" smtClean="0">
                <a:solidFill>
                  <a:srgbClr val="FF0000"/>
                </a:solidFill>
                <a:sym typeface="Wingdings" pitchFamily="2" charset="2"/>
              </a:rPr>
              <a:t>B</a:t>
            </a:r>
            <a:r>
              <a:rPr lang="en-US" sz="22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US" sz="2200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sz="2200" dirty="0" smtClean="0"/>
              <a:t>.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200" dirty="0" smtClean="0"/>
              <a:t>Wide range of theoretical predictions for the branching fraction, from a </a:t>
            </a:r>
            <a:br>
              <a:rPr lang="en-US" sz="2200" dirty="0" smtClean="0"/>
            </a:br>
            <a:r>
              <a:rPr lang="en-US" sz="2200" dirty="0" smtClean="0"/>
              <a:t>few percent to ~20%.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200" dirty="0" smtClean="0"/>
              <a:t>Strategy is to take fully reconstructed </a:t>
            </a:r>
            <a:r>
              <a:rPr lang="en-US" sz="2200" dirty="0" err="1" smtClean="0"/>
              <a:t>B</a:t>
            </a:r>
            <a:r>
              <a:rPr lang="en-US" sz="2200" baseline="-25000" dirty="0" err="1" smtClean="0"/>
              <a:t>s</a:t>
            </a:r>
            <a:r>
              <a:rPr lang="en-US" sz="2200" dirty="0" smtClean="0"/>
              <a:t> decays, add a 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and search for a </a:t>
            </a:r>
            <a:br>
              <a:rPr lang="en-US" sz="2200" dirty="0" smtClean="0"/>
            </a:br>
            <a:r>
              <a:rPr lang="en-US" sz="2200" dirty="0" smtClean="0"/>
              <a:t>peak at the </a:t>
            </a:r>
            <a:r>
              <a:rPr lang="en-US" sz="2200" dirty="0" err="1" smtClean="0"/>
              <a:t>B</a:t>
            </a:r>
            <a:r>
              <a:rPr lang="en-US" sz="2200" baseline="-25000" dirty="0" err="1" smtClean="0"/>
              <a:t>c</a:t>
            </a:r>
            <a:r>
              <a:rPr lang="en-US" sz="2200" dirty="0" smtClean="0"/>
              <a:t> mass.</a:t>
            </a:r>
            <a:br>
              <a:rPr lang="en-US" sz="2200" dirty="0" smtClean="0"/>
            </a:br>
            <a:endParaRPr lang="en-US" sz="2200" dirty="0" smtClean="0"/>
          </a:p>
          <a:p>
            <a:pPr marL="342900" indent="-342900">
              <a:buBlip>
                <a:blip r:embed="rId4"/>
              </a:buBlip>
            </a:pPr>
            <a:r>
              <a:rPr lang="en-US" sz="2200" dirty="0" smtClean="0"/>
              <a:t>Goal is to measure:</a:t>
            </a:r>
            <a:endParaRPr lang="en-US" sz="2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09702"/>
              </p:ext>
            </p:extLst>
          </p:nvPr>
        </p:nvGraphicFramePr>
        <p:xfrm>
          <a:off x="3058878" y="5791200"/>
          <a:ext cx="29749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" name="Equation" r:id="rId5" imgW="1434960" imgH="457200" progId="Equation.DSMT4">
                  <p:embed/>
                </p:oleObj>
              </mc:Choice>
              <mc:Fallback>
                <p:oleObj name="Equation" r:id="rId5" imgW="1434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8878" y="5791200"/>
                        <a:ext cx="2974975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66001" y="757535"/>
            <a:ext cx="832279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 fb</a:t>
            </a:r>
            <a:r>
              <a:rPr lang="en-US" sz="2400" baseline="30000" dirty="0" smtClean="0"/>
              <a:t>-1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6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164"/>
            <a:ext cx="4871014" cy="264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candidates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09600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</a:t>
            </a:r>
            <a:r>
              <a:rPr lang="en-US" sz="2800" baseline="-25000" dirty="0" err="1" smtClean="0"/>
              <a:t>s</a:t>
            </a:r>
            <a:r>
              <a:rPr lang="en-US" sz="2800" dirty="0" err="1" smtClean="0">
                <a:sym typeface="Wingdings" pitchFamily="2" charset="2"/>
              </a:rPr>
              <a:t>D</a:t>
            </a:r>
            <a:r>
              <a:rPr lang="en-US" sz="2800" baseline="-25000" dirty="0" err="1" smtClean="0">
                <a:sym typeface="Wingdings" pitchFamily="2" charset="2"/>
              </a:rPr>
              <a:t>s</a:t>
            </a:r>
            <a:r>
              <a:rPr lang="en-US" sz="2800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D</a:t>
            </a:r>
            <a:r>
              <a:rPr lang="en-US" sz="2800" baseline="-25000" dirty="0" err="1" smtClean="0">
                <a:sym typeface="Wingdings" pitchFamily="2" charset="2"/>
              </a:rPr>
              <a:t>s</a:t>
            </a:r>
            <a:r>
              <a:rPr lang="en-US" sz="2800" dirty="0" err="1" smtClean="0">
                <a:sym typeface="Wingdings" pitchFamily="2" charset="2"/>
              </a:rPr>
              <a:t>KK</a:t>
            </a:r>
            <a:r>
              <a:rPr lang="en-US" sz="2800" dirty="0" err="1" smtClean="0">
                <a:latin typeface="Symbol" pitchFamily="18" charset="2"/>
                <a:sym typeface="Wingdings" pitchFamily="2" charset="2"/>
              </a:rPr>
              <a:t>p</a:t>
            </a:r>
            <a:endParaRPr lang="en-US" sz="2800" dirty="0"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810000"/>
            <a:ext cx="3308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≈ 74,000 recon. </a:t>
            </a:r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s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err="1" smtClean="0">
                <a:sym typeface="Wingdings" pitchFamily="2" charset="2"/>
              </a:rPr>
              <a:t>D</a:t>
            </a:r>
            <a:r>
              <a:rPr lang="en-US" sz="2400" b="1" baseline="-25000" dirty="0" err="1" smtClean="0">
                <a:sym typeface="Wingdings" pitchFamily="2" charset="2"/>
              </a:rPr>
              <a:t>s</a:t>
            </a:r>
            <a:r>
              <a:rPr lang="en-US" sz="2400" b="1" dirty="0" err="1" smtClean="0">
                <a:latin typeface="Symbol" pitchFamily="18" charset="2"/>
                <a:sym typeface="Wingdings" pitchFamily="2" charset="2"/>
              </a:rPr>
              <a:t>p</a:t>
            </a:r>
            <a:endParaRPr lang="en-US" sz="2400" b="1" dirty="0">
              <a:latin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419600"/>
            <a:ext cx="81920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/>
              <a:t>Form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c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candidates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dirty="0" err="1" smtClean="0"/>
              <a:t>B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selection: mass windows [5335-5407] for 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s</a:t>
            </a:r>
            <a:r>
              <a:rPr lang="en-US" sz="2000" dirty="0" err="1" smtClean="0">
                <a:latin typeface="Symbol" pitchFamily="18" charset="2"/>
              </a:rPr>
              <a:t>p</a:t>
            </a:r>
            <a:r>
              <a:rPr lang="en-US" sz="2000" dirty="0" smtClean="0"/>
              <a:t>, [5330-5410] for J/</a:t>
            </a:r>
            <a:r>
              <a:rPr lang="en-US" sz="2000" dirty="0" err="1" smtClean="0">
                <a:latin typeface="Symbol" pitchFamily="18" charset="2"/>
              </a:rPr>
              <a:t>yf</a:t>
            </a:r>
            <a:endParaRPr lang="en-US" sz="2000" dirty="0" smtClean="0">
              <a:latin typeface="Symbol" pitchFamily="18" charset="2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: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&gt;100 MeV, IP </a:t>
            </a:r>
            <a:r>
              <a:rPr lang="en-US" sz="2000" dirty="0" smtClean="0">
                <a:latin typeface="Symbol" pitchFamily="18" charset="2"/>
              </a:rPr>
              <a:t>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&gt; 2 &amp; loose PID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/>
              <a:t>BDT </a:t>
            </a:r>
            <a:r>
              <a:rPr lang="en-US" sz="2000" dirty="0" smtClean="0"/>
              <a:t>used </a:t>
            </a:r>
            <a:r>
              <a:rPr lang="en-US" sz="2000" dirty="0" smtClean="0"/>
              <a:t>to </a:t>
            </a:r>
            <a:r>
              <a:rPr lang="en-US" sz="2000" dirty="0" smtClean="0"/>
              <a:t>distinguish </a:t>
            </a:r>
            <a:r>
              <a:rPr lang="en-US" sz="2000" dirty="0" smtClean="0"/>
              <a:t>signal from background.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dirty="0" smtClean="0"/>
              <a:t>(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)/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dirty="0" smtClean="0"/>
              <a:t>(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obtained from simulation, except PID (uses D</a:t>
            </a:r>
            <a:r>
              <a:rPr lang="en-US" sz="2000" baseline="30000" dirty="0" smtClean="0"/>
              <a:t>*+</a:t>
            </a:r>
            <a:r>
              <a:rPr lang="en-US" sz="2000" dirty="0" smtClean="0"/>
              <a:t> </a:t>
            </a:r>
            <a:r>
              <a:rPr lang="en-US" sz="2000" dirty="0" err="1" smtClean="0"/>
              <a:t>calib</a:t>
            </a:r>
            <a:r>
              <a:rPr lang="en-US" sz="2000" dirty="0" smtClean="0"/>
              <a:t> data)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374483" y="1290489"/>
            <a:ext cx="1167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Preliminary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16</a:t>
            </a:fld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40" y="1039213"/>
            <a:ext cx="4389960" cy="269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5206" y="609600"/>
            <a:ext cx="260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</a:t>
            </a:r>
            <a:r>
              <a:rPr lang="en-US" sz="2800" baseline="-25000" dirty="0" err="1" smtClean="0"/>
              <a:t>s</a:t>
            </a:r>
            <a:r>
              <a:rPr lang="en-US" sz="2800" dirty="0" err="1" smtClean="0">
                <a:sym typeface="Wingdings" pitchFamily="2" charset="2"/>
              </a:rPr>
              <a:t>J</a:t>
            </a:r>
            <a:r>
              <a:rPr lang="en-US" sz="2800" dirty="0" smtClean="0">
                <a:sym typeface="Wingdings" pitchFamily="2" charset="2"/>
              </a:rPr>
              <a:t>/</a:t>
            </a:r>
            <a:r>
              <a:rPr lang="en-US" sz="2800" dirty="0" err="1" smtClean="0">
                <a:latin typeface="Symbol" pitchFamily="18" charset="2"/>
                <a:sym typeface="Wingdings" pitchFamily="2" charset="2"/>
              </a:rPr>
              <a:t>yf</a:t>
            </a:r>
            <a:r>
              <a:rPr lang="en-US" sz="2800" dirty="0" smtClean="0">
                <a:latin typeface="Symbol" pitchFamily="18" charset="2"/>
                <a:sym typeface="Wingdings" pitchFamily="2" charset="2"/>
              </a:rPr>
              <a:t>, </a:t>
            </a:r>
            <a:r>
              <a:rPr lang="en-US" sz="2800" dirty="0" err="1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sz="2800" dirty="0" err="1" smtClean="0">
                <a:sym typeface="Wingdings" pitchFamily="2" charset="2"/>
              </a:rPr>
              <a:t>KK</a:t>
            </a:r>
            <a:endParaRPr lang="en-US" sz="2800" dirty="0">
              <a:latin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3153" y="3810000"/>
            <a:ext cx="3736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≈ 104,000 recon. </a:t>
            </a:r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s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>
                <a:sym typeface="Wingdings" pitchFamily="2" charset="2"/>
              </a:rPr>
              <a:t>J/</a:t>
            </a:r>
            <a:r>
              <a:rPr lang="en-US" sz="2400" b="1" dirty="0" err="1" smtClean="0">
                <a:latin typeface="Symbol" pitchFamily="18" charset="2"/>
                <a:sym typeface="Wingdings" pitchFamily="2" charset="2"/>
              </a:rPr>
              <a:t>yf</a:t>
            </a:r>
            <a:endParaRPr lang="en-US" sz="2400" b="1" dirty="0">
              <a:latin typeface="Symbol" pitchFamily="18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74450" y="1185446"/>
            <a:ext cx="1167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Preliminary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3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56" name="Picture 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460663" cy="28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55" name="Picture 1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8070"/>
            <a:ext cx="459888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30"/>
            <a:ext cx="8229600" cy="68833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B</a:t>
            </a:r>
            <a:r>
              <a:rPr lang="en-US" b="1" baseline="-25000" dirty="0" err="1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33400"/>
            <a:ext cx="3634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Using </a:t>
            </a:r>
            <a:r>
              <a:rPr lang="en-US" sz="2800" dirty="0" err="1" smtClean="0"/>
              <a:t>B</a:t>
            </a:r>
            <a:r>
              <a:rPr lang="en-US" sz="2800" baseline="-25000" dirty="0" err="1" smtClean="0"/>
              <a:t>s</a:t>
            </a:r>
            <a:r>
              <a:rPr lang="en-US" sz="2800" dirty="0" err="1" smtClean="0">
                <a:sym typeface="Wingdings" pitchFamily="2" charset="2"/>
              </a:rPr>
              <a:t>D</a:t>
            </a:r>
            <a:r>
              <a:rPr lang="en-US" sz="2800" baseline="-25000" dirty="0" err="1" smtClean="0">
                <a:sym typeface="Wingdings" pitchFamily="2" charset="2"/>
              </a:rPr>
              <a:t>s</a:t>
            </a:r>
            <a:r>
              <a:rPr lang="en-US" sz="2800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D</a:t>
            </a:r>
            <a:r>
              <a:rPr lang="en-US" sz="2800" baseline="-25000" dirty="0" err="1" smtClean="0">
                <a:sym typeface="Wingdings" pitchFamily="2" charset="2"/>
              </a:rPr>
              <a:t>s</a:t>
            </a:r>
            <a:r>
              <a:rPr lang="en-US" sz="2800" dirty="0" err="1" smtClean="0">
                <a:sym typeface="Wingdings" pitchFamily="2" charset="2"/>
              </a:rPr>
              <a:t>KK</a:t>
            </a:r>
            <a:r>
              <a:rPr lang="en-US" sz="2800" dirty="0" err="1" smtClean="0">
                <a:latin typeface="Symbol" pitchFamily="18" charset="2"/>
                <a:sym typeface="Wingdings" pitchFamily="2" charset="2"/>
              </a:rPr>
              <a:t>p</a:t>
            </a:r>
            <a:endParaRPr lang="en-US" sz="2800" dirty="0">
              <a:latin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09600"/>
            <a:ext cx="3494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Using </a:t>
            </a:r>
            <a:r>
              <a:rPr lang="en-US" sz="2800" dirty="0" err="1" smtClean="0"/>
              <a:t>B</a:t>
            </a:r>
            <a:r>
              <a:rPr lang="en-US" sz="2800" baseline="-25000" dirty="0" err="1" smtClean="0"/>
              <a:t>s</a:t>
            </a:r>
            <a:r>
              <a:rPr lang="en-US" sz="2800" dirty="0" err="1" smtClean="0">
                <a:sym typeface="Wingdings" pitchFamily="2" charset="2"/>
              </a:rPr>
              <a:t>J</a:t>
            </a:r>
            <a:r>
              <a:rPr lang="en-US" sz="2800" dirty="0" smtClean="0">
                <a:sym typeface="Wingdings" pitchFamily="2" charset="2"/>
              </a:rPr>
              <a:t>/</a:t>
            </a:r>
            <a:r>
              <a:rPr lang="en-US" sz="2800" dirty="0" err="1" smtClean="0">
                <a:latin typeface="Symbol" pitchFamily="18" charset="2"/>
                <a:sym typeface="Wingdings" pitchFamily="2" charset="2"/>
              </a:rPr>
              <a:t>yf</a:t>
            </a:r>
            <a:r>
              <a:rPr lang="en-US" sz="2800" dirty="0" smtClean="0">
                <a:latin typeface="Symbol" pitchFamily="18" charset="2"/>
                <a:sym typeface="Wingdings" pitchFamily="2" charset="2"/>
              </a:rPr>
              <a:t>, </a:t>
            </a:r>
            <a:r>
              <a:rPr lang="en-US" sz="2800" dirty="0" err="1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sz="2800" dirty="0" err="1" smtClean="0">
                <a:sym typeface="Wingdings" pitchFamily="2" charset="2"/>
              </a:rPr>
              <a:t>KK</a:t>
            </a:r>
            <a:endParaRPr lang="en-US" sz="2800" dirty="0">
              <a:latin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363827"/>
              </p:ext>
            </p:extLst>
          </p:nvPr>
        </p:nvGraphicFramePr>
        <p:xfrm>
          <a:off x="6349" y="4267200"/>
          <a:ext cx="2309237" cy="67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" name="Equation" r:id="rId5" imgW="1562040" imgH="457200" progId="Equation.DSMT4">
                  <p:embed/>
                </p:oleObj>
              </mc:Choice>
              <mc:Fallback>
                <p:oleObj name="Equation" r:id="rId5" imgW="15620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" y="4267200"/>
                        <a:ext cx="2309237" cy="676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763460"/>
              </p:ext>
            </p:extLst>
          </p:nvPr>
        </p:nvGraphicFramePr>
        <p:xfrm>
          <a:off x="990600" y="4791230"/>
          <a:ext cx="3352800" cy="44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" name="Equation" r:id="rId7" imgW="2082600" imgH="279360" progId="Equation.DSMT4">
                  <p:embed/>
                </p:oleObj>
              </mc:Choice>
              <mc:Fallback>
                <p:oleObj name="Equation" r:id="rId7" imgW="2082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4791230"/>
                        <a:ext cx="3352800" cy="449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054039"/>
              </p:ext>
            </p:extLst>
          </p:nvPr>
        </p:nvGraphicFramePr>
        <p:xfrm>
          <a:off x="5238646" y="4800600"/>
          <a:ext cx="3829788" cy="43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" name="Equation" r:id="rId9" imgW="2260440" imgH="253800" progId="Equation.DSMT4">
                  <p:embed/>
                </p:oleObj>
              </mc:Choice>
              <mc:Fallback>
                <p:oleObj name="Equation" r:id="rId9" imgW="226044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646" y="4800600"/>
                        <a:ext cx="3829788" cy="431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133172"/>
              </p:ext>
            </p:extLst>
          </p:nvPr>
        </p:nvGraphicFramePr>
        <p:xfrm>
          <a:off x="723900" y="5236990"/>
          <a:ext cx="7353300" cy="78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" name="Equation" r:id="rId11" imgW="4292280" imgH="457200" progId="Equation.DSMT4">
                  <p:embed/>
                </p:oleObj>
              </mc:Choice>
              <mc:Fallback>
                <p:oleObj name="Equation" r:id="rId11" imgW="429228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5236990"/>
                        <a:ext cx="7353300" cy="78281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37" y="6096000"/>
            <a:ext cx="93824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Assuming </a:t>
            </a:r>
            <a:r>
              <a:rPr lang="en-US" sz="2000" b="1" dirty="0" err="1" smtClean="0"/>
              <a:t>B</a:t>
            </a:r>
            <a:r>
              <a:rPr lang="en-US" sz="2000" b="1" baseline="-25000" dirty="0" err="1" smtClean="0"/>
              <a:t>c</a:t>
            </a:r>
            <a:r>
              <a:rPr lang="en-US" sz="2000" b="1" dirty="0" err="1" smtClean="0">
                <a:sym typeface="Wingdings" pitchFamily="2" charset="2"/>
              </a:rPr>
              <a:t>J</a:t>
            </a:r>
            <a:r>
              <a:rPr lang="en-US" sz="2000" b="1" dirty="0" smtClean="0">
                <a:sym typeface="Wingdings" pitchFamily="2" charset="2"/>
              </a:rPr>
              <a:t>/</a:t>
            </a:r>
            <a:r>
              <a:rPr lang="en-US" sz="2000" b="1" dirty="0" err="1" smtClean="0">
                <a:latin typeface="Symbol" pitchFamily="18" charset="2"/>
                <a:sym typeface="Wingdings" pitchFamily="2" charset="2"/>
              </a:rPr>
              <a:t>yp</a:t>
            </a:r>
            <a:r>
              <a:rPr lang="en-US" sz="2000" b="1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= 0.15% from </a:t>
            </a:r>
            <a:r>
              <a:rPr lang="en-US" sz="2000" b="1" dirty="0" err="1" smtClean="0">
                <a:sym typeface="Wingdings" pitchFamily="2" charset="2"/>
              </a:rPr>
              <a:t>Ivanov</a:t>
            </a:r>
            <a:r>
              <a:rPr lang="en-US" sz="2000" b="1" dirty="0" smtClean="0">
                <a:sym typeface="Wingdings" pitchFamily="2" charset="2"/>
              </a:rPr>
              <a:t> et al, from theory, </a:t>
            </a:r>
            <a:r>
              <a:rPr lang="en-US" sz="2000" b="1" dirty="0">
                <a:sym typeface="Wingdings" pitchFamily="2" charset="2"/>
              </a:rPr>
              <a:t>l</a:t>
            </a:r>
            <a:r>
              <a:rPr lang="en-US" sz="2000" b="1" dirty="0" smtClean="0"/>
              <a:t>eads to </a:t>
            </a:r>
            <a:br>
              <a:rPr lang="en-US" sz="2000" b="1" dirty="0" smtClean="0"/>
            </a:br>
            <a:r>
              <a:rPr lang="en-US" sz="2400" b="1" dirty="0" smtClean="0">
                <a:solidFill>
                  <a:srgbClr val="0000FF"/>
                </a:solidFill>
                <a:latin typeface="Euclid Math One" pitchFamily="18" charset="2"/>
              </a:rPr>
              <a:t>B</a:t>
            </a:r>
            <a:r>
              <a:rPr lang="en-US" sz="2400" b="1" dirty="0" smtClean="0">
                <a:solidFill>
                  <a:srgbClr val="0000FF"/>
                </a:solidFill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</a:rPr>
              <a:t>B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400" b="1" dirty="0" err="1" smtClean="0">
                <a:solidFill>
                  <a:srgbClr val="0000FF"/>
                </a:solidFill>
                <a:sym typeface="Wingdings" pitchFamily="2" charset="2"/>
              </a:rPr>
              <a:t>B</a:t>
            </a:r>
            <a:r>
              <a:rPr lang="en-US" sz="2400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en-US" sz="2400" b="1" dirty="0" err="1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sz="2400" b="1" dirty="0" smtClean="0">
                <a:solidFill>
                  <a:srgbClr val="0000FF"/>
                </a:solidFill>
                <a:sym typeface="Wingdings" pitchFamily="2" charset="2"/>
              </a:rPr>
              <a:t>)~10% </a:t>
            </a:r>
            <a:r>
              <a:rPr lang="en-US" sz="2000" b="1" dirty="0" smtClean="0">
                <a:sym typeface="Wingdings" pitchFamily="2" charset="2"/>
              </a:rPr>
              <a:t>but large  uncertainty.  </a:t>
            </a:r>
            <a:r>
              <a:rPr lang="en-US" sz="2000" b="1" dirty="0" smtClean="0"/>
              <a:t>Well within the wide range of predictions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7824101" y="1295400"/>
            <a:ext cx="1167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Preliminary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5901" y="1182916"/>
            <a:ext cx="1167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Preliminary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17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39025" y="3657600"/>
            <a:ext cx="1875575" cy="533400"/>
            <a:chOff x="639025" y="3657600"/>
            <a:chExt cx="1875575" cy="533400"/>
          </a:xfrm>
        </p:grpSpPr>
        <p:sp>
          <p:nvSpPr>
            <p:cNvPr id="11" name="TextBox 10"/>
            <p:cNvSpPr txBox="1"/>
            <p:nvPr/>
          </p:nvSpPr>
          <p:spPr>
            <a:xfrm>
              <a:off x="685800" y="3714690"/>
              <a:ext cx="668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7.5</a:t>
              </a:r>
              <a:r>
                <a:rPr lang="en-US" sz="2000" b="1" dirty="0" smtClean="0">
                  <a:latin typeface="Symbol" pitchFamily="18" charset="2"/>
                </a:rPr>
                <a:t>s</a:t>
              </a:r>
              <a:endParaRPr lang="en-US" sz="2000" b="1" dirty="0">
                <a:latin typeface="Symbol" pitchFamily="18" charset="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1600" y="3730079"/>
              <a:ext cx="111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(incl. </a:t>
              </a:r>
              <a:r>
                <a:rPr lang="en-US" dirty="0" err="1" smtClean="0"/>
                <a:t>syst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639025" y="3657600"/>
              <a:ext cx="1875575" cy="533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86400" y="3657600"/>
            <a:ext cx="1875575" cy="533400"/>
            <a:chOff x="5486400" y="3657600"/>
            <a:chExt cx="1875575" cy="533400"/>
          </a:xfrm>
        </p:grpSpPr>
        <p:sp>
          <p:nvSpPr>
            <p:cNvPr id="13" name="TextBox 12"/>
            <p:cNvSpPr txBox="1"/>
            <p:nvPr/>
          </p:nvSpPr>
          <p:spPr>
            <a:xfrm>
              <a:off x="5579627" y="3714690"/>
              <a:ext cx="668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5</a:t>
              </a:r>
              <a:r>
                <a:rPr lang="en-US" sz="2000" b="1" dirty="0" smtClean="0"/>
                <a:t>.5</a:t>
              </a:r>
              <a:r>
                <a:rPr lang="en-US" sz="2000" b="1" dirty="0" smtClean="0">
                  <a:latin typeface="Symbol" pitchFamily="18" charset="2"/>
                </a:rPr>
                <a:t>s</a:t>
              </a:r>
              <a:endParaRPr lang="en-US" sz="2000" b="1" dirty="0">
                <a:latin typeface="Symbol" pitchFamily="18" charset="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48400" y="3730079"/>
              <a:ext cx="111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(incl. </a:t>
              </a:r>
              <a:r>
                <a:rPr lang="en-US" dirty="0" err="1" smtClean="0"/>
                <a:t>syst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486400" y="3657600"/>
              <a:ext cx="1875575" cy="533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0698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Summary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762000"/>
            <a:ext cx="9067800" cy="472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Many interesting measurements in </a:t>
            </a:r>
            <a:r>
              <a:rPr lang="en-US" sz="2800" dirty="0" err="1" smtClean="0"/>
              <a:t>b</a:t>
            </a:r>
            <a:r>
              <a:rPr lang="en-US" sz="2800" dirty="0" err="1" smtClean="0">
                <a:sym typeface="Wingdings" pitchFamily="2" charset="2"/>
              </a:rPr>
              <a:t>cX</a:t>
            </a:r>
            <a:r>
              <a:rPr lang="en-US" sz="2800" dirty="0" smtClean="0">
                <a:sym typeface="Wingdings" pitchFamily="2" charset="2"/>
              </a:rPr>
              <a:t> decays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performed with 1 fb</a:t>
            </a:r>
            <a:r>
              <a:rPr lang="en-US" sz="2800" baseline="30000" dirty="0" smtClean="0">
                <a:sym typeface="Wingdings" pitchFamily="2" charset="2"/>
              </a:rPr>
              <a:t>-1</a:t>
            </a:r>
            <a:r>
              <a:rPr lang="en-US" sz="2800" dirty="0" smtClean="0">
                <a:sym typeface="Wingdings" pitchFamily="2" charset="2"/>
              </a:rPr>
              <a:t> data sample.</a:t>
            </a:r>
          </a:p>
          <a:p>
            <a:r>
              <a:rPr lang="en-US" sz="2800" dirty="0" smtClean="0">
                <a:sym typeface="Wingdings" pitchFamily="2" charset="2"/>
              </a:rPr>
              <a:t>Several aimed at measuring </a:t>
            </a:r>
            <a:r>
              <a:rPr lang="en-US" sz="28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sz="2800" dirty="0" smtClean="0">
                <a:sym typeface="Wingdings" pitchFamily="2" charset="2"/>
              </a:rPr>
              <a:t> or input to the combined </a:t>
            </a: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latin typeface="Symbol" pitchFamily="18" charset="2"/>
                <a:sym typeface="Wingdings" pitchFamily="2" charset="2"/>
              </a:rPr>
              <a:t>g </a:t>
            </a:r>
            <a:r>
              <a:rPr lang="en-US" sz="2800" dirty="0" smtClean="0">
                <a:sym typeface="Wingdings" pitchFamily="2" charset="2"/>
              </a:rPr>
              <a:t>determination. </a:t>
            </a:r>
          </a:p>
          <a:p>
            <a:r>
              <a:rPr lang="en-US" sz="2800" dirty="0" smtClean="0">
                <a:sym typeface="Wingdings" pitchFamily="2" charset="2"/>
              </a:rPr>
              <a:t>Large samples being used to probe Weak exchange,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Penguin annihilation decays.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New double-charm final states uncovered..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Promising for CPV and CKM angle </a:t>
            </a:r>
            <a:r>
              <a:rPr lang="en-US" sz="2400" dirty="0" err="1" smtClean="0">
                <a:sym typeface="Wingdings" pitchFamily="2" charset="2"/>
              </a:rPr>
              <a:t>m’ments</a:t>
            </a:r>
            <a:r>
              <a:rPr lang="en-US" sz="2400" dirty="0" smtClean="0">
                <a:sym typeface="Wingdings" pitchFamily="2" charset="2"/>
              </a:rPr>
              <a:t>..</a:t>
            </a:r>
          </a:p>
          <a:p>
            <a:r>
              <a:rPr lang="en-US" sz="2800" dirty="0" smtClean="0">
                <a:sym typeface="Wingdings" pitchFamily="2" charset="2"/>
              </a:rPr>
              <a:t>New </a:t>
            </a:r>
            <a:r>
              <a:rPr lang="en-US" sz="2800" dirty="0" err="1" smtClean="0">
                <a:sym typeface="Wingdings" pitchFamily="2" charset="2"/>
              </a:rPr>
              <a:t>B</a:t>
            </a:r>
            <a:r>
              <a:rPr lang="en-US" sz="2800" baseline="-25000" dirty="0" err="1" smtClean="0">
                <a:sym typeface="Wingdings" pitchFamily="2" charset="2"/>
              </a:rPr>
              <a:t>c</a:t>
            </a:r>
            <a:r>
              <a:rPr lang="en-US" sz="2800" dirty="0" smtClean="0">
                <a:sym typeface="Wingdings" pitchFamily="2" charset="2"/>
              </a:rPr>
              <a:t> decay discoveries, </a:t>
            </a:r>
            <a:r>
              <a:rPr lang="en-US" sz="2800" dirty="0" err="1" smtClean="0">
                <a:sym typeface="Wingdings" pitchFamily="2" charset="2"/>
              </a:rPr>
              <a:t>B</a:t>
            </a:r>
            <a:r>
              <a:rPr lang="en-US" sz="2800" baseline="-25000" dirty="0" err="1" smtClean="0">
                <a:sym typeface="Wingdings" pitchFamily="2" charset="2"/>
              </a:rPr>
              <a:t>c</a:t>
            </a:r>
            <a:r>
              <a:rPr lang="en-US" sz="2800" dirty="0" err="1" smtClean="0">
                <a:sym typeface="Wingdings" pitchFamily="2" charset="2"/>
              </a:rPr>
              <a:t>B</a:t>
            </a:r>
            <a:r>
              <a:rPr lang="en-US" sz="2800" baseline="-25000" dirty="0" err="1" smtClean="0">
                <a:sym typeface="Wingdings" pitchFamily="2" charset="2"/>
              </a:rPr>
              <a:t>s</a:t>
            </a:r>
            <a:r>
              <a:rPr lang="en-US" sz="2800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sz="2800" dirty="0" smtClean="0">
                <a:latin typeface="Symbol" pitchFamily="18" charset="2"/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B</a:t>
            </a:r>
            <a:r>
              <a:rPr lang="en-US" sz="2800" baseline="-25000" dirty="0" err="1" smtClean="0">
                <a:sym typeface="Wingdings" pitchFamily="2" charset="2"/>
              </a:rPr>
              <a:t>c</a:t>
            </a:r>
            <a:r>
              <a:rPr lang="en-US" sz="2800" dirty="0" err="1" smtClean="0">
                <a:sym typeface="Wingdings" pitchFamily="2" charset="2"/>
              </a:rPr>
              <a:t>J</a:t>
            </a:r>
            <a:r>
              <a:rPr lang="en-US" sz="2800" dirty="0" smtClean="0">
                <a:sym typeface="Wingdings" pitchFamily="2" charset="2"/>
              </a:rPr>
              <a:t>/</a:t>
            </a:r>
            <a:r>
              <a:rPr lang="en-US" sz="2800" dirty="0" err="1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sz="2800" dirty="0" err="1" smtClean="0">
                <a:sym typeface="Wingdings" pitchFamily="2" charset="2"/>
              </a:rPr>
              <a:t>D</a:t>
            </a:r>
            <a:r>
              <a:rPr lang="en-US" sz="2800" baseline="-25000" dirty="0" err="1" smtClean="0">
                <a:sym typeface="Wingdings" pitchFamily="2" charset="2"/>
              </a:rPr>
              <a:t>s</a:t>
            </a:r>
            <a:endParaRPr lang="en-US" sz="2800" dirty="0">
              <a:latin typeface="Symbol" pitchFamily="18" charset="2"/>
              <a:sym typeface="Wingdings" pitchFamily="2" charset="2"/>
            </a:endParaRPr>
          </a:p>
          <a:p>
            <a:pPr lvl="1"/>
            <a:r>
              <a:rPr lang="en-US" sz="2400" dirty="0" smtClean="0">
                <a:sym typeface="Wingdings" pitchFamily="2" charset="2"/>
              </a:rPr>
              <a:t>Excellent prospects for more </a:t>
            </a:r>
            <a:r>
              <a:rPr lang="en-US" sz="2400" dirty="0" err="1" smtClean="0">
                <a:sym typeface="Wingdings" pitchFamily="2" charset="2"/>
              </a:rPr>
              <a:t>B</a:t>
            </a:r>
            <a:r>
              <a:rPr lang="en-US" sz="2400" baseline="-25000" dirty="0" err="1" smtClean="0">
                <a:sym typeface="Wingdings" pitchFamily="2" charset="2"/>
              </a:rPr>
              <a:t>c</a:t>
            </a:r>
            <a:r>
              <a:rPr lang="en-US" sz="2400" dirty="0" smtClean="0">
                <a:sym typeface="Wingdings" pitchFamily="2" charset="2"/>
              </a:rPr>
              <a:t> decay mode discoveries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5638800"/>
            <a:ext cx="8305800" cy="1219200"/>
          </a:xfrm>
          <a:prstGeom prst="roundRect">
            <a:avLst>
              <a:gd name="adj" fmla="val 45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Stay tuned for full 2011+2012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3 fb</a:t>
            </a:r>
            <a:r>
              <a:rPr lang="en-US" sz="3600" baseline="30000" dirty="0" smtClean="0">
                <a:solidFill>
                  <a:schemeClr val="tx1"/>
                </a:solidFill>
              </a:rPr>
              <a:t>-1</a:t>
            </a:r>
            <a:r>
              <a:rPr lang="en-US" sz="3600" dirty="0" smtClean="0">
                <a:solidFill>
                  <a:schemeClr val="tx1"/>
                </a:solidFill>
              </a:rPr>
              <a:t> results!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9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 number of “firsts” emerging in the study of </a:t>
            </a:r>
            <a:r>
              <a:rPr lang="en-US" dirty="0" err="1" smtClean="0">
                <a:solidFill>
                  <a:srgbClr val="0000FF"/>
                </a:solidFill>
              </a:rPr>
              <a:t>hadronic</a:t>
            </a:r>
            <a:r>
              <a:rPr lang="en-US" dirty="0" smtClean="0">
                <a:solidFill>
                  <a:srgbClr val="0000FF"/>
                </a:solidFill>
              </a:rPr>
              <a:t> B decays to open charm.</a:t>
            </a:r>
          </a:p>
          <a:p>
            <a:pPr lvl="1"/>
            <a:r>
              <a:rPr lang="en-US" dirty="0" smtClean="0"/>
              <a:t>Going beyond the “Dh</a:t>
            </a:r>
            <a:r>
              <a:rPr lang="en-US" baseline="30000" dirty="0" smtClean="0"/>
              <a:t>±</a:t>
            </a:r>
            <a:r>
              <a:rPr lang="en-US" dirty="0" smtClean="0"/>
              <a:t>” modes, we’re exploring </a:t>
            </a:r>
            <a:br>
              <a:rPr lang="en-US" dirty="0" smtClean="0"/>
            </a:br>
            <a:r>
              <a:rPr lang="en-US" dirty="0" smtClean="0"/>
              <a:t>5, 6, and 7 particle final states.</a:t>
            </a:r>
          </a:p>
          <a:p>
            <a:pPr lvl="1"/>
            <a:r>
              <a:rPr lang="en-US" dirty="0" smtClean="0"/>
              <a:t>Provide additional probes of CKM </a:t>
            </a:r>
            <a:r>
              <a:rPr lang="en-US" dirty="0" smtClean="0"/>
              <a:t>parameters</a:t>
            </a:r>
          </a:p>
          <a:p>
            <a:pPr lvl="2"/>
            <a:r>
              <a:rPr lang="en-US" b="1" dirty="0" smtClean="0">
                <a:solidFill>
                  <a:srgbClr val="7030A0"/>
                </a:solidFill>
              </a:rPr>
              <a:t>Ultimate precision on </a:t>
            </a:r>
            <a:r>
              <a:rPr lang="en-US" b="1" dirty="0" smtClean="0">
                <a:solidFill>
                  <a:srgbClr val="7030A0"/>
                </a:solidFill>
                <a:latin typeface="Symbol" pitchFamily="18" charset="2"/>
              </a:rPr>
              <a:t>g/f</a:t>
            </a:r>
            <a:r>
              <a:rPr lang="en-US" b="1" baseline="-25000" dirty="0" smtClean="0">
                <a:solidFill>
                  <a:srgbClr val="7030A0"/>
                </a:solidFill>
                <a:latin typeface="Symbol" pitchFamily="18" charset="2"/>
              </a:rPr>
              <a:t>3</a:t>
            </a:r>
            <a:r>
              <a:rPr lang="en-US" b="1" dirty="0" smtClean="0">
                <a:solidFill>
                  <a:srgbClr val="7030A0"/>
                </a:solidFill>
              </a:rPr>
              <a:t> must take advantage of many b-hadron decays</a:t>
            </a:r>
            <a:endParaRPr lang="en-US" b="1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Study of </a:t>
            </a:r>
            <a:r>
              <a:rPr lang="en-US" dirty="0" smtClean="0"/>
              <a:t>strong interaction dynamics.</a:t>
            </a:r>
          </a:p>
          <a:p>
            <a:pPr lvl="1"/>
            <a:r>
              <a:rPr lang="en-US" dirty="0" smtClean="0"/>
              <a:t>Made possible due to:</a:t>
            </a:r>
          </a:p>
          <a:p>
            <a:pPr lvl="2"/>
            <a:r>
              <a:rPr lang="en-US" sz="2600" b="1" dirty="0" smtClean="0">
                <a:solidFill>
                  <a:srgbClr val="7030A0"/>
                </a:solidFill>
              </a:rPr>
              <a:t>large </a:t>
            </a:r>
            <a:r>
              <a:rPr lang="en-US" sz="2600" b="1" dirty="0" err="1" smtClean="0">
                <a:solidFill>
                  <a:srgbClr val="7030A0"/>
                </a:solidFill>
                <a:latin typeface="Symbol" pitchFamily="18" charset="2"/>
              </a:rPr>
              <a:t>s</a:t>
            </a:r>
            <a:r>
              <a:rPr lang="en-US" sz="2600" b="1" baseline="-25000" dirty="0" err="1" smtClean="0">
                <a:solidFill>
                  <a:srgbClr val="7030A0"/>
                </a:solidFill>
              </a:rPr>
              <a:t>bb</a:t>
            </a:r>
            <a:r>
              <a:rPr lang="en-US" sz="2600" b="1" dirty="0" smtClean="0">
                <a:solidFill>
                  <a:srgbClr val="7030A0"/>
                </a:solidFill>
              </a:rPr>
              <a:t> @LHC</a:t>
            </a:r>
            <a:r>
              <a:rPr lang="en-US" sz="2600" b="1" dirty="0" smtClean="0">
                <a:solidFill>
                  <a:srgbClr val="7030A0"/>
                </a:solidFill>
              </a:rPr>
              <a:t>, and</a:t>
            </a:r>
          </a:p>
          <a:p>
            <a:pPr lvl="2"/>
            <a:r>
              <a:rPr lang="en-US" sz="2600" b="1" dirty="0" smtClean="0">
                <a:solidFill>
                  <a:srgbClr val="7030A0"/>
                </a:solidFill>
              </a:rPr>
              <a:t>excellent capabilities of </a:t>
            </a:r>
            <a:r>
              <a:rPr lang="en-US" sz="2600" b="1" dirty="0" err="1" smtClean="0">
                <a:solidFill>
                  <a:srgbClr val="7030A0"/>
                </a:solidFill>
              </a:rPr>
              <a:t>LHCb</a:t>
            </a:r>
            <a:r>
              <a:rPr lang="en-US" sz="2600" b="1" dirty="0" smtClean="0">
                <a:solidFill>
                  <a:srgbClr val="7030A0"/>
                </a:solidFill>
              </a:rPr>
              <a:t> to trigger on and fully reconstruct high multiplicity final states.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Here, we discuss some of the recent results </a:t>
            </a:r>
            <a:r>
              <a:rPr lang="en-US" dirty="0" smtClean="0">
                <a:solidFill>
                  <a:srgbClr val="0000FF"/>
                </a:solidFill>
              </a:rPr>
              <a:t>from </a:t>
            </a:r>
            <a:r>
              <a:rPr lang="en-US" dirty="0" err="1" smtClean="0">
                <a:solidFill>
                  <a:srgbClr val="0000FF"/>
                </a:solidFill>
              </a:rPr>
              <a:t>LHCb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on </a:t>
            </a:r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b="1" dirty="0" smtClean="0">
                <a:solidFill>
                  <a:srgbClr val="7030A0"/>
                </a:solidFill>
                <a:sym typeface="Wingdings" pitchFamily="2" charset="2"/>
              </a:rPr>
              <a:t>DX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..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All results based on 1 fb</a:t>
            </a:r>
            <a:r>
              <a:rPr lang="en-US" baseline="30000" dirty="0" smtClean="0">
                <a:solidFill>
                  <a:srgbClr val="0000FF"/>
                </a:solidFill>
                <a:sym typeface="Wingdings" pitchFamily="2" charset="2"/>
              </a:rPr>
              <a:t>-1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, unless otherwise noted.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First observation of </a:t>
            </a:r>
            <a:r>
              <a:rPr lang="en-US" b="1" dirty="0" err="1" smtClean="0">
                <a:solidFill>
                  <a:srgbClr val="FF0000"/>
                </a:solidFill>
              </a:rPr>
              <a:t>B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D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f</a:t>
            </a:r>
            <a:endParaRPr lang="en-US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Motivation: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dirty="0" smtClean="0">
                <a:sym typeface="Wingdings" pitchFamily="2" charset="2"/>
              </a:rPr>
              <a:t> determination using TI</a:t>
            </a:r>
            <a:r>
              <a:rPr lang="en-US" dirty="0" smtClean="0"/>
              <a:t> (</a:t>
            </a:r>
            <a:r>
              <a:rPr lang="en-US" dirty="0" err="1" smtClean="0"/>
              <a:t>ala</a:t>
            </a:r>
            <a:r>
              <a:rPr lang="en-US" dirty="0" smtClean="0"/>
              <a:t> B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D</a:t>
            </a:r>
            <a:r>
              <a:rPr lang="en-US" baseline="30000" dirty="0" smtClean="0">
                <a:sym typeface="Wingdings" pitchFamily="2" charset="2"/>
              </a:rPr>
              <a:t>0</a:t>
            </a:r>
            <a:r>
              <a:rPr lang="en-US" dirty="0" smtClean="0">
                <a:sym typeface="Wingdings" pitchFamily="2" charset="2"/>
              </a:rPr>
              <a:t>K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) or  TD (as in  </a:t>
            </a:r>
            <a:r>
              <a:rPr lang="en-US" dirty="0" err="1" smtClean="0">
                <a:sym typeface="Wingdings" pitchFamily="2" charset="2"/>
              </a:rPr>
              <a:t>B</a:t>
            </a:r>
            <a:r>
              <a:rPr lang="en-US" baseline="-25000" dirty="0" err="1" smtClean="0">
                <a:sym typeface="Wingdings" pitchFamily="2" charset="2"/>
              </a:rPr>
              <a:t>s</a:t>
            </a:r>
            <a:r>
              <a:rPr lang="en-US" dirty="0" err="1" smtClean="0">
                <a:sym typeface="Wingdings" pitchFamily="2" charset="2"/>
              </a:rPr>
              <a:t>D</a:t>
            </a:r>
            <a:r>
              <a:rPr lang="en-US" baseline="-25000" dirty="0" err="1" smtClean="0">
                <a:sym typeface="Wingdings" pitchFamily="2" charset="2"/>
              </a:rPr>
              <a:t>s</a:t>
            </a:r>
            <a:r>
              <a:rPr lang="en-US" dirty="0" err="1" smtClean="0">
                <a:sym typeface="Wingdings" pitchFamily="2" charset="2"/>
              </a:rPr>
              <a:t>K</a:t>
            </a:r>
            <a:r>
              <a:rPr lang="en-US" dirty="0" smtClean="0">
                <a:sym typeface="Wingdings" pitchFamily="2" charset="2"/>
              </a:rPr>
              <a:t>) analyses.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Both are </a:t>
            </a:r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theoretically clean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Start with </a:t>
            </a:r>
            <a:r>
              <a:rPr lang="en-US" dirty="0" smtClean="0">
                <a:sym typeface="Wingdings" pitchFamily="2" charset="2"/>
              </a:rPr>
              <a:t>D</a:t>
            </a:r>
            <a:r>
              <a:rPr lang="en-US" baseline="30000" dirty="0" smtClean="0">
                <a:sym typeface="Wingdings" pitchFamily="2" charset="2"/>
              </a:rPr>
              <a:t>0</a:t>
            </a:r>
            <a:r>
              <a:rPr lang="en-US" dirty="0" smtClean="0">
                <a:sym typeface="Wingdings" pitchFamily="2" charset="2"/>
              </a:rPr>
              <a:t>K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.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More final  states needed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for TI 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en-US" dirty="0" smtClean="0">
                <a:sym typeface="Wingdings" pitchFamily="2" charset="2"/>
              </a:rPr>
              <a:t> determination.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First goal is to </a:t>
            </a:r>
            <a:r>
              <a:rPr lang="en-US" dirty="0" smtClean="0">
                <a:solidFill>
                  <a:srgbClr val="0000FF"/>
                </a:solidFill>
              </a:rPr>
              <a:t>observe the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decay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measure rates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Normalize to B</a:t>
            </a:r>
            <a:r>
              <a:rPr lang="en-US" baseline="-25000" dirty="0" smtClean="0"/>
              <a:t>s</a:t>
            </a:r>
            <a:r>
              <a:rPr lang="en-US" dirty="0" smtClean="0">
                <a:sym typeface="Wingdings" pitchFamily="2" charset="2"/>
              </a:rPr>
              <a:t>D</a:t>
            </a:r>
            <a:r>
              <a:rPr lang="en-US" baseline="30000" dirty="0" smtClean="0">
                <a:sym typeface="Wingdings" pitchFamily="2" charset="2"/>
              </a:rPr>
              <a:t>0</a:t>
            </a:r>
            <a:r>
              <a:rPr lang="en-US" dirty="0" smtClean="0">
                <a:sym typeface="Wingdings" pitchFamily="2" charset="2"/>
              </a:rPr>
              <a:t>K</a:t>
            </a:r>
            <a:r>
              <a:rPr lang="en-US" baseline="30000" dirty="0" smtClean="0">
                <a:sym typeface="Wingdings" pitchFamily="2" charset="2"/>
              </a:rPr>
              <a:t>*0</a:t>
            </a:r>
            <a:endParaRPr lang="en-US" dirty="0" smtClean="0">
              <a:sym typeface="Wingdings" pitchFamily="2" charset="2"/>
            </a:endParaRPr>
          </a:p>
          <a:p>
            <a:pPr lvl="1"/>
            <a:endParaRPr lang="en-US" baseline="30000" dirty="0"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ym typeface="Wingdings" pitchFamily="2" charset="2"/>
              </a:rPr>
              <a:t>Also improve measurement of  </a:t>
            </a:r>
            <a:r>
              <a:rPr lang="en-US" sz="3200" dirty="0" smtClean="0">
                <a:sym typeface="Wingdings" pitchFamily="2" charset="2"/>
              </a:rPr>
              <a:t/>
            </a:r>
            <a:br>
              <a:rPr lang="en-US" sz="3200" dirty="0" smtClean="0">
                <a:sym typeface="Wingdings" pitchFamily="2" charset="2"/>
              </a:rPr>
            </a:br>
            <a:r>
              <a:rPr lang="en-US" sz="3200" dirty="0" smtClean="0">
                <a:latin typeface="Euclid Math One" pitchFamily="18" charset="2"/>
                <a:sym typeface="Wingdings" pitchFamily="2" charset="2"/>
              </a:rPr>
              <a:t>B</a:t>
            </a:r>
            <a:r>
              <a:rPr lang="en-US" sz="3200" dirty="0" smtClean="0">
                <a:sym typeface="Wingdings" pitchFamily="2" charset="2"/>
              </a:rPr>
              <a:t>(</a:t>
            </a:r>
            <a:r>
              <a:rPr lang="en-US" sz="3200" dirty="0" smtClean="0"/>
              <a:t>B</a:t>
            </a:r>
            <a:r>
              <a:rPr lang="en-US" sz="3200" baseline="-25000" dirty="0" smtClean="0"/>
              <a:t>s</a:t>
            </a:r>
            <a:r>
              <a:rPr lang="en-US" sz="3200" dirty="0" smtClean="0">
                <a:sym typeface="Wingdings" pitchFamily="2" charset="2"/>
              </a:rPr>
              <a:t>D</a:t>
            </a:r>
            <a:r>
              <a:rPr lang="en-US" sz="3200" baseline="30000" dirty="0" smtClean="0">
                <a:sym typeface="Wingdings" pitchFamily="2" charset="2"/>
              </a:rPr>
              <a:t>0</a:t>
            </a:r>
            <a:r>
              <a:rPr lang="en-US" sz="3200" dirty="0" smtClean="0">
                <a:sym typeface="Wingdings" pitchFamily="2" charset="2"/>
              </a:rPr>
              <a:t>K</a:t>
            </a:r>
            <a:r>
              <a:rPr lang="en-US" sz="3200" baseline="30000" dirty="0" smtClean="0">
                <a:sym typeface="Wingdings" pitchFamily="2" charset="2"/>
              </a:rPr>
              <a:t>*0</a:t>
            </a:r>
            <a:r>
              <a:rPr lang="en-US" sz="3200" dirty="0" smtClean="0">
                <a:sym typeface="Wingdings" pitchFamily="2" charset="2"/>
              </a:rPr>
              <a:t>), </a:t>
            </a:r>
            <a:r>
              <a:rPr lang="en-US" sz="3200" dirty="0" smtClean="0">
                <a:sym typeface="Wingdings" pitchFamily="2" charset="2"/>
              </a:rPr>
              <a:t>normalized </a:t>
            </a:r>
            <a:r>
              <a:rPr lang="en-US" sz="3200" dirty="0" smtClean="0">
                <a:sym typeface="Wingdings" pitchFamily="2" charset="2"/>
              </a:rPr>
              <a:t>relative to </a:t>
            </a:r>
            <a:r>
              <a:rPr lang="en-US" sz="3200" dirty="0" smtClean="0">
                <a:latin typeface="Euclid Math One" pitchFamily="18" charset="2"/>
                <a:sym typeface="Wingdings" pitchFamily="2" charset="2"/>
              </a:rPr>
              <a:t>B</a:t>
            </a:r>
            <a:r>
              <a:rPr lang="en-US" sz="3200" dirty="0" smtClean="0">
                <a:sym typeface="Wingdings" pitchFamily="2" charset="2"/>
              </a:rPr>
              <a:t>(</a:t>
            </a:r>
            <a:r>
              <a:rPr lang="en-US" sz="3200" dirty="0" smtClean="0"/>
              <a:t>B</a:t>
            </a:r>
            <a:r>
              <a:rPr lang="en-US" sz="3200" baseline="30000" dirty="0" smtClean="0"/>
              <a:t>0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>
                <a:sym typeface="Wingdings" pitchFamily="2" charset="2"/>
              </a:rPr>
              <a:t>D</a:t>
            </a:r>
            <a:r>
              <a:rPr lang="en-US" sz="3200" baseline="30000" dirty="0" smtClean="0">
                <a:sym typeface="Wingdings" pitchFamily="2" charset="2"/>
              </a:rPr>
              <a:t>0</a:t>
            </a:r>
            <a:r>
              <a:rPr lang="en-US" sz="3200" dirty="0" smtClean="0">
                <a:sym typeface="Wingdings" pitchFamily="2" charset="2"/>
              </a:rPr>
              <a:t>K</a:t>
            </a:r>
            <a:r>
              <a:rPr lang="en-US" sz="3200" baseline="30000" dirty="0" smtClean="0">
                <a:sym typeface="Wingdings" pitchFamily="2" charset="2"/>
              </a:rPr>
              <a:t>*0</a:t>
            </a:r>
            <a:r>
              <a:rPr lang="en-US" sz="3200" dirty="0" smtClean="0">
                <a:sym typeface="Wingdings" pitchFamily="2" charset="2"/>
              </a:rPr>
              <a:t>).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baseline="30000" dirty="0"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ym typeface="Wingdings" pitchFamily="2" charset="2"/>
              </a:rPr>
              <a:t>All results are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preliminary</a:t>
            </a:r>
            <a:r>
              <a:rPr lang="en-US" sz="3200" dirty="0" smtClean="0">
                <a:sym typeface="Wingdings" pitchFamily="2" charset="2"/>
              </a:rPr>
              <a:t>, see </a:t>
            </a: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LHCb-PAPER-2013-035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76600" y="41148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7600" y="41148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51816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5000" y="51816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62800" y="51816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334000" y="1314310"/>
            <a:ext cx="3581400" cy="2648090"/>
            <a:chOff x="4953000" y="1390510"/>
            <a:chExt cx="3581400" cy="26480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390510"/>
              <a:ext cx="2787361" cy="1352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685910"/>
              <a:ext cx="2787361" cy="1352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959222"/>
                </p:ext>
              </p:extLst>
            </p:nvPr>
          </p:nvGraphicFramePr>
          <p:xfrm>
            <a:off x="7391400" y="2735555"/>
            <a:ext cx="215900" cy="255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Equation" r:id="rId4" imgW="139680" imgH="164880" progId="Equation.DSMT4">
                    <p:embed/>
                  </p:oleObj>
                </mc:Choice>
                <mc:Fallback>
                  <p:oleObj name="Equation" r:id="rId4" imgW="1396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391400" y="2735555"/>
                          <a:ext cx="215900" cy="25515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7315200" y="2981255"/>
              <a:ext cx="2824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</a:t>
              </a:r>
              <a:endParaRPr lang="en-US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95120" y="2880558"/>
              <a:ext cx="4058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</a:t>
              </a:r>
              <a:r>
                <a:rPr lang="en-US" i="1" baseline="30000" dirty="0" smtClean="0"/>
                <a:t>0</a:t>
              </a:r>
              <a:endParaRPr lang="en-US" i="1" baseline="30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72400" y="1545336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ym typeface="Wingdings" pitchFamily="2" charset="2"/>
                </a:rPr>
                <a:t></a:t>
              </a:r>
              <a:r>
                <a:rPr lang="en-US" sz="2000" i="1" dirty="0" smtClean="0">
                  <a:sym typeface="Wingdings" pitchFamily="2" charset="2"/>
                </a:rPr>
                <a:t>f</a:t>
              </a:r>
              <a:endParaRPr lang="en-US" sz="2000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24800" y="2865169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ym typeface="Wingdings" pitchFamily="2" charset="2"/>
                </a:rPr>
                <a:t></a:t>
              </a:r>
              <a:r>
                <a:rPr lang="en-US" sz="2000" i="1" dirty="0" smtClean="0">
                  <a:sym typeface="Wingdings" pitchFamily="2" charset="2"/>
                </a:rPr>
                <a:t>f</a:t>
              </a:r>
              <a:endParaRPr lang="en-US" sz="2000" i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953000" y="1390510"/>
              <a:ext cx="3581400" cy="26480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76675"/>
            <a:ext cx="196215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7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57912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Signals</a:t>
            </a:r>
            <a:r>
              <a:rPr lang="en-US" b="1" dirty="0" smtClean="0">
                <a:solidFill>
                  <a:srgbClr val="FF0000"/>
                </a:solidFill>
              </a:rPr>
              <a:t> in data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1"/>
            <a:ext cx="4309201" cy="277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9" y="609600"/>
            <a:ext cx="4168011" cy="266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990600"/>
            <a:ext cx="128759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preliminary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94203" y="1078468"/>
            <a:ext cx="128759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preliminary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03850"/>
              </p:ext>
            </p:extLst>
          </p:nvPr>
        </p:nvGraphicFramePr>
        <p:xfrm>
          <a:off x="5606348" y="3527678"/>
          <a:ext cx="3003710" cy="49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" name="Equation" r:id="rId5" imgW="1460160" imgH="241200" progId="Equation.DSMT4">
                  <p:embed/>
                </p:oleObj>
              </mc:Choice>
              <mc:Fallback>
                <p:oleObj name="Equation" r:id="rId5" imgW="1460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6348" y="3527678"/>
                        <a:ext cx="3003710" cy="496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689794"/>
              </p:ext>
            </p:extLst>
          </p:nvPr>
        </p:nvGraphicFramePr>
        <p:xfrm>
          <a:off x="805123" y="3553450"/>
          <a:ext cx="3389164" cy="477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" name="Equation" r:id="rId7" imgW="1714320" imgH="241200" progId="Equation.DSMT4">
                  <p:embed/>
                </p:oleObj>
              </mc:Choice>
              <mc:Fallback>
                <p:oleObj name="Equation" r:id="rId7" imgW="171432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23" y="3553450"/>
                        <a:ext cx="3389164" cy="477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486467"/>
              </p:ext>
            </p:extLst>
          </p:nvPr>
        </p:nvGraphicFramePr>
        <p:xfrm>
          <a:off x="844381" y="3992557"/>
          <a:ext cx="3346619" cy="44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" name="Equation" r:id="rId9" imgW="1726920" imgH="228600" progId="Equation.DSMT4">
                  <p:embed/>
                </p:oleObj>
              </mc:Choice>
              <mc:Fallback>
                <p:oleObj name="Equation" r:id="rId9" imgW="172692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381" y="3992557"/>
                        <a:ext cx="3346619" cy="443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480722"/>
              </p:ext>
            </p:extLst>
          </p:nvPr>
        </p:nvGraphicFramePr>
        <p:xfrm>
          <a:off x="685800" y="2971800"/>
          <a:ext cx="3733800" cy="37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" name="Equation" r:id="rId11" imgW="2298600" imgH="228600" progId="Equation.DSMT4">
                  <p:embed/>
                </p:oleObj>
              </mc:Choice>
              <mc:Fallback>
                <p:oleObj name="Equation" r:id="rId11" imgW="22986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71800"/>
                        <a:ext cx="3733800" cy="3707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949168" y="3900595"/>
            <a:ext cx="231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7.1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</a:rPr>
              <a:t> significance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68381"/>
            <a:ext cx="3329811" cy="22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58" y="4492182"/>
            <a:ext cx="3561178" cy="23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379428"/>
              </p:ext>
            </p:extLst>
          </p:nvPr>
        </p:nvGraphicFramePr>
        <p:xfrm>
          <a:off x="3013075" y="4876800"/>
          <a:ext cx="1787525" cy="48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" name="Equation" r:id="rId15" imgW="888840" imgH="241200" progId="Equation.DSMT4">
                  <p:embed/>
                </p:oleObj>
              </mc:Choice>
              <mc:Fallback>
                <p:oleObj name="Equation" r:id="rId15" imgW="888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4876800"/>
                        <a:ext cx="1787525" cy="485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672874"/>
              </p:ext>
            </p:extLst>
          </p:nvPr>
        </p:nvGraphicFramePr>
        <p:xfrm>
          <a:off x="7597775" y="4724400"/>
          <a:ext cx="14700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" name="Equation" r:id="rId17" imgW="685800" imgH="241200" progId="Equation.DSMT4">
                  <p:embed/>
                </p:oleObj>
              </mc:Choice>
              <mc:Fallback>
                <p:oleObj name="Equation" r:id="rId17" imgW="685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775" y="4724400"/>
                        <a:ext cx="1470025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685800" y="3505200"/>
            <a:ext cx="3657600" cy="9107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299801" y="3505200"/>
            <a:ext cx="36576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0" name="Picture 7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30" y="1"/>
            <a:ext cx="3523870" cy="305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72" y="0"/>
            <a:ext cx="4827928" cy="144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Results on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branching fractions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32582"/>
              </p:ext>
            </p:extLst>
          </p:nvPr>
        </p:nvGraphicFramePr>
        <p:xfrm>
          <a:off x="76200" y="1570782"/>
          <a:ext cx="5232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6" name="Equation" r:id="rId4" imgW="2946240" imgH="457200" progId="Equation.DSMT4">
                  <p:embed/>
                </p:oleObj>
              </mc:Choice>
              <mc:Fallback>
                <p:oleObj name="Equation" r:id="rId4" imgW="294624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70782"/>
                        <a:ext cx="5232400" cy="812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448945"/>
              </p:ext>
            </p:extLst>
          </p:nvPr>
        </p:nvGraphicFramePr>
        <p:xfrm>
          <a:off x="65088" y="4724400"/>
          <a:ext cx="5156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7" name="Equation" r:id="rId6" imgW="2539800" imgH="457200" progId="Equation.DSMT4">
                  <p:embed/>
                </p:oleObj>
              </mc:Choice>
              <mc:Fallback>
                <p:oleObj name="Equation" r:id="rId6" imgW="25398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4724400"/>
                        <a:ext cx="5156200" cy="927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446524"/>
              </p:ext>
            </p:extLst>
          </p:nvPr>
        </p:nvGraphicFramePr>
        <p:xfrm>
          <a:off x="76200" y="2514600"/>
          <a:ext cx="50958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8" name="Equation" r:id="rId8" imgW="2793960" imgH="241200" progId="Equation.DSMT4">
                  <p:embed/>
                </p:oleObj>
              </mc:Choice>
              <mc:Fallback>
                <p:oleObj name="Equation" r:id="rId8" imgW="27939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514600"/>
                        <a:ext cx="50958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880373"/>
              </p:ext>
            </p:extLst>
          </p:nvPr>
        </p:nvGraphicFramePr>
        <p:xfrm>
          <a:off x="38100" y="3124200"/>
          <a:ext cx="87296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" name="Equation" r:id="rId10" imgW="4292280" imgH="330120" progId="Equation.DSMT4">
                  <p:embed/>
                </p:oleObj>
              </mc:Choice>
              <mc:Fallback>
                <p:oleObj name="Equation" r:id="rId10" imgW="4292280" imgH="330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3124200"/>
                        <a:ext cx="8729663" cy="669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4262735"/>
            <a:ext cx="668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Also B</a:t>
            </a:r>
            <a:r>
              <a:rPr lang="en-US" sz="2400" baseline="-25000" dirty="0" smtClean="0"/>
              <a:t>s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D</a:t>
            </a:r>
            <a:r>
              <a:rPr lang="en-US" sz="2400" baseline="30000" dirty="0" smtClean="0"/>
              <a:t>0</a:t>
            </a:r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dirty="0" smtClean="0"/>
              <a:t> observed &amp; measured for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time: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95400" y="4343400"/>
            <a:ext cx="1143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450" y="5710535"/>
            <a:ext cx="5547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Leading to the absolute branching fraction: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590004"/>
              </p:ext>
            </p:extLst>
          </p:nvPr>
        </p:nvGraphicFramePr>
        <p:xfrm>
          <a:off x="39688" y="6194425"/>
          <a:ext cx="693102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" name="Equation" r:id="rId12" imgW="3606480" imgH="330120" progId="Equation.DSMT4">
                  <p:embed/>
                </p:oleObj>
              </mc:Choice>
              <mc:Fallback>
                <p:oleObj name="Equation" r:id="rId12" imgW="3606480" imgH="3301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6194425"/>
                        <a:ext cx="6931025" cy="6334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7848600" y="2057400"/>
            <a:ext cx="1295400" cy="533400"/>
          </a:xfrm>
          <a:prstGeom prst="rect">
            <a:avLst/>
          </a:prstGeom>
          <a:solidFill>
            <a:srgbClr val="FF66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810000"/>
            <a:ext cx="670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(Consistent with &amp; more precise than previous </a:t>
            </a:r>
            <a:r>
              <a:rPr lang="en-US" dirty="0" err="1" smtClean="0"/>
              <a:t>LHCb</a:t>
            </a:r>
            <a:r>
              <a:rPr lang="en-US" dirty="0" smtClean="0"/>
              <a:t> measurement)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Other interesting modes for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endParaRPr lang="en-US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618" y="457200"/>
            <a:ext cx="2919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Time-independent</a:t>
            </a:r>
          </a:p>
          <a:p>
            <a:pPr algn="ctr"/>
            <a:r>
              <a:rPr lang="en-US" sz="2400" dirty="0" smtClean="0"/>
              <a:t>B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err="1" smtClean="0">
                <a:sym typeface="Wingdings" pitchFamily="2" charset="2"/>
              </a:rPr>
              <a:t>DK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pp</a:t>
            </a:r>
            <a:r>
              <a:rPr lang="en-US" sz="2400" dirty="0" smtClean="0">
                <a:sym typeface="Wingdings" pitchFamily="2" charset="2"/>
              </a:rPr>
              <a:t>,  ADS, GLW</a:t>
            </a:r>
          </a:p>
          <a:p>
            <a:pPr algn="ctr"/>
            <a:r>
              <a:rPr lang="en-US" dirty="0" smtClean="0">
                <a:sym typeface="Wingdings" pitchFamily="2" charset="2"/>
              </a:rPr>
              <a:t>(LHCb-CONF-2012-021)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4491" y="533400"/>
            <a:ext cx="28424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Time-dependent</a:t>
            </a:r>
          </a:p>
          <a:p>
            <a:pPr algn="ctr"/>
            <a:r>
              <a:rPr lang="en-US" sz="2400" dirty="0" err="1" smtClean="0"/>
              <a:t>B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err="1" smtClean="0">
                <a:sym typeface="Wingdings" pitchFamily="2" charset="2"/>
              </a:rPr>
              <a:t>D</a:t>
            </a:r>
            <a:r>
              <a:rPr lang="en-US" sz="2400" baseline="-25000" dirty="0" err="1" smtClean="0"/>
              <a:t>s</a:t>
            </a:r>
            <a:r>
              <a:rPr lang="en-US" sz="2400" dirty="0" err="1" smtClean="0">
                <a:sym typeface="Wingdings" pitchFamily="2" charset="2"/>
              </a:rPr>
              <a:t>K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pp</a:t>
            </a:r>
            <a:r>
              <a:rPr lang="en-US" sz="2400" dirty="0" smtClean="0">
                <a:sym typeface="Wingdings" pitchFamily="2" charset="2"/>
              </a:rPr>
              <a:t>,  </a:t>
            </a:r>
            <a:r>
              <a:rPr lang="en-US" sz="2400" dirty="0" err="1" smtClean="0">
                <a:sym typeface="Wingdings" pitchFamily="2" charset="2"/>
              </a:rPr>
              <a:t>D</a:t>
            </a:r>
            <a:r>
              <a:rPr lang="en-US" sz="2400" baseline="-25000" dirty="0" err="1" smtClean="0">
                <a:sym typeface="Wingdings" pitchFamily="2" charset="2"/>
              </a:rPr>
              <a:t>s</a:t>
            </a:r>
            <a:r>
              <a:rPr lang="en-US" sz="2400" dirty="0" err="1" smtClean="0">
                <a:sym typeface="Wingdings" pitchFamily="2" charset="2"/>
              </a:rPr>
              <a:t>KK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p</a:t>
            </a:r>
            <a:endParaRPr lang="en-US" sz="2400" dirty="0" smtClean="0">
              <a:latin typeface="Symbol" pitchFamily="18" charset="2"/>
              <a:sym typeface="Wingdings" pitchFamily="2" charset="2"/>
            </a:endParaRPr>
          </a:p>
          <a:p>
            <a:pPr algn="ctr"/>
            <a:r>
              <a:rPr lang="en-US" dirty="0" smtClean="0">
                <a:sym typeface="Wingdings" pitchFamily="2" charset="2"/>
              </a:rPr>
              <a:t>(PRD</a:t>
            </a:r>
            <a:r>
              <a:rPr lang="en-US" b="1" dirty="0" smtClean="0">
                <a:sym typeface="Wingdings" pitchFamily="2" charset="2"/>
              </a:rPr>
              <a:t>86</a:t>
            </a:r>
            <a:r>
              <a:rPr lang="en-US" dirty="0" smtClean="0">
                <a:sym typeface="Wingdings" pitchFamily="2" charset="2"/>
              </a:rPr>
              <a:t>, 112005, 2013)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6862" y="1587546"/>
            <a:ext cx="3734188" cy="3670255"/>
            <a:chOff x="215748" y="2133600"/>
            <a:chExt cx="4889652" cy="4443326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49" y="2145124"/>
              <a:ext cx="4667053" cy="443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15748" y="2133600"/>
              <a:ext cx="4889652" cy="444332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0" y="1596628"/>
            <a:ext cx="4410075" cy="3965972"/>
            <a:chOff x="5283257" y="2514600"/>
            <a:chExt cx="3860743" cy="3581400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258" y="2667000"/>
              <a:ext cx="3784542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283257" y="2514600"/>
              <a:ext cx="3860743" cy="35814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77696" y="1524000"/>
            <a:ext cx="11657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30000" dirty="0" smtClean="0"/>
              <a:t>-</a:t>
            </a:r>
            <a:r>
              <a:rPr lang="en-US" dirty="0" smtClean="0"/>
              <a:t>: D</a:t>
            </a:r>
            <a:r>
              <a:rPr lang="en-US" baseline="30000" dirty="0" smtClean="0"/>
              <a:t>0</a:t>
            </a:r>
            <a:r>
              <a:rPr lang="en-US" dirty="0" smtClean="0">
                <a:sym typeface="Wingdings" pitchFamily="2" charset="2"/>
              </a:rPr>
              <a:t>K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5364" y="1524000"/>
            <a:ext cx="12346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30000" dirty="0" smtClean="0"/>
              <a:t>+</a:t>
            </a:r>
            <a:r>
              <a:rPr lang="en-US" dirty="0" smtClean="0"/>
              <a:t>: D</a:t>
            </a:r>
            <a:r>
              <a:rPr lang="en-US" baseline="30000" dirty="0" smtClean="0"/>
              <a:t>0</a:t>
            </a:r>
            <a:r>
              <a:rPr lang="en-US" dirty="0" smtClean="0">
                <a:sym typeface="Wingdings" pitchFamily="2" charset="2"/>
              </a:rPr>
              <a:t>K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3376" y="3719036"/>
            <a:ext cx="11592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30000" dirty="0" smtClean="0"/>
              <a:t>-</a:t>
            </a:r>
            <a:r>
              <a:rPr lang="en-US" dirty="0" smtClean="0"/>
              <a:t>: D</a:t>
            </a:r>
            <a:r>
              <a:rPr lang="en-US" baseline="30000" dirty="0" smtClean="0"/>
              <a:t>0</a:t>
            </a:r>
            <a:r>
              <a:rPr lang="en-US" dirty="0" smtClean="0">
                <a:sym typeface="Wingdings" pitchFamily="2" charset="2"/>
              </a:rPr>
              <a:t>KK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5720" y="3657600"/>
            <a:ext cx="11897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30000" dirty="0"/>
              <a:t>+</a:t>
            </a:r>
            <a:r>
              <a:rPr lang="en-US" dirty="0" smtClean="0"/>
              <a:t>: D</a:t>
            </a:r>
            <a:r>
              <a:rPr lang="en-US" baseline="30000" dirty="0" smtClean="0"/>
              <a:t>0</a:t>
            </a:r>
            <a:r>
              <a:rPr lang="en-US" dirty="0" smtClean="0">
                <a:sym typeface="Wingdings" pitchFamily="2" charset="2"/>
              </a:rPr>
              <a:t>KK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6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40882"/>
            <a:ext cx="3757868" cy="13382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749948"/>
            <a:ext cx="4410075" cy="571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"/>
            <a:ext cx="9144000" cy="14173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Searches for decays proceeding via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W-exchange </a:t>
            </a:r>
            <a:r>
              <a:rPr lang="en-US" b="1" dirty="0" smtClean="0">
                <a:solidFill>
                  <a:srgbClr val="FF0000"/>
                </a:solidFill>
              </a:rPr>
              <a:t>&amp; penguin annihilation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2"/>
          <a:stretch/>
        </p:blipFill>
        <p:spPr bwMode="auto">
          <a:xfrm>
            <a:off x="76200" y="2097087"/>
            <a:ext cx="2941320" cy="167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" r="9241"/>
          <a:stretch/>
        </p:blipFill>
        <p:spPr bwMode="auto">
          <a:xfrm>
            <a:off x="3334284" y="2236102"/>
            <a:ext cx="253311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2218029"/>
            <a:ext cx="2714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421032"/>
            <a:ext cx="18427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Weak exchange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44051" y="3421032"/>
            <a:ext cx="18427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Weak exchange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3421032"/>
            <a:ext cx="238071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Penguin annihilation</a:t>
            </a:r>
            <a:endParaRPr lang="en-US" sz="2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842860"/>
              </p:ext>
            </p:extLst>
          </p:nvPr>
        </p:nvGraphicFramePr>
        <p:xfrm>
          <a:off x="632623" y="1792287"/>
          <a:ext cx="1729577" cy="425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0" name="Equation" r:id="rId6" imgW="825480" imgH="203040" progId="Equation.DSMT4">
                  <p:embed/>
                </p:oleObj>
              </mc:Choice>
              <mc:Fallback>
                <p:oleObj name="Equation" r:id="rId6" imgW="825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623" y="1792287"/>
                        <a:ext cx="1729577" cy="425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22899"/>
              </p:ext>
            </p:extLst>
          </p:nvPr>
        </p:nvGraphicFramePr>
        <p:xfrm>
          <a:off x="3757612" y="1792287"/>
          <a:ext cx="17287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1" name="Equation" r:id="rId8" imgW="825480" imgH="203040" progId="Equation.DSMT4">
                  <p:embed/>
                </p:oleObj>
              </mc:Choice>
              <mc:Fallback>
                <p:oleObj name="Equation" r:id="rId8" imgW="8254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2" y="1792287"/>
                        <a:ext cx="17287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689192"/>
              </p:ext>
            </p:extLst>
          </p:nvPr>
        </p:nvGraphicFramePr>
        <p:xfrm>
          <a:off x="6764676" y="1752600"/>
          <a:ext cx="18065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2" name="Equation" r:id="rId10" imgW="863280" imgH="241200" progId="Equation.DSMT4">
                  <p:embed/>
                </p:oleObj>
              </mc:Choice>
              <mc:Fallback>
                <p:oleObj name="Equation" r:id="rId10" imgW="86328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676" y="1752600"/>
                        <a:ext cx="18065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4724400"/>
            <a:ext cx="88202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/>
              <a:t>Limited information available on the role of these decays in </a:t>
            </a:r>
            <a:r>
              <a:rPr lang="en-US" sz="2000" b="1" dirty="0" err="1" smtClean="0"/>
              <a:t>hadronic</a:t>
            </a:r>
            <a:r>
              <a:rPr lang="en-US" sz="2000" b="1" dirty="0" smtClean="0"/>
              <a:t> B decays.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B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0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sym typeface="Wingdings" pitchFamily="2" charset="2"/>
              </a:rPr>
              <a:t>D</a:t>
            </a:r>
            <a:r>
              <a:rPr lang="en-US" sz="2000" b="1" baseline="-25000" dirty="0" smtClean="0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en-US" sz="2000" b="1" baseline="30000" dirty="0" smtClean="0">
                <a:solidFill>
                  <a:srgbClr val="0000FF"/>
                </a:solidFill>
                <a:sym typeface="Wingdings" pitchFamily="2" charset="2"/>
              </a:rPr>
              <a:t>(*)</a:t>
            </a:r>
            <a:r>
              <a:rPr lang="en-US" sz="2000" b="1" dirty="0" smtClean="0">
                <a:solidFill>
                  <a:srgbClr val="0000FF"/>
                </a:solidFill>
                <a:sym typeface="Wingdings" pitchFamily="2" charset="2"/>
              </a:rPr>
              <a:t>K</a:t>
            </a:r>
            <a:r>
              <a:rPr lang="en-US" sz="2000" b="1" baseline="30000" dirty="0" smtClean="0">
                <a:solidFill>
                  <a:srgbClr val="0000FF"/>
                </a:solidFill>
                <a:sym typeface="Wingdings" pitchFamily="2" charset="2"/>
              </a:rPr>
              <a:t>(*)</a:t>
            </a:r>
            <a:r>
              <a:rPr lang="en-US" sz="20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and </a:t>
            </a:r>
            <a:r>
              <a:rPr lang="en-US" sz="2000" b="1" dirty="0" err="1" smtClean="0">
                <a:solidFill>
                  <a:srgbClr val="0000FF"/>
                </a:solidFill>
                <a:sym typeface="Wingdings" pitchFamily="2" charset="2"/>
              </a:rPr>
              <a:t>B</a:t>
            </a:r>
            <a:r>
              <a:rPr lang="en-US" sz="2000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en-US" sz="2000" b="1" dirty="0" err="1" smtClean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sz="2000" b="1" dirty="0" err="1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sz="2000" b="1" baseline="30000" dirty="0" err="1" smtClean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sz="2000" b="1" dirty="0" err="1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sz="2000" b="1" baseline="30000" dirty="0" smtClean="0">
                <a:solidFill>
                  <a:srgbClr val="0000FF"/>
                </a:solidFill>
                <a:sym typeface="Wingdings" pitchFamily="2" charset="2"/>
              </a:rPr>
              <a:t>-</a:t>
            </a:r>
            <a:r>
              <a:rPr lang="en-US" sz="20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are the only other observed decays that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proceed through these suppressed diagrams.</a:t>
            </a:r>
          </a:p>
          <a:p>
            <a:pPr marL="742950" lvl="1" indent="-285750">
              <a:buFont typeface="Wingdings" pitchFamily="2" charset="2"/>
              <a:buChar char="q"/>
            </a:pPr>
            <a:endParaRPr lang="en-US" sz="2000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ym typeface="Wingdings" pitchFamily="2" charset="2"/>
              </a:rPr>
              <a:t>Double-charm final states also of interest for CKM angle determinations,</a:t>
            </a:r>
            <a:br>
              <a:rPr lang="en-US" sz="2000" b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such as </a:t>
            </a:r>
            <a:r>
              <a:rPr lang="en-US" sz="2000" b="1" dirty="0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en-US" sz="2000" b="1" dirty="0" smtClean="0">
                <a:sym typeface="Wingdings" pitchFamily="2" charset="2"/>
              </a:rPr>
              <a:t> (combine several BDD’), </a:t>
            </a:r>
            <a:r>
              <a:rPr lang="en-US" sz="2000" b="1" dirty="0" smtClean="0">
                <a:solidFill>
                  <a:srgbClr val="0000FF"/>
                </a:solidFill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b</a:t>
            </a:r>
            <a:r>
              <a:rPr lang="en-US" sz="2000" b="1" dirty="0" smtClean="0">
                <a:sym typeface="Wingdings" pitchFamily="2" charset="2"/>
              </a:rPr>
              <a:t> (B</a:t>
            </a:r>
            <a:r>
              <a:rPr lang="en-US" sz="2000" b="1" baseline="30000" dirty="0" smtClean="0">
                <a:sym typeface="Wingdings" pitchFamily="2" charset="2"/>
              </a:rPr>
              <a:t>0</a:t>
            </a:r>
            <a:r>
              <a:rPr lang="en-US" sz="2000" b="1" dirty="0" smtClean="0">
                <a:sym typeface="Wingdings" pitchFamily="2" charset="2"/>
              </a:rPr>
              <a:t>D</a:t>
            </a:r>
            <a:r>
              <a:rPr lang="en-US" sz="2000" b="1" baseline="30000" dirty="0" smtClean="0">
                <a:sym typeface="Wingdings" pitchFamily="2" charset="2"/>
              </a:rPr>
              <a:t>+</a:t>
            </a:r>
            <a:r>
              <a:rPr lang="en-US" sz="2000" b="1" dirty="0" smtClean="0">
                <a:sym typeface="Wingdings" pitchFamily="2" charset="2"/>
              </a:rPr>
              <a:t>D</a:t>
            </a:r>
            <a:r>
              <a:rPr lang="en-US" sz="2000" b="1" baseline="30000" dirty="0" smtClean="0">
                <a:sym typeface="Wingdings" pitchFamily="2" charset="2"/>
              </a:rPr>
              <a:t>-</a:t>
            </a:r>
            <a:r>
              <a:rPr lang="en-US" sz="2000" b="1" dirty="0" smtClean="0">
                <a:sym typeface="Wingdings" pitchFamily="2" charset="2"/>
              </a:rPr>
              <a:t>), and </a:t>
            </a:r>
            <a:r>
              <a:rPr lang="en-US" sz="2000" b="1" dirty="0" smtClean="0">
                <a:solidFill>
                  <a:srgbClr val="0000FF"/>
                </a:solidFill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b</a:t>
            </a:r>
            <a:r>
              <a:rPr lang="en-US" sz="2000" b="1" baseline="-25000" dirty="0" smtClean="0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en-US" sz="2000" b="1" dirty="0" smtClean="0">
                <a:sym typeface="Wingdings" pitchFamily="2" charset="2"/>
              </a:rPr>
              <a:t> (</a:t>
            </a:r>
            <a:r>
              <a:rPr lang="en-US" sz="2000" b="1" dirty="0" err="1" smtClean="0">
                <a:sym typeface="Wingdings" pitchFamily="2" charset="2"/>
              </a:rPr>
              <a:t>B</a:t>
            </a:r>
            <a:r>
              <a:rPr lang="en-US" sz="2000" b="1" baseline="-25000" dirty="0" err="1" smtClean="0">
                <a:sym typeface="Wingdings" pitchFamily="2" charset="2"/>
              </a:rPr>
              <a:t>s</a:t>
            </a:r>
            <a:r>
              <a:rPr lang="en-US" sz="2000" b="1" dirty="0" err="1" smtClean="0">
                <a:sym typeface="Wingdings" pitchFamily="2" charset="2"/>
              </a:rPr>
              <a:t>D</a:t>
            </a:r>
            <a:r>
              <a:rPr lang="en-US" sz="2000" b="1" baseline="-25000" dirty="0" err="1" smtClean="0">
                <a:sym typeface="Wingdings" pitchFamily="2" charset="2"/>
              </a:rPr>
              <a:t>s</a:t>
            </a:r>
            <a:r>
              <a:rPr lang="en-US" sz="2000" b="1" dirty="0" err="1" smtClean="0">
                <a:sym typeface="Wingdings" pitchFamily="2" charset="2"/>
              </a:rPr>
              <a:t>D</a:t>
            </a:r>
            <a:r>
              <a:rPr lang="en-US" sz="2000" b="1" baseline="-25000" dirty="0" err="1" smtClean="0">
                <a:sym typeface="Wingdings" pitchFamily="2" charset="2"/>
              </a:rPr>
              <a:t>s</a:t>
            </a:r>
            <a:r>
              <a:rPr lang="en-US" sz="2000" b="1" dirty="0" smtClean="0">
                <a:sym typeface="Wingdings" pitchFamily="2" charset="2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23825" y="3718157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O(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sz="2000" b="1" baseline="30000" dirty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48083" y="3163887"/>
            <a:ext cx="676317" cy="35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14800" y="3718157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O(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6788" y="3718157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O(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00400" y="1676400"/>
            <a:ext cx="2895600" cy="2441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72200" y="1676400"/>
            <a:ext cx="2971800" cy="2441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200" y="1676400"/>
            <a:ext cx="2971800" cy="24418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008049" cy="72080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Search for </a:t>
            </a:r>
            <a:r>
              <a:rPr lang="en-US" sz="4800" b="1" dirty="0" err="1" smtClean="0">
                <a:solidFill>
                  <a:srgbClr val="FF0000"/>
                </a:solidFill>
              </a:rPr>
              <a:t>B</a:t>
            </a:r>
            <a:r>
              <a:rPr lang="en-US" sz="4800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sym typeface="Wingdings" pitchFamily="2" charset="2"/>
              </a:rPr>
              <a:t>D</a:t>
            </a:r>
            <a:r>
              <a:rPr lang="en-US" sz="4000" b="1" baseline="30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(*)</a:t>
            </a:r>
            <a:r>
              <a:rPr lang="en-US" sz="4800" b="1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en-US" sz="4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sz="4800" b="1" baseline="30000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endParaRPr lang="en-US" sz="4800" b="1" baseline="30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1" y="1542346"/>
            <a:ext cx="8128879" cy="39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" y="727531"/>
            <a:ext cx="9128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sz="2400" dirty="0" smtClean="0"/>
              <a:t>Bin in the angle between D* and 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 in lab frame.</a:t>
            </a:r>
          </a:p>
          <a:p>
            <a:pPr marL="285750" indent="-285750">
              <a:buBlip>
                <a:blip r:embed="rId4"/>
              </a:buBlip>
            </a:pPr>
            <a:r>
              <a:rPr lang="en-US" sz="2400" dirty="0" smtClean="0"/>
              <a:t>Exploits better mass resolution with larger opening angle.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" y="5638800"/>
            <a:ext cx="32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signal observed, limits set: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1853"/>
              </p:ext>
            </p:extLst>
          </p:nvPr>
        </p:nvGraphicFramePr>
        <p:xfrm>
          <a:off x="3379788" y="5580063"/>
          <a:ext cx="52165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9" name="Equation" r:id="rId5" imgW="2438280" imgH="241200" progId="Equation.DSMT4">
                  <p:embed/>
                </p:oleObj>
              </mc:Choice>
              <mc:Fallback>
                <p:oleObj name="Equation" r:id="rId5" imgW="2438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9788" y="5580063"/>
                        <a:ext cx="5216525" cy="517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" y="6324600"/>
            <a:ext cx="696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Euclid Math One" pitchFamily="18" charset="2"/>
                <a:sym typeface="Wingdings" pitchFamily="2" charset="2"/>
              </a:rPr>
              <a:t>B</a:t>
            </a:r>
            <a:r>
              <a:rPr lang="en-US" sz="2400" b="1" dirty="0" smtClean="0">
                <a:solidFill>
                  <a:srgbClr val="0000FF"/>
                </a:solidFill>
                <a:sym typeface="Wingdings" pitchFamily="2" charset="2"/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  <a:sym typeface="Wingdings" pitchFamily="2" charset="2"/>
              </a:rPr>
              <a:t>B</a:t>
            </a:r>
            <a:r>
              <a:rPr lang="en-US" sz="2400" b="1" baseline="-25000" dirty="0" err="1" smtClean="0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en-US" sz="2400" b="1" dirty="0" err="1" smtClean="0">
                <a:solidFill>
                  <a:srgbClr val="0000FF"/>
                </a:solidFill>
                <a:sym typeface="Wingdings" pitchFamily="2" charset="2"/>
              </a:rPr>
              <a:t>D</a:t>
            </a:r>
            <a:r>
              <a:rPr lang="en-US" sz="2400" b="1" dirty="0" smtClean="0">
                <a:solidFill>
                  <a:srgbClr val="0000FF"/>
                </a:solidFill>
                <a:sym typeface="Wingdings" pitchFamily="2" charset="2"/>
              </a:rPr>
              <a:t>*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sz="2400" b="1" dirty="0" smtClean="0">
                <a:solidFill>
                  <a:srgbClr val="0000FF"/>
                </a:solidFill>
                <a:sym typeface="Wingdings" pitchFamily="2" charset="2"/>
              </a:rPr>
              <a:t>) ~ 1x10</a:t>
            </a:r>
            <a:r>
              <a:rPr lang="en-US" sz="2400" b="1" baseline="30000" dirty="0" smtClean="0">
                <a:solidFill>
                  <a:srgbClr val="0000FF"/>
                </a:solidFill>
                <a:sym typeface="Wingdings" pitchFamily="2" charset="2"/>
              </a:rPr>
              <a:t>-6</a:t>
            </a:r>
            <a:r>
              <a:rPr lang="en-US" sz="2400" b="1" dirty="0" smtClean="0">
                <a:solidFill>
                  <a:srgbClr val="0000FF"/>
                </a:solidFill>
                <a:sym typeface="Wingdings" pitchFamily="2" charset="2"/>
              </a:rPr>
              <a:t> expected, from  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sz="2400" b="1" baseline="30000" dirty="0" smtClean="0">
                <a:solidFill>
                  <a:srgbClr val="0000FF"/>
                </a:solidFill>
                <a:sym typeface="Wingdings" pitchFamily="2" charset="2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sym typeface="Wingdings" pitchFamily="2" charset="2"/>
              </a:rPr>
              <a:t> x  B(B</a:t>
            </a:r>
            <a:r>
              <a:rPr lang="en-US" sz="2400" b="1" baseline="30000" dirty="0" smtClean="0">
                <a:solidFill>
                  <a:srgbClr val="0000FF"/>
                </a:solidFill>
                <a:sym typeface="Wingdings" pitchFamily="2" charset="2"/>
              </a:rPr>
              <a:t>0</a:t>
            </a:r>
            <a:r>
              <a:rPr lang="en-US" sz="2400" b="1" dirty="0" smtClean="0">
                <a:solidFill>
                  <a:srgbClr val="0000FF"/>
                </a:solidFill>
                <a:sym typeface="Wingdings" pitchFamily="2" charset="2"/>
              </a:rPr>
              <a:t>D</a:t>
            </a:r>
            <a:r>
              <a:rPr lang="en-US" sz="2400" b="1" baseline="-25000" dirty="0" smtClean="0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  <a:sym typeface="Wingdings" pitchFamily="2" charset="2"/>
              </a:rPr>
              <a:t>K).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197" y="240268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LHCb</a:t>
            </a:r>
            <a:r>
              <a:rPr lang="en-US" dirty="0" smtClean="0"/>
              <a:t>, PRD</a:t>
            </a:r>
            <a:r>
              <a:rPr lang="en-US" b="1" dirty="0" smtClean="0"/>
              <a:t>87</a:t>
            </a:r>
            <a:r>
              <a:rPr lang="en-US" dirty="0" smtClean="0"/>
              <a:t> 071101 (2013)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742572"/>
              </p:ext>
            </p:extLst>
          </p:nvPr>
        </p:nvGraphicFramePr>
        <p:xfrm>
          <a:off x="4476750" y="3340100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0" name="Equation" r:id="rId7" imgW="190440" imgH="177480" progId="Equation.DSMT4">
                  <p:embed/>
                </p:oleObj>
              </mc:Choice>
              <mc:Fallback>
                <p:oleObj name="Equation" r:id="rId7" imgW="190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6750" y="3340100"/>
                        <a:ext cx="1905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Double </a:t>
            </a:r>
            <a:r>
              <a:rPr lang="en-US" sz="5400" b="1" dirty="0" smtClean="0">
                <a:solidFill>
                  <a:srgbClr val="FF0000"/>
                </a:solidFill>
              </a:rPr>
              <a:t>charm </a:t>
            </a:r>
            <a:r>
              <a:rPr lang="en-US" sz="5400" b="1" dirty="0" smtClean="0">
                <a:solidFill>
                  <a:srgbClr val="FF0000"/>
                </a:solidFill>
              </a:rPr>
              <a:t>final states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07F6-98EA-4CF5-A86D-A0258A856E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0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17129</TotalTime>
  <Words>871</Words>
  <Application>Microsoft Office PowerPoint</Application>
  <PresentationFormat>On-screen Show (4:3)</PresentationFormat>
  <Paragraphs>180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Equation</vt:lpstr>
      <vt:lpstr>MathType 4.0 Equation</vt:lpstr>
      <vt:lpstr>Studies of hadronic B decays to  open charm  mesons at LHCb</vt:lpstr>
      <vt:lpstr>Introduction</vt:lpstr>
      <vt:lpstr>First observation of Bs D0f</vt:lpstr>
      <vt:lpstr>Signals in data</vt:lpstr>
      <vt:lpstr>Results on  branching fractions</vt:lpstr>
      <vt:lpstr>Other interesting modes for g</vt:lpstr>
      <vt:lpstr>Searches for decays proceeding via  W-exchange &amp; penguin annihilation</vt:lpstr>
      <vt:lpstr>Search for BsD(*)-p+</vt:lpstr>
      <vt:lpstr>Double charm final states</vt:lpstr>
      <vt:lpstr>Observation of B(s)D+D-, D0D0</vt:lpstr>
      <vt:lpstr>Other BDD’ signals / observations</vt:lpstr>
      <vt:lpstr>Moving up: BcJ/yDs(*)</vt:lpstr>
      <vt:lpstr>Analysis</vt:lpstr>
      <vt:lpstr>Results on BcJ/yDs</vt:lpstr>
      <vt:lpstr>BcBsp</vt:lpstr>
      <vt:lpstr>Bs candidates</vt:lpstr>
      <vt:lpstr>Bc+  Bsp data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Syracuse University</dc:creator>
  <cp:lastModifiedBy>Syracuse University</cp:lastModifiedBy>
  <cp:revision>200</cp:revision>
  <dcterms:created xsi:type="dcterms:W3CDTF">2013-07-31T19:03:45Z</dcterms:created>
  <dcterms:modified xsi:type="dcterms:W3CDTF">2013-08-14T19:17:43Z</dcterms:modified>
</cp:coreProperties>
</file>