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activeX/activeX2.bin" ContentType="application/vnd.ms-office.activeX"/>
  <Override PartName="/ppt/activeX/activeX3.bin" ContentType="application/vnd.ms-office.activeX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activeX/activeX1.bin" ContentType="application/vnd.ms-office.activeX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activeX/activeX1.xml" ContentType="application/vnd.ms-office.activeX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6"/>
  </p:notesMasterIdLst>
  <p:sldIdLst>
    <p:sldId id="256" r:id="rId2"/>
    <p:sldId id="287" r:id="rId3"/>
    <p:sldId id="288" r:id="rId4"/>
    <p:sldId id="257" r:id="rId5"/>
    <p:sldId id="258" r:id="rId6"/>
    <p:sldId id="259" r:id="rId7"/>
    <p:sldId id="261" r:id="rId8"/>
    <p:sldId id="289" r:id="rId9"/>
    <p:sldId id="260" r:id="rId10"/>
    <p:sldId id="295" r:id="rId11"/>
    <p:sldId id="262" r:id="rId12"/>
    <p:sldId id="297" r:id="rId13"/>
    <p:sldId id="298" r:id="rId14"/>
    <p:sldId id="290" r:id="rId15"/>
    <p:sldId id="296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99" r:id="rId26"/>
    <p:sldId id="300" r:id="rId27"/>
    <p:sldId id="272" r:id="rId28"/>
    <p:sldId id="292" r:id="rId29"/>
    <p:sldId id="273" r:id="rId30"/>
    <p:sldId id="291" r:id="rId31"/>
    <p:sldId id="274" r:id="rId32"/>
    <p:sldId id="293" r:id="rId33"/>
    <p:sldId id="29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382C"/>
    <a:srgbClr val="F8EE2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3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26ADD-DB29-4CD6-A341-9675BF05D366}" type="datetimeFigureOut">
              <a:rPr lang="en-US" smtClean="0"/>
              <a:pPr/>
              <a:t>8/14/2013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5D90A-2ADB-4175-86C4-276F8FBF5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279B-37C9-4906-9A83-B34C191565A9}" type="datetime1">
              <a:rPr lang="en-US" smtClean="0"/>
              <a:pPr/>
              <a:t>8/14/2013</a:t>
            </a:fld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Baringer, University of Kansas, DPF 2013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F53E-D605-4E9B-88E8-66C5DEE2C1EC}" type="datetime1">
              <a:rPr lang="en-US" smtClean="0"/>
              <a:pPr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Baringer, University of Kansas, DPF 2013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B2E8-A836-4297-AACD-A876E878D91E}" type="datetime1">
              <a:rPr lang="en-US" smtClean="0"/>
              <a:pPr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Baringer, University of Kansas, DPF 2013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8920-BB75-4780-9109-EB6385720F77}" type="datetime1">
              <a:rPr lang="en-US" smtClean="0"/>
              <a:pPr/>
              <a:t>8/14/2013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Baringer, University of Kansas, DPF 2013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3489D-B6B2-4060-95E8-F1DD98CCCE51}" type="datetime1">
              <a:rPr lang="en-US" smtClean="0"/>
              <a:pPr/>
              <a:t>8/14/2013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Baringer, University of Kansas, DPF 2013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6E9F-5654-40D3-8179-8C5770EFA414}" type="datetime1">
              <a:rPr lang="en-US" smtClean="0"/>
              <a:pPr/>
              <a:t>8/14/2013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Baringer, University of Kansas, DPF 2013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2170-00DE-4CD8-8F94-FBDDFD5C97E3}" type="datetime1">
              <a:rPr lang="en-US" smtClean="0"/>
              <a:pPr/>
              <a:t>8/14/2013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Baringer, University of Kansas, DPF 2013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9E4BB-4ECB-4098-B2E0-9EF92116353E}" type="datetime1">
              <a:rPr lang="en-US" smtClean="0"/>
              <a:pPr/>
              <a:t>8/14/2013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Baringer, University of Kansas, DPF 2013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A314-3B00-429C-9865-ED9FB7E9EB2C}" type="datetime1">
              <a:rPr lang="en-US" smtClean="0"/>
              <a:pPr/>
              <a:t>8/14/2013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Baringer, University of Kansas, DPF 2013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58D1-EDCF-4DF3-B925-0964A2CA3EC0}" type="datetime1">
              <a:rPr lang="en-US" smtClean="0"/>
              <a:pPr/>
              <a:t>8/14/2013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Baringer, University of Kansas, DPF 2013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7356-0BB1-410E-8879-9AB527C4E8C1}" type="datetime1">
              <a:rPr lang="en-US" smtClean="0"/>
              <a:pPr/>
              <a:t>8/14/2013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Baringer, University of Kansas, DPF 2013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03E60-AB94-4435-B74F-92E6BDA13C1C}" type="datetime1">
              <a:rPr lang="en-US" smtClean="0"/>
              <a:pPr/>
              <a:t>8/14/2013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r>
              <a:rPr kumimoji="0" lang="en-US" sz="1400" smtClean="0">
                <a:solidFill>
                  <a:schemeClr val="tx2"/>
                </a:solidFill>
              </a:rPr>
              <a:t>Baringer, University of Kansas, DPF 2013</a:t>
            </a:r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rebeca/Slides/Moriond_Single_top/random/tWCandidates_emucandidate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8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9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1.pn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1.png"/><Relationship Id="rId7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21.png"/><Relationship Id="rId7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21.png"/><Relationship Id="rId7" Type="http://schemas.openxmlformats.org/officeDocument/2006/relationships/image" Target="../media/image6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21.png"/><Relationship Id="rId7" Type="http://schemas.openxmlformats.org/officeDocument/2006/relationships/image" Target="../media/image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hyperlink" Target="http://prl.aps.org/abstract/PRL/v110/i2/e022003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924800" cy="1752600"/>
          </a:xfr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First observation and measurement of single top production in the </a:t>
            </a:r>
            <a:r>
              <a:rPr lang="en-US" b="1" dirty="0" err="1" smtClean="0"/>
              <a:t>tW</a:t>
            </a:r>
            <a:r>
              <a:rPr lang="en-US" b="1" dirty="0" smtClean="0"/>
              <a:t> channel in pp collisions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81200" y="45720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Phil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Baringer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University of Kansas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 behalf of the CMS collaboration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DPF 2013, August 13-17, University of California, Santa Cruz</a:t>
            </a:r>
            <a:endParaRPr lang="en-US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DPF-logo-design-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533400"/>
            <a:ext cx="3823571" cy="168948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Picture 6" descr="CMS_logo_co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533399"/>
            <a:ext cx="1752600" cy="1748163"/>
          </a:xfrm>
          <a:prstGeom prst="rect">
            <a:avLst/>
          </a:prstGeom>
        </p:spPr>
      </p:pic>
      <p:pic>
        <p:nvPicPr>
          <p:cNvPr id="9" name="Picture 8" descr="KUlogo1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4495800"/>
            <a:ext cx="1956088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Candidate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Event from 7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Baringer, University of Kansas, DPF 2013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10</a:t>
            </a:fld>
            <a:endParaRPr kumimoji="0" lang="en-US" dirty="0"/>
          </a:p>
        </p:txBody>
      </p:sp>
      <p:pic>
        <p:nvPicPr>
          <p:cNvPr id="6" name="tWCandidates_emucandidate.png" descr="/Users/rebeca/Slides/Moriond_Single_top/random/tWCandidates_emucandidate.png"/>
          <p:cNvPicPr>
            <a:picLocks noGrp="1" noChangeAspect="1"/>
          </p:cNvPicPr>
          <p:nvPr>
            <p:ph idx="1"/>
          </p:nvPr>
        </p:nvPicPr>
        <p:blipFill>
          <a:blip r:embed="rId2" r:link="rId3" cstate="print"/>
          <a:srcRect l="12244" r="12148"/>
          <a:stretch>
            <a:fillRect/>
          </a:stretch>
        </p:blipFill>
        <p:spPr>
          <a:xfrm>
            <a:off x="2290673" y="1600200"/>
            <a:ext cx="4562654" cy="4525963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67200" cy="1143000"/>
          </a:xfrm>
          <a:ln>
            <a:solidFill>
              <a:srgbClr val="92D050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 Selection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124200"/>
            <a:ext cx="7848600" cy="350519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Electrons—energy deposits in EM calorimeter matched to hits in tracker</a:t>
            </a:r>
          </a:p>
          <a:p>
            <a:r>
              <a:rPr lang="en-US" sz="2800" dirty="0" smtClean="0"/>
              <a:t>Isolated</a:t>
            </a:r>
          </a:p>
          <a:p>
            <a:r>
              <a:rPr lang="en-US" sz="2800" dirty="0" smtClean="0"/>
              <a:t>coming from primary vertex </a:t>
            </a:r>
          </a:p>
          <a:p>
            <a:r>
              <a:rPr lang="en-US" sz="2800" i="1" dirty="0" err="1" smtClean="0"/>
              <a:t>p</a:t>
            </a:r>
            <a:r>
              <a:rPr lang="en-US" sz="2800" i="1" baseline="-25000" dirty="0" err="1" smtClean="0"/>
              <a:t>T</a:t>
            </a:r>
            <a:r>
              <a:rPr lang="en-US" sz="2800" dirty="0" smtClean="0"/>
              <a:t>&gt;20 </a:t>
            </a:r>
            <a:r>
              <a:rPr lang="en-US" sz="2800" dirty="0" err="1" smtClean="0"/>
              <a:t>GeV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|</a:t>
            </a:r>
            <a:r>
              <a:rPr lang="el-GR" sz="2800" i="1" dirty="0" smtClean="0"/>
              <a:t>η</a:t>
            </a:r>
            <a:r>
              <a:rPr lang="en-US" sz="2800" dirty="0" smtClean="0"/>
              <a:t>|&lt;2.5</a:t>
            </a:r>
          </a:p>
          <a:p>
            <a:r>
              <a:rPr lang="en-US" sz="2800" dirty="0" smtClean="0"/>
              <a:t>“loose electrons”: </a:t>
            </a:r>
            <a:r>
              <a:rPr lang="en-US" sz="2800" i="1" dirty="0" err="1" smtClean="0"/>
              <a:t>p</a:t>
            </a:r>
            <a:r>
              <a:rPr lang="en-US" sz="2800" i="1" baseline="-25000" dirty="0" err="1" smtClean="0"/>
              <a:t>T</a:t>
            </a:r>
            <a:r>
              <a:rPr lang="en-US" sz="2800" dirty="0" smtClean="0"/>
              <a:t>&gt;10 </a:t>
            </a:r>
            <a:r>
              <a:rPr lang="en-US" sz="2800" dirty="0" err="1" smtClean="0"/>
              <a:t>GeV</a:t>
            </a:r>
            <a:r>
              <a:rPr lang="en-US" sz="2800" dirty="0" smtClean="0"/>
              <a:t>, |</a:t>
            </a:r>
            <a:r>
              <a:rPr lang="el-GR" sz="2800" i="1" dirty="0" smtClean="0"/>
              <a:t>η</a:t>
            </a:r>
            <a:r>
              <a:rPr lang="en-US" sz="2800" dirty="0" smtClean="0"/>
              <a:t>|&lt;2.5</a:t>
            </a:r>
          </a:p>
          <a:p>
            <a:pPr>
              <a:buNone/>
            </a:pPr>
            <a:endParaRPr lang="en-US" sz="28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Baringer, University of Kansas, DPF 2013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11</a:t>
            </a:fld>
            <a:endParaRPr kumimoji="0" lang="en-US" dirty="0"/>
          </a:p>
        </p:txBody>
      </p:sp>
    </p:spTree>
    <p:controls>
      <p:control spid="3075" name="ShockwaveFlash1" r:id="rId2" imgW="4114286" imgH="2666667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4495800" cy="1143000"/>
          </a:xfrm>
          <a:ln>
            <a:solidFill>
              <a:srgbClr val="92D050"/>
            </a:solidFill>
          </a:ln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Selection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err="1" smtClean="0"/>
              <a:t>Muons</a:t>
            </a:r>
            <a:r>
              <a:rPr lang="en-US" sz="2800" dirty="0" smtClean="0"/>
              <a:t>—reconstructed using particle flow algorithm</a:t>
            </a:r>
          </a:p>
          <a:p>
            <a:r>
              <a:rPr lang="en-US" sz="2800" dirty="0" smtClean="0"/>
              <a:t>Reconstructed in both tracker and muon system</a:t>
            </a:r>
          </a:p>
          <a:p>
            <a:r>
              <a:rPr lang="en-US" sz="2800" dirty="0" smtClean="0"/>
              <a:t>Isolated</a:t>
            </a:r>
          </a:p>
          <a:p>
            <a:r>
              <a:rPr lang="en-US" sz="2800" i="1" dirty="0" err="1" smtClean="0"/>
              <a:t>p</a:t>
            </a:r>
            <a:r>
              <a:rPr lang="en-US" sz="2800" i="1" baseline="-25000" dirty="0" err="1" smtClean="0"/>
              <a:t>T</a:t>
            </a:r>
            <a:r>
              <a:rPr lang="en-US" sz="2800" dirty="0" smtClean="0"/>
              <a:t>&gt;20 </a:t>
            </a:r>
            <a:r>
              <a:rPr lang="en-US" sz="2800" dirty="0" err="1" smtClean="0"/>
              <a:t>GeV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|</a:t>
            </a:r>
            <a:r>
              <a:rPr lang="el-GR" sz="2800" i="1" dirty="0" smtClean="0"/>
              <a:t>η</a:t>
            </a:r>
            <a:r>
              <a:rPr lang="en-US" sz="2800" dirty="0" smtClean="0"/>
              <a:t>|&lt;2.4 </a:t>
            </a:r>
          </a:p>
          <a:p>
            <a:r>
              <a:rPr lang="en-US" sz="2800" dirty="0" smtClean="0"/>
              <a:t>“loose muon”: </a:t>
            </a:r>
            <a:r>
              <a:rPr lang="en-US" sz="2800" i="1" dirty="0" err="1" smtClean="0"/>
              <a:t>p</a:t>
            </a:r>
            <a:r>
              <a:rPr lang="en-US" sz="2800" i="1" baseline="-25000" dirty="0" err="1" smtClean="0"/>
              <a:t>T</a:t>
            </a:r>
            <a:r>
              <a:rPr lang="en-US" sz="2800" dirty="0" smtClean="0"/>
              <a:t>&gt;10 </a:t>
            </a:r>
            <a:r>
              <a:rPr lang="en-US" sz="2800" dirty="0" err="1" smtClean="0"/>
              <a:t>GeV</a:t>
            </a:r>
            <a:r>
              <a:rPr lang="en-US" sz="2800" dirty="0" smtClean="0"/>
              <a:t>, |</a:t>
            </a:r>
            <a:r>
              <a:rPr lang="el-GR" sz="2800" i="1" dirty="0" smtClean="0"/>
              <a:t>η</a:t>
            </a:r>
            <a:r>
              <a:rPr lang="en-US" sz="2800" dirty="0" smtClean="0"/>
              <a:t>|&lt;2.5</a:t>
            </a:r>
          </a:p>
          <a:p>
            <a:endParaRPr lang="en-US" sz="28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Baringer, University of Kansas, DPF 2013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12</a:t>
            </a:fld>
            <a:endParaRPr kumimoji="0" lang="en-US" dirty="0"/>
          </a:p>
        </p:txBody>
      </p:sp>
    </p:spTree>
    <p:controls>
      <p:control spid="63491" name="ShockwaveFlash1" r:id="rId2" imgW="4191585" imgH="2971429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92D050"/>
            </a:solidFill>
          </a:ln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Jet Selection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Jets– particle flow, anti-</a:t>
            </a:r>
            <a:r>
              <a:rPr lang="en-US" sz="2800" dirty="0" err="1" smtClean="0"/>
              <a:t>k</a:t>
            </a:r>
            <a:r>
              <a:rPr lang="en-US" sz="2800" baseline="-25000" dirty="0" err="1" smtClean="0"/>
              <a:t>T</a:t>
            </a:r>
            <a:r>
              <a:rPr lang="en-US" sz="2800" dirty="0" smtClean="0"/>
              <a:t> algorithm with resolution parameter size 0.5</a:t>
            </a:r>
          </a:p>
          <a:p>
            <a:pPr>
              <a:buNone/>
            </a:pP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 M. </a:t>
            </a:r>
            <a:r>
              <a:rPr lang="en-US" sz="1200" dirty="0" err="1" smtClean="0">
                <a:solidFill>
                  <a:schemeClr val="tx2">
                    <a:lumMod val="75000"/>
                  </a:schemeClr>
                </a:solidFill>
              </a:rPr>
              <a:t>Cacciari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, G. P. Salam, and G. </a:t>
            </a:r>
            <a:r>
              <a:rPr lang="en-US" sz="1200" dirty="0" err="1" smtClean="0">
                <a:solidFill>
                  <a:schemeClr val="tx2">
                    <a:lumMod val="75000"/>
                  </a:schemeClr>
                </a:solidFill>
              </a:rPr>
              <a:t>Soyez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, “The Anti-k(t) jet clustering algorithm”, JHEP </a:t>
            </a: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0804 (2008) 063, doi:10.1088/1126-6708/2008/04/063, arXiv:0802.1189.</a:t>
            </a:r>
            <a:endParaRPr lang="en-US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dirty="0" smtClean="0"/>
              <a:t>Jet energy corrections applied</a:t>
            </a:r>
          </a:p>
          <a:p>
            <a:r>
              <a:rPr lang="en-US" sz="2800" dirty="0" smtClean="0"/>
              <a:t>“Tight jet”: </a:t>
            </a:r>
          </a:p>
          <a:p>
            <a:pPr lvl="1"/>
            <a:r>
              <a:rPr lang="en-US" sz="2400" dirty="0" smtClean="0"/>
              <a:t>Corrected  </a:t>
            </a:r>
            <a:r>
              <a:rPr lang="en-US" sz="2400" i="1" dirty="0" err="1" smtClean="0"/>
              <a:t>p</a:t>
            </a:r>
            <a:r>
              <a:rPr lang="en-US" sz="2400" i="1" baseline="-25000" dirty="0" err="1" smtClean="0"/>
              <a:t>T</a:t>
            </a:r>
            <a:r>
              <a:rPr lang="en-US" sz="2400" dirty="0" smtClean="0"/>
              <a:t>&gt;30 </a:t>
            </a:r>
            <a:r>
              <a:rPr lang="en-US" sz="2400" dirty="0" err="1" smtClean="0"/>
              <a:t>GeV</a:t>
            </a:r>
            <a:endParaRPr lang="en-US" sz="2400" dirty="0" smtClean="0"/>
          </a:p>
          <a:p>
            <a:pPr lvl="1"/>
            <a:r>
              <a:rPr lang="en-US" sz="2400" dirty="0" smtClean="0"/>
              <a:t>|</a:t>
            </a:r>
            <a:r>
              <a:rPr lang="el-GR" sz="2400" i="1" dirty="0" smtClean="0"/>
              <a:t>η</a:t>
            </a:r>
            <a:r>
              <a:rPr lang="en-US" sz="2400" dirty="0" smtClean="0"/>
              <a:t>|&lt;2.4</a:t>
            </a:r>
          </a:p>
          <a:p>
            <a:r>
              <a:rPr lang="en-US" sz="2800" dirty="0" smtClean="0"/>
              <a:t>“Loose jet”:</a:t>
            </a:r>
          </a:p>
          <a:p>
            <a:pPr lvl="1"/>
            <a:r>
              <a:rPr lang="en-US" sz="2400" i="1" dirty="0" smtClean="0"/>
              <a:t> </a:t>
            </a:r>
            <a:r>
              <a:rPr lang="en-US" sz="2400" dirty="0" smtClean="0"/>
              <a:t>fails “tight” cuts</a:t>
            </a:r>
          </a:p>
          <a:p>
            <a:pPr lvl="1"/>
            <a:r>
              <a:rPr lang="en-US" sz="2400" i="1" dirty="0" err="1" smtClean="0"/>
              <a:t>p</a:t>
            </a:r>
            <a:r>
              <a:rPr lang="en-US" sz="2400" i="1" baseline="-25000" dirty="0" err="1" smtClean="0"/>
              <a:t>T</a:t>
            </a:r>
            <a:r>
              <a:rPr lang="en-US" sz="2400" dirty="0" smtClean="0"/>
              <a:t>&gt;20 </a:t>
            </a:r>
            <a:r>
              <a:rPr lang="en-US" sz="2400" dirty="0" err="1" smtClean="0"/>
              <a:t>GeV</a:t>
            </a:r>
            <a:endParaRPr lang="en-US" sz="2400" dirty="0" smtClean="0"/>
          </a:p>
          <a:p>
            <a:pPr lvl="1"/>
            <a:r>
              <a:rPr lang="en-US" sz="2400" dirty="0" smtClean="0"/>
              <a:t>|</a:t>
            </a:r>
            <a:r>
              <a:rPr lang="el-GR" sz="2400" i="1" dirty="0" smtClean="0"/>
              <a:t>η</a:t>
            </a:r>
            <a:r>
              <a:rPr lang="en-US" sz="2400" dirty="0" smtClean="0"/>
              <a:t>|&lt;4.9</a:t>
            </a:r>
          </a:p>
          <a:p>
            <a:endParaRPr lang="en-US" sz="2800" dirty="0" smtClean="0"/>
          </a:p>
          <a:p>
            <a:endParaRPr lang="en-US" sz="28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Baringer, University of Kansas, DPF 2013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13</a:t>
            </a:fld>
            <a:endParaRPr kumimoji="0" lang="en-US" dirty="0"/>
          </a:p>
        </p:txBody>
      </p:sp>
    </p:spTree>
    <p:controls>
      <p:control spid="64515" name="ShockwaveFlash1" r:id="rId2" imgW="9142857" imgH="5638095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38400"/>
            <a:ext cx="8229600" cy="11430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b="1" dirty="0" smtClean="0"/>
              <a:t>Multivariate Analysis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Baringer, University of Kansas, DPF 2013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14</a:t>
            </a:fld>
            <a:endParaRPr kumimoji="0" lang="en-US" dirty="0"/>
          </a:p>
        </p:txBody>
      </p:sp>
      <p:pic>
        <p:nvPicPr>
          <p:cNvPr id="6" name="Picture 5" descr="DPF-logo-design-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457200"/>
            <a:ext cx="3823571" cy="168948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Picture 6" descr="CMS_logo_co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4114800"/>
            <a:ext cx="1752600" cy="1748163"/>
          </a:xfrm>
          <a:prstGeom prst="rect">
            <a:avLst/>
          </a:prstGeom>
        </p:spPr>
      </p:pic>
      <p:pic>
        <p:nvPicPr>
          <p:cNvPr id="8" name="Picture 7" descr="KUlogo1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4038600"/>
            <a:ext cx="2499446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2000" cy="1143000"/>
          </a:xfrm>
          <a:ln>
            <a:solidFill>
              <a:srgbClr val="92D050"/>
            </a:solidFill>
          </a:ln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Selection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143000"/>
            <a:ext cx="3810000" cy="5105400"/>
          </a:xfrm>
        </p:spPr>
        <p:txBody>
          <a:bodyPr>
            <a:normAutofit/>
          </a:bodyPr>
          <a:lstStyle/>
          <a:p>
            <a:r>
              <a:rPr lang="en-US" sz="2800" dirty="0"/>
              <a:t>p</a:t>
            </a:r>
            <a:r>
              <a:rPr lang="en-US" sz="2800" dirty="0" smtClean="0"/>
              <a:t>p collisions at     =8 </a:t>
            </a:r>
            <a:r>
              <a:rPr lang="en-US" sz="2800" dirty="0" err="1" smtClean="0"/>
              <a:t>TeV</a:t>
            </a:r>
            <a:r>
              <a:rPr lang="en-US" sz="2800" dirty="0" smtClean="0"/>
              <a:t> at the Large Hadron Collider</a:t>
            </a:r>
          </a:p>
          <a:p>
            <a:r>
              <a:rPr lang="en-US" sz="2800" dirty="0" smtClean="0"/>
              <a:t>Integrated luminosity corresponding to 12.2 fb</a:t>
            </a:r>
            <a:r>
              <a:rPr lang="en-US" sz="2800" baseline="30000" dirty="0" smtClean="0"/>
              <a:t>-1</a:t>
            </a:r>
          </a:p>
          <a:p>
            <a:r>
              <a:rPr lang="en-US" sz="2800" dirty="0" smtClean="0"/>
              <a:t>Triggers requiring two leptons (</a:t>
            </a:r>
            <a:r>
              <a:rPr lang="en-US" sz="2800" i="1" dirty="0" smtClean="0"/>
              <a:t>e</a:t>
            </a:r>
            <a:r>
              <a:rPr lang="en-US" sz="2800" dirty="0" smtClean="0"/>
              <a:t> or </a:t>
            </a:r>
            <a:r>
              <a:rPr lang="en-US" sz="2800" i="1" dirty="0" smtClean="0"/>
              <a:t>µ</a:t>
            </a:r>
            <a:r>
              <a:rPr lang="en-US" sz="2800" dirty="0" smtClean="0"/>
              <a:t>), one with </a:t>
            </a:r>
            <a:r>
              <a:rPr lang="en-US" sz="2800" i="1" dirty="0" err="1" smtClean="0"/>
              <a:t>p</a:t>
            </a:r>
            <a:r>
              <a:rPr lang="en-US" sz="2800" i="1" baseline="-25000" dirty="0" err="1" smtClean="0"/>
              <a:t>T</a:t>
            </a:r>
            <a:r>
              <a:rPr lang="en-US" sz="2800" dirty="0" smtClean="0"/>
              <a:t>&gt;17 </a:t>
            </a:r>
            <a:r>
              <a:rPr lang="en-US" sz="2800" dirty="0" err="1" smtClean="0"/>
              <a:t>GeV</a:t>
            </a:r>
            <a:r>
              <a:rPr lang="en-US" sz="2800" dirty="0" smtClean="0"/>
              <a:t>, the second with </a:t>
            </a:r>
            <a:r>
              <a:rPr lang="en-US" sz="2800" i="1" dirty="0" err="1" smtClean="0"/>
              <a:t>p</a:t>
            </a:r>
            <a:r>
              <a:rPr lang="en-US" sz="2800" i="1" baseline="-25000" dirty="0" err="1" smtClean="0"/>
              <a:t>T</a:t>
            </a:r>
            <a:r>
              <a:rPr lang="en-US" sz="2800" dirty="0" smtClean="0"/>
              <a:t>&gt;8 </a:t>
            </a:r>
            <a:r>
              <a:rPr lang="en-US" sz="2800" dirty="0" err="1" smtClean="0"/>
              <a:t>GeV</a:t>
            </a:r>
            <a:endParaRPr lang="en-US" sz="2800" dirty="0"/>
          </a:p>
          <a:p>
            <a:endParaRPr lang="en-US" sz="28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Baringer, University of Kansas, DPF 2013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15</a:t>
            </a:fld>
            <a:endParaRPr kumimoji="0"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696200" y="1143000"/>
          <a:ext cx="391886" cy="457200"/>
        </p:xfrm>
        <a:graphic>
          <a:graphicData uri="http://schemas.openxmlformats.org/presentationml/2006/ole">
            <p:oleObj spid="_x0000_s62466" name="Equation" r:id="rId3" imgW="228600" imgH="228600" progId="Equation.3">
              <p:embed/>
            </p:oleObj>
          </a:graphicData>
        </a:graphic>
      </p:graphicFrame>
      <p:pic>
        <p:nvPicPr>
          <p:cNvPr id="7" name="Picture 4" descr="LH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09801"/>
            <a:ext cx="449703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200" cy="1143000"/>
          </a:xfrm>
          <a:noFill/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selection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Well-reconstructed primary vertex (at least 4 tracks, |</a:t>
            </a:r>
            <a:r>
              <a:rPr lang="en-US" i="1" dirty="0" smtClean="0"/>
              <a:t>z</a:t>
            </a:r>
            <a:r>
              <a:rPr lang="en-US" dirty="0" smtClean="0"/>
              <a:t>|&lt;24 cm, </a:t>
            </a:r>
            <a:r>
              <a:rPr lang="el-GR" i="1" dirty="0" smtClean="0"/>
              <a:t>ρ</a:t>
            </a:r>
            <a:r>
              <a:rPr lang="en-US" dirty="0" smtClean="0"/>
              <a:t>&lt;2.0 cm)</a:t>
            </a:r>
          </a:p>
          <a:p>
            <a:r>
              <a:rPr lang="en-US" dirty="0" smtClean="0"/>
              <a:t>Two oppositely charged leptons</a:t>
            </a:r>
          </a:p>
          <a:p>
            <a:r>
              <a:rPr lang="en-US" dirty="0" smtClean="0"/>
              <a:t>No additional loose leptons</a:t>
            </a:r>
          </a:p>
          <a:p>
            <a:r>
              <a:rPr lang="en-US" dirty="0" smtClean="0"/>
              <a:t>Invariant mass of two leptons (</a:t>
            </a:r>
            <a:r>
              <a:rPr lang="en-US" i="1" dirty="0" err="1" smtClean="0"/>
              <a:t>m</a:t>
            </a:r>
            <a:r>
              <a:rPr lang="en-US" i="1" baseline="-25000" dirty="0" err="1" smtClean="0"/>
              <a:t>ll</a:t>
            </a:r>
            <a:r>
              <a:rPr lang="en-US" dirty="0" smtClean="0"/>
              <a:t>)&gt;20 </a:t>
            </a:r>
            <a:r>
              <a:rPr lang="en-US" dirty="0" err="1" smtClean="0"/>
              <a:t>GeV</a:t>
            </a:r>
            <a:r>
              <a:rPr lang="en-US" dirty="0" smtClean="0"/>
              <a:t> (to remove low mass </a:t>
            </a:r>
            <a:r>
              <a:rPr lang="en-US" i="1" dirty="0" smtClean="0"/>
              <a:t>Z</a:t>
            </a:r>
            <a:r>
              <a:rPr lang="en-US" i="1" baseline="30000" dirty="0" smtClean="0"/>
              <a:t>*</a:t>
            </a:r>
            <a:r>
              <a:rPr lang="en-US" i="1" dirty="0" smtClean="0"/>
              <a:t>/</a:t>
            </a:r>
            <a:r>
              <a:rPr lang="el-GR" i="1" dirty="0" smtClean="0"/>
              <a:t>γ</a:t>
            </a:r>
            <a:r>
              <a:rPr lang="en-US" i="1" dirty="0" smtClean="0"/>
              <a:t> </a:t>
            </a:r>
            <a:r>
              <a:rPr lang="en-US" dirty="0" smtClean="0"/>
              <a:t>events)</a:t>
            </a:r>
          </a:p>
          <a:p>
            <a:r>
              <a:rPr lang="en-US" dirty="0" smtClean="0"/>
              <a:t>In </a:t>
            </a:r>
            <a:r>
              <a:rPr lang="en-US" i="1" dirty="0" err="1" smtClean="0"/>
              <a:t>ee</a:t>
            </a:r>
            <a:r>
              <a:rPr lang="en-US" dirty="0" smtClean="0"/>
              <a:t> and </a:t>
            </a:r>
            <a:r>
              <a:rPr lang="el-GR" i="1" dirty="0" smtClean="0"/>
              <a:t>μμ</a:t>
            </a:r>
            <a:r>
              <a:rPr lang="en-US" i="1" dirty="0" smtClean="0"/>
              <a:t> </a:t>
            </a:r>
            <a:r>
              <a:rPr lang="en-US" dirty="0" smtClean="0"/>
              <a:t>events:</a:t>
            </a:r>
          </a:p>
          <a:p>
            <a:pPr lvl="1"/>
            <a:r>
              <a:rPr lang="en-US" dirty="0" smtClean="0"/>
              <a:t>Remove events with</a:t>
            </a:r>
            <a:r>
              <a:rPr lang="en-US" i="1" dirty="0" smtClean="0"/>
              <a:t> </a:t>
            </a:r>
            <a:r>
              <a:rPr lang="en-US" dirty="0" smtClean="0"/>
              <a:t>81</a:t>
            </a:r>
            <a:r>
              <a:rPr lang="en-US" i="1" dirty="0" smtClean="0"/>
              <a:t>&lt;</a:t>
            </a:r>
            <a:r>
              <a:rPr lang="en-US" i="1" dirty="0" err="1" smtClean="0"/>
              <a:t>m</a:t>
            </a:r>
            <a:r>
              <a:rPr lang="en-US" i="1" baseline="-25000" dirty="0" err="1" smtClean="0"/>
              <a:t>ll</a:t>
            </a:r>
            <a:r>
              <a:rPr lang="en-US" i="1" baseline="-25000" dirty="0" smtClean="0"/>
              <a:t> </a:t>
            </a:r>
            <a:r>
              <a:rPr lang="en-US" dirty="0" smtClean="0"/>
              <a:t>&lt;101 </a:t>
            </a:r>
            <a:r>
              <a:rPr lang="en-US" dirty="0" err="1" smtClean="0"/>
              <a:t>GeV</a:t>
            </a:r>
            <a:r>
              <a:rPr lang="en-US" dirty="0" smtClean="0"/>
              <a:t> (to reduce </a:t>
            </a:r>
            <a:r>
              <a:rPr lang="en-US" i="1" dirty="0" err="1" smtClean="0"/>
              <a:t>Z</a:t>
            </a:r>
            <a:r>
              <a:rPr lang="en-US" dirty="0" err="1" smtClean="0"/>
              <a:t>+jets</a:t>
            </a:r>
            <a:r>
              <a:rPr lang="en-US" i="1" dirty="0" smtClean="0"/>
              <a:t>, ZZ </a:t>
            </a:r>
            <a:r>
              <a:rPr lang="en-US" dirty="0" smtClean="0"/>
              <a:t>and</a:t>
            </a:r>
            <a:r>
              <a:rPr lang="en-US" i="1" dirty="0" smtClean="0"/>
              <a:t> WZ </a:t>
            </a:r>
            <a:r>
              <a:rPr lang="en-US" dirty="0" smtClean="0"/>
              <a:t>backgrounds)</a:t>
            </a:r>
          </a:p>
          <a:p>
            <a:pPr lvl="1"/>
            <a:r>
              <a:rPr lang="en-US" dirty="0" smtClean="0"/>
              <a:t>Require transverse missing energy of at least 50 </a:t>
            </a:r>
            <a:r>
              <a:rPr lang="en-US" dirty="0" err="1" smtClean="0"/>
              <a:t>GeV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Baringer, University of Kansas, DPF 2013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16</a:t>
            </a:fld>
            <a:endParaRPr kumimoji="0"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04800"/>
            <a:ext cx="1905000" cy="133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Signal and Control Regions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00800" cy="4525963"/>
          </a:xfrm>
        </p:spPr>
        <p:txBody>
          <a:bodyPr/>
          <a:lstStyle/>
          <a:p>
            <a:r>
              <a:rPr lang="en-US" dirty="0" smtClean="0"/>
              <a:t>Signal region has exactly one tight jet that is </a:t>
            </a:r>
            <a:r>
              <a:rPr lang="en-US" i="1" dirty="0" smtClean="0"/>
              <a:t>b</a:t>
            </a:r>
            <a:r>
              <a:rPr lang="en-US" dirty="0" smtClean="0"/>
              <a:t>-tagged (1j1t)</a:t>
            </a:r>
          </a:p>
          <a:p>
            <a:pPr lvl="1"/>
            <a:r>
              <a:rPr lang="en-US" i="1" dirty="0" smtClean="0"/>
              <a:t>b-</a:t>
            </a:r>
            <a:r>
              <a:rPr lang="en-US" dirty="0" smtClean="0"/>
              <a:t>tagging done with a multivariate algorithm using tracking information</a:t>
            </a:r>
          </a:p>
          <a:p>
            <a:r>
              <a:rPr lang="en-US" dirty="0" smtClean="0"/>
              <a:t>Control regions (dominated by      )</a:t>
            </a:r>
          </a:p>
          <a:p>
            <a:pPr lvl="1"/>
            <a:r>
              <a:rPr lang="en-US" dirty="0" smtClean="0"/>
              <a:t>Exactly two tight jets, one of the </a:t>
            </a:r>
            <a:r>
              <a:rPr lang="en-US" i="1" dirty="0" smtClean="0"/>
              <a:t>b</a:t>
            </a:r>
            <a:r>
              <a:rPr lang="en-US" dirty="0" smtClean="0"/>
              <a:t>-tagged (2j1t)</a:t>
            </a:r>
          </a:p>
          <a:p>
            <a:pPr lvl="1"/>
            <a:r>
              <a:rPr lang="en-US" dirty="0" smtClean="0"/>
              <a:t>Exactly two tight jets, both of them </a:t>
            </a:r>
            <a:r>
              <a:rPr lang="en-US" i="1" dirty="0" smtClean="0"/>
              <a:t>b</a:t>
            </a:r>
            <a:r>
              <a:rPr lang="en-US" dirty="0" smtClean="0"/>
              <a:t>-tagged (2j2t)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Baringer, University of Kansas, DPF 2013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17</a:t>
            </a:fld>
            <a:endParaRPr kumimoji="0"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019800" y="3657600"/>
          <a:ext cx="457200" cy="457200"/>
        </p:xfrm>
        <a:graphic>
          <a:graphicData uri="http://schemas.openxmlformats.org/presentationml/2006/ole">
            <p:oleObj spid="_x0000_s4098" name="Equation" r:id="rId3" imgW="177480" imgH="203040" progId="Equation.3">
              <p:embed/>
            </p:oleObj>
          </a:graphicData>
        </a:graphic>
      </p:graphicFrame>
      <p:pic>
        <p:nvPicPr>
          <p:cNvPr id="7" name="Picture 6" descr="feynman_ttbar_gg_nodecay_pink_2fig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4191000"/>
            <a:ext cx="1447800" cy="1605100"/>
          </a:xfrm>
          <a:prstGeom prst="rect">
            <a:avLst/>
          </a:prstGeom>
        </p:spPr>
      </p:pic>
      <p:pic>
        <p:nvPicPr>
          <p:cNvPr id="8" name="Picture 7" descr="feynman_tW_bold_midblu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5200" y="1752600"/>
            <a:ext cx="1371600" cy="202002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C000"/>
            </a:solidFill>
          </a:ln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Dominant background is       (~75%)</a:t>
            </a:r>
          </a:p>
          <a:p>
            <a:pPr lvl="1"/>
            <a:r>
              <a:rPr lang="en-US" dirty="0" smtClean="0"/>
              <a:t>Boosted decision tree (BDT) is trained to distinguish </a:t>
            </a:r>
            <a:r>
              <a:rPr lang="en-US" dirty="0" err="1" smtClean="0"/>
              <a:t>tW</a:t>
            </a:r>
            <a:r>
              <a:rPr lang="en-US" dirty="0" smtClean="0"/>
              <a:t> from</a:t>
            </a:r>
          </a:p>
          <a:p>
            <a:pPr lvl="1"/>
            <a:r>
              <a:rPr lang="en-US" dirty="0" smtClean="0"/>
              <a:t>Shapes of BDT discriminant plots in signal and control regions used to determine cross section and significance</a:t>
            </a:r>
          </a:p>
          <a:p>
            <a:r>
              <a:rPr lang="en-US" dirty="0" smtClean="0"/>
              <a:t>Next largest background is </a:t>
            </a:r>
            <a:r>
              <a:rPr lang="en-US" i="1" dirty="0" err="1" smtClean="0"/>
              <a:t>Z</a:t>
            </a:r>
            <a:r>
              <a:rPr lang="en-US" dirty="0" err="1" smtClean="0"/>
              <a:t>+jets</a:t>
            </a:r>
            <a:r>
              <a:rPr lang="en-US" dirty="0" smtClean="0"/>
              <a:t> (~5%) </a:t>
            </a:r>
          </a:p>
          <a:p>
            <a:pPr lvl="1"/>
            <a:r>
              <a:rPr lang="en-US" dirty="0" smtClean="0"/>
              <a:t>Remaining events after cuts estimated from simulation</a:t>
            </a:r>
          </a:p>
          <a:p>
            <a:pPr lvl="1"/>
            <a:r>
              <a:rPr lang="en-US" dirty="0" smtClean="0"/>
              <a:t>Corrections made to simulation using </a:t>
            </a:r>
            <a:r>
              <a:rPr lang="en-US" i="1" dirty="0" err="1" smtClean="0"/>
              <a:t>Z</a:t>
            </a:r>
            <a:r>
              <a:rPr lang="en-US" dirty="0" err="1" smtClean="0"/>
              <a:t>+jets</a:t>
            </a:r>
            <a:r>
              <a:rPr lang="en-US" dirty="0" smtClean="0"/>
              <a:t> enriched data sample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Baringer, University of Kansas, DPF 2013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18</a:t>
            </a:fld>
            <a:endParaRPr kumimoji="0" lang="en-US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4724400" y="1524000"/>
          <a:ext cx="457200" cy="457200"/>
        </p:xfrm>
        <a:graphic>
          <a:graphicData uri="http://schemas.openxmlformats.org/presentationml/2006/ole">
            <p:oleObj spid="_x0000_s5122" name="Equation" r:id="rId3" imgW="177480" imgH="203040" progId="Equation.3">
              <p:embed/>
            </p:oleObj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2438400" y="2286000"/>
          <a:ext cx="457200" cy="457200"/>
        </p:xfrm>
        <a:graphic>
          <a:graphicData uri="http://schemas.openxmlformats.org/presentationml/2006/ole">
            <p:oleObj spid="_x0000_s5125" name="Equation" r:id="rId4" imgW="177480" imgH="203040" progId="Equation.3">
              <p:embed/>
            </p:oleObj>
          </a:graphicData>
        </a:graphic>
      </p:graphicFrame>
      <p:pic>
        <p:nvPicPr>
          <p:cNvPr id="8" name="Picture 7" descr="feynman_ttbar_gg_nodecay_pink_2fig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45" y="304800"/>
            <a:ext cx="1512113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48200" cy="1477962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Boosted Decision Tree (BDT)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TMVA package used</a:t>
            </a:r>
          </a:p>
          <a:p>
            <a:r>
              <a:rPr lang="en-US" sz="2800" dirty="0" smtClean="0"/>
              <a:t>Trained on Monte Carlo: 200k </a:t>
            </a:r>
            <a:r>
              <a:rPr lang="en-US" sz="2800" dirty="0" err="1" smtClean="0"/>
              <a:t>dilepton</a:t>
            </a:r>
            <a:r>
              <a:rPr lang="en-US" sz="2800" dirty="0" smtClean="0"/>
              <a:t> events from </a:t>
            </a:r>
            <a:r>
              <a:rPr lang="en-US" sz="2800" dirty="0" err="1" smtClean="0"/>
              <a:t>tW</a:t>
            </a:r>
            <a:r>
              <a:rPr lang="en-US" sz="2800" dirty="0" smtClean="0"/>
              <a:t> and 200k top pair events</a:t>
            </a:r>
          </a:p>
          <a:p>
            <a:r>
              <a:rPr lang="en-US" sz="2800" dirty="0" smtClean="0"/>
              <a:t>POWHEG generator used for signal, MADGRAPH for top pair background</a:t>
            </a:r>
          </a:p>
          <a:p>
            <a:r>
              <a:rPr lang="en-US" sz="2800" dirty="0" smtClean="0"/>
              <a:t>Full detector response simulated with GEANT4</a:t>
            </a:r>
          </a:p>
          <a:p>
            <a:r>
              <a:rPr lang="en-US" sz="2800" dirty="0" smtClean="0"/>
              <a:t>13 kinematic variables used to discriminate signal and background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Baringer, University of Kansas, DPF 2013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19</a:t>
            </a:fld>
            <a:endParaRPr kumimoji="0" lang="en-US" dirty="0"/>
          </a:p>
        </p:txBody>
      </p:sp>
      <p:pic>
        <p:nvPicPr>
          <p:cNvPr id="6" name="Picture 5" descr="tree-4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304800"/>
            <a:ext cx="32004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CMS detector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Multivariate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Cross check analyses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Baringer, University of Kansas, DPF 2013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</a:t>
            </a:fld>
            <a:endParaRPr kumimoji="0" lang="en-US" dirty="0"/>
          </a:p>
        </p:txBody>
      </p:sp>
      <p:pic>
        <p:nvPicPr>
          <p:cNvPr id="6" name="Picture 5" descr="DPF-logo-design-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2057400"/>
            <a:ext cx="3823571" cy="168948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Picture 6" descr="CMS_logo_co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4114800"/>
            <a:ext cx="1752600" cy="1748163"/>
          </a:xfrm>
          <a:prstGeom prst="rect">
            <a:avLst/>
          </a:prstGeom>
        </p:spPr>
      </p:pic>
      <p:pic>
        <p:nvPicPr>
          <p:cNvPr id="8" name="Picture 7" descr="KUlogo1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4267200"/>
            <a:ext cx="1956088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Kinematic variables for BDT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Data/MC agreement checked in several control regions (2j1t, 2j2t, 2j0t, 1j0t)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Baringer, University of Kansas, DPF 2013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20</a:t>
            </a:fld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743200"/>
            <a:ext cx="7809446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57800" cy="1143000"/>
          </a:xfrm>
          <a:ln>
            <a:solidFill>
              <a:srgbClr val="D4382C"/>
            </a:solidFill>
          </a:ln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 of loose jets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“Loose jet”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</a:t>
            </a:r>
            <a:r>
              <a:rPr lang="en-US" sz="2800" i="1" baseline="-25000" dirty="0" err="1" smtClean="0"/>
              <a:t>T</a:t>
            </a:r>
            <a:r>
              <a:rPr lang="en-US" sz="2800" dirty="0" smtClean="0"/>
              <a:t>&gt;20 </a:t>
            </a:r>
            <a:r>
              <a:rPr lang="en-US" sz="2800" dirty="0" err="1" smtClean="0"/>
              <a:t>GeV</a:t>
            </a:r>
            <a:r>
              <a:rPr lang="en-US" sz="2800" dirty="0" smtClean="0"/>
              <a:t>, |</a:t>
            </a:r>
            <a:r>
              <a:rPr lang="el-GR" sz="2800" i="1" dirty="0" smtClean="0"/>
              <a:t>η</a:t>
            </a:r>
            <a:r>
              <a:rPr lang="en-US" sz="2800" dirty="0" smtClean="0"/>
              <a:t>|&lt;4.9, fails “tight” cuts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Baringer, University of Kansas, DPF 2013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21</a:t>
            </a:fld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228600"/>
            <a:ext cx="1390437" cy="1412863"/>
          </a:xfrm>
          <a:prstGeom prst="rect">
            <a:avLst/>
          </a:prstGeom>
        </p:spPr>
      </p:pic>
      <p:pic>
        <p:nvPicPr>
          <p:cNvPr id="6146" name="Picture 2" descr="https://twiki.cern.ch/twiki/pub/CMSPublic/PhysicsResultsTOP12040/NlooseJet20_1j1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38399"/>
            <a:ext cx="3276600" cy="3144657"/>
          </a:xfrm>
          <a:prstGeom prst="rect">
            <a:avLst/>
          </a:prstGeom>
          <a:noFill/>
        </p:spPr>
      </p:pic>
      <p:pic>
        <p:nvPicPr>
          <p:cNvPr id="6148" name="Picture 4" descr="https://twiki.cern.ch/twiki/pub/CMSPublic/PhysicsResultsTOP12040/NlooseJet20_2j1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590800"/>
            <a:ext cx="2590800" cy="2487561"/>
          </a:xfrm>
          <a:prstGeom prst="rect">
            <a:avLst/>
          </a:prstGeom>
          <a:noFill/>
        </p:spPr>
      </p:pic>
      <p:pic>
        <p:nvPicPr>
          <p:cNvPr id="6150" name="Picture 6" descr="https://twiki.cern.ch/twiki/pub/CMSPublic/PhysicsResultsTOP12040/NlooseJet20_2j2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590800"/>
            <a:ext cx="2667000" cy="256072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66800" y="5791200"/>
            <a:ext cx="1553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Signal region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0" y="5410200"/>
            <a:ext cx="1809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Control regions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57800" cy="1143000"/>
          </a:xfrm>
          <a:ln>
            <a:solidFill>
              <a:srgbClr val="D4382C"/>
            </a:solidFill>
          </a:ln>
        </p:spPr>
        <p:txBody>
          <a:bodyPr/>
          <a:lstStyle/>
          <a:p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b="1" i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system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Vector sum of </a:t>
            </a:r>
            <a:r>
              <a:rPr lang="en-US" sz="2800" i="1" dirty="0" err="1" smtClean="0"/>
              <a:t>p</a:t>
            </a:r>
            <a:r>
              <a:rPr lang="en-US" sz="2800" i="1" baseline="-25000" dirty="0" err="1" smtClean="0"/>
              <a:t>T</a:t>
            </a:r>
            <a:r>
              <a:rPr lang="en-US" sz="2800" i="1" dirty="0" err="1" smtClean="0"/>
              <a:t>’</a:t>
            </a:r>
            <a:r>
              <a:rPr lang="en-US" sz="2800" dirty="0" err="1" smtClean="0"/>
              <a:t>s</a:t>
            </a:r>
            <a:r>
              <a:rPr lang="en-US" sz="2800" i="1" dirty="0" smtClean="0"/>
              <a:t> </a:t>
            </a:r>
            <a:r>
              <a:rPr lang="en-US" sz="2800" dirty="0" smtClean="0"/>
              <a:t>of leptons, jet and missing </a:t>
            </a:r>
            <a:r>
              <a:rPr lang="en-US" sz="2800" i="1" dirty="0" smtClean="0"/>
              <a:t>E</a:t>
            </a:r>
            <a:r>
              <a:rPr lang="en-US" sz="2800" i="1" baseline="-25000" dirty="0" smtClean="0"/>
              <a:t>T</a:t>
            </a:r>
            <a:endParaRPr lang="en-US" sz="2800" baseline="-25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Baringer, University of Kansas, DPF 2013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22</a:t>
            </a:fld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228600"/>
            <a:ext cx="1390437" cy="14128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6800" y="5791200"/>
            <a:ext cx="1553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Signal region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0" y="5410200"/>
            <a:ext cx="1809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Control regions</a:t>
            </a:r>
            <a:endParaRPr lang="en-US" sz="2000" b="1" dirty="0"/>
          </a:p>
        </p:txBody>
      </p:sp>
      <p:pic>
        <p:nvPicPr>
          <p:cNvPr id="27650" name="Picture 2" descr="https://twiki.cern.ch/twiki/pub/CMSPublic/PhysicsResultsTOP12040/ptsys_1j1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90800"/>
            <a:ext cx="3136900" cy="3011900"/>
          </a:xfrm>
          <a:prstGeom prst="rect">
            <a:avLst/>
          </a:prstGeom>
          <a:noFill/>
        </p:spPr>
      </p:pic>
      <p:pic>
        <p:nvPicPr>
          <p:cNvPr id="27652" name="Picture 4" descr="https://twiki.cern.ch/twiki/pub/CMSPublic/PhysicsResultsTOP12040/ptsys_2j1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2743200"/>
            <a:ext cx="2590800" cy="2487562"/>
          </a:xfrm>
          <a:prstGeom prst="rect">
            <a:avLst/>
          </a:prstGeom>
          <a:noFill/>
        </p:spPr>
      </p:pic>
      <p:pic>
        <p:nvPicPr>
          <p:cNvPr id="27654" name="Picture 6" descr="https://twiki.cern.ch/twiki/pub/CMSPublic/PhysicsResultsTOP12040/ptsys_2j2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399" y="2743200"/>
            <a:ext cx="2539599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57800" cy="1143000"/>
          </a:xfrm>
          <a:ln>
            <a:solidFill>
              <a:srgbClr val="D4382C"/>
            </a:solidFill>
          </a:ln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BDT discriminant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Signal-like events positive, background-like negative</a:t>
            </a:r>
          </a:p>
          <a:p>
            <a:r>
              <a:rPr lang="en-US" sz="2400" dirty="0" smtClean="0"/>
              <a:t>Binned likelihood fit done simultaneously for all channels (</a:t>
            </a:r>
            <a:r>
              <a:rPr lang="en-US" sz="2400" i="1" dirty="0" err="1" smtClean="0"/>
              <a:t>ee</a:t>
            </a:r>
            <a:r>
              <a:rPr lang="en-US" sz="2400" dirty="0" smtClean="0"/>
              <a:t>, </a:t>
            </a:r>
            <a:r>
              <a:rPr lang="en-US" sz="2400" i="1" dirty="0" smtClean="0"/>
              <a:t>e</a:t>
            </a:r>
            <a:r>
              <a:rPr lang="el-GR" sz="2400" i="1" dirty="0" smtClean="0"/>
              <a:t>μ</a:t>
            </a:r>
            <a:r>
              <a:rPr lang="en-US" sz="2400" dirty="0" smtClean="0"/>
              <a:t>, </a:t>
            </a:r>
            <a:r>
              <a:rPr lang="el-GR" sz="2400" i="1" dirty="0" smtClean="0"/>
              <a:t>μμ</a:t>
            </a:r>
            <a:r>
              <a:rPr lang="en-US" sz="2400" dirty="0" smtClean="0"/>
              <a:t>), all regions (1j1t, 2j1t, 2j2t)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Baringer, University of Kansas, DPF 2013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23</a:t>
            </a:fld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21199" y="228601"/>
            <a:ext cx="1274838" cy="1295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90600" y="6096000"/>
            <a:ext cx="1553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Signal region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0" y="5791200"/>
            <a:ext cx="1809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Control regions</a:t>
            </a:r>
            <a:endParaRPr lang="en-US" sz="2000" b="1" dirty="0"/>
          </a:p>
        </p:txBody>
      </p:sp>
      <p:pic>
        <p:nvPicPr>
          <p:cNvPr id="28674" name="Picture 2" descr="https://twiki.cern.ch/twiki/pub/CMSPublic/PhysicsResultsTOP12040/BDT35_1j1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19400"/>
            <a:ext cx="3505200" cy="3365524"/>
          </a:xfrm>
          <a:prstGeom prst="rect">
            <a:avLst/>
          </a:prstGeom>
          <a:noFill/>
        </p:spPr>
      </p:pic>
      <p:pic>
        <p:nvPicPr>
          <p:cNvPr id="28676" name="Picture 4" descr="https://twiki.cern.ch/twiki/pub/CMSPublic/PhysicsResultsTOP12040/BDT35_2j1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2895600"/>
            <a:ext cx="2743200" cy="2633889"/>
          </a:xfrm>
          <a:prstGeom prst="rect">
            <a:avLst/>
          </a:prstGeom>
          <a:noFill/>
        </p:spPr>
      </p:pic>
      <p:pic>
        <p:nvPicPr>
          <p:cNvPr id="28678" name="Picture 6" descr="https://twiki.cern.ch/twiki/pub/CMSPublic/PhysicsResultsTOP12040/BDT35_2j2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8100" y="2971800"/>
            <a:ext cx="2755900" cy="264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467600" cy="1524000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Systematics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affecting rate only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90800"/>
            <a:ext cx="7620000" cy="3124200"/>
          </a:xfrm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Luminosity --4.4% uncertainty on CMS measurement</a:t>
            </a:r>
          </a:p>
          <a:p>
            <a:r>
              <a:rPr lang="en-US" dirty="0" smtClean="0"/>
              <a:t>Lepton efficiency -- 1.9-2.3% uncertainty from varying trigger, reconstruction and identification efficiencies</a:t>
            </a:r>
          </a:p>
          <a:p>
            <a:r>
              <a:rPr lang="en-US" dirty="0" smtClean="0"/>
              <a:t>     cross section -- 6.8% uncertainty in CMS measured value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Baringer, University of Kansas, DPF 2013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24</a:t>
            </a:fld>
            <a:endParaRPr kumimoji="0"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62000" y="4572000"/>
          <a:ext cx="457200" cy="457200"/>
        </p:xfrm>
        <a:graphic>
          <a:graphicData uri="http://schemas.openxmlformats.org/presentationml/2006/ole">
            <p:oleObj spid="_x0000_s29701" name="Equation" r:id="rId3" imgW="1774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6858000" cy="1066800"/>
          </a:xfrm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Systematics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giving shape variations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Baringer, University of Kansas, DPF 2013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25</a:t>
            </a:fld>
            <a:endParaRPr kumimoji="0"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1828800"/>
            <a:ext cx="7848600" cy="34163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pile-up multiplicity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jet energy scale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jet energy resolution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b-tagging data/MC scale factors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missing energy modeling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i="1" dirty="0" smtClean="0"/>
              <a:t>Z </a:t>
            </a:r>
            <a:r>
              <a:rPr lang="en-US" sz="2400" dirty="0" smtClean="0"/>
              <a:t>+ jets scale factors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PDF uncertainties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statistics of simulated data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theory uncertainties (see next two slides)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2743200" cy="1066800"/>
          </a:xfrm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Dominant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systematics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Baringer, University of Kansas, DPF 2013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26</a:t>
            </a:fld>
            <a:endParaRPr kumimoji="0" lang="en-US" dirty="0"/>
          </a:p>
        </p:txBody>
      </p:sp>
      <p:pic>
        <p:nvPicPr>
          <p:cNvPr id="29701" name="Picture 5" descr="https://twiki.cern.ch/twiki/pub/CMSPublic/PhysicsResultsTOP12040/Tabl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685800"/>
            <a:ext cx="5096063" cy="54864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886200" y="990600"/>
            <a:ext cx="29718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1" y="1981200"/>
            <a:ext cx="3124200" cy="267765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Table shows systematic uncertainties extracted by fixing sources one at a time and measuring the difference in the cross section uncertainty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62800" cy="792162"/>
          </a:xfrm>
          <a:ln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 uncertainties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2895600"/>
            <a:ext cx="4724400" cy="3276600"/>
          </a:xfrm>
          <a:ln>
            <a:solidFill>
              <a:srgbClr val="C00000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Largest systematic uncertainties come from theory uncertainties:</a:t>
            </a:r>
          </a:p>
          <a:p>
            <a:pPr lvl="1"/>
            <a:r>
              <a:rPr lang="en-US" dirty="0" smtClean="0"/>
              <a:t>Jet-</a:t>
            </a:r>
            <a:r>
              <a:rPr lang="en-US" dirty="0" err="1" smtClean="0"/>
              <a:t>parton</a:t>
            </a:r>
            <a:r>
              <a:rPr lang="en-US" dirty="0" smtClean="0"/>
              <a:t> matching thresholds in top pair simulations</a:t>
            </a:r>
          </a:p>
          <a:p>
            <a:pPr lvl="1"/>
            <a:r>
              <a:rPr lang="en-US" i="1" dirty="0" smtClean="0"/>
              <a:t>Q</a:t>
            </a:r>
            <a:r>
              <a:rPr lang="en-US" baseline="30000" dirty="0" smtClean="0"/>
              <a:t>2</a:t>
            </a:r>
            <a:r>
              <a:rPr lang="en-US" dirty="0" smtClean="0"/>
              <a:t> scale</a:t>
            </a:r>
          </a:p>
          <a:p>
            <a:pPr lvl="1"/>
            <a:r>
              <a:rPr lang="en-US" dirty="0" smtClean="0"/>
              <a:t>Top mass uncertainty</a:t>
            </a:r>
          </a:p>
          <a:p>
            <a:pPr lvl="1"/>
            <a:r>
              <a:rPr lang="en-US" dirty="0" smtClean="0"/>
              <a:t>DR (diagram removal)/DS (diagram subtraction) scheme for separating higher order top pair and </a:t>
            </a:r>
            <a:r>
              <a:rPr lang="en-US" dirty="0" err="1" smtClean="0"/>
              <a:t>tW</a:t>
            </a:r>
            <a:r>
              <a:rPr lang="en-US" dirty="0" smtClean="0"/>
              <a:t> diagrams </a:t>
            </a:r>
          </a:p>
          <a:p>
            <a:pPr lvl="1"/>
            <a:r>
              <a:rPr lang="en-US" dirty="0" smtClean="0"/>
              <a:t>top pair spin correlations</a:t>
            </a:r>
          </a:p>
          <a:p>
            <a:pPr lvl="1"/>
            <a:r>
              <a:rPr lang="en-US" dirty="0" smtClean="0"/>
              <a:t>top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T</a:t>
            </a:r>
            <a:r>
              <a:rPr lang="en-US" dirty="0" smtClean="0"/>
              <a:t> reweighting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Baringer, University of Kansas, DPF 2013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27</a:t>
            </a:fld>
            <a:endParaRPr kumimoji="0"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676400" y="1219200"/>
            <a:ext cx="5715000" cy="1371600"/>
            <a:chOff x="2097755" y="3678224"/>
            <a:chExt cx="5155607" cy="109391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biLevel thresh="50000"/>
            </a:blip>
            <a:stretch>
              <a:fillRect/>
            </a:stretch>
          </p:blipFill>
          <p:spPr>
            <a:xfrm>
              <a:off x="2097755" y="3678224"/>
              <a:ext cx="1337665" cy="109391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biLevel thresh="50000"/>
            </a:blip>
            <a:stretch>
              <a:fillRect/>
            </a:stretch>
          </p:blipFill>
          <p:spPr>
            <a:xfrm>
              <a:off x="3840257" y="3678224"/>
              <a:ext cx="1495213" cy="109391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biLevel thresh="50000"/>
            </a:blip>
            <a:stretch>
              <a:fillRect/>
            </a:stretch>
          </p:blipFill>
          <p:spPr>
            <a:xfrm>
              <a:off x="5787988" y="3678226"/>
              <a:ext cx="1465374" cy="1093912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10" name="TextBox 9"/>
          <p:cNvSpPr txBox="1"/>
          <p:nvPr/>
        </p:nvSpPr>
        <p:spPr>
          <a:xfrm>
            <a:off x="685800" y="2819400"/>
            <a:ext cx="2971800" cy="193899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tW</a:t>
            </a:r>
            <a:r>
              <a:rPr lang="en-US" sz="2000" dirty="0" smtClean="0"/>
              <a:t> mixes with top pair production at NLO. The above diagrams are removed from the signal definition when doubly resonant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5029200"/>
            <a:ext cx="3733800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These uncertainties are externalized in the significance calculation, which gives a more conservative error determination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Statistical analysis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Simultaneous binned likelihood fit of BDT distribution for all channels (</a:t>
            </a:r>
            <a:r>
              <a:rPr lang="en-US" sz="2000" i="1" dirty="0" err="1" smtClean="0"/>
              <a:t>ee</a:t>
            </a:r>
            <a:r>
              <a:rPr lang="en-US" sz="2000" dirty="0" smtClean="0"/>
              <a:t>, </a:t>
            </a:r>
            <a:r>
              <a:rPr lang="en-US" sz="2000" i="1" dirty="0" smtClean="0"/>
              <a:t>e</a:t>
            </a:r>
            <a:r>
              <a:rPr lang="el-GR" sz="2000" i="1" dirty="0" smtClean="0"/>
              <a:t>μ</a:t>
            </a:r>
            <a:r>
              <a:rPr lang="en-US" sz="2000" dirty="0" smtClean="0"/>
              <a:t>, </a:t>
            </a:r>
            <a:r>
              <a:rPr lang="el-GR" sz="2000" i="1" dirty="0" smtClean="0"/>
              <a:t>μμ</a:t>
            </a:r>
            <a:r>
              <a:rPr lang="en-US" sz="2000" dirty="0" smtClean="0"/>
              <a:t>), all regions (1j1t, 2j1t, 2j2t) </a:t>
            </a:r>
          </a:p>
          <a:p>
            <a:r>
              <a:rPr lang="en-US" sz="2000" dirty="0" smtClean="0"/>
              <a:t>Expected yield in bin </a:t>
            </a:r>
            <a:r>
              <a:rPr lang="en-US" sz="2000" i="1" dirty="0" err="1" smtClean="0"/>
              <a:t>i</a:t>
            </a:r>
            <a:r>
              <a:rPr lang="en-US" sz="2000" dirty="0" smtClean="0"/>
              <a:t>: </a:t>
            </a:r>
          </a:p>
          <a:p>
            <a:r>
              <a:rPr lang="en-US" sz="2000" dirty="0" smtClean="0"/>
              <a:t>Templates for signal and background taken from Monte Carlo</a:t>
            </a:r>
          </a:p>
          <a:p>
            <a:r>
              <a:rPr lang="en-US" sz="2000" dirty="0" smtClean="0"/>
              <a:t>Nuisance parameter , </a:t>
            </a:r>
            <a:r>
              <a:rPr lang="el-GR" sz="2000" dirty="0" smtClean="0"/>
              <a:t>θ</a:t>
            </a:r>
            <a:r>
              <a:rPr lang="en-US" sz="2000" dirty="0" smtClean="0"/>
              <a:t>,</a:t>
            </a:r>
            <a:r>
              <a:rPr lang="el-GR" sz="2000" dirty="0" smtClean="0"/>
              <a:t> </a:t>
            </a:r>
            <a:r>
              <a:rPr lang="en-US" sz="2000" dirty="0" smtClean="0"/>
              <a:t>introduced for each independent source of systematic uncertainty that changes the template</a:t>
            </a:r>
          </a:p>
          <a:p>
            <a:r>
              <a:rPr lang="en-US" sz="2000" dirty="0" smtClean="0"/>
              <a:t>Theory-based values fixed at central value in likelihood fit, uncertainties included in pseudo-experiments</a:t>
            </a:r>
          </a:p>
          <a:p>
            <a:r>
              <a:rPr lang="en-US" sz="2000" dirty="0" smtClean="0"/>
              <a:t>Test statistic for pseudo-experiments:                                         , where </a:t>
            </a:r>
            <a:r>
              <a:rPr lang="en-US" sz="2000" i="1" dirty="0" smtClean="0"/>
              <a:t>µ</a:t>
            </a:r>
            <a:r>
              <a:rPr lang="en-US" sz="2000" dirty="0" smtClean="0"/>
              <a:t> is signal strength</a:t>
            </a:r>
          </a:p>
          <a:p>
            <a:r>
              <a:rPr lang="en-US" sz="2000" dirty="0" smtClean="0"/>
              <a:t>Evaluate for background-only and signal + background hypotheses</a:t>
            </a:r>
          </a:p>
          <a:p>
            <a:r>
              <a:rPr lang="en-US" sz="2000" dirty="0" smtClean="0"/>
              <a:t>Profile likelihood fit to get cross section and 68% confidence level, signal and background rates allowed to float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Baringer, University of Kansas, DPF 2013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28</a:t>
            </a:fld>
            <a:endParaRPr kumimoji="0"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352800" y="2286000"/>
          <a:ext cx="1676400" cy="538843"/>
        </p:xfrm>
        <a:graphic>
          <a:graphicData uri="http://schemas.openxmlformats.org/presentationml/2006/ole">
            <p:oleObj spid="_x0000_s54274" name="Equation" r:id="rId3" imgW="1066680" imgH="34272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876800" y="4267200"/>
          <a:ext cx="2085109" cy="533400"/>
        </p:xfrm>
        <a:graphic>
          <a:graphicData uri="http://schemas.openxmlformats.org/presentationml/2006/ole">
            <p:oleObj spid="_x0000_s54275" name="Equation" r:id="rId4" imgW="163800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54102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5029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An excess of events is observed compared to a background-only hypothesis based on fitting the shape of the BDT discriminant </a:t>
            </a:r>
          </a:p>
          <a:p>
            <a:r>
              <a:rPr lang="en-US" sz="2800" dirty="0" smtClean="0"/>
              <a:t>Observed significance=6.0</a:t>
            </a:r>
            <a:r>
              <a:rPr lang="el-GR" sz="2800" dirty="0" smtClean="0"/>
              <a:t>σ</a:t>
            </a:r>
            <a:endParaRPr lang="en-US" sz="2800" dirty="0" smtClean="0"/>
          </a:p>
          <a:p>
            <a:r>
              <a:rPr lang="en-US" sz="2800" dirty="0" smtClean="0"/>
              <a:t>Expected significance from MC=5.4</a:t>
            </a:r>
            <a:r>
              <a:rPr lang="el-GR" sz="2800" dirty="0" smtClean="0"/>
              <a:t>σ</a:t>
            </a:r>
            <a:endParaRPr lang="en-US" sz="2800" dirty="0" smtClean="0"/>
          </a:p>
          <a:p>
            <a:r>
              <a:rPr lang="en-US" sz="2800" dirty="0" smtClean="0"/>
              <a:t>Measured </a:t>
            </a:r>
            <a:r>
              <a:rPr lang="en-US" sz="2800" dirty="0" err="1" smtClean="0"/>
              <a:t>tW</a:t>
            </a:r>
            <a:r>
              <a:rPr lang="en-US" sz="2800" dirty="0" smtClean="0"/>
              <a:t> cross section: 23.4 +5.5-5.4 </a:t>
            </a:r>
            <a:r>
              <a:rPr lang="en-US" sz="2800" dirty="0" err="1" smtClean="0"/>
              <a:t>pb</a:t>
            </a:r>
            <a:endParaRPr lang="en-US" sz="2800" dirty="0" smtClean="0"/>
          </a:p>
          <a:p>
            <a:r>
              <a:rPr lang="en-US" sz="2800" dirty="0" smtClean="0"/>
              <a:t>Standard model: 22.2 ± 0.6 (scale) ± 1.4 (PDF) </a:t>
            </a:r>
            <a:r>
              <a:rPr lang="en-US" sz="2800" dirty="0" err="1" smtClean="0"/>
              <a:t>pb</a:t>
            </a:r>
            <a:r>
              <a:rPr lang="en-US" sz="2800" dirty="0" smtClean="0"/>
              <a:t>         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N. </a:t>
            </a:r>
            <a:r>
              <a:rPr lang="en-US" sz="1200" b="1" dirty="0" err="1" smtClean="0">
                <a:solidFill>
                  <a:schemeClr val="tx2">
                    <a:lumMod val="75000"/>
                  </a:schemeClr>
                </a:solidFill>
              </a:rPr>
              <a:t>Kidonakis</a:t>
            </a: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 arxiv.org/</a:t>
            </a:r>
            <a:r>
              <a:rPr lang="en-US" sz="1200" b="1" dirty="0" err="1" smtClean="0">
                <a:solidFill>
                  <a:schemeClr val="tx2">
                    <a:lumMod val="75000"/>
                  </a:schemeClr>
                </a:solidFill>
              </a:rPr>
              <a:t>pdf</a:t>
            </a: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/1205.3453v1 (2012)</a:t>
            </a:r>
            <a:endParaRPr lang="en-US" sz="1200" dirty="0" smtClean="0"/>
          </a:p>
          <a:p>
            <a:r>
              <a:rPr lang="en-US" sz="2800" dirty="0" smtClean="0">
                <a:latin typeface="+mn-lt"/>
              </a:rPr>
              <a:t>CKM |</a:t>
            </a:r>
            <a:r>
              <a:rPr lang="en-US" sz="2800" dirty="0" err="1" smtClean="0">
                <a:latin typeface="+mn-lt"/>
              </a:rPr>
              <a:t>V</a:t>
            </a:r>
            <a:r>
              <a:rPr lang="en-US" sz="2800" baseline="-25000" dirty="0" err="1" smtClean="0">
                <a:latin typeface="+mn-lt"/>
              </a:rPr>
              <a:t>tb</a:t>
            </a:r>
            <a:r>
              <a:rPr lang="en-US" sz="2800" dirty="0" smtClean="0">
                <a:latin typeface="+mn-lt"/>
              </a:rPr>
              <a:t>| matrix element (</a:t>
            </a:r>
            <a:r>
              <a:rPr lang="en-US" sz="2800" dirty="0" err="1" smtClean="0">
                <a:latin typeface="+mn-lt"/>
              </a:rPr>
              <a:t>assume|V</a:t>
            </a:r>
            <a:r>
              <a:rPr lang="en-US" sz="2800" baseline="-25000" dirty="0" err="1" smtClean="0">
                <a:latin typeface="+mn-lt"/>
              </a:rPr>
              <a:t>tb</a:t>
            </a:r>
            <a:r>
              <a:rPr lang="en-US" sz="2800" dirty="0" smtClean="0">
                <a:latin typeface="+mn-lt"/>
              </a:rPr>
              <a:t>|&gt;&gt;|</a:t>
            </a:r>
            <a:r>
              <a:rPr lang="en-US" sz="2800" dirty="0" err="1" smtClean="0">
                <a:latin typeface="+mn-lt"/>
              </a:rPr>
              <a:t>V</a:t>
            </a:r>
            <a:r>
              <a:rPr lang="en-US" sz="2800" baseline="-25000" dirty="0" err="1" smtClean="0">
                <a:latin typeface="+mn-lt"/>
              </a:rPr>
              <a:t>td</a:t>
            </a:r>
            <a:r>
              <a:rPr lang="en-US" sz="2800" dirty="0" err="1" smtClean="0">
                <a:latin typeface="+mn-lt"/>
              </a:rPr>
              <a:t>|,|V</a:t>
            </a:r>
            <a:r>
              <a:rPr lang="en-US" sz="2800" baseline="-25000" dirty="0" err="1" smtClean="0">
                <a:latin typeface="+mn-lt"/>
              </a:rPr>
              <a:t>ts</a:t>
            </a:r>
            <a:r>
              <a:rPr lang="en-US" sz="2800" dirty="0" smtClean="0">
                <a:latin typeface="+mn-lt"/>
              </a:rPr>
              <a:t>|):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                 |</a:t>
            </a:r>
            <a:r>
              <a:rPr lang="en-US" sz="2800" dirty="0" err="1" smtClean="0">
                <a:solidFill>
                  <a:srgbClr val="000000"/>
                </a:solidFill>
                <a:latin typeface="+mn-lt"/>
              </a:rPr>
              <a:t>V</a:t>
            </a:r>
            <a:r>
              <a:rPr lang="en-US" sz="2800" baseline="-25000" dirty="0" err="1" smtClean="0">
                <a:solidFill>
                  <a:srgbClr val="000000"/>
                </a:solidFill>
                <a:latin typeface="+mn-lt"/>
              </a:rPr>
              <a:t>tb</a:t>
            </a:r>
            <a:r>
              <a:rPr lang="en-US" sz="2800" dirty="0" smtClean="0">
                <a:solidFill>
                  <a:srgbClr val="000000"/>
                </a:solidFill>
              </a:rPr>
              <a:t>| = 1.03 ±0.12(exp)±0.04(</a:t>
            </a:r>
            <a:r>
              <a:rPr lang="en-US" sz="2800" dirty="0" err="1" smtClean="0">
                <a:solidFill>
                  <a:srgbClr val="000000"/>
                </a:solidFill>
              </a:rPr>
              <a:t>th</a:t>
            </a:r>
            <a:r>
              <a:rPr lang="en-US" sz="2800" dirty="0" smtClean="0">
                <a:solidFill>
                  <a:srgbClr val="000000"/>
                </a:solidFill>
              </a:rPr>
              <a:t>)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     |</a:t>
            </a:r>
            <a:r>
              <a:rPr lang="en-US" sz="2800" dirty="0" err="1" smtClean="0">
                <a:solidFill>
                  <a:srgbClr val="000000"/>
                </a:solidFill>
                <a:latin typeface="+mn-lt"/>
              </a:rPr>
              <a:t>V</a:t>
            </a:r>
            <a:r>
              <a:rPr lang="en-US" sz="2800" baseline="-25000" dirty="0" err="1" smtClean="0">
                <a:solidFill>
                  <a:srgbClr val="000000"/>
                </a:solidFill>
                <a:latin typeface="+mn-lt"/>
              </a:rPr>
              <a:t>tb</a:t>
            </a:r>
            <a:r>
              <a:rPr lang="en-US" sz="2800" dirty="0" smtClean="0">
                <a:solidFill>
                  <a:srgbClr val="000000"/>
                </a:solidFill>
              </a:rPr>
              <a:t>|&gt;0.78 at 95% C.L., when constrained to be ≤1</a:t>
            </a:r>
          </a:p>
          <a:p>
            <a:pPr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latin typeface="+mn-lt"/>
            </a:endParaRP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Baringer, University of Kansas, DPF 2013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29</a:t>
            </a:fld>
            <a:endParaRPr kumimoji="0"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28600"/>
            <a:ext cx="1600200" cy="112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38400"/>
            <a:ext cx="8229600" cy="11430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Baringer, University of Kansas, DPF 2013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</a:t>
            </a:fld>
            <a:endParaRPr kumimoji="0" lang="en-US" dirty="0"/>
          </a:p>
        </p:txBody>
      </p:sp>
      <p:pic>
        <p:nvPicPr>
          <p:cNvPr id="6" name="Picture 5" descr="DPF-logo-design-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457200"/>
            <a:ext cx="3823571" cy="168948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Picture 6" descr="CMS_logo_co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4114800"/>
            <a:ext cx="1752600" cy="1748163"/>
          </a:xfrm>
          <a:prstGeom prst="rect">
            <a:avLst/>
          </a:prstGeom>
        </p:spPr>
      </p:pic>
      <p:pic>
        <p:nvPicPr>
          <p:cNvPr id="8" name="Picture 7" descr="KUlogo1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4038600"/>
            <a:ext cx="2499446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38400"/>
            <a:ext cx="8229600" cy="11430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b="1" dirty="0" smtClean="0"/>
              <a:t>Cross check analyses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Baringer, University of Kansas, DPF 2013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30</a:t>
            </a:fld>
            <a:endParaRPr kumimoji="0" lang="en-US" dirty="0"/>
          </a:p>
        </p:txBody>
      </p:sp>
      <p:pic>
        <p:nvPicPr>
          <p:cNvPr id="6" name="Picture 5" descr="DPF-logo-design-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457200"/>
            <a:ext cx="3823571" cy="168948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Picture 6" descr="CMS_logo_co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4114800"/>
            <a:ext cx="1752600" cy="1748163"/>
          </a:xfrm>
          <a:prstGeom prst="rect">
            <a:avLst/>
          </a:prstGeom>
        </p:spPr>
      </p:pic>
      <p:pic>
        <p:nvPicPr>
          <p:cNvPr id="8" name="Picture 7" descr="KUlogo1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4038600"/>
            <a:ext cx="2499446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010400" cy="1143000"/>
          </a:xfr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Lepton channel checks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3733800" cy="3763963"/>
          </a:xfrm>
        </p:spPr>
        <p:txBody>
          <a:bodyPr>
            <a:normAutofit fontScale="92500"/>
          </a:bodyPr>
          <a:lstStyle/>
          <a:p>
            <a:r>
              <a:rPr lang="en-US" sz="2800" i="1" dirty="0" smtClean="0"/>
              <a:t>e</a:t>
            </a:r>
            <a:r>
              <a:rPr lang="el-GR" sz="2800" i="1" dirty="0" smtClean="0"/>
              <a:t>μ</a:t>
            </a:r>
            <a:r>
              <a:rPr lang="en-US" sz="2800" i="1" dirty="0" smtClean="0"/>
              <a:t>, </a:t>
            </a:r>
            <a:r>
              <a:rPr lang="en-US" sz="2800" i="1" dirty="0" err="1" smtClean="0"/>
              <a:t>ee</a:t>
            </a:r>
            <a:r>
              <a:rPr lang="en-US" sz="2800" i="1" dirty="0" smtClean="0"/>
              <a:t> </a:t>
            </a:r>
            <a:r>
              <a:rPr lang="en-US" sz="2800" dirty="0" smtClean="0"/>
              <a:t>and</a:t>
            </a:r>
            <a:r>
              <a:rPr lang="en-US" sz="2800" i="1" dirty="0" smtClean="0"/>
              <a:t> </a:t>
            </a:r>
            <a:r>
              <a:rPr lang="el-GR" sz="2800" i="1" dirty="0" smtClean="0"/>
              <a:t>μμ</a:t>
            </a:r>
            <a:r>
              <a:rPr lang="en-US" sz="2800" dirty="0" smtClean="0"/>
              <a:t> channels give consistent results</a:t>
            </a:r>
          </a:p>
          <a:p>
            <a:r>
              <a:rPr lang="en-US" sz="2800" i="1" dirty="0" smtClean="0"/>
              <a:t>e</a:t>
            </a:r>
            <a:r>
              <a:rPr lang="el-GR" sz="2800" i="1" dirty="0" smtClean="0"/>
              <a:t>μ</a:t>
            </a:r>
            <a:r>
              <a:rPr lang="en-US" sz="2800" i="1" dirty="0" smtClean="0"/>
              <a:t> </a:t>
            </a:r>
            <a:r>
              <a:rPr lang="en-US" sz="2800" dirty="0" smtClean="0"/>
              <a:t>channel</a:t>
            </a:r>
            <a:r>
              <a:rPr lang="en-US" sz="2800" i="1" dirty="0" smtClean="0"/>
              <a:t> </a:t>
            </a:r>
            <a:r>
              <a:rPr lang="en-US" sz="2800" dirty="0" smtClean="0"/>
              <a:t>alone has: </a:t>
            </a:r>
          </a:p>
          <a:p>
            <a:pPr lvl="1"/>
            <a:r>
              <a:rPr lang="en-US" sz="2400" dirty="0" smtClean="0"/>
              <a:t>Observed significance=5.7</a:t>
            </a:r>
            <a:r>
              <a:rPr lang="el-GR" sz="2400" dirty="0" smtClean="0"/>
              <a:t>σ</a:t>
            </a:r>
            <a:endParaRPr lang="en-US" sz="2400" dirty="0" smtClean="0"/>
          </a:p>
          <a:p>
            <a:pPr lvl="1"/>
            <a:r>
              <a:rPr lang="en-US" sz="2400" dirty="0" smtClean="0"/>
              <a:t>Expected significance from MC=4.4</a:t>
            </a:r>
            <a:r>
              <a:rPr lang="el-GR" sz="2400" dirty="0" smtClean="0"/>
              <a:t>σ</a:t>
            </a:r>
            <a:endParaRPr lang="en-US" sz="2400" dirty="0" smtClean="0"/>
          </a:p>
          <a:p>
            <a:pPr lvl="1"/>
            <a:r>
              <a:rPr lang="en-US" sz="2400" dirty="0" smtClean="0"/>
              <a:t>Measured </a:t>
            </a:r>
            <a:r>
              <a:rPr lang="en-US" sz="2400" dirty="0" err="1" smtClean="0"/>
              <a:t>tW</a:t>
            </a:r>
            <a:r>
              <a:rPr lang="en-US" sz="2400" dirty="0" smtClean="0"/>
              <a:t> cross section: 29.0 +6.2-6.1 </a:t>
            </a:r>
            <a:r>
              <a:rPr lang="en-US" sz="2400" dirty="0" err="1" smtClean="0"/>
              <a:t>pb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Baringer, University of Kansas, DPF 2013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31</a:t>
            </a:fld>
            <a:endParaRPr kumimoji="0" lang="en-US" dirty="0"/>
          </a:p>
        </p:txBody>
      </p:sp>
      <p:pic>
        <p:nvPicPr>
          <p:cNvPr id="30722" name="Picture 2" descr="https://twiki.cern.ch/twiki/pub/CMSPublic/PhysicsResultsTOP12040/BDT35_1j1t_em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828800"/>
            <a:ext cx="4343400" cy="4170324"/>
          </a:xfrm>
          <a:prstGeom prst="rect">
            <a:avLst/>
          </a:prstGeom>
          <a:noFill/>
        </p:spPr>
      </p:pic>
      <p:sp>
        <p:nvSpPr>
          <p:cNvPr id="30724" name="AutoShape 4" descr="https://twiki.cern.ch/twiki/pub/CMS/Top12040SupplementalPlots/regionPlot_all_fitted_uncert.png"/>
          <p:cNvSpPr>
            <a:spLocks noChangeAspect="1" noChangeArrowheads="1"/>
          </p:cNvSpPr>
          <p:nvPr/>
        </p:nvSpPr>
        <p:spPr bwMode="auto">
          <a:xfrm>
            <a:off x="63500" y="-136525"/>
            <a:ext cx="50196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https://twiki.cern.ch/twiki/pub/CMS/Top12040SupplementalPlots/regionPlot_all_fitted_uncert.png"/>
          <p:cNvSpPr>
            <a:spLocks noChangeAspect="1" noChangeArrowheads="1"/>
          </p:cNvSpPr>
          <p:nvPr/>
        </p:nvSpPr>
        <p:spPr bwMode="auto">
          <a:xfrm>
            <a:off x="63500" y="-136525"/>
            <a:ext cx="50196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8" name="AutoShape 8" descr="https://twiki.cern.ch/twiki/pub/CMS/Top12040SupplementalPlots/regionPlot_all_fitted_uncert.png"/>
          <p:cNvSpPr>
            <a:spLocks noChangeAspect="1" noChangeArrowheads="1"/>
          </p:cNvSpPr>
          <p:nvPr/>
        </p:nvSpPr>
        <p:spPr bwMode="auto">
          <a:xfrm>
            <a:off x="63500" y="-136525"/>
            <a:ext cx="50196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0" name="AutoShape 10" descr="https://twiki.cern.ch/twiki/pub/CMS/Top12040SupplementalPlots/regionPlot_all_fitted_uncert.png"/>
          <p:cNvSpPr>
            <a:spLocks noChangeAspect="1" noChangeArrowheads="1"/>
          </p:cNvSpPr>
          <p:nvPr/>
        </p:nvSpPr>
        <p:spPr bwMode="auto">
          <a:xfrm>
            <a:off x="63500" y="-136525"/>
            <a:ext cx="50196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4114800" cy="914400"/>
          </a:xfr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 and count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4648200" cy="4906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Independent cut-and-count analysis gives observed significance of 3.6 </a:t>
            </a:r>
            <a:r>
              <a:rPr lang="el-GR" sz="2800" dirty="0" smtClean="0"/>
              <a:t>σ</a:t>
            </a:r>
            <a:endParaRPr lang="en-US" sz="2800" dirty="0" smtClean="0"/>
          </a:p>
          <a:p>
            <a:r>
              <a:rPr lang="en-US" sz="2800" dirty="0" smtClean="0"/>
              <a:t>Additional cuts relative to the BDT analysis:</a:t>
            </a:r>
          </a:p>
          <a:p>
            <a:pPr lvl="1"/>
            <a:r>
              <a:rPr lang="en-US" dirty="0" smtClean="0">
                <a:latin typeface="+mn-lt"/>
              </a:rPr>
              <a:t>Veto events with </a:t>
            </a:r>
            <a:r>
              <a:rPr lang="en-US" dirty="0" smtClean="0"/>
              <a:t>loose</a:t>
            </a:r>
            <a:r>
              <a:rPr lang="en-US" dirty="0" smtClean="0">
                <a:latin typeface="+mn-lt"/>
              </a:rPr>
              <a:t> b-tagged jets</a:t>
            </a:r>
          </a:p>
          <a:p>
            <a:pPr lvl="1"/>
            <a:r>
              <a:rPr lang="en-US" dirty="0" smtClean="0">
                <a:latin typeface="+mn-lt"/>
              </a:rPr>
              <a:t>Ht&gt;160GeV (</a:t>
            </a:r>
            <a:r>
              <a:rPr lang="en-US" i="1" dirty="0" smtClean="0">
                <a:latin typeface="+mn-lt"/>
              </a:rPr>
              <a:t>eµ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/>
              <a:t>final state only</a:t>
            </a:r>
            <a:r>
              <a:rPr lang="en-US" dirty="0" smtClean="0">
                <a:latin typeface="+mn-lt"/>
              </a:rPr>
              <a:t>)</a:t>
            </a:r>
          </a:p>
          <a:p>
            <a:r>
              <a:rPr lang="en-US" dirty="0" smtClean="0"/>
              <a:t>Fit to</a:t>
            </a:r>
            <a:r>
              <a:rPr lang="en-US" dirty="0" smtClean="0">
                <a:latin typeface="+mn-lt"/>
              </a:rPr>
              <a:t> event counts only in each region</a:t>
            </a:r>
            <a:endParaRPr lang="en-US" dirty="0" smtClean="0"/>
          </a:p>
          <a:p>
            <a:pPr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Baringer, University of Kansas, DPF 2013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32</a:t>
            </a:fld>
            <a:endParaRPr kumimoji="0" lang="en-US" dirty="0"/>
          </a:p>
        </p:txBody>
      </p:sp>
      <p:sp>
        <p:nvSpPr>
          <p:cNvPr id="30724" name="AutoShape 4" descr="https://twiki.cern.ch/twiki/pub/CMS/Top12040SupplementalPlots/regionPlot_all_fitted_uncert.png"/>
          <p:cNvSpPr>
            <a:spLocks noChangeAspect="1" noChangeArrowheads="1"/>
          </p:cNvSpPr>
          <p:nvPr/>
        </p:nvSpPr>
        <p:spPr bwMode="auto">
          <a:xfrm>
            <a:off x="63500" y="-136525"/>
            <a:ext cx="50196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https://twiki.cern.ch/twiki/pub/CMS/Top12040SupplementalPlots/regionPlot_all_fitted_uncert.png"/>
          <p:cNvSpPr>
            <a:spLocks noChangeAspect="1" noChangeArrowheads="1"/>
          </p:cNvSpPr>
          <p:nvPr/>
        </p:nvSpPr>
        <p:spPr bwMode="auto">
          <a:xfrm>
            <a:off x="63500" y="-136525"/>
            <a:ext cx="50196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8" name="AutoShape 8" descr="https://twiki.cern.ch/twiki/pub/CMS/Top12040SupplementalPlots/regionPlot_all_fitted_uncert.png"/>
          <p:cNvSpPr>
            <a:spLocks noChangeAspect="1" noChangeArrowheads="1"/>
          </p:cNvSpPr>
          <p:nvPr/>
        </p:nvSpPr>
        <p:spPr bwMode="auto">
          <a:xfrm>
            <a:off x="63500" y="-136525"/>
            <a:ext cx="50196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0" name="AutoShape 10" descr="https://twiki.cern.ch/twiki/pub/CMS/Top12040SupplementalPlots/regionPlot_all_fitted_uncert.png"/>
          <p:cNvSpPr>
            <a:spLocks noChangeAspect="1" noChangeArrowheads="1"/>
          </p:cNvSpPr>
          <p:nvPr/>
        </p:nvSpPr>
        <p:spPr bwMode="auto">
          <a:xfrm>
            <a:off x="63500" y="-136525"/>
            <a:ext cx="50196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1524000"/>
            <a:ext cx="3744192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4114800" cy="1143000"/>
          </a:xfrm>
          <a:ln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system Fit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3657600" cy="4221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Same selection as the cut-and-count</a:t>
            </a:r>
          </a:p>
          <a:p>
            <a:r>
              <a:rPr lang="en-US" sz="2400" dirty="0" smtClean="0"/>
              <a:t>Instead of fitting numbers of events, fit the </a:t>
            </a:r>
            <a:r>
              <a:rPr lang="en-US" sz="2400" i="1" dirty="0" err="1" smtClean="0"/>
              <a:t>p</a:t>
            </a:r>
            <a:r>
              <a:rPr lang="en-US" sz="2400" i="1" baseline="-25000" dirty="0" err="1" smtClean="0"/>
              <a:t>T</a:t>
            </a:r>
            <a:r>
              <a:rPr lang="en-US" sz="2400" dirty="0" smtClean="0"/>
              <a:t> of system distribution (vector sum of </a:t>
            </a:r>
            <a:r>
              <a:rPr lang="en-US" sz="2400" i="1" dirty="0" err="1" smtClean="0"/>
              <a:t>p</a:t>
            </a:r>
            <a:r>
              <a:rPr lang="en-US" sz="2400" i="1" baseline="-25000" dirty="0" err="1" smtClean="0"/>
              <a:t>T</a:t>
            </a:r>
            <a:r>
              <a:rPr lang="en-US" sz="2400" i="1" dirty="0" err="1" smtClean="0"/>
              <a:t>’</a:t>
            </a:r>
            <a:r>
              <a:rPr lang="en-US" sz="2400" dirty="0" err="1" smtClean="0"/>
              <a:t>s</a:t>
            </a:r>
            <a:r>
              <a:rPr lang="en-US" sz="2400" i="1" dirty="0" smtClean="0"/>
              <a:t> </a:t>
            </a:r>
            <a:r>
              <a:rPr lang="en-US" sz="2400" dirty="0" smtClean="0"/>
              <a:t>of leptons, jet and missing </a:t>
            </a:r>
            <a:r>
              <a:rPr lang="en-US" sz="2400" i="1" dirty="0" smtClean="0"/>
              <a:t>E</a:t>
            </a:r>
            <a:r>
              <a:rPr lang="en-US" sz="2400" i="1" baseline="-25000" dirty="0" smtClean="0"/>
              <a:t>T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gives observed significance of 4.0 </a:t>
            </a:r>
            <a:r>
              <a:rPr lang="el-GR" sz="2400" dirty="0" smtClean="0"/>
              <a:t>σ</a:t>
            </a:r>
            <a:endParaRPr lang="en-US" sz="2400" dirty="0" smtClean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Baringer, University of Kansas, DPF 2013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33</a:t>
            </a:fld>
            <a:endParaRPr kumimoji="0" lang="en-US" dirty="0"/>
          </a:p>
        </p:txBody>
      </p:sp>
      <p:sp>
        <p:nvSpPr>
          <p:cNvPr id="30724" name="AutoShape 4" descr="https://twiki.cern.ch/twiki/pub/CMS/Top12040SupplementalPlots/regionPlot_all_fitted_uncert.png"/>
          <p:cNvSpPr>
            <a:spLocks noChangeAspect="1" noChangeArrowheads="1"/>
          </p:cNvSpPr>
          <p:nvPr/>
        </p:nvSpPr>
        <p:spPr bwMode="auto">
          <a:xfrm>
            <a:off x="63500" y="-136525"/>
            <a:ext cx="50196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https://twiki.cern.ch/twiki/pub/CMS/Top12040SupplementalPlots/regionPlot_all_fitted_uncert.png"/>
          <p:cNvSpPr>
            <a:spLocks noChangeAspect="1" noChangeArrowheads="1"/>
          </p:cNvSpPr>
          <p:nvPr/>
        </p:nvSpPr>
        <p:spPr bwMode="auto">
          <a:xfrm>
            <a:off x="63500" y="-136525"/>
            <a:ext cx="50196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8" name="AutoShape 8" descr="https://twiki.cern.ch/twiki/pub/CMS/Top12040SupplementalPlots/regionPlot_all_fitted_uncert.png"/>
          <p:cNvSpPr>
            <a:spLocks noChangeAspect="1" noChangeArrowheads="1"/>
          </p:cNvSpPr>
          <p:nvPr/>
        </p:nvSpPr>
        <p:spPr bwMode="auto">
          <a:xfrm>
            <a:off x="63500" y="-136525"/>
            <a:ext cx="50196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0" name="AutoShape 10" descr="https://twiki.cern.ch/twiki/pub/CMS/Top12040SupplementalPlots/regionPlot_all_fitted_uncert.png"/>
          <p:cNvSpPr>
            <a:spLocks noChangeAspect="1" noChangeArrowheads="1"/>
          </p:cNvSpPr>
          <p:nvPr/>
        </p:nvSpPr>
        <p:spPr bwMode="auto">
          <a:xfrm>
            <a:off x="63500" y="-136525"/>
            <a:ext cx="50196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error_plot__ptsys_1j1tn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381000"/>
            <a:ext cx="3429000" cy="3290919"/>
          </a:xfrm>
          <a:prstGeom prst="rect">
            <a:avLst/>
          </a:prstGeom>
        </p:spPr>
      </p:pic>
      <p:pic>
        <p:nvPicPr>
          <p:cNvPr id="11" name="Picture 10" descr="error_plot__ptsys_2j1tn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3657600"/>
            <a:ext cx="2441464" cy="2343150"/>
          </a:xfrm>
          <a:prstGeom prst="rect">
            <a:avLst/>
          </a:prstGeom>
        </p:spPr>
      </p:pic>
      <p:pic>
        <p:nvPicPr>
          <p:cNvPr id="12" name="Picture 11" descr="error_plot__ptsys_2j2t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3657599"/>
            <a:ext cx="2438400" cy="23402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43800" y="2133600"/>
            <a:ext cx="138871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Signal region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81600" y="5943600"/>
            <a:ext cx="203581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Background regions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33800" cy="11430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458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single top </a:t>
            </a:r>
            <a:r>
              <a:rPr lang="en-US" dirty="0" err="1" smtClean="0"/>
              <a:t>tW</a:t>
            </a:r>
            <a:r>
              <a:rPr lang="en-US" dirty="0" smtClean="0"/>
              <a:t> associated production, has been observed in the </a:t>
            </a:r>
            <a:r>
              <a:rPr lang="en-US" dirty="0" err="1" smtClean="0"/>
              <a:t>dilepton</a:t>
            </a:r>
            <a:r>
              <a:rPr lang="en-US" dirty="0" smtClean="0"/>
              <a:t> channel at &gt; 5.0 </a:t>
            </a:r>
            <a:r>
              <a:rPr lang="el-GR" dirty="0" smtClean="0"/>
              <a:t>σ</a:t>
            </a:r>
            <a:r>
              <a:rPr lang="en-US" dirty="0" smtClean="0"/>
              <a:t> significance</a:t>
            </a:r>
            <a:endParaRPr lang="en-US" dirty="0"/>
          </a:p>
          <a:p>
            <a:r>
              <a:rPr lang="en-US" dirty="0" smtClean="0"/>
              <a:t>CMS used 12.2 fb</a:t>
            </a:r>
            <a:r>
              <a:rPr lang="en-US" baseline="30000" dirty="0" smtClean="0"/>
              <a:t>-1</a:t>
            </a:r>
            <a:r>
              <a:rPr lang="en-US" dirty="0" smtClean="0"/>
              <a:t> of pp collisions data at 8 </a:t>
            </a:r>
            <a:r>
              <a:rPr lang="en-US" dirty="0" err="1" smtClean="0"/>
              <a:t>TeV</a:t>
            </a:r>
            <a:r>
              <a:rPr lang="en-US" dirty="0" smtClean="0"/>
              <a:t> in this analysis</a:t>
            </a:r>
          </a:p>
          <a:p>
            <a:r>
              <a:rPr lang="en-US" dirty="0" smtClean="0"/>
              <a:t>Multivariate analysis using kinematic variables in a boosted decision tree (BDT) used to separate </a:t>
            </a:r>
            <a:r>
              <a:rPr lang="en-US" dirty="0" err="1" smtClean="0"/>
              <a:t>tW</a:t>
            </a:r>
            <a:r>
              <a:rPr lang="en-US" dirty="0" smtClean="0"/>
              <a:t> signal from top pair background</a:t>
            </a:r>
          </a:p>
          <a:p>
            <a:r>
              <a:rPr lang="en-US" dirty="0" smtClean="0"/>
              <a:t>Binned likelihood fit to the BDT discriminant used to measure significance and cross section</a:t>
            </a:r>
          </a:p>
          <a:p>
            <a:r>
              <a:rPr lang="en-US" dirty="0" smtClean="0"/>
              <a:t>Signal region (1j1t) and control regions (2j1t, 2j2t) used in fit</a:t>
            </a:r>
          </a:p>
          <a:p>
            <a:r>
              <a:rPr lang="en-US" dirty="0" smtClean="0"/>
              <a:t>Excess of events above background-only hypothesis is </a:t>
            </a:r>
            <a:r>
              <a:rPr lang="en-US" b="1" dirty="0" smtClean="0"/>
              <a:t>6.0 </a:t>
            </a:r>
            <a:r>
              <a:rPr lang="el-GR" b="1" dirty="0" smtClean="0"/>
              <a:t>σ</a:t>
            </a:r>
            <a:endParaRPr lang="en-US" b="1" dirty="0" smtClean="0"/>
          </a:p>
          <a:p>
            <a:r>
              <a:rPr lang="en-US" dirty="0" smtClean="0"/>
              <a:t>Measured </a:t>
            </a:r>
            <a:r>
              <a:rPr lang="en-US" dirty="0" err="1" smtClean="0"/>
              <a:t>tW</a:t>
            </a:r>
            <a:r>
              <a:rPr lang="en-US" dirty="0" smtClean="0"/>
              <a:t> cross section: </a:t>
            </a:r>
            <a:r>
              <a:rPr lang="en-US" b="1" dirty="0" smtClean="0"/>
              <a:t>23.4 +5.5-5.4 </a:t>
            </a:r>
            <a:r>
              <a:rPr lang="en-US" b="1" dirty="0" err="1" smtClean="0"/>
              <a:t>pb</a:t>
            </a:r>
            <a:endParaRPr lang="en-US" b="1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Baringer, University of Kansas, DPF 2013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34</a:t>
            </a:fld>
            <a:endParaRPr kumimoji="0" lang="en-US" dirty="0"/>
          </a:p>
        </p:txBody>
      </p:sp>
      <p:pic>
        <p:nvPicPr>
          <p:cNvPr id="6" name="Picture 5" descr="CMS_logo_co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381000"/>
            <a:ext cx="1066800" cy="1064099"/>
          </a:xfrm>
          <a:prstGeom prst="rect">
            <a:avLst/>
          </a:prstGeom>
        </p:spPr>
      </p:pic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4953000" y="228600"/>
          <a:ext cx="1752600" cy="1281113"/>
        </p:xfrm>
        <a:graphic>
          <a:graphicData uri="http://schemas.openxmlformats.org/presentationml/2006/ole">
            <p:oleObj spid="_x0000_s33794" name="Acrobat Document" r:id="rId4" imgW="2581175" imgH="1885756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CMS public results links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620000" cy="3687763"/>
          </a:xfrm>
        </p:spPr>
        <p:txBody>
          <a:bodyPr>
            <a:normAutofit/>
          </a:bodyPr>
          <a:lstStyle/>
          <a:p>
            <a:r>
              <a:rPr lang="en-US" sz="2800" dirty="0"/>
              <a:t>https://</a:t>
            </a:r>
            <a:r>
              <a:rPr lang="en-US" sz="2800" dirty="0" smtClean="0"/>
              <a:t>twiki.cern.ch/twiki/bin/view/CMSPublic/PhysicsResultsTOP12040</a:t>
            </a:r>
            <a:endParaRPr lang="en-US" sz="2800" dirty="0"/>
          </a:p>
          <a:p>
            <a:r>
              <a:rPr lang="en-US" sz="2800" dirty="0" smtClean="0"/>
              <a:t>http</a:t>
            </a:r>
            <a:r>
              <a:rPr lang="en-US" sz="2800" dirty="0"/>
              <a:t>://cds.cern.ch/record/1563135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Baringer, University of Kansas, DPF 2013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35</a:t>
            </a:fld>
            <a:endParaRPr kumimoji="0" lang="en-US" dirty="0"/>
          </a:p>
        </p:txBody>
      </p:sp>
      <p:pic>
        <p:nvPicPr>
          <p:cNvPr id="6" name="Picture 5" descr="CMS_logo_co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4191000"/>
            <a:ext cx="1828800" cy="1824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62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Backup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Baringer, University of Kansas, DPF 2013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36</a:t>
            </a:fld>
            <a:endParaRPr kumimoji="0" lang="en-US" dirty="0"/>
          </a:p>
        </p:txBody>
      </p:sp>
      <p:sp>
        <p:nvSpPr>
          <p:cNvPr id="6" name="Left-Right Arrow 5"/>
          <p:cNvSpPr/>
          <p:nvPr/>
        </p:nvSpPr>
        <p:spPr>
          <a:xfrm>
            <a:off x="1981200" y="4114800"/>
            <a:ext cx="5181600" cy="228600"/>
          </a:xfrm>
          <a:prstGeom prst="left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484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BDT Kinematic variable distributions (1)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Content Placeholder 12" descr="NlooseJet20Central_1j1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00200"/>
            <a:ext cx="2209800" cy="212081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Baringer, University of Kansas, DPF 2013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37</a:t>
            </a:fld>
            <a:endParaRPr kumimoji="0" lang="en-US" dirty="0"/>
          </a:p>
        </p:txBody>
      </p:sp>
      <p:sp>
        <p:nvSpPr>
          <p:cNvPr id="40962" name="AutoShape 2" descr="https://twiki.cern.ch/twiki/pub/CMS/Top12040SupplementalPlots/BDTfit_1j1t.png"/>
          <p:cNvSpPr>
            <a:spLocks noChangeAspect="1" noChangeArrowheads="1"/>
          </p:cNvSpPr>
          <p:nvPr/>
        </p:nvSpPr>
        <p:spPr bwMode="auto">
          <a:xfrm>
            <a:off x="63500" y="-136525"/>
            <a:ext cx="50196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AutoShape 4" descr="https://twiki.cern.ch/twiki/pub/CMS/Top12040SupplementalPlots/BDTfit_1j1t.png"/>
          <p:cNvSpPr>
            <a:spLocks noChangeAspect="1" noChangeArrowheads="1"/>
          </p:cNvSpPr>
          <p:nvPr/>
        </p:nvSpPr>
        <p:spPr bwMode="auto">
          <a:xfrm>
            <a:off x="63500" y="-136525"/>
            <a:ext cx="50196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6" name="AutoShape 6" descr="https://twiki.cern.ch/twiki/pub/CMS/Top12040SupplementalPlots/BDTfit_1j1t.png"/>
          <p:cNvSpPr>
            <a:spLocks noChangeAspect="1" noChangeArrowheads="1"/>
          </p:cNvSpPr>
          <p:nvPr/>
        </p:nvSpPr>
        <p:spPr bwMode="auto">
          <a:xfrm>
            <a:off x="63500" y="-136525"/>
            <a:ext cx="50196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8" name="AutoShape 8" descr="https://twiki.cern.ch/twiki/pub/CMS/Top12040SupplementalPlots/BDTfit_1j1t.png"/>
          <p:cNvSpPr>
            <a:spLocks noChangeAspect="1" noChangeArrowheads="1"/>
          </p:cNvSpPr>
          <p:nvPr/>
        </p:nvSpPr>
        <p:spPr bwMode="auto">
          <a:xfrm>
            <a:off x="63500" y="-136525"/>
            <a:ext cx="50196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0" name="AutoShape 10" descr="https://twiki.cern.ch/twiki/pub/CMS/Top12040SupplementalPlots/NbtaggedlooseJet20_1j1t.png"/>
          <p:cNvSpPr>
            <a:spLocks noChangeAspect="1" noChangeArrowheads="1"/>
          </p:cNvSpPr>
          <p:nvPr/>
        </p:nvSpPr>
        <p:spPr bwMode="auto">
          <a:xfrm>
            <a:off x="63500" y="-136525"/>
            <a:ext cx="50196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2" name="AutoShape 12" descr="https://twiki.cern.ch/twiki/pub/CMS/Top12040SupplementalPlots/NbtaggedlooseJet20_1j1t.png"/>
          <p:cNvSpPr>
            <a:spLocks noChangeAspect="1" noChangeArrowheads="1"/>
          </p:cNvSpPr>
          <p:nvPr/>
        </p:nvSpPr>
        <p:spPr bwMode="auto">
          <a:xfrm>
            <a:off x="63500" y="-136525"/>
            <a:ext cx="50196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381000"/>
            <a:ext cx="1124857" cy="1143000"/>
          </a:xfrm>
          <a:prstGeom prst="rect">
            <a:avLst/>
          </a:prstGeom>
        </p:spPr>
      </p:pic>
      <p:pic>
        <p:nvPicPr>
          <p:cNvPr id="14" name="Picture 13" descr="NlooseJet20Central_2j1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1676400"/>
            <a:ext cx="2133600" cy="2047683"/>
          </a:xfrm>
          <a:prstGeom prst="rect">
            <a:avLst/>
          </a:prstGeom>
        </p:spPr>
      </p:pic>
      <p:pic>
        <p:nvPicPr>
          <p:cNvPr id="15" name="Picture 14" descr="NlooseJet20Central_2j2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1676400"/>
            <a:ext cx="2143724" cy="2057400"/>
          </a:xfrm>
          <a:prstGeom prst="rect">
            <a:avLst/>
          </a:prstGeom>
        </p:spPr>
      </p:pic>
      <p:pic>
        <p:nvPicPr>
          <p:cNvPr id="16" name="Picture 15" descr="NbtaggedlooseJet20_1j1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" y="3810000"/>
            <a:ext cx="2286000" cy="2193946"/>
          </a:xfrm>
          <a:prstGeom prst="rect">
            <a:avLst/>
          </a:prstGeom>
        </p:spPr>
      </p:pic>
      <p:pic>
        <p:nvPicPr>
          <p:cNvPr id="17" name="Picture 16" descr="NbtaggedlooseJet20_2j1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2800" y="3810000"/>
            <a:ext cx="2302519" cy="2209800"/>
          </a:xfrm>
          <a:prstGeom prst="rect">
            <a:avLst/>
          </a:prstGeom>
        </p:spPr>
      </p:pic>
      <p:pic>
        <p:nvPicPr>
          <p:cNvPr id="18" name="Picture 17" descr="NbtaggedlooseJet20_2j2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9800" y="3810000"/>
            <a:ext cx="2381916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484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BDT Kinematic variable distributions (2)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Content Placeholder 15" descr="centralityJLL_1j1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599" y="1600200"/>
            <a:ext cx="2302523" cy="2209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err="1" smtClean="0"/>
              <a:t>Baringer</a:t>
            </a:r>
            <a:r>
              <a:rPr kumimoji="0" lang="en-US" dirty="0" smtClean="0"/>
              <a:t>, University of Kansas, DPF 2013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38</a:t>
            </a:fld>
            <a:endParaRPr kumimoji="0" lang="en-US" dirty="0"/>
          </a:p>
        </p:txBody>
      </p:sp>
      <p:sp>
        <p:nvSpPr>
          <p:cNvPr id="40962" name="AutoShape 2" descr="https://twiki.cern.ch/twiki/pub/CMS/Top12040SupplementalPlots/BDTfit_1j1t.png"/>
          <p:cNvSpPr>
            <a:spLocks noChangeAspect="1" noChangeArrowheads="1"/>
          </p:cNvSpPr>
          <p:nvPr/>
        </p:nvSpPr>
        <p:spPr bwMode="auto">
          <a:xfrm>
            <a:off x="63500" y="-136525"/>
            <a:ext cx="50196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AutoShape 4" descr="https://twiki.cern.ch/twiki/pub/CMS/Top12040SupplementalPlots/BDTfit_1j1t.png"/>
          <p:cNvSpPr>
            <a:spLocks noChangeAspect="1" noChangeArrowheads="1"/>
          </p:cNvSpPr>
          <p:nvPr/>
        </p:nvSpPr>
        <p:spPr bwMode="auto">
          <a:xfrm>
            <a:off x="63500" y="-136525"/>
            <a:ext cx="50196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6" name="AutoShape 6" descr="https://twiki.cern.ch/twiki/pub/CMS/Top12040SupplementalPlots/BDTfit_1j1t.png"/>
          <p:cNvSpPr>
            <a:spLocks noChangeAspect="1" noChangeArrowheads="1"/>
          </p:cNvSpPr>
          <p:nvPr/>
        </p:nvSpPr>
        <p:spPr bwMode="auto">
          <a:xfrm>
            <a:off x="63500" y="-136525"/>
            <a:ext cx="50196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8" name="AutoShape 8" descr="https://twiki.cern.ch/twiki/pub/CMS/Top12040SupplementalPlots/BDTfit_1j1t.png"/>
          <p:cNvSpPr>
            <a:spLocks noChangeAspect="1" noChangeArrowheads="1"/>
          </p:cNvSpPr>
          <p:nvPr/>
        </p:nvSpPr>
        <p:spPr bwMode="auto">
          <a:xfrm>
            <a:off x="63500" y="-136525"/>
            <a:ext cx="50196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0" name="AutoShape 10" descr="https://twiki.cern.ch/twiki/pub/CMS/Top12040SupplementalPlots/NbtaggedlooseJet20_1j1t.png"/>
          <p:cNvSpPr>
            <a:spLocks noChangeAspect="1" noChangeArrowheads="1"/>
          </p:cNvSpPr>
          <p:nvPr/>
        </p:nvSpPr>
        <p:spPr bwMode="auto">
          <a:xfrm>
            <a:off x="63500" y="-136525"/>
            <a:ext cx="50196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2" name="AutoShape 12" descr="https://twiki.cern.ch/twiki/pub/CMS/Top12040SupplementalPlots/NbtaggedlooseJet20_1j1t.png"/>
          <p:cNvSpPr>
            <a:spLocks noChangeAspect="1" noChangeArrowheads="1"/>
          </p:cNvSpPr>
          <p:nvPr/>
        </p:nvSpPr>
        <p:spPr bwMode="auto">
          <a:xfrm>
            <a:off x="63500" y="-136525"/>
            <a:ext cx="50196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381000"/>
            <a:ext cx="1124857" cy="1143000"/>
          </a:xfrm>
          <a:prstGeom prst="rect">
            <a:avLst/>
          </a:prstGeom>
        </p:spPr>
      </p:pic>
      <p:pic>
        <p:nvPicPr>
          <p:cNvPr id="17" name="Picture 16" descr="centralityJLL_2j1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1600200"/>
            <a:ext cx="2282670" cy="2190750"/>
          </a:xfrm>
          <a:prstGeom prst="rect">
            <a:avLst/>
          </a:prstGeom>
        </p:spPr>
      </p:pic>
      <p:pic>
        <p:nvPicPr>
          <p:cNvPr id="18" name="Picture 17" descr="centralityJLL_2j2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0" y="1676400"/>
            <a:ext cx="2209800" cy="2120814"/>
          </a:xfrm>
          <a:prstGeom prst="rect">
            <a:avLst/>
          </a:prstGeom>
        </p:spPr>
      </p:pic>
      <p:pic>
        <p:nvPicPr>
          <p:cNvPr id="19" name="Picture 18" descr="msys_1j1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3886200"/>
            <a:ext cx="2520861" cy="2419350"/>
          </a:xfrm>
          <a:prstGeom prst="rect">
            <a:avLst/>
          </a:prstGeom>
        </p:spPr>
      </p:pic>
      <p:pic>
        <p:nvPicPr>
          <p:cNvPr id="20" name="Picture 19" descr="msys_2j1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0400" y="3886200"/>
            <a:ext cx="2461313" cy="2362200"/>
          </a:xfrm>
          <a:prstGeom prst="rect">
            <a:avLst/>
          </a:prstGeom>
        </p:spPr>
      </p:pic>
      <p:pic>
        <p:nvPicPr>
          <p:cNvPr id="21" name="Picture 20" descr="msys_2j2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91200" y="3886200"/>
            <a:ext cx="2362200" cy="2267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484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BDT Kinematic variable distributions (3)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Content Placeholder 12" descr="ht_1j1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828799"/>
            <a:ext cx="2133600" cy="204767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Baringer, University of Kansas, DPF 2013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39</a:t>
            </a:fld>
            <a:endParaRPr kumimoji="0" lang="en-US" dirty="0"/>
          </a:p>
        </p:txBody>
      </p:sp>
      <p:sp>
        <p:nvSpPr>
          <p:cNvPr id="40962" name="AutoShape 2" descr="https://twiki.cern.ch/twiki/pub/CMS/Top12040SupplementalPlots/BDTfit_1j1t.png"/>
          <p:cNvSpPr>
            <a:spLocks noChangeAspect="1" noChangeArrowheads="1"/>
          </p:cNvSpPr>
          <p:nvPr/>
        </p:nvSpPr>
        <p:spPr bwMode="auto">
          <a:xfrm>
            <a:off x="63500" y="-136525"/>
            <a:ext cx="50196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AutoShape 4" descr="https://twiki.cern.ch/twiki/pub/CMS/Top12040SupplementalPlots/BDTfit_1j1t.png"/>
          <p:cNvSpPr>
            <a:spLocks noChangeAspect="1" noChangeArrowheads="1"/>
          </p:cNvSpPr>
          <p:nvPr/>
        </p:nvSpPr>
        <p:spPr bwMode="auto">
          <a:xfrm>
            <a:off x="63500" y="-136525"/>
            <a:ext cx="50196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6" name="AutoShape 6" descr="https://twiki.cern.ch/twiki/pub/CMS/Top12040SupplementalPlots/BDTfit_1j1t.png"/>
          <p:cNvSpPr>
            <a:spLocks noChangeAspect="1" noChangeArrowheads="1"/>
          </p:cNvSpPr>
          <p:nvPr/>
        </p:nvSpPr>
        <p:spPr bwMode="auto">
          <a:xfrm>
            <a:off x="63500" y="-136525"/>
            <a:ext cx="50196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8" name="AutoShape 8" descr="https://twiki.cern.ch/twiki/pub/CMS/Top12040SupplementalPlots/BDTfit_1j1t.png"/>
          <p:cNvSpPr>
            <a:spLocks noChangeAspect="1" noChangeArrowheads="1"/>
          </p:cNvSpPr>
          <p:nvPr/>
        </p:nvSpPr>
        <p:spPr bwMode="auto">
          <a:xfrm>
            <a:off x="63500" y="-136525"/>
            <a:ext cx="50196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0" name="AutoShape 10" descr="https://twiki.cern.ch/twiki/pub/CMS/Top12040SupplementalPlots/NbtaggedlooseJet20_1j1t.png"/>
          <p:cNvSpPr>
            <a:spLocks noChangeAspect="1" noChangeArrowheads="1"/>
          </p:cNvSpPr>
          <p:nvPr/>
        </p:nvSpPr>
        <p:spPr bwMode="auto">
          <a:xfrm>
            <a:off x="63500" y="-136525"/>
            <a:ext cx="50196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2" name="AutoShape 12" descr="https://twiki.cern.ch/twiki/pub/CMS/Top12040SupplementalPlots/NbtaggedlooseJet20_1j1t.png"/>
          <p:cNvSpPr>
            <a:spLocks noChangeAspect="1" noChangeArrowheads="1"/>
          </p:cNvSpPr>
          <p:nvPr/>
        </p:nvSpPr>
        <p:spPr bwMode="auto">
          <a:xfrm>
            <a:off x="63500" y="-136525"/>
            <a:ext cx="50196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381000"/>
            <a:ext cx="1124857" cy="1143000"/>
          </a:xfrm>
          <a:prstGeom prst="rect">
            <a:avLst/>
          </a:prstGeom>
        </p:spPr>
      </p:pic>
      <p:pic>
        <p:nvPicPr>
          <p:cNvPr id="14" name="Picture 13" descr="ht_2j1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1828800"/>
            <a:ext cx="2133600" cy="2047684"/>
          </a:xfrm>
          <a:prstGeom prst="rect">
            <a:avLst/>
          </a:prstGeom>
        </p:spPr>
      </p:pic>
      <p:pic>
        <p:nvPicPr>
          <p:cNvPr id="15" name="Picture 14" descr="ht_2j2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0" y="1828800"/>
            <a:ext cx="2057400" cy="1974551"/>
          </a:xfrm>
          <a:prstGeom prst="rect">
            <a:avLst/>
          </a:prstGeom>
        </p:spPr>
      </p:pic>
      <p:pic>
        <p:nvPicPr>
          <p:cNvPr id="16" name="Picture 15" descr="htleps_ht_1j1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3886200"/>
            <a:ext cx="2438400" cy="2340209"/>
          </a:xfrm>
          <a:prstGeom prst="rect">
            <a:avLst/>
          </a:prstGeom>
        </p:spPr>
      </p:pic>
      <p:pic>
        <p:nvPicPr>
          <p:cNvPr id="17" name="Picture 16" descr="htleps_ht_2j1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6600" y="3962400"/>
            <a:ext cx="2362200" cy="2267077"/>
          </a:xfrm>
          <a:prstGeom prst="rect">
            <a:avLst/>
          </a:prstGeom>
        </p:spPr>
      </p:pic>
      <p:pic>
        <p:nvPicPr>
          <p:cNvPr id="18" name="Picture 17" descr="htleps_ht_2j2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91200" y="3962400"/>
            <a:ext cx="2286000" cy="2193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/>
              <a:t>Electroweak production of the top quark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5638800" cy="4525963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At hadron colliders, top quarks are most commonly produced in pairs via the strong force</a:t>
            </a:r>
          </a:p>
          <a:p>
            <a:r>
              <a:rPr lang="en-US" sz="2400" dirty="0" smtClean="0"/>
              <a:t>Single top quarks can be produced via electroweak interactions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24600" y="6248400"/>
            <a:ext cx="2133600" cy="365125"/>
          </a:xfrm>
        </p:spPr>
        <p:txBody>
          <a:bodyPr/>
          <a:lstStyle/>
          <a:p>
            <a:fld id="{EA7C8D44-3667-46F6-9772-CC52308E2A7F}" type="slidenum">
              <a:rPr kumimoji="0" lang="en-US" smtClean="0">
                <a:solidFill>
                  <a:schemeClr val="tx2">
                    <a:lumMod val="75000"/>
                  </a:schemeClr>
                </a:solidFill>
              </a:rPr>
              <a:pPr/>
              <a:t>4</a:t>
            </a:fld>
            <a:endParaRPr kumimoji="0"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err="1" smtClean="0">
                <a:solidFill>
                  <a:schemeClr val="tx2">
                    <a:lumMod val="75000"/>
                  </a:schemeClr>
                </a:solidFill>
              </a:rPr>
              <a:t>Baringer</a:t>
            </a:r>
            <a:r>
              <a:rPr kumimoji="0" lang="en-US" dirty="0" smtClean="0">
                <a:solidFill>
                  <a:schemeClr val="tx2">
                    <a:lumMod val="75000"/>
                  </a:schemeClr>
                </a:solidFill>
              </a:rPr>
              <a:t>, University of Kansas, DPF 2013</a:t>
            </a:r>
            <a:endParaRPr kumimoji="0"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5" descr="feynman_ttbar_gg_nodecay_pink_2fig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1143000"/>
            <a:ext cx="1797558" cy="1992858"/>
          </a:xfrm>
          <a:prstGeom prst="rect">
            <a:avLst/>
          </a:prstGeom>
        </p:spPr>
      </p:pic>
      <p:pic>
        <p:nvPicPr>
          <p:cNvPr id="7" name="Picture 6" descr="feynman_tb_bold_ltblue_whitebkg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657600"/>
            <a:ext cx="2454764" cy="1897532"/>
          </a:xfrm>
          <a:prstGeom prst="rect">
            <a:avLst/>
          </a:prstGeom>
        </p:spPr>
      </p:pic>
      <p:pic>
        <p:nvPicPr>
          <p:cNvPr id="8" name="Picture 7" descr="feynman_tW_bold_mid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3276600"/>
            <a:ext cx="1828800" cy="269337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9" name="Picture 8" descr="feynman_tqb_bold_dkblue_whitebkg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0" y="3810000"/>
            <a:ext cx="2070116" cy="1600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3000" y="5867400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s-channel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62400" y="586740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t-channel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72200" y="5943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tW</a:t>
            </a:r>
            <a:r>
              <a:rPr lang="en-US" dirty="0" smtClean="0"/>
              <a:t> associated production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484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BDT Kinematic variable distributions (4)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Content Placeholder 12" descr="loosejetPt_1j1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752600"/>
            <a:ext cx="2302524" cy="2209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Baringer, University of Kansas, DPF 2013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40</a:t>
            </a:fld>
            <a:endParaRPr kumimoji="0" lang="en-US" dirty="0"/>
          </a:p>
        </p:txBody>
      </p:sp>
      <p:sp>
        <p:nvSpPr>
          <p:cNvPr id="40962" name="AutoShape 2" descr="https://twiki.cern.ch/twiki/pub/CMS/Top12040SupplementalPlots/BDTfit_1j1t.png"/>
          <p:cNvSpPr>
            <a:spLocks noChangeAspect="1" noChangeArrowheads="1"/>
          </p:cNvSpPr>
          <p:nvPr/>
        </p:nvSpPr>
        <p:spPr bwMode="auto">
          <a:xfrm>
            <a:off x="63500" y="-136525"/>
            <a:ext cx="50196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AutoShape 4" descr="https://twiki.cern.ch/twiki/pub/CMS/Top12040SupplementalPlots/BDTfit_1j1t.png"/>
          <p:cNvSpPr>
            <a:spLocks noChangeAspect="1" noChangeArrowheads="1"/>
          </p:cNvSpPr>
          <p:nvPr/>
        </p:nvSpPr>
        <p:spPr bwMode="auto">
          <a:xfrm>
            <a:off x="63500" y="-136525"/>
            <a:ext cx="50196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6" name="AutoShape 6" descr="https://twiki.cern.ch/twiki/pub/CMS/Top12040SupplementalPlots/BDTfit_1j1t.png"/>
          <p:cNvSpPr>
            <a:spLocks noChangeAspect="1" noChangeArrowheads="1"/>
          </p:cNvSpPr>
          <p:nvPr/>
        </p:nvSpPr>
        <p:spPr bwMode="auto">
          <a:xfrm>
            <a:off x="63500" y="-136525"/>
            <a:ext cx="50196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8" name="AutoShape 8" descr="https://twiki.cern.ch/twiki/pub/CMS/Top12040SupplementalPlots/BDTfit_1j1t.png"/>
          <p:cNvSpPr>
            <a:spLocks noChangeAspect="1" noChangeArrowheads="1"/>
          </p:cNvSpPr>
          <p:nvPr/>
        </p:nvSpPr>
        <p:spPr bwMode="auto">
          <a:xfrm>
            <a:off x="63500" y="-136525"/>
            <a:ext cx="50196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0" name="AutoShape 10" descr="https://twiki.cern.ch/twiki/pub/CMS/Top12040SupplementalPlots/NbtaggedlooseJet20_1j1t.png"/>
          <p:cNvSpPr>
            <a:spLocks noChangeAspect="1" noChangeArrowheads="1"/>
          </p:cNvSpPr>
          <p:nvPr/>
        </p:nvSpPr>
        <p:spPr bwMode="auto">
          <a:xfrm>
            <a:off x="63500" y="-136525"/>
            <a:ext cx="50196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2" name="AutoShape 12" descr="https://twiki.cern.ch/twiki/pub/CMS/Top12040SupplementalPlots/NbtaggedlooseJet20_1j1t.png"/>
          <p:cNvSpPr>
            <a:spLocks noChangeAspect="1" noChangeArrowheads="1"/>
          </p:cNvSpPr>
          <p:nvPr/>
        </p:nvSpPr>
        <p:spPr bwMode="auto">
          <a:xfrm>
            <a:off x="63500" y="-136525"/>
            <a:ext cx="50196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381000"/>
            <a:ext cx="1124857" cy="1143000"/>
          </a:xfrm>
          <a:prstGeom prst="rect">
            <a:avLst/>
          </a:prstGeom>
        </p:spPr>
      </p:pic>
      <p:pic>
        <p:nvPicPr>
          <p:cNvPr id="14" name="Picture 13" descr="loosejetPt_2j1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9130" y="1752601"/>
            <a:ext cx="2302519" cy="2209800"/>
          </a:xfrm>
          <a:prstGeom prst="rect">
            <a:avLst/>
          </a:prstGeom>
        </p:spPr>
      </p:pic>
      <p:pic>
        <p:nvPicPr>
          <p:cNvPr id="15" name="Picture 14" descr="loosejetPt_2j2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1752600"/>
            <a:ext cx="2286000" cy="2193946"/>
          </a:xfrm>
          <a:prstGeom prst="rect">
            <a:avLst/>
          </a:prstGeom>
        </p:spPr>
      </p:pic>
      <p:pic>
        <p:nvPicPr>
          <p:cNvPr id="16" name="Picture 15" descr="ptjet_1j1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3962400"/>
            <a:ext cx="2362200" cy="2267078"/>
          </a:xfrm>
          <a:prstGeom prst="rect">
            <a:avLst/>
          </a:prstGeom>
        </p:spPr>
      </p:pic>
      <p:pic>
        <p:nvPicPr>
          <p:cNvPr id="17" name="Picture 16" descr="ptjet_2j1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6600" y="4038600"/>
            <a:ext cx="2381250" cy="2285361"/>
          </a:xfrm>
          <a:prstGeom prst="rect">
            <a:avLst/>
          </a:prstGeom>
        </p:spPr>
      </p:pic>
      <p:pic>
        <p:nvPicPr>
          <p:cNvPr id="18" name="Picture 17" descr="ptjet_2j2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43599" y="4114800"/>
            <a:ext cx="2302519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484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BDT Kinematic variable distributions (5)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Content Placeholder 12" descr="met_1j1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828800"/>
            <a:ext cx="2223126" cy="2133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Baringer, University of Kansas, DPF 2013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41</a:t>
            </a:fld>
            <a:endParaRPr kumimoji="0" lang="en-US" dirty="0"/>
          </a:p>
        </p:txBody>
      </p:sp>
      <p:sp>
        <p:nvSpPr>
          <p:cNvPr id="40962" name="AutoShape 2" descr="https://twiki.cern.ch/twiki/pub/CMS/Top12040SupplementalPlots/BDTfit_1j1t.png"/>
          <p:cNvSpPr>
            <a:spLocks noChangeAspect="1" noChangeArrowheads="1"/>
          </p:cNvSpPr>
          <p:nvPr/>
        </p:nvSpPr>
        <p:spPr bwMode="auto">
          <a:xfrm>
            <a:off x="63500" y="-136525"/>
            <a:ext cx="50196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AutoShape 4" descr="https://twiki.cern.ch/twiki/pub/CMS/Top12040SupplementalPlots/BDTfit_1j1t.png"/>
          <p:cNvSpPr>
            <a:spLocks noChangeAspect="1" noChangeArrowheads="1"/>
          </p:cNvSpPr>
          <p:nvPr/>
        </p:nvSpPr>
        <p:spPr bwMode="auto">
          <a:xfrm>
            <a:off x="63500" y="-136525"/>
            <a:ext cx="50196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6" name="AutoShape 6" descr="https://twiki.cern.ch/twiki/pub/CMS/Top12040SupplementalPlots/BDTfit_1j1t.png"/>
          <p:cNvSpPr>
            <a:spLocks noChangeAspect="1" noChangeArrowheads="1"/>
          </p:cNvSpPr>
          <p:nvPr/>
        </p:nvSpPr>
        <p:spPr bwMode="auto">
          <a:xfrm>
            <a:off x="63500" y="-136525"/>
            <a:ext cx="50196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8" name="AutoShape 8" descr="https://twiki.cern.ch/twiki/pub/CMS/Top12040SupplementalPlots/BDTfit_1j1t.png"/>
          <p:cNvSpPr>
            <a:spLocks noChangeAspect="1" noChangeArrowheads="1"/>
          </p:cNvSpPr>
          <p:nvPr/>
        </p:nvSpPr>
        <p:spPr bwMode="auto">
          <a:xfrm>
            <a:off x="63500" y="-136525"/>
            <a:ext cx="50196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0" name="AutoShape 10" descr="https://twiki.cern.ch/twiki/pub/CMS/Top12040SupplementalPlots/NbtaggedlooseJet20_1j1t.png"/>
          <p:cNvSpPr>
            <a:spLocks noChangeAspect="1" noChangeArrowheads="1"/>
          </p:cNvSpPr>
          <p:nvPr/>
        </p:nvSpPr>
        <p:spPr bwMode="auto">
          <a:xfrm>
            <a:off x="63500" y="-136525"/>
            <a:ext cx="50196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2" name="AutoShape 12" descr="https://twiki.cern.ch/twiki/pub/CMS/Top12040SupplementalPlots/NbtaggedlooseJet20_1j1t.png"/>
          <p:cNvSpPr>
            <a:spLocks noChangeAspect="1" noChangeArrowheads="1"/>
          </p:cNvSpPr>
          <p:nvPr/>
        </p:nvSpPr>
        <p:spPr bwMode="auto">
          <a:xfrm>
            <a:off x="63500" y="-136525"/>
            <a:ext cx="50196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381000"/>
            <a:ext cx="1124857" cy="1143000"/>
          </a:xfrm>
          <a:prstGeom prst="rect">
            <a:avLst/>
          </a:prstGeom>
        </p:spPr>
      </p:pic>
      <p:pic>
        <p:nvPicPr>
          <p:cNvPr id="14" name="Picture 13" descr="met_2j1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1828800"/>
            <a:ext cx="2228850" cy="2139098"/>
          </a:xfrm>
          <a:prstGeom prst="rect">
            <a:avLst/>
          </a:prstGeom>
        </p:spPr>
      </p:pic>
      <p:pic>
        <p:nvPicPr>
          <p:cNvPr id="15" name="Picture 14" descr="met_2j2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0" y="1828800"/>
            <a:ext cx="2223122" cy="2133600"/>
          </a:xfrm>
          <a:prstGeom prst="rect">
            <a:avLst/>
          </a:prstGeom>
        </p:spPr>
      </p:pic>
      <p:pic>
        <p:nvPicPr>
          <p:cNvPr id="16" name="Picture 15" descr="ptjll_1j1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" y="4038600"/>
            <a:ext cx="2362200" cy="2267077"/>
          </a:xfrm>
          <a:prstGeom prst="rect">
            <a:avLst/>
          </a:prstGeom>
        </p:spPr>
      </p:pic>
      <p:pic>
        <p:nvPicPr>
          <p:cNvPr id="17" name="Picture 16" descr="ptjll_2j1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0400" y="4038600"/>
            <a:ext cx="2381250" cy="2285361"/>
          </a:xfrm>
          <a:prstGeom prst="rect">
            <a:avLst/>
          </a:prstGeom>
        </p:spPr>
      </p:pic>
      <p:pic>
        <p:nvPicPr>
          <p:cNvPr id="18" name="Picture 17" descr="ptjll_2j2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67400" y="4038600"/>
            <a:ext cx="2223122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484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BDT Kinematic variable distributions (6)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Content Placeholder 12" descr="ptsys_ht_1j1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2362200"/>
            <a:ext cx="2223126" cy="2133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err="1" smtClean="0"/>
              <a:t>Baringer</a:t>
            </a:r>
            <a:r>
              <a:rPr kumimoji="0" lang="en-US" dirty="0" smtClean="0"/>
              <a:t>, University of Kansas, DPF 2013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42</a:t>
            </a:fld>
            <a:endParaRPr kumimoji="0" lang="en-US" dirty="0"/>
          </a:p>
        </p:txBody>
      </p:sp>
      <p:sp>
        <p:nvSpPr>
          <p:cNvPr id="40962" name="AutoShape 2" descr="https://twiki.cern.ch/twiki/pub/CMS/Top12040SupplementalPlots/BDTfit_1j1t.png"/>
          <p:cNvSpPr>
            <a:spLocks noChangeAspect="1" noChangeArrowheads="1"/>
          </p:cNvSpPr>
          <p:nvPr/>
        </p:nvSpPr>
        <p:spPr bwMode="auto">
          <a:xfrm>
            <a:off x="63500" y="-136525"/>
            <a:ext cx="50196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AutoShape 4" descr="https://twiki.cern.ch/twiki/pub/CMS/Top12040SupplementalPlots/BDTfit_1j1t.png"/>
          <p:cNvSpPr>
            <a:spLocks noChangeAspect="1" noChangeArrowheads="1"/>
          </p:cNvSpPr>
          <p:nvPr/>
        </p:nvSpPr>
        <p:spPr bwMode="auto">
          <a:xfrm>
            <a:off x="63500" y="-136525"/>
            <a:ext cx="50196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6" name="AutoShape 6" descr="https://twiki.cern.ch/twiki/pub/CMS/Top12040SupplementalPlots/BDTfit_1j1t.png"/>
          <p:cNvSpPr>
            <a:spLocks noChangeAspect="1" noChangeArrowheads="1"/>
          </p:cNvSpPr>
          <p:nvPr/>
        </p:nvSpPr>
        <p:spPr bwMode="auto">
          <a:xfrm>
            <a:off x="63500" y="-136525"/>
            <a:ext cx="50196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8" name="AutoShape 8" descr="https://twiki.cern.ch/twiki/pub/CMS/Top12040SupplementalPlots/BDTfit_1j1t.png"/>
          <p:cNvSpPr>
            <a:spLocks noChangeAspect="1" noChangeArrowheads="1"/>
          </p:cNvSpPr>
          <p:nvPr/>
        </p:nvSpPr>
        <p:spPr bwMode="auto">
          <a:xfrm>
            <a:off x="63500" y="-136525"/>
            <a:ext cx="50196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0" name="AutoShape 10" descr="https://twiki.cern.ch/twiki/pub/CMS/Top12040SupplementalPlots/NbtaggedlooseJet20_1j1t.png"/>
          <p:cNvSpPr>
            <a:spLocks noChangeAspect="1" noChangeArrowheads="1"/>
          </p:cNvSpPr>
          <p:nvPr/>
        </p:nvSpPr>
        <p:spPr bwMode="auto">
          <a:xfrm>
            <a:off x="63500" y="-136525"/>
            <a:ext cx="50196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2" name="AutoShape 12" descr="https://twiki.cern.ch/twiki/pub/CMS/Top12040SupplementalPlots/NbtaggedlooseJet20_1j1t.png"/>
          <p:cNvSpPr>
            <a:spLocks noChangeAspect="1" noChangeArrowheads="1"/>
          </p:cNvSpPr>
          <p:nvPr/>
        </p:nvSpPr>
        <p:spPr bwMode="auto">
          <a:xfrm>
            <a:off x="63500" y="-136525"/>
            <a:ext cx="50196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381000"/>
            <a:ext cx="1124857" cy="1143000"/>
          </a:xfrm>
          <a:prstGeom prst="rect">
            <a:avLst/>
          </a:prstGeom>
        </p:spPr>
      </p:pic>
      <p:pic>
        <p:nvPicPr>
          <p:cNvPr id="14" name="Picture 13" descr="ptsys_ht_2j1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2362200"/>
            <a:ext cx="2209800" cy="2120814"/>
          </a:xfrm>
          <a:prstGeom prst="rect">
            <a:avLst/>
          </a:prstGeom>
        </p:spPr>
      </p:pic>
      <p:pic>
        <p:nvPicPr>
          <p:cNvPr id="15" name="Picture 14" descr="ptsys_ht_2j2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2362200"/>
            <a:ext cx="2209800" cy="2120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Zero tag control regions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BDT discriminant for events with no </a:t>
            </a:r>
            <a:r>
              <a:rPr lang="en-US" sz="2800" i="1" dirty="0" smtClean="0"/>
              <a:t>b</a:t>
            </a:r>
            <a:r>
              <a:rPr lang="en-US" sz="2800" dirty="0" smtClean="0"/>
              <a:t>-tagged jets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Baringer, University of Kansas, DPF 2013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43</a:t>
            </a:fld>
            <a:endParaRPr kumimoji="0" lang="en-US" dirty="0"/>
          </a:p>
        </p:txBody>
      </p:sp>
      <p:pic>
        <p:nvPicPr>
          <p:cNvPr id="6" name="Picture 5" descr="BDT35_1j0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0"/>
            <a:ext cx="3731668" cy="3581400"/>
          </a:xfrm>
          <a:prstGeom prst="rect">
            <a:avLst/>
          </a:prstGeom>
        </p:spPr>
      </p:pic>
      <p:pic>
        <p:nvPicPr>
          <p:cNvPr id="7" name="Picture 6" descr="BDT35_2j0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599" y="2286000"/>
            <a:ext cx="3731669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yields in signal and control regions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00400" y="6553200"/>
            <a:ext cx="2895600" cy="304800"/>
          </a:xfrm>
        </p:spPr>
        <p:txBody>
          <a:bodyPr/>
          <a:lstStyle/>
          <a:p>
            <a:r>
              <a:rPr kumimoji="0" lang="en-US" dirty="0" err="1" smtClean="0"/>
              <a:t>Baringer</a:t>
            </a:r>
            <a:r>
              <a:rPr kumimoji="0" lang="en-US" dirty="0" smtClean="0"/>
              <a:t>, University of Kansas, DPF 2013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44</a:t>
            </a:fld>
            <a:endParaRPr kumimoji="0" lang="en-US" dirty="0"/>
          </a:p>
        </p:txBody>
      </p:sp>
      <p:pic>
        <p:nvPicPr>
          <p:cNvPr id="6" name="Picture 5" descr="regionPlot_all_fitted_unce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990600"/>
            <a:ext cx="2964376" cy="2844128"/>
          </a:xfrm>
          <a:prstGeom prst="rect">
            <a:avLst/>
          </a:prstGeom>
        </p:spPr>
      </p:pic>
      <p:pic>
        <p:nvPicPr>
          <p:cNvPr id="7" name="Picture 6" descr="regionPlot_ee_fitted_unce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990600"/>
            <a:ext cx="3018025" cy="2895600"/>
          </a:xfrm>
          <a:prstGeom prst="rect">
            <a:avLst/>
          </a:prstGeom>
        </p:spPr>
      </p:pic>
      <p:pic>
        <p:nvPicPr>
          <p:cNvPr id="8" name="Picture 7" descr="regionPlot_emu_fitted_unce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3810000"/>
            <a:ext cx="2971800" cy="2851251"/>
          </a:xfrm>
          <a:prstGeom prst="rect">
            <a:avLst/>
          </a:prstGeom>
        </p:spPr>
      </p:pic>
      <p:pic>
        <p:nvPicPr>
          <p:cNvPr id="9" name="Picture 8" descr="regionPlot_mumu_fitted_unce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3733800"/>
            <a:ext cx="3048000" cy="29243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2057400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all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2057400"/>
            <a:ext cx="41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/>
              <a:t>ee</a:t>
            </a:r>
            <a:endParaRPr lang="en-US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472440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e</a:t>
            </a:r>
            <a:r>
              <a:rPr lang="el-GR" b="1" i="1" dirty="0" smtClean="0"/>
              <a:t>μ</a:t>
            </a:r>
            <a:endParaRPr lang="en-US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724400" y="4800600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µµ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FF0000"/>
                </a:gs>
              </a:gsLst>
              <a:path path="circle">
                <a:fillToRect t="100000" r="100000"/>
              </a:path>
              <a:tileRect l="-100000" b="-100000"/>
            </a:gradFill>
          </a:ln>
        </p:spPr>
        <p:txBody>
          <a:bodyPr>
            <a:normAutofit/>
          </a:bodyPr>
          <a:lstStyle/>
          <a:p>
            <a:r>
              <a:rPr lang="en-US" sz="3600" b="1" dirty="0" smtClean="0"/>
              <a:t>Single top physics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Test of Standard Model; study W-t-b vertex</a:t>
            </a:r>
          </a:p>
          <a:p>
            <a:r>
              <a:rPr lang="en-US" sz="2400" dirty="0" smtClean="0"/>
              <a:t>Sensitive to new physics, with each channel sensitive to different non-Standard Model processes (like FCNC, extra generations)</a:t>
            </a:r>
          </a:p>
          <a:p>
            <a:r>
              <a:rPr lang="en-US" sz="2400" dirty="0" smtClean="0"/>
              <a:t>Cross sections (for top mass of 173 </a:t>
            </a:r>
            <a:r>
              <a:rPr lang="en-US" sz="2400" dirty="0" err="1" smtClean="0"/>
              <a:t>GeV</a:t>
            </a:r>
            <a:r>
              <a:rPr lang="en-US" sz="2400" dirty="0" smtClean="0"/>
              <a:t>):</a:t>
            </a:r>
          </a:p>
          <a:p>
            <a:pPr>
              <a:buNone/>
            </a:pPr>
            <a:r>
              <a:rPr lang="en-US" sz="1800" b="1" dirty="0" smtClean="0">
                <a:solidFill>
                  <a:schemeClr val="tx2"/>
                </a:solidFill>
              </a:rPr>
              <a:t>      N</a:t>
            </a:r>
            <a:r>
              <a:rPr lang="en-US" sz="1800" b="1" dirty="0">
                <a:solidFill>
                  <a:schemeClr val="tx2"/>
                </a:solidFill>
              </a:rPr>
              <a:t>. </a:t>
            </a:r>
            <a:r>
              <a:rPr lang="en-US" sz="1800" b="1" dirty="0" err="1" smtClean="0">
                <a:solidFill>
                  <a:schemeClr val="tx2"/>
                </a:solidFill>
              </a:rPr>
              <a:t>Kidonakis</a:t>
            </a:r>
            <a:r>
              <a:rPr lang="en-US" sz="1800" b="1" dirty="0" smtClean="0">
                <a:solidFill>
                  <a:schemeClr val="tx2"/>
                </a:solidFill>
              </a:rPr>
              <a:t> arxiv.org/</a:t>
            </a:r>
            <a:r>
              <a:rPr lang="en-US" sz="1800" b="1" dirty="0" err="1" smtClean="0">
                <a:solidFill>
                  <a:schemeClr val="tx2"/>
                </a:solidFill>
              </a:rPr>
              <a:t>pdf</a:t>
            </a:r>
            <a:r>
              <a:rPr lang="en-US" sz="1800" b="1" dirty="0" smtClean="0">
                <a:solidFill>
                  <a:schemeClr val="tx2"/>
                </a:solidFill>
              </a:rPr>
              <a:t>/1205.3453v1 </a:t>
            </a:r>
            <a:r>
              <a:rPr lang="en-US" sz="1800" b="1" dirty="0">
                <a:solidFill>
                  <a:schemeClr val="tx2"/>
                </a:solidFill>
              </a:rPr>
              <a:t>(2012</a:t>
            </a:r>
            <a:r>
              <a:rPr lang="en-US" sz="1800" b="1" dirty="0" smtClean="0">
                <a:solidFill>
                  <a:schemeClr val="tx2"/>
                </a:solidFill>
              </a:rPr>
              <a:t>);</a:t>
            </a:r>
            <a:r>
              <a:rPr lang="en-US" sz="1800" b="1" dirty="0">
                <a:solidFill>
                  <a:schemeClr val="tx2"/>
                </a:solidFill>
              </a:rPr>
              <a:t> </a:t>
            </a:r>
            <a:r>
              <a:rPr lang="en-US" sz="1800" b="1" dirty="0" smtClean="0">
                <a:solidFill>
                  <a:schemeClr val="tx2"/>
                </a:solidFill>
              </a:rPr>
              <a:t>arxiv.org/</a:t>
            </a:r>
            <a:r>
              <a:rPr lang="en-US" sz="1800" b="1" dirty="0" err="1" smtClean="0">
                <a:solidFill>
                  <a:schemeClr val="tx2"/>
                </a:solidFill>
              </a:rPr>
              <a:t>pdf</a:t>
            </a:r>
            <a:r>
              <a:rPr lang="en-US" sz="1800" b="1" dirty="0" smtClean="0">
                <a:solidFill>
                  <a:schemeClr val="tx2"/>
                </a:solidFill>
              </a:rPr>
              <a:t>/0909.0037</a:t>
            </a:r>
          </a:p>
          <a:p>
            <a:pPr>
              <a:buNone/>
            </a:pPr>
            <a:r>
              <a:rPr lang="en-US" sz="1800" b="1" dirty="0" smtClean="0">
                <a:solidFill>
                  <a:schemeClr val="tx2"/>
                </a:solidFill>
              </a:rPr>
              <a:t>     *M. </a:t>
            </a:r>
            <a:r>
              <a:rPr lang="en-US" sz="1800" b="1" dirty="0" err="1" smtClean="0">
                <a:solidFill>
                  <a:schemeClr val="tx2"/>
                </a:solidFill>
              </a:rPr>
              <a:t>Czakon</a:t>
            </a:r>
            <a:r>
              <a:rPr lang="en-US" sz="1800" b="1" dirty="0" smtClean="0">
                <a:solidFill>
                  <a:schemeClr val="tx2"/>
                </a:solidFill>
              </a:rPr>
              <a:t>, P. Fiedler and A. </a:t>
            </a:r>
            <a:r>
              <a:rPr lang="en-US" sz="1800" b="1" dirty="0" err="1" smtClean="0">
                <a:solidFill>
                  <a:schemeClr val="tx2"/>
                </a:solidFill>
              </a:rPr>
              <a:t>Mitov</a:t>
            </a:r>
            <a:r>
              <a:rPr lang="en-US" sz="1800" b="1" dirty="0" smtClean="0">
                <a:solidFill>
                  <a:schemeClr val="tx2"/>
                </a:solidFill>
              </a:rPr>
              <a:t> arXiv.org/</a:t>
            </a:r>
            <a:r>
              <a:rPr lang="en-US" sz="1800" b="1" dirty="0" err="1" smtClean="0">
                <a:solidFill>
                  <a:schemeClr val="tx2"/>
                </a:solidFill>
              </a:rPr>
              <a:t>pdf</a:t>
            </a:r>
            <a:r>
              <a:rPr lang="en-US" sz="1800" b="1" dirty="0" smtClean="0">
                <a:solidFill>
                  <a:schemeClr val="tx2"/>
                </a:solidFill>
              </a:rPr>
              <a:t>/1303.6254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Baringer, University of Kansas, DPF 2013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5</a:t>
            </a:fld>
            <a:endParaRPr kumimoji="0"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38200" y="4495800"/>
          <a:ext cx="7543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3941"/>
                <a:gridCol w="1138859"/>
                <a:gridCol w="1173480"/>
                <a:gridCol w="1508760"/>
                <a:gridCol w="15087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σ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pb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t-channel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s-channel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t-</a:t>
                      </a:r>
                      <a:r>
                        <a:rPr lang="en-US" dirty="0" err="1" smtClean="0"/>
                        <a:t>tbar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Tevatron</a:t>
                      </a:r>
                      <a:r>
                        <a:rPr lang="en-US" dirty="0" smtClean="0"/>
                        <a:t> (1.96 </a:t>
                      </a:r>
                      <a:r>
                        <a:rPr lang="en-US" dirty="0" err="1" smtClean="0"/>
                        <a:t>TeV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7.08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LHC (7 </a:t>
                      </a:r>
                      <a:r>
                        <a:rPr lang="en-US" dirty="0" err="1" smtClean="0"/>
                        <a:t>TeV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LHC (8 </a:t>
                      </a:r>
                      <a:r>
                        <a:rPr lang="en-US" dirty="0" err="1" smtClean="0"/>
                        <a:t>TeV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245*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200" cy="1143000"/>
          </a:xfrm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4000" b="1" dirty="0" smtClean="0"/>
              <a:t>Prior </a:t>
            </a:r>
            <a:r>
              <a:rPr lang="en-US" sz="4000" b="1" dirty="0" err="1" smtClean="0"/>
              <a:t>tW</a:t>
            </a:r>
            <a:r>
              <a:rPr lang="en-US" sz="4000" b="1" dirty="0" smtClean="0"/>
              <a:t> results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Channel not accessible at the </a:t>
            </a:r>
            <a:r>
              <a:rPr lang="en-US" dirty="0" err="1" smtClean="0"/>
              <a:t>Tevatron</a:t>
            </a:r>
            <a:endParaRPr lang="en-US" dirty="0" smtClean="0"/>
          </a:p>
          <a:p>
            <a:r>
              <a:rPr lang="en-US" dirty="0" smtClean="0"/>
              <a:t>Evidence for </a:t>
            </a:r>
            <a:r>
              <a:rPr lang="en-US" dirty="0" err="1" smtClean="0"/>
              <a:t>tW</a:t>
            </a:r>
            <a:r>
              <a:rPr lang="en-US" dirty="0" smtClean="0"/>
              <a:t> from CMS and ATLAS in the 2011, 7 </a:t>
            </a:r>
            <a:r>
              <a:rPr lang="en-US" dirty="0" err="1" smtClean="0"/>
              <a:t>TeV</a:t>
            </a:r>
            <a:r>
              <a:rPr lang="en-US" dirty="0" smtClean="0"/>
              <a:t>, LHC data sample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Baringer, University of Kansas, DPF 2013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6</a:t>
            </a:fld>
            <a:endParaRPr kumimoji="0"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477000" y="228600"/>
          <a:ext cx="1752600" cy="1280498"/>
        </p:xfrm>
        <a:graphic>
          <a:graphicData uri="http://schemas.openxmlformats.org/presentationml/2006/ole">
            <p:oleObj spid="_x0000_s1027" name="Acrobat Document" r:id="rId3" imgW="2581175" imgH="1885756" progId="AcroExch.Document.7">
              <p:embed/>
            </p:oleObj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3505200"/>
            <a:ext cx="2922125" cy="24880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3429000"/>
            <a:ext cx="464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CMS: “Evidence for associated production of a single top quark and W boson in pp collisions at 7 </a:t>
            </a:r>
            <a:r>
              <a:rPr lang="en-US" b="1" dirty="0" err="1" smtClean="0">
                <a:solidFill>
                  <a:srgbClr val="002060"/>
                </a:solidFill>
              </a:rPr>
              <a:t>TeV</a:t>
            </a:r>
            <a:r>
              <a:rPr lang="en-US" b="1" dirty="0" smtClean="0">
                <a:solidFill>
                  <a:srgbClr val="002060"/>
                </a:solidFill>
              </a:rPr>
              <a:t>” 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  <a:hlinkClick r:id="rId5"/>
              </a:rPr>
              <a:t>Phys. Rev. </a:t>
            </a:r>
            <a:r>
              <a:rPr lang="en-US" b="1" dirty="0" err="1" smtClean="0">
                <a:solidFill>
                  <a:srgbClr val="002060"/>
                </a:solidFill>
                <a:hlinkClick r:id="rId5"/>
              </a:rPr>
              <a:t>Lett</a:t>
            </a:r>
            <a:r>
              <a:rPr lang="en-US" b="1" dirty="0" smtClean="0">
                <a:solidFill>
                  <a:srgbClr val="002060"/>
                </a:solidFill>
                <a:hlinkClick r:id="rId5"/>
              </a:rPr>
              <a:t>. 110, 022003 (2013</a:t>
            </a:r>
            <a:r>
              <a:rPr lang="en-US" b="1" dirty="0" smtClean="0">
                <a:solidFill>
                  <a:srgbClr val="002060"/>
                </a:solidFill>
              </a:rPr>
              <a:t>) – 4.0 </a:t>
            </a:r>
            <a:r>
              <a:rPr lang="el-GR" b="1" dirty="0" smtClean="0">
                <a:solidFill>
                  <a:srgbClr val="002060"/>
                </a:solidFill>
              </a:rPr>
              <a:t>σ</a:t>
            </a:r>
            <a:r>
              <a:rPr lang="en-US" b="1" dirty="0" smtClean="0">
                <a:solidFill>
                  <a:srgbClr val="002060"/>
                </a:solidFill>
              </a:rPr>
              <a:t> significance, corresponding to a cross section of  16 +5 -4 </a:t>
            </a:r>
            <a:r>
              <a:rPr lang="en-US" b="1" dirty="0" err="1" smtClean="0">
                <a:solidFill>
                  <a:srgbClr val="002060"/>
                </a:solidFill>
              </a:rPr>
              <a:t>pb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5029200"/>
            <a:ext cx="472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ATLAS: “Evidence for the associated production of a W  boson and a top quark in ATLAS at  √ s=7  </a:t>
            </a:r>
            <a:r>
              <a:rPr lang="en-US" b="1" dirty="0" err="1" smtClean="0"/>
              <a:t>TeV</a:t>
            </a:r>
            <a:r>
              <a:rPr lang="en-US" b="1" dirty="0" smtClean="0"/>
              <a:t>,” </a:t>
            </a:r>
            <a:r>
              <a:rPr lang="en-US" b="1" dirty="0" err="1" smtClean="0"/>
              <a:t>Phys.Lett</a:t>
            </a:r>
            <a:r>
              <a:rPr lang="en-US" b="1" dirty="0" smtClean="0"/>
              <a:t>. B716 (2012) 142 –     3.3 </a:t>
            </a:r>
            <a:r>
              <a:rPr lang="el-GR" b="1" dirty="0" smtClean="0"/>
              <a:t>σ</a:t>
            </a:r>
            <a:r>
              <a:rPr lang="en-US" b="1" dirty="0" smtClean="0"/>
              <a:t> significance, corresponding to a cross section of  16.8±2.9±4.9 </a:t>
            </a:r>
            <a:r>
              <a:rPr lang="en-US" b="1" dirty="0" err="1" smtClean="0"/>
              <a:t>pb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04800"/>
            <a:ext cx="3529012" cy="248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5105400" cy="1447800"/>
          </a:xfrm>
          <a:ln>
            <a:solidFill>
              <a:srgbClr val="F8EE28"/>
            </a:solidFill>
          </a:ln>
        </p:spPr>
        <p:txBody>
          <a:bodyPr>
            <a:norm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Selection Strategy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48000"/>
            <a:ext cx="7696200" cy="3306763"/>
          </a:xfrm>
        </p:spPr>
        <p:txBody>
          <a:bodyPr/>
          <a:lstStyle/>
          <a:p>
            <a:r>
              <a:rPr lang="en-US" sz="2800" dirty="0" smtClean="0"/>
              <a:t>Look for events where each W decays </a:t>
            </a:r>
            <a:r>
              <a:rPr lang="en-US" sz="2800" dirty="0" err="1" smtClean="0"/>
              <a:t>leptonically</a:t>
            </a:r>
            <a:endParaRPr lang="en-US" sz="2800" dirty="0" smtClean="0"/>
          </a:p>
          <a:p>
            <a:r>
              <a:rPr lang="en-US" sz="2800" dirty="0" smtClean="0"/>
              <a:t>Charged lepton = electron or muon</a:t>
            </a:r>
          </a:p>
          <a:p>
            <a:r>
              <a:rPr lang="en-US" sz="2800" dirty="0" smtClean="0"/>
              <a:t>Final state has:</a:t>
            </a:r>
          </a:p>
          <a:p>
            <a:pPr lvl="1"/>
            <a:r>
              <a:rPr lang="en-US" sz="2400" dirty="0" smtClean="0"/>
              <a:t>Two oppositely charged leptons</a:t>
            </a:r>
          </a:p>
          <a:p>
            <a:pPr lvl="1"/>
            <a:r>
              <a:rPr lang="en-US" sz="2400" dirty="0" smtClean="0"/>
              <a:t>One jet from the </a:t>
            </a:r>
            <a:r>
              <a:rPr lang="en-US" sz="2400" i="1" dirty="0" smtClean="0"/>
              <a:t>b</a:t>
            </a:r>
            <a:r>
              <a:rPr lang="en-US" sz="2400" dirty="0" smtClean="0"/>
              <a:t> quark</a:t>
            </a:r>
          </a:p>
          <a:p>
            <a:pPr lvl="1"/>
            <a:r>
              <a:rPr lang="en-US" sz="2400" dirty="0" smtClean="0"/>
              <a:t>Missing energy from the neutrinos</a:t>
            </a:r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Baringer, University of Kansas, DPF 2013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7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38400"/>
            <a:ext cx="8229600" cy="11430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b="1" dirty="0" smtClean="0"/>
              <a:t>The CMS Detector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Baringer, University of Kansas, DPF 2013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8</a:t>
            </a:fld>
            <a:endParaRPr kumimoji="0" lang="en-US" dirty="0"/>
          </a:p>
        </p:txBody>
      </p:sp>
      <p:pic>
        <p:nvPicPr>
          <p:cNvPr id="6" name="Picture 5" descr="DPF-logo-design-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457200"/>
            <a:ext cx="3823571" cy="168948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Picture 6" descr="CMS_logo_co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4114800"/>
            <a:ext cx="1752600" cy="1748163"/>
          </a:xfrm>
          <a:prstGeom prst="rect">
            <a:avLst/>
          </a:prstGeom>
        </p:spPr>
      </p:pic>
      <p:pic>
        <p:nvPicPr>
          <p:cNvPr id="8" name="Picture 7" descr="KUlogo1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4038600"/>
            <a:ext cx="2499446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CMS-Compact Muon Solenoid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Baringer, University of Kansas, DPF 2013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9</a:t>
            </a:fld>
            <a:endParaRPr kumimoji="0" lang="en-US" dirty="0"/>
          </a:p>
        </p:txBody>
      </p:sp>
      <p:pic>
        <p:nvPicPr>
          <p:cNvPr id="6" name="Picture 3" descr="CMS3D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151" t="20168" r="14252" b="17479"/>
          <a:stretch>
            <a:fillRect/>
          </a:stretch>
        </p:blipFill>
        <p:spPr bwMode="auto">
          <a:xfrm>
            <a:off x="685799" y="1676400"/>
            <a:ext cx="589765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010400" y="1905000"/>
            <a:ext cx="1600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 smtClean="0"/>
              <a:t>Physical Parameters: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12,500 tons</a:t>
            </a:r>
          </a:p>
          <a:p>
            <a:pPr>
              <a:defRPr/>
            </a:pPr>
            <a:r>
              <a:rPr lang="en-US" dirty="0" smtClean="0"/>
              <a:t>21 m long</a:t>
            </a:r>
          </a:p>
          <a:p>
            <a:pPr>
              <a:defRPr/>
            </a:pPr>
            <a:r>
              <a:rPr lang="en-US" dirty="0" smtClean="0"/>
              <a:t>15 m diameter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Over 100,000,000 individual detecting elements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</TotalTime>
  <Words>1971</Words>
  <Application>Microsoft Office PowerPoint</Application>
  <PresentationFormat>On-screen Show (4:3)</PresentationFormat>
  <Paragraphs>313</Paragraphs>
  <Slides>44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Office Theme</vt:lpstr>
      <vt:lpstr>Acrobat Document</vt:lpstr>
      <vt:lpstr>Equation</vt:lpstr>
      <vt:lpstr>First observation and measurement of single top production in the tW channel in pp collisions</vt:lpstr>
      <vt:lpstr>Outline</vt:lpstr>
      <vt:lpstr>Introduction</vt:lpstr>
      <vt:lpstr>Electroweak production of the top quark </vt:lpstr>
      <vt:lpstr>Single top physics</vt:lpstr>
      <vt:lpstr>Prior tW results</vt:lpstr>
      <vt:lpstr>tW Selection Strategy</vt:lpstr>
      <vt:lpstr>The CMS Detector</vt:lpstr>
      <vt:lpstr>CMS-Compact Muon Solenoid</vt:lpstr>
      <vt:lpstr>Candidate tW Event from 7 TeV data</vt:lpstr>
      <vt:lpstr>Electron Selection</vt:lpstr>
      <vt:lpstr>Muon Selection</vt:lpstr>
      <vt:lpstr>Jet Selection</vt:lpstr>
      <vt:lpstr>Multivariate Analysis</vt:lpstr>
      <vt:lpstr>Data Selection</vt:lpstr>
      <vt:lpstr>Event selection</vt:lpstr>
      <vt:lpstr>Signal and Control Regions</vt:lpstr>
      <vt:lpstr>Backgrounds</vt:lpstr>
      <vt:lpstr>Boosted Decision Tree (BDT)</vt:lpstr>
      <vt:lpstr>Kinematic variables for BDT</vt:lpstr>
      <vt:lpstr>Number of loose jets</vt:lpstr>
      <vt:lpstr>pT of the system</vt:lpstr>
      <vt:lpstr>BDT discriminant</vt:lpstr>
      <vt:lpstr>Systematics affecting rate only</vt:lpstr>
      <vt:lpstr>Systematics giving shape variations</vt:lpstr>
      <vt:lpstr>Dominant systematics</vt:lpstr>
      <vt:lpstr>Theory uncertainties</vt:lpstr>
      <vt:lpstr>Statistical analysis</vt:lpstr>
      <vt:lpstr>Results</vt:lpstr>
      <vt:lpstr>Cross check analyses</vt:lpstr>
      <vt:lpstr>Lepton channel checks</vt:lpstr>
      <vt:lpstr>Cut and count</vt:lpstr>
      <vt:lpstr>pT system Fit</vt:lpstr>
      <vt:lpstr>Summary</vt:lpstr>
      <vt:lpstr>CMS public results links</vt:lpstr>
      <vt:lpstr>Backup</vt:lpstr>
      <vt:lpstr>BDT Kinematic variable distributions (1)</vt:lpstr>
      <vt:lpstr>BDT Kinematic variable distributions (2)</vt:lpstr>
      <vt:lpstr>BDT Kinematic variable distributions (3)</vt:lpstr>
      <vt:lpstr>BDT Kinematic variable distributions (4)</vt:lpstr>
      <vt:lpstr>BDT Kinematic variable distributions (5)</vt:lpstr>
      <vt:lpstr>BDT Kinematic variable distributions (6)</vt:lpstr>
      <vt:lpstr>Zero tag control regions</vt:lpstr>
      <vt:lpstr>Event yields in signal and control regions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measurement of single top production in the tW-channel in pp collisions</dc:title>
  <dc:creator>Philip Baringer</dc:creator>
  <cp:lastModifiedBy>Philip Baringer</cp:lastModifiedBy>
  <cp:revision>117</cp:revision>
  <dcterms:created xsi:type="dcterms:W3CDTF">2013-07-26T16:18:30Z</dcterms:created>
  <dcterms:modified xsi:type="dcterms:W3CDTF">2013-08-15T04:24:13Z</dcterms:modified>
</cp:coreProperties>
</file>