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56" r:id="rId3"/>
    <p:sldId id="270" r:id="rId4"/>
    <p:sldId id="275" r:id="rId5"/>
    <p:sldId id="277" r:id="rId6"/>
    <p:sldId id="318" r:id="rId7"/>
    <p:sldId id="321" r:id="rId8"/>
    <p:sldId id="309" r:id="rId9"/>
    <p:sldId id="279" r:id="rId10"/>
    <p:sldId id="280" r:id="rId11"/>
    <p:sldId id="276" r:id="rId12"/>
    <p:sldId id="291" r:id="rId13"/>
    <p:sldId id="286" r:id="rId14"/>
    <p:sldId id="287" r:id="rId15"/>
    <p:sldId id="299" r:id="rId16"/>
    <p:sldId id="307" r:id="rId17"/>
    <p:sldId id="308" r:id="rId18"/>
    <p:sldId id="265" r:id="rId19"/>
    <p:sldId id="319" r:id="rId20"/>
    <p:sldId id="306" r:id="rId21"/>
    <p:sldId id="293" r:id="rId22"/>
    <p:sldId id="292" r:id="rId23"/>
    <p:sldId id="303" r:id="rId24"/>
    <p:sldId id="316" r:id="rId25"/>
    <p:sldId id="311" r:id="rId26"/>
    <p:sldId id="312" r:id="rId27"/>
    <p:sldId id="313" r:id="rId28"/>
    <p:sldId id="284" r:id="rId29"/>
    <p:sldId id="320" r:id="rId30"/>
    <p:sldId id="310" r:id="rId31"/>
    <p:sldId id="314" r:id="rId32"/>
    <p:sldId id="31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02ACCE-1F02-416F-B93E-21E8274061D9}">
          <p14:sldIdLst>
            <p14:sldId id="256"/>
            <p14:sldId id="270"/>
            <p14:sldId id="275"/>
            <p14:sldId id="277"/>
            <p14:sldId id="318"/>
            <p14:sldId id="321"/>
            <p14:sldId id="309"/>
            <p14:sldId id="279"/>
            <p14:sldId id="280"/>
            <p14:sldId id="276"/>
            <p14:sldId id="291"/>
            <p14:sldId id="286"/>
            <p14:sldId id="287"/>
            <p14:sldId id="299"/>
            <p14:sldId id="307"/>
            <p14:sldId id="308"/>
            <p14:sldId id="265"/>
            <p14:sldId id="319"/>
            <p14:sldId id="306"/>
            <p14:sldId id="293"/>
            <p14:sldId id="292"/>
            <p14:sldId id="303"/>
            <p14:sldId id="316"/>
          </p14:sldIdLst>
        </p14:section>
        <p14:section name="Backup" id="{401C0B7C-A4D6-4168-A433-3827356BADAB}">
          <p14:sldIdLst>
            <p14:sldId id="311"/>
            <p14:sldId id="312"/>
            <p14:sldId id="313"/>
            <p14:sldId id="284"/>
            <p14:sldId id="320"/>
            <p14:sldId id="310"/>
            <p14:sldId id="314"/>
            <p14:sldId id="3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0385" autoAdjust="0"/>
  </p:normalViewPr>
  <p:slideViewPr>
    <p:cSldViewPr>
      <p:cViewPr>
        <p:scale>
          <a:sx n="70" d="100"/>
          <a:sy n="70" d="100"/>
        </p:scale>
        <p:origin x="-1190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1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68AF1-A49A-47EF-80AE-887E1EC7C664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3079E-A0AD-4FA3-8B86-F3B2BDC8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luminosity running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47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7 – You might as well say that the change in ALCT FPGA is from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Virtex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to Spartan 6.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changes in DAC reference distribution might be too much detail for this presentation.  But make it clear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LVDB’s supply the low voltage power to the boards (not just the reference).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78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Copper</a:t>
            </a:r>
            <a:r>
              <a:rPr lang="en-US" baseline="0" dirty="0" smtClean="0"/>
              <a:t> to optical to increase reliability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30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10: We usually refer to the parts of the (O)TMB and “base boards” and “mezzanine” (rather than “main board”).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15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12:  Is there a picture of an ODMB with the SNAP12 receivers mounted?  If so, I would use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17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01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1 megawatt reactor operating at 6 kW,  provides  9.9 *10</a:t>
            </a:r>
            <a:r>
              <a:rPr lang="en-US" sz="1200" baseline="30000" dirty="0" smtClean="0"/>
              <a:t>8</a:t>
            </a:r>
            <a:r>
              <a:rPr lang="en-US" sz="1200" dirty="0" smtClean="0"/>
              <a:t> n/cm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s</a:t>
            </a:r>
            <a:endParaRPr lang="en-US" dirty="0" smtClean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Reactor testing: ~1mev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7030A0"/>
                </a:solidFill>
              </a:rPr>
              <a:t>Regulators were unpowered during exposure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>
              <a:solidFill>
                <a:srgbClr val="7030A0"/>
              </a:solidFill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7030A0"/>
                </a:solidFill>
              </a:rPr>
              <a:t>Reactor tests with </a:t>
            </a:r>
            <a:r>
              <a:rPr lang="en-US" sz="1600" dirty="0" err="1" smtClean="0">
                <a:solidFill>
                  <a:srgbClr val="7030A0"/>
                </a:solidFill>
              </a:rPr>
              <a:t>mev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 err="1" smtClean="0">
                <a:solidFill>
                  <a:srgbClr val="7030A0"/>
                </a:solidFill>
              </a:rPr>
              <a:t>neutros</a:t>
            </a:r>
            <a:endParaRPr lang="en-US" sz="1600" dirty="0" smtClean="0">
              <a:solidFill>
                <a:srgbClr val="7030A0"/>
              </a:solidFill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7030A0"/>
                </a:solidFill>
              </a:rPr>
              <a:t>Emphasize that </a:t>
            </a:r>
            <a:r>
              <a:rPr lang="en-US" sz="1600" dirty="0" err="1" smtClean="0">
                <a:solidFill>
                  <a:srgbClr val="7030A0"/>
                </a:solidFill>
              </a:rPr>
              <a:t>youre</a:t>
            </a:r>
            <a:r>
              <a:rPr lang="en-US" sz="1600" baseline="0" dirty="0" smtClean="0">
                <a:solidFill>
                  <a:srgbClr val="7030A0"/>
                </a:solidFill>
              </a:rPr>
              <a:t> making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solidFill>
                  <a:srgbClr val="7030A0"/>
                </a:solidFill>
              </a:rPr>
              <a:t>We found satisfactory parts for all the functions we need for the upgrade</a:t>
            </a:r>
            <a:endParaRPr lang="en-US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175B1-A3E9-4F1A-83B6-263B7ABDD4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6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r>
              <a:rPr lang="en-US" sz="1600" b="1" dirty="0" smtClean="0"/>
              <a:t>Reflex Photonics 3.5 </a:t>
            </a:r>
            <a:r>
              <a:rPr lang="en-US" sz="1600" b="1" dirty="0" err="1" smtClean="0"/>
              <a:t>Gbps</a:t>
            </a:r>
            <a:r>
              <a:rPr lang="en-US" sz="1600" b="1" dirty="0" smtClean="0"/>
              <a:t> Snap12 Receiver:  </a:t>
            </a:r>
            <a:r>
              <a:rPr lang="en-US" sz="1600" dirty="0" smtClean="0">
                <a:solidFill>
                  <a:srgbClr val="00B050"/>
                </a:solidFill>
              </a:rPr>
              <a:t>&lt; 1 SEU per week per link</a:t>
            </a:r>
          </a:p>
          <a:p>
            <a:pPr lvl="1">
              <a:defRPr/>
            </a:pPr>
            <a:r>
              <a:rPr lang="en-US" sz="1600" b="1" dirty="0" err="1" smtClean="0"/>
              <a:t>Emcore</a:t>
            </a:r>
            <a:r>
              <a:rPr lang="en-US" sz="1600" b="1" dirty="0" smtClean="0"/>
              <a:t> 3.3 </a:t>
            </a:r>
            <a:r>
              <a:rPr lang="en-US" sz="1600" b="1" dirty="0" err="1" smtClean="0"/>
              <a:t>Gbps</a:t>
            </a:r>
            <a:r>
              <a:rPr lang="en-US" sz="1600" b="1" dirty="0" smtClean="0"/>
              <a:t> Snap12 Receiver:  </a:t>
            </a:r>
            <a:r>
              <a:rPr lang="en-US" sz="1600" dirty="0" smtClean="0">
                <a:solidFill>
                  <a:srgbClr val="00B050"/>
                </a:solidFill>
              </a:rPr>
              <a:t>~1 SEU per week per link</a:t>
            </a:r>
            <a:endParaRPr lang="en-US" sz="1600" dirty="0" smtClean="0"/>
          </a:p>
          <a:p>
            <a:pPr lvl="1">
              <a:defRPr/>
            </a:pPr>
            <a:r>
              <a:rPr lang="en-US" sz="1600" b="1" dirty="0" err="1" smtClean="0"/>
              <a:t>Emcore</a:t>
            </a:r>
            <a:r>
              <a:rPr lang="en-US" sz="1600" b="1" dirty="0" smtClean="0"/>
              <a:t> 3.3 </a:t>
            </a:r>
            <a:r>
              <a:rPr lang="en-US" sz="1600" b="1" dirty="0" err="1" smtClean="0"/>
              <a:t>Gbps</a:t>
            </a:r>
            <a:r>
              <a:rPr lang="en-US" sz="1600" b="1" dirty="0" smtClean="0"/>
              <a:t> Snap12 Transmitter:  </a:t>
            </a:r>
            <a:r>
              <a:rPr lang="en-US" sz="1600" dirty="0" smtClean="0">
                <a:solidFill>
                  <a:srgbClr val="00B050"/>
                </a:solidFill>
              </a:rPr>
              <a:t>~1 SEU per year per link</a:t>
            </a:r>
          </a:p>
          <a:p>
            <a:pPr lvl="1">
              <a:defRPr/>
            </a:pPr>
            <a:r>
              <a:rPr lang="en-US" sz="1600" b="1" dirty="0" err="1" smtClean="0"/>
              <a:t>Finisar</a:t>
            </a:r>
            <a:r>
              <a:rPr lang="en-US" sz="1600" b="1" dirty="0" smtClean="0"/>
              <a:t> Optical Transceiver ftlf8524e2gnl:  Transmit side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B050"/>
                </a:solidFill>
              </a:rPr>
              <a:t>~10 SEU per link per day </a:t>
            </a:r>
          </a:p>
          <a:p>
            <a:pPr lvl="1">
              <a:defRPr/>
            </a:pPr>
            <a:r>
              <a:rPr lang="en-US" sz="1600" b="1" dirty="0" err="1" smtClean="0"/>
              <a:t>Finisar</a:t>
            </a:r>
            <a:r>
              <a:rPr lang="en-US" sz="1600" b="1" dirty="0" smtClean="0"/>
              <a:t> Optical Transceiver ftlf8524e2gnl:  Receive side </a:t>
            </a:r>
            <a:r>
              <a:rPr lang="en-US" sz="1600" dirty="0" smtClean="0">
                <a:solidFill>
                  <a:srgbClr val="00B050"/>
                </a:solidFill>
              </a:rPr>
              <a:t>~1 SEUs per link per day</a:t>
            </a:r>
          </a:p>
          <a:p>
            <a:pPr lvl="1">
              <a:defRPr/>
            </a:pPr>
            <a:r>
              <a:rPr lang="en-US" sz="1600" b="1" dirty="0" smtClean="0"/>
              <a:t>TI Bus-Exchange Level-Shifter:  </a:t>
            </a:r>
            <a:r>
              <a:rPr lang="en-US" sz="1600" dirty="0" smtClean="0">
                <a:solidFill>
                  <a:srgbClr val="00B050"/>
                </a:solidFill>
              </a:rPr>
              <a:t>no SEUs observed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Proton</a:t>
            </a:r>
            <a:r>
              <a:rPr lang="en-US" baseline="0" dirty="0" smtClean="0"/>
              <a:t> beam test ~64mev, make a table! And show all the parts and say we tested them well…..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All the rates of SEU are low enough that it doesn’t present any limitations for operation at HL-LHC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Show </a:t>
            </a:r>
            <a:r>
              <a:rPr lang="en-US" baseline="0" dirty="0" err="1" smtClean="0"/>
              <a:t>pics</a:t>
            </a:r>
            <a:r>
              <a:rPr lang="en-US" baseline="0" dirty="0" smtClean="0"/>
              <a:t> from cyclotron, say something about the kind of damage,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you get a scale across the different times of damage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Reduce these</a:t>
            </a:r>
            <a:r>
              <a:rPr lang="en-US" baseline="0" dirty="0" smtClean="0"/>
              <a:t> slides with the studies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Put electronics in places where you cannot get them for 5 years so they need to be robust and extremely radiation rad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Tested them </a:t>
            </a:r>
            <a:r>
              <a:rPr lang="en-US" baseline="0" dirty="0" err="1" smtClean="0"/>
              <a:t>therally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Slides with SEU </a:t>
            </a:r>
            <a:r>
              <a:rPr lang="en-US" baseline="0" dirty="0" smtClean="0">
                <a:sym typeface="Wingdings" pitchFamily="2" charset="2"/>
              </a:rPr>
              <a:t> make sure those parts that go into our electronics are incredibly tolerant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175B1-A3E9-4F1A-83B6-263B7ABDD4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47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/>
              <a:t>Fine tuning parameters operational performance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/>
              <a:t>Development of Data Acquisition software and Analysis for System Test of </a:t>
            </a:r>
            <a:r>
              <a:rPr lang="en-US" sz="1200" dirty="0" err="1" smtClean="0"/>
              <a:t>Endcap</a:t>
            </a:r>
            <a:r>
              <a:rPr lang="en-US" sz="1200" dirty="0" smtClean="0"/>
              <a:t> Peripheral Crate and Chamber Electronics (STEP Tests) for upgraded ME-1/1 type chambers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/>
              <a:t>Firmware and Software Tests for upgraded electronics</a:t>
            </a:r>
          </a:p>
          <a:p>
            <a:endParaRPr lang="en-US" dirty="0" smtClean="0"/>
          </a:p>
          <a:p>
            <a:r>
              <a:rPr lang="en-US" dirty="0" smtClean="0"/>
              <a:t>Doing development each at our lab and then we bring together to </a:t>
            </a:r>
            <a:r>
              <a:rPr lang="en-US" dirty="0" err="1" smtClean="0"/>
              <a:t>cern</a:t>
            </a:r>
            <a:r>
              <a:rPr lang="en-US" dirty="0" smtClean="0"/>
              <a:t> and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Replace step by standard performance tests……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you do these tests, the results are really clear and you can see the changes easily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97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7-DCFEB firmware works for &gt; 3 months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Performance of electronics as expected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    - Perfect agreement with software emulation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    - error rate &lt; 10^-5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CMS Data quality monitoring is updated for new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65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21: I think the “FAST index” column can be dropped.  It does not mean anything to the DPF audience, and they might wonder why various integers are skipped.  I also would replace “CFEB” with “DCFEB” in the descriptions.  And maybe spell out each acronym once.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77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108">
              <a:defRPr>
                <a:solidFill>
                  <a:schemeClr val="tx1"/>
                </a:solidFill>
                <a:latin typeface="Arial" charset="0"/>
              </a:defRPr>
            </a:lvl1pPr>
            <a:lvl2pPr marL="731286" indent="-281264" defTabSz="914108">
              <a:defRPr>
                <a:solidFill>
                  <a:schemeClr val="tx1"/>
                </a:solidFill>
                <a:latin typeface="Arial" charset="0"/>
              </a:defRPr>
            </a:lvl2pPr>
            <a:lvl3pPr marL="1125055" indent="-225011" defTabSz="914108">
              <a:defRPr>
                <a:solidFill>
                  <a:schemeClr val="tx1"/>
                </a:solidFill>
                <a:latin typeface="Arial" charset="0"/>
              </a:defRPr>
            </a:lvl3pPr>
            <a:lvl4pPr marL="1575077" indent="-225011" defTabSz="914108">
              <a:defRPr>
                <a:solidFill>
                  <a:schemeClr val="tx1"/>
                </a:solidFill>
                <a:latin typeface="Arial" charset="0"/>
              </a:defRPr>
            </a:lvl4pPr>
            <a:lvl5pPr marL="2025099" indent="-225011" defTabSz="914108">
              <a:defRPr>
                <a:solidFill>
                  <a:schemeClr val="tx1"/>
                </a:solidFill>
                <a:latin typeface="Arial" charset="0"/>
              </a:defRPr>
            </a:lvl5pPr>
            <a:lvl6pPr marL="2475121" indent="-225011" defTabSz="914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5143" indent="-225011" defTabSz="914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5165" indent="-225011" defTabSz="914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5187" indent="-225011" defTabSz="914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7CAE854-7D06-4358-9AD6-F65373B521FE}" type="slidenum">
              <a:rPr lang="en-US">
                <a:latin typeface="Times New Roman" pitchFamily="18" charset="0"/>
              </a:rPr>
              <a:pPr/>
              <a:t>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3400"/>
            <a:ext cx="5028161" cy="41148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MAKE CSCs</a:t>
            </a:r>
            <a:r>
              <a:rPr lang="en-US" baseline="0" dirty="0" smtClean="0"/>
              <a:t> bigger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22: On the cavern picture, it would be nice to indicate where the slots for the ME1/1 chambers are located.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ME-42 -&gt; ME-4/2.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“STEP” was never defined.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23: It’s October 2013, not October 2014 (I certainly hope).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8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last 4 years </a:t>
            </a:r>
            <a:r>
              <a:rPr lang="en-US" dirty="0" err="1" smtClean="0"/>
              <a:t>weve</a:t>
            </a:r>
            <a:r>
              <a:rPr lang="en-US" dirty="0" smtClean="0"/>
              <a:t> been focusing on keeping </a:t>
            </a:r>
            <a:r>
              <a:rPr lang="en-US" dirty="0" err="1" smtClean="0"/>
              <a:t>cms</a:t>
            </a:r>
            <a:r>
              <a:rPr lang="en-US" dirty="0" smtClean="0"/>
              <a:t> as good</a:t>
            </a:r>
            <a:r>
              <a:rPr lang="en-US" baseline="0" dirty="0" smtClean="0"/>
              <a:t> as it has come up in the past</a:t>
            </a:r>
          </a:p>
          <a:p>
            <a:r>
              <a:rPr lang="en-US" baseline="0" dirty="0" smtClean="0"/>
              <a:t>Lots of work and lots of people</a:t>
            </a:r>
          </a:p>
          <a:p>
            <a:r>
              <a:rPr lang="en-US" baseline="0" dirty="0" smtClean="0"/>
              <a:t>Make it sound friendlier…..scientists from all over the world!  Electronics have been built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65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A08862-3E71-49A4-BB2C-B97606D7C384}" type="slidenum">
              <a:rPr 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E45E95-5B2D-4912-9CDF-5A812CBD6A73}" type="slidenum">
              <a:rPr lang="en-US" sz="1200">
                <a:solidFill>
                  <a:prstClr val="black"/>
                </a:solidFill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51A05F-C759-4FFE-9956-37AA840E96E1}" type="slidenum">
              <a:rPr lang="en-US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7D19B8A-A65B-4871-AAAE-469914E144E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explain just say this is what we use to change data quality monitoring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71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B40FEF-BA98-4624-9FEE-30BE89BA18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0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FEB17-D8C4-4093-8231-6C477BD6A771}" type="slidenum">
              <a:rPr lang="en-US"/>
              <a:pPr/>
              <a:t>30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3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Much nicer version of top plot from </a:t>
            </a:r>
            <a:r>
              <a:rPr lang="en-US" dirty="0" err="1" smtClean="0"/>
              <a:t>tim</a:t>
            </a:r>
            <a:r>
              <a:rPr lang="en-US" dirty="0" smtClean="0"/>
              <a:t> cox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3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Anode readout</a:t>
            </a:r>
            <a:r>
              <a:rPr lang="en-US" baseline="0" dirty="0" smtClean="0"/>
              <a:t> board for </a:t>
            </a:r>
            <a:r>
              <a:rPr lang="en-US" baseline="0" dirty="0" err="1" smtClean="0"/>
              <a:t>alct</a:t>
            </a:r>
            <a:endParaRPr lang="en-US" baseline="0" dirty="0" smtClean="0"/>
          </a:p>
          <a:p>
            <a:r>
              <a:rPr lang="en-US" baseline="0" dirty="0" smtClean="0"/>
              <a:t>Strips are split in eta and then say effectively 2 chambers in one</a:t>
            </a:r>
          </a:p>
          <a:p>
            <a:r>
              <a:rPr lang="en-US" baseline="0" dirty="0" smtClean="0"/>
              <a:t>ALCT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Remove </a:t>
            </a:r>
            <a:r>
              <a:rPr lang="en-US" baseline="0" dirty="0" err="1" smtClean="0"/>
              <a:t>afebs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4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Anode readout</a:t>
            </a:r>
            <a:r>
              <a:rPr lang="en-US" baseline="0" dirty="0" smtClean="0"/>
              <a:t> board for </a:t>
            </a:r>
            <a:r>
              <a:rPr lang="en-US" baseline="0" dirty="0" err="1" smtClean="0"/>
              <a:t>alct</a:t>
            </a:r>
            <a:endParaRPr lang="en-US" baseline="0" dirty="0" smtClean="0"/>
          </a:p>
          <a:p>
            <a:r>
              <a:rPr lang="en-US" baseline="0" dirty="0" smtClean="0"/>
              <a:t>Strips are split in eta and then say effectively 2 chambers in one</a:t>
            </a:r>
          </a:p>
          <a:p>
            <a:r>
              <a:rPr lang="en-US" baseline="0" dirty="0" smtClean="0"/>
              <a:t>ALCT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Remove </a:t>
            </a:r>
            <a:r>
              <a:rPr lang="en-US" baseline="0" dirty="0" err="1" smtClean="0"/>
              <a:t>afebs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42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3367A9C-53CE-43D8-B9FD-FD2D0DF62B70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3 physical</a:t>
            </a:r>
            <a:r>
              <a:rPr lang="en-US" baseline="0" dirty="0" smtClean="0"/>
              <a:t> strips is connected to one output channel</a:t>
            </a:r>
          </a:p>
          <a:p>
            <a:r>
              <a:rPr lang="en-US" baseline="0" dirty="0" smtClean="0"/>
              <a:t>Remove picture and say originally this was designed to have 3 </a:t>
            </a:r>
            <a:r>
              <a:rPr lang="en-US" baseline="0" dirty="0" err="1" smtClean="0"/>
              <a:t>cfebs</a:t>
            </a:r>
            <a:r>
              <a:rPr lang="en-US" baseline="0" dirty="0" smtClean="0"/>
              <a:t> instead of one but for many reasons we don’t have that, then returning to original plan in upgrade effort</a:t>
            </a:r>
          </a:p>
          <a:p>
            <a:r>
              <a:rPr lang="en-US" baseline="0" dirty="0" smtClean="0">
                <a:sym typeface="Wingdings" pitchFamily="2" charset="2"/>
              </a:rPr>
              <a:t>out to time pileup issues</a:t>
            </a:r>
          </a:p>
          <a:p>
            <a:r>
              <a:rPr lang="en-US" baseline="0" dirty="0" smtClean="0">
                <a:sym typeface="Wingdings" pitchFamily="2" charset="2"/>
              </a:rPr>
              <a:t>triggering problem that develops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35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>
                <a:sym typeface="Wingdings" pitchFamily="2" charset="2"/>
              </a:rPr>
              <a:t>focus</a:t>
            </a:r>
            <a:r>
              <a:rPr lang="en-US" baseline="0" dirty="0" smtClean="0">
                <a:sym typeface="Wingdings" pitchFamily="2" charset="2"/>
              </a:rPr>
              <a:t> on out of time </a:t>
            </a:r>
            <a:r>
              <a:rPr lang="en-US" baseline="0" dirty="0" err="1" smtClean="0">
                <a:sym typeface="Wingdings" pitchFamily="2" charset="2"/>
              </a:rPr>
              <a:t>pu</a:t>
            </a:r>
            <a:r>
              <a:rPr lang="en-US" baseline="0" dirty="0" smtClean="0">
                <a:sym typeface="Wingdings" pitchFamily="2" charset="2"/>
              </a:rPr>
              <a:t>....</a:t>
            </a:r>
            <a:endParaRPr lang="en-US" dirty="0" smtClean="0"/>
          </a:p>
          <a:p>
            <a:pPr lvl="1"/>
            <a:r>
              <a:rPr lang="en-US" dirty="0" smtClean="0"/>
              <a:t>Bottom</a:t>
            </a:r>
            <a:r>
              <a:rPr lang="en-US" baseline="0" dirty="0" smtClean="0"/>
              <a:t> plot with and without triple ganging in technical proposal</a:t>
            </a:r>
          </a:p>
          <a:p>
            <a:pPr lvl="1"/>
            <a:r>
              <a:rPr lang="en-US" baseline="0" dirty="0" smtClean="0"/>
              <a:t>Cut on text:</a:t>
            </a:r>
          </a:p>
          <a:p>
            <a:pPr lvl="1"/>
            <a:r>
              <a:rPr lang="en-US" baseline="0" dirty="0" smtClean="0"/>
              <a:t>Control rate better while still have </a:t>
            </a:r>
            <a:endParaRPr lang="en-US" baseline="0" dirty="0"/>
          </a:p>
          <a:p>
            <a:pPr lvl="2"/>
            <a:r>
              <a:rPr lang="en-US" dirty="0" smtClean="0"/>
              <a:t>Suppress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-measured 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Reduces ambiguities due to </a:t>
            </a:r>
            <a:r>
              <a:rPr lang="en-US" dirty="0" err="1" smtClean="0"/>
              <a:t>combinatorics</a:t>
            </a:r>
            <a:endParaRPr lang="en-US" dirty="0" smtClean="0">
              <a:latin typeface="Calibri" pitchFamily="34" charset="0"/>
            </a:endParaRPr>
          </a:p>
          <a:p>
            <a:pPr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5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2.5m </a:t>
            </a:r>
            <a:r>
              <a:rPr lang="en-US" dirty="0" smtClean="0">
                <a:sym typeface="Wingdings" pitchFamily="2" charset="2"/>
              </a:rPr>
              <a:t> 1.5m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3079E-A0AD-4FA3-8B86-F3B2BDC8FC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93038" cy="700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524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1511B7D-EBE2-4A16-8C44-0872C374A6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41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D2581-577A-423D-97A7-480ED710B9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134511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78C21-D645-4C6C-AEA5-6A0028AE85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217714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190D2-5D20-4FF8-A81E-1BF0219C1D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3180361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334D0-C9FA-44A3-9F31-38CBE14C8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1191877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25465-9FEC-403F-8615-60FA36151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413276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CF0FF-B6AB-4B32-BA82-5AC80AB88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651196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BC5FB-B312-487C-9B0A-A21AD5307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87963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41CB8-7FF9-4CD8-8EAA-759FCF414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3547774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97F63-1E57-4188-8BC8-9DAEDE83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2805555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C533D-4FCF-4498-AD2B-0BC6A3BEF4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341129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66574-B695-4CF5-971B-2FA2F8278B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337046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75AB3DC-9576-40BA-A3E7-2F4F99EC6E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510BC1-E419-403D-8837-13180586C4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218525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cmsdoc.cern.ch/cms/TRIDAS/html/CollisionSide.html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jpe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cap="none" dirty="0" smtClean="0">
                <a:latin typeface="Georgia" pitchFamily="18" charset="0"/>
              </a:rPr>
              <a:t>Cathode Strip Chamber Upgrade for </a:t>
            </a:r>
            <a:r>
              <a:rPr lang="en-US" sz="4400" b="1" cap="none" dirty="0">
                <a:latin typeface="Georgia" pitchFamily="18" charset="0"/>
              </a:rPr>
              <a:t>t</a:t>
            </a:r>
            <a:r>
              <a:rPr lang="en-US" sz="4400" b="1" cap="none" dirty="0" smtClean="0">
                <a:latin typeface="Georgia" pitchFamily="18" charset="0"/>
              </a:rPr>
              <a:t>he CMS </a:t>
            </a:r>
            <a:r>
              <a:rPr lang="en-US" sz="4400" b="1" cap="none" dirty="0" err="1" smtClean="0">
                <a:latin typeface="Georgia" pitchFamily="18" charset="0"/>
              </a:rPr>
              <a:t>Endcap</a:t>
            </a:r>
            <a:r>
              <a:rPr lang="en-US" sz="4400" b="1" cap="none" dirty="0" smtClean="0">
                <a:latin typeface="Georgia" pitchFamily="18" charset="0"/>
              </a:rPr>
              <a:t> </a:t>
            </a:r>
            <a:r>
              <a:rPr lang="en-US" sz="4400" b="1" cap="none" dirty="0">
                <a:latin typeface="Georgia" pitchFamily="18" charset="0"/>
              </a:rPr>
              <a:t>a</a:t>
            </a:r>
            <a:r>
              <a:rPr lang="en-US" sz="4400" b="1" cap="none" dirty="0" smtClean="0">
                <a:latin typeface="Georgia" pitchFamily="18" charset="0"/>
              </a:rPr>
              <a:t>t the HL-LHC</a:t>
            </a:r>
            <a:endParaRPr lang="en-US" sz="4400" cap="none" dirty="0">
              <a:latin typeface="Georg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Indara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Suarez Silva</a:t>
            </a:r>
          </a:p>
          <a:p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Texas A&amp;M University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DPF 2013</a:t>
            </a:r>
          </a:p>
          <a:p>
            <a:r>
              <a:rPr lang="en-US" dirty="0">
                <a:cs typeface="Times New Roman" pitchFamily="18" charset="0"/>
              </a:rPr>
              <a:t>13-17 August </a:t>
            </a:r>
            <a:r>
              <a:rPr lang="en-US" dirty="0" smtClean="0">
                <a:cs typeface="Times New Roman" pitchFamily="18" charset="0"/>
              </a:rPr>
              <a:t>2013</a:t>
            </a:r>
          </a:p>
          <a:p>
            <a:r>
              <a:rPr lang="en-US" dirty="0" smtClean="0">
                <a:cs typeface="Times New Roman" pitchFamily="18" charset="0"/>
              </a:rPr>
              <a:t>University of California, Santa Cruz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25780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52661"/>
            <a:ext cx="137508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t="54600" r="29942"/>
          <a:stretch/>
        </p:blipFill>
        <p:spPr>
          <a:xfrm>
            <a:off x="5146964" y="4684575"/>
            <a:ext cx="3692236" cy="2133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ME-1/1 On-Chamber Electronics Upgrade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4406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Remove triple-strip-ganging in ME1/1a region </a:t>
            </a:r>
            <a:r>
              <a:rPr lang="en-US" sz="2200" dirty="0"/>
              <a:t>(5</a:t>
            </a:r>
            <a:r>
              <a:rPr lang="en-US" sz="2200" dirty="0">
                <a:sym typeface="Wingdings" pitchFamily="2" charset="2"/>
              </a:rPr>
              <a:t>7 CFEB)</a:t>
            </a:r>
            <a:endParaRPr lang="en-US" sz="2200" dirty="0"/>
          </a:p>
          <a:p>
            <a:pPr lvl="1"/>
            <a:r>
              <a:rPr lang="en-US" dirty="0"/>
              <a:t>Suppress low-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  <a:r>
              <a:rPr lang="en-US" dirty="0" err="1"/>
              <a:t>mis</a:t>
            </a:r>
            <a:r>
              <a:rPr lang="en-US" dirty="0"/>
              <a:t>-measured </a:t>
            </a:r>
            <a:r>
              <a:rPr lang="en-US" dirty="0" err="1"/>
              <a:t>muons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Reduces ambiguities due to </a:t>
            </a:r>
            <a:r>
              <a:rPr lang="en-US" dirty="0" err="1"/>
              <a:t>combinatorics</a:t>
            </a:r>
            <a:endParaRPr lang="en-US" dirty="0" smtClean="0"/>
          </a:p>
          <a:p>
            <a:r>
              <a:rPr lang="en-US" dirty="0" smtClean="0">
                <a:sym typeface="Wingdings" pitchFamily="2" charset="2"/>
              </a:rPr>
              <a:t>ALCT  ALCT(S6):  Anode readout board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FPGA </a:t>
            </a:r>
            <a:r>
              <a:rPr lang="en-US" dirty="0" err="1" smtClean="0">
                <a:sym typeface="Wingdings" pitchFamily="2" charset="2"/>
              </a:rPr>
              <a:t>Virtex</a:t>
            </a:r>
            <a:r>
              <a:rPr lang="en-US" dirty="0" smtClean="0">
                <a:sym typeface="Wingdings" pitchFamily="2" charset="2"/>
              </a:rPr>
              <a:t> E  Spartan 6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New, faster FPGA to handle rates</a:t>
            </a:r>
          </a:p>
          <a:p>
            <a:r>
              <a:rPr lang="en-US" dirty="0" smtClean="0">
                <a:sym typeface="Wingdings" pitchFamily="2" charset="2"/>
              </a:rPr>
              <a:t>Low Voltage Distribution Board to supply low voltage to on-chamber </a:t>
            </a:r>
            <a:r>
              <a:rPr lang="en-US" dirty="0" smtClean="0">
                <a:sym typeface="Wingdings" pitchFamily="2" charset="2"/>
              </a:rPr>
              <a:t>electronics and </a:t>
            </a:r>
            <a:r>
              <a:rPr lang="en-US" dirty="0">
                <a:sym typeface="Wingdings" pitchFamily="2" charset="2"/>
              </a:rPr>
              <a:t>Low Voltage Mezzanine Board is the interface between the LVDB and the readout board </a:t>
            </a:r>
            <a:r>
              <a:rPr lang="en-US" dirty="0" smtClean="0">
                <a:sym typeface="Wingdings" pitchFamily="2" charset="2"/>
              </a:rPr>
              <a:t>ODMB, which we use for monitoring and control</a:t>
            </a:r>
          </a:p>
        </p:txBody>
      </p:sp>
      <p:grpSp>
        <p:nvGrpSpPr>
          <p:cNvPr id="5" name="Group 1027"/>
          <p:cNvGrpSpPr>
            <a:grpSpLocks/>
          </p:cNvGrpSpPr>
          <p:nvPr/>
        </p:nvGrpSpPr>
        <p:grpSpPr bwMode="auto">
          <a:xfrm>
            <a:off x="270011" y="4684154"/>
            <a:ext cx="1520357" cy="2097647"/>
            <a:chOff x="1975" y="2274"/>
            <a:chExt cx="1048" cy="1621"/>
          </a:xfrm>
        </p:grpSpPr>
        <p:sp>
          <p:nvSpPr>
            <p:cNvPr id="6" name="AutoShape 1028"/>
            <p:cNvSpPr>
              <a:spLocks noChangeArrowheads="1"/>
            </p:cNvSpPr>
            <p:nvPr/>
          </p:nvSpPr>
          <p:spPr bwMode="auto">
            <a:xfrm flipH="1">
              <a:off x="2062" y="2274"/>
              <a:ext cx="961" cy="1560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60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0 h 21600"/>
                <a:gd name="T14" fmla="*/ 1710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029"/>
            <p:cNvSpPr>
              <a:spLocks noChangeArrowheads="1"/>
            </p:cNvSpPr>
            <p:nvPr/>
          </p:nvSpPr>
          <p:spPr bwMode="auto">
            <a:xfrm flipH="1">
              <a:off x="2045" y="2286"/>
              <a:ext cx="961" cy="1560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60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0 h 21600"/>
                <a:gd name="T14" fmla="*/ 1710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30"/>
            <p:cNvSpPr>
              <a:spLocks noChangeArrowheads="1"/>
            </p:cNvSpPr>
            <p:nvPr/>
          </p:nvSpPr>
          <p:spPr bwMode="auto">
            <a:xfrm flipH="1">
              <a:off x="2027" y="2299"/>
              <a:ext cx="961" cy="1559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59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3 h 21600"/>
                <a:gd name="T14" fmla="*/ 17105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031"/>
            <p:cNvSpPr>
              <a:spLocks noChangeArrowheads="1"/>
            </p:cNvSpPr>
            <p:nvPr/>
          </p:nvSpPr>
          <p:spPr bwMode="auto">
            <a:xfrm flipH="1">
              <a:off x="2010" y="2311"/>
              <a:ext cx="961" cy="1559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59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3 h 21600"/>
                <a:gd name="T14" fmla="*/ 17105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1032"/>
            <p:cNvSpPr>
              <a:spLocks noChangeArrowheads="1"/>
            </p:cNvSpPr>
            <p:nvPr/>
          </p:nvSpPr>
          <p:spPr bwMode="auto">
            <a:xfrm flipH="1">
              <a:off x="1992" y="2323"/>
              <a:ext cx="961" cy="1560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60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0 h 21600"/>
                <a:gd name="T14" fmla="*/ 1710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033"/>
            <p:cNvSpPr>
              <a:spLocks noChangeArrowheads="1"/>
            </p:cNvSpPr>
            <p:nvPr/>
          </p:nvSpPr>
          <p:spPr bwMode="auto">
            <a:xfrm flipH="1">
              <a:off x="1975" y="2335"/>
              <a:ext cx="961" cy="1560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60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0 h 21600"/>
                <a:gd name="T14" fmla="*/ 1710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034"/>
            <p:cNvSpPr txBox="1">
              <a:spLocks noChangeArrowheads="1"/>
            </p:cNvSpPr>
            <p:nvPr/>
          </p:nvSpPr>
          <p:spPr bwMode="auto">
            <a:xfrm>
              <a:off x="2258" y="3246"/>
              <a:ext cx="43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1800" i="1" dirty="0">
                  <a:latin typeface="Helvetica" pitchFamily="34" charset="0"/>
                  <a:ea typeface="PMingLiU" pitchFamily="18" charset="-120"/>
                </a:rPr>
                <a:t>CSC</a:t>
              </a:r>
            </a:p>
          </p:txBody>
        </p:sp>
        <p:sp>
          <p:nvSpPr>
            <p:cNvPr id="13" name="Rectangle 1035"/>
            <p:cNvSpPr>
              <a:spLocks noChangeArrowheads="1"/>
            </p:cNvSpPr>
            <p:nvPr/>
          </p:nvSpPr>
          <p:spPr bwMode="auto">
            <a:xfrm>
              <a:off x="2362" y="3637"/>
              <a:ext cx="131" cy="18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auto">
            <a:xfrm>
              <a:off x="2658" y="2356"/>
              <a:ext cx="131" cy="18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037"/>
            <p:cNvSpPr txBox="1">
              <a:spLocks noChangeArrowheads="1"/>
            </p:cNvSpPr>
            <p:nvPr/>
          </p:nvSpPr>
          <p:spPr bwMode="auto">
            <a:xfrm>
              <a:off x="2591" y="2377"/>
              <a:ext cx="255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16" name="Rectangle 1038"/>
            <p:cNvSpPr>
              <a:spLocks noChangeArrowheads="1"/>
            </p:cNvSpPr>
            <p:nvPr/>
          </p:nvSpPr>
          <p:spPr bwMode="auto">
            <a:xfrm>
              <a:off x="2492" y="2356"/>
              <a:ext cx="131" cy="18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039"/>
            <p:cNvSpPr txBox="1">
              <a:spLocks noChangeArrowheads="1"/>
            </p:cNvSpPr>
            <p:nvPr/>
          </p:nvSpPr>
          <p:spPr bwMode="auto">
            <a:xfrm>
              <a:off x="2436" y="2377"/>
              <a:ext cx="25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18" name="Rectangle 1040"/>
            <p:cNvSpPr>
              <a:spLocks noChangeArrowheads="1"/>
            </p:cNvSpPr>
            <p:nvPr/>
          </p:nvSpPr>
          <p:spPr bwMode="auto">
            <a:xfrm>
              <a:off x="2344" y="2354"/>
              <a:ext cx="132" cy="182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1041"/>
            <p:cNvSpPr txBox="1">
              <a:spLocks noChangeArrowheads="1"/>
            </p:cNvSpPr>
            <p:nvPr/>
          </p:nvSpPr>
          <p:spPr bwMode="auto">
            <a:xfrm>
              <a:off x="2288" y="2377"/>
              <a:ext cx="25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21" name="Line 1043"/>
            <p:cNvSpPr>
              <a:spLocks noChangeShapeType="1"/>
            </p:cNvSpPr>
            <p:nvPr/>
          </p:nvSpPr>
          <p:spPr bwMode="auto">
            <a:xfrm rot="5400000" flipH="1" flipV="1">
              <a:off x="2659" y="2365"/>
              <a:ext cx="0" cy="6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044"/>
            <p:cNvSpPr>
              <a:spLocks noChangeShapeType="1"/>
            </p:cNvSpPr>
            <p:nvPr/>
          </p:nvSpPr>
          <p:spPr bwMode="auto">
            <a:xfrm rot="5400000" flipH="1" flipV="1">
              <a:off x="2511" y="2365"/>
              <a:ext cx="0" cy="6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045"/>
            <p:cNvSpPr txBox="1">
              <a:spLocks noChangeArrowheads="1"/>
            </p:cNvSpPr>
            <p:nvPr/>
          </p:nvSpPr>
          <p:spPr bwMode="auto">
            <a:xfrm>
              <a:off x="2294" y="3679"/>
              <a:ext cx="25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 dirty="0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24" name="Rectangle 1046"/>
            <p:cNvSpPr>
              <a:spLocks noChangeArrowheads="1"/>
            </p:cNvSpPr>
            <p:nvPr/>
          </p:nvSpPr>
          <p:spPr bwMode="auto">
            <a:xfrm rot="5983098" flipH="1">
              <a:off x="2954" y="2524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047"/>
            <p:cNvSpPr>
              <a:spLocks noChangeArrowheads="1"/>
            </p:cNvSpPr>
            <p:nvPr/>
          </p:nvSpPr>
          <p:spPr bwMode="auto">
            <a:xfrm rot="5983098" flipH="1">
              <a:off x="2930" y="2528"/>
              <a:ext cx="49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048"/>
            <p:cNvSpPr>
              <a:spLocks noChangeArrowheads="1"/>
            </p:cNvSpPr>
            <p:nvPr/>
          </p:nvSpPr>
          <p:spPr bwMode="auto">
            <a:xfrm rot="5983098" flipH="1">
              <a:off x="2908" y="2532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049"/>
            <p:cNvSpPr>
              <a:spLocks noChangeArrowheads="1"/>
            </p:cNvSpPr>
            <p:nvPr/>
          </p:nvSpPr>
          <p:spPr bwMode="auto">
            <a:xfrm rot="5983098" flipH="1">
              <a:off x="2932" y="2603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050"/>
            <p:cNvSpPr>
              <a:spLocks noChangeArrowheads="1"/>
            </p:cNvSpPr>
            <p:nvPr/>
          </p:nvSpPr>
          <p:spPr bwMode="auto">
            <a:xfrm rot="5983098" flipH="1">
              <a:off x="2909" y="2607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051"/>
            <p:cNvSpPr>
              <a:spLocks noChangeArrowheads="1"/>
            </p:cNvSpPr>
            <p:nvPr/>
          </p:nvSpPr>
          <p:spPr bwMode="auto">
            <a:xfrm rot="5983098" flipH="1">
              <a:off x="2886" y="2611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052"/>
            <p:cNvSpPr>
              <a:spLocks noChangeArrowheads="1"/>
            </p:cNvSpPr>
            <p:nvPr/>
          </p:nvSpPr>
          <p:spPr bwMode="auto">
            <a:xfrm rot="5983098" flipH="1">
              <a:off x="2916" y="2848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053"/>
            <p:cNvSpPr>
              <a:spLocks noChangeArrowheads="1"/>
            </p:cNvSpPr>
            <p:nvPr/>
          </p:nvSpPr>
          <p:spPr bwMode="auto">
            <a:xfrm rot="5983098" flipH="1">
              <a:off x="2892" y="2852"/>
              <a:ext cx="49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054"/>
            <p:cNvSpPr>
              <a:spLocks noChangeArrowheads="1"/>
            </p:cNvSpPr>
            <p:nvPr/>
          </p:nvSpPr>
          <p:spPr bwMode="auto">
            <a:xfrm rot="5983098" flipH="1">
              <a:off x="2870" y="2856"/>
              <a:ext cx="48" cy="4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055"/>
            <p:cNvSpPr>
              <a:spLocks noChangeArrowheads="1"/>
            </p:cNvSpPr>
            <p:nvPr/>
          </p:nvSpPr>
          <p:spPr bwMode="auto">
            <a:xfrm rot="5983098" flipH="1">
              <a:off x="2894" y="2927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056"/>
            <p:cNvSpPr>
              <a:spLocks noChangeArrowheads="1"/>
            </p:cNvSpPr>
            <p:nvPr/>
          </p:nvSpPr>
          <p:spPr bwMode="auto">
            <a:xfrm rot="5983098" flipH="1">
              <a:off x="2871" y="2931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1057"/>
            <p:cNvSpPr>
              <a:spLocks noChangeArrowheads="1"/>
            </p:cNvSpPr>
            <p:nvPr/>
          </p:nvSpPr>
          <p:spPr bwMode="auto">
            <a:xfrm rot="5983098" flipH="1">
              <a:off x="2848" y="2935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1058"/>
            <p:cNvSpPr>
              <a:spLocks noChangeArrowheads="1"/>
            </p:cNvSpPr>
            <p:nvPr/>
          </p:nvSpPr>
          <p:spPr bwMode="auto">
            <a:xfrm rot="5983098" flipH="1">
              <a:off x="2852" y="3198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1059"/>
            <p:cNvSpPr>
              <a:spLocks noChangeArrowheads="1"/>
            </p:cNvSpPr>
            <p:nvPr/>
          </p:nvSpPr>
          <p:spPr bwMode="auto">
            <a:xfrm rot="5983098" flipH="1">
              <a:off x="2828" y="3202"/>
              <a:ext cx="49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1060"/>
            <p:cNvSpPr>
              <a:spLocks noChangeArrowheads="1"/>
            </p:cNvSpPr>
            <p:nvPr/>
          </p:nvSpPr>
          <p:spPr bwMode="auto">
            <a:xfrm rot="5983098" flipH="1">
              <a:off x="2805" y="3207"/>
              <a:ext cx="49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1061"/>
            <p:cNvSpPr>
              <a:spLocks noChangeArrowheads="1"/>
            </p:cNvSpPr>
            <p:nvPr/>
          </p:nvSpPr>
          <p:spPr bwMode="auto">
            <a:xfrm rot="5983098" flipH="1">
              <a:off x="2830" y="3277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1062"/>
            <p:cNvSpPr>
              <a:spLocks noChangeArrowheads="1"/>
            </p:cNvSpPr>
            <p:nvPr/>
          </p:nvSpPr>
          <p:spPr bwMode="auto">
            <a:xfrm rot="5983098" flipH="1">
              <a:off x="2807" y="3281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1063"/>
            <p:cNvSpPr>
              <a:spLocks noChangeArrowheads="1"/>
            </p:cNvSpPr>
            <p:nvPr/>
          </p:nvSpPr>
          <p:spPr bwMode="auto">
            <a:xfrm rot="5983098" flipH="1">
              <a:off x="2784" y="3285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1064"/>
            <p:cNvSpPr>
              <a:spLocks noChangeArrowheads="1"/>
            </p:cNvSpPr>
            <p:nvPr/>
          </p:nvSpPr>
          <p:spPr bwMode="auto">
            <a:xfrm rot="5983098" flipH="1">
              <a:off x="2803" y="3537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1065"/>
            <p:cNvSpPr>
              <a:spLocks noChangeArrowheads="1"/>
            </p:cNvSpPr>
            <p:nvPr/>
          </p:nvSpPr>
          <p:spPr bwMode="auto">
            <a:xfrm rot="5983098" flipH="1">
              <a:off x="2779" y="3541"/>
              <a:ext cx="49" cy="4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1066"/>
            <p:cNvSpPr>
              <a:spLocks noChangeArrowheads="1"/>
            </p:cNvSpPr>
            <p:nvPr/>
          </p:nvSpPr>
          <p:spPr bwMode="auto">
            <a:xfrm rot="5983098" flipH="1">
              <a:off x="2757" y="3545"/>
              <a:ext cx="48" cy="4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1067"/>
            <p:cNvSpPr>
              <a:spLocks noChangeArrowheads="1"/>
            </p:cNvSpPr>
            <p:nvPr/>
          </p:nvSpPr>
          <p:spPr bwMode="auto">
            <a:xfrm rot="5983098" flipH="1">
              <a:off x="2781" y="3616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1068"/>
            <p:cNvSpPr>
              <a:spLocks noChangeArrowheads="1"/>
            </p:cNvSpPr>
            <p:nvPr/>
          </p:nvSpPr>
          <p:spPr bwMode="auto">
            <a:xfrm rot="5983098" flipH="1">
              <a:off x="2758" y="3620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1069"/>
            <p:cNvSpPr>
              <a:spLocks noChangeArrowheads="1"/>
            </p:cNvSpPr>
            <p:nvPr/>
          </p:nvSpPr>
          <p:spPr bwMode="auto">
            <a:xfrm rot="5983098" flipH="1">
              <a:off x="2734" y="3625"/>
              <a:ext cx="49" cy="4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1070"/>
            <p:cNvSpPr>
              <a:spLocks noChangeArrowheads="1"/>
            </p:cNvSpPr>
            <p:nvPr/>
          </p:nvSpPr>
          <p:spPr bwMode="auto">
            <a:xfrm>
              <a:off x="2427" y="2875"/>
              <a:ext cx="239" cy="217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en-US" sz="2800">
                <a:solidFill>
                  <a:schemeClr val="accent1"/>
                </a:solidFill>
                <a:latin typeface="Times New Roman" pitchFamily="18" charset="0"/>
                <a:ea typeface="PMingLiU" pitchFamily="18" charset="-120"/>
              </a:endParaRPr>
            </a:p>
          </p:txBody>
        </p:sp>
        <p:sp>
          <p:nvSpPr>
            <p:cNvPr id="49" name="Text Box 1071"/>
            <p:cNvSpPr txBox="1">
              <a:spLocks noChangeArrowheads="1"/>
            </p:cNvSpPr>
            <p:nvPr/>
          </p:nvSpPr>
          <p:spPr bwMode="auto">
            <a:xfrm>
              <a:off x="2405" y="2907"/>
              <a:ext cx="2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800" b="1">
                  <a:latin typeface="Helvetica" pitchFamily="34" charset="0"/>
                  <a:ea typeface="PMingLiU" pitchFamily="18" charset="-120"/>
                </a:rPr>
                <a:t>ALCT</a:t>
              </a:r>
            </a:p>
          </p:txBody>
        </p:sp>
        <p:sp>
          <p:nvSpPr>
            <p:cNvPr id="50" name="Text Box 1072"/>
            <p:cNvSpPr txBox="1">
              <a:spLocks noChangeArrowheads="1"/>
            </p:cNvSpPr>
            <p:nvPr/>
          </p:nvSpPr>
          <p:spPr bwMode="auto">
            <a:xfrm rot="-65618">
              <a:off x="2611" y="2846"/>
              <a:ext cx="276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1 of 24</a:t>
              </a:r>
            </a:p>
          </p:txBody>
        </p:sp>
        <p:sp>
          <p:nvSpPr>
            <p:cNvPr id="51" name="Line 1073"/>
            <p:cNvSpPr>
              <a:spLocks noChangeShapeType="1"/>
            </p:cNvSpPr>
            <p:nvPr/>
          </p:nvSpPr>
          <p:spPr bwMode="auto">
            <a:xfrm rot="16200000" flipV="1">
              <a:off x="2755" y="2853"/>
              <a:ext cx="2" cy="22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1074"/>
            <p:cNvSpPr>
              <a:spLocks noChangeArrowheads="1"/>
            </p:cNvSpPr>
            <p:nvPr/>
          </p:nvSpPr>
          <p:spPr bwMode="auto">
            <a:xfrm>
              <a:off x="2195" y="2353"/>
              <a:ext cx="132" cy="182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Text Box 1075"/>
            <p:cNvSpPr txBox="1">
              <a:spLocks noChangeArrowheads="1"/>
            </p:cNvSpPr>
            <p:nvPr/>
          </p:nvSpPr>
          <p:spPr bwMode="auto">
            <a:xfrm>
              <a:off x="2139" y="2370"/>
              <a:ext cx="25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 dirty="0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54" name="Line 1076"/>
            <p:cNvSpPr>
              <a:spLocks noChangeShapeType="1"/>
            </p:cNvSpPr>
            <p:nvPr/>
          </p:nvSpPr>
          <p:spPr bwMode="auto">
            <a:xfrm rot="5400000" flipH="1" flipV="1">
              <a:off x="2363" y="2365"/>
              <a:ext cx="0" cy="6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1078"/>
            <p:cNvSpPr>
              <a:spLocks noChangeArrowheads="1"/>
            </p:cNvSpPr>
            <p:nvPr/>
          </p:nvSpPr>
          <p:spPr bwMode="auto">
            <a:xfrm>
              <a:off x="2247" y="2873"/>
              <a:ext cx="155" cy="21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en-US" sz="2800">
                <a:solidFill>
                  <a:schemeClr val="accent1"/>
                </a:solidFill>
                <a:latin typeface="Times New Roman" pitchFamily="18" charset="0"/>
                <a:ea typeface="PMingLiU" pitchFamily="18" charset="-120"/>
              </a:endParaRPr>
            </a:p>
          </p:txBody>
        </p:sp>
        <p:sp>
          <p:nvSpPr>
            <p:cNvPr id="57" name="Text Box 1079"/>
            <p:cNvSpPr txBox="1">
              <a:spLocks noChangeArrowheads="1"/>
            </p:cNvSpPr>
            <p:nvPr/>
          </p:nvSpPr>
          <p:spPr bwMode="auto">
            <a:xfrm>
              <a:off x="2207" y="2926"/>
              <a:ext cx="254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LVDB</a:t>
              </a:r>
            </a:p>
          </p:txBody>
        </p:sp>
      </p:grpSp>
      <p:grpSp>
        <p:nvGrpSpPr>
          <p:cNvPr id="58" name="Group 1088"/>
          <p:cNvGrpSpPr>
            <a:grpSpLocks/>
          </p:cNvGrpSpPr>
          <p:nvPr/>
        </p:nvGrpSpPr>
        <p:grpSpPr bwMode="auto">
          <a:xfrm>
            <a:off x="1614624" y="6176286"/>
            <a:ext cx="2704351" cy="280075"/>
            <a:chOff x="2848" y="3448"/>
            <a:chExt cx="1862" cy="216"/>
          </a:xfrm>
        </p:grpSpPr>
        <p:sp>
          <p:nvSpPr>
            <p:cNvPr id="59" name="Text Box 1089"/>
            <p:cNvSpPr txBox="1">
              <a:spLocks noChangeArrowheads="1"/>
            </p:cNvSpPr>
            <p:nvPr/>
          </p:nvSpPr>
          <p:spPr bwMode="auto">
            <a:xfrm>
              <a:off x="3270" y="3448"/>
              <a:ext cx="144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1400" b="1">
                  <a:latin typeface="Helvetica" pitchFamily="34" charset="0"/>
                  <a:ea typeface="PMingLiU" pitchFamily="18" charset="-120"/>
                </a:rPr>
                <a:t>Anode Front-end Board</a:t>
              </a:r>
              <a:r>
                <a:rPr kumimoji="0" lang="en-US" sz="1400">
                  <a:latin typeface="Helvetica" pitchFamily="34" charset="0"/>
                  <a:ea typeface="PMingLiU" pitchFamily="18" charset="-120"/>
                </a:rPr>
                <a:t> </a:t>
              </a:r>
            </a:p>
          </p:txBody>
        </p:sp>
        <p:sp>
          <p:nvSpPr>
            <p:cNvPr id="60" name="Line 1090"/>
            <p:cNvSpPr>
              <a:spLocks noChangeShapeType="1"/>
            </p:cNvSpPr>
            <p:nvPr/>
          </p:nvSpPr>
          <p:spPr bwMode="auto">
            <a:xfrm flipH="1">
              <a:off x="2848" y="3548"/>
              <a:ext cx="44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" name="Group 1091"/>
          <p:cNvGrpSpPr>
            <a:grpSpLocks/>
          </p:cNvGrpSpPr>
          <p:nvPr/>
        </p:nvGrpSpPr>
        <p:grpSpPr bwMode="auto">
          <a:xfrm>
            <a:off x="1635261" y="4539574"/>
            <a:ext cx="2882249" cy="280075"/>
            <a:chOff x="2861" y="2285"/>
            <a:chExt cx="1985" cy="217"/>
          </a:xfrm>
        </p:grpSpPr>
        <p:sp>
          <p:nvSpPr>
            <p:cNvPr id="62" name="Text Box 1092"/>
            <p:cNvSpPr txBox="1">
              <a:spLocks noChangeArrowheads="1"/>
            </p:cNvSpPr>
            <p:nvPr/>
          </p:nvSpPr>
          <p:spPr bwMode="auto">
            <a:xfrm>
              <a:off x="3304" y="2285"/>
              <a:ext cx="1542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1400" b="1">
                  <a:latin typeface="Helvetica" pitchFamily="34" charset="0"/>
                  <a:ea typeface="PMingLiU" pitchFamily="18" charset="-120"/>
                </a:rPr>
                <a:t>Cathode Front-end Board</a:t>
              </a:r>
              <a:r>
                <a:rPr kumimoji="0" lang="en-US" sz="1400">
                  <a:latin typeface="Helvetica" pitchFamily="34" charset="0"/>
                  <a:ea typeface="PMingLiU" pitchFamily="18" charset="-120"/>
                </a:rPr>
                <a:t> </a:t>
              </a:r>
            </a:p>
          </p:txBody>
        </p:sp>
        <p:sp>
          <p:nvSpPr>
            <p:cNvPr id="63" name="Line 1093"/>
            <p:cNvSpPr>
              <a:spLocks noChangeShapeType="1"/>
            </p:cNvSpPr>
            <p:nvPr/>
          </p:nvSpPr>
          <p:spPr bwMode="auto">
            <a:xfrm flipH="1">
              <a:off x="2861" y="2413"/>
              <a:ext cx="4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Text Box 1094"/>
          <p:cNvSpPr txBox="1">
            <a:spLocks noChangeArrowheads="1"/>
          </p:cNvSpPr>
          <p:nvPr/>
        </p:nvSpPr>
        <p:spPr bwMode="auto">
          <a:xfrm>
            <a:off x="1654629" y="5523958"/>
            <a:ext cx="20525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kumimoji="0" lang="en-US" sz="1600" b="1" dirty="0">
                <a:solidFill>
                  <a:srgbClr val="0000FF"/>
                </a:solidFill>
                <a:latin typeface="Helvetica" pitchFamily="34" charset="0"/>
                <a:ea typeface="PMingLiU" pitchFamily="18" charset="-120"/>
              </a:rPr>
              <a:t>Anode LCT Board</a:t>
            </a:r>
            <a:r>
              <a:rPr kumimoji="0" lang="en-US" sz="1400" dirty="0">
                <a:latin typeface="Helvetica" pitchFamily="34" charset="0"/>
                <a:ea typeface="PMingLiU" pitchFamily="18" charset="-120"/>
              </a:rPr>
              <a:t> </a:t>
            </a:r>
          </a:p>
        </p:txBody>
      </p:sp>
      <p:sp>
        <p:nvSpPr>
          <p:cNvPr id="65" name="Line 1095"/>
          <p:cNvSpPr>
            <a:spLocks noChangeShapeType="1"/>
          </p:cNvSpPr>
          <p:nvPr/>
        </p:nvSpPr>
        <p:spPr bwMode="auto">
          <a:xfrm flipH="1">
            <a:off x="1376499" y="5561140"/>
            <a:ext cx="1122701" cy="1459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5334000" y="43550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Upgraded</a:t>
            </a:r>
            <a:endParaRPr lang="en-US" b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505773" y="4355068"/>
            <a:ext cx="217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Current</a:t>
            </a:r>
            <a:endParaRPr lang="en-US" b="1" dirty="0"/>
          </a:p>
        </p:txBody>
      </p:sp>
      <p:sp>
        <p:nvSpPr>
          <p:cNvPr id="133" name="Date Placeholder 1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134" name="Footer Placeholder 1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135" name="Slide Number Placeholder 1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/>
              <a:t>ME-1/1 On-Chamber Electronics Upgrade</a:t>
            </a:r>
            <a:endParaRPr lang="en-US" sz="3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r="7298" b="6321"/>
          <a:stretch/>
        </p:blipFill>
        <p:spPr>
          <a:xfrm>
            <a:off x="4418816" y="2372596"/>
            <a:ext cx="2667784" cy="44484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351" y="2604017"/>
            <a:ext cx="2328049" cy="421703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038988" y="5707158"/>
            <a:ext cx="4895212" cy="104026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71994" y="4529016"/>
            <a:ext cx="4962206" cy="50378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76822" y="2488306"/>
            <a:ext cx="757378" cy="56803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20842" y="2488306"/>
            <a:ext cx="922558" cy="56803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400" y="2626816"/>
            <a:ext cx="2057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CLK,L1A,JTAG...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TMB Path copper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Data Path copper</a:t>
            </a:r>
            <a:endParaRPr lang="en-US" sz="1200" b="1" dirty="0" smtClean="0"/>
          </a:p>
          <a:p>
            <a:endParaRPr lang="en-US" sz="1200" b="1" dirty="0">
              <a:solidFill>
                <a:srgbClr val="FF0000"/>
              </a:solidFill>
            </a:endParaRPr>
          </a:p>
          <a:p>
            <a:r>
              <a:rPr lang="en-US" sz="1200" b="1" dirty="0" err="1" smtClean="0">
                <a:solidFill>
                  <a:srgbClr val="FF0000"/>
                </a:solidFill>
              </a:rPr>
              <a:t>Virtex</a:t>
            </a:r>
            <a:r>
              <a:rPr lang="en-US" sz="1200" b="1" dirty="0" smtClean="0">
                <a:solidFill>
                  <a:srgbClr val="FF0000"/>
                </a:solidFill>
              </a:rPr>
              <a:t> I</a:t>
            </a:r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200" b="1" dirty="0" smtClean="0"/>
              <a:t>Trig brd2brd</a:t>
            </a:r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r>
              <a:rPr lang="en-US" sz="1200" b="1" dirty="0" smtClean="0"/>
              <a:t>Comparator ASIC</a:t>
            </a:r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200" b="1" dirty="0">
                <a:solidFill>
                  <a:srgbClr val="FF0000"/>
                </a:solidFill>
              </a:rPr>
              <a:t>6 Wilkinson </a:t>
            </a:r>
            <a:r>
              <a:rPr lang="en-US" sz="1200" b="1" dirty="0" smtClean="0">
                <a:solidFill>
                  <a:srgbClr val="FF0000"/>
                </a:solidFill>
              </a:rPr>
              <a:t>ADCs</a:t>
            </a:r>
          </a:p>
          <a:p>
            <a:endParaRPr lang="en-US" sz="1200" b="1" dirty="0"/>
          </a:p>
          <a:p>
            <a:r>
              <a:rPr lang="en-US" sz="1200" b="1" dirty="0" smtClean="0">
                <a:solidFill>
                  <a:srgbClr val="FF0000"/>
                </a:solidFill>
              </a:rPr>
              <a:t>Switch Capacitor ASIC</a:t>
            </a:r>
          </a:p>
          <a:p>
            <a:endParaRPr lang="en-US" sz="1200" b="1" dirty="0"/>
          </a:p>
          <a:p>
            <a:endParaRPr lang="en-US" sz="1200" b="1" dirty="0" smtClean="0"/>
          </a:p>
          <a:p>
            <a:r>
              <a:rPr lang="en-US" sz="1200" b="1" dirty="0" smtClean="0"/>
              <a:t>Buckeye Amp/shaper</a:t>
            </a:r>
          </a:p>
          <a:p>
            <a:r>
              <a:rPr lang="en-US" sz="1200" b="1" dirty="0" smtClean="0"/>
              <a:t>ASIC</a:t>
            </a:r>
            <a:endParaRPr lang="en-US" sz="1200" b="1" dirty="0"/>
          </a:p>
          <a:p>
            <a:endParaRPr lang="en-US" sz="1200" b="1" dirty="0" smtClean="0"/>
          </a:p>
          <a:p>
            <a:r>
              <a:rPr lang="en-US" sz="1200" b="1" dirty="0" smtClean="0"/>
              <a:t>Coupling/Protection</a:t>
            </a:r>
            <a:endParaRPr lang="en-US" sz="1200" b="1" dirty="0"/>
          </a:p>
        </p:txBody>
      </p:sp>
      <p:sp>
        <p:nvSpPr>
          <p:cNvPr id="42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437986" y="6319404"/>
            <a:ext cx="2133600" cy="365125"/>
          </a:xfrm>
        </p:spPr>
        <p:txBody>
          <a:bodyPr/>
          <a:lstStyle/>
          <a:p>
            <a:fld id="{B93D036B-5EC2-9640-8FD7-94270E7C614A}" type="slidenum">
              <a:rPr lang="en-US" smtClean="0"/>
              <a:t>11</a:t>
            </a:fld>
            <a:endParaRPr lang="en-US"/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990600"/>
            <a:ext cx="8534400" cy="13542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Cathode Front End Boards </a:t>
            </a:r>
            <a:r>
              <a:rPr lang="en-US" b="1" dirty="0" smtClean="0">
                <a:sym typeface="Wingdings" pitchFamily="2" charset="2"/>
              </a:rPr>
              <a:t> Digital Cathode Front End Boards</a:t>
            </a:r>
            <a:endParaRPr lang="en-US" b="1" dirty="0"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>
                <a:sym typeface="Wingdings" pitchFamily="2" charset="2"/>
              </a:rPr>
              <a:t>Virtex</a:t>
            </a:r>
            <a:r>
              <a:rPr lang="en-US" sz="1600" dirty="0" smtClean="0">
                <a:sym typeface="Wingdings" pitchFamily="2" charset="2"/>
              </a:rPr>
              <a:t> 1  </a:t>
            </a:r>
            <a:r>
              <a:rPr lang="en-US" sz="1600" dirty="0" err="1" smtClean="0">
                <a:sym typeface="Wingdings" pitchFamily="2" charset="2"/>
              </a:rPr>
              <a:t>Virtex</a:t>
            </a:r>
            <a:r>
              <a:rPr lang="en-US" sz="1600" dirty="0" smtClean="0">
                <a:sym typeface="Wingdings" pitchFamily="2" charset="2"/>
              </a:rPr>
              <a:t> 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Replace </a:t>
            </a:r>
            <a:r>
              <a:rPr lang="en-US" sz="1600" dirty="0">
                <a:sym typeface="Wingdings" pitchFamily="2" charset="2"/>
              </a:rPr>
              <a:t>the current </a:t>
            </a:r>
            <a:r>
              <a:rPr lang="en-US" sz="1600" dirty="0" smtClean="0">
                <a:sym typeface="Wingdings" pitchFamily="2" charset="2"/>
              </a:rPr>
              <a:t>analog </a:t>
            </a:r>
            <a:r>
              <a:rPr lang="en-US" sz="1600" dirty="0">
                <a:sym typeface="Wingdings" pitchFamily="2" charset="2"/>
              </a:rPr>
              <a:t>CFEB with SCA and 16:1 multiplexing ADC by </a:t>
            </a:r>
            <a:r>
              <a:rPr lang="en-US" sz="1600" dirty="0" smtClean="0">
                <a:sym typeface="Wingdings" pitchFamily="2" charset="2"/>
              </a:rPr>
              <a:t>digital </a:t>
            </a:r>
            <a:r>
              <a:rPr lang="en-US" sz="1600" dirty="0">
                <a:sym typeface="Wingdings" pitchFamily="2" charset="2"/>
              </a:rPr>
              <a:t>design with flash ADC for each channel and digital pipeline storage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Optical </a:t>
            </a:r>
            <a:r>
              <a:rPr lang="en-US" sz="1600" dirty="0" smtClean="0">
                <a:sym typeface="Wingdings" pitchFamily="2" charset="2"/>
              </a:rPr>
              <a:t>Data and Trigger Path</a:t>
            </a:r>
            <a:endParaRPr lang="en-US" sz="1600" dirty="0">
              <a:sym typeface="Wingdings" pitchFamily="2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2626816"/>
            <a:ext cx="2057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CLK,L1A,JTAG...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TMB Path optical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Data Path optical</a:t>
            </a:r>
          </a:p>
          <a:p>
            <a:endParaRPr lang="en-US" sz="1200" b="1" dirty="0">
              <a:solidFill>
                <a:srgbClr val="FF0000"/>
              </a:solidFill>
            </a:endParaRPr>
          </a:p>
          <a:p>
            <a:r>
              <a:rPr lang="en-US" sz="1200" b="1" dirty="0" err="1" smtClean="0">
                <a:solidFill>
                  <a:srgbClr val="FF0000"/>
                </a:solidFill>
              </a:rPr>
              <a:t>Virtex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6</a:t>
            </a:r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200" b="1" dirty="0" smtClean="0"/>
              <a:t>Trig brd2brd</a:t>
            </a:r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r>
              <a:rPr lang="en-US" sz="1200" b="1" dirty="0" smtClean="0"/>
              <a:t>Comparator ASIC</a:t>
            </a:r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200" b="1" dirty="0" smtClean="0">
                <a:solidFill>
                  <a:srgbClr val="FF0000"/>
                </a:solidFill>
              </a:rPr>
              <a:t>Flash ADCs</a:t>
            </a:r>
          </a:p>
          <a:p>
            <a:endParaRPr lang="en-US" sz="1200" b="1" dirty="0"/>
          </a:p>
          <a:p>
            <a:r>
              <a:rPr lang="en-US" sz="1200" b="1" dirty="0" smtClean="0">
                <a:solidFill>
                  <a:srgbClr val="FF0000"/>
                </a:solidFill>
              </a:rPr>
              <a:t>Fully Diff Amps</a:t>
            </a:r>
          </a:p>
          <a:p>
            <a:endParaRPr lang="en-US" sz="1200" b="1" dirty="0"/>
          </a:p>
          <a:p>
            <a:endParaRPr lang="en-US" sz="1200" b="1" dirty="0" smtClean="0"/>
          </a:p>
          <a:p>
            <a:r>
              <a:rPr lang="en-US" sz="1200" b="1" dirty="0" smtClean="0"/>
              <a:t>Buckeye Amp/shaper</a:t>
            </a:r>
          </a:p>
          <a:p>
            <a:r>
              <a:rPr lang="en-US" sz="1200" b="1" dirty="0" smtClean="0"/>
              <a:t>ASIC</a:t>
            </a:r>
            <a:endParaRPr lang="en-US" sz="1200" b="1" dirty="0"/>
          </a:p>
          <a:p>
            <a:endParaRPr lang="en-US" sz="1200" b="1" dirty="0" smtClean="0"/>
          </a:p>
          <a:p>
            <a:r>
              <a:rPr lang="en-US" sz="1200" b="1" dirty="0" smtClean="0"/>
              <a:t>Coupling/Protection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394329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CFEB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1200" y="3943290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DCFEB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744267"/>
            <a:ext cx="762000" cy="962891"/>
          </a:xfrm>
          <a:prstGeom prst="rect">
            <a:avLst/>
          </a:prstGeom>
        </p:spPr>
      </p:pic>
      <p:sp>
        <p:nvSpPr>
          <p:cNvPr id="18" name="Slide Number Placeholder 8"/>
          <p:cNvSpPr txBox="1">
            <a:spLocks/>
          </p:cNvSpPr>
          <p:nvPr/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5AB3DC-9576-40BA-A3E7-2F4F99EC6E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ME-1/1 </a:t>
            </a:r>
            <a:r>
              <a:rPr lang="en-US" b="1" dirty="0" smtClean="0"/>
              <a:t>Readout </a:t>
            </a:r>
            <a:r>
              <a:rPr lang="en-US" b="1" dirty="0"/>
              <a:t>Electronics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48768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Optical Trigger Mother Board (OTMB)</a:t>
            </a:r>
          </a:p>
          <a:p>
            <a:pPr lvl="1">
              <a:defRPr/>
            </a:pPr>
            <a:r>
              <a:rPr lang="en-US" dirty="0" smtClean="0"/>
              <a:t>Replaced Mezzanine card</a:t>
            </a:r>
          </a:p>
          <a:p>
            <a:pPr lvl="2">
              <a:defRPr/>
            </a:pPr>
            <a:r>
              <a:rPr lang="en-US" dirty="0" err="1" smtClean="0"/>
              <a:t>Virtex</a:t>
            </a:r>
            <a:r>
              <a:rPr lang="en-US" dirty="0" smtClean="0"/>
              <a:t> </a:t>
            </a:r>
            <a:r>
              <a:rPr lang="en-US" dirty="0"/>
              <a:t>6 FPGA enhances our capabilities</a:t>
            </a:r>
          </a:p>
          <a:p>
            <a:pPr lvl="2">
              <a:defRPr/>
            </a:pPr>
            <a:r>
              <a:rPr lang="en-US" dirty="0" smtClean="0"/>
              <a:t>memory </a:t>
            </a:r>
            <a:r>
              <a:rPr lang="en-US" dirty="0"/>
              <a:t>&amp; speed for improved trigger logic</a:t>
            </a:r>
          </a:p>
          <a:p>
            <a:pPr lvl="2">
              <a:defRPr/>
            </a:pPr>
            <a:r>
              <a:rPr lang="en-US" dirty="0"/>
              <a:t>Use 7 multi-gigabit serial links for data from </a:t>
            </a:r>
            <a:r>
              <a:rPr lang="en-US" dirty="0" smtClean="0"/>
              <a:t>DCFEBs</a:t>
            </a:r>
          </a:p>
          <a:p>
            <a:pPr lvl="1">
              <a:defRPr/>
            </a:pPr>
            <a:r>
              <a:rPr lang="en-US" dirty="0" smtClean="0"/>
              <a:t>New Base Board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new front panel to make room for optical links</a:t>
            </a:r>
          </a:p>
          <a:p>
            <a:pPr lvl="2"/>
            <a:r>
              <a:rPr lang="en-US" dirty="0" smtClean="0"/>
              <a:t>Modification specifically </a:t>
            </a:r>
            <a:r>
              <a:rPr lang="en-US" dirty="0"/>
              <a:t>targets improvement in power distribution </a:t>
            </a:r>
            <a:endParaRPr lang="en-US" dirty="0" smtClean="0"/>
          </a:p>
          <a:p>
            <a:pPr lvl="2"/>
            <a:r>
              <a:rPr lang="en-US" dirty="0" smtClean="0"/>
              <a:t>Full </a:t>
            </a:r>
            <a:r>
              <a:rPr lang="en-US" dirty="0"/>
              <a:t>backwards compatibility is </a:t>
            </a:r>
            <a:r>
              <a:rPr lang="en-US" dirty="0" smtClean="0"/>
              <a:t>maintained</a:t>
            </a:r>
          </a:p>
        </p:txBody>
      </p:sp>
      <p:pic>
        <p:nvPicPr>
          <p:cNvPr id="5" name="Picture 4" descr="Mezz2013-5.jpg"/>
          <p:cNvPicPr>
            <a:picLocks noChangeAspect="1"/>
          </p:cNvPicPr>
          <p:nvPr/>
        </p:nvPicPr>
        <p:blipFill>
          <a:blip r:embed="rId3" cstate="print">
            <a:lum bright="16000" contrast="15000"/>
          </a:blip>
          <a:srcRect l="13950" t="19179" r="20700" b="19179"/>
          <a:stretch>
            <a:fillRect/>
          </a:stretch>
        </p:blipFill>
        <p:spPr>
          <a:xfrm>
            <a:off x="4800600" y="990600"/>
            <a:ext cx="4110522" cy="218321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4446" r="12380" b="3333"/>
          <a:stretch/>
        </p:blipFill>
        <p:spPr>
          <a:xfrm>
            <a:off x="5007428" y="3202597"/>
            <a:ext cx="3886200" cy="353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867400"/>
            <a:ext cx="914400" cy="89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ME-1/1 Readout Electronics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76800"/>
          </a:xfrm>
        </p:spPr>
        <p:txBody>
          <a:bodyPr/>
          <a:lstStyle/>
          <a:p>
            <a:r>
              <a:rPr lang="en-US" dirty="0"/>
              <a:t>Optical Data acquisition Mother Board (ODMB)</a:t>
            </a:r>
          </a:p>
          <a:p>
            <a:pPr lvl="1"/>
            <a:r>
              <a:rPr lang="en-US" dirty="0"/>
              <a:t>Optical Transceivers </a:t>
            </a:r>
            <a:endParaRPr lang="en-US" dirty="0" smtClean="0"/>
          </a:p>
          <a:p>
            <a:pPr lvl="1"/>
            <a:r>
              <a:rPr lang="en-US" dirty="0" smtClean="0"/>
              <a:t>New Virtex-6 to handle the fiber optic data and optical transmission for 7 DCFEBs</a:t>
            </a:r>
            <a:endParaRPr lang="en-US" dirty="0"/>
          </a:p>
        </p:txBody>
      </p:sp>
      <p:pic>
        <p:nvPicPr>
          <p:cNvPr id="4" name="Picture 3" descr="hep.ucsb.edu/cms/odmb/general/13-03-19_odmb_presentation_manuel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0996" r="15595" b="1880"/>
          <a:stretch/>
        </p:blipFill>
        <p:spPr>
          <a:xfrm>
            <a:off x="1295400" y="2718482"/>
            <a:ext cx="6818502" cy="40633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12" y="5715000"/>
            <a:ext cx="1375380" cy="9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Radiation studies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Test components for stability at high radiation levels expected in the HL-LHC environment</a:t>
            </a:r>
          </a:p>
          <a:p>
            <a:r>
              <a:rPr lang="en-US" dirty="0"/>
              <a:t>Neutrons are the main radiation source in the CMS cavern</a:t>
            </a:r>
          </a:p>
          <a:p>
            <a:r>
              <a:rPr lang="en-US" dirty="0" smtClean="0"/>
              <a:t>Types </a:t>
            </a:r>
            <a:r>
              <a:rPr lang="en-US" dirty="0"/>
              <a:t>of radiation damage to electronics:</a:t>
            </a:r>
          </a:p>
          <a:p>
            <a:pPr lvl="1"/>
            <a:r>
              <a:rPr lang="en-US" dirty="0"/>
              <a:t>Single Event Upset (SEU</a:t>
            </a:r>
            <a:r>
              <a:rPr lang="en-US" dirty="0" smtClean="0"/>
              <a:t>)/ Short Term</a:t>
            </a:r>
            <a:endParaRPr lang="en-US" dirty="0"/>
          </a:p>
          <a:p>
            <a:pPr lvl="2"/>
            <a:r>
              <a:rPr lang="en-US" dirty="0"/>
              <a:t>Digital upsets caused by </a:t>
            </a:r>
            <a:r>
              <a:rPr lang="en-US" dirty="0" smtClean="0"/>
              <a:t> high energy “hard” neutrons</a:t>
            </a:r>
          </a:p>
          <a:p>
            <a:pPr lvl="1"/>
            <a:r>
              <a:rPr lang="en-US" dirty="0" smtClean="0"/>
              <a:t>Total Ionizing Dose and Displacement Damage/Long Term</a:t>
            </a:r>
            <a:endParaRPr lang="en-US" dirty="0"/>
          </a:p>
          <a:p>
            <a:pPr lvl="2"/>
            <a:r>
              <a:rPr lang="en-US" dirty="0"/>
              <a:t>Silicon crystal defects caused by </a:t>
            </a:r>
            <a:r>
              <a:rPr lang="en-US" dirty="0" smtClean="0"/>
              <a:t>hard and soft neutrons</a:t>
            </a:r>
          </a:p>
          <a:p>
            <a:r>
              <a:rPr lang="en-US" i="1" dirty="0" smtClean="0"/>
              <a:t>Operational </a:t>
            </a:r>
            <a:r>
              <a:rPr lang="en-US" i="1" dirty="0"/>
              <a:t>Stability </a:t>
            </a:r>
            <a:r>
              <a:rPr lang="en-US" dirty="0"/>
              <a:t>– </a:t>
            </a:r>
            <a:r>
              <a:rPr lang="en-US" dirty="0" smtClean="0"/>
              <a:t>the electronics are tested for </a:t>
            </a:r>
            <a:r>
              <a:rPr lang="en-US" dirty="0" smtClean="0"/>
              <a:t>consistent </a:t>
            </a:r>
            <a:r>
              <a:rPr lang="en-US" dirty="0" smtClean="0"/>
              <a:t>performance</a:t>
            </a:r>
            <a:endParaRPr lang="en-US" dirty="0"/>
          </a:p>
          <a:p>
            <a:r>
              <a:rPr lang="en-US" i="1" dirty="0"/>
              <a:t>Temperature Regulation – </a:t>
            </a:r>
            <a:r>
              <a:rPr lang="en-US" dirty="0"/>
              <a:t>verify the steady state temperature is within a safe operating range</a:t>
            </a:r>
          </a:p>
          <a:p>
            <a:r>
              <a:rPr lang="en-US" i="1" dirty="0"/>
              <a:t>Radiation Tolerance </a:t>
            </a:r>
            <a:r>
              <a:rPr lang="en-US" dirty="0"/>
              <a:t>– determine which electronic circuits survive </a:t>
            </a:r>
            <a:r>
              <a:rPr lang="en-US" dirty="0" smtClean="0"/>
              <a:t>HL-LHC </a:t>
            </a:r>
            <a:r>
              <a:rPr lang="en-US" dirty="0"/>
              <a:t>radiation </a:t>
            </a:r>
            <a:r>
              <a:rPr lang="en-US" dirty="0" smtClean="0"/>
              <a:t>levels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pPr lvl="1"/>
            <a:r>
              <a:rPr lang="en-US" sz="2400" b="1" dirty="0" smtClean="0"/>
              <a:t>Total Ionizing Dose and Displacement Damage Tests</a:t>
            </a:r>
            <a:endParaRPr lang="en-US" sz="2400" b="1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04800" y="979488"/>
            <a:ext cx="5257800" cy="579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Reactor Tests with MeV Neutrons</a:t>
            </a:r>
          </a:p>
          <a:p>
            <a:pPr lvl="1"/>
            <a:r>
              <a:rPr lang="en-US" sz="1800" dirty="0" smtClean="0"/>
              <a:t>performed at the Texas A&amp;M Nuclear Science Center</a:t>
            </a:r>
          </a:p>
          <a:p>
            <a:pPr lvl="1"/>
            <a:r>
              <a:rPr lang="en-US" sz="1800" dirty="0"/>
              <a:t>1 megawatt reactor operating at 6 kW,  provides  9.9 *10</a:t>
            </a:r>
            <a:r>
              <a:rPr lang="en-US" sz="1800" baseline="30000" dirty="0"/>
              <a:t>8</a:t>
            </a:r>
            <a:r>
              <a:rPr lang="en-US" sz="1800" dirty="0"/>
              <a:t> </a:t>
            </a:r>
            <a:r>
              <a:rPr lang="en-US" sz="1800" dirty="0" smtClean="0"/>
              <a:t>n/cm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s</a:t>
            </a:r>
          </a:p>
          <a:p>
            <a:r>
              <a:rPr lang="en-US" dirty="0" smtClean="0"/>
              <a:t>Multiple samples submitted to two exposures</a:t>
            </a:r>
          </a:p>
          <a:p>
            <a:pPr lvl="1"/>
            <a:r>
              <a:rPr lang="en-US" sz="1800" dirty="0" smtClean="0"/>
              <a:t>~10 SLHC year and ~20 SLHC years dose, total of 30 year dose</a:t>
            </a:r>
            <a:endParaRPr lang="en-US" sz="2400" dirty="0" smtClean="0"/>
          </a:p>
          <a:p>
            <a:pPr lvl="1"/>
            <a:r>
              <a:rPr lang="en-US" sz="1800" dirty="0" smtClean="0"/>
              <a:t>Regulator performance tested before and after each exposure</a:t>
            </a:r>
          </a:p>
          <a:p>
            <a:r>
              <a:rPr lang="en-US" dirty="0" smtClean="0"/>
              <a:t>Over 30 parts tested</a:t>
            </a:r>
          </a:p>
          <a:p>
            <a:pPr lvl="1"/>
            <a:r>
              <a:rPr lang="en-US" dirty="0" smtClean="0"/>
              <a:t>Parts for all new electronics</a:t>
            </a:r>
          </a:p>
          <a:p>
            <a:pPr lvl="1"/>
            <a:r>
              <a:rPr lang="en-US" dirty="0" smtClean="0"/>
              <a:t>References, Diodes, transistor and sensors</a:t>
            </a:r>
          </a:p>
          <a:p>
            <a:pPr lvl="1"/>
            <a:r>
              <a:rPr lang="en-US" dirty="0" smtClean="0"/>
              <a:t>Found satisfactory parts for all the functions we need for the upgrade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5932-A91E-4A04-812B-E62D5062E582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13000" t="6000" r="12000" b="17333"/>
          <a:stretch>
            <a:fillRect/>
          </a:stretch>
        </p:blipFill>
        <p:spPr bwMode="auto">
          <a:xfrm>
            <a:off x="5638800" y="990600"/>
            <a:ext cx="2988365" cy="2291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A student worker takes a measurement at the TEES Nuclear Science Center.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62600" y="3352800"/>
            <a:ext cx="3429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248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382000" cy="609600"/>
          </a:xfrm>
        </p:spPr>
        <p:txBody>
          <a:bodyPr rtlCol="0">
            <a:normAutofit/>
          </a:bodyPr>
          <a:lstStyle/>
          <a:p>
            <a:pPr lvl="1"/>
            <a:r>
              <a:rPr lang="en-US" sz="2400" b="1" dirty="0" smtClean="0"/>
              <a:t>Single Event Upset Measurements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257800" cy="36576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000" dirty="0" smtClean="0"/>
              <a:t>High Energy Neutron exposure</a:t>
            </a:r>
          </a:p>
          <a:p>
            <a:pPr lvl="1">
              <a:defRPr/>
            </a:pPr>
            <a:r>
              <a:rPr lang="en-US" sz="1800" dirty="0" smtClean="0"/>
              <a:t>Testing at UC Davis Cyclotron: 64 MeV proton beam, flux up to ~1 *10</a:t>
            </a:r>
            <a:r>
              <a:rPr lang="en-US" sz="1800" baseline="30000" dirty="0" smtClean="0"/>
              <a:t>9 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s</a:t>
            </a:r>
            <a:r>
              <a:rPr lang="en-US" sz="1800" baseline="30000" dirty="0" smtClean="0"/>
              <a:t>-1</a:t>
            </a:r>
          </a:p>
          <a:p>
            <a:pPr>
              <a:defRPr/>
            </a:pPr>
            <a:r>
              <a:rPr lang="en-US" sz="2000" dirty="0" smtClean="0"/>
              <a:t>How </a:t>
            </a:r>
            <a:r>
              <a:rPr lang="en-US" sz="2000" dirty="0"/>
              <a:t>would these cross sections affect CSC operations in </a:t>
            </a:r>
            <a:r>
              <a:rPr lang="en-US" sz="2000" dirty="0" smtClean="0"/>
              <a:t>HL-LHC?</a:t>
            </a:r>
          </a:p>
          <a:p>
            <a:pPr lvl="1">
              <a:defRPr/>
            </a:pPr>
            <a:r>
              <a:rPr lang="en-US" sz="1800" dirty="0"/>
              <a:t>All radiation calculations are based on highest radiation point on </a:t>
            </a:r>
            <a:r>
              <a:rPr lang="en-US" sz="1800" dirty="0" smtClean="0"/>
              <a:t>ME1/1</a:t>
            </a:r>
          </a:p>
          <a:p>
            <a:pPr lvl="1">
              <a:defRPr/>
            </a:pPr>
            <a:r>
              <a:rPr lang="en-US" sz="1800" dirty="0" smtClean="0"/>
              <a:t>Tests </a:t>
            </a:r>
            <a:r>
              <a:rPr lang="en-US" sz="1800" dirty="0"/>
              <a:t>were designed to study SEU effects in Virtex-6 and investigate mitigation methods for CMS </a:t>
            </a:r>
            <a:r>
              <a:rPr lang="en-US" sz="1800" dirty="0" err="1"/>
              <a:t>Endcap</a:t>
            </a:r>
            <a:endParaRPr lang="en-US" sz="1800" dirty="0"/>
          </a:p>
          <a:p>
            <a:pPr lvl="2">
              <a:defRPr/>
            </a:pPr>
            <a:r>
              <a:rPr lang="en-US" sz="1600" dirty="0" smtClean="0"/>
              <a:t>FPGA: ~ 1 SEU per FPGA per 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5932-A91E-4A04-812B-E62D5062E582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497202"/>
              </p:ext>
            </p:extLst>
          </p:nvPr>
        </p:nvGraphicFramePr>
        <p:xfrm>
          <a:off x="450749" y="4716780"/>
          <a:ext cx="5264251" cy="1760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59493"/>
                <a:gridCol w="1704758"/>
              </a:tblGrid>
              <a:tr h="13062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Component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SEU Results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3062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Reflex Photonics 3.5 </a:t>
                      </a:r>
                      <a:r>
                        <a:rPr lang="en-US" sz="1050" dirty="0" err="1" smtClean="0"/>
                        <a:t>Gbps</a:t>
                      </a:r>
                      <a:r>
                        <a:rPr lang="en-US" sz="1050" dirty="0" smtClean="0"/>
                        <a:t> Snap12 Receiver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1 SEU per week per link</a:t>
                      </a:r>
                      <a:endParaRPr lang="en-US" sz="105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30629"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Emcore</a:t>
                      </a:r>
                      <a:r>
                        <a:rPr lang="en-US" sz="1050" dirty="0" smtClean="0"/>
                        <a:t> 3.3 </a:t>
                      </a:r>
                      <a:r>
                        <a:rPr lang="en-US" sz="1050" dirty="0" err="1" smtClean="0"/>
                        <a:t>Gbps</a:t>
                      </a:r>
                      <a:r>
                        <a:rPr lang="en-US" sz="1050" dirty="0" smtClean="0"/>
                        <a:t> Snap12 Receiver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1 SEU per week per link</a:t>
                      </a:r>
                      <a:endParaRPr lang="en-US" sz="105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30629"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Emcore</a:t>
                      </a:r>
                      <a:r>
                        <a:rPr lang="en-US" sz="1050" dirty="0" smtClean="0"/>
                        <a:t> 3.3 </a:t>
                      </a:r>
                      <a:r>
                        <a:rPr lang="en-US" sz="1050" dirty="0" err="1" smtClean="0"/>
                        <a:t>Gbps</a:t>
                      </a:r>
                      <a:r>
                        <a:rPr lang="en-US" sz="1050" dirty="0" smtClean="0"/>
                        <a:t> Snap12 Transmitter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1 SEU per year per link</a:t>
                      </a:r>
                      <a:endParaRPr lang="en-US" sz="105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30629"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Finisar</a:t>
                      </a:r>
                      <a:r>
                        <a:rPr lang="en-US" sz="1050" dirty="0" smtClean="0"/>
                        <a:t> Optical Transceiver ftlf8524e2gnl:  Transmit side 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10 SEU per link per day </a:t>
                      </a:r>
                      <a:endParaRPr lang="en-US" sz="105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30629"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Finisar</a:t>
                      </a:r>
                      <a:r>
                        <a:rPr lang="en-US" sz="1050" dirty="0" smtClean="0"/>
                        <a:t> Optical Transceiver ftlf8524e2gnl:  Receive side 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1 SEUs per link per day</a:t>
                      </a:r>
                      <a:endParaRPr lang="en-US" sz="105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3062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TI Bus-Exchange Level-Shifter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no SEUs observed</a:t>
                      </a:r>
                      <a:endParaRPr lang="en-US" sz="105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5" descr="C:\Users\Irene\AppData\Local\Temp\lxdw.4R.Clipboard\IMG_2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143000"/>
            <a:ext cx="3505200" cy="278793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24" y="4540530"/>
            <a:ext cx="3318706" cy="216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4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6858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Integration &amp; Commissioning of the new Electronics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r="866"/>
          <a:stretch/>
        </p:blipFill>
        <p:spPr>
          <a:xfrm rot="5400000">
            <a:off x="3855799" y="1568915"/>
            <a:ext cx="2717800" cy="2199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4196477"/>
            <a:ext cx="51384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Integration of the new peripheral crate and chamber electronics has been ongoing at the CERN </a:t>
            </a:r>
            <a:r>
              <a:rPr lang="en-US" dirty="0" err="1" smtClean="0"/>
              <a:t>Prevessin</a:t>
            </a:r>
            <a:r>
              <a:rPr lang="en-US" dirty="0" smtClean="0"/>
              <a:t> site in B904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Undergraduates, </a:t>
            </a:r>
            <a:r>
              <a:rPr lang="en-US" dirty="0" smtClean="0"/>
              <a:t>graduates</a:t>
            </a:r>
            <a:r>
              <a:rPr lang="en-US" dirty="0" smtClean="0"/>
              <a:t>, and </a:t>
            </a:r>
            <a:r>
              <a:rPr lang="en-US" dirty="0" smtClean="0"/>
              <a:t>postdocs </a:t>
            </a:r>
            <a:r>
              <a:rPr lang="en-US" dirty="0" smtClean="0"/>
              <a:t>from Texas A&amp;M, Ohio State, </a:t>
            </a:r>
            <a:r>
              <a:rPr lang="en-US" dirty="0" err="1" smtClean="0"/>
              <a:t>UCDavis</a:t>
            </a:r>
            <a:r>
              <a:rPr lang="en-US" dirty="0" smtClean="0"/>
              <a:t>, and Northeastern University stationed at CERN to work on integration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Refurbishing and testing of chambers done at SX5 site in </a:t>
            </a:r>
            <a:r>
              <a:rPr lang="en-US" dirty="0" err="1" smtClean="0"/>
              <a:t>Cessy</a:t>
            </a:r>
            <a:r>
              <a:rPr lang="en-US" dirty="0" smtClean="0"/>
              <a:t> France (p5)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20800"/>
            <a:ext cx="3962400" cy="2641600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6"/>
          <a:stretch/>
        </p:blipFill>
        <p:spPr>
          <a:xfrm>
            <a:off x="6007624" y="990600"/>
            <a:ext cx="3060176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4901" y="28194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B904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2101" y="10022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SX5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910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62000"/>
          </a:xfrm>
        </p:spPr>
        <p:txBody>
          <a:bodyPr/>
          <a:lstStyle/>
          <a:p>
            <a:r>
              <a:rPr lang="en-US" b="1" dirty="0" smtClean="0"/>
              <a:t>Integration at B904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8800"/>
            <a:ext cx="8229600" cy="2260600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en-US" dirty="0" smtClean="0"/>
              <a:t>Developed</a:t>
            </a:r>
          </a:p>
          <a:p>
            <a:pPr marL="560070" lvl="1" indent="-285750"/>
            <a:r>
              <a:rPr lang="en-US" dirty="0" smtClean="0"/>
              <a:t>Method for </a:t>
            </a:r>
            <a:r>
              <a:rPr lang="en-US" dirty="0"/>
              <a:t>f</a:t>
            </a:r>
            <a:r>
              <a:rPr lang="en-US" dirty="0" smtClean="0"/>
              <a:t>ine </a:t>
            </a:r>
            <a:r>
              <a:rPr lang="en-US" dirty="0"/>
              <a:t>tuning </a:t>
            </a:r>
            <a:r>
              <a:rPr lang="en-US" dirty="0" smtClean="0"/>
              <a:t>parameters for </a:t>
            </a:r>
            <a:r>
              <a:rPr lang="en-US" dirty="0"/>
              <a:t>operational </a:t>
            </a:r>
            <a:r>
              <a:rPr lang="en-US" dirty="0" smtClean="0"/>
              <a:t>performance</a:t>
            </a:r>
          </a:p>
          <a:p>
            <a:pPr marL="560070" lvl="1" indent="-285750"/>
            <a:r>
              <a:rPr lang="en-US" dirty="0" smtClean="0"/>
              <a:t>data </a:t>
            </a:r>
            <a:r>
              <a:rPr lang="en-US" dirty="0" smtClean="0"/>
              <a:t>quality monitoring software</a:t>
            </a:r>
            <a:endParaRPr lang="en-US" dirty="0"/>
          </a:p>
          <a:p>
            <a:pPr marL="560070" lvl="1" indent="-285750"/>
            <a:r>
              <a:rPr lang="en-US" dirty="0" smtClean="0"/>
              <a:t>Data </a:t>
            </a:r>
            <a:r>
              <a:rPr lang="en-US" dirty="0"/>
              <a:t>a</a:t>
            </a:r>
            <a:r>
              <a:rPr lang="en-US" dirty="0" smtClean="0"/>
              <a:t>cquisition </a:t>
            </a:r>
            <a:r>
              <a:rPr lang="en-US" dirty="0"/>
              <a:t>software and </a:t>
            </a:r>
            <a:r>
              <a:rPr lang="en-US" dirty="0" smtClean="0"/>
              <a:t>analysis </a:t>
            </a:r>
            <a:r>
              <a:rPr lang="en-US" dirty="0"/>
              <a:t>for System Test of </a:t>
            </a:r>
            <a:r>
              <a:rPr lang="en-US" dirty="0" err="1"/>
              <a:t>Endcap</a:t>
            </a:r>
            <a:r>
              <a:rPr lang="en-US" dirty="0"/>
              <a:t> Peripheral Crate and Chamber Electronics (STEP Tests) for upgraded ME-1/1 type chambers</a:t>
            </a:r>
          </a:p>
          <a:p>
            <a:pPr marL="285750" indent="-285750"/>
            <a:r>
              <a:rPr lang="en-US" dirty="0"/>
              <a:t>Firmware and Software Tests for upgraded </a:t>
            </a:r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ev308_dimu2-3-4.jpg"/>
          <p:cNvPicPr>
            <a:picLocks noChangeAspect="1"/>
          </p:cNvPicPr>
          <p:nvPr/>
        </p:nvPicPr>
        <p:blipFill>
          <a:blip r:embed="rId2" cstate="print"/>
          <a:srcRect l="1029" t="6667" r="6171" b="6667"/>
          <a:stretch>
            <a:fillRect/>
          </a:stretch>
        </p:blipFill>
        <p:spPr>
          <a:xfrm>
            <a:off x="5638800" y="914400"/>
            <a:ext cx="3124200" cy="36012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4724400" cy="314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1401" y="22860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Rare </a:t>
            </a:r>
            <a:r>
              <a:rPr lang="en-US" b="1" dirty="0" err="1" smtClean="0">
                <a:solidFill>
                  <a:srgbClr val="00B0F0"/>
                </a:solidFill>
              </a:rPr>
              <a:t>dimuon</a:t>
            </a:r>
            <a:endParaRPr lang="en-US" b="1" dirty="0" smtClean="0">
              <a:solidFill>
                <a:srgbClr val="00B0F0"/>
              </a:solidFill>
            </a:endParaRPr>
          </a:p>
          <a:p>
            <a:pPr algn="ctr"/>
            <a:r>
              <a:rPr lang="en-US" b="1" dirty="0" smtClean="0">
                <a:solidFill>
                  <a:srgbClr val="00B0F0"/>
                </a:solidFill>
              </a:rPr>
              <a:t>event!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/>
              <a:t>OTMB </a:t>
            </a:r>
            <a:r>
              <a:rPr lang="en-US" sz="3600" b="1" dirty="0" smtClean="0"/>
              <a:t>Firmware Tests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5181600" cy="259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complete 7-DCFEB trigger firmware released and extensively tested </a:t>
            </a:r>
          </a:p>
          <a:p>
            <a:r>
              <a:rPr lang="en-US" dirty="0" smtClean="0"/>
              <a:t>Performance of electronics as expected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Excellent agreement with software </a:t>
            </a:r>
            <a:r>
              <a:rPr lang="en-US" b="1" dirty="0" smtClean="0">
                <a:solidFill>
                  <a:srgbClr val="FF0000"/>
                </a:solidFill>
              </a:rPr>
              <a:t>emulation</a:t>
            </a:r>
            <a:endParaRPr lang="en-US" dirty="0" smtClean="0"/>
          </a:p>
          <a:p>
            <a:pPr lvl="1"/>
            <a:r>
              <a:rPr lang="en-US" dirty="0" smtClean="0"/>
              <a:t>Error rate &lt; 10</a:t>
            </a:r>
            <a:r>
              <a:rPr lang="en-US" baseline="30000" dirty="0" smtClean="0"/>
              <a:t>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81FB-C4FF-4412-B047-780222819C6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pic>
        <p:nvPicPr>
          <p:cNvPr id="10" name="Picture 9" descr="hDataVsEmuME11_nLCTPerCSC.png"/>
          <p:cNvPicPr>
            <a:picLocks noChangeAspect="1"/>
          </p:cNvPicPr>
          <p:nvPr/>
        </p:nvPicPr>
        <p:blipFill rotWithShape="1">
          <a:blip r:embed="rId3" cstate="print"/>
          <a:srcRect t="6131"/>
          <a:stretch/>
        </p:blipFill>
        <p:spPr>
          <a:xfrm>
            <a:off x="5181600" y="533400"/>
            <a:ext cx="3841215" cy="32704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38800" y="2574305"/>
            <a:ext cx="243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 </a:t>
            </a:r>
            <a:r>
              <a:rPr lang="en-US" b="1" dirty="0" err="1" smtClean="0"/>
              <a:t>vs</a:t>
            </a:r>
            <a:r>
              <a:rPr lang="en-US" b="1" dirty="0" smtClean="0"/>
              <a:t> Emulator: LCT quality in ME1/1</a:t>
            </a:r>
            <a:endParaRPr lang="en-US" b="1" dirty="0"/>
          </a:p>
        </p:txBody>
      </p:sp>
      <p:pic>
        <p:nvPicPr>
          <p:cNvPr id="14" name="Content Placehold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505200"/>
            <a:ext cx="4470400" cy="335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3000" y="4410670"/>
            <a:ext cx="4069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CMS Data Quality Monitoring (DQM) software was updated for new setup</a:t>
            </a:r>
          </a:p>
        </p:txBody>
      </p:sp>
    </p:spTree>
    <p:extLst>
      <p:ext uri="{BB962C8B-B14F-4D97-AF65-F5344CB8AC3E}">
        <p14:creationId xmlns:p14="http://schemas.microsoft.com/office/powerpoint/2010/main" val="1468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54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CMS Detector</a:t>
            </a:r>
            <a:endParaRPr lang="en-US" b="1" dirty="0"/>
          </a:p>
        </p:txBody>
      </p:sp>
      <p:sp>
        <p:nvSpPr>
          <p:cNvPr id="1741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77F3F9F-0364-42AF-B8E8-F229225E6843}" type="slidenum">
              <a:rPr lang="en-US"/>
              <a:pPr/>
              <a:t>2</a:t>
            </a:fld>
            <a:endParaRPr lang="en-US"/>
          </a:p>
        </p:txBody>
      </p:sp>
      <p:pic>
        <p:nvPicPr>
          <p:cNvPr id="1741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027906"/>
            <a:ext cx="6053137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5299075" y="814388"/>
            <a:ext cx="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800">
              <a:latin typeface="Times" pitchFamily="18" charset="0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5299075" y="1042988"/>
            <a:ext cx="587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1C1C1C"/>
                </a:solidFill>
                <a:latin typeface="Helvetica" pitchFamily="34" charset="0"/>
              </a:rPr>
              <a:t> </a:t>
            </a:r>
            <a:endParaRPr lang="en-US" sz="2800">
              <a:latin typeface="Times" pitchFamily="18" charset="0"/>
            </a:endParaRP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5338763" y="1158875"/>
            <a:ext cx="254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sz="2800">
              <a:latin typeface="Times" pitchFamily="18" charset="0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4035425" y="1298575"/>
            <a:ext cx="46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sz="2800">
              <a:latin typeface="Times" pitchFamily="18" charset="0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8734425" y="5631656"/>
            <a:ext cx="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800">
              <a:latin typeface="Times" pitchFamily="18" charset="0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2720975" y="814388"/>
            <a:ext cx="587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1C1C1C"/>
                </a:solidFill>
                <a:latin typeface="Helvetica" pitchFamily="34" charset="0"/>
              </a:rPr>
              <a:t> </a:t>
            </a:r>
            <a:endParaRPr lang="en-US" sz="2800">
              <a:latin typeface="Times" pitchFamily="18" charset="0"/>
            </a:endParaRPr>
          </a:p>
        </p:txBody>
      </p:sp>
      <p:grpSp>
        <p:nvGrpSpPr>
          <p:cNvPr id="17429" name="Group 27"/>
          <p:cNvGrpSpPr>
            <a:grpSpLocks/>
          </p:cNvGrpSpPr>
          <p:nvPr/>
        </p:nvGrpSpPr>
        <p:grpSpPr bwMode="auto">
          <a:xfrm>
            <a:off x="236537" y="1485106"/>
            <a:ext cx="2076450" cy="1003300"/>
            <a:chOff x="4574" y="1553"/>
            <a:chExt cx="1304" cy="632"/>
          </a:xfrm>
        </p:grpSpPr>
        <p:sp>
          <p:nvSpPr>
            <p:cNvPr id="17497" name="Rectangle 28"/>
            <p:cNvSpPr>
              <a:spLocks noChangeArrowheads="1"/>
            </p:cNvSpPr>
            <p:nvPr/>
          </p:nvSpPr>
          <p:spPr bwMode="auto">
            <a:xfrm>
              <a:off x="4574" y="1553"/>
              <a:ext cx="1304" cy="632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498" name="Rectangle 29"/>
            <p:cNvSpPr>
              <a:spLocks noChangeArrowheads="1"/>
            </p:cNvSpPr>
            <p:nvPr/>
          </p:nvSpPr>
          <p:spPr bwMode="auto">
            <a:xfrm>
              <a:off x="4663" y="1627"/>
              <a:ext cx="109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Helvetica" pitchFamily="34" charset="0"/>
                </a:rPr>
                <a:t>Total weight : 12,500 t</a:t>
              </a:r>
              <a:endParaRPr lang="en-US" sz="2800">
                <a:latin typeface="Times" pitchFamily="18" charset="0"/>
              </a:endParaRPr>
            </a:p>
          </p:txBody>
        </p:sp>
        <p:sp>
          <p:nvSpPr>
            <p:cNvPr id="17499" name="Rectangle 30"/>
            <p:cNvSpPr>
              <a:spLocks noChangeArrowheads="1"/>
            </p:cNvSpPr>
            <p:nvPr/>
          </p:nvSpPr>
          <p:spPr bwMode="auto">
            <a:xfrm>
              <a:off x="4663" y="1756"/>
              <a:ext cx="115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</a:rPr>
                <a:t>Overall diameter : 15 m</a:t>
              </a:r>
              <a:endParaRPr lang="en-US" sz="2800" dirty="0">
                <a:latin typeface="Times" pitchFamily="18" charset="0"/>
              </a:endParaRPr>
            </a:p>
          </p:txBody>
        </p:sp>
        <p:sp>
          <p:nvSpPr>
            <p:cNvPr id="17500" name="Rectangle 31"/>
            <p:cNvSpPr>
              <a:spLocks noChangeArrowheads="1"/>
            </p:cNvSpPr>
            <p:nvPr/>
          </p:nvSpPr>
          <p:spPr bwMode="auto">
            <a:xfrm>
              <a:off x="4663" y="1884"/>
              <a:ext cx="11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</a:rPr>
                <a:t>Overall length : 21.6 m</a:t>
              </a:r>
              <a:endParaRPr lang="en-US" sz="2800" dirty="0">
                <a:latin typeface="Times" pitchFamily="18" charset="0"/>
              </a:endParaRPr>
            </a:p>
          </p:txBody>
        </p:sp>
        <p:sp>
          <p:nvSpPr>
            <p:cNvPr id="17501" name="Rectangle 32"/>
            <p:cNvSpPr>
              <a:spLocks noChangeArrowheads="1"/>
            </p:cNvSpPr>
            <p:nvPr/>
          </p:nvSpPr>
          <p:spPr bwMode="auto">
            <a:xfrm>
              <a:off x="4663" y="2011"/>
              <a:ext cx="114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Helvetica" pitchFamily="34" charset="0"/>
                </a:rPr>
                <a:t>Magnetic field : 4 Tesla</a:t>
              </a:r>
              <a:endParaRPr lang="en-US" sz="2800">
                <a:latin typeface="Times" pitchFamily="18" charset="0"/>
              </a:endParaRPr>
            </a:p>
          </p:txBody>
        </p:sp>
      </p:grpSp>
      <p:sp>
        <p:nvSpPr>
          <p:cNvPr id="17430" name="Rectangle 33"/>
          <p:cNvSpPr>
            <a:spLocks noChangeArrowheads="1"/>
          </p:cNvSpPr>
          <p:nvPr/>
        </p:nvSpPr>
        <p:spPr bwMode="auto">
          <a:xfrm>
            <a:off x="7297738" y="1098550"/>
            <a:ext cx="460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sz="2800">
              <a:latin typeface="Times" pitchFamily="18" charset="0"/>
            </a:endParaRPr>
          </a:p>
        </p:txBody>
      </p:sp>
      <p:sp>
        <p:nvSpPr>
          <p:cNvPr id="17431" name="Rectangle 34"/>
          <p:cNvSpPr>
            <a:spLocks noChangeArrowheads="1"/>
          </p:cNvSpPr>
          <p:nvPr/>
        </p:nvSpPr>
        <p:spPr bwMode="auto">
          <a:xfrm>
            <a:off x="5546725" y="1298575"/>
            <a:ext cx="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800">
              <a:latin typeface="Times" pitchFamily="18" charset="0"/>
            </a:endParaRPr>
          </a:p>
        </p:txBody>
      </p:sp>
      <p:sp>
        <p:nvSpPr>
          <p:cNvPr id="17432" name="Rectangle 35"/>
          <p:cNvSpPr>
            <a:spLocks noChangeArrowheads="1"/>
          </p:cNvSpPr>
          <p:nvPr/>
        </p:nvSpPr>
        <p:spPr bwMode="auto">
          <a:xfrm>
            <a:off x="7370763" y="1298575"/>
            <a:ext cx="460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sz="2800">
              <a:latin typeface="Times" pitchFamily="18" charset="0"/>
            </a:endParaRPr>
          </a:p>
        </p:txBody>
      </p:sp>
      <p:sp>
        <p:nvSpPr>
          <p:cNvPr id="17433" name="Rectangle 36"/>
          <p:cNvSpPr>
            <a:spLocks noChangeArrowheads="1"/>
          </p:cNvSpPr>
          <p:nvPr/>
        </p:nvSpPr>
        <p:spPr bwMode="auto">
          <a:xfrm>
            <a:off x="5783262" y="1083469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sz="2800">
              <a:latin typeface="Times" pitchFamily="18" charset="0"/>
            </a:endParaRPr>
          </a:p>
        </p:txBody>
      </p:sp>
      <p:sp>
        <p:nvSpPr>
          <p:cNvPr id="17434" name="Rectangle 37"/>
          <p:cNvSpPr>
            <a:spLocks noChangeArrowheads="1"/>
          </p:cNvSpPr>
          <p:nvPr/>
        </p:nvSpPr>
        <p:spPr bwMode="auto">
          <a:xfrm>
            <a:off x="5827712" y="1083469"/>
            <a:ext cx="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800">
              <a:latin typeface="Times" pitchFamily="18" charset="0"/>
            </a:endParaRPr>
          </a:p>
        </p:txBody>
      </p:sp>
      <p:grpSp>
        <p:nvGrpSpPr>
          <p:cNvPr id="134183" name="Group 39"/>
          <p:cNvGrpSpPr>
            <a:grpSpLocks/>
          </p:cNvGrpSpPr>
          <p:nvPr/>
        </p:nvGrpSpPr>
        <p:grpSpPr bwMode="auto">
          <a:xfrm>
            <a:off x="6043613" y="3217070"/>
            <a:ext cx="2795587" cy="3259138"/>
            <a:chOff x="3743" y="2291"/>
            <a:chExt cx="1761" cy="2053"/>
          </a:xfrm>
        </p:grpSpPr>
        <p:sp>
          <p:nvSpPr>
            <p:cNvPr id="17489" name="Line 40"/>
            <p:cNvSpPr>
              <a:spLocks noChangeShapeType="1"/>
            </p:cNvSpPr>
            <p:nvPr/>
          </p:nvSpPr>
          <p:spPr bwMode="auto">
            <a:xfrm flipH="1">
              <a:off x="3774" y="2841"/>
              <a:ext cx="910" cy="1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90" name="Oval 41"/>
            <p:cNvSpPr>
              <a:spLocks noChangeArrowheads="1"/>
            </p:cNvSpPr>
            <p:nvPr/>
          </p:nvSpPr>
          <p:spPr bwMode="auto">
            <a:xfrm>
              <a:off x="3743" y="2945"/>
              <a:ext cx="61" cy="6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91" name="Rectangle 42"/>
            <p:cNvSpPr>
              <a:spLocks noChangeArrowheads="1"/>
            </p:cNvSpPr>
            <p:nvPr/>
          </p:nvSpPr>
          <p:spPr bwMode="auto">
            <a:xfrm>
              <a:off x="3951" y="3764"/>
              <a:ext cx="146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Helvetica" pitchFamily="34" charset="0"/>
                </a:rPr>
                <a:t> Cathode Strip Chambers</a:t>
              </a:r>
              <a:endParaRPr lang="en-US" sz="4400" b="1" dirty="0">
                <a:solidFill>
                  <a:srgbClr val="FF0000"/>
                </a:solidFill>
                <a:latin typeface="Times" pitchFamily="18" charset="0"/>
              </a:endParaRPr>
            </a:p>
          </p:txBody>
        </p:sp>
        <p:sp>
          <p:nvSpPr>
            <p:cNvPr id="17492" name="Rectangle 43"/>
            <p:cNvSpPr>
              <a:spLocks noChangeArrowheads="1"/>
            </p:cNvSpPr>
            <p:nvPr/>
          </p:nvSpPr>
          <p:spPr bwMode="auto">
            <a:xfrm>
              <a:off x="4064" y="4210"/>
              <a:ext cx="12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</a:rPr>
                <a:t>Resistive Plate Chambers</a:t>
              </a:r>
              <a:endParaRPr lang="en-US" sz="2800" dirty="0">
                <a:latin typeface="Times" pitchFamily="18" charset="0"/>
              </a:endParaRPr>
            </a:p>
          </p:txBody>
        </p:sp>
        <p:sp>
          <p:nvSpPr>
            <p:cNvPr id="17493" name="Rectangle 44"/>
            <p:cNvSpPr>
              <a:spLocks noChangeArrowheads="1"/>
            </p:cNvSpPr>
            <p:nvPr/>
          </p:nvSpPr>
          <p:spPr bwMode="auto">
            <a:xfrm>
              <a:off x="4439" y="2617"/>
              <a:ext cx="975" cy="1112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494" name="Rectangle 45"/>
            <p:cNvSpPr>
              <a:spLocks noChangeArrowheads="1"/>
            </p:cNvSpPr>
            <p:nvPr/>
          </p:nvSpPr>
          <p:spPr bwMode="auto">
            <a:xfrm>
              <a:off x="5001" y="2291"/>
              <a:ext cx="4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1C1C1C"/>
                  </a:solidFill>
                  <a:latin typeface="Helvetica" pitchFamily="34" charset="0"/>
                </a:rPr>
                <a:t>MUON</a:t>
              </a:r>
              <a:endParaRPr lang="en-US" sz="2800" dirty="0">
                <a:latin typeface="Times" pitchFamily="18" charset="0"/>
              </a:endParaRPr>
            </a:p>
          </p:txBody>
        </p:sp>
        <p:sp>
          <p:nvSpPr>
            <p:cNvPr id="17495" name="Rectangle 46"/>
            <p:cNvSpPr>
              <a:spLocks noChangeArrowheads="1"/>
            </p:cNvSpPr>
            <p:nvPr/>
          </p:nvSpPr>
          <p:spPr bwMode="auto">
            <a:xfrm>
              <a:off x="4854" y="2458"/>
              <a:ext cx="65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1C1C1C"/>
                  </a:solidFill>
                  <a:latin typeface="Helvetica" pitchFamily="34" charset="0"/>
                </a:rPr>
                <a:t>ENDCAPS</a:t>
              </a:r>
              <a:endParaRPr lang="en-US" sz="2800" dirty="0">
                <a:latin typeface="Times" pitchFamily="18" charset="0"/>
              </a:endParaRPr>
            </a:p>
          </p:txBody>
        </p:sp>
        <p:pic>
          <p:nvPicPr>
            <p:cNvPr id="17496" name="Picture 4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" y="2675"/>
              <a:ext cx="822" cy="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441" name="Oval 89"/>
          <p:cNvSpPr>
            <a:spLocks noChangeArrowheads="1"/>
          </p:cNvSpPr>
          <p:nvPr/>
        </p:nvSpPr>
        <p:spPr bwMode="auto">
          <a:xfrm>
            <a:off x="4162425" y="2617539"/>
            <a:ext cx="123184" cy="8994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5" name="Picture 8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537" y="3893151"/>
            <a:ext cx="2057179" cy="271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68487" y="3585922"/>
            <a:ext cx="4151313" cy="306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6537" y="3200400"/>
            <a:ext cx="2543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layer multi-wire proportional chambers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Autofit/>
          </a:bodyPr>
          <a:lstStyle/>
          <a:p>
            <a:r>
              <a:rPr lang="en-US" sz="2800" b="1" dirty="0"/>
              <a:t>System Test of </a:t>
            </a:r>
            <a:r>
              <a:rPr lang="en-US" sz="2800" b="1" dirty="0" err="1"/>
              <a:t>Endcap</a:t>
            </a:r>
            <a:r>
              <a:rPr lang="en-US" sz="2800" b="1" dirty="0"/>
              <a:t> Peripheral Crate and Chamber </a:t>
            </a:r>
            <a:r>
              <a:rPr lang="en-US" sz="2800" b="1" dirty="0" smtClean="0"/>
              <a:t>Electronics (STEP Tests)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630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comprehensive tests of the chambers which can help detect problems with connectivity, noise, and electronics firmware</a:t>
            </a:r>
          </a:p>
          <a:p>
            <a:r>
              <a:rPr lang="en-US" dirty="0" smtClean="0"/>
              <a:t>Set of tests below are performed on all me-1/1 chambers being refurbished</a:t>
            </a:r>
          </a:p>
          <a:p>
            <a:r>
              <a:rPr lang="en-US" dirty="0" smtClean="0"/>
              <a:t>All CSC chambers installed on the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endcap</a:t>
            </a:r>
            <a:r>
              <a:rPr lang="en-US" dirty="0" smtClean="0"/>
              <a:t> have undergone these tests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08859"/>
              </p:ext>
            </p:extLst>
          </p:nvPr>
        </p:nvGraphicFramePr>
        <p:xfrm>
          <a:off x="152400" y="2768610"/>
          <a:ext cx="8686800" cy="4011412"/>
        </p:xfrm>
        <a:graphic>
          <a:graphicData uri="http://schemas.openxmlformats.org/drawingml/2006/table">
            <a:tbl>
              <a:tblPr firstRow="1" firstCol="1" bandRow="1"/>
              <a:tblGrid>
                <a:gridCol w="8686800"/>
              </a:tblGrid>
              <a:tr h="1998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marL="0" marR="0" algn="ctr">
                        <a:lnSpc>
                          <a:spcPts val="13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Times New Roman"/>
                        </a:rPr>
                        <a:t>STEP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Times New Roman"/>
                        </a:rPr>
                        <a:t> tests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38100" marB="381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/>
                    </a:solidFill>
                  </a:tcPr>
                </a:tc>
              </a:tr>
              <a:tr h="320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Slow</a:t>
                      </a:r>
                      <a:r>
                        <a:rPr lang="en-US" sz="14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Control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4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Anode Front End Board </a:t>
                      </a:r>
                      <a:r>
                        <a:rPr lang="en-US" sz="1400" dirty="0">
                          <a:effectLst/>
                        </a:rPr>
                        <a:t>Threshold and Analog Noise test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2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Anode Front End Board </a:t>
                      </a:r>
                      <a:r>
                        <a:rPr lang="en-US" sz="1400" dirty="0">
                          <a:effectLst/>
                        </a:rPr>
                        <a:t>Noise test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4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Anode Front End Board </a:t>
                      </a:r>
                      <a:r>
                        <a:rPr lang="en-US" sz="1400" dirty="0">
                          <a:effectLst/>
                        </a:rPr>
                        <a:t>Time-delay verification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20000"/>
                      </a:srgbClr>
                    </a:solidFill>
                  </a:tcPr>
                </a:tc>
              </a:tr>
              <a:tr h="320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>
                          <a:effectLst/>
                        </a:rPr>
                        <a:t>Pipeline </a:t>
                      </a:r>
                      <a:r>
                        <a:rPr lang="en-US" sz="1400" dirty="0" smtClean="0">
                          <a:effectLst/>
                        </a:rPr>
                        <a:t>Depth test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4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Digital Cathode Front End Board </a:t>
                      </a:r>
                      <a:r>
                        <a:rPr lang="en-US" sz="1400" dirty="0">
                          <a:effectLst/>
                        </a:rPr>
                        <a:t>Noise test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2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Digital Cathode Front End Board </a:t>
                      </a:r>
                      <a:r>
                        <a:rPr lang="en-US" sz="1400" dirty="0">
                          <a:effectLst/>
                        </a:rPr>
                        <a:t>Connectivity test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40000"/>
                      </a:srgbClr>
                    </a:solidFill>
                  </a:tcPr>
                </a:tc>
              </a:tr>
              <a:tr h="320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Digital Cathode Front End Board </a:t>
                      </a:r>
                      <a:r>
                        <a:rPr lang="en-US" sz="1400" dirty="0">
                          <a:effectLst/>
                        </a:rPr>
                        <a:t>DAQ-Path Calibration: Pulse Response and Cross Talks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20000"/>
                      </a:srgbClr>
                    </a:solidFill>
                  </a:tcPr>
                </a:tc>
              </a:tr>
              <a:tr h="320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Digital Cathode Front End Board </a:t>
                      </a:r>
                      <a:r>
                        <a:rPr lang="en-US" sz="1400" dirty="0">
                          <a:effectLst/>
                        </a:rPr>
                        <a:t>DAQ-Path Calibration: Amplifier Gain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4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Digital Cathode Front End Board </a:t>
                      </a:r>
                      <a:r>
                        <a:rPr lang="en-US" sz="1400" dirty="0">
                          <a:effectLst/>
                        </a:rPr>
                        <a:t>Comparator Thresholds and Analog Noise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2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Digital Cathode Front End Board </a:t>
                      </a:r>
                      <a:r>
                        <a:rPr lang="en-US" sz="1400" dirty="0">
                          <a:effectLst/>
                        </a:rPr>
                        <a:t>Left/right Comparator Logic test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4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>
                          <a:effectLst/>
                        </a:rPr>
                        <a:t>ALCT self-trigger on </a:t>
                      </a:r>
                      <a:r>
                        <a:rPr lang="en-US" sz="1400" dirty="0" err="1">
                          <a:effectLst/>
                        </a:rPr>
                        <a:t>cosmics</a:t>
                      </a:r>
                      <a:r>
                        <a:rPr lang="en-US" sz="1400" dirty="0">
                          <a:effectLst/>
                        </a:rPr>
                        <a:t> test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2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>
                          <a:effectLst/>
                        </a:rPr>
                        <a:t>High-statistics cosmic test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40000"/>
                      </a:srgbClr>
                    </a:solidFill>
                  </a:tcPr>
                </a:tc>
              </a:tr>
              <a:tr h="194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>
                        <a:lnSpc>
                          <a:spcPts val="1535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400" dirty="0">
                          <a:effectLst/>
                        </a:rPr>
                        <a:t>Chamber gain map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0B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Cathode Strip Chamber Upgrade for the CMS </a:t>
            </a:r>
            <a:r>
              <a:rPr lang="en-US" dirty="0" err="1" smtClean="0"/>
              <a:t>Endcap</a:t>
            </a:r>
            <a:r>
              <a:rPr lang="en-US" dirty="0" smtClean="0"/>
              <a:t> at the HL-LHC, I. Suarez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Refurbishment and Testing of Boards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22866"/>
            <a:ext cx="4648200" cy="5454134"/>
          </a:xfrm>
        </p:spPr>
        <p:txBody>
          <a:bodyPr>
            <a:normAutofit/>
          </a:bodyPr>
          <a:lstStyle/>
          <a:p>
            <a:r>
              <a:rPr lang="en-US" dirty="0" smtClean="0"/>
              <a:t>All ME-1/1 Chambers have been removed from the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Endcap</a:t>
            </a:r>
            <a:r>
              <a:rPr lang="en-US" dirty="0" smtClean="0"/>
              <a:t> and taken to the SX5 area at the CMS </a:t>
            </a:r>
            <a:r>
              <a:rPr lang="en-US" dirty="0" smtClean="0"/>
              <a:t>Center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chambers will be refurbished</a:t>
            </a:r>
          </a:p>
          <a:p>
            <a:pPr lvl="2"/>
            <a:r>
              <a:rPr lang="en-US" sz="2000" dirty="0" smtClean="0"/>
              <a:t>On Chamber electronics will be replaced by the upgraded electronics</a:t>
            </a:r>
          </a:p>
          <a:p>
            <a:pPr lvl="2"/>
            <a:r>
              <a:rPr lang="en-US" sz="2000" dirty="0" smtClean="0"/>
              <a:t>The old electronics will be used for the ME-4/2 system</a:t>
            </a:r>
          </a:p>
          <a:p>
            <a:pPr lvl="1"/>
            <a:r>
              <a:rPr lang="en-US" dirty="0" smtClean="0"/>
              <a:t>Each refurbished chamber undergoes STEP tests with upgraded readout electronics</a:t>
            </a:r>
          </a:p>
        </p:txBody>
      </p:sp>
      <p:pic>
        <p:nvPicPr>
          <p:cNvPr id="3074" name="Picture 2" descr="C:\Users\Indara\Dropbox\MyFirstCMSTour\IMG_30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7"/>
          <a:stretch/>
        </p:blipFill>
        <p:spPr bwMode="auto">
          <a:xfrm rot="10800000" flipH="1" flipV="1">
            <a:off x="5048250" y="838201"/>
            <a:ext cx="37909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indico.cern.ch/getFile.py/access?contribId=2&amp;resId=1&amp;materialId=slides&amp;confId=265819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8279" r="32916" b="32120"/>
          <a:stretch/>
        </p:blipFill>
        <p:spPr>
          <a:xfrm>
            <a:off x="5219700" y="3905250"/>
            <a:ext cx="3467100" cy="2952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5388" y="838200"/>
            <a:ext cx="154401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CMS Cavern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Cathode Strip Chamber Upgrade for the CMS </a:t>
            </a:r>
            <a:r>
              <a:rPr lang="en-US" dirty="0" err="1" smtClean="0"/>
              <a:t>Endcap</a:t>
            </a:r>
            <a:r>
              <a:rPr lang="en-US" dirty="0" smtClean="0"/>
              <a:t> at the HL-LHC, I. Suarez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21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391400" y="1676400"/>
            <a:ext cx="609600" cy="218440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53200" y="2438400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ME-1/1</a:t>
            </a:r>
            <a:endParaRPr lang="en-US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16000"/>
            <a:ext cx="4648200" cy="434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For the past 4 years, we have been designing new on-chamber and readout electronics </a:t>
            </a:r>
            <a:r>
              <a:rPr lang="en-US" sz="2000" dirty="0" smtClean="0"/>
              <a:t>to </a:t>
            </a:r>
            <a:r>
              <a:rPr lang="en-US" sz="2000" dirty="0" smtClean="0"/>
              <a:t>deal with HL-LHC problems emerging from high occupancies</a:t>
            </a:r>
          </a:p>
          <a:p>
            <a:r>
              <a:rPr lang="en-US" sz="2000" dirty="0" smtClean="0"/>
              <a:t>The new electronics have been sent to CERN and integrated at the CERN </a:t>
            </a:r>
            <a:r>
              <a:rPr lang="en-US" sz="2000" dirty="0" err="1" smtClean="0"/>
              <a:t>Prevessin</a:t>
            </a:r>
            <a:r>
              <a:rPr lang="en-US" sz="2000" dirty="0" smtClean="0"/>
              <a:t> site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4038600" cy="2692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3599120"/>
            <a:ext cx="861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AD0101"/>
              </a:buClr>
              <a:buSzPct val="85000"/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CSCs </a:t>
            </a:r>
            <a:r>
              <a:rPr lang="en-US" sz="2000" dirty="0">
                <a:solidFill>
                  <a:prstClr val="black"/>
                </a:solidFill>
              </a:rPr>
              <a:t>belonging to ME-1/1 chambers have been removed from the cavern and are being refurbished and tested at the SX5 site at CERN</a:t>
            </a:r>
          </a:p>
          <a:p>
            <a:pPr marL="182880" lvl="0" indent="-182880">
              <a:spcBef>
                <a:spcPct val="20000"/>
              </a:spcBef>
              <a:buClr>
                <a:srgbClr val="AD0101"/>
              </a:buClr>
              <a:buSzPct val="85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Students (</a:t>
            </a:r>
            <a:r>
              <a:rPr lang="en-US" sz="2000" dirty="0" err="1">
                <a:solidFill>
                  <a:prstClr val="black"/>
                </a:solidFill>
              </a:rPr>
              <a:t>ugrads</a:t>
            </a:r>
            <a:r>
              <a:rPr lang="en-US" sz="2000" dirty="0">
                <a:solidFill>
                  <a:prstClr val="black"/>
                </a:solidFill>
              </a:rPr>
              <a:t>, grads) and Postdocs from all over the world have worked on the integration of these new electronics and refurbishing of chambers</a:t>
            </a:r>
          </a:p>
          <a:p>
            <a:pPr marL="182880" lvl="0" indent="-182880">
              <a:spcBef>
                <a:spcPct val="20000"/>
              </a:spcBef>
              <a:buClr>
                <a:srgbClr val="AD0101"/>
              </a:buClr>
              <a:buSzPct val="85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We will begin installation of refurbished chambers and peripheral crate electronics at the CMS Cavern in October </a:t>
            </a:r>
            <a:r>
              <a:rPr lang="en-US" sz="2000" dirty="0" smtClean="0">
                <a:solidFill>
                  <a:prstClr val="black"/>
                </a:solidFill>
              </a:rPr>
              <a:t>2013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182880" lvl="0" indent="-182880">
              <a:spcBef>
                <a:spcPct val="20000"/>
              </a:spcBef>
              <a:buClr>
                <a:srgbClr val="AD0101"/>
              </a:buClr>
              <a:buSzPct val="85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 upgraded electronics will allow us to continue operating CMS at its very best </a:t>
            </a:r>
            <a:r>
              <a:rPr lang="en-US" sz="2000" dirty="0" smtClean="0">
                <a:solidFill>
                  <a:prstClr val="black"/>
                </a:solidFill>
              </a:rPr>
              <a:t>performance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09600"/>
            <a:ext cx="4151894" cy="563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30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3BD8EA-FD75-4D14-BCA1-C04B515774D8}" type="slidenum">
              <a:rPr lang="en-US" sz="1400">
                <a:solidFill>
                  <a:srgbClr val="000000"/>
                </a:solidFill>
              </a:rPr>
              <a:pPr eaLnBrk="1" hangingPunct="1"/>
              <a:t>24</a:t>
            </a:fld>
            <a:r>
              <a:rPr lang="en-US" sz="1400">
                <a:solidFill>
                  <a:srgbClr val="000000"/>
                </a:solidFill>
              </a:rPr>
              <a:t>/35</a:t>
            </a:r>
          </a:p>
        </p:txBody>
      </p:sp>
      <p:sp>
        <p:nvSpPr>
          <p:cNvPr id="3077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763000" cy="1143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4F6228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Trigger Envelopes in the CSC Front Ends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5818188" y="4171950"/>
            <a:ext cx="198278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</a:t>
            </a:r>
            <a:r>
              <a:rPr lang="en-GB" sz="1800" b="1" smtClean="0">
                <a:solidFill>
                  <a:srgbClr val="0000FF"/>
                </a:solidFill>
                <a:latin typeface="Courier New" pitchFamily="49" charset="0"/>
                <a:ea typeface="ＭＳ Ｐゴシック" charset="-128"/>
              </a:rPr>
              <a:t>xxxxxxxxxxx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oooo</a:t>
            </a:r>
            <a:r>
              <a:rPr lang="en-GB" sz="1800" b="1" smtClean="0">
                <a:solidFill>
                  <a:srgbClr val="0000FF"/>
                </a:solidFill>
                <a:latin typeface="Courier New" pitchFamily="49" charset="0"/>
                <a:ea typeface="ＭＳ Ｐゴシック" charset="-128"/>
              </a:rPr>
              <a:t>xxxxx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oooooo</a:t>
            </a:r>
            <a:r>
              <a:rPr lang="en-GB" sz="1800" b="1" smtClean="0">
                <a:solidFill>
                  <a:srgbClr val="0000FF"/>
                </a:solidFill>
                <a:latin typeface="Courier New" pitchFamily="49" charset="0"/>
                <a:ea typeface="ＭＳ Ｐゴシック" charset="-128"/>
              </a:rPr>
              <a:t>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oooooo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oooo</a:t>
            </a:r>
            <a:r>
              <a:rPr lang="en-GB" sz="1800" b="1" smtClean="0">
                <a:solidFill>
                  <a:srgbClr val="0000FF"/>
                </a:solidFill>
                <a:latin typeface="Courier New" pitchFamily="49" charset="0"/>
                <a:ea typeface="ＭＳ Ｐゴシック" charset="-128"/>
              </a:rPr>
              <a:t>xxxxx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</a:t>
            </a:r>
            <a:r>
              <a:rPr lang="en-GB" sz="1800" b="1" smtClean="0">
                <a:solidFill>
                  <a:srgbClr val="0000FF"/>
                </a:solidFill>
                <a:latin typeface="Courier New" pitchFamily="49" charset="0"/>
                <a:ea typeface="ＭＳ Ｐゴシック" charset="-128"/>
              </a:rPr>
              <a:t>xxxxxxxxx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</a:t>
            </a:r>
            <a:r>
              <a:rPr lang="en-GB" sz="1800" b="1" smtClean="0">
                <a:solidFill>
                  <a:srgbClr val="0000FF"/>
                </a:solidFill>
                <a:latin typeface="Courier New" pitchFamily="49" charset="0"/>
                <a:ea typeface="ＭＳ Ｐゴシック" charset="-128"/>
              </a:rPr>
              <a:t>xxxxxxxxxxx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</a:t>
            </a:r>
          </a:p>
        </p:txBody>
      </p:sp>
      <p:sp>
        <p:nvSpPr>
          <p:cNvPr id="3079" name="Line 5"/>
          <p:cNvSpPr>
            <a:spLocks noChangeShapeType="1"/>
          </p:cNvSpPr>
          <p:nvPr/>
        </p:nvSpPr>
        <p:spPr bwMode="auto">
          <a:xfrm>
            <a:off x="5453063" y="4127500"/>
            <a:ext cx="33337" cy="1911350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080" name="Line 6"/>
          <p:cNvSpPr>
            <a:spLocks noChangeShapeType="1"/>
          </p:cNvSpPr>
          <p:nvPr/>
        </p:nvSpPr>
        <p:spPr bwMode="auto">
          <a:xfrm flipV="1">
            <a:off x="5457825" y="4110038"/>
            <a:ext cx="3213100" cy="6350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081" name="Text Box 7"/>
          <p:cNvSpPr txBox="1">
            <a:spLocks noChangeArrowheads="1"/>
          </p:cNvSpPr>
          <p:nvPr/>
        </p:nvSpPr>
        <p:spPr bwMode="auto">
          <a:xfrm>
            <a:off x="4337050" y="5154613"/>
            <a:ext cx="1149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000000"/>
                </a:solidFill>
                <a:ea typeface="ＭＳ Ｐゴシック" charset="-128"/>
              </a:rPr>
              <a:t>layers (z)</a:t>
            </a:r>
          </a:p>
        </p:txBody>
      </p:sp>
      <p:sp>
        <p:nvSpPr>
          <p:cNvPr id="3082" name="Text Box 8"/>
          <p:cNvSpPr txBox="1">
            <a:spLocks noChangeArrowheads="1"/>
          </p:cNvSpPr>
          <p:nvPr/>
        </p:nvSpPr>
        <p:spPr bwMode="auto">
          <a:xfrm>
            <a:off x="7264400" y="3660775"/>
            <a:ext cx="1651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000000"/>
                </a:solidFill>
                <a:ea typeface="ＭＳ Ｐゴシック" charset="-128"/>
              </a:rPr>
              <a:t>half strips (x)</a:t>
            </a:r>
          </a:p>
        </p:txBody>
      </p:sp>
      <p:sp>
        <p:nvSpPr>
          <p:cNvPr id="3083" name="Text Box 9"/>
          <p:cNvSpPr txBox="1">
            <a:spLocks noChangeArrowheads="1"/>
          </p:cNvSpPr>
          <p:nvPr/>
        </p:nvSpPr>
        <p:spPr bwMode="auto">
          <a:xfrm>
            <a:off x="1839913" y="3708400"/>
            <a:ext cx="47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084" name="Text Box 10"/>
          <p:cNvSpPr txBox="1">
            <a:spLocks noChangeArrowheads="1"/>
          </p:cNvSpPr>
          <p:nvPr/>
        </p:nvSpPr>
        <p:spPr bwMode="auto">
          <a:xfrm>
            <a:off x="1598613" y="4171950"/>
            <a:ext cx="15367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</a:t>
            </a:r>
            <a:r>
              <a:rPr lang="en-GB" sz="1800" b="1" smtClean="0">
                <a:solidFill>
                  <a:srgbClr val="FF3300"/>
                </a:solidFill>
                <a:latin typeface="Courier New" pitchFamily="49" charset="0"/>
                <a:ea typeface="ＭＳ Ｐゴシック" charset="-128"/>
              </a:rPr>
              <a:t>XXX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</a:t>
            </a:r>
            <a:r>
              <a:rPr lang="en-GB" sz="1800" b="1" smtClean="0">
                <a:solidFill>
                  <a:srgbClr val="FF3300"/>
                </a:solidFill>
                <a:latin typeface="Courier New" pitchFamily="49" charset="0"/>
                <a:ea typeface="ＭＳ Ｐゴシック" charset="-128"/>
              </a:rPr>
              <a:t>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</a:t>
            </a:r>
            <a:r>
              <a:rPr lang="en-GB" sz="1800" b="1" smtClean="0">
                <a:solidFill>
                  <a:srgbClr val="FF3300"/>
                </a:solidFill>
                <a:latin typeface="Courier New" pitchFamily="49" charset="0"/>
                <a:ea typeface="ＭＳ Ｐゴシック" charset="-128"/>
              </a:rPr>
              <a:t>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</a:t>
            </a:r>
            <a:r>
              <a:rPr lang="en-GB" sz="1800" b="1" smtClean="0">
                <a:solidFill>
                  <a:srgbClr val="FF3300"/>
                </a:solidFill>
                <a:latin typeface="Courier New" pitchFamily="49" charset="0"/>
                <a:ea typeface="ＭＳ Ｐゴシック" charset="-128"/>
              </a:rPr>
              <a:t>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</a:t>
            </a:r>
            <a:r>
              <a:rPr lang="en-GB" sz="1800" b="1" smtClean="0">
                <a:solidFill>
                  <a:srgbClr val="FF3300"/>
                </a:solidFill>
                <a:latin typeface="Courier New" pitchFamily="49" charset="0"/>
                <a:ea typeface="ＭＳ Ｐゴシック" charset="-128"/>
              </a:rPr>
              <a:t>XXX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OOO</a:t>
            </a:r>
            <a:r>
              <a:rPr lang="en-GB" sz="1800" b="1" smtClean="0">
                <a:solidFill>
                  <a:srgbClr val="FF3300"/>
                </a:solidFill>
                <a:latin typeface="Courier New" pitchFamily="49" charset="0"/>
                <a:ea typeface="ＭＳ Ｐゴシック" charset="-128"/>
              </a:rPr>
              <a:t>XXX</a:t>
            </a:r>
            <a:r>
              <a:rPr lang="en-GB" sz="1800" smtClean="0">
                <a:solidFill>
                  <a:srgbClr val="808000"/>
                </a:solidFill>
                <a:latin typeface="Courier New" pitchFamily="49" charset="0"/>
                <a:ea typeface="ＭＳ Ｐゴシック" charset="-128"/>
              </a:rPr>
              <a:t>O</a:t>
            </a:r>
          </a:p>
        </p:txBody>
      </p:sp>
      <p:sp>
        <p:nvSpPr>
          <p:cNvPr id="3085" name="Text Box 11"/>
          <p:cNvSpPr txBox="1">
            <a:spLocks noChangeArrowheads="1"/>
          </p:cNvSpPr>
          <p:nvPr/>
        </p:nvSpPr>
        <p:spPr bwMode="auto">
          <a:xfrm>
            <a:off x="228600" y="2590800"/>
            <a:ext cx="37338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3300"/>
                </a:solidFill>
                <a:ea typeface="ＭＳ Ｐゴシック" charset="-128"/>
              </a:rPr>
              <a:t>Anode Local Charged Track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3300"/>
                </a:solidFill>
                <a:ea typeface="ＭＳ Ｐゴシック" charset="-128"/>
              </a:rPr>
              <a:t>collision pattern points at the IP:</a:t>
            </a:r>
          </a:p>
        </p:txBody>
      </p:sp>
      <p:sp>
        <p:nvSpPr>
          <p:cNvPr id="3086" name="Line 12"/>
          <p:cNvSpPr>
            <a:spLocks noChangeShapeType="1"/>
          </p:cNvSpPr>
          <p:nvPr/>
        </p:nvSpPr>
        <p:spPr bwMode="auto">
          <a:xfrm>
            <a:off x="1447800" y="4141788"/>
            <a:ext cx="9525" cy="1905000"/>
          </a:xfrm>
          <a:prstGeom prst="line">
            <a:avLst/>
          </a:prstGeom>
          <a:noFill/>
          <a:ln w="1836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087" name="Line 13"/>
          <p:cNvSpPr>
            <a:spLocks noChangeShapeType="1"/>
          </p:cNvSpPr>
          <p:nvPr/>
        </p:nvSpPr>
        <p:spPr bwMode="auto">
          <a:xfrm>
            <a:off x="1452563" y="4132263"/>
            <a:ext cx="2376487" cy="1587"/>
          </a:xfrm>
          <a:prstGeom prst="line">
            <a:avLst/>
          </a:prstGeom>
          <a:noFill/>
          <a:ln w="1836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2360613" y="3697288"/>
            <a:ext cx="18891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000000"/>
                </a:solidFill>
                <a:ea typeface="ＭＳ Ｐゴシック" charset="-128"/>
              </a:rPr>
              <a:t>wire groups (y)</a:t>
            </a:r>
          </a:p>
        </p:txBody>
      </p:sp>
      <p:sp>
        <p:nvSpPr>
          <p:cNvPr id="3089" name="Text Box 16"/>
          <p:cNvSpPr txBox="1">
            <a:spLocks noChangeArrowheads="1"/>
          </p:cNvSpPr>
          <p:nvPr/>
        </p:nvSpPr>
        <p:spPr bwMode="auto">
          <a:xfrm>
            <a:off x="257175" y="4191000"/>
            <a:ext cx="1149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smtClean="0">
                <a:solidFill>
                  <a:srgbClr val="000000"/>
                </a:solidFill>
                <a:ea typeface="ＭＳ Ｐゴシック" charset="-128"/>
              </a:rPr>
              <a:t>layers (z)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447800" y="838200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FF3300"/>
              </a:solidFill>
              <a:sym typeface="Wingdings" pitchFamily="2" charset="2"/>
            </a:endParaRP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76200" y="1463675"/>
            <a:ext cx="899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CC0099"/>
                </a:solidFill>
                <a:sym typeface="Wingdings" pitchFamily="2" charset="2"/>
              </a:rPr>
              <a:t>A CSC Trigger Primitive satisfies a local pattern of hits consistent with a </a:t>
            </a:r>
            <a:r>
              <a:rPr lang="en-US" sz="2400" smtClean="0">
                <a:solidFill>
                  <a:srgbClr val="0000FF"/>
                </a:solidFill>
                <a:sym typeface="Wingdings" pitchFamily="2" charset="2"/>
              </a:rPr>
              <a:t>high momentum track</a:t>
            </a:r>
            <a:r>
              <a:rPr lang="en-US" sz="2400" smtClean="0">
                <a:solidFill>
                  <a:srgbClr val="CC0099"/>
                </a:solidFill>
                <a:sym typeface="Wingdings" pitchFamily="2" charset="2"/>
              </a:rPr>
              <a:t> </a:t>
            </a:r>
            <a:r>
              <a:rPr lang="en-US" sz="2400" smtClean="0">
                <a:solidFill>
                  <a:srgbClr val="FF3300"/>
                </a:solidFill>
                <a:sym typeface="Wingdings" pitchFamily="2" charset="2"/>
              </a:rPr>
              <a:t>from the Interaction Point</a:t>
            </a:r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1676400" y="3886200"/>
            <a:ext cx="914400" cy="2209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2590800" y="5851525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</a:t>
            </a:r>
          </a:p>
        </p:txBody>
      </p:sp>
      <p:grpSp>
        <p:nvGrpSpPr>
          <p:cNvPr id="3094" name="Group 29"/>
          <p:cNvGrpSpPr>
            <a:grpSpLocks/>
          </p:cNvGrpSpPr>
          <p:nvPr/>
        </p:nvGrpSpPr>
        <p:grpSpPr bwMode="auto">
          <a:xfrm>
            <a:off x="7772400" y="5715000"/>
            <a:ext cx="381000" cy="396875"/>
            <a:chOff x="4992" y="3600"/>
            <a:chExt cx="240" cy="250"/>
          </a:xfrm>
        </p:grpSpPr>
        <p:sp>
          <p:nvSpPr>
            <p:cNvPr id="3103" name="Text Box 26"/>
            <p:cNvSpPr txBox="1">
              <a:spLocks noChangeArrowheads="1"/>
            </p:cNvSpPr>
            <p:nvPr/>
          </p:nvSpPr>
          <p:spPr bwMode="auto">
            <a:xfrm>
              <a:off x="4992" y="3600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3104" name="Oval 27"/>
            <p:cNvSpPr>
              <a:spLocks noChangeArrowheads="1"/>
            </p:cNvSpPr>
            <p:nvPr/>
          </p:nvSpPr>
          <p:spPr bwMode="auto">
            <a:xfrm>
              <a:off x="4992" y="3648"/>
              <a:ext cx="192" cy="1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095" name="Text Box 28"/>
          <p:cNvSpPr txBox="1">
            <a:spLocks noChangeArrowheads="1"/>
          </p:cNvSpPr>
          <p:nvPr/>
        </p:nvSpPr>
        <p:spPr bwMode="auto">
          <a:xfrm>
            <a:off x="8077200" y="5715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B-field</a:t>
            </a:r>
          </a:p>
        </p:txBody>
      </p:sp>
      <p:sp>
        <p:nvSpPr>
          <p:cNvPr id="3096" name="Text Box 30"/>
          <p:cNvSpPr txBox="1">
            <a:spLocks noChangeArrowheads="1"/>
          </p:cNvSpPr>
          <p:nvPr/>
        </p:nvSpPr>
        <p:spPr bwMode="auto">
          <a:xfrm>
            <a:off x="1447800" y="3505200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IP</a:t>
            </a:r>
          </a:p>
        </p:txBody>
      </p:sp>
      <p:sp>
        <p:nvSpPr>
          <p:cNvPr id="3097" name="Text Box 32"/>
          <p:cNvSpPr txBox="1">
            <a:spLocks noChangeArrowheads="1"/>
          </p:cNvSpPr>
          <p:nvPr/>
        </p:nvSpPr>
        <p:spPr bwMode="auto">
          <a:xfrm>
            <a:off x="4495800" y="25146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FF"/>
                </a:solidFill>
              </a:rPr>
              <a:t>Cathode Local Charged Track patterns envelope (see next slide):</a:t>
            </a:r>
            <a:endParaRPr lang="en-US" smtClean="0">
              <a:solidFill>
                <a:srgbClr val="0000FF"/>
              </a:solidFill>
            </a:endParaRPr>
          </a:p>
        </p:txBody>
      </p:sp>
      <p:sp>
        <p:nvSpPr>
          <p:cNvPr id="3098" name="Line 33"/>
          <p:cNvSpPr>
            <a:spLocks noChangeShapeType="1"/>
          </p:cNvSpPr>
          <p:nvPr/>
        </p:nvSpPr>
        <p:spPr bwMode="auto">
          <a:xfrm>
            <a:off x="6705600" y="3810000"/>
            <a:ext cx="76200" cy="2362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099" name="Text Box 34"/>
          <p:cNvSpPr txBox="1">
            <a:spLocks noChangeArrowheads="1"/>
          </p:cNvSpPr>
          <p:nvPr/>
        </p:nvSpPr>
        <p:spPr bwMode="auto">
          <a:xfrm>
            <a:off x="152400" y="6324600"/>
            <a:ext cx="3124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Typical wiregroup width ~ 20mm</a:t>
            </a:r>
          </a:p>
        </p:txBody>
      </p:sp>
      <p:sp>
        <p:nvSpPr>
          <p:cNvPr id="3100" name="Text Box 35"/>
          <p:cNvSpPr txBox="1">
            <a:spLocks noChangeArrowheads="1"/>
          </p:cNvSpPr>
          <p:nvPr/>
        </p:nvSpPr>
        <p:spPr bwMode="auto">
          <a:xfrm>
            <a:off x="5715000" y="6324600"/>
            <a:ext cx="3276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Typical half-strip width ~ 10mm</a:t>
            </a:r>
          </a:p>
        </p:txBody>
      </p:sp>
      <p:sp>
        <p:nvSpPr>
          <p:cNvPr id="3101" name="Text Box 36"/>
          <p:cNvSpPr txBox="1">
            <a:spLocks noChangeArrowheads="1"/>
          </p:cNvSpPr>
          <p:nvPr/>
        </p:nvSpPr>
        <p:spPr bwMode="auto">
          <a:xfrm>
            <a:off x="228600" y="4800600"/>
            <a:ext cx="10668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Total chamber depth ~ 15cm</a:t>
            </a:r>
          </a:p>
        </p:txBody>
      </p:sp>
      <p:sp>
        <p:nvSpPr>
          <p:cNvPr id="3102" name="Text Box 37"/>
          <p:cNvSpPr txBox="1">
            <a:spLocks noChangeArrowheads="1"/>
          </p:cNvSpPr>
          <p:nvPr/>
        </p:nvSpPr>
        <p:spPr bwMode="auto">
          <a:xfrm>
            <a:off x="6781800" y="58674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</a:t>
            </a:r>
          </a:p>
        </p:txBody>
      </p:sp>
    </p:spTree>
    <p:extLst>
      <p:ext uri="{BB962C8B-B14F-4D97-AF65-F5344CB8AC3E}">
        <p14:creationId xmlns:p14="http://schemas.microsoft.com/office/powerpoint/2010/main" val="33616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DD8BB1-3A87-4CAA-AEF6-97605AA8E498}" type="slidenum">
              <a:rPr lang="en-US" sz="1400">
                <a:solidFill>
                  <a:srgbClr val="000000"/>
                </a:solidFill>
              </a:rPr>
              <a:pPr eaLnBrk="1" hangingPunct="1"/>
              <a:t>25</a:t>
            </a:fld>
            <a:r>
              <a:rPr lang="en-US" sz="1400">
                <a:solidFill>
                  <a:srgbClr val="000000"/>
                </a:solidFill>
              </a:rPr>
              <a:t>/35</a:t>
            </a:r>
          </a:p>
        </p:txBody>
      </p:sp>
      <p:sp>
        <p:nvSpPr>
          <p:cNvPr id="4101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4F6228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4000" smtClean="0"/>
              <a:t>Cathode Local Charged Track (CLCT) Patterns in the CSC Front Ends</a:t>
            </a:r>
          </a:p>
        </p:txBody>
      </p:sp>
      <p:sp>
        <p:nvSpPr>
          <p:cNvPr id="4102" name="Text Box 15"/>
          <p:cNvSpPr txBox="1">
            <a:spLocks noChangeArrowheads="1"/>
          </p:cNvSpPr>
          <p:nvPr/>
        </p:nvSpPr>
        <p:spPr bwMode="auto">
          <a:xfrm>
            <a:off x="1447800" y="838200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FF3300"/>
              </a:solidFill>
              <a:sym typeface="Wingdings" pitchFamily="2" charset="2"/>
            </a:endParaRPr>
          </a:p>
        </p:txBody>
      </p:sp>
      <p:grpSp>
        <p:nvGrpSpPr>
          <p:cNvPr id="4103" name="Group 38"/>
          <p:cNvGrpSpPr>
            <a:grpSpLocks/>
          </p:cNvGrpSpPr>
          <p:nvPr/>
        </p:nvGrpSpPr>
        <p:grpSpPr bwMode="auto">
          <a:xfrm>
            <a:off x="7239000" y="2286000"/>
            <a:ext cx="1219200" cy="396875"/>
            <a:chOff x="4560" y="1440"/>
            <a:chExt cx="768" cy="250"/>
          </a:xfrm>
        </p:grpSpPr>
        <p:grpSp>
          <p:nvGrpSpPr>
            <p:cNvPr id="4123" name="Group 21"/>
            <p:cNvGrpSpPr>
              <a:grpSpLocks/>
            </p:cNvGrpSpPr>
            <p:nvPr/>
          </p:nvGrpSpPr>
          <p:grpSpPr bwMode="auto">
            <a:xfrm>
              <a:off x="4560" y="1440"/>
              <a:ext cx="240" cy="250"/>
              <a:chOff x="4992" y="3600"/>
              <a:chExt cx="240" cy="250"/>
            </a:xfrm>
          </p:grpSpPr>
          <p:sp>
            <p:nvSpPr>
              <p:cNvPr id="4125" name="Text Box 22"/>
              <p:cNvSpPr txBox="1">
                <a:spLocks noChangeArrowheads="1"/>
              </p:cNvSpPr>
              <p:nvPr/>
            </p:nvSpPr>
            <p:spPr bwMode="auto">
              <a:xfrm>
                <a:off x="4992" y="3600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126" name="Oval 23"/>
              <p:cNvSpPr>
                <a:spLocks noChangeArrowheads="1"/>
              </p:cNvSpPr>
              <p:nvPr/>
            </p:nvSpPr>
            <p:spPr bwMode="auto">
              <a:xfrm>
                <a:off x="4992" y="3648"/>
                <a:ext cx="192" cy="19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24" name="Text Box 24"/>
            <p:cNvSpPr txBox="1">
              <a:spLocks noChangeArrowheads="1"/>
            </p:cNvSpPr>
            <p:nvPr/>
          </p:nvSpPr>
          <p:spPr bwMode="auto">
            <a:xfrm>
              <a:off x="4752" y="1440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B-field</a:t>
              </a:r>
            </a:p>
          </p:txBody>
        </p:sp>
      </p:grpSp>
      <p:sp>
        <p:nvSpPr>
          <p:cNvPr id="4104" name="Text Box 26"/>
          <p:cNvSpPr txBox="1">
            <a:spLocks noChangeArrowheads="1"/>
          </p:cNvSpPr>
          <p:nvPr/>
        </p:nvSpPr>
        <p:spPr bwMode="auto">
          <a:xfrm>
            <a:off x="304800" y="1371600"/>
            <a:ext cx="853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FF"/>
                </a:solidFill>
              </a:rPr>
              <a:t>Muon stubs which match patterns with higher momentum have higher priority to be passed to the CSC Track Finder </a:t>
            </a:r>
            <a:endParaRPr lang="en-US" smtClean="0">
              <a:solidFill>
                <a:srgbClr val="0000FF"/>
              </a:solidFill>
            </a:endParaRPr>
          </a:p>
        </p:txBody>
      </p:sp>
      <p:sp>
        <p:nvSpPr>
          <p:cNvPr id="4105" name="Text Box 31"/>
          <p:cNvSpPr txBox="1">
            <a:spLocks noChangeArrowheads="1"/>
          </p:cNvSpPr>
          <p:nvPr/>
        </p:nvSpPr>
        <p:spPr bwMode="auto">
          <a:xfrm>
            <a:off x="533400" y="2286000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Some example patterns:</a:t>
            </a:r>
          </a:p>
        </p:txBody>
      </p:sp>
      <p:grpSp>
        <p:nvGrpSpPr>
          <p:cNvPr id="4106" name="Group 35"/>
          <p:cNvGrpSpPr>
            <a:grpSpLocks/>
          </p:cNvGrpSpPr>
          <p:nvPr/>
        </p:nvGrpSpPr>
        <p:grpSpPr bwMode="auto">
          <a:xfrm>
            <a:off x="-228600" y="2743200"/>
            <a:ext cx="9220200" cy="2955925"/>
            <a:chOff x="-96" y="2374"/>
            <a:chExt cx="5808" cy="1862"/>
          </a:xfrm>
        </p:grpSpPr>
        <p:sp>
          <p:nvSpPr>
            <p:cNvPr id="4115" name="Text Box 3"/>
            <p:cNvSpPr txBox="1">
              <a:spLocks noChangeArrowheads="1"/>
            </p:cNvSpPr>
            <p:nvPr/>
          </p:nvSpPr>
          <p:spPr bwMode="auto">
            <a:xfrm>
              <a:off x="576" y="2628"/>
              <a:ext cx="1249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</a:p>
          </p:txBody>
        </p:sp>
        <p:sp>
          <p:nvSpPr>
            <p:cNvPr id="4116" name="Line 5"/>
            <p:cNvSpPr>
              <a:spLocks noChangeShapeType="1"/>
            </p:cNvSpPr>
            <p:nvPr/>
          </p:nvSpPr>
          <p:spPr bwMode="auto">
            <a:xfrm>
              <a:off x="480" y="2600"/>
              <a:ext cx="0" cy="1144"/>
            </a:xfrm>
            <a:prstGeom prst="line">
              <a:avLst/>
            </a:prstGeom>
            <a:noFill/>
            <a:ln w="1841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4117" name="Line 6"/>
            <p:cNvSpPr>
              <a:spLocks noChangeShapeType="1"/>
            </p:cNvSpPr>
            <p:nvPr/>
          </p:nvSpPr>
          <p:spPr bwMode="auto">
            <a:xfrm flipV="1">
              <a:off x="480" y="2592"/>
              <a:ext cx="1152" cy="1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4118" name="Text Box 7"/>
            <p:cNvSpPr txBox="1">
              <a:spLocks noChangeArrowheads="1"/>
            </p:cNvSpPr>
            <p:nvPr/>
          </p:nvSpPr>
          <p:spPr bwMode="auto">
            <a:xfrm>
              <a:off x="-96" y="2976"/>
              <a:ext cx="724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45720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000000"/>
                  </a:solidFill>
                  <a:ea typeface="ＭＳ Ｐゴシック" charset="-128"/>
                </a:rPr>
                <a:t>layers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000000"/>
                  </a:solidFill>
                  <a:ea typeface="ＭＳ Ｐゴシック" charset="-128"/>
                </a:rPr>
                <a:t>(z)</a:t>
              </a:r>
            </a:p>
          </p:txBody>
        </p:sp>
        <p:sp>
          <p:nvSpPr>
            <p:cNvPr id="4119" name="Text Box 8"/>
            <p:cNvSpPr txBox="1">
              <a:spLocks noChangeArrowheads="1"/>
            </p:cNvSpPr>
            <p:nvPr/>
          </p:nvSpPr>
          <p:spPr bwMode="auto">
            <a:xfrm>
              <a:off x="480" y="2374"/>
              <a:ext cx="1040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000000"/>
                  </a:solidFill>
                  <a:ea typeface="ＭＳ Ｐゴシック" charset="-128"/>
                </a:rPr>
                <a:t>half strips (x)</a:t>
              </a:r>
            </a:p>
          </p:txBody>
        </p:sp>
        <p:sp>
          <p:nvSpPr>
            <p:cNvPr id="4120" name="Text Box 3"/>
            <p:cNvSpPr txBox="1">
              <a:spLocks noChangeArrowheads="1"/>
            </p:cNvSpPr>
            <p:nvPr/>
          </p:nvSpPr>
          <p:spPr bwMode="auto">
            <a:xfrm>
              <a:off x="1872" y="2640"/>
              <a:ext cx="1249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</p:txBody>
        </p:sp>
        <p:sp>
          <p:nvSpPr>
            <p:cNvPr id="4121" name="Text Box 3"/>
            <p:cNvSpPr txBox="1">
              <a:spLocks noChangeArrowheads="1"/>
            </p:cNvSpPr>
            <p:nvPr/>
          </p:nvSpPr>
          <p:spPr bwMode="auto">
            <a:xfrm>
              <a:off x="3168" y="2640"/>
              <a:ext cx="1249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ooooooo</a:t>
              </a:r>
            </a:p>
          </p:txBody>
        </p:sp>
        <p:sp>
          <p:nvSpPr>
            <p:cNvPr id="4122" name="Text Box 3"/>
            <p:cNvSpPr txBox="1">
              <a:spLocks noChangeArrowheads="1"/>
            </p:cNvSpPr>
            <p:nvPr/>
          </p:nvSpPr>
          <p:spPr bwMode="auto">
            <a:xfrm>
              <a:off x="4463" y="2640"/>
              <a:ext cx="1249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oooooooo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</a:t>
              </a:r>
              <a:r>
                <a:rPr lang="en-GB" sz="1800" b="1" smtClean="0">
                  <a:solidFill>
                    <a:srgbClr val="0000FF"/>
                  </a:solidFill>
                  <a:latin typeface="Courier New" pitchFamily="49" charset="0"/>
                  <a:ea typeface="ＭＳ Ｐゴシック" charset="-128"/>
                </a:rPr>
                <a:t>xxx</a:t>
              </a:r>
              <a:r>
                <a:rPr lang="en-GB" sz="1800" smtClean="0">
                  <a:solidFill>
                    <a:srgbClr val="996633"/>
                  </a:solidFill>
                  <a:latin typeface="Courier New" pitchFamily="49" charset="0"/>
                  <a:ea typeface="ＭＳ Ｐゴシック" charset="-128"/>
                </a:rPr>
                <a:t>oooooooo</a:t>
              </a:r>
            </a:p>
          </p:txBody>
        </p:sp>
      </p:grpSp>
      <p:sp>
        <p:nvSpPr>
          <p:cNvPr id="4107" name="AutoShape 33"/>
          <p:cNvSpPr>
            <a:spLocks noChangeArrowheads="1"/>
          </p:cNvSpPr>
          <p:nvPr/>
        </p:nvSpPr>
        <p:spPr bwMode="auto">
          <a:xfrm rot="10800000">
            <a:off x="1676400" y="5867400"/>
            <a:ext cx="5562600" cy="990600"/>
          </a:xfrm>
          <a:prstGeom prst="rightArrow">
            <a:avLst>
              <a:gd name="adj1" fmla="val 50000"/>
              <a:gd name="adj2" fmla="val 1403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4108" name="Text Box 36"/>
          <p:cNvSpPr txBox="1">
            <a:spLocks noChangeArrowheads="1"/>
          </p:cNvSpPr>
          <p:nvPr/>
        </p:nvSpPr>
        <p:spPr bwMode="auto">
          <a:xfrm>
            <a:off x="3200400" y="6156325"/>
            <a:ext cx="403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3300"/>
                </a:solidFill>
              </a:rPr>
              <a:t>Increasing order of priority…</a:t>
            </a:r>
          </a:p>
        </p:txBody>
      </p:sp>
      <p:sp>
        <p:nvSpPr>
          <p:cNvPr id="4109" name="AutoShape 39"/>
          <p:cNvSpPr>
            <a:spLocks noChangeArrowheads="1"/>
          </p:cNvSpPr>
          <p:nvPr/>
        </p:nvSpPr>
        <p:spPr bwMode="auto">
          <a:xfrm>
            <a:off x="1676400" y="4953000"/>
            <a:ext cx="5562600" cy="838200"/>
          </a:xfrm>
          <a:prstGeom prst="leftArrow">
            <a:avLst>
              <a:gd name="adj1" fmla="val 50000"/>
              <a:gd name="adj2" fmla="val 1659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4110" name="Text Box 40"/>
          <p:cNvSpPr txBox="1">
            <a:spLocks noChangeArrowheads="1"/>
          </p:cNvSpPr>
          <p:nvPr/>
        </p:nvSpPr>
        <p:spPr bwMode="auto">
          <a:xfrm>
            <a:off x="3352800" y="51816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3300"/>
                </a:solidFill>
              </a:rPr>
              <a:t>Increasing momentum…</a:t>
            </a:r>
          </a:p>
        </p:txBody>
      </p:sp>
      <p:sp>
        <p:nvSpPr>
          <p:cNvPr id="4111" name="Line 41"/>
          <p:cNvSpPr>
            <a:spLocks noChangeShapeType="1"/>
          </p:cNvSpPr>
          <p:nvPr/>
        </p:nvSpPr>
        <p:spPr bwMode="auto">
          <a:xfrm>
            <a:off x="1752600" y="27432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4112" name="Line 42"/>
          <p:cNvSpPr>
            <a:spLocks noChangeShapeType="1"/>
          </p:cNvSpPr>
          <p:nvPr/>
        </p:nvSpPr>
        <p:spPr bwMode="auto">
          <a:xfrm flipH="1">
            <a:off x="3657600" y="2743200"/>
            <a:ext cx="30480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4113" name="Line 43"/>
          <p:cNvSpPr>
            <a:spLocks noChangeShapeType="1"/>
          </p:cNvSpPr>
          <p:nvPr/>
        </p:nvSpPr>
        <p:spPr bwMode="auto">
          <a:xfrm flipH="1">
            <a:off x="5486400" y="2743200"/>
            <a:ext cx="76200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4114" name="Line 44"/>
          <p:cNvSpPr>
            <a:spLocks noChangeShapeType="1"/>
          </p:cNvSpPr>
          <p:nvPr/>
        </p:nvSpPr>
        <p:spPr bwMode="auto">
          <a:xfrm flipH="1">
            <a:off x="7239000" y="2819400"/>
            <a:ext cx="1219200" cy="2209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15 May 2009</a:t>
            </a:r>
          </a:p>
        </p:txBody>
      </p:sp>
      <p:sp>
        <p:nvSpPr>
          <p:cNvPr id="512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G. Rakness (UCLA)</a:t>
            </a:r>
          </a:p>
        </p:txBody>
      </p:sp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4FD913-D656-4E64-8558-B35BB820E74C}" type="slidenum">
              <a:rPr lang="en-US" sz="1400">
                <a:solidFill>
                  <a:srgbClr val="000000"/>
                </a:solidFill>
              </a:rPr>
              <a:pPr eaLnBrk="1" hangingPunct="1"/>
              <a:t>26</a:t>
            </a:fld>
            <a:r>
              <a:rPr lang="en-US" sz="1400">
                <a:solidFill>
                  <a:srgbClr val="000000"/>
                </a:solidFill>
              </a:rPr>
              <a:t>/35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763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Schematic of CSC Trigger Data Flow</a:t>
            </a:r>
          </a:p>
        </p:txBody>
      </p:sp>
      <p:grpSp>
        <p:nvGrpSpPr>
          <p:cNvPr id="5126" name="Group 74"/>
          <p:cNvGrpSpPr>
            <a:grpSpLocks/>
          </p:cNvGrpSpPr>
          <p:nvPr/>
        </p:nvGrpSpPr>
        <p:grpSpPr bwMode="auto">
          <a:xfrm>
            <a:off x="228600" y="1066800"/>
            <a:ext cx="8305800" cy="4194175"/>
            <a:chOff x="0" y="432"/>
            <a:chExt cx="5232" cy="2642"/>
          </a:xfrm>
        </p:grpSpPr>
        <p:sp>
          <p:nvSpPr>
            <p:cNvPr id="5129" name="Rectangle 2"/>
            <p:cNvSpPr>
              <a:spLocks noChangeArrowheads="1"/>
            </p:cNvSpPr>
            <p:nvPr/>
          </p:nvSpPr>
          <p:spPr bwMode="auto">
            <a:xfrm>
              <a:off x="144" y="1344"/>
              <a:ext cx="432" cy="223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30" name="Rectangle 4"/>
            <p:cNvSpPr>
              <a:spLocks noChangeArrowheads="1"/>
            </p:cNvSpPr>
            <p:nvPr/>
          </p:nvSpPr>
          <p:spPr bwMode="auto">
            <a:xfrm>
              <a:off x="240" y="1419"/>
              <a:ext cx="432" cy="223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31" name="Rectangle 5"/>
            <p:cNvSpPr>
              <a:spLocks noChangeArrowheads="1"/>
            </p:cNvSpPr>
            <p:nvPr/>
          </p:nvSpPr>
          <p:spPr bwMode="auto">
            <a:xfrm>
              <a:off x="336" y="1508"/>
              <a:ext cx="432" cy="223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32" name="Rectangle 6"/>
            <p:cNvSpPr>
              <a:spLocks noChangeArrowheads="1"/>
            </p:cNvSpPr>
            <p:nvPr/>
          </p:nvSpPr>
          <p:spPr bwMode="auto">
            <a:xfrm>
              <a:off x="432" y="1597"/>
              <a:ext cx="432" cy="224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33" name="Rectangle 7"/>
            <p:cNvSpPr>
              <a:spLocks noChangeArrowheads="1"/>
            </p:cNvSpPr>
            <p:nvPr/>
          </p:nvSpPr>
          <p:spPr bwMode="auto">
            <a:xfrm>
              <a:off x="528" y="1687"/>
              <a:ext cx="432" cy="223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34" name="Text Box 8"/>
            <p:cNvSpPr txBox="1">
              <a:spLocks noChangeArrowheads="1"/>
            </p:cNvSpPr>
            <p:nvPr/>
          </p:nvSpPr>
          <p:spPr bwMode="auto">
            <a:xfrm>
              <a:off x="48" y="930"/>
              <a:ext cx="124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663300"/>
                  </a:solidFill>
                  <a:cs typeface="Arial" charset="0"/>
                </a:rPr>
                <a:t>Cathode Strip Front End Boards</a:t>
              </a:r>
            </a:p>
          </p:txBody>
        </p:sp>
        <p:sp>
          <p:nvSpPr>
            <p:cNvPr id="5135" name="Text Box 9"/>
            <p:cNvSpPr txBox="1">
              <a:spLocks noChangeArrowheads="1"/>
            </p:cNvSpPr>
            <p:nvPr/>
          </p:nvSpPr>
          <p:spPr bwMode="auto">
            <a:xfrm>
              <a:off x="0" y="2496"/>
              <a:ext cx="1104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663300"/>
                  </a:solidFill>
                  <a:cs typeface="Arial" charset="0"/>
                </a:rPr>
                <a:t>Anode Wire Front End Boards</a:t>
              </a:r>
            </a:p>
          </p:txBody>
        </p:sp>
        <p:sp>
          <p:nvSpPr>
            <p:cNvPr id="5136" name="Rectangle 10"/>
            <p:cNvSpPr>
              <a:spLocks noChangeArrowheads="1"/>
            </p:cNvSpPr>
            <p:nvPr/>
          </p:nvSpPr>
          <p:spPr bwMode="auto">
            <a:xfrm>
              <a:off x="240" y="1999"/>
              <a:ext cx="432" cy="223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37" name="Rectangle 11"/>
            <p:cNvSpPr>
              <a:spLocks noChangeArrowheads="1"/>
            </p:cNvSpPr>
            <p:nvPr/>
          </p:nvSpPr>
          <p:spPr bwMode="auto">
            <a:xfrm>
              <a:off x="336" y="2088"/>
              <a:ext cx="432" cy="223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38" name="Rectangle 12"/>
            <p:cNvSpPr>
              <a:spLocks noChangeArrowheads="1"/>
            </p:cNvSpPr>
            <p:nvPr/>
          </p:nvSpPr>
          <p:spPr bwMode="auto">
            <a:xfrm>
              <a:off x="432" y="2178"/>
              <a:ext cx="432" cy="223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39" name="Rectangle 13"/>
            <p:cNvSpPr>
              <a:spLocks noChangeArrowheads="1"/>
            </p:cNvSpPr>
            <p:nvPr/>
          </p:nvSpPr>
          <p:spPr bwMode="auto">
            <a:xfrm>
              <a:off x="528" y="2267"/>
              <a:ext cx="432" cy="223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0C1B2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40" name="Text Box 14"/>
            <p:cNvSpPr txBox="1">
              <a:spLocks noChangeArrowheads="1"/>
            </p:cNvSpPr>
            <p:nvPr/>
          </p:nvSpPr>
          <p:spPr bwMode="auto">
            <a:xfrm>
              <a:off x="576" y="2222"/>
              <a:ext cx="4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  <a:cs typeface="Arial" charset="0"/>
                </a:rPr>
                <a:t>FE</a:t>
              </a:r>
              <a:endParaRPr lang="en-US" sz="16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141" name="Text Box 15"/>
            <p:cNvSpPr txBox="1">
              <a:spLocks noChangeArrowheads="1"/>
            </p:cNvSpPr>
            <p:nvPr/>
          </p:nvSpPr>
          <p:spPr bwMode="auto">
            <a:xfrm>
              <a:off x="576" y="1642"/>
              <a:ext cx="4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  <a:cs typeface="Arial" charset="0"/>
                </a:rPr>
                <a:t>FE</a:t>
              </a:r>
              <a:endParaRPr lang="en-US" sz="16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142" name="Line 16"/>
            <p:cNvSpPr>
              <a:spLocks noChangeShapeType="1"/>
            </p:cNvSpPr>
            <p:nvPr/>
          </p:nvSpPr>
          <p:spPr bwMode="auto">
            <a:xfrm flipV="1">
              <a:off x="672" y="1463"/>
              <a:ext cx="158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43" name="Line 17"/>
            <p:cNvSpPr>
              <a:spLocks noChangeShapeType="1"/>
            </p:cNvSpPr>
            <p:nvPr/>
          </p:nvSpPr>
          <p:spPr bwMode="auto">
            <a:xfrm>
              <a:off x="768" y="1553"/>
              <a:ext cx="14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44" name="Line 18"/>
            <p:cNvSpPr>
              <a:spLocks noChangeShapeType="1"/>
            </p:cNvSpPr>
            <p:nvPr/>
          </p:nvSpPr>
          <p:spPr bwMode="auto">
            <a:xfrm>
              <a:off x="864" y="1642"/>
              <a:ext cx="13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45" name="Line 19"/>
            <p:cNvSpPr>
              <a:spLocks noChangeShapeType="1"/>
            </p:cNvSpPr>
            <p:nvPr/>
          </p:nvSpPr>
          <p:spPr bwMode="auto">
            <a:xfrm>
              <a:off x="960" y="1731"/>
              <a:ext cx="129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46" name="Rectangle 20"/>
            <p:cNvSpPr>
              <a:spLocks noChangeArrowheads="1"/>
            </p:cNvSpPr>
            <p:nvPr/>
          </p:nvSpPr>
          <p:spPr bwMode="auto">
            <a:xfrm>
              <a:off x="1200" y="1865"/>
              <a:ext cx="480" cy="536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E7CFC3"/>
                </a:gs>
              </a:gsLst>
              <a:lin ang="5400000" scaled="1"/>
            </a:gradFill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47" name="Text Box 21"/>
            <p:cNvSpPr txBox="1">
              <a:spLocks noChangeArrowheads="1"/>
            </p:cNvSpPr>
            <p:nvPr/>
          </p:nvSpPr>
          <p:spPr bwMode="auto">
            <a:xfrm>
              <a:off x="1968" y="930"/>
              <a:ext cx="10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3333FF"/>
                  </a:solidFill>
                  <a:cs typeface="Arial" charset="0"/>
                </a:rPr>
                <a:t>Trigger Motherboard</a:t>
              </a:r>
            </a:p>
          </p:txBody>
        </p:sp>
        <p:sp>
          <p:nvSpPr>
            <p:cNvPr id="5148" name="Text Box 22"/>
            <p:cNvSpPr txBox="1">
              <a:spLocks noChangeArrowheads="1"/>
            </p:cNvSpPr>
            <p:nvPr/>
          </p:nvSpPr>
          <p:spPr bwMode="auto">
            <a:xfrm>
              <a:off x="1056" y="2400"/>
              <a:ext cx="816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663300"/>
                  </a:solidFill>
                  <a:cs typeface="Arial" charset="0"/>
                </a:rPr>
                <a:t>Wire Local Charged Track Board</a:t>
              </a:r>
            </a:p>
          </p:txBody>
        </p:sp>
        <p:sp>
          <p:nvSpPr>
            <p:cNvPr id="5149" name="Line 23"/>
            <p:cNvSpPr>
              <a:spLocks noChangeShapeType="1"/>
            </p:cNvSpPr>
            <p:nvPr/>
          </p:nvSpPr>
          <p:spPr bwMode="auto">
            <a:xfrm>
              <a:off x="1872" y="1062"/>
              <a:ext cx="0" cy="16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50" name="Text Box 29"/>
            <p:cNvSpPr txBox="1">
              <a:spLocks noChangeArrowheads="1"/>
            </p:cNvSpPr>
            <p:nvPr/>
          </p:nvSpPr>
          <p:spPr bwMode="auto">
            <a:xfrm>
              <a:off x="1200" y="1988"/>
              <a:ext cx="4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  <a:cs typeface="Arial" charset="0"/>
                </a:rPr>
                <a:t>ALCT</a:t>
              </a:r>
              <a:endParaRPr lang="en-US" sz="16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5151" name="Group 30"/>
            <p:cNvGrpSpPr>
              <a:grpSpLocks/>
            </p:cNvGrpSpPr>
            <p:nvPr/>
          </p:nvGrpSpPr>
          <p:grpSpPr bwMode="auto">
            <a:xfrm>
              <a:off x="2256" y="1344"/>
              <a:ext cx="528" cy="1294"/>
              <a:chOff x="2256" y="1374"/>
              <a:chExt cx="528" cy="1294"/>
            </a:xfrm>
          </p:grpSpPr>
          <p:sp>
            <p:nvSpPr>
              <p:cNvPr id="5180" name="Rectangle 31"/>
              <p:cNvSpPr>
                <a:spLocks noChangeArrowheads="1"/>
              </p:cNvSpPr>
              <p:nvPr/>
            </p:nvSpPr>
            <p:spPr bwMode="auto">
              <a:xfrm>
                <a:off x="2256" y="1374"/>
                <a:ext cx="480" cy="1294"/>
              </a:xfrm>
              <a:prstGeom prst="rect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C3FFC3"/>
                  </a:gs>
                </a:gsLst>
                <a:lin ang="5400000" scaled="1"/>
              </a:gradFill>
              <a:ln w="254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81" name="Rectangle 32"/>
              <p:cNvSpPr>
                <a:spLocks noChangeArrowheads="1"/>
              </p:cNvSpPr>
              <p:nvPr/>
            </p:nvSpPr>
            <p:spPr bwMode="auto">
              <a:xfrm>
                <a:off x="2304" y="1419"/>
                <a:ext cx="384" cy="535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C3C3FF"/>
                  </a:gs>
                </a:gsLst>
                <a:lin ang="5400000" scaled="1"/>
              </a:gra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82" name="Rectangle 33"/>
              <p:cNvSpPr>
                <a:spLocks noChangeArrowheads="1"/>
              </p:cNvSpPr>
              <p:nvPr/>
            </p:nvSpPr>
            <p:spPr bwMode="auto">
              <a:xfrm>
                <a:off x="2304" y="2088"/>
                <a:ext cx="384" cy="536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C3C3FF"/>
                  </a:gs>
                </a:gsLst>
                <a:lin ang="5400000" scaled="1"/>
              </a:gra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83" name="Text Box 34"/>
              <p:cNvSpPr txBox="1">
                <a:spLocks noChangeArrowheads="1"/>
              </p:cNvSpPr>
              <p:nvPr/>
            </p:nvSpPr>
            <p:spPr bwMode="auto">
              <a:xfrm>
                <a:off x="2304" y="2133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FFFFFF"/>
                    </a:solidFill>
                    <a:cs typeface="Arial" charset="0"/>
                  </a:rPr>
                  <a:t>TMB</a:t>
                </a:r>
                <a:endParaRPr lang="en-US" sz="16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184" name="Line 35"/>
              <p:cNvSpPr>
                <a:spLocks noChangeShapeType="1"/>
              </p:cNvSpPr>
              <p:nvPr/>
            </p:nvSpPr>
            <p:spPr bwMode="auto">
              <a:xfrm>
                <a:off x="2496" y="1954"/>
                <a:ext cx="0" cy="13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85" name="Text Box 36"/>
              <p:cNvSpPr txBox="1">
                <a:spLocks noChangeArrowheads="1"/>
              </p:cNvSpPr>
              <p:nvPr/>
            </p:nvSpPr>
            <p:spPr bwMode="auto">
              <a:xfrm>
                <a:off x="2256" y="1508"/>
                <a:ext cx="52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FFFFFF"/>
                    </a:solidFill>
                    <a:cs typeface="Arial" charset="0"/>
                  </a:rPr>
                  <a:t>CLCT</a:t>
                </a:r>
                <a:endParaRPr lang="en-US" sz="16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152" name="Rectangle 37"/>
            <p:cNvSpPr>
              <a:spLocks noChangeArrowheads="1"/>
            </p:cNvSpPr>
            <p:nvPr/>
          </p:nvSpPr>
          <p:spPr bwMode="auto">
            <a:xfrm>
              <a:off x="3072" y="1456"/>
              <a:ext cx="336" cy="848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C1C1FF"/>
                </a:gs>
              </a:gsLst>
              <a:lin ang="540000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53" name="Text Box 38"/>
            <p:cNvSpPr txBox="1">
              <a:spLocks noChangeArrowheads="1"/>
            </p:cNvSpPr>
            <p:nvPr/>
          </p:nvSpPr>
          <p:spPr bwMode="auto">
            <a:xfrm>
              <a:off x="3744" y="1324"/>
              <a:ext cx="14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00FF"/>
                  </a:solidFill>
                  <a:cs typeface="Arial" charset="0"/>
                </a:rPr>
                <a:t>CSC Track Finder</a:t>
              </a:r>
              <a:endParaRPr lang="en-US" sz="1600" b="1" smtClean="0">
                <a:solidFill>
                  <a:srgbClr val="FF00FF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5154" name="Line 39"/>
            <p:cNvSpPr>
              <a:spLocks noChangeShapeType="1"/>
            </p:cNvSpPr>
            <p:nvPr/>
          </p:nvSpPr>
          <p:spPr bwMode="auto">
            <a:xfrm>
              <a:off x="3561" y="1042"/>
              <a:ext cx="0" cy="1473"/>
            </a:xfrm>
            <a:prstGeom prst="line">
              <a:avLst/>
            </a:prstGeom>
            <a:noFill/>
            <a:ln w="25400">
              <a:solidFill>
                <a:srgbClr val="FF33CC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55" name="Text Box 42"/>
            <p:cNvSpPr txBox="1">
              <a:spLocks noChangeArrowheads="1"/>
            </p:cNvSpPr>
            <p:nvPr/>
          </p:nvSpPr>
          <p:spPr bwMode="auto">
            <a:xfrm>
              <a:off x="4032" y="432"/>
              <a:ext cx="1104" cy="420"/>
            </a:xfrm>
            <a:prstGeom prst="rect">
              <a:avLst/>
            </a:prstGeom>
            <a:noFill/>
            <a:ln w="254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800" b="1" smtClean="0">
                  <a:solidFill>
                    <a:srgbClr val="FF33CC"/>
                  </a:solidFill>
                  <a:cs typeface="Arial" charset="0"/>
                </a:rPr>
                <a:t>In counting house (USC)</a:t>
              </a:r>
              <a:endParaRPr lang="en-US" sz="2400" b="1" smtClean="0">
                <a:solidFill>
                  <a:srgbClr val="FF33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156" name="Text Box 47"/>
            <p:cNvSpPr txBox="1">
              <a:spLocks noChangeArrowheads="1"/>
            </p:cNvSpPr>
            <p:nvPr/>
          </p:nvSpPr>
          <p:spPr bwMode="auto">
            <a:xfrm>
              <a:off x="2208" y="432"/>
              <a:ext cx="1104" cy="42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800" b="1" smtClean="0">
                  <a:solidFill>
                    <a:srgbClr val="0000FF"/>
                  </a:solidFill>
                  <a:cs typeface="Arial" charset="0"/>
                </a:rPr>
                <a:t>In Peripheral Crate (UXC)</a:t>
              </a:r>
              <a:endParaRPr lang="en-US" sz="2400" b="1" smtClean="0">
                <a:solidFill>
                  <a:srgbClr val="0000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157" name="Text Box 48"/>
            <p:cNvSpPr txBox="1">
              <a:spLocks noChangeArrowheads="1"/>
            </p:cNvSpPr>
            <p:nvPr/>
          </p:nvSpPr>
          <p:spPr bwMode="auto">
            <a:xfrm>
              <a:off x="288" y="444"/>
              <a:ext cx="1104" cy="420"/>
            </a:xfrm>
            <a:prstGeom prst="rect">
              <a:avLst/>
            </a:prstGeom>
            <a:noFill/>
            <a:ln w="2540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800" b="1" smtClean="0">
                  <a:solidFill>
                    <a:srgbClr val="663300"/>
                  </a:solidFill>
                  <a:cs typeface="Arial" charset="0"/>
                </a:rPr>
                <a:t>On Chamber (UXC)</a:t>
              </a:r>
              <a:endParaRPr lang="en-US" sz="2400" b="1" smtClean="0">
                <a:solidFill>
                  <a:srgbClr val="66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158" name="Text Box 49"/>
            <p:cNvSpPr txBox="1">
              <a:spLocks noChangeArrowheads="1"/>
            </p:cNvSpPr>
            <p:nvPr/>
          </p:nvSpPr>
          <p:spPr bwMode="auto">
            <a:xfrm>
              <a:off x="2880" y="910"/>
              <a:ext cx="672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3333FF"/>
                  </a:solidFill>
                  <a:cs typeface="Arial" charset="0"/>
                </a:rPr>
                <a:t>Muon Port Card </a:t>
              </a:r>
              <a:br>
                <a:rPr lang="en-US" sz="1600" b="1" smtClean="0">
                  <a:solidFill>
                    <a:srgbClr val="3333FF"/>
                  </a:solidFill>
                  <a:cs typeface="Arial" charset="0"/>
                </a:rPr>
              </a:br>
              <a:endParaRPr lang="en-US" sz="1600" b="1" smtClean="0">
                <a:solidFill>
                  <a:srgbClr val="3333FF"/>
                </a:solidFill>
                <a:cs typeface="Arial" charset="0"/>
              </a:endParaRPr>
            </a:p>
          </p:txBody>
        </p:sp>
        <p:sp>
          <p:nvSpPr>
            <p:cNvPr id="5159" name="Line 52"/>
            <p:cNvSpPr>
              <a:spLocks noChangeShapeType="1"/>
            </p:cNvSpPr>
            <p:nvPr/>
          </p:nvSpPr>
          <p:spPr bwMode="auto">
            <a:xfrm flipV="1">
              <a:off x="576" y="1392"/>
              <a:ext cx="167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0" name="Rectangle 53"/>
            <p:cNvSpPr>
              <a:spLocks noChangeArrowheads="1"/>
            </p:cNvSpPr>
            <p:nvPr/>
          </p:nvSpPr>
          <p:spPr bwMode="auto">
            <a:xfrm>
              <a:off x="3936" y="1629"/>
              <a:ext cx="1104" cy="580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C9FF"/>
                </a:gs>
              </a:gsLst>
              <a:lin ang="5400000" scaled="1"/>
            </a:gradFill>
            <a:ln w="254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1" name="Text Box 54"/>
            <p:cNvSpPr txBox="1">
              <a:spLocks noChangeArrowheads="1"/>
            </p:cNvSpPr>
            <p:nvPr/>
          </p:nvSpPr>
          <p:spPr bwMode="auto">
            <a:xfrm>
              <a:off x="4104" y="1813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FFFFFF"/>
                  </a:solidFill>
                  <a:cs typeface="Arial" charset="0"/>
                </a:rPr>
                <a:t>CSC TF</a:t>
              </a:r>
              <a:endParaRPr lang="en-US" sz="18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162" name="Line 55"/>
            <p:cNvSpPr>
              <a:spLocks noChangeShapeType="1"/>
            </p:cNvSpPr>
            <p:nvPr/>
          </p:nvSpPr>
          <p:spPr bwMode="auto">
            <a:xfrm>
              <a:off x="1680" y="2160"/>
              <a:ext cx="57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3" name="Line 56"/>
            <p:cNvSpPr>
              <a:spLocks noChangeShapeType="1"/>
            </p:cNvSpPr>
            <p:nvPr/>
          </p:nvSpPr>
          <p:spPr bwMode="auto">
            <a:xfrm>
              <a:off x="672" y="2016"/>
              <a:ext cx="52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4" name="Line 57"/>
            <p:cNvSpPr>
              <a:spLocks noChangeShapeType="1"/>
            </p:cNvSpPr>
            <p:nvPr/>
          </p:nvSpPr>
          <p:spPr bwMode="auto">
            <a:xfrm>
              <a:off x="768" y="2112"/>
              <a:ext cx="43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5" name="Line 58"/>
            <p:cNvSpPr>
              <a:spLocks noChangeShapeType="1"/>
            </p:cNvSpPr>
            <p:nvPr/>
          </p:nvSpPr>
          <p:spPr bwMode="auto">
            <a:xfrm>
              <a:off x="864" y="2208"/>
              <a:ext cx="33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6" name="Line 59"/>
            <p:cNvSpPr>
              <a:spLocks noChangeShapeType="1"/>
            </p:cNvSpPr>
            <p:nvPr/>
          </p:nvSpPr>
          <p:spPr bwMode="auto">
            <a:xfrm>
              <a:off x="960" y="2304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7" name="Line 60"/>
            <p:cNvSpPr>
              <a:spLocks noChangeShapeType="1"/>
            </p:cNvSpPr>
            <p:nvPr/>
          </p:nvSpPr>
          <p:spPr bwMode="auto">
            <a:xfrm>
              <a:off x="2736" y="2256"/>
              <a:ext cx="33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8" name="Line 61"/>
            <p:cNvSpPr>
              <a:spLocks noChangeShapeType="1"/>
            </p:cNvSpPr>
            <p:nvPr/>
          </p:nvSpPr>
          <p:spPr bwMode="auto">
            <a:xfrm>
              <a:off x="2880" y="2064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69" name="Line 62"/>
            <p:cNvSpPr>
              <a:spLocks noChangeShapeType="1"/>
            </p:cNvSpPr>
            <p:nvPr/>
          </p:nvSpPr>
          <p:spPr bwMode="auto">
            <a:xfrm>
              <a:off x="2880" y="2160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0" name="Line 63"/>
            <p:cNvSpPr>
              <a:spLocks noChangeShapeType="1"/>
            </p:cNvSpPr>
            <p:nvPr/>
          </p:nvSpPr>
          <p:spPr bwMode="auto">
            <a:xfrm>
              <a:off x="2880" y="1968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1" name="Line 64"/>
            <p:cNvSpPr>
              <a:spLocks noChangeShapeType="1"/>
            </p:cNvSpPr>
            <p:nvPr/>
          </p:nvSpPr>
          <p:spPr bwMode="auto">
            <a:xfrm>
              <a:off x="2880" y="1872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2" name="Line 65"/>
            <p:cNvSpPr>
              <a:spLocks noChangeShapeType="1"/>
            </p:cNvSpPr>
            <p:nvPr/>
          </p:nvSpPr>
          <p:spPr bwMode="auto">
            <a:xfrm>
              <a:off x="2880" y="1776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3" name="Line 66"/>
            <p:cNvSpPr>
              <a:spLocks noChangeShapeType="1"/>
            </p:cNvSpPr>
            <p:nvPr/>
          </p:nvSpPr>
          <p:spPr bwMode="auto">
            <a:xfrm>
              <a:off x="2880" y="1680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4" name="Line 67"/>
            <p:cNvSpPr>
              <a:spLocks noChangeShapeType="1"/>
            </p:cNvSpPr>
            <p:nvPr/>
          </p:nvSpPr>
          <p:spPr bwMode="auto">
            <a:xfrm>
              <a:off x="2880" y="1584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5" name="Line 68"/>
            <p:cNvSpPr>
              <a:spLocks noChangeShapeType="1"/>
            </p:cNvSpPr>
            <p:nvPr/>
          </p:nvSpPr>
          <p:spPr bwMode="auto">
            <a:xfrm>
              <a:off x="2880" y="1488"/>
              <a:ext cx="1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6" name="Line 69"/>
            <p:cNvSpPr>
              <a:spLocks noChangeShapeType="1"/>
            </p:cNvSpPr>
            <p:nvPr/>
          </p:nvSpPr>
          <p:spPr bwMode="auto">
            <a:xfrm>
              <a:off x="3408" y="1920"/>
              <a:ext cx="52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7" name="Line 70"/>
            <p:cNvSpPr>
              <a:spLocks noChangeShapeType="1"/>
            </p:cNvSpPr>
            <p:nvPr/>
          </p:nvSpPr>
          <p:spPr bwMode="auto">
            <a:xfrm>
              <a:off x="3648" y="2016"/>
              <a:ext cx="2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8" name="Line 72"/>
            <p:cNvSpPr>
              <a:spLocks noChangeShapeType="1"/>
            </p:cNvSpPr>
            <p:nvPr/>
          </p:nvSpPr>
          <p:spPr bwMode="auto">
            <a:xfrm>
              <a:off x="3648" y="2112"/>
              <a:ext cx="2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5179" name="Line 73"/>
            <p:cNvSpPr>
              <a:spLocks noChangeShapeType="1"/>
            </p:cNvSpPr>
            <p:nvPr/>
          </p:nvSpPr>
          <p:spPr bwMode="auto">
            <a:xfrm>
              <a:off x="4416" y="22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127" name="Text Box 75"/>
          <p:cNvSpPr txBox="1">
            <a:spLocks noChangeArrowheads="1"/>
          </p:cNvSpPr>
          <p:nvPr/>
        </p:nvSpPr>
        <p:spPr bwMode="auto">
          <a:xfrm>
            <a:off x="914400" y="5461000"/>
            <a:ext cx="72390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3300"/>
                </a:solidFill>
              </a:rPr>
              <a:t>The CSC L1 trigger is a fast tracking system</a:t>
            </a:r>
          </a:p>
        </p:txBody>
      </p:sp>
      <p:sp>
        <p:nvSpPr>
          <p:cNvPr id="5128" name="Text Box 77"/>
          <p:cNvSpPr txBox="1">
            <a:spLocks noChangeArrowheads="1"/>
          </p:cNvSpPr>
          <p:nvPr/>
        </p:nvSpPr>
        <p:spPr bwMode="auto">
          <a:xfrm>
            <a:off x="6324600" y="4556125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GMT…</a:t>
            </a:r>
          </a:p>
        </p:txBody>
      </p:sp>
    </p:spTree>
    <p:extLst>
      <p:ext uri="{BB962C8B-B14F-4D97-AF65-F5344CB8AC3E}">
        <p14:creationId xmlns:p14="http://schemas.microsoft.com/office/powerpoint/2010/main" val="3192807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smtClean="0"/>
              <a:t>August 17, 2013</a:t>
            </a:r>
            <a:endParaRPr lang="en-US" sz="1400"/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smtClean="0"/>
              <a:t>Cathode Strip Chamber Upgrade for the CMS Endcap at the HL-LHC, I. Suarez</a:t>
            </a:r>
            <a:endParaRPr lang="en-US" sz="1400"/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24F2A3-831F-4660-89F5-0437F0DABCDD}" type="slidenum">
              <a:rPr lang="en-US" sz="1400"/>
              <a:pPr eaLnBrk="1" hangingPunct="1"/>
              <a:t>27</a:t>
            </a:fld>
            <a:r>
              <a:rPr lang="en-US" sz="1400"/>
              <a:t>/35</a:t>
            </a: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Simplified CSC Geometry</a:t>
            </a:r>
          </a:p>
        </p:txBody>
      </p:sp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2814638" y="4202113"/>
            <a:ext cx="330200" cy="8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175" name="Group 4"/>
          <p:cNvGrpSpPr>
            <a:grpSpLocks/>
          </p:cNvGrpSpPr>
          <p:nvPr/>
        </p:nvGrpSpPr>
        <p:grpSpPr bwMode="auto">
          <a:xfrm>
            <a:off x="4546600" y="1219200"/>
            <a:ext cx="3530600" cy="1333500"/>
            <a:chOff x="2368" y="920"/>
            <a:chExt cx="2224" cy="840"/>
          </a:xfrm>
        </p:grpSpPr>
        <p:sp>
          <p:nvSpPr>
            <p:cNvPr id="7985" name="Rectangle 5"/>
            <p:cNvSpPr>
              <a:spLocks noChangeArrowheads="1"/>
            </p:cNvSpPr>
            <p:nvPr/>
          </p:nvSpPr>
          <p:spPr bwMode="auto">
            <a:xfrm>
              <a:off x="2472" y="953"/>
              <a:ext cx="1388" cy="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86" name="Rectangle 6" descr="60%"/>
            <p:cNvSpPr>
              <a:spLocks noChangeArrowheads="1"/>
            </p:cNvSpPr>
            <p:nvPr/>
          </p:nvSpPr>
          <p:spPr bwMode="auto">
            <a:xfrm>
              <a:off x="3008" y="920"/>
              <a:ext cx="236" cy="382"/>
            </a:xfrm>
            <a:prstGeom prst="rect">
              <a:avLst/>
            </a:prstGeom>
            <a:pattFill prst="pct60">
              <a:fgClr>
                <a:srgbClr val="FF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87" name="Rectangle 7" descr="60%"/>
            <p:cNvSpPr>
              <a:spLocks noChangeArrowheads="1"/>
            </p:cNvSpPr>
            <p:nvPr/>
          </p:nvSpPr>
          <p:spPr bwMode="auto">
            <a:xfrm>
              <a:off x="2731" y="1202"/>
              <a:ext cx="236" cy="102"/>
            </a:xfrm>
            <a:prstGeom prst="rect">
              <a:avLst/>
            </a:prstGeom>
            <a:pattFill prst="pct60">
              <a:fgClr>
                <a:srgbClr val="FF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88" name="Rectangle 8" descr="60%"/>
            <p:cNvSpPr>
              <a:spLocks noChangeArrowheads="1"/>
            </p:cNvSpPr>
            <p:nvPr/>
          </p:nvSpPr>
          <p:spPr bwMode="auto">
            <a:xfrm>
              <a:off x="3281" y="1080"/>
              <a:ext cx="236" cy="227"/>
            </a:xfrm>
            <a:prstGeom prst="rect">
              <a:avLst/>
            </a:prstGeom>
            <a:pattFill prst="pct60">
              <a:fgClr>
                <a:srgbClr val="FF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89" name="Rectangle 9" descr="60%"/>
            <p:cNvSpPr>
              <a:spLocks noChangeArrowheads="1"/>
            </p:cNvSpPr>
            <p:nvPr/>
          </p:nvSpPr>
          <p:spPr bwMode="auto">
            <a:xfrm>
              <a:off x="3562" y="1277"/>
              <a:ext cx="236" cy="27"/>
            </a:xfrm>
            <a:prstGeom prst="rect">
              <a:avLst/>
            </a:prstGeom>
            <a:pattFill prst="pct60">
              <a:fgClr>
                <a:srgbClr val="FF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90" name="Text Box 10"/>
            <p:cNvSpPr txBox="1">
              <a:spLocks noChangeArrowheads="1"/>
            </p:cNvSpPr>
            <p:nvPr/>
          </p:nvSpPr>
          <p:spPr bwMode="auto">
            <a:xfrm>
              <a:off x="3819" y="1251"/>
              <a:ext cx="77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>
                  <a:latin typeface="Helvetica" pitchFamily="34" charset="0"/>
                  <a:ea typeface="PMingLiU" pitchFamily="18" charset="-120"/>
                  <a:cs typeface="Arial" pitchFamily="34" charset="0"/>
                </a:rPr>
                <a:t>cathode strips</a:t>
              </a:r>
            </a:p>
          </p:txBody>
        </p:sp>
        <p:sp>
          <p:nvSpPr>
            <p:cNvPr id="7991" name="Text Box 11"/>
            <p:cNvSpPr txBox="1">
              <a:spLocks noChangeArrowheads="1"/>
            </p:cNvSpPr>
            <p:nvPr/>
          </p:nvSpPr>
          <p:spPr bwMode="auto">
            <a:xfrm>
              <a:off x="3814" y="1587"/>
              <a:ext cx="778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>
                  <a:latin typeface="Helvetica" pitchFamily="34" charset="0"/>
                  <a:ea typeface="PMingLiU" pitchFamily="18" charset="-120"/>
                  <a:cs typeface="Arial" pitchFamily="34" charset="0"/>
                </a:rPr>
                <a:t>Cathode plane</a:t>
              </a:r>
            </a:p>
          </p:txBody>
        </p:sp>
        <p:sp>
          <p:nvSpPr>
            <p:cNvPr id="7992" name="Text Box 12"/>
            <p:cNvSpPr txBox="1">
              <a:spLocks noChangeArrowheads="1"/>
            </p:cNvSpPr>
            <p:nvPr/>
          </p:nvSpPr>
          <p:spPr bwMode="auto">
            <a:xfrm>
              <a:off x="3838" y="1428"/>
              <a:ext cx="36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>
                  <a:latin typeface="Helvetica" pitchFamily="34" charset="0"/>
                  <a:ea typeface="PMingLiU" pitchFamily="18" charset="-120"/>
                  <a:cs typeface="Arial" pitchFamily="34" charset="0"/>
                </a:rPr>
                <a:t>wires</a:t>
              </a:r>
            </a:p>
          </p:txBody>
        </p:sp>
        <p:sp>
          <p:nvSpPr>
            <p:cNvPr id="7993" name="Text Box 13"/>
            <p:cNvSpPr txBox="1">
              <a:spLocks noChangeArrowheads="1"/>
            </p:cNvSpPr>
            <p:nvPr/>
          </p:nvSpPr>
          <p:spPr bwMode="auto">
            <a:xfrm>
              <a:off x="3172" y="1397"/>
              <a:ext cx="517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US" sz="1000" b="1">
                  <a:latin typeface="Helvetica" pitchFamily="34" charset="0"/>
                  <a:ea typeface="PMingLiU" pitchFamily="18" charset="-120"/>
                  <a:cs typeface="Arial" pitchFamily="34" charset="0"/>
                </a:rPr>
                <a:t>avalanche</a:t>
              </a:r>
            </a:p>
          </p:txBody>
        </p:sp>
        <p:sp>
          <p:nvSpPr>
            <p:cNvPr id="7994" name="Rectangle 14"/>
            <p:cNvSpPr>
              <a:spLocks noChangeArrowheads="1"/>
            </p:cNvSpPr>
            <p:nvPr/>
          </p:nvSpPr>
          <p:spPr bwMode="auto">
            <a:xfrm>
              <a:off x="3067" y="1450"/>
              <a:ext cx="108" cy="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95" name="Oval 15"/>
            <p:cNvSpPr>
              <a:spLocks noChangeArrowheads="1"/>
            </p:cNvSpPr>
            <p:nvPr/>
          </p:nvSpPr>
          <p:spPr bwMode="auto">
            <a:xfrm>
              <a:off x="3091" y="1478"/>
              <a:ext cx="56" cy="5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4000">
                <a:latin typeface="Helvetica" pitchFamily="34" charset="0"/>
                <a:ea typeface="PMingLiU" pitchFamily="18" charset="-120"/>
                <a:cs typeface="Arial" pitchFamily="34" charset="0"/>
              </a:endParaRPr>
            </a:p>
          </p:txBody>
        </p:sp>
        <p:sp>
          <p:nvSpPr>
            <p:cNvPr id="7996" name="Line 16"/>
            <p:cNvSpPr>
              <a:spLocks noChangeShapeType="1"/>
            </p:cNvSpPr>
            <p:nvPr/>
          </p:nvSpPr>
          <p:spPr bwMode="auto">
            <a:xfrm>
              <a:off x="2482" y="1522"/>
              <a:ext cx="1285" cy="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997" name="AutoShape 17"/>
            <p:cNvSpPr>
              <a:spLocks noChangeArrowheads="1"/>
            </p:cNvSpPr>
            <p:nvPr/>
          </p:nvSpPr>
          <p:spPr bwMode="auto">
            <a:xfrm rot="-10747804">
              <a:off x="3174" y="1472"/>
              <a:ext cx="40" cy="52"/>
            </a:xfrm>
            <a:custGeom>
              <a:avLst/>
              <a:gdLst>
                <a:gd name="T0" fmla="*/ 20 w 21600"/>
                <a:gd name="T1" fmla="*/ 5 h 21600"/>
                <a:gd name="T2" fmla="*/ 5 w 21600"/>
                <a:gd name="T3" fmla="*/ 26 h 21600"/>
                <a:gd name="T4" fmla="*/ 20 w 21600"/>
                <a:gd name="T5" fmla="*/ 52 h 21600"/>
                <a:gd name="T6" fmla="*/ 35 w 21600"/>
                <a:gd name="T7" fmla="*/ 2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4860 w 21600"/>
                <a:gd name="T13" fmla="*/ 2077 h 21600"/>
                <a:gd name="T14" fmla="*/ 16740 w 21600"/>
                <a:gd name="T15" fmla="*/ 1370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8" name="Rectangle 18"/>
            <p:cNvSpPr>
              <a:spLocks noChangeArrowheads="1"/>
            </p:cNvSpPr>
            <p:nvPr/>
          </p:nvSpPr>
          <p:spPr bwMode="auto">
            <a:xfrm>
              <a:off x="2487" y="1442"/>
              <a:ext cx="23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99" name="Line 19"/>
            <p:cNvSpPr>
              <a:spLocks noChangeShapeType="1"/>
            </p:cNvSpPr>
            <p:nvPr/>
          </p:nvSpPr>
          <p:spPr bwMode="auto">
            <a:xfrm>
              <a:off x="2473" y="1350"/>
              <a:ext cx="24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00" name="Line 20"/>
            <p:cNvSpPr>
              <a:spLocks noChangeShapeType="1"/>
            </p:cNvSpPr>
            <p:nvPr/>
          </p:nvSpPr>
          <p:spPr bwMode="auto">
            <a:xfrm>
              <a:off x="2739" y="1349"/>
              <a:ext cx="24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01" name="Line 21"/>
            <p:cNvSpPr>
              <a:spLocks noChangeShapeType="1"/>
            </p:cNvSpPr>
            <p:nvPr/>
          </p:nvSpPr>
          <p:spPr bwMode="auto">
            <a:xfrm>
              <a:off x="3007" y="1349"/>
              <a:ext cx="24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02" name="Line 22"/>
            <p:cNvSpPr>
              <a:spLocks noChangeShapeType="1"/>
            </p:cNvSpPr>
            <p:nvPr/>
          </p:nvSpPr>
          <p:spPr bwMode="auto">
            <a:xfrm>
              <a:off x="3273" y="1348"/>
              <a:ext cx="24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03" name="Line 23"/>
            <p:cNvSpPr>
              <a:spLocks noChangeShapeType="1"/>
            </p:cNvSpPr>
            <p:nvPr/>
          </p:nvSpPr>
          <p:spPr bwMode="auto">
            <a:xfrm>
              <a:off x="3555" y="1347"/>
              <a:ext cx="24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04" name="Line 24"/>
            <p:cNvSpPr>
              <a:spLocks noChangeShapeType="1"/>
            </p:cNvSpPr>
            <p:nvPr/>
          </p:nvSpPr>
          <p:spPr bwMode="auto">
            <a:xfrm>
              <a:off x="2481" y="1688"/>
              <a:ext cx="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05" name="Line 25"/>
            <p:cNvSpPr>
              <a:spLocks noChangeShapeType="1"/>
            </p:cNvSpPr>
            <p:nvPr/>
          </p:nvSpPr>
          <p:spPr bwMode="auto">
            <a:xfrm>
              <a:off x="2469" y="1406"/>
              <a:ext cx="2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06" name="Text Box 26"/>
            <p:cNvSpPr txBox="1">
              <a:spLocks noChangeArrowheads="1"/>
            </p:cNvSpPr>
            <p:nvPr/>
          </p:nvSpPr>
          <p:spPr bwMode="auto">
            <a:xfrm rot="-4100">
              <a:off x="2368" y="1390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000" b="1">
                  <a:latin typeface="Helvetica" pitchFamily="34" charset="0"/>
                  <a:ea typeface="PMingLiU" pitchFamily="18" charset="-120"/>
                  <a:cs typeface="Arial" pitchFamily="34" charset="0"/>
                </a:rPr>
                <a:t>3 - 16 mm</a:t>
              </a:r>
            </a:p>
          </p:txBody>
        </p:sp>
      </p:grpSp>
      <p:grpSp>
        <p:nvGrpSpPr>
          <p:cNvPr id="7176" name="Group 27"/>
          <p:cNvGrpSpPr>
            <a:grpSpLocks/>
          </p:cNvGrpSpPr>
          <p:nvPr/>
        </p:nvGrpSpPr>
        <p:grpSpPr bwMode="auto">
          <a:xfrm>
            <a:off x="4800600" y="2819400"/>
            <a:ext cx="1825625" cy="3032125"/>
            <a:chOff x="2274" y="1962"/>
            <a:chExt cx="1150" cy="1910"/>
          </a:xfrm>
        </p:grpSpPr>
        <p:grpSp>
          <p:nvGrpSpPr>
            <p:cNvPr id="7206" name="Group 28"/>
            <p:cNvGrpSpPr>
              <a:grpSpLocks/>
            </p:cNvGrpSpPr>
            <p:nvPr/>
          </p:nvGrpSpPr>
          <p:grpSpPr bwMode="auto">
            <a:xfrm>
              <a:off x="2297" y="1962"/>
              <a:ext cx="1127" cy="1851"/>
              <a:chOff x="2297" y="1962"/>
              <a:chExt cx="1127" cy="1851"/>
            </a:xfrm>
          </p:grpSpPr>
          <p:grpSp>
            <p:nvGrpSpPr>
              <p:cNvPr id="7210" name="Group 29"/>
              <p:cNvGrpSpPr>
                <a:grpSpLocks/>
              </p:cNvGrpSpPr>
              <p:nvPr/>
            </p:nvGrpSpPr>
            <p:grpSpPr bwMode="auto">
              <a:xfrm>
                <a:off x="2417" y="1962"/>
                <a:ext cx="1007" cy="1761"/>
                <a:chOff x="2417" y="1962"/>
                <a:chExt cx="1007" cy="1761"/>
              </a:xfrm>
            </p:grpSpPr>
            <p:sp>
              <p:nvSpPr>
                <p:cNvPr id="7857" name="AutoShape 30"/>
                <p:cNvSpPr>
                  <a:spLocks noChangeArrowheads="1"/>
                </p:cNvSpPr>
                <p:nvPr/>
              </p:nvSpPr>
              <p:spPr bwMode="auto">
                <a:xfrm>
                  <a:off x="2417" y="1962"/>
                  <a:ext cx="1007" cy="1757"/>
                </a:xfrm>
                <a:custGeom>
                  <a:avLst/>
                  <a:gdLst>
                    <a:gd name="T0" fmla="*/ 881 w 21600"/>
                    <a:gd name="T1" fmla="*/ 879 h 21600"/>
                    <a:gd name="T2" fmla="*/ 503 w 21600"/>
                    <a:gd name="T3" fmla="*/ 1757 h 21600"/>
                    <a:gd name="T4" fmla="*/ 126 w 21600"/>
                    <a:gd name="T5" fmla="*/ 879 h 21600"/>
                    <a:gd name="T6" fmla="*/ 50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4 w 21600"/>
                    <a:gd name="T13" fmla="*/ 4499 h 21600"/>
                    <a:gd name="T14" fmla="*/ 17096 w 21600"/>
                    <a:gd name="T15" fmla="*/ 1710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58" name="Line 31"/>
                <p:cNvSpPr>
                  <a:spLocks noChangeShapeType="1"/>
                </p:cNvSpPr>
                <p:nvPr/>
              </p:nvSpPr>
              <p:spPr bwMode="auto">
                <a:xfrm>
                  <a:off x="2471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59" name="Line 32"/>
                <p:cNvSpPr>
                  <a:spLocks noChangeShapeType="1"/>
                </p:cNvSpPr>
                <p:nvPr/>
              </p:nvSpPr>
              <p:spPr bwMode="auto">
                <a:xfrm>
                  <a:off x="2524" y="1974"/>
                  <a:ext cx="200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0" name="Line 33"/>
                <p:cNvSpPr>
                  <a:spLocks noChangeShapeType="1"/>
                </p:cNvSpPr>
                <p:nvPr/>
              </p:nvSpPr>
              <p:spPr bwMode="auto">
                <a:xfrm>
                  <a:off x="2572" y="1972"/>
                  <a:ext cx="174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1" name="Line 34"/>
                <p:cNvSpPr>
                  <a:spLocks noChangeShapeType="1"/>
                </p:cNvSpPr>
                <p:nvPr/>
              </p:nvSpPr>
              <p:spPr bwMode="auto">
                <a:xfrm>
                  <a:off x="2617" y="1971"/>
                  <a:ext cx="149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2" name="Line 35"/>
                <p:cNvSpPr>
                  <a:spLocks noChangeShapeType="1"/>
                </p:cNvSpPr>
                <p:nvPr/>
              </p:nvSpPr>
              <p:spPr bwMode="auto">
                <a:xfrm>
                  <a:off x="2661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3" name="Line 36"/>
                <p:cNvSpPr>
                  <a:spLocks noChangeShapeType="1"/>
                </p:cNvSpPr>
                <p:nvPr/>
              </p:nvSpPr>
              <p:spPr bwMode="auto">
                <a:xfrm>
                  <a:off x="2702" y="1972"/>
                  <a:ext cx="101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4" name="Line 37"/>
                <p:cNvSpPr>
                  <a:spLocks noChangeShapeType="1"/>
                </p:cNvSpPr>
                <p:nvPr/>
              </p:nvSpPr>
              <p:spPr bwMode="auto">
                <a:xfrm>
                  <a:off x="2755" y="1972"/>
                  <a:ext cx="71" cy="174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5" name="Line 38"/>
                <p:cNvSpPr>
                  <a:spLocks noChangeShapeType="1"/>
                </p:cNvSpPr>
                <p:nvPr/>
              </p:nvSpPr>
              <p:spPr bwMode="auto">
                <a:xfrm>
                  <a:off x="2846" y="1975"/>
                  <a:ext cx="26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6" name="Line 39"/>
                <p:cNvSpPr>
                  <a:spLocks noChangeShapeType="1"/>
                </p:cNvSpPr>
                <p:nvPr/>
              </p:nvSpPr>
              <p:spPr bwMode="auto">
                <a:xfrm>
                  <a:off x="2902" y="1971"/>
                  <a:ext cx="0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7" name="Line 40"/>
                <p:cNvSpPr>
                  <a:spLocks noChangeShapeType="1"/>
                </p:cNvSpPr>
                <p:nvPr/>
              </p:nvSpPr>
              <p:spPr bwMode="auto">
                <a:xfrm>
                  <a:off x="2803" y="1973"/>
                  <a:ext cx="43" cy="174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8" name="Line 41"/>
                <p:cNvSpPr>
                  <a:spLocks noChangeShapeType="1"/>
                </p:cNvSpPr>
                <p:nvPr/>
              </p:nvSpPr>
              <p:spPr bwMode="auto">
                <a:xfrm>
                  <a:off x="2653" y="35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69" name="Line 42"/>
                <p:cNvSpPr>
                  <a:spLocks noChangeShapeType="1"/>
                </p:cNvSpPr>
                <p:nvPr/>
              </p:nvSpPr>
              <p:spPr bwMode="auto">
                <a:xfrm>
                  <a:off x="2657" y="351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0" name="Line 43"/>
                <p:cNvSpPr>
                  <a:spLocks noChangeShapeType="1"/>
                </p:cNvSpPr>
                <p:nvPr/>
              </p:nvSpPr>
              <p:spPr bwMode="auto">
                <a:xfrm>
                  <a:off x="2657" y="350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1" name="Line 44"/>
                <p:cNvSpPr>
                  <a:spLocks noChangeShapeType="1"/>
                </p:cNvSpPr>
                <p:nvPr/>
              </p:nvSpPr>
              <p:spPr bwMode="auto">
                <a:xfrm>
                  <a:off x="2661" y="348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2" name="Line 45"/>
                <p:cNvSpPr>
                  <a:spLocks noChangeShapeType="1"/>
                </p:cNvSpPr>
                <p:nvPr/>
              </p:nvSpPr>
              <p:spPr bwMode="auto">
                <a:xfrm>
                  <a:off x="2661" y="347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3" name="Line 46"/>
                <p:cNvSpPr>
                  <a:spLocks noChangeShapeType="1"/>
                </p:cNvSpPr>
                <p:nvPr/>
              </p:nvSpPr>
              <p:spPr bwMode="auto">
                <a:xfrm>
                  <a:off x="2665" y="345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4" name="Line 47"/>
                <p:cNvSpPr>
                  <a:spLocks noChangeShapeType="1"/>
                </p:cNvSpPr>
                <p:nvPr/>
              </p:nvSpPr>
              <p:spPr bwMode="auto">
                <a:xfrm>
                  <a:off x="2665" y="343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5" name="Line 48"/>
                <p:cNvSpPr>
                  <a:spLocks noChangeShapeType="1"/>
                </p:cNvSpPr>
                <p:nvPr/>
              </p:nvSpPr>
              <p:spPr bwMode="auto">
                <a:xfrm>
                  <a:off x="2670" y="34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6" name="Line 49"/>
                <p:cNvSpPr>
                  <a:spLocks noChangeShapeType="1"/>
                </p:cNvSpPr>
                <p:nvPr/>
              </p:nvSpPr>
              <p:spPr bwMode="auto">
                <a:xfrm>
                  <a:off x="2670" y="340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7" name="Line 50"/>
                <p:cNvSpPr>
                  <a:spLocks noChangeShapeType="1"/>
                </p:cNvSpPr>
                <p:nvPr/>
              </p:nvSpPr>
              <p:spPr bwMode="auto">
                <a:xfrm>
                  <a:off x="2674" y="338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8" name="Line 51"/>
                <p:cNvSpPr>
                  <a:spLocks noChangeShapeType="1"/>
                </p:cNvSpPr>
                <p:nvPr/>
              </p:nvSpPr>
              <p:spPr bwMode="auto">
                <a:xfrm>
                  <a:off x="2674" y="337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79" name="Line 52"/>
                <p:cNvSpPr>
                  <a:spLocks noChangeShapeType="1"/>
                </p:cNvSpPr>
                <p:nvPr/>
              </p:nvSpPr>
              <p:spPr bwMode="auto">
                <a:xfrm>
                  <a:off x="2678" y="335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0" name="Line 53"/>
                <p:cNvSpPr>
                  <a:spLocks noChangeShapeType="1"/>
                </p:cNvSpPr>
                <p:nvPr/>
              </p:nvSpPr>
              <p:spPr bwMode="auto">
                <a:xfrm>
                  <a:off x="2678" y="333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1" name="Line 54"/>
                <p:cNvSpPr>
                  <a:spLocks noChangeShapeType="1"/>
                </p:cNvSpPr>
                <p:nvPr/>
              </p:nvSpPr>
              <p:spPr bwMode="auto">
                <a:xfrm>
                  <a:off x="2682" y="332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2" name="Line 55"/>
                <p:cNvSpPr>
                  <a:spLocks noChangeShapeType="1"/>
                </p:cNvSpPr>
                <p:nvPr/>
              </p:nvSpPr>
              <p:spPr bwMode="auto">
                <a:xfrm>
                  <a:off x="2682" y="330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3" name="Line 56"/>
                <p:cNvSpPr>
                  <a:spLocks noChangeShapeType="1"/>
                </p:cNvSpPr>
                <p:nvPr/>
              </p:nvSpPr>
              <p:spPr bwMode="auto">
                <a:xfrm>
                  <a:off x="2686" y="329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4" name="Line 57"/>
                <p:cNvSpPr>
                  <a:spLocks noChangeShapeType="1"/>
                </p:cNvSpPr>
                <p:nvPr/>
              </p:nvSpPr>
              <p:spPr bwMode="auto">
                <a:xfrm>
                  <a:off x="2686" y="327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5" name="Line 58"/>
                <p:cNvSpPr>
                  <a:spLocks noChangeShapeType="1"/>
                </p:cNvSpPr>
                <p:nvPr/>
              </p:nvSpPr>
              <p:spPr bwMode="auto">
                <a:xfrm>
                  <a:off x="2691" y="3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6" name="Line 59"/>
                <p:cNvSpPr>
                  <a:spLocks noChangeShapeType="1"/>
                </p:cNvSpPr>
                <p:nvPr/>
              </p:nvSpPr>
              <p:spPr bwMode="auto">
                <a:xfrm>
                  <a:off x="2691" y="324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7" name="Line 60"/>
                <p:cNvSpPr>
                  <a:spLocks noChangeShapeType="1"/>
                </p:cNvSpPr>
                <p:nvPr/>
              </p:nvSpPr>
              <p:spPr bwMode="auto">
                <a:xfrm>
                  <a:off x="2695" y="322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8" name="Line 61"/>
                <p:cNvSpPr>
                  <a:spLocks noChangeShapeType="1"/>
                </p:cNvSpPr>
                <p:nvPr/>
              </p:nvSpPr>
              <p:spPr bwMode="auto">
                <a:xfrm>
                  <a:off x="2695" y="320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89" name="Line 62"/>
                <p:cNvSpPr>
                  <a:spLocks noChangeShapeType="1"/>
                </p:cNvSpPr>
                <p:nvPr/>
              </p:nvSpPr>
              <p:spPr bwMode="auto">
                <a:xfrm>
                  <a:off x="2699" y="319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0" name="Line 63"/>
                <p:cNvSpPr>
                  <a:spLocks noChangeShapeType="1"/>
                </p:cNvSpPr>
                <p:nvPr/>
              </p:nvSpPr>
              <p:spPr bwMode="auto">
                <a:xfrm>
                  <a:off x="2699" y="317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1" name="Line 64"/>
                <p:cNvSpPr>
                  <a:spLocks noChangeShapeType="1"/>
                </p:cNvSpPr>
                <p:nvPr/>
              </p:nvSpPr>
              <p:spPr bwMode="auto">
                <a:xfrm>
                  <a:off x="2703" y="315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2" name="Line 65"/>
                <p:cNvSpPr>
                  <a:spLocks noChangeShapeType="1"/>
                </p:cNvSpPr>
                <p:nvPr/>
              </p:nvSpPr>
              <p:spPr bwMode="auto">
                <a:xfrm>
                  <a:off x="2703" y="314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3" name="Line 66"/>
                <p:cNvSpPr>
                  <a:spLocks noChangeShapeType="1"/>
                </p:cNvSpPr>
                <p:nvPr/>
              </p:nvSpPr>
              <p:spPr bwMode="auto">
                <a:xfrm>
                  <a:off x="2707" y="312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4" name="Line 67"/>
                <p:cNvSpPr>
                  <a:spLocks noChangeShapeType="1"/>
                </p:cNvSpPr>
                <p:nvPr/>
              </p:nvSpPr>
              <p:spPr bwMode="auto">
                <a:xfrm>
                  <a:off x="2707" y="311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5" name="Line 68"/>
                <p:cNvSpPr>
                  <a:spLocks noChangeShapeType="1"/>
                </p:cNvSpPr>
                <p:nvPr/>
              </p:nvSpPr>
              <p:spPr bwMode="auto">
                <a:xfrm>
                  <a:off x="2712" y="30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6" name="Line 69"/>
                <p:cNvSpPr>
                  <a:spLocks noChangeShapeType="1"/>
                </p:cNvSpPr>
                <p:nvPr/>
              </p:nvSpPr>
              <p:spPr bwMode="auto">
                <a:xfrm>
                  <a:off x="2712" y="307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7" name="Line 70"/>
                <p:cNvSpPr>
                  <a:spLocks noChangeShapeType="1"/>
                </p:cNvSpPr>
                <p:nvPr/>
              </p:nvSpPr>
              <p:spPr bwMode="auto">
                <a:xfrm>
                  <a:off x="2716" y="30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8" name="Line 71"/>
                <p:cNvSpPr>
                  <a:spLocks noChangeShapeType="1"/>
                </p:cNvSpPr>
                <p:nvPr/>
              </p:nvSpPr>
              <p:spPr bwMode="auto">
                <a:xfrm>
                  <a:off x="2716" y="30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99" name="Line 72"/>
                <p:cNvSpPr>
                  <a:spLocks noChangeShapeType="1"/>
                </p:cNvSpPr>
                <p:nvPr/>
              </p:nvSpPr>
              <p:spPr bwMode="auto">
                <a:xfrm>
                  <a:off x="2720" y="302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0" name="Line 73"/>
                <p:cNvSpPr>
                  <a:spLocks noChangeShapeType="1"/>
                </p:cNvSpPr>
                <p:nvPr/>
              </p:nvSpPr>
              <p:spPr bwMode="auto">
                <a:xfrm>
                  <a:off x="2720" y="30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1" name="Line 74"/>
                <p:cNvSpPr>
                  <a:spLocks noChangeShapeType="1"/>
                </p:cNvSpPr>
                <p:nvPr/>
              </p:nvSpPr>
              <p:spPr bwMode="auto">
                <a:xfrm>
                  <a:off x="2724" y="299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2" name="Line 75"/>
                <p:cNvSpPr>
                  <a:spLocks noChangeShapeType="1"/>
                </p:cNvSpPr>
                <p:nvPr/>
              </p:nvSpPr>
              <p:spPr bwMode="auto">
                <a:xfrm>
                  <a:off x="2724" y="297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3" name="Line 76"/>
                <p:cNvSpPr>
                  <a:spLocks noChangeShapeType="1"/>
                </p:cNvSpPr>
                <p:nvPr/>
              </p:nvSpPr>
              <p:spPr bwMode="auto">
                <a:xfrm>
                  <a:off x="2728" y="296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4" name="Line 77"/>
                <p:cNvSpPr>
                  <a:spLocks noChangeShapeType="1"/>
                </p:cNvSpPr>
                <p:nvPr/>
              </p:nvSpPr>
              <p:spPr bwMode="auto">
                <a:xfrm>
                  <a:off x="2728" y="294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5" name="Line 78"/>
                <p:cNvSpPr>
                  <a:spLocks noChangeShapeType="1"/>
                </p:cNvSpPr>
                <p:nvPr/>
              </p:nvSpPr>
              <p:spPr bwMode="auto">
                <a:xfrm>
                  <a:off x="2733" y="293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6" name="Line 79"/>
                <p:cNvSpPr>
                  <a:spLocks noChangeShapeType="1"/>
                </p:cNvSpPr>
                <p:nvPr/>
              </p:nvSpPr>
              <p:spPr bwMode="auto">
                <a:xfrm>
                  <a:off x="2733" y="291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7" name="Line 80"/>
                <p:cNvSpPr>
                  <a:spLocks noChangeShapeType="1"/>
                </p:cNvSpPr>
                <p:nvPr/>
              </p:nvSpPr>
              <p:spPr bwMode="auto">
                <a:xfrm>
                  <a:off x="2737" y="28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8" name="Line 81"/>
                <p:cNvSpPr>
                  <a:spLocks noChangeShapeType="1"/>
                </p:cNvSpPr>
                <p:nvPr/>
              </p:nvSpPr>
              <p:spPr bwMode="auto">
                <a:xfrm>
                  <a:off x="2737" y="28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09" name="Line 82"/>
                <p:cNvSpPr>
                  <a:spLocks noChangeShapeType="1"/>
                </p:cNvSpPr>
                <p:nvPr/>
              </p:nvSpPr>
              <p:spPr bwMode="auto">
                <a:xfrm>
                  <a:off x="2741" y="28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0" name="Line 83"/>
                <p:cNvSpPr>
                  <a:spLocks noChangeShapeType="1"/>
                </p:cNvSpPr>
                <p:nvPr/>
              </p:nvSpPr>
              <p:spPr bwMode="auto">
                <a:xfrm>
                  <a:off x="2741" y="28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1" name="Line 84"/>
                <p:cNvSpPr>
                  <a:spLocks noChangeShapeType="1"/>
                </p:cNvSpPr>
                <p:nvPr/>
              </p:nvSpPr>
              <p:spPr bwMode="auto">
                <a:xfrm>
                  <a:off x="2745" y="283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2" name="Line 85"/>
                <p:cNvSpPr>
                  <a:spLocks noChangeShapeType="1"/>
                </p:cNvSpPr>
                <p:nvPr/>
              </p:nvSpPr>
              <p:spPr bwMode="auto">
                <a:xfrm>
                  <a:off x="2745" y="281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3" name="Line 86"/>
                <p:cNvSpPr>
                  <a:spLocks noChangeShapeType="1"/>
                </p:cNvSpPr>
                <p:nvPr/>
              </p:nvSpPr>
              <p:spPr bwMode="auto">
                <a:xfrm>
                  <a:off x="2750" y="280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4" name="Line 87"/>
                <p:cNvSpPr>
                  <a:spLocks noChangeShapeType="1"/>
                </p:cNvSpPr>
                <p:nvPr/>
              </p:nvSpPr>
              <p:spPr bwMode="auto">
                <a:xfrm>
                  <a:off x="2750" y="27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5" name="Line 88"/>
                <p:cNvSpPr>
                  <a:spLocks noChangeShapeType="1"/>
                </p:cNvSpPr>
                <p:nvPr/>
              </p:nvSpPr>
              <p:spPr bwMode="auto">
                <a:xfrm>
                  <a:off x="2754" y="276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6" name="Line 89"/>
                <p:cNvSpPr>
                  <a:spLocks noChangeShapeType="1"/>
                </p:cNvSpPr>
                <p:nvPr/>
              </p:nvSpPr>
              <p:spPr bwMode="auto">
                <a:xfrm>
                  <a:off x="2632" y="36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7" name="Line 90"/>
                <p:cNvSpPr>
                  <a:spLocks noChangeShapeType="1"/>
                </p:cNvSpPr>
                <p:nvPr/>
              </p:nvSpPr>
              <p:spPr bwMode="auto">
                <a:xfrm>
                  <a:off x="2632" y="368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8" name="Line 91"/>
                <p:cNvSpPr>
                  <a:spLocks noChangeShapeType="1"/>
                </p:cNvSpPr>
                <p:nvPr/>
              </p:nvSpPr>
              <p:spPr bwMode="auto">
                <a:xfrm>
                  <a:off x="2636" y="366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19" name="Line 92"/>
                <p:cNvSpPr>
                  <a:spLocks noChangeShapeType="1"/>
                </p:cNvSpPr>
                <p:nvPr/>
              </p:nvSpPr>
              <p:spPr bwMode="auto">
                <a:xfrm>
                  <a:off x="2636" y="36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0" name="Line 93"/>
                <p:cNvSpPr>
                  <a:spLocks noChangeShapeType="1"/>
                </p:cNvSpPr>
                <p:nvPr/>
              </p:nvSpPr>
              <p:spPr bwMode="auto">
                <a:xfrm>
                  <a:off x="2640" y="363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1" name="Line 94"/>
                <p:cNvSpPr>
                  <a:spLocks noChangeShapeType="1"/>
                </p:cNvSpPr>
                <p:nvPr/>
              </p:nvSpPr>
              <p:spPr bwMode="auto">
                <a:xfrm>
                  <a:off x="2640" y="36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2" name="Line 95"/>
                <p:cNvSpPr>
                  <a:spLocks noChangeShapeType="1"/>
                </p:cNvSpPr>
                <p:nvPr/>
              </p:nvSpPr>
              <p:spPr bwMode="auto">
                <a:xfrm>
                  <a:off x="2644" y="360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3" name="Line 96"/>
                <p:cNvSpPr>
                  <a:spLocks noChangeShapeType="1"/>
                </p:cNvSpPr>
                <p:nvPr/>
              </p:nvSpPr>
              <p:spPr bwMode="auto">
                <a:xfrm>
                  <a:off x="2644" y="358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4" name="Line 97"/>
                <p:cNvSpPr>
                  <a:spLocks noChangeShapeType="1"/>
                </p:cNvSpPr>
                <p:nvPr/>
              </p:nvSpPr>
              <p:spPr bwMode="auto">
                <a:xfrm>
                  <a:off x="2648" y="35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5" name="Line 98"/>
                <p:cNvSpPr>
                  <a:spLocks noChangeShapeType="1"/>
                </p:cNvSpPr>
                <p:nvPr/>
              </p:nvSpPr>
              <p:spPr bwMode="auto">
                <a:xfrm>
                  <a:off x="2648" y="3551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6" name="AutoShape 99"/>
                <p:cNvSpPr>
                  <a:spLocks noChangeArrowheads="1"/>
                </p:cNvSpPr>
                <p:nvPr/>
              </p:nvSpPr>
              <p:spPr bwMode="auto">
                <a:xfrm>
                  <a:off x="2606" y="3572"/>
                  <a:ext cx="59" cy="151"/>
                </a:xfrm>
                <a:prstGeom prst="triangle">
                  <a:avLst>
                    <a:gd name="adj" fmla="val 64287"/>
                  </a:avLst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927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3147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8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3120" y="1971"/>
                  <a:ext cx="197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29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3098" y="1972"/>
                  <a:ext cx="171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0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3078" y="1971"/>
                  <a:ext cx="146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1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3056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2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3041" y="1972"/>
                  <a:ext cx="98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3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3018" y="1975"/>
                  <a:ext cx="71" cy="17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4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2972" y="1972"/>
                  <a:ext cx="20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5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2942" y="1971"/>
                  <a:ext cx="3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6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2998" y="1970"/>
                  <a:ext cx="43" cy="17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7" name="Line 110"/>
                <p:cNvSpPr>
                  <a:spLocks noChangeShapeType="1"/>
                </p:cNvSpPr>
                <p:nvPr/>
              </p:nvSpPr>
              <p:spPr bwMode="auto">
                <a:xfrm>
                  <a:off x="2758" y="275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8" name="Line 111"/>
                <p:cNvSpPr>
                  <a:spLocks noChangeShapeType="1"/>
                </p:cNvSpPr>
                <p:nvPr/>
              </p:nvSpPr>
              <p:spPr bwMode="auto">
                <a:xfrm>
                  <a:off x="2762" y="27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39" name="Line 112"/>
                <p:cNvSpPr>
                  <a:spLocks noChangeShapeType="1"/>
                </p:cNvSpPr>
                <p:nvPr/>
              </p:nvSpPr>
              <p:spPr bwMode="auto">
                <a:xfrm>
                  <a:off x="2763" y="271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0" name="Line 113"/>
                <p:cNvSpPr>
                  <a:spLocks noChangeShapeType="1"/>
                </p:cNvSpPr>
                <p:nvPr/>
              </p:nvSpPr>
              <p:spPr bwMode="auto">
                <a:xfrm>
                  <a:off x="2767" y="26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1" name="Line 114"/>
                <p:cNvSpPr>
                  <a:spLocks noChangeShapeType="1"/>
                </p:cNvSpPr>
                <p:nvPr/>
              </p:nvSpPr>
              <p:spPr bwMode="auto">
                <a:xfrm>
                  <a:off x="2767" y="26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2" name="Line 115"/>
                <p:cNvSpPr>
                  <a:spLocks noChangeShapeType="1"/>
                </p:cNvSpPr>
                <p:nvPr/>
              </p:nvSpPr>
              <p:spPr bwMode="auto">
                <a:xfrm>
                  <a:off x="2772" y="26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3" name="Line 116"/>
                <p:cNvSpPr>
                  <a:spLocks noChangeShapeType="1"/>
                </p:cNvSpPr>
                <p:nvPr/>
              </p:nvSpPr>
              <p:spPr bwMode="auto">
                <a:xfrm>
                  <a:off x="2772" y="26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4" name="Line 117"/>
                <p:cNvSpPr>
                  <a:spLocks noChangeShapeType="1"/>
                </p:cNvSpPr>
                <p:nvPr/>
              </p:nvSpPr>
              <p:spPr bwMode="auto">
                <a:xfrm>
                  <a:off x="2776" y="26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5" name="Line 118"/>
                <p:cNvSpPr>
                  <a:spLocks noChangeShapeType="1"/>
                </p:cNvSpPr>
                <p:nvPr/>
              </p:nvSpPr>
              <p:spPr bwMode="auto">
                <a:xfrm>
                  <a:off x="2776" y="26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6" name="Line 119"/>
                <p:cNvSpPr>
                  <a:spLocks noChangeShapeType="1"/>
                </p:cNvSpPr>
                <p:nvPr/>
              </p:nvSpPr>
              <p:spPr bwMode="auto">
                <a:xfrm>
                  <a:off x="2780" y="25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7" name="Line 120"/>
                <p:cNvSpPr>
                  <a:spLocks noChangeShapeType="1"/>
                </p:cNvSpPr>
                <p:nvPr/>
              </p:nvSpPr>
              <p:spPr bwMode="auto">
                <a:xfrm>
                  <a:off x="2780" y="25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8" name="Line 121"/>
                <p:cNvSpPr>
                  <a:spLocks noChangeShapeType="1"/>
                </p:cNvSpPr>
                <p:nvPr/>
              </p:nvSpPr>
              <p:spPr bwMode="auto">
                <a:xfrm>
                  <a:off x="2781" y="25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49" name="Line 122"/>
                <p:cNvSpPr>
                  <a:spLocks noChangeShapeType="1"/>
                </p:cNvSpPr>
                <p:nvPr/>
              </p:nvSpPr>
              <p:spPr bwMode="auto">
                <a:xfrm>
                  <a:off x="2782" y="25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0" name="Line 123"/>
                <p:cNvSpPr>
                  <a:spLocks noChangeShapeType="1"/>
                </p:cNvSpPr>
                <p:nvPr/>
              </p:nvSpPr>
              <p:spPr bwMode="auto">
                <a:xfrm>
                  <a:off x="2786" y="25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1" name="Line 124"/>
                <p:cNvSpPr>
                  <a:spLocks noChangeShapeType="1"/>
                </p:cNvSpPr>
                <p:nvPr/>
              </p:nvSpPr>
              <p:spPr bwMode="auto">
                <a:xfrm>
                  <a:off x="2786" y="25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2" name="Line 125"/>
                <p:cNvSpPr>
                  <a:spLocks noChangeShapeType="1"/>
                </p:cNvSpPr>
                <p:nvPr/>
              </p:nvSpPr>
              <p:spPr bwMode="auto">
                <a:xfrm>
                  <a:off x="2791" y="24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3" name="Line 126"/>
                <p:cNvSpPr>
                  <a:spLocks noChangeShapeType="1"/>
                </p:cNvSpPr>
                <p:nvPr/>
              </p:nvSpPr>
              <p:spPr bwMode="auto">
                <a:xfrm>
                  <a:off x="2791" y="24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4" name="Line 127"/>
                <p:cNvSpPr>
                  <a:spLocks noChangeShapeType="1"/>
                </p:cNvSpPr>
                <p:nvPr/>
              </p:nvSpPr>
              <p:spPr bwMode="auto">
                <a:xfrm>
                  <a:off x="2797" y="24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5" name="Line 128"/>
                <p:cNvSpPr>
                  <a:spLocks noChangeShapeType="1"/>
                </p:cNvSpPr>
                <p:nvPr/>
              </p:nvSpPr>
              <p:spPr bwMode="auto">
                <a:xfrm>
                  <a:off x="2797" y="244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6" name="Line 129"/>
                <p:cNvSpPr>
                  <a:spLocks noChangeShapeType="1"/>
                </p:cNvSpPr>
                <p:nvPr/>
              </p:nvSpPr>
              <p:spPr bwMode="auto">
                <a:xfrm>
                  <a:off x="2801" y="243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7" name="Line 130"/>
                <p:cNvSpPr>
                  <a:spLocks noChangeShapeType="1"/>
                </p:cNvSpPr>
                <p:nvPr/>
              </p:nvSpPr>
              <p:spPr bwMode="auto">
                <a:xfrm>
                  <a:off x="2801" y="24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8" name="Line 131"/>
                <p:cNvSpPr>
                  <a:spLocks noChangeShapeType="1"/>
                </p:cNvSpPr>
                <p:nvPr/>
              </p:nvSpPr>
              <p:spPr bwMode="auto">
                <a:xfrm>
                  <a:off x="2808" y="240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59" name="Line 132"/>
                <p:cNvSpPr>
                  <a:spLocks noChangeShapeType="1"/>
                </p:cNvSpPr>
                <p:nvPr/>
              </p:nvSpPr>
              <p:spPr bwMode="auto">
                <a:xfrm>
                  <a:off x="2805" y="238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0" name="Line 133"/>
                <p:cNvSpPr>
                  <a:spLocks noChangeShapeType="1"/>
                </p:cNvSpPr>
                <p:nvPr/>
              </p:nvSpPr>
              <p:spPr bwMode="auto">
                <a:xfrm>
                  <a:off x="2803" y="23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1" name="Line 134"/>
                <p:cNvSpPr>
                  <a:spLocks noChangeShapeType="1"/>
                </p:cNvSpPr>
                <p:nvPr/>
              </p:nvSpPr>
              <p:spPr bwMode="auto">
                <a:xfrm>
                  <a:off x="2807" y="235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2" name="Line 135"/>
                <p:cNvSpPr>
                  <a:spLocks noChangeShapeType="1"/>
                </p:cNvSpPr>
                <p:nvPr/>
              </p:nvSpPr>
              <p:spPr bwMode="auto">
                <a:xfrm>
                  <a:off x="2811" y="233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3" name="Line 136"/>
                <p:cNvSpPr>
                  <a:spLocks noChangeShapeType="1"/>
                </p:cNvSpPr>
                <p:nvPr/>
              </p:nvSpPr>
              <p:spPr bwMode="auto">
                <a:xfrm>
                  <a:off x="2816" y="23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4" name="Line 137"/>
                <p:cNvSpPr>
                  <a:spLocks noChangeShapeType="1"/>
                </p:cNvSpPr>
                <p:nvPr/>
              </p:nvSpPr>
              <p:spPr bwMode="auto">
                <a:xfrm>
                  <a:off x="2814" y="230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5" name="Line 138"/>
                <p:cNvSpPr>
                  <a:spLocks noChangeShapeType="1"/>
                </p:cNvSpPr>
                <p:nvPr/>
              </p:nvSpPr>
              <p:spPr bwMode="auto">
                <a:xfrm>
                  <a:off x="2817" y="228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6" name="Line 139"/>
                <p:cNvSpPr>
                  <a:spLocks noChangeShapeType="1"/>
                </p:cNvSpPr>
                <p:nvPr/>
              </p:nvSpPr>
              <p:spPr bwMode="auto">
                <a:xfrm>
                  <a:off x="2821" y="227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7" name="Line 140"/>
                <p:cNvSpPr>
                  <a:spLocks noChangeShapeType="1"/>
                </p:cNvSpPr>
                <p:nvPr/>
              </p:nvSpPr>
              <p:spPr bwMode="auto">
                <a:xfrm>
                  <a:off x="2818" y="2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8" name="Line 141"/>
                <p:cNvSpPr>
                  <a:spLocks noChangeShapeType="1"/>
                </p:cNvSpPr>
                <p:nvPr/>
              </p:nvSpPr>
              <p:spPr bwMode="auto">
                <a:xfrm>
                  <a:off x="2831" y="224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69" name="Line 142"/>
                <p:cNvSpPr>
                  <a:spLocks noChangeShapeType="1"/>
                </p:cNvSpPr>
                <p:nvPr/>
              </p:nvSpPr>
              <p:spPr bwMode="auto">
                <a:xfrm>
                  <a:off x="2828" y="222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0" name="Line 143"/>
                <p:cNvSpPr>
                  <a:spLocks noChangeShapeType="1"/>
                </p:cNvSpPr>
                <p:nvPr/>
              </p:nvSpPr>
              <p:spPr bwMode="auto">
                <a:xfrm>
                  <a:off x="2833" y="221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1" name="Line 144"/>
                <p:cNvSpPr>
                  <a:spLocks noChangeShapeType="1"/>
                </p:cNvSpPr>
                <p:nvPr/>
              </p:nvSpPr>
              <p:spPr bwMode="auto">
                <a:xfrm>
                  <a:off x="2833" y="21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2" name="Line 145"/>
                <p:cNvSpPr>
                  <a:spLocks noChangeShapeType="1"/>
                </p:cNvSpPr>
                <p:nvPr/>
              </p:nvSpPr>
              <p:spPr bwMode="auto">
                <a:xfrm>
                  <a:off x="2837" y="21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3" name="Line 146"/>
                <p:cNvSpPr>
                  <a:spLocks noChangeShapeType="1"/>
                </p:cNvSpPr>
                <p:nvPr/>
              </p:nvSpPr>
              <p:spPr bwMode="auto">
                <a:xfrm>
                  <a:off x="2837" y="21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4" name="Line 147"/>
                <p:cNvSpPr>
                  <a:spLocks noChangeShapeType="1"/>
                </p:cNvSpPr>
                <p:nvPr/>
              </p:nvSpPr>
              <p:spPr bwMode="auto">
                <a:xfrm>
                  <a:off x="2844" y="21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5" name="Line 148"/>
                <p:cNvSpPr>
                  <a:spLocks noChangeShapeType="1"/>
                </p:cNvSpPr>
                <p:nvPr/>
              </p:nvSpPr>
              <p:spPr bwMode="auto">
                <a:xfrm>
                  <a:off x="2841" y="21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6" name="Line 149"/>
                <p:cNvSpPr>
                  <a:spLocks noChangeShapeType="1"/>
                </p:cNvSpPr>
                <p:nvPr/>
              </p:nvSpPr>
              <p:spPr bwMode="auto">
                <a:xfrm>
                  <a:off x="2842" y="211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7" name="Line 150"/>
                <p:cNvSpPr>
                  <a:spLocks noChangeShapeType="1"/>
                </p:cNvSpPr>
                <p:nvPr/>
              </p:nvSpPr>
              <p:spPr bwMode="auto">
                <a:xfrm>
                  <a:off x="2842" y="209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8" name="Line 151"/>
                <p:cNvSpPr>
                  <a:spLocks noChangeShapeType="1"/>
                </p:cNvSpPr>
                <p:nvPr/>
              </p:nvSpPr>
              <p:spPr bwMode="auto">
                <a:xfrm>
                  <a:off x="2846" y="20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79" name="Line 152"/>
                <p:cNvSpPr>
                  <a:spLocks noChangeShapeType="1"/>
                </p:cNvSpPr>
                <p:nvPr/>
              </p:nvSpPr>
              <p:spPr bwMode="auto">
                <a:xfrm>
                  <a:off x="2846" y="20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80" name="Line 153"/>
                <p:cNvSpPr>
                  <a:spLocks noChangeShapeType="1"/>
                </p:cNvSpPr>
                <p:nvPr/>
              </p:nvSpPr>
              <p:spPr bwMode="auto">
                <a:xfrm>
                  <a:off x="2847" y="20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81" name="Line 154"/>
                <p:cNvSpPr>
                  <a:spLocks noChangeShapeType="1"/>
                </p:cNvSpPr>
                <p:nvPr/>
              </p:nvSpPr>
              <p:spPr bwMode="auto">
                <a:xfrm>
                  <a:off x="2851" y="203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82" name="Line 155"/>
                <p:cNvSpPr>
                  <a:spLocks noChangeShapeType="1"/>
                </p:cNvSpPr>
                <p:nvPr/>
              </p:nvSpPr>
              <p:spPr bwMode="auto">
                <a:xfrm>
                  <a:off x="2855" y="201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83" name="Line 156"/>
                <p:cNvSpPr>
                  <a:spLocks noChangeShapeType="1"/>
                </p:cNvSpPr>
                <p:nvPr/>
              </p:nvSpPr>
              <p:spPr bwMode="auto">
                <a:xfrm>
                  <a:off x="2855" y="199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984" name="Line 157"/>
                <p:cNvSpPr>
                  <a:spLocks noChangeShapeType="1"/>
                </p:cNvSpPr>
                <p:nvPr/>
              </p:nvSpPr>
              <p:spPr bwMode="auto">
                <a:xfrm>
                  <a:off x="2859" y="19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7211" name="Rectangle 158"/>
              <p:cNvSpPr>
                <a:spLocks noChangeArrowheads="1"/>
              </p:cNvSpPr>
              <p:nvPr/>
            </p:nvSpPr>
            <p:spPr bwMode="auto">
              <a:xfrm>
                <a:off x="3154" y="3723"/>
                <a:ext cx="75" cy="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212" name="Group 159"/>
              <p:cNvGrpSpPr>
                <a:grpSpLocks/>
              </p:cNvGrpSpPr>
              <p:nvPr/>
            </p:nvGrpSpPr>
            <p:grpSpPr bwMode="auto">
              <a:xfrm>
                <a:off x="2393" y="1980"/>
                <a:ext cx="1007" cy="1761"/>
                <a:chOff x="2417" y="1962"/>
                <a:chExt cx="1007" cy="1761"/>
              </a:xfrm>
            </p:grpSpPr>
            <p:sp>
              <p:nvSpPr>
                <p:cNvPr id="7729" name="AutoShape 160"/>
                <p:cNvSpPr>
                  <a:spLocks noChangeArrowheads="1"/>
                </p:cNvSpPr>
                <p:nvPr/>
              </p:nvSpPr>
              <p:spPr bwMode="auto">
                <a:xfrm>
                  <a:off x="2417" y="1962"/>
                  <a:ext cx="1007" cy="1757"/>
                </a:xfrm>
                <a:custGeom>
                  <a:avLst/>
                  <a:gdLst>
                    <a:gd name="T0" fmla="*/ 881 w 21600"/>
                    <a:gd name="T1" fmla="*/ 879 h 21600"/>
                    <a:gd name="T2" fmla="*/ 503 w 21600"/>
                    <a:gd name="T3" fmla="*/ 1757 h 21600"/>
                    <a:gd name="T4" fmla="*/ 126 w 21600"/>
                    <a:gd name="T5" fmla="*/ 879 h 21600"/>
                    <a:gd name="T6" fmla="*/ 50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4 w 21600"/>
                    <a:gd name="T13" fmla="*/ 4499 h 21600"/>
                    <a:gd name="T14" fmla="*/ 17096 w 21600"/>
                    <a:gd name="T15" fmla="*/ 1710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30" name="Line 161"/>
                <p:cNvSpPr>
                  <a:spLocks noChangeShapeType="1"/>
                </p:cNvSpPr>
                <p:nvPr/>
              </p:nvSpPr>
              <p:spPr bwMode="auto">
                <a:xfrm>
                  <a:off x="2471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1" name="Line 162"/>
                <p:cNvSpPr>
                  <a:spLocks noChangeShapeType="1"/>
                </p:cNvSpPr>
                <p:nvPr/>
              </p:nvSpPr>
              <p:spPr bwMode="auto">
                <a:xfrm>
                  <a:off x="2524" y="1974"/>
                  <a:ext cx="200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2" name="Line 163"/>
                <p:cNvSpPr>
                  <a:spLocks noChangeShapeType="1"/>
                </p:cNvSpPr>
                <p:nvPr/>
              </p:nvSpPr>
              <p:spPr bwMode="auto">
                <a:xfrm>
                  <a:off x="2572" y="1972"/>
                  <a:ext cx="174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3" name="Line 164"/>
                <p:cNvSpPr>
                  <a:spLocks noChangeShapeType="1"/>
                </p:cNvSpPr>
                <p:nvPr/>
              </p:nvSpPr>
              <p:spPr bwMode="auto">
                <a:xfrm>
                  <a:off x="2617" y="1971"/>
                  <a:ext cx="149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4" name="Line 165"/>
                <p:cNvSpPr>
                  <a:spLocks noChangeShapeType="1"/>
                </p:cNvSpPr>
                <p:nvPr/>
              </p:nvSpPr>
              <p:spPr bwMode="auto">
                <a:xfrm>
                  <a:off x="2661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5" name="Line 166"/>
                <p:cNvSpPr>
                  <a:spLocks noChangeShapeType="1"/>
                </p:cNvSpPr>
                <p:nvPr/>
              </p:nvSpPr>
              <p:spPr bwMode="auto">
                <a:xfrm>
                  <a:off x="2702" y="1972"/>
                  <a:ext cx="101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6" name="Line 167"/>
                <p:cNvSpPr>
                  <a:spLocks noChangeShapeType="1"/>
                </p:cNvSpPr>
                <p:nvPr/>
              </p:nvSpPr>
              <p:spPr bwMode="auto">
                <a:xfrm>
                  <a:off x="2755" y="1972"/>
                  <a:ext cx="71" cy="174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7" name="Line 168"/>
                <p:cNvSpPr>
                  <a:spLocks noChangeShapeType="1"/>
                </p:cNvSpPr>
                <p:nvPr/>
              </p:nvSpPr>
              <p:spPr bwMode="auto">
                <a:xfrm>
                  <a:off x="2846" y="1975"/>
                  <a:ext cx="26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8" name="Line 169"/>
                <p:cNvSpPr>
                  <a:spLocks noChangeShapeType="1"/>
                </p:cNvSpPr>
                <p:nvPr/>
              </p:nvSpPr>
              <p:spPr bwMode="auto">
                <a:xfrm>
                  <a:off x="2902" y="1971"/>
                  <a:ext cx="0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39" name="Line 170"/>
                <p:cNvSpPr>
                  <a:spLocks noChangeShapeType="1"/>
                </p:cNvSpPr>
                <p:nvPr/>
              </p:nvSpPr>
              <p:spPr bwMode="auto">
                <a:xfrm>
                  <a:off x="2803" y="1973"/>
                  <a:ext cx="43" cy="174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0" name="Line 171"/>
                <p:cNvSpPr>
                  <a:spLocks noChangeShapeType="1"/>
                </p:cNvSpPr>
                <p:nvPr/>
              </p:nvSpPr>
              <p:spPr bwMode="auto">
                <a:xfrm>
                  <a:off x="2653" y="35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1" name="Line 172"/>
                <p:cNvSpPr>
                  <a:spLocks noChangeShapeType="1"/>
                </p:cNvSpPr>
                <p:nvPr/>
              </p:nvSpPr>
              <p:spPr bwMode="auto">
                <a:xfrm>
                  <a:off x="2657" y="351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2" name="Line 173"/>
                <p:cNvSpPr>
                  <a:spLocks noChangeShapeType="1"/>
                </p:cNvSpPr>
                <p:nvPr/>
              </p:nvSpPr>
              <p:spPr bwMode="auto">
                <a:xfrm>
                  <a:off x="2657" y="350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3" name="Line 174"/>
                <p:cNvSpPr>
                  <a:spLocks noChangeShapeType="1"/>
                </p:cNvSpPr>
                <p:nvPr/>
              </p:nvSpPr>
              <p:spPr bwMode="auto">
                <a:xfrm>
                  <a:off x="2661" y="348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4" name="Line 175"/>
                <p:cNvSpPr>
                  <a:spLocks noChangeShapeType="1"/>
                </p:cNvSpPr>
                <p:nvPr/>
              </p:nvSpPr>
              <p:spPr bwMode="auto">
                <a:xfrm>
                  <a:off x="2661" y="347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5" name="Line 176"/>
                <p:cNvSpPr>
                  <a:spLocks noChangeShapeType="1"/>
                </p:cNvSpPr>
                <p:nvPr/>
              </p:nvSpPr>
              <p:spPr bwMode="auto">
                <a:xfrm>
                  <a:off x="2665" y="345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6" name="Line 177"/>
                <p:cNvSpPr>
                  <a:spLocks noChangeShapeType="1"/>
                </p:cNvSpPr>
                <p:nvPr/>
              </p:nvSpPr>
              <p:spPr bwMode="auto">
                <a:xfrm>
                  <a:off x="2665" y="343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7" name="Line 178"/>
                <p:cNvSpPr>
                  <a:spLocks noChangeShapeType="1"/>
                </p:cNvSpPr>
                <p:nvPr/>
              </p:nvSpPr>
              <p:spPr bwMode="auto">
                <a:xfrm>
                  <a:off x="2670" y="34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8" name="Line 179"/>
                <p:cNvSpPr>
                  <a:spLocks noChangeShapeType="1"/>
                </p:cNvSpPr>
                <p:nvPr/>
              </p:nvSpPr>
              <p:spPr bwMode="auto">
                <a:xfrm>
                  <a:off x="2670" y="340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49" name="Line 180"/>
                <p:cNvSpPr>
                  <a:spLocks noChangeShapeType="1"/>
                </p:cNvSpPr>
                <p:nvPr/>
              </p:nvSpPr>
              <p:spPr bwMode="auto">
                <a:xfrm>
                  <a:off x="2674" y="338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0" name="Line 181"/>
                <p:cNvSpPr>
                  <a:spLocks noChangeShapeType="1"/>
                </p:cNvSpPr>
                <p:nvPr/>
              </p:nvSpPr>
              <p:spPr bwMode="auto">
                <a:xfrm>
                  <a:off x="2674" y="337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1" name="Line 182"/>
                <p:cNvSpPr>
                  <a:spLocks noChangeShapeType="1"/>
                </p:cNvSpPr>
                <p:nvPr/>
              </p:nvSpPr>
              <p:spPr bwMode="auto">
                <a:xfrm>
                  <a:off x="2678" y="335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2" name="Line 183"/>
                <p:cNvSpPr>
                  <a:spLocks noChangeShapeType="1"/>
                </p:cNvSpPr>
                <p:nvPr/>
              </p:nvSpPr>
              <p:spPr bwMode="auto">
                <a:xfrm>
                  <a:off x="2678" y="333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3" name="Line 184"/>
                <p:cNvSpPr>
                  <a:spLocks noChangeShapeType="1"/>
                </p:cNvSpPr>
                <p:nvPr/>
              </p:nvSpPr>
              <p:spPr bwMode="auto">
                <a:xfrm>
                  <a:off x="2682" y="332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4" name="Line 185"/>
                <p:cNvSpPr>
                  <a:spLocks noChangeShapeType="1"/>
                </p:cNvSpPr>
                <p:nvPr/>
              </p:nvSpPr>
              <p:spPr bwMode="auto">
                <a:xfrm>
                  <a:off x="2682" y="330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5" name="Line 186"/>
                <p:cNvSpPr>
                  <a:spLocks noChangeShapeType="1"/>
                </p:cNvSpPr>
                <p:nvPr/>
              </p:nvSpPr>
              <p:spPr bwMode="auto">
                <a:xfrm>
                  <a:off x="2686" y="329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6" name="Line 187"/>
                <p:cNvSpPr>
                  <a:spLocks noChangeShapeType="1"/>
                </p:cNvSpPr>
                <p:nvPr/>
              </p:nvSpPr>
              <p:spPr bwMode="auto">
                <a:xfrm>
                  <a:off x="2686" y="327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7" name="Line 188"/>
                <p:cNvSpPr>
                  <a:spLocks noChangeShapeType="1"/>
                </p:cNvSpPr>
                <p:nvPr/>
              </p:nvSpPr>
              <p:spPr bwMode="auto">
                <a:xfrm>
                  <a:off x="2691" y="3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8" name="Line 189"/>
                <p:cNvSpPr>
                  <a:spLocks noChangeShapeType="1"/>
                </p:cNvSpPr>
                <p:nvPr/>
              </p:nvSpPr>
              <p:spPr bwMode="auto">
                <a:xfrm>
                  <a:off x="2691" y="324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59" name="Line 190"/>
                <p:cNvSpPr>
                  <a:spLocks noChangeShapeType="1"/>
                </p:cNvSpPr>
                <p:nvPr/>
              </p:nvSpPr>
              <p:spPr bwMode="auto">
                <a:xfrm>
                  <a:off x="2695" y="322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0" name="Line 191"/>
                <p:cNvSpPr>
                  <a:spLocks noChangeShapeType="1"/>
                </p:cNvSpPr>
                <p:nvPr/>
              </p:nvSpPr>
              <p:spPr bwMode="auto">
                <a:xfrm>
                  <a:off x="2695" y="320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1" name="Line 192"/>
                <p:cNvSpPr>
                  <a:spLocks noChangeShapeType="1"/>
                </p:cNvSpPr>
                <p:nvPr/>
              </p:nvSpPr>
              <p:spPr bwMode="auto">
                <a:xfrm>
                  <a:off x="2699" y="319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2" name="Line 193"/>
                <p:cNvSpPr>
                  <a:spLocks noChangeShapeType="1"/>
                </p:cNvSpPr>
                <p:nvPr/>
              </p:nvSpPr>
              <p:spPr bwMode="auto">
                <a:xfrm>
                  <a:off x="2699" y="317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3" name="Line 194"/>
                <p:cNvSpPr>
                  <a:spLocks noChangeShapeType="1"/>
                </p:cNvSpPr>
                <p:nvPr/>
              </p:nvSpPr>
              <p:spPr bwMode="auto">
                <a:xfrm>
                  <a:off x="2703" y="315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4" name="Line 195"/>
                <p:cNvSpPr>
                  <a:spLocks noChangeShapeType="1"/>
                </p:cNvSpPr>
                <p:nvPr/>
              </p:nvSpPr>
              <p:spPr bwMode="auto">
                <a:xfrm>
                  <a:off x="2703" y="314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5" name="Line 196"/>
                <p:cNvSpPr>
                  <a:spLocks noChangeShapeType="1"/>
                </p:cNvSpPr>
                <p:nvPr/>
              </p:nvSpPr>
              <p:spPr bwMode="auto">
                <a:xfrm>
                  <a:off x="2707" y="312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6" name="Line 197"/>
                <p:cNvSpPr>
                  <a:spLocks noChangeShapeType="1"/>
                </p:cNvSpPr>
                <p:nvPr/>
              </p:nvSpPr>
              <p:spPr bwMode="auto">
                <a:xfrm>
                  <a:off x="2707" y="311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7" name="Line 198"/>
                <p:cNvSpPr>
                  <a:spLocks noChangeShapeType="1"/>
                </p:cNvSpPr>
                <p:nvPr/>
              </p:nvSpPr>
              <p:spPr bwMode="auto">
                <a:xfrm>
                  <a:off x="2712" y="30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8" name="Line 199"/>
                <p:cNvSpPr>
                  <a:spLocks noChangeShapeType="1"/>
                </p:cNvSpPr>
                <p:nvPr/>
              </p:nvSpPr>
              <p:spPr bwMode="auto">
                <a:xfrm>
                  <a:off x="2712" y="307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69" name="Line 200"/>
                <p:cNvSpPr>
                  <a:spLocks noChangeShapeType="1"/>
                </p:cNvSpPr>
                <p:nvPr/>
              </p:nvSpPr>
              <p:spPr bwMode="auto">
                <a:xfrm>
                  <a:off x="2716" y="30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0" name="Line 201"/>
                <p:cNvSpPr>
                  <a:spLocks noChangeShapeType="1"/>
                </p:cNvSpPr>
                <p:nvPr/>
              </p:nvSpPr>
              <p:spPr bwMode="auto">
                <a:xfrm>
                  <a:off x="2716" y="30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1" name="Line 202"/>
                <p:cNvSpPr>
                  <a:spLocks noChangeShapeType="1"/>
                </p:cNvSpPr>
                <p:nvPr/>
              </p:nvSpPr>
              <p:spPr bwMode="auto">
                <a:xfrm>
                  <a:off x="2720" y="302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2" name="Line 203"/>
                <p:cNvSpPr>
                  <a:spLocks noChangeShapeType="1"/>
                </p:cNvSpPr>
                <p:nvPr/>
              </p:nvSpPr>
              <p:spPr bwMode="auto">
                <a:xfrm>
                  <a:off x="2720" y="30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3" name="Line 204"/>
                <p:cNvSpPr>
                  <a:spLocks noChangeShapeType="1"/>
                </p:cNvSpPr>
                <p:nvPr/>
              </p:nvSpPr>
              <p:spPr bwMode="auto">
                <a:xfrm>
                  <a:off x="2724" y="299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4" name="Line 205"/>
                <p:cNvSpPr>
                  <a:spLocks noChangeShapeType="1"/>
                </p:cNvSpPr>
                <p:nvPr/>
              </p:nvSpPr>
              <p:spPr bwMode="auto">
                <a:xfrm>
                  <a:off x="2724" y="297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5" name="Line 206"/>
                <p:cNvSpPr>
                  <a:spLocks noChangeShapeType="1"/>
                </p:cNvSpPr>
                <p:nvPr/>
              </p:nvSpPr>
              <p:spPr bwMode="auto">
                <a:xfrm>
                  <a:off x="2728" y="296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6" name="Line 207"/>
                <p:cNvSpPr>
                  <a:spLocks noChangeShapeType="1"/>
                </p:cNvSpPr>
                <p:nvPr/>
              </p:nvSpPr>
              <p:spPr bwMode="auto">
                <a:xfrm>
                  <a:off x="2728" y="294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7" name="Line 208"/>
                <p:cNvSpPr>
                  <a:spLocks noChangeShapeType="1"/>
                </p:cNvSpPr>
                <p:nvPr/>
              </p:nvSpPr>
              <p:spPr bwMode="auto">
                <a:xfrm>
                  <a:off x="2733" y="293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8" name="Line 209"/>
                <p:cNvSpPr>
                  <a:spLocks noChangeShapeType="1"/>
                </p:cNvSpPr>
                <p:nvPr/>
              </p:nvSpPr>
              <p:spPr bwMode="auto">
                <a:xfrm>
                  <a:off x="2733" y="291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79" name="Line 210"/>
                <p:cNvSpPr>
                  <a:spLocks noChangeShapeType="1"/>
                </p:cNvSpPr>
                <p:nvPr/>
              </p:nvSpPr>
              <p:spPr bwMode="auto">
                <a:xfrm>
                  <a:off x="2737" y="28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0" name="Line 211"/>
                <p:cNvSpPr>
                  <a:spLocks noChangeShapeType="1"/>
                </p:cNvSpPr>
                <p:nvPr/>
              </p:nvSpPr>
              <p:spPr bwMode="auto">
                <a:xfrm>
                  <a:off x="2737" y="28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1" name="Line 212"/>
                <p:cNvSpPr>
                  <a:spLocks noChangeShapeType="1"/>
                </p:cNvSpPr>
                <p:nvPr/>
              </p:nvSpPr>
              <p:spPr bwMode="auto">
                <a:xfrm>
                  <a:off x="2741" y="28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2" name="Line 213"/>
                <p:cNvSpPr>
                  <a:spLocks noChangeShapeType="1"/>
                </p:cNvSpPr>
                <p:nvPr/>
              </p:nvSpPr>
              <p:spPr bwMode="auto">
                <a:xfrm>
                  <a:off x="2741" y="28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3" name="Line 214"/>
                <p:cNvSpPr>
                  <a:spLocks noChangeShapeType="1"/>
                </p:cNvSpPr>
                <p:nvPr/>
              </p:nvSpPr>
              <p:spPr bwMode="auto">
                <a:xfrm>
                  <a:off x="2745" y="283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4" name="Line 215"/>
                <p:cNvSpPr>
                  <a:spLocks noChangeShapeType="1"/>
                </p:cNvSpPr>
                <p:nvPr/>
              </p:nvSpPr>
              <p:spPr bwMode="auto">
                <a:xfrm>
                  <a:off x="2745" y="281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5" name="Line 216"/>
                <p:cNvSpPr>
                  <a:spLocks noChangeShapeType="1"/>
                </p:cNvSpPr>
                <p:nvPr/>
              </p:nvSpPr>
              <p:spPr bwMode="auto">
                <a:xfrm>
                  <a:off x="2750" y="280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6" name="Line 217"/>
                <p:cNvSpPr>
                  <a:spLocks noChangeShapeType="1"/>
                </p:cNvSpPr>
                <p:nvPr/>
              </p:nvSpPr>
              <p:spPr bwMode="auto">
                <a:xfrm>
                  <a:off x="2750" y="27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7" name="Line 218"/>
                <p:cNvSpPr>
                  <a:spLocks noChangeShapeType="1"/>
                </p:cNvSpPr>
                <p:nvPr/>
              </p:nvSpPr>
              <p:spPr bwMode="auto">
                <a:xfrm>
                  <a:off x="2754" y="276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8" name="Line 219"/>
                <p:cNvSpPr>
                  <a:spLocks noChangeShapeType="1"/>
                </p:cNvSpPr>
                <p:nvPr/>
              </p:nvSpPr>
              <p:spPr bwMode="auto">
                <a:xfrm>
                  <a:off x="2632" y="36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89" name="Line 220"/>
                <p:cNvSpPr>
                  <a:spLocks noChangeShapeType="1"/>
                </p:cNvSpPr>
                <p:nvPr/>
              </p:nvSpPr>
              <p:spPr bwMode="auto">
                <a:xfrm>
                  <a:off x="2632" y="368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0" name="Line 221"/>
                <p:cNvSpPr>
                  <a:spLocks noChangeShapeType="1"/>
                </p:cNvSpPr>
                <p:nvPr/>
              </p:nvSpPr>
              <p:spPr bwMode="auto">
                <a:xfrm>
                  <a:off x="2636" y="366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1" name="Line 222"/>
                <p:cNvSpPr>
                  <a:spLocks noChangeShapeType="1"/>
                </p:cNvSpPr>
                <p:nvPr/>
              </p:nvSpPr>
              <p:spPr bwMode="auto">
                <a:xfrm>
                  <a:off x="2636" y="36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2" name="Line 223"/>
                <p:cNvSpPr>
                  <a:spLocks noChangeShapeType="1"/>
                </p:cNvSpPr>
                <p:nvPr/>
              </p:nvSpPr>
              <p:spPr bwMode="auto">
                <a:xfrm>
                  <a:off x="2640" y="363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3" name="Line 224"/>
                <p:cNvSpPr>
                  <a:spLocks noChangeShapeType="1"/>
                </p:cNvSpPr>
                <p:nvPr/>
              </p:nvSpPr>
              <p:spPr bwMode="auto">
                <a:xfrm>
                  <a:off x="2640" y="36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4" name="Line 225"/>
                <p:cNvSpPr>
                  <a:spLocks noChangeShapeType="1"/>
                </p:cNvSpPr>
                <p:nvPr/>
              </p:nvSpPr>
              <p:spPr bwMode="auto">
                <a:xfrm>
                  <a:off x="2644" y="360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5" name="Line 226"/>
                <p:cNvSpPr>
                  <a:spLocks noChangeShapeType="1"/>
                </p:cNvSpPr>
                <p:nvPr/>
              </p:nvSpPr>
              <p:spPr bwMode="auto">
                <a:xfrm>
                  <a:off x="2644" y="358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6" name="Line 227"/>
                <p:cNvSpPr>
                  <a:spLocks noChangeShapeType="1"/>
                </p:cNvSpPr>
                <p:nvPr/>
              </p:nvSpPr>
              <p:spPr bwMode="auto">
                <a:xfrm>
                  <a:off x="2648" y="35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7" name="Line 228"/>
                <p:cNvSpPr>
                  <a:spLocks noChangeShapeType="1"/>
                </p:cNvSpPr>
                <p:nvPr/>
              </p:nvSpPr>
              <p:spPr bwMode="auto">
                <a:xfrm>
                  <a:off x="2648" y="3551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98" name="AutoShape 229"/>
                <p:cNvSpPr>
                  <a:spLocks noChangeArrowheads="1"/>
                </p:cNvSpPr>
                <p:nvPr/>
              </p:nvSpPr>
              <p:spPr bwMode="auto">
                <a:xfrm>
                  <a:off x="2606" y="3572"/>
                  <a:ext cx="59" cy="151"/>
                </a:xfrm>
                <a:prstGeom prst="triangle">
                  <a:avLst>
                    <a:gd name="adj" fmla="val 64287"/>
                  </a:avLst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799" name="Line 230"/>
                <p:cNvSpPr>
                  <a:spLocks noChangeShapeType="1"/>
                </p:cNvSpPr>
                <p:nvPr/>
              </p:nvSpPr>
              <p:spPr bwMode="auto">
                <a:xfrm flipH="1">
                  <a:off x="3147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0" name="Line 231"/>
                <p:cNvSpPr>
                  <a:spLocks noChangeShapeType="1"/>
                </p:cNvSpPr>
                <p:nvPr/>
              </p:nvSpPr>
              <p:spPr bwMode="auto">
                <a:xfrm flipH="1">
                  <a:off x="3120" y="1971"/>
                  <a:ext cx="197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1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3098" y="1972"/>
                  <a:ext cx="171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2" name="Line 233"/>
                <p:cNvSpPr>
                  <a:spLocks noChangeShapeType="1"/>
                </p:cNvSpPr>
                <p:nvPr/>
              </p:nvSpPr>
              <p:spPr bwMode="auto">
                <a:xfrm flipH="1">
                  <a:off x="3078" y="1971"/>
                  <a:ext cx="146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3" name="Line 234"/>
                <p:cNvSpPr>
                  <a:spLocks noChangeShapeType="1"/>
                </p:cNvSpPr>
                <p:nvPr/>
              </p:nvSpPr>
              <p:spPr bwMode="auto">
                <a:xfrm flipH="1">
                  <a:off x="3056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4" name="Line 235"/>
                <p:cNvSpPr>
                  <a:spLocks noChangeShapeType="1"/>
                </p:cNvSpPr>
                <p:nvPr/>
              </p:nvSpPr>
              <p:spPr bwMode="auto">
                <a:xfrm flipH="1">
                  <a:off x="3041" y="1972"/>
                  <a:ext cx="98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5" name="Line 236"/>
                <p:cNvSpPr>
                  <a:spLocks noChangeShapeType="1"/>
                </p:cNvSpPr>
                <p:nvPr/>
              </p:nvSpPr>
              <p:spPr bwMode="auto">
                <a:xfrm flipH="1">
                  <a:off x="3018" y="1975"/>
                  <a:ext cx="71" cy="17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6" name="Line 237"/>
                <p:cNvSpPr>
                  <a:spLocks noChangeShapeType="1"/>
                </p:cNvSpPr>
                <p:nvPr/>
              </p:nvSpPr>
              <p:spPr bwMode="auto">
                <a:xfrm flipH="1">
                  <a:off x="2972" y="1972"/>
                  <a:ext cx="20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7" name="Line 238"/>
                <p:cNvSpPr>
                  <a:spLocks noChangeShapeType="1"/>
                </p:cNvSpPr>
                <p:nvPr/>
              </p:nvSpPr>
              <p:spPr bwMode="auto">
                <a:xfrm flipH="1">
                  <a:off x="2942" y="1971"/>
                  <a:ext cx="3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8" name="Line 239"/>
                <p:cNvSpPr>
                  <a:spLocks noChangeShapeType="1"/>
                </p:cNvSpPr>
                <p:nvPr/>
              </p:nvSpPr>
              <p:spPr bwMode="auto">
                <a:xfrm flipH="1">
                  <a:off x="2998" y="1970"/>
                  <a:ext cx="43" cy="17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09" name="Line 240"/>
                <p:cNvSpPr>
                  <a:spLocks noChangeShapeType="1"/>
                </p:cNvSpPr>
                <p:nvPr/>
              </p:nvSpPr>
              <p:spPr bwMode="auto">
                <a:xfrm>
                  <a:off x="2758" y="275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0" name="Line 241"/>
                <p:cNvSpPr>
                  <a:spLocks noChangeShapeType="1"/>
                </p:cNvSpPr>
                <p:nvPr/>
              </p:nvSpPr>
              <p:spPr bwMode="auto">
                <a:xfrm>
                  <a:off x="2762" y="27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1" name="Line 242"/>
                <p:cNvSpPr>
                  <a:spLocks noChangeShapeType="1"/>
                </p:cNvSpPr>
                <p:nvPr/>
              </p:nvSpPr>
              <p:spPr bwMode="auto">
                <a:xfrm>
                  <a:off x="2763" y="271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2" name="Line 243"/>
                <p:cNvSpPr>
                  <a:spLocks noChangeShapeType="1"/>
                </p:cNvSpPr>
                <p:nvPr/>
              </p:nvSpPr>
              <p:spPr bwMode="auto">
                <a:xfrm>
                  <a:off x="2767" y="26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3" name="Line 244"/>
                <p:cNvSpPr>
                  <a:spLocks noChangeShapeType="1"/>
                </p:cNvSpPr>
                <p:nvPr/>
              </p:nvSpPr>
              <p:spPr bwMode="auto">
                <a:xfrm>
                  <a:off x="2767" y="26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4" name="Line 245"/>
                <p:cNvSpPr>
                  <a:spLocks noChangeShapeType="1"/>
                </p:cNvSpPr>
                <p:nvPr/>
              </p:nvSpPr>
              <p:spPr bwMode="auto">
                <a:xfrm>
                  <a:off x="2772" y="26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5" name="Line 246"/>
                <p:cNvSpPr>
                  <a:spLocks noChangeShapeType="1"/>
                </p:cNvSpPr>
                <p:nvPr/>
              </p:nvSpPr>
              <p:spPr bwMode="auto">
                <a:xfrm>
                  <a:off x="2772" y="26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6" name="Line 247"/>
                <p:cNvSpPr>
                  <a:spLocks noChangeShapeType="1"/>
                </p:cNvSpPr>
                <p:nvPr/>
              </p:nvSpPr>
              <p:spPr bwMode="auto">
                <a:xfrm>
                  <a:off x="2776" y="26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7" name="Line 248"/>
                <p:cNvSpPr>
                  <a:spLocks noChangeShapeType="1"/>
                </p:cNvSpPr>
                <p:nvPr/>
              </p:nvSpPr>
              <p:spPr bwMode="auto">
                <a:xfrm>
                  <a:off x="2776" y="26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8" name="Line 249"/>
                <p:cNvSpPr>
                  <a:spLocks noChangeShapeType="1"/>
                </p:cNvSpPr>
                <p:nvPr/>
              </p:nvSpPr>
              <p:spPr bwMode="auto">
                <a:xfrm>
                  <a:off x="2780" y="25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19" name="Line 250"/>
                <p:cNvSpPr>
                  <a:spLocks noChangeShapeType="1"/>
                </p:cNvSpPr>
                <p:nvPr/>
              </p:nvSpPr>
              <p:spPr bwMode="auto">
                <a:xfrm>
                  <a:off x="2780" y="25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0" name="Line 251"/>
                <p:cNvSpPr>
                  <a:spLocks noChangeShapeType="1"/>
                </p:cNvSpPr>
                <p:nvPr/>
              </p:nvSpPr>
              <p:spPr bwMode="auto">
                <a:xfrm>
                  <a:off x="2781" y="25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1" name="Line 252"/>
                <p:cNvSpPr>
                  <a:spLocks noChangeShapeType="1"/>
                </p:cNvSpPr>
                <p:nvPr/>
              </p:nvSpPr>
              <p:spPr bwMode="auto">
                <a:xfrm>
                  <a:off x="2782" y="25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2" name="Line 253"/>
                <p:cNvSpPr>
                  <a:spLocks noChangeShapeType="1"/>
                </p:cNvSpPr>
                <p:nvPr/>
              </p:nvSpPr>
              <p:spPr bwMode="auto">
                <a:xfrm>
                  <a:off x="2786" y="25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3" name="Line 254"/>
                <p:cNvSpPr>
                  <a:spLocks noChangeShapeType="1"/>
                </p:cNvSpPr>
                <p:nvPr/>
              </p:nvSpPr>
              <p:spPr bwMode="auto">
                <a:xfrm>
                  <a:off x="2786" y="25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4" name="Line 255"/>
                <p:cNvSpPr>
                  <a:spLocks noChangeShapeType="1"/>
                </p:cNvSpPr>
                <p:nvPr/>
              </p:nvSpPr>
              <p:spPr bwMode="auto">
                <a:xfrm>
                  <a:off x="2791" y="24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5" name="Line 256"/>
                <p:cNvSpPr>
                  <a:spLocks noChangeShapeType="1"/>
                </p:cNvSpPr>
                <p:nvPr/>
              </p:nvSpPr>
              <p:spPr bwMode="auto">
                <a:xfrm>
                  <a:off x="2791" y="24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6" name="Line 257"/>
                <p:cNvSpPr>
                  <a:spLocks noChangeShapeType="1"/>
                </p:cNvSpPr>
                <p:nvPr/>
              </p:nvSpPr>
              <p:spPr bwMode="auto">
                <a:xfrm>
                  <a:off x="2797" y="24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7" name="Line 258"/>
                <p:cNvSpPr>
                  <a:spLocks noChangeShapeType="1"/>
                </p:cNvSpPr>
                <p:nvPr/>
              </p:nvSpPr>
              <p:spPr bwMode="auto">
                <a:xfrm>
                  <a:off x="2797" y="244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8" name="Line 259"/>
                <p:cNvSpPr>
                  <a:spLocks noChangeShapeType="1"/>
                </p:cNvSpPr>
                <p:nvPr/>
              </p:nvSpPr>
              <p:spPr bwMode="auto">
                <a:xfrm>
                  <a:off x="2801" y="243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29" name="Line 260"/>
                <p:cNvSpPr>
                  <a:spLocks noChangeShapeType="1"/>
                </p:cNvSpPr>
                <p:nvPr/>
              </p:nvSpPr>
              <p:spPr bwMode="auto">
                <a:xfrm>
                  <a:off x="2801" y="24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0" name="Line 261"/>
                <p:cNvSpPr>
                  <a:spLocks noChangeShapeType="1"/>
                </p:cNvSpPr>
                <p:nvPr/>
              </p:nvSpPr>
              <p:spPr bwMode="auto">
                <a:xfrm>
                  <a:off x="2808" y="240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1" name="Line 262"/>
                <p:cNvSpPr>
                  <a:spLocks noChangeShapeType="1"/>
                </p:cNvSpPr>
                <p:nvPr/>
              </p:nvSpPr>
              <p:spPr bwMode="auto">
                <a:xfrm>
                  <a:off x="2805" y="238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2" name="Line 263"/>
                <p:cNvSpPr>
                  <a:spLocks noChangeShapeType="1"/>
                </p:cNvSpPr>
                <p:nvPr/>
              </p:nvSpPr>
              <p:spPr bwMode="auto">
                <a:xfrm>
                  <a:off x="2803" y="23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3" name="Line 264"/>
                <p:cNvSpPr>
                  <a:spLocks noChangeShapeType="1"/>
                </p:cNvSpPr>
                <p:nvPr/>
              </p:nvSpPr>
              <p:spPr bwMode="auto">
                <a:xfrm>
                  <a:off x="2807" y="235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4" name="Line 265"/>
                <p:cNvSpPr>
                  <a:spLocks noChangeShapeType="1"/>
                </p:cNvSpPr>
                <p:nvPr/>
              </p:nvSpPr>
              <p:spPr bwMode="auto">
                <a:xfrm>
                  <a:off x="2811" y="233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5" name="Line 266"/>
                <p:cNvSpPr>
                  <a:spLocks noChangeShapeType="1"/>
                </p:cNvSpPr>
                <p:nvPr/>
              </p:nvSpPr>
              <p:spPr bwMode="auto">
                <a:xfrm>
                  <a:off x="2816" y="23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6" name="Line 267"/>
                <p:cNvSpPr>
                  <a:spLocks noChangeShapeType="1"/>
                </p:cNvSpPr>
                <p:nvPr/>
              </p:nvSpPr>
              <p:spPr bwMode="auto">
                <a:xfrm>
                  <a:off x="2814" y="230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7" name="Line 268"/>
                <p:cNvSpPr>
                  <a:spLocks noChangeShapeType="1"/>
                </p:cNvSpPr>
                <p:nvPr/>
              </p:nvSpPr>
              <p:spPr bwMode="auto">
                <a:xfrm>
                  <a:off x="2817" y="228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8" name="Line 269"/>
                <p:cNvSpPr>
                  <a:spLocks noChangeShapeType="1"/>
                </p:cNvSpPr>
                <p:nvPr/>
              </p:nvSpPr>
              <p:spPr bwMode="auto">
                <a:xfrm>
                  <a:off x="2821" y="227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39" name="Line 270"/>
                <p:cNvSpPr>
                  <a:spLocks noChangeShapeType="1"/>
                </p:cNvSpPr>
                <p:nvPr/>
              </p:nvSpPr>
              <p:spPr bwMode="auto">
                <a:xfrm>
                  <a:off x="2818" y="2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0" name="Line 271"/>
                <p:cNvSpPr>
                  <a:spLocks noChangeShapeType="1"/>
                </p:cNvSpPr>
                <p:nvPr/>
              </p:nvSpPr>
              <p:spPr bwMode="auto">
                <a:xfrm>
                  <a:off x="2831" y="224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1" name="Line 272"/>
                <p:cNvSpPr>
                  <a:spLocks noChangeShapeType="1"/>
                </p:cNvSpPr>
                <p:nvPr/>
              </p:nvSpPr>
              <p:spPr bwMode="auto">
                <a:xfrm>
                  <a:off x="2828" y="222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2" name="Line 273"/>
                <p:cNvSpPr>
                  <a:spLocks noChangeShapeType="1"/>
                </p:cNvSpPr>
                <p:nvPr/>
              </p:nvSpPr>
              <p:spPr bwMode="auto">
                <a:xfrm>
                  <a:off x="2833" y="221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3" name="Line 274"/>
                <p:cNvSpPr>
                  <a:spLocks noChangeShapeType="1"/>
                </p:cNvSpPr>
                <p:nvPr/>
              </p:nvSpPr>
              <p:spPr bwMode="auto">
                <a:xfrm>
                  <a:off x="2833" y="21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4" name="Line 275"/>
                <p:cNvSpPr>
                  <a:spLocks noChangeShapeType="1"/>
                </p:cNvSpPr>
                <p:nvPr/>
              </p:nvSpPr>
              <p:spPr bwMode="auto">
                <a:xfrm>
                  <a:off x="2837" y="21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5" name="Line 276"/>
                <p:cNvSpPr>
                  <a:spLocks noChangeShapeType="1"/>
                </p:cNvSpPr>
                <p:nvPr/>
              </p:nvSpPr>
              <p:spPr bwMode="auto">
                <a:xfrm>
                  <a:off x="2837" y="21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6" name="Line 277"/>
                <p:cNvSpPr>
                  <a:spLocks noChangeShapeType="1"/>
                </p:cNvSpPr>
                <p:nvPr/>
              </p:nvSpPr>
              <p:spPr bwMode="auto">
                <a:xfrm>
                  <a:off x="2844" y="21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7" name="Line 278"/>
                <p:cNvSpPr>
                  <a:spLocks noChangeShapeType="1"/>
                </p:cNvSpPr>
                <p:nvPr/>
              </p:nvSpPr>
              <p:spPr bwMode="auto">
                <a:xfrm>
                  <a:off x="2841" y="21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8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11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49" name="Line 280"/>
                <p:cNvSpPr>
                  <a:spLocks noChangeShapeType="1"/>
                </p:cNvSpPr>
                <p:nvPr/>
              </p:nvSpPr>
              <p:spPr bwMode="auto">
                <a:xfrm>
                  <a:off x="2842" y="209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50" name="Line 281"/>
                <p:cNvSpPr>
                  <a:spLocks noChangeShapeType="1"/>
                </p:cNvSpPr>
                <p:nvPr/>
              </p:nvSpPr>
              <p:spPr bwMode="auto">
                <a:xfrm>
                  <a:off x="2846" y="20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51" name="Line 282"/>
                <p:cNvSpPr>
                  <a:spLocks noChangeShapeType="1"/>
                </p:cNvSpPr>
                <p:nvPr/>
              </p:nvSpPr>
              <p:spPr bwMode="auto">
                <a:xfrm>
                  <a:off x="2846" y="20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52" name="Line 283"/>
                <p:cNvSpPr>
                  <a:spLocks noChangeShapeType="1"/>
                </p:cNvSpPr>
                <p:nvPr/>
              </p:nvSpPr>
              <p:spPr bwMode="auto">
                <a:xfrm>
                  <a:off x="2847" y="20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53" name="Line 284"/>
                <p:cNvSpPr>
                  <a:spLocks noChangeShapeType="1"/>
                </p:cNvSpPr>
                <p:nvPr/>
              </p:nvSpPr>
              <p:spPr bwMode="auto">
                <a:xfrm>
                  <a:off x="2851" y="203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54" name="Line 285"/>
                <p:cNvSpPr>
                  <a:spLocks noChangeShapeType="1"/>
                </p:cNvSpPr>
                <p:nvPr/>
              </p:nvSpPr>
              <p:spPr bwMode="auto">
                <a:xfrm>
                  <a:off x="2855" y="201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55" name="Line 286"/>
                <p:cNvSpPr>
                  <a:spLocks noChangeShapeType="1"/>
                </p:cNvSpPr>
                <p:nvPr/>
              </p:nvSpPr>
              <p:spPr bwMode="auto">
                <a:xfrm>
                  <a:off x="2855" y="199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856" name="Line 287"/>
                <p:cNvSpPr>
                  <a:spLocks noChangeShapeType="1"/>
                </p:cNvSpPr>
                <p:nvPr/>
              </p:nvSpPr>
              <p:spPr bwMode="auto">
                <a:xfrm>
                  <a:off x="2859" y="19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13" name="Group 288"/>
              <p:cNvGrpSpPr>
                <a:grpSpLocks/>
              </p:cNvGrpSpPr>
              <p:nvPr/>
            </p:nvGrpSpPr>
            <p:grpSpPr bwMode="auto">
              <a:xfrm>
                <a:off x="2369" y="1998"/>
                <a:ext cx="1007" cy="1761"/>
                <a:chOff x="2417" y="1962"/>
                <a:chExt cx="1007" cy="1761"/>
              </a:xfrm>
            </p:grpSpPr>
            <p:sp>
              <p:nvSpPr>
                <p:cNvPr id="7601" name="AutoShape 289"/>
                <p:cNvSpPr>
                  <a:spLocks noChangeArrowheads="1"/>
                </p:cNvSpPr>
                <p:nvPr/>
              </p:nvSpPr>
              <p:spPr bwMode="auto">
                <a:xfrm>
                  <a:off x="2417" y="1962"/>
                  <a:ext cx="1007" cy="1757"/>
                </a:xfrm>
                <a:custGeom>
                  <a:avLst/>
                  <a:gdLst>
                    <a:gd name="T0" fmla="*/ 881 w 21600"/>
                    <a:gd name="T1" fmla="*/ 879 h 21600"/>
                    <a:gd name="T2" fmla="*/ 503 w 21600"/>
                    <a:gd name="T3" fmla="*/ 1757 h 21600"/>
                    <a:gd name="T4" fmla="*/ 126 w 21600"/>
                    <a:gd name="T5" fmla="*/ 879 h 21600"/>
                    <a:gd name="T6" fmla="*/ 50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4 w 21600"/>
                    <a:gd name="T13" fmla="*/ 4499 h 21600"/>
                    <a:gd name="T14" fmla="*/ 17096 w 21600"/>
                    <a:gd name="T15" fmla="*/ 1710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02" name="Line 290"/>
                <p:cNvSpPr>
                  <a:spLocks noChangeShapeType="1"/>
                </p:cNvSpPr>
                <p:nvPr/>
              </p:nvSpPr>
              <p:spPr bwMode="auto">
                <a:xfrm>
                  <a:off x="2471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03" name="Line 291"/>
                <p:cNvSpPr>
                  <a:spLocks noChangeShapeType="1"/>
                </p:cNvSpPr>
                <p:nvPr/>
              </p:nvSpPr>
              <p:spPr bwMode="auto">
                <a:xfrm>
                  <a:off x="2524" y="1974"/>
                  <a:ext cx="200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04" name="Line 292"/>
                <p:cNvSpPr>
                  <a:spLocks noChangeShapeType="1"/>
                </p:cNvSpPr>
                <p:nvPr/>
              </p:nvSpPr>
              <p:spPr bwMode="auto">
                <a:xfrm>
                  <a:off x="2572" y="1972"/>
                  <a:ext cx="174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05" name="Line 293"/>
                <p:cNvSpPr>
                  <a:spLocks noChangeShapeType="1"/>
                </p:cNvSpPr>
                <p:nvPr/>
              </p:nvSpPr>
              <p:spPr bwMode="auto">
                <a:xfrm>
                  <a:off x="2617" y="1971"/>
                  <a:ext cx="149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06" name="Line 294"/>
                <p:cNvSpPr>
                  <a:spLocks noChangeShapeType="1"/>
                </p:cNvSpPr>
                <p:nvPr/>
              </p:nvSpPr>
              <p:spPr bwMode="auto">
                <a:xfrm>
                  <a:off x="2661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07" name="Line 295"/>
                <p:cNvSpPr>
                  <a:spLocks noChangeShapeType="1"/>
                </p:cNvSpPr>
                <p:nvPr/>
              </p:nvSpPr>
              <p:spPr bwMode="auto">
                <a:xfrm>
                  <a:off x="2702" y="1972"/>
                  <a:ext cx="101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08" name="Line 296"/>
                <p:cNvSpPr>
                  <a:spLocks noChangeShapeType="1"/>
                </p:cNvSpPr>
                <p:nvPr/>
              </p:nvSpPr>
              <p:spPr bwMode="auto">
                <a:xfrm>
                  <a:off x="2755" y="1972"/>
                  <a:ext cx="71" cy="174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09" name="Line 297"/>
                <p:cNvSpPr>
                  <a:spLocks noChangeShapeType="1"/>
                </p:cNvSpPr>
                <p:nvPr/>
              </p:nvSpPr>
              <p:spPr bwMode="auto">
                <a:xfrm>
                  <a:off x="2846" y="1975"/>
                  <a:ext cx="26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0" name="Line 298"/>
                <p:cNvSpPr>
                  <a:spLocks noChangeShapeType="1"/>
                </p:cNvSpPr>
                <p:nvPr/>
              </p:nvSpPr>
              <p:spPr bwMode="auto">
                <a:xfrm>
                  <a:off x="2902" y="1971"/>
                  <a:ext cx="0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1" name="Line 299"/>
                <p:cNvSpPr>
                  <a:spLocks noChangeShapeType="1"/>
                </p:cNvSpPr>
                <p:nvPr/>
              </p:nvSpPr>
              <p:spPr bwMode="auto">
                <a:xfrm>
                  <a:off x="2803" y="1973"/>
                  <a:ext cx="43" cy="174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2" name="Line 300"/>
                <p:cNvSpPr>
                  <a:spLocks noChangeShapeType="1"/>
                </p:cNvSpPr>
                <p:nvPr/>
              </p:nvSpPr>
              <p:spPr bwMode="auto">
                <a:xfrm>
                  <a:off x="2653" y="35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3" name="Line 301"/>
                <p:cNvSpPr>
                  <a:spLocks noChangeShapeType="1"/>
                </p:cNvSpPr>
                <p:nvPr/>
              </p:nvSpPr>
              <p:spPr bwMode="auto">
                <a:xfrm>
                  <a:off x="2657" y="351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4" name="Line 302"/>
                <p:cNvSpPr>
                  <a:spLocks noChangeShapeType="1"/>
                </p:cNvSpPr>
                <p:nvPr/>
              </p:nvSpPr>
              <p:spPr bwMode="auto">
                <a:xfrm>
                  <a:off x="2657" y="350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5" name="Line 303"/>
                <p:cNvSpPr>
                  <a:spLocks noChangeShapeType="1"/>
                </p:cNvSpPr>
                <p:nvPr/>
              </p:nvSpPr>
              <p:spPr bwMode="auto">
                <a:xfrm>
                  <a:off x="2661" y="348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6" name="Line 304"/>
                <p:cNvSpPr>
                  <a:spLocks noChangeShapeType="1"/>
                </p:cNvSpPr>
                <p:nvPr/>
              </p:nvSpPr>
              <p:spPr bwMode="auto">
                <a:xfrm>
                  <a:off x="2661" y="347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7" name="Line 305"/>
                <p:cNvSpPr>
                  <a:spLocks noChangeShapeType="1"/>
                </p:cNvSpPr>
                <p:nvPr/>
              </p:nvSpPr>
              <p:spPr bwMode="auto">
                <a:xfrm>
                  <a:off x="2665" y="345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8" name="Line 306"/>
                <p:cNvSpPr>
                  <a:spLocks noChangeShapeType="1"/>
                </p:cNvSpPr>
                <p:nvPr/>
              </p:nvSpPr>
              <p:spPr bwMode="auto">
                <a:xfrm>
                  <a:off x="2665" y="343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19" name="Line 307"/>
                <p:cNvSpPr>
                  <a:spLocks noChangeShapeType="1"/>
                </p:cNvSpPr>
                <p:nvPr/>
              </p:nvSpPr>
              <p:spPr bwMode="auto">
                <a:xfrm>
                  <a:off x="2670" y="34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0" name="Line 308"/>
                <p:cNvSpPr>
                  <a:spLocks noChangeShapeType="1"/>
                </p:cNvSpPr>
                <p:nvPr/>
              </p:nvSpPr>
              <p:spPr bwMode="auto">
                <a:xfrm>
                  <a:off x="2670" y="340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1" name="Line 309"/>
                <p:cNvSpPr>
                  <a:spLocks noChangeShapeType="1"/>
                </p:cNvSpPr>
                <p:nvPr/>
              </p:nvSpPr>
              <p:spPr bwMode="auto">
                <a:xfrm>
                  <a:off x="2674" y="338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2" name="Line 310"/>
                <p:cNvSpPr>
                  <a:spLocks noChangeShapeType="1"/>
                </p:cNvSpPr>
                <p:nvPr/>
              </p:nvSpPr>
              <p:spPr bwMode="auto">
                <a:xfrm>
                  <a:off x="2674" y="337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3" name="Line 311"/>
                <p:cNvSpPr>
                  <a:spLocks noChangeShapeType="1"/>
                </p:cNvSpPr>
                <p:nvPr/>
              </p:nvSpPr>
              <p:spPr bwMode="auto">
                <a:xfrm>
                  <a:off x="2678" y="335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4" name="Line 312"/>
                <p:cNvSpPr>
                  <a:spLocks noChangeShapeType="1"/>
                </p:cNvSpPr>
                <p:nvPr/>
              </p:nvSpPr>
              <p:spPr bwMode="auto">
                <a:xfrm>
                  <a:off x="2678" y="333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5" name="Line 313"/>
                <p:cNvSpPr>
                  <a:spLocks noChangeShapeType="1"/>
                </p:cNvSpPr>
                <p:nvPr/>
              </p:nvSpPr>
              <p:spPr bwMode="auto">
                <a:xfrm>
                  <a:off x="2682" y="332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6" name="Line 314"/>
                <p:cNvSpPr>
                  <a:spLocks noChangeShapeType="1"/>
                </p:cNvSpPr>
                <p:nvPr/>
              </p:nvSpPr>
              <p:spPr bwMode="auto">
                <a:xfrm>
                  <a:off x="2682" y="330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7" name="Line 315"/>
                <p:cNvSpPr>
                  <a:spLocks noChangeShapeType="1"/>
                </p:cNvSpPr>
                <p:nvPr/>
              </p:nvSpPr>
              <p:spPr bwMode="auto">
                <a:xfrm>
                  <a:off x="2686" y="329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8" name="Line 316"/>
                <p:cNvSpPr>
                  <a:spLocks noChangeShapeType="1"/>
                </p:cNvSpPr>
                <p:nvPr/>
              </p:nvSpPr>
              <p:spPr bwMode="auto">
                <a:xfrm>
                  <a:off x="2686" y="327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29" name="Line 317"/>
                <p:cNvSpPr>
                  <a:spLocks noChangeShapeType="1"/>
                </p:cNvSpPr>
                <p:nvPr/>
              </p:nvSpPr>
              <p:spPr bwMode="auto">
                <a:xfrm>
                  <a:off x="2691" y="3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0" name="Line 318"/>
                <p:cNvSpPr>
                  <a:spLocks noChangeShapeType="1"/>
                </p:cNvSpPr>
                <p:nvPr/>
              </p:nvSpPr>
              <p:spPr bwMode="auto">
                <a:xfrm>
                  <a:off x="2691" y="324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1" name="Line 319"/>
                <p:cNvSpPr>
                  <a:spLocks noChangeShapeType="1"/>
                </p:cNvSpPr>
                <p:nvPr/>
              </p:nvSpPr>
              <p:spPr bwMode="auto">
                <a:xfrm>
                  <a:off x="2695" y="322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2" name="Line 320"/>
                <p:cNvSpPr>
                  <a:spLocks noChangeShapeType="1"/>
                </p:cNvSpPr>
                <p:nvPr/>
              </p:nvSpPr>
              <p:spPr bwMode="auto">
                <a:xfrm>
                  <a:off x="2695" y="320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3" name="Line 321"/>
                <p:cNvSpPr>
                  <a:spLocks noChangeShapeType="1"/>
                </p:cNvSpPr>
                <p:nvPr/>
              </p:nvSpPr>
              <p:spPr bwMode="auto">
                <a:xfrm>
                  <a:off x="2699" y="319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4" name="Line 322"/>
                <p:cNvSpPr>
                  <a:spLocks noChangeShapeType="1"/>
                </p:cNvSpPr>
                <p:nvPr/>
              </p:nvSpPr>
              <p:spPr bwMode="auto">
                <a:xfrm>
                  <a:off x="2699" y="317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5" name="Line 323"/>
                <p:cNvSpPr>
                  <a:spLocks noChangeShapeType="1"/>
                </p:cNvSpPr>
                <p:nvPr/>
              </p:nvSpPr>
              <p:spPr bwMode="auto">
                <a:xfrm>
                  <a:off x="2703" y="315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6" name="Line 324"/>
                <p:cNvSpPr>
                  <a:spLocks noChangeShapeType="1"/>
                </p:cNvSpPr>
                <p:nvPr/>
              </p:nvSpPr>
              <p:spPr bwMode="auto">
                <a:xfrm>
                  <a:off x="2703" y="314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7" name="Line 325"/>
                <p:cNvSpPr>
                  <a:spLocks noChangeShapeType="1"/>
                </p:cNvSpPr>
                <p:nvPr/>
              </p:nvSpPr>
              <p:spPr bwMode="auto">
                <a:xfrm>
                  <a:off x="2707" y="312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8" name="Line 326"/>
                <p:cNvSpPr>
                  <a:spLocks noChangeShapeType="1"/>
                </p:cNvSpPr>
                <p:nvPr/>
              </p:nvSpPr>
              <p:spPr bwMode="auto">
                <a:xfrm>
                  <a:off x="2707" y="311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39" name="Line 327"/>
                <p:cNvSpPr>
                  <a:spLocks noChangeShapeType="1"/>
                </p:cNvSpPr>
                <p:nvPr/>
              </p:nvSpPr>
              <p:spPr bwMode="auto">
                <a:xfrm>
                  <a:off x="2712" y="30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0" name="Line 328"/>
                <p:cNvSpPr>
                  <a:spLocks noChangeShapeType="1"/>
                </p:cNvSpPr>
                <p:nvPr/>
              </p:nvSpPr>
              <p:spPr bwMode="auto">
                <a:xfrm>
                  <a:off x="2712" y="307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1" name="Line 329"/>
                <p:cNvSpPr>
                  <a:spLocks noChangeShapeType="1"/>
                </p:cNvSpPr>
                <p:nvPr/>
              </p:nvSpPr>
              <p:spPr bwMode="auto">
                <a:xfrm>
                  <a:off x="2716" y="30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2" name="Line 330"/>
                <p:cNvSpPr>
                  <a:spLocks noChangeShapeType="1"/>
                </p:cNvSpPr>
                <p:nvPr/>
              </p:nvSpPr>
              <p:spPr bwMode="auto">
                <a:xfrm>
                  <a:off x="2716" y="30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3" name="Line 331"/>
                <p:cNvSpPr>
                  <a:spLocks noChangeShapeType="1"/>
                </p:cNvSpPr>
                <p:nvPr/>
              </p:nvSpPr>
              <p:spPr bwMode="auto">
                <a:xfrm>
                  <a:off x="2720" y="302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4" name="Line 332"/>
                <p:cNvSpPr>
                  <a:spLocks noChangeShapeType="1"/>
                </p:cNvSpPr>
                <p:nvPr/>
              </p:nvSpPr>
              <p:spPr bwMode="auto">
                <a:xfrm>
                  <a:off x="2720" y="30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5" name="Line 333"/>
                <p:cNvSpPr>
                  <a:spLocks noChangeShapeType="1"/>
                </p:cNvSpPr>
                <p:nvPr/>
              </p:nvSpPr>
              <p:spPr bwMode="auto">
                <a:xfrm>
                  <a:off x="2724" y="299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6" name="Line 334"/>
                <p:cNvSpPr>
                  <a:spLocks noChangeShapeType="1"/>
                </p:cNvSpPr>
                <p:nvPr/>
              </p:nvSpPr>
              <p:spPr bwMode="auto">
                <a:xfrm>
                  <a:off x="2724" y="297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7" name="Line 335"/>
                <p:cNvSpPr>
                  <a:spLocks noChangeShapeType="1"/>
                </p:cNvSpPr>
                <p:nvPr/>
              </p:nvSpPr>
              <p:spPr bwMode="auto">
                <a:xfrm>
                  <a:off x="2728" y="296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8" name="Line 336"/>
                <p:cNvSpPr>
                  <a:spLocks noChangeShapeType="1"/>
                </p:cNvSpPr>
                <p:nvPr/>
              </p:nvSpPr>
              <p:spPr bwMode="auto">
                <a:xfrm>
                  <a:off x="2728" y="294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49" name="Line 337"/>
                <p:cNvSpPr>
                  <a:spLocks noChangeShapeType="1"/>
                </p:cNvSpPr>
                <p:nvPr/>
              </p:nvSpPr>
              <p:spPr bwMode="auto">
                <a:xfrm>
                  <a:off x="2733" y="293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0" name="Line 338"/>
                <p:cNvSpPr>
                  <a:spLocks noChangeShapeType="1"/>
                </p:cNvSpPr>
                <p:nvPr/>
              </p:nvSpPr>
              <p:spPr bwMode="auto">
                <a:xfrm>
                  <a:off x="2733" y="291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1" name="Line 339"/>
                <p:cNvSpPr>
                  <a:spLocks noChangeShapeType="1"/>
                </p:cNvSpPr>
                <p:nvPr/>
              </p:nvSpPr>
              <p:spPr bwMode="auto">
                <a:xfrm>
                  <a:off x="2737" y="28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2" name="Line 340"/>
                <p:cNvSpPr>
                  <a:spLocks noChangeShapeType="1"/>
                </p:cNvSpPr>
                <p:nvPr/>
              </p:nvSpPr>
              <p:spPr bwMode="auto">
                <a:xfrm>
                  <a:off x="2737" y="28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3" name="Line 341"/>
                <p:cNvSpPr>
                  <a:spLocks noChangeShapeType="1"/>
                </p:cNvSpPr>
                <p:nvPr/>
              </p:nvSpPr>
              <p:spPr bwMode="auto">
                <a:xfrm>
                  <a:off x="2741" y="28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4" name="Line 342"/>
                <p:cNvSpPr>
                  <a:spLocks noChangeShapeType="1"/>
                </p:cNvSpPr>
                <p:nvPr/>
              </p:nvSpPr>
              <p:spPr bwMode="auto">
                <a:xfrm>
                  <a:off x="2741" y="28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5" name="Line 343"/>
                <p:cNvSpPr>
                  <a:spLocks noChangeShapeType="1"/>
                </p:cNvSpPr>
                <p:nvPr/>
              </p:nvSpPr>
              <p:spPr bwMode="auto">
                <a:xfrm>
                  <a:off x="2745" y="283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6" name="Line 344"/>
                <p:cNvSpPr>
                  <a:spLocks noChangeShapeType="1"/>
                </p:cNvSpPr>
                <p:nvPr/>
              </p:nvSpPr>
              <p:spPr bwMode="auto">
                <a:xfrm>
                  <a:off x="2745" y="281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7" name="Line 345"/>
                <p:cNvSpPr>
                  <a:spLocks noChangeShapeType="1"/>
                </p:cNvSpPr>
                <p:nvPr/>
              </p:nvSpPr>
              <p:spPr bwMode="auto">
                <a:xfrm>
                  <a:off x="2750" y="280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8" name="Line 346"/>
                <p:cNvSpPr>
                  <a:spLocks noChangeShapeType="1"/>
                </p:cNvSpPr>
                <p:nvPr/>
              </p:nvSpPr>
              <p:spPr bwMode="auto">
                <a:xfrm>
                  <a:off x="2750" y="27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59" name="Line 347"/>
                <p:cNvSpPr>
                  <a:spLocks noChangeShapeType="1"/>
                </p:cNvSpPr>
                <p:nvPr/>
              </p:nvSpPr>
              <p:spPr bwMode="auto">
                <a:xfrm>
                  <a:off x="2754" y="276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0" name="Line 348"/>
                <p:cNvSpPr>
                  <a:spLocks noChangeShapeType="1"/>
                </p:cNvSpPr>
                <p:nvPr/>
              </p:nvSpPr>
              <p:spPr bwMode="auto">
                <a:xfrm>
                  <a:off x="2632" y="36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1" name="Line 349"/>
                <p:cNvSpPr>
                  <a:spLocks noChangeShapeType="1"/>
                </p:cNvSpPr>
                <p:nvPr/>
              </p:nvSpPr>
              <p:spPr bwMode="auto">
                <a:xfrm>
                  <a:off x="2632" y="368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2" name="Line 350"/>
                <p:cNvSpPr>
                  <a:spLocks noChangeShapeType="1"/>
                </p:cNvSpPr>
                <p:nvPr/>
              </p:nvSpPr>
              <p:spPr bwMode="auto">
                <a:xfrm>
                  <a:off x="2636" y="366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3" name="Line 351"/>
                <p:cNvSpPr>
                  <a:spLocks noChangeShapeType="1"/>
                </p:cNvSpPr>
                <p:nvPr/>
              </p:nvSpPr>
              <p:spPr bwMode="auto">
                <a:xfrm>
                  <a:off x="2636" y="36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4" name="Line 352"/>
                <p:cNvSpPr>
                  <a:spLocks noChangeShapeType="1"/>
                </p:cNvSpPr>
                <p:nvPr/>
              </p:nvSpPr>
              <p:spPr bwMode="auto">
                <a:xfrm>
                  <a:off x="2640" y="363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5" name="Line 353"/>
                <p:cNvSpPr>
                  <a:spLocks noChangeShapeType="1"/>
                </p:cNvSpPr>
                <p:nvPr/>
              </p:nvSpPr>
              <p:spPr bwMode="auto">
                <a:xfrm>
                  <a:off x="2640" y="36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6" name="Line 354"/>
                <p:cNvSpPr>
                  <a:spLocks noChangeShapeType="1"/>
                </p:cNvSpPr>
                <p:nvPr/>
              </p:nvSpPr>
              <p:spPr bwMode="auto">
                <a:xfrm>
                  <a:off x="2644" y="360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7" name="Line 355"/>
                <p:cNvSpPr>
                  <a:spLocks noChangeShapeType="1"/>
                </p:cNvSpPr>
                <p:nvPr/>
              </p:nvSpPr>
              <p:spPr bwMode="auto">
                <a:xfrm>
                  <a:off x="2644" y="358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8" name="Line 356"/>
                <p:cNvSpPr>
                  <a:spLocks noChangeShapeType="1"/>
                </p:cNvSpPr>
                <p:nvPr/>
              </p:nvSpPr>
              <p:spPr bwMode="auto">
                <a:xfrm>
                  <a:off x="2648" y="35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69" name="Line 357"/>
                <p:cNvSpPr>
                  <a:spLocks noChangeShapeType="1"/>
                </p:cNvSpPr>
                <p:nvPr/>
              </p:nvSpPr>
              <p:spPr bwMode="auto">
                <a:xfrm>
                  <a:off x="2648" y="3551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0" name="AutoShape 358"/>
                <p:cNvSpPr>
                  <a:spLocks noChangeArrowheads="1"/>
                </p:cNvSpPr>
                <p:nvPr/>
              </p:nvSpPr>
              <p:spPr bwMode="auto">
                <a:xfrm>
                  <a:off x="2606" y="3572"/>
                  <a:ext cx="59" cy="151"/>
                </a:xfrm>
                <a:prstGeom prst="triangle">
                  <a:avLst>
                    <a:gd name="adj" fmla="val 64287"/>
                  </a:avLst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671" name="Line 359"/>
                <p:cNvSpPr>
                  <a:spLocks noChangeShapeType="1"/>
                </p:cNvSpPr>
                <p:nvPr/>
              </p:nvSpPr>
              <p:spPr bwMode="auto">
                <a:xfrm flipH="1">
                  <a:off x="3147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2" name="Line 360"/>
                <p:cNvSpPr>
                  <a:spLocks noChangeShapeType="1"/>
                </p:cNvSpPr>
                <p:nvPr/>
              </p:nvSpPr>
              <p:spPr bwMode="auto">
                <a:xfrm flipH="1">
                  <a:off x="3120" y="1971"/>
                  <a:ext cx="197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3" name="Line 361"/>
                <p:cNvSpPr>
                  <a:spLocks noChangeShapeType="1"/>
                </p:cNvSpPr>
                <p:nvPr/>
              </p:nvSpPr>
              <p:spPr bwMode="auto">
                <a:xfrm flipH="1">
                  <a:off x="3098" y="1972"/>
                  <a:ext cx="171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4" name="Line 362"/>
                <p:cNvSpPr>
                  <a:spLocks noChangeShapeType="1"/>
                </p:cNvSpPr>
                <p:nvPr/>
              </p:nvSpPr>
              <p:spPr bwMode="auto">
                <a:xfrm flipH="1">
                  <a:off x="3078" y="1971"/>
                  <a:ext cx="146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5" name="Line 363"/>
                <p:cNvSpPr>
                  <a:spLocks noChangeShapeType="1"/>
                </p:cNvSpPr>
                <p:nvPr/>
              </p:nvSpPr>
              <p:spPr bwMode="auto">
                <a:xfrm flipH="1">
                  <a:off x="3056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6" name="Line 364"/>
                <p:cNvSpPr>
                  <a:spLocks noChangeShapeType="1"/>
                </p:cNvSpPr>
                <p:nvPr/>
              </p:nvSpPr>
              <p:spPr bwMode="auto">
                <a:xfrm flipH="1">
                  <a:off x="3041" y="1972"/>
                  <a:ext cx="98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7" name="Line 365"/>
                <p:cNvSpPr>
                  <a:spLocks noChangeShapeType="1"/>
                </p:cNvSpPr>
                <p:nvPr/>
              </p:nvSpPr>
              <p:spPr bwMode="auto">
                <a:xfrm flipH="1">
                  <a:off x="3018" y="1975"/>
                  <a:ext cx="71" cy="17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8" name="Line 366"/>
                <p:cNvSpPr>
                  <a:spLocks noChangeShapeType="1"/>
                </p:cNvSpPr>
                <p:nvPr/>
              </p:nvSpPr>
              <p:spPr bwMode="auto">
                <a:xfrm flipH="1">
                  <a:off x="2972" y="1972"/>
                  <a:ext cx="20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79" name="Line 367"/>
                <p:cNvSpPr>
                  <a:spLocks noChangeShapeType="1"/>
                </p:cNvSpPr>
                <p:nvPr/>
              </p:nvSpPr>
              <p:spPr bwMode="auto">
                <a:xfrm flipH="1">
                  <a:off x="2942" y="1971"/>
                  <a:ext cx="3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0" name="Line 368"/>
                <p:cNvSpPr>
                  <a:spLocks noChangeShapeType="1"/>
                </p:cNvSpPr>
                <p:nvPr/>
              </p:nvSpPr>
              <p:spPr bwMode="auto">
                <a:xfrm flipH="1">
                  <a:off x="2998" y="1970"/>
                  <a:ext cx="43" cy="17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1" name="Line 369"/>
                <p:cNvSpPr>
                  <a:spLocks noChangeShapeType="1"/>
                </p:cNvSpPr>
                <p:nvPr/>
              </p:nvSpPr>
              <p:spPr bwMode="auto">
                <a:xfrm>
                  <a:off x="2758" y="275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2" name="Line 370"/>
                <p:cNvSpPr>
                  <a:spLocks noChangeShapeType="1"/>
                </p:cNvSpPr>
                <p:nvPr/>
              </p:nvSpPr>
              <p:spPr bwMode="auto">
                <a:xfrm>
                  <a:off x="2762" y="27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3" name="Line 371"/>
                <p:cNvSpPr>
                  <a:spLocks noChangeShapeType="1"/>
                </p:cNvSpPr>
                <p:nvPr/>
              </p:nvSpPr>
              <p:spPr bwMode="auto">
                <a:xfrm>
                  <a:off x="2763" y="271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4" name="Line 372"/>
                <p:cNvSpPr>
                  <a:spLocks noChangeShapeType="1"/>
                </p:cNvSpPr>
                <p:nvPr/>
              </p:nvSpPr>
              <p:spPr bwMode="auto">
                <a:xfrm>
                  <a:off x="2767" y="26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5" name="Line 373"/>
                <p:cNvSpPr>
                  <a:spLocks noChangeShapeType="1"/>
                </p:cNvSpPr>
                <p:nvPr/>
              </p:nvSpPr>
              <p:spPr bwMode="auto">
                <a:xfrm>
                  <a:off x="2767" y="26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6" name="Line 374"/>
                <p:cNvSpPr>
                  <a:spLocks noChangeShapeType="1"/>
                </p:cNvSpPr>
                <p:nvPr/>
              </p:nvSpPr>
              <p:spPr bwMode="auto">
                <a:xfrm>
                  <a:off x="2772" y="26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7" name="Line 375"/>
                <p:cNvSpPr>
                  <a:spLocks noChangeShapeType="1"/>
                </p:cNvSpPr>
                <p:nvPr/>
              </p:nvSpPr>
              <p:spPr bwMode="auto">
                <a:xfrm>
                  <a:off x="2772" y="26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8" name="Line 376"/>
                <p:cNvSpPr>
                  <a:spLocks noChangeShapeType="1"/>
                </p:cNvSpPr>
                <p:nvPr/>
              </p:nvSpPr>
              <p:spPr bwMode="auto">
                <a:xfrm>
                  <a:off x="2776" y="26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89" name="Line 377"/>
                <p:cNvSpPr>
                  <a:spLocks noChangeShapeType="1"/>
                </p:cNvSpPr>
                <p:nvPr/>
              </p:nvSpPr>
              <p:spPr bwMode="auto">
                <a:xfrm>
                  <a:off x="2776" y="26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0" name="Line 378"/>
                <p:cNvSpPr>
                  <a:spLocks noChangeShapeType="1"/>
                </p:cNvSpPr>
                <p:nvPr/>
              </p:nvSpPr>
              <p:spPr bwMode="auto">
                <a:xfrm>
                  <a:off x="2780" y="25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1" name="Line 379"/>
                <p:cNvSpPr>
                  <a:spLocks noChangeShapeType="1"/>
                </p:cNvSpPr>
                <p:nvPr/>
              </p:nvSpPr>
              <p:spPr bwMode="auto">
                <a:xfrm>
                  <a:off x="2780" y="25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2" name="Line 380"/>
                <p:cNvSpPr>
                  <a:spLocks noChangeShapeType="1"/>
                </p:cNvSpPr>
                <p:nvPr/>
              </p:nvSpPr>
              <p:spPr bwMode="auto">
                <a:xfrm>
                  <a:off x="2781" y="25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3" name="Line 381"/>
                <p:cNvSpPr>
                  <a:spLocks noChangeShapeType="1"/>
                </p:cNvSpPr>
                <p:nvPr/>
              </p:nvSpPr>
              <p:spPr bwMode="auto">
                <a:xfrm>
                  <a:off x="2782" y="25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4" name="Line 382"/>
                <p:cNvSpPr>
                  <a:spLocks noChangeShapeType="1"/>
                </p:cNvSpPr>
                <p:nvPr/>
              </p:nvSpPr>
              <p:spPr bwMode="auto">
                <a:xfrm>
                  <a:off x="2786" y="25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5" name="Line 383"/>
                <p:cNvSpPr>
                  <a:spLocks noChangeShapeType="1"/>
                </p:cNvSpPr>
                <p:nvPr/>
              </p:nvSpPr>
              <p:spPr bwMode="auto">
                <a:xfrm>
                  <a:off x="2786" y="25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6" name="Line 384"/>
                <p:cNvSpPr>
                  <a:spLocks noChangeShapeType="1"/>
                </p:cNvSpPr>
                <p:nvPr/>
              </p:nvSpPr>
              <p:spPr bwMode="auto">
                <a:xfrm>
                  <a:off x="2791" y="24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7" name="Line 385"/>
                <p:cNvSpPr>
                  <a:spLocks noChangeShapeType="1"/>
                </p:cNvSpPr>
                <p:nvPr/>
              </p:nvSpPr>
              <p:spPr bwMode="auto">
                <a:xfrm>
                  <a:off x="2791" y="24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8" name="Line 386"/>
                <p:cNvSpPr>
                  <a:spLocks noChangeShapeType="1"/>
                </p:cNvSpPr>
                <p:nvPr/>
              </p:nvSpPr>
              <p:spPr bwMode="auto">
                <a:xfrm>
                  <a:off x="2797" y="24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99" name="Line 387"/>
                <p:cNvSpPr>
                  <a:spLocks noChangeShapeType="1"/>
                </p:cNvSpPr>
                <p:nvPr/>
              </p:nvSpPr>
              <p:spPr bwMode="auto">
                <a:xfrm>
                  <a:off x="2797" y="244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0" name="Line 388"/>
                <p:cNvSpPr>
                  <a:spLocks noChangeShapeType="1"/>
                </p:cNvSpPr>
                <p:nvPr/>
              </p:nvSpPr>
              <p:spPr bwMode="auto">
                <a:xfrm>
                  <a:off x="2801" y="243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1" name="Line 389"/>
                <p:cNvSpPr>
                  <a:spLocks noChangeShapeType="1"/>
                </p:cNvSpPr>
                <p:nvPr/>
              </p:nvSpPr>
              <p:spPr bwMode="auto">
                <a:xfrm>
                  <a:off x="2801" y="24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2" name="Line 390"/>
                <p:cNvSpPr>
                  <a:spLocks noChangeShapeType="1"/>
                </p:cNvSpPr>
                <p:nvPr/>
              </p:nvSpPr>
              <p:spPr bwMode="auto">
                <a:xfrm>
                  <a:off x="2808" y="240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3" name="Line 391"/>
                <p:cNvSpPr>
                  <a:spLocks noChangeShapeType="1"/>
                </p:cNvSpPr>
                <p:nvPr/>
              </p:nvSpPr>
              <p:spPr bwMode="auto">
                <a:xfrm>
                  <a:off x="2805" y="238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4" name="Line 392"/>
                <p:cNvSpPr>
                  <a:spLocks noChangeShapeType="1"/>
                </p:cNvSpPr>
                <p:nvPr/>
              </p:nvSpPr>
              <p:spPr bwMode="auto">
                <a:xfrm>
                  <a:off x="2803" y="23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5" name="Line 393"/>
                <p:cNvSpPr>
                  <a:spLocks noChangeShapeType="1"/>
                </p:cNvSpPr>
                <p:nvPr/>
              </p:nvSpPr>
              <p:spPr bwMode="auto">
                <a:xfrm>
                  <a:off x="2807" y="235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6" name="Line 394"/>
                <p:cNvSpPr>
                  <a:spLocks noChangeShapeType="1"/>
                </p:cNvSpPr>
                <p:nvPr/>
              </p:nvSpPr>
              <p:spPr bwMode="auto">
                <a:xfrm>
                  <a:off x="2811" y="233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7" name="Line 395"/>
                <p:cNvSpPr>
                  <a:spLocks noChangeShapeType="1"/>
                </p:cNvSpPr>
                <p:nvPr/>
              </p:nvSpPr>
              <p:spPr bwMode="auto">
                <a:xfrm>
                  <a:off x="2816" y="23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8" name="Line 396"/>
                <p:cNvSpPr>
                  <a:spLocks noChangeShapeType="1"/>
                </p:cNvSpPr>
                <p:nvPr/>
              </p:nvSpPr>
              <p:spPr bwMode="auto">
                <a:xfrm>
                  <a:off x="2814" y="230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09" name="Line 397"/>
                <p:cNvSpPr>
                  <a:spLocks noChangeShapeType="1"/>
                </p:cNvSpPr>
                <p:nvPr/>
              </p:nvSpPr>
              <p:spPr bwMode="auto">
                <a:xfrm>
                  <a:off x="2817" y="228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0" name="Line 398"/>
                <p:cNvSpPr>
                  <a:spLocks noChangeShapeType="1"/>
                </p:cNvSpPr>
                <p:nvPr/>
              </p:nvSpPr>
              <p:spPr bwMode="auto">
                <a:xfrm>
                  <a:off x="2821" y="227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1" name="Line 399"/>
                <p:cNvSpPr>
                  <a:spLocks noChangeShapeType="1"/>
                </p:cNvSpPr>
                <p:nvPr/>
              </p:nvSpPr>
              <p:spPr bwMode="auto">
                <a:xfrm>
                  <a:off x="2818" y="2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2" name="Line 400"/>
                <p:cNvSpPr>
                  <a:spLocks noChangeShapeType="1"/>
                </p:cNvSpPr>
                <p:nvPr/>
              </p:nvSpPr>
              <p:spPr bwMode="auto">
                <a:xfrm>
                  <a:off x="2831" y="224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3" name="Line 401"/>
                <p:cNvSpPr>
                  <a:spLocks noChangeShapeType="1"/>
                </p:cNvSpPr>
                <p:nvPr/>
              </p:nvSpPr>
              <p:spPr bwMode="auto">
                <a:xfrm>
                  <a:off x="2828" y="222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4" name="Line 402"/>
                <p:cNvSpPr>
                  <a:spLocks noChangeShapeType="1"/>
                </p:cNvSpPr>
                <p:nvPr/>
              </p:nvSpPr>
              <p:spPr bwMode="auto">
                <a:xfrm>
                  <a:off x="2833" y="221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5" name="Line 403"/>
                <p:cNvSpPr>
                  <a:spLocks noChangeShapeType="1"/>
                </p:cNvSpPr>
                <p:nvPr/>
              </p:nvSpPr>
              <p:spPr bwMode="auto">
                <a:xfrm>
                  <a:off x="2833" y="21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6" name="Line 404"/>
                <p:cNvSpPr>
                  <a:spLocks noChangeShapeType="1"/>
                </p:cNvSpPr>
                <p:nvPr/>
              </p:nvSpPr>
              <p:spPr bwMode="auto">
                <a:xfrm>
                  <a:off x="2837" y="21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7" name="Line 405"/>
                <p:cNvSpPr>
                  <a:spLocks noChangeShapeType="1"/>
                </p:cNvSpPr>
                <p:nvPr/>
              </p:nvSpPr>
              <p:spPr bwMode="auto">
                <a:xfrm>
                  <a:off x="2837" y="21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8" name="Line 406"/>
                <p:cNvSpPr>
                  <a:spLocks noChangeShapeType="1"/>
                </p:cNvSpPr>
                <p:nvPr/>
              </p:nvSpPr>
              <p:spPr bwMode="auto">
                <a:xfrm>
                  <a:off x="2844" y="21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19" name="Line 407"/>
                <p:cNvSpPr>
                  <a:spLocks noChangeShapeType="1"/>
                </p:cNvSpPr>
                <p:nvPr/>
              </p:nvSpPr>
              <p:spPr bwMode="auto">
                <a:xfrm>
                  <a:off x="2841" y="21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0" name="Line 408"/>
                <p:cNvSpPr>
                  <a:spLocks noChangeShapeType="1"/>
                </p:cNvSpPr>
                <p:nvPr/>
              </p:nvSpPr>
              <p:spPr bwMode="auto">
                <a:xfrm>
                  <a:off x="2842" y="211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1" name="Line 409"/>
                <p:cNvSpPr>
                  <a:spLocks noChangeShapeType="1"/>
                </p:cNvSpPr>
                <p:nvPr/>
              </p:nvSpPr>
              <p:spPr bwMode="auto">
                <a:xfrm>
                  <a:off x="2842" y="209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2" name="Line 410"/>
                <p:cNvSpPr>
                  <a:spLocks noChangeShapeType="1"/>
                </p:cNvSpPr>
                <p:nvPr/>
              </p:nvSpPr>
              <p:spPr bwMode="auto">
                <a:xfrm>
                  <a:off x="2846" y="20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3" name="Line 411"/>
                <p:cNvSpPr>
                  <a:spLocks noChangeShapeType="1"/>
                </p:cNvSpPr>
                <p:nvPr/>
              </p:nvSpPr>
              <p:spPr bwMode="auto">
                <a:xfrm>
                  <a:off x="2846" y="20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4" name="Line 412"/>
                <p:cNvSpPr>
                  <a:spLocks noChangeShapeType="1"/>
                </p:cNvSpPr>
                <p:nvPr/>
              </p:nvSpPr>
              <p:spPr bwMode="auto">
                <a:xfrm>
                  <a:off x="2847" y="20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5" name="Line 413"/>
                <p:cNvSpPr>
                  <a:spLocks noChangeShapeType="1"/>
                </p:cNvSpPr>
                <p:nvPr/>
              </p:nvSpPr>
              <p:spPr bwMode="auto">
                <a:xfrm>
                  <a:off x="2851" y="203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6" name="Line 414"/>
                <p:cNvSpPr>
                  <a:spLocks noChangeShapeType="1"/>
                </p:cNvSpPr>
                <p:nvPr/>
              </p:nvSpPr>
              <p:spPr bwMode="auto">
                <a:xfrm>
                  <a:off x="2855" y="201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7" name="Line 415"/>
                <p:cNvSpPr>
                  <a:spLocks noChangeShapeType="1"/>
                </p:cNvSpPr>
                <p:nvPr/>
              </p:nvSpPr>
              <p:spPr bwMode="auto">
                <a:xfrm>
                  <a:off x="2855" y="199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728" name="Line 416"/>
                <p:cNvSpPr>
                  <a:spLocks noChangeShapeType="1"/>
                </p:cNvSpPr>
                <p:nvPr/>
              </p:nvSpPr>
              <p:spPr bwMode="auto">
                <a:xfrm>
                  <a:off x="2859" y="19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14" name="Group 417"/>
              <p:cNvGrpSpPr>
                <a:grpSpLocks/>
              </p:cNvGrpSpPr>
              <p:nvPr/>
            </p:nvGrpSpPr>
            <p:grpSpPr bwMode="auto">
              <a:xfrm>
                <a:off x="2345" y="2016"/>
                <a:ext cx="1007" cy="1761"/>
                <a:chOff x="2417" y="1962"/>
                <a:chExt cx="1007" cy="1761"/>
              </a:xfrm>
            </p:grpSpPr>
            <p:sp>
              <p:nvSpPr>
                <p:cNvPr id="7473" name="AutoShape 418"/>
                <p:cNvSpPr>
                  <a:spLocks noChangeArrowheads="1"/>
                </p:cNvSpPr>
                <p:nvPr/>
              </p:nvSpPr>
              <p:spPr bwMode="auto">
                <a:xfrm>
                  <a:off x="2417" y="1962"/>
                  <a:ext cx="1007" cy="1757"/>
                </a:xfrm>
                <a:custGeom>
                  <a:avLst/>
                  <a:gdLst>
                    <a:gd name="T0" fmla="*/ 881 w 21600"/>
                    <a:gd name="T1" fmla="*/ 879 h 21600"/>
                    <a:gd name="T2" fmla="*/ 503 w 21600"/>
                    <a:gd name="T3" fmla="*/ 1757 h 21600"/>
                    <a:gd name="T4" fmla="*/ 126 w 21600"/>
                    <a:gd name="T5" fmla="*/ 879 h 21600"/>
                    <a:gd name="T6" fmla="*/ 50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4 w 21600"/>
                    <a:gd name="T13" fmla="*/ 4499 h 21600"/>
                    <a:gd name="T14" fmla="*/ 17096 w 21600"/>
                    <a:gd name="T15" fmla="*/ 1710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74" name="Line 419"/>
                <p:cNvSpPr>
                  <a:spLocks noChangeShapeType="1"/>
                </p:cNvSpPr>
                <p:nvPr/>
              </p:nvSpPr>
              <p:spPr bwMode="auto">
                <a:xfrm>
                  <a:off x="2471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75" name="Line 420"/>
                <p:cNvSpPr>
                  <a:spLocks noChangeShapeType="1"/>
                </p:cNvSpPr>
                <p:nvPr/>
              </p:nvSpPr>
              <p:spPr bwMode="auto">
                <a:xfrm>
                  <a:off x="2524" y="1974"/>
                  <a:ext cx="200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76" name="Line 421"/>
                <p:cNvSpPr>
                  <a:spLocks noChangeShapeType="1"/>
                </p:cNvSpPr>
                <p:nvPr/>
              </p:nvSpPr>
              <p:spPr bwMode="auto">
                <a:xfrm>
                  <a:off x="2572" y="1972"/>
                  <a:ext cx="174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77" name="Line 422"/>
                <p:cNvSpPr>
                  <a:spLocks noChangeShapeType="1"/>
                </p:cNvSpPr>
                <p:nvPr/>
              </p:nvSpPr>
              <p:spPr bwMode="auto">
                <a:xfrm>
                  <a:off x="2617" y="1971"/>
                  <a:ext cx="149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78" name="Line 423"/>
                <p:cNvSpPr>
                  <a:spLocks noChangeShapeType="1"/>
                </p:cNvSpPr>
                <p:nvPr/>
              </p:nvSpPr>
              <p:spPr bwMode="auto">
                <a:xfrm>
                  <a:off x="2661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79" name="Line 424"/>
                <p:cNvSpPr>
                  <a:spLocks noChangeShapeType="1"/>
                </p:cNvSpPr>
                <p:nvPr/>
              </p:nvSpPr>
              <p:spPr bwMode="auto">
                <a:xfrm>
                  <a:off x="2702" y="1972"/>
                  <a:ext cx="101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0" name="Line 425"/>
                <p:cNvSpPr>
                  <a:spLocks noChangeShapeType="1"/>
                </p:cNvSpPr>
                <p:nvPr/>
              </p:nvSpPr>
              <p:spPr bwMode="auto">
                <a:xfrm>
                  <a:off x="2755" y="1972"/>
                  <a:ext cx="71" cy="174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1" name="Line 426"/>
                <p:cNvSpPr>
                  <a:spLocks noChangeShapeType="1"/>
                </p:cNvSpPr>
                <p:nvPr/>
              </p:nvSpPr>
              <p:spPr bwMode="auto">
                <a:xfrm>
                  <a:off x="2846" y="1975"/>
                  <a:ext cx="26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2" name="Line 427"/>
                <p:cNvSpPr>
                  <a:spLocks noChangeShapeType="1"/>
                </p:cNvSpPr>
                <p:nvPr/>
              </p:nvSpPr>
              <p:spPr bwMode="auto">
                <a:xfrm>
                  <a:off x="2902" y="1971"/>
                  <a:ext cx="0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3" name="Line 428"/>
                <p:cNvSpPr>
                  <a:spLocks noChangeShapeType="1"/>
                </p:cNvSpPr>
                <p:nvPr/>
              </p:nvSpPr>
              <p:spPr bwMode="auto">
                <a:xfrm>
                  <a:off x="2803" y="1973"/>
                  <a:ext cx="43" cy="174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4" name="Line 429"/>
                <p:cNvSpPr>
                  <a:spLocks noChangeShapeType="1"/>
                </p:cNvSpPr>
                <p:nvPr/>
              </p:nvSpPr>
              <p:spPr bwMode="auto">
                <a:xfrm>
                  <a:off x="2653" y="35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5" name="Line 430"/>
                <p:cNvSpPr>
                  <a:spLocks noChangeShapeType="1"/>
                </p:cNvSpPr>
                <p:nvPr/>
              </p:nvSpPr>
              <p:spPr bwMode="auto">
                <a:xfrm>
                  <a:off x="2657" y="351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6" name="Line 431"/>
                <p:cNvSpPr>
                  <a:spLocks noChangeShapeType="1"/>
                </p:cNvSpPr>
                <p:nvPr/>
              </p:nvSpPr>
              <p:spPr bwMode="auto">
                <a:xfrm>
                  <a:off x="2657" y="350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7" name="Line 432"/>
                <p:cNvSpPr>
                  <a:spLocks noChangeShapeType="1"/>
                </p:cNvSpPr>
                <p:nvPr/>
              </p:nvSpPr>
              <p:spPr bwMode="auto">
                <a:xfrm>
                  <a:off x="2661" y="348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8" name="Line 433"/>
                <p:cNvSpPr>
                  <a:spLocks noChangeShapeType="1"/>
                </p:cNvSpPr>
                <p:nvPr/>
              </p:nvSpPr>
              <p:spPr bwMode="auto">
                <a:xfrm>
                  <a:off x="2661" y="347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89" name="Line 434"/>
                <p:cNvSpPr>
                  <a:spLocks noChangeShapeType="1"/>
                </p:cNvSpPr>
                <p:nvPr/>
              </p:nvSpPr>
              <p:spPr bwMode="auto">
                <a:xfrm>
                  <a:off x="2665" y="345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0" name="Line 435"/>
                <p:cNvSpPr>
                  <a:spLocks noChangeShapeType="1"/>
                </p:cNvSpPr>
                <p:nvPr/>
              </p:nvSpPr>
              <p:spPr bwMode="auto">
                <a:xfrm>
                  <a:off x="2665" y="343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1" name="Line 436"/>
                <p:cNvSpPr>
                  <a:spLocks noChangeShapeType="1"/>
                </p:cNvSpPr>
                <p:nvPr/>
              </p:nvSpPr>
              <p:spPr bwMode="auto">
                <a:xfrm>
                  <a:off x="2670" y="34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2" name="Line 437"/>
                <p:cNvSpPr>
                  <a:spLocks noChangeShapeType="1"/>
                </p:cNvSpPr>
                <p:nvPr/>
              </p:nvSpPr>
              <p:spPr bwMode="auto">
                <a:xfrm>
                  <a:off x="2670" y="340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3" name="Line 438"/>
                <p:cNvSpPr>
                  <a:spLocks noChangeShapeType="1"/>
                </p:cNvSpPr>
                <p:nvPr/>
              </p:nvSpPr>
              <p:spPr bwMode="auto">
                <a:xfrm>
                  <a:off x="2674" y="338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4" name="Line 439"/>
                <p:cNvSpPr>
                  <a:spLocks noChangeShapeType="1"/>
                </p:cNvSpPr>
                <p:nvPr/>
              </p:nvSpPr>
              <p:spPr bwMode="auto">
                <a:xfrm>
                  <a:off x="2674" y="337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5" name="Line 440"/>
                <p:cNvSpPr>
                  <a:spLocks noChangeShapeType="1"/>
                </p:cNvSpPr>
                <p:nvPr/>
              </p:nvSpPr>
              <p:spPr bwMode="auto">
                <a:xfrm>
                  <a:off x="2678" y="335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6" name="Line 441"/>
                <p:cNvSpPr>
                  <a:spLocks noChangeShapeType="1"/>
                </p:cNvSpPr>
                <p:nvPr/>
              </p:nvSpPr>
              <p:spPr bwMode="auto">
                <a:xfrm>
                  <a:off x="2678" y="333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7" name="Line 442"/>
                <p:cNvSpPr>
                  <a:spLocks noChangeShapeType="1"/>
                </p:cNvSpPr>
                <p:nvPr/>
              </p:nvSpPr>
              <p:spPr bwMode="auto">
                <a:xfrm>
                  <a:off x="2682" y="332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8" name="Line 443"/>
                <p:cNvSpPr>
                  <a:spLocks noChangeShapeType="1"/>
                </p:cNvSpPr>
                <p:nvPr/>
              </p:nvSpPr>
              <p:spPr bwMode="auto">
                <a:xfrm>
                  <a:off x="2682" y="330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99" name="Line 444"/>
                <p:cNvSpPr>
                  <a:spLocks noChangeShapeType="1"/>
                </p:cNvSpPr>
                <p:nvPr/>
              </p:nvSpPr>
              <p:spPr bwMode="auto">
                <a:xfrm>
                  <a:off x="2686" y="329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0" name="Line 445"/>
                <p:cNvSpPr>
                  <a:spLocks noChangeShapeType="1"/>
                </p:cNvSpPr>
                <p:nvPr/>
              </p:nvSpPr>
              <p:spPr bwMode="auto">
                <a:xfrm>
                  <a:off x="2686" y="327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1" name="Line 446"/>
                <p:cNvSpPr>
                  <a:spLocks noChangeShapeType="1"/>
                </p:cNvSpPr>
                <p:nvPr/>
              </p:nvSpPr>
              <p:spPr bwMode="auto">
                <a:xfrm>
                  <a:off x="2691" y="3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2" name="Line 447"/>
                <p:cNvSpPr>
                  <a:spLocks noChangeShapeType="1"/>
                </p:cNvSpPr>
                <p:nvPr/>
              </p:nvSpPr>
              <p:spPr bwMode="auto">
                <a:xfrm>
                  <a:off x="2691" y="324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3" name="Line 448"/>
                <p:cNvSpPr>
                  <a:spLocks noChangeShapeType="1"/>
                </p:cNvSpPr>
                <p:nvPr/>
              </p:nvSpPr>
              <p:spPr bwMode="auto">
                <a:xfrm>
                  <a:off x="2695" y="322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4" name="Line 449"/>
                <p:cNvSpPr>
                  <a:spLocks noChangeShapeType="1"/>
                </p:cNvSpPr>
                <p:nvPr/>
              </p:nvSpPr>
              <p:spPr bwMode="auto">
                <a:xfrm>
                  <a:off x="2695" y="320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5" name="Line 450"/>
                <p:cNvSpPr>
                  <a:spLocks noChangeShapeType="1"/>
                </p:cNvSpPr>
                <p:nvPr/>
              </p:nvSpPr>
              <p:spPr bwMode="auto">
                <a:xfrm>
                  <a:off x="2699" y="319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6" name="Line 451"/>
                <p:cNvSpPr>
                  <a:spLocks noChangeShapeType="1"/>
                </p:cNvSpPr>
                <p:nvPr/>
              </p:nvSpPr>
              <p:spPr bwMode="auto">
                <a:xfrm>
                  <a:off x="2699" y="317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7" name="Line 452"/>
                <p:cNvSpPr>
                  <a:spLocks noChangeShapeType="1"/>
                </p:cNvSpPr>
                <p:nvPr/>
              </p:nvSpPr>
              <p:spPr bwMode="auto">
                <a:xfrm>
                  <a:off x="2703" y="315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8" name="Line 453"/>
                <p:cNvSpPr>
                  <a:spLocks noChangeShapeType="1"/>
                </p:cNvSpPr>
                <p:nvPr/>
              </p:nvSpPr>
              <p:spPr bwMode="auto">
                <a:xfrm>
                  <a:off x="2703" y="314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09" name="Line 454"/>
                <p:cNvSpPr>
                  <a:spLocks noChangeShapeType="1"/>
                </p:cNvSpPr>
                <p:nvPr/>
              </p:nvSpPr>
              <p:spPr bwMode="auto">
                <a:xfrm>
                  <a:off x="2707" y="312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0" name="Line 455"/>
                <p:cNvSpPr>
                  <a:spLocks noChangeShapeType="1"/>
                </p:cNvSpPr>
                <p:nvPr/>
              </p:nvSpPr>
              <p:spPr bwMode="auto">
                <a:xfrm>
                  <a:off x="2707" y="311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1" name="Line 456"/>
                <p:cNvSpPr>
                  <a:spLocks noChangeShapeType="1"/>
                </p:cNvSpPr>
                <p:nvPr/>
              </p:nvSpPr>
              <p:spPr bwMode="auto">
                <a:xfrm>
                  <a:off x="2712" y="30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2" name="Line 457"/>
                <p:cNvSpPr>
                  <a:spLocks noChangeShapeType="1"/>
                </p:cNvSpPr>
                <p:nvPr/>
              </p:nvSpPr>
              <p:spPr bwMode="auto">
                <a:xfrm>
                  <a:off x="2712" y="307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3" name="Line 458"/>
                <p:cNvSpPr>
                  <a:spLocks noChangeShapeType="1"/>
                </p:cNvSpPr>
                <p:nvPr/>
              </p:nvSpPr>
              <p:spPr bwMode="auto">
                <a:xfrm>
                  <a:off x="2716" y="30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4" name="Line 459"/>
                <p:cNvSpPr>
                  <a:spLocks noChangeShapeType="1"/>
                </p:cNvSpPr>
                <p:nvPr/>
              </p:nvSpPr>
              <p:spPr bwMode="auto">
                <a:xfrm>
                  <a:off x="2716" y="30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5" name="Line 460"/>
                <p:cNvSpPr>
                  <a:spLocks noChangeShapeType="1"/>
                </p:cNvSpPr>
                <p:nvPr/>
              </p:nvSpPr>
              <p:spPr bwMode="auto">
                <a:xfrm>
                  <a:off x="2720" y="302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6" name="Line 461"/>
                <p:cNvSpPr>
                  <a:spLocks noChangeShapeType="1"/>
                </p:cNvSpPr>
                <p:nvPr/>
              </p:nvSpPr>
              <p:spPr bwMode="auto">
                <a:xfrm>
                  <a:off x="2720" y="30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7" name="Line 462"/>
                <p:cNvSpPr>
                  <a:spLocks noChangeShapeType="1"/>
                </p:cNvSpPr>
                <p:nvPr/>
              </p:nvSpPr>
              <p:spPr bwMode="auto">
                <a:xfrm>
                  <a:off x="2724" y="299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8" name="Line 463"/>
                <p:cNvSpPr>
                  <a:spLocks noChangeShapeType="1"/>
                </p:cNvSpPr>
                <p:nvPr/>
              </p:nvSpPr>
              <p:spPr bwMode="auto">
                <a:xfrm>
                  <a:off x="2724" y="297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19" name="Line 464"/>
                <p:cNvSpPr>
                  <a:spLocks noChangeShapeType="1"/>
                </p:cNvSpPr>
                <p:nvPr/>
              </p:nvSpPr>
              <p:spPr bwMode="auto">
                <a:xfrm>
                  <a:off x="2728" y="296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0" name="Line 465"/>
                <p:cNvSpPr>
                  <a:spLocks noChangeShapeType="1"/>
                </p:cNvSpPr>
                <p:nvPr/>
              </p:nvSpPr>
              <p:spPr bwMode="auto">
                <a:xfrm>
                  <a:off x="2728" y="294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1" name="Line 466"/>
                <p:cNvSpPr>
                  <a:spLocks noChangeShapeType="1"/>
                </p:cNvSpPr>
                <p:nvPr/>
              </p:nvSpPr>
              <p:spPr bwMode="auto">
                <a:xfrm>
                  <a:off x="2733" y="293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2" name="Line 467"/>
                <p:cNvSpPr>
                  <a:spLocks noChangeShapeType="1"/>
                </p:cNvSpPr>
                <p:nvPr/>
              </p:nvSpPr>
              <p:spPr bwMode="auto">
                <a:xfrm>
                  <a:off x="2733" y="291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3" name="Line 468"/>
                <p:cNvSpPr>
                  <a:spLocks noChangeShapeType="1"/>
                </p:cNvSpPr>
                <p:nvPr/>
              </p:nvSpPr>
              <p:spPr bwMode="auto">
                <a:xfrm>
                  <a:off x="2737" y="28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4" name="Line 469"/>
                <p:cNvSpPr>
                  <a:spLocks noChangeShapeType="1"/>
                </p:cNvSpPr>
                <p:nvPr/>
              </p:nvSpPr>
              <p:spPr bwMode="auto">
                <a:xfrm>
                  <a:off x="2737" y="28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5" name="Line 470"/>
                <p:cNvSpPr>
                  <a:spLocks noChangeShapeType="1"/>
                </p:cNvSpPr>
                <p:nvPr/>
              </p:nvSpPr>
              <p:spPr bwMode="auto">
                <a:xfrm>
                  <a:off x="2741" y="28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6" name="Line 471"/>
                <p:cNvSpPr>
                  <a:spLocks noChangeShapeType="1"/>
                </p:cNvSpPr>
                <p:nvPr/>
              </p:nvSpPr>
              <p:spPr bwMode="auto">
                <a:xfrm>
                  <a:off x="2741" y="28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7" name="Line 472"/>
                <p:cNvSpPr>
                  <a:spLocks noChangeShapeType="1"/>
                </p:cNvSpPr>
                <p:nvPr/>
              </p:nvSpPr>
              <p:spPr bwMode="auto">
                <a:xfrm>
                  <a:off x="2745" y="283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8" name="Line 473"/>
                <p:cNvSpPr>
                  <a:spLocks noChangeShapeType="1"/>
                </p:cNvSpPr>
                <p:nvPr/>
              </p:nvSpPr>
              <p:spPr bwMode="auto">
                <a:xfrm>
                  <a:off x="2745" y="281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29" name="Line 474"/>
                <p:cNvSpPr>
                  <a:spLocks noChangeShapeType="1"/>
                </p:cNvSpPr>
                <p:nvPr/>
              </p:nvSpPr>
              <p:spPr bwMode="auto">
                <a:xfrm>
                  <a:off x="2750" y="280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0" name="Line 475"/>
                <p:cNvSpPr>
                  <a:spLocks noChangeShapeType="1"/>
                </p:cNvSpPr>
                <p:nvPr/>
              </p:nvSpPr>
              <p:spPr bwMode="auto">
                <a:xfrm>
                  <a:off x="2750" y="27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1" name="Line 476"/>
                <p:cNvSpPr>
                  <a:spLocks noChangeShapeType="1"/>
                </p:cNvSpPr>
                <p:nvPr/>
              </p:nvSpPr>
              <p:spPr bwMode="auto">
                <a:xfrm>
                  <a:off x="2754" y="276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2" name="Line 477"/>
                <p:cNvSpPr>
                  <a:spLocks noChangeShapeType="1"/>
                </p:cNvSpPr>
                <p:nvPr/>
              </p:nvSpPr>
              <p:spPr bwMode="auto">
                <a:xfrm>
                  <a:off x="2632" y="36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3" name="Line 478"/>
                <p:cNvSpPr>
                  <a:spLocks noChangeShapeType="1"/>
                </p:cNvSpPr>
                <p:nvPr/>
              </p:nvSpPr>
              <p:spPr bwMode="auto">
                <a:xfrm>
                  <a:off x="2632" y="368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4" name="Line 479"/>
                <p:cNvSpPr>
                  <a:spLocks noChangeShapeType="1"/>
                </p:cNvSpPr>
                <p:nvPr/>
              </p:nvSpPr>
              <p:spPr bwMode="auto">
                <a:xfrm>
                  <a:off x="2636" y="366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5" name="Line 480"/>
                <p:cNvSpPr>
                  <a:spLocks noChangeShapeType="1"/>
                </p:cNvSpPr>
                <p:nvPr/>
              </p:nvSpPr>
              <p:spPr bwMode="auto">
                <a:xfrm>
                  <a:off x="2636" y="36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6" name="Line 481"/>
                <p:cNvSpPr>
                  <a:spLocks noChangeShapeType="1"/>
                </p:cNvSpPr>
                <p:nvPr/>
              </p:nvSpPr>
              <p:spPr bwMode="auto">
                <a:xfrm>
                  <a:off x="2640" y="363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7" name="Line 482"/>
                <p:cNvSpPr>
                  <a:spLocks noChangeShapeType="1"/>
                </p:cNvSpPr>
                <p:nvPr/>
              </p:nvSpPr>
              <p:spPr bwMode="auto">
                <a:xfrm>
                  <a:off x="2640" y="36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8" name="Line 483"/>
                <p:cNvSpPr>
                  <a:spLocks noChangeShapeType="1"/>
                </p:cNvSpPr>
                <p:nvPr/>
              </p:nvSpPr>
              <p:spPr bwMode="auto">
                <a:xfrm>
                  <a:off x="2644" y="360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39" name="Line 484"/>
                <p:cNvSpPr>
                  <a:spLocks noChangeShapeType="1"/>
                </p:cNvSpPr>
                <p:nvPr/>
              </p:nvSpPr>
              <p:spPr bwMode="auto">
                <a:xfrm>
                  <a:off x="2644" y="358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0" name="Line 485"/>
                <p:cNvSpPr>
                  <a:spLocks noChangeShapeType="1"/>
                </p:cNvSpPr>
                <p:nvPr/>
              </p:nvSpPr>
              <p:spPr bwMode="auto">
                <a:xfrm>
                  <a:off x="2648" y="35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1" name="Line 486"/>
                <p:cNvSpPr>
                  <a:spLocks noChangeShapeType="1"/>
                </p:cNvSpPr>
                <p:nvPr/>
              </p:nvSpPr>
              <p:spPr bwMode="auto">
                <a:xfrm>
                  <a:off x="2648" y="3551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2" name="AutoShape 487"/>
                <p:cNvSpPr>
                  <a:spLocks noChangeArrowheads="1"/>
                </p:cNvSpPr>
                <p:nvPr/>
              </p:nvSpPr>
              <p:spPr bwMode="auto">
                <a:xfrm>
                  <a:off x="2606" y="3572"/>
                  <a:ext cx="59" cy="151"/>
                </a:xfrm>
                <a:prstGeom prst="triangle">
                  <a:avLst>
                    <a:gd name="adj" fmla="val 64287"/>
                  </a:avLst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543" name="Line 488"/>
                <p:cNvSpPr>
                  <a:spLocks noChangeShapeType="1"/>
                </p:cNvSpPr>
                <p:nvPr/>
              </p:nvSpPr>
              <p:spPr bwMode="auto">
                <a:xfrm flipH="1">
                  <a:off x="3147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4" name="Line 489"/>
                <p:cNvSpPr>
                  <a:spLocks noChangeShapeType="1"/>
                </p:cNvSpPr>
                <p:nvPr/>
              </p:nvSpPr>
              <p:spPr bwMode="auto">
                <a:xfrm flipH="1">
                  <a:off x="3120" y="1971"/>
                  <a:ext cx="197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5" name="Line 490"/>
                <p:cNvSpPr>
                  <a:spLocks noChangeShapeType="1"/>
                </p:cNvSpPr>
                <p:nvPr/>
              </p:nvSpPr>
              <p:spPr bwMode="auto">
                <a:xfrm flipH="1">
                  <a:off x="3098" y="1972"/>
                  <a:ext cx="171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6" name="Line 491"/>
                <p:cNvSpPr>
                  <a:spLocks noChangeShapeType="1"/>
                </p:cNvSpPr>
                <p:nvPr/>
              </p:nvSpPr>
              <p:spPr bwMode="auto">
                <a:xfrm flipH="1">
                  <a:off x="3078" y="1971"/>
                  <a:ext cx="146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7" name="Line 492"/>
                <p:cNvSpPr>
                  <a:spLocks noChangeShapeType="1"/>
                </p:cNvSpPr>
                <p:nvPr/>
              </p:nvSpPr>
              <p:spPr bwMode="auto">
                <a:xfrm flipH="1">
                  <a:off x="3056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8" name="Line 493"/>
                <p:cNvSpPr>
                  <a:spLocks noChangeShapeType="1"/>
                </p:cNvSpPr>
                <p:nvPr/>
              </p:nvSpPr>
              <p:spPr bwMode="auto">
                <a:xfrm flipH="1">
                  <a:off x="3041" y="1972"/>
                  <a:ext cx="98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49" name="Line 494"/>
                <p:cNvSpPr>
                  <a:spLocks noChangeShapeType="1"/>
                </p:cNvSpPr>
                <p:nvPr/>
              </p:nvSpPr>
              <p:spPr bwMode="auto">
                <a:xfrm flipH="1">
                  <a:off x="3018" y="1975"/>
                  <a:ext cx="71" cy="17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0" name="Line 495"/>
                <p:cNvSpPr>
                  <a:spLocks noChangeShapeType="1"/>
                </p:cNvSpPr>
                <p:nvPr/>
              </p:nvSpPr>
              <p:spPr bwMode="auto">
                <a:xfrm flipH="1">
                  <a:off x="2972" y="1972"/>
                  <a:ext cx="20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1" name="Line 496"/>
                <p:cNvSpPr>
                  <a:spLocks noChangeShapeType="1"/>
                </p:cNvSpPr>
                <p:nvPr/>
              </p:nvSpPr>
              <p:spPr bwMode="auto">
                <a:xfrm flipH="1">
                  <a:off x="2942" y="1971"/>
                  <a:ext cx="3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2" name="Line 497"/>
                <p:cNvSpPr>
                  <a:spLocks noChangeShapeType="1"/>
                </p:cNvSpPr>
                <p:nvPr/>
              </p:nvSpPr>
              <p:spPr bwMode="auto">
                <a:xfrm flipH="1">
                  <a:off x="2998" y="1970"/>
                  <a:ext cx="43" cy="17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3" name="Line 498"/>
                <p:cNvSpPr>
                  <a:spLocks noChangeShapeType="1"/>
                </p:cNvSpPr>
                <p:nvPr/>
              </p:nvSpPr>
              <p:spPr bwMode="auto">
                <a:xfrm>
                  <a:off x="2758" y="275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4" name="Line 499"/>
                <p:cNvSpPr>
                  <a:spLocks noChangeShapeType="1"/>
                </p:cNvSpPr>
                <p:nvPr/>
              </p:nvSpPr>
              <p:spPr bwMode="auto">
                <a:xfrm>
                  <a:off x="2762" y="27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5" name="Line 500"/>
                <p:cNvSpPr>
                  <a:spLocks noChangeShapeType="1"/>
                </p:cNvSpPr>
                <p:nvPr/>
              </p:nvSpPr>
              <p:spPr bwMode="auto">
                <a:xfrm>
                  <a:off x="2763" y="271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6" name="Line 501"/>
                <p:cNvSpPr>
                  <a:spLocks noChangeShapeType="1"/>
                </p:cNvSpPr>
                <p:nvPr/>
              </p:nvSpPr>
              <p:spPr bwMode="auto">
                <a:xfrm>
                  <a:off x="2767" y="26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7" name="Line 502"/>
                <p:cNvSpPr>
                  <a:spLocks noChangeShapeType="1"/>
                </p:cNvSpPr>
                <p:nvPr/>
              </p:nvSpPr>
              <p:spPr bwMode="auto">
                <a:xfrm>
                  <a:off x="2767" y="26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8" name="Line 503"/>
                <p:cNvSpPr>
                  <a:spLocks noChangeShapeType="1"/>
                </p:cNvSpPr>
                <p:nvPr/>
              </p:nvSpPr>
              <p:spPr bwMode="auto">
                <a:xfrm>
                  <a:off x="2772" y="26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59" name="Line 504"/>
                <p:cNvSpPr>
                  <a:spLocks noChangeShapeType="1"/>
                </p:cNvSpPr>
                <p:nvPr/>
              </p:nvSpPr>
              <p:spPr bwMode="auto">
                <a:xfrm>
                  <a:off x="2772" y="26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0" name="Line 505"/>
                <p:cNvSpPr>
                  <a:spLocks noChangeShapeType="1"/>
                </p:cNvSpPr>
                <p:nvPr/>
              </p:nvSpPr>
              <p:spPr bwMode="auto">
                <a:xfrm>
                  <a:off x="2776" y="26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1" name="Line 506"/>
                <p:cNvSpPr>
                  <a:spLocks noChangeShapeType="1"/>
                </p:cNvSpPr>
                <p:nvPr/>
              </p:nvSpPr>
              <p:spPr bwMode="auto">
                <a:xfrm>
                  <a:off x="2776" y="26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2" name="Line 507"/>
                <p:cNvSpPr>
                  <a:spLocks noChangeShapeType="1"/>
                </p:cNvSpPr>
                <p:nvPr/>
              </p:nvSpPr>
              <p:spPr bwMode="auto">
                <a:xfrm>
                  <a:off x="2780" y="25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3" name="Line 508"/>
                <p:cNvSpPr>
                  <a:spLocks noChangeShapeType="1"/>
                </p:cNvSpPr>
                <p:nvPr/>
              </p:nvSpPr>
              <p:spPr bwMode="auto">
                <a:xfrm>
                  <a:off x="2780" y="25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4" name="Line 509"/>
                <p:cNvSpPr>
                  <a:spLocks noChangeShapeType="1"/>
                </p:cNvSpPr>
                <p:nvPr/>
              </p:nvSpPr>
              <p:spPr bwMode="auto">
                <a:xfrm>
                  <a:off x="2781" y="25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5" name="Line 510"/>
                <p:cNvSpPr>
                  <a:spLocks noChangeShapeType="1"/>
                </p:cNvSpPr>
                <p:nvPr/>
              </p:nvSpPr>
              <p:spPr bwMode="auto">
                <a:xfrm>
                  <a:off x="2782" y="25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6" name="Line 511"/>
                <p:cNvSpPr>
                  <a:spLocks noChangeShapeType="1"/>
                </p:cNvSpPr>
                <p:nvPr/>
              </p:nvSpPr>
              <p:spPr bwMode="auto">
                <a:xfrm>
                  <a:off x="2786" y="25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7" name="Line 512"/>
                <p:cNvSpPr>
                  <a:spLocks noChangeShapeType="1"/>
                </p:cNvSpPr>
                <p:nvPr/>
              </p:nvSpPr>
              <p:spPr bwMode="auto">
                <a:xfrm>
                  <a:off x="2786" y="25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8" name="Line 513"/>
                <p:cNvSpPr>
                  <a:spLocks noChangeShapeType="1"/>
                </p:cNvSpPr>
                <p:nvPr/>
              </p:nvSpPr>
              <p:spPr bwMode="auto">
                <a:xfrm>
                  <a:off x="2791" y="24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69" name="Line 514"/>
                <p:cNvSpPr>
                  <a:spLocks noChangeShapeType="1"/>
                </p:cNvSpPr>
                <p:nvPr/>
              </p:nvSpPr>
              <p:spPr bwMode="auto">
                <a:xfrm>
                  <a:off x="2791" y="24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0" name="Line 515"/>
                <p:cNvSpPr>
                  <a:spLocks noChangeShapeType="1"/>
                </p:cNvSpPr>
                <p:nvPr/>
              </p:nvSpPr>
              <p:spPr bwMode="auto">
                <a:xfrm>
                  <a:off x="2797" y="24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1" name="Line 516"/>
                <p:cNvSpPr>
                  <a:spLocks noChangeShapeType="1"/>
                </p:cNvSpPr>
                <p:nvPr/>
              </p:nvSpPr>
              <p:spPr bwMode="auto">
                <a:xfrm>
                  <a:off x="2797" y="244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2" name="Line 517"/>
                <p:cNvSpPr>
                  <a:spLocks noChangeShapeType="1"/>
                </p:cNvSpPr>
                <p:nvPr/>
              </p:nvSpPr>
              <p:spPr bwMode="auto">
                <a:xfrm>
                  <a:off x="2801" y="243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3" name="Line 518"/>
                <p:cNvSpPr>
                  <a:spLocks noChangeShapeType="1"/>
                </p:cNvSpPr>
                <p:nvPr/>
              </p:nvSpPr>
              <p:spPr bwMode="auto">
                <a:xfrm>
                  <a:off x="2801" y="24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4" name="Line 519"/>
                <p:cNvSpPr>
                  <a:spLocks noChangeShapeType="1"/>
                </p:cNvSpPr>
                <p:nvPr/>
              </p:nvSpPr>
              <p:spPr bwMode="auto">
                <a:xfrm>
                  <a:off x="2808" y="240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5" name="Line 520"/>
                <p:cNvSpPr>
                  <a:spLocks noChangeShapeType="1"/>
                </p:cNvSpPr>
                <p:nvPr/>
              </p:nvSpPr>
              <p:spPr bwMode="auto">
                <a:xfrm>
                  <a:off x="2805" y="238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6" name="Line 521"/>
                <p:cNvSpPr>
                  <a:spLocks noChangeShapeType="1"/>
                </p:cNvSpPr>
                <p:nvPr/>
              </p:nvSpPr>
              <p:spPr bwMode="auto">
                <a:xfrm>
                  <a:off x="2803" y="23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7" name="Line 522"/>
                <p:cNvSpPr>
                  <a:spLocks noChangeShapeType="1"/>
                </p:cNvSpPr>
                <p:nvPr/>
              </p:nvSpPr>
              <p:spPr bwMode="auto">
                <a:xfrm>
                  <a:off x="2807" y="235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8" name="Line 523"/>
                <p:cNvSpPr>
                  <a:spLocks noChangeShapeType="1"/>
                </p:cNvSpPr>
                <p:nvPr/>
              </p:nvSpPr>
              <p:spPr bwMode="auto">
                <a:xfrm>
                  <a:off x="2811" y="233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79" name="Line 524"/>
                <p:cNvSpPr>
                  <a:spLocks noChangeShapeType="1"/>
                </p:cNvSpPr>
                <p:nvPr/>
              </p:nvSpPr>
              <p:spPr bwMode="auto">
                <a:xfrm>
                  <a:off x="2816" y="23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0" name="Line 525"/>
                <p:cNvSpPr>
                  <a:spLocks noChangeShapeType="1"/>
                </p:cNvSpPr>
                <p:nvPr/>
              </p:nvSpPr>
              <p:spPr bwMode="auto">
                <a:xfrm>
                  <a:off x="2814" y="230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1" name="Line 526"/>
                <p:cNvSpPr>
                  <a:spLocks noChangeShapeType="1"/>
                </p:cNvSpPr>
                <p:nvPr/>
              </p:nvSpPr>
              <p:spPr bwMode="auto">
                <a:xfrm>
                  <a:off x="2817" y="228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2" name="Line 527"/>
                <p:cNvSpPr>
                  <a:spLocks noChangeShapeType="1"/>
                </p:cNvSpPr>
                <p:nvPr/>
              </p:nvSpPr>
              <p:spPr bwMode="auto">
                <a:xfrm>
                  <a:off x="2821" y="227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3" name="Line 528"/>
                <p:cNvSpPr>
                  <a:spLocks noChangeShapeType="1"/>
                </p:cNvSpPr>
                <p:nvPr/>
              </p:nvSpPr>
              <p:spPr bwMode="auto">
                <a:xfrm>
                  <a:off x="2818" y="2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4" name="Line 529"/>
                <p:cNvSpPr>
                  <a:spLocks noChangeShapeType="1"/>
                </p:cNvSpPr>
                <p:nvPr/>
              </p:nvSpPr>
              <p:spPr bwMode="auto">
                <a:xfrm>
                  <a:off x="2831" y="224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5" name="Line 530"/>
                <p:cNvSpPr>
                  <a:spLocks noChangeShapeType="1"/>
                </p:cNvSpPr>
                <p:nvPr/>
              </p:nvSpPr>
              <p:spPr bwMode="auto">
                <a:xfrm>
                  <a:off x="2828" y="222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6" name="Line 531"/>
                <p:cNvSpPr>
                  <a:spLocks noChangeShapeType="1"/>
                </p:cNvSpPr>
                <p:nvPr/>
              </p:nvSpPr>
              <p:spPr bwMode="auto">
                <a:xfrm>
                  <a:off x="2833" y="221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7" name="Line 532"/>
                <p:cNvSpPr>
                  <a:spLocks noChangeShapeType="1"/>
                </p:cNvSpPr>
                <p:nvPr/>
              </p:nvSpPr>
              <p:spPr bwMode="auto">
                <a:xfrm>
                  <a:off x="2833" y="21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8" name="Line 533"/>
                <p:cNvSpPr>
                  <a:spLocks noChangeShapeType="1"/>
                </p:cNvSpPr>
                <p:nvPr/>
              </p:nvSpPr>
              <p:spPr bwMode="auto">
                <a:xfrm>
                  <a:off x="2837" y="21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89" name="Line 534"/>
                <p:cNvSpPr>
                  <a:spLocks noChangeShapeType="1"/>
                </p:cNvSpPr>
                <p:nvPr/>
              </p:nvSpPr>
              <p:spPr bwMode="auto">
                <a:xfrm>
                  <a:off x="2837" y="21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0" name="Line 535"/>
                <p:cNvSpPr>
                  <a:spLocks noChangeShapeType="1"/>
                </p:cNvSpPr>
                <p:nvPr/>
              </p:nvSpPr>
              <p:spPr bwMode="auto">
                <a:xfrm>
                  <a:off x="2844" y="21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1" name="Line 536"/>
                <p:cNvSpPr>
                  <a:spLocks noChangeShapeType="1"/>
                </p:cNvSpPr>
                <p:nvPr/>
              </p:nvSpPr>
              <p:spPr bwMode="auto">
                <a:xfrm>
                  <a:off x="2841" y="21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2" name="Line 537"/>
                <p:cNvSpPr>
                  <a:spLocks noChangeShapeType="1"/>
                </p:cNvSpPr>
                <p:nvPr/>
              </p:nvSpPr>
              <p:spPr bwMode="auto">
                <a:xfrm>
                  <a:off x="2842" y="211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3" name="Line 538"/>
                <p:cNvSpPr>
                  <a:spLocks noChangeShapeType="1"/>
                </p:cNvSpPr>
                <p:nvPr/>
              </p:nvSpPr>
              <p:spPr bwMode="auto">
                <a:xfrm>
                  <a:off x="2842" y="209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4" name="Line 539"/>
                <p:cNvSpPr>
                  <a:spLocks noChangeShapeType="1"/>
                </p:cNvSpPr>
                <p:nvPr/>
              </p:nvSpPr>
              <p:spPr bwMode="auto">
                <a:xfrm>
                  <a:off x="2846" y="20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5" name="Line 540"/>
                <p:cNvSpPr>
                  <a:spLocks noChangeShapeType="1"/>
                </p:cNvSpPr>
                <p:nvPr/>
              </p:nvSpPr>
              <p:spPr bwMode="auto">
                <a:xfrm>
                  <a:off x="2846" y="20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6" name="Line 541"/>
                <p:cNvSpPr>
                  <a:spLocks noChangeShapeType="1"/>
                </p:cNvSpPr>
                <p:nvPr/>
              </p:nvSpPr>
              <p:spPr bwMode="auto">
                <a:xfrm>
                  <a:off x="2847" y="20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7" name="Line 542"/>
                <p:cNvSpPr>
                  <a:spLocks noChangeShapeType="1"/>
                </p:cNvSpPr>
                <p:nvPr/>
              </p:nvSpPr>
              <p:spPr bwMode="auto">
                <a:xfrm>
                  <a:off x="2851" y="203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8" name="Line 543"/>
                <p:cNvSpPr>
                  <a:spLocks noChangeShapeType="1"/>
                </p:cNvSpPr>
                <p:nvPr/>
              </p:nvSpPr>
              <p:spPr bwMode="auto">
                <a:xfrm>
                  <a:off x="2855" y="201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599" name="Line 544"/>
                <p:cNvSpPr>
                  <a:spLocks noChangeShapeType="1"/>
                </p:cNvSpPr>
                <p:nvPr/>
              </p:nvSpPr>
              <p:spPr bwMode="auto">
                <a:xfrm>
                  <a:off x="2855" y="199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600" name="Line 545"/>
                <p:cNvSpPr>
                  <a:spLocks noChangeShapeType="1"/>
                </p:cNvSpPr>
                <p:nvPr/>
              </p:nvSpPr>
              <p:spPr bwMode="auto">
                <a:xfrm>
                  <a:off x="2859" y="19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15" name="Group 546"/>
              <p:cNvGrpSpPr>
                <a:grpSpLocks/>
              </p:cNvGrpSpPr>
              <p:nvPr/>
            </p:nvGrpSpPr>
            <p:grpSpPr bwMode="auto">
              <a:xfrm>
                <a:off x="2321" y="2034"/>
                <a:ext cx="1007" cy="1761"/>
                <a:chOff x="2417" y="1962"/>
                <a:chExt cx="1007" cy="1761"/>
              </a:xfrm>
            </p:grpSpPr>
            <p:sp>
              <p:nvSpPr>
                <p:cNvPr id="7345" name="AutoShape 547"/>
                <p:cNvSpPr>
                  <a:spLocks noChangeArrowheads="1"/>
                </p:cNvSpPr>
                <p:nvPr/>
              </p:nvSpPr>
              <p:spPr bwMode="auto">
                <a:xfrm>
                  <a:off x="2417" y="1962"/>
                  <a:ext cx="1007" cy="1757"/>
                </a:xfrm>
                <a:custGeom>
                  <a:avLst/>
                  <a:gdLst>
                    <a:gd name="T0" fmla="*/ 881 w 21600"/>
                    <a:gd name="T1" fmla="*/ 879 h 21600"/>
                    <a:gd name="T2" fmla="*/ 503 w 21600"/>
                    <a:gd name="T3" fmla="*/ 1757 h 21600"/>
                    <a:gd name="T4" fmla="*/ 126 w 21600"/>
                    <a:gd name="T5" fmla="*/ 879 h 21600"/>
                    <a:gd name="T6" fmla="*/ 50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4 w 21600"/>
                    <a:gd name="T13" fmla="*/ 4499 h 21600"/>
                    <a:gd name="T14" fmla="*/ 17096 w 21600"/>
                    <a:gd name="T15" fmla="*/ 1710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6" name="Line 548"/>
                <p:cNvSpPr>
                  <a:spLocks noChangeShapeType="1"/>
                </p:cNvSpPr>
                <p:nvPr/>
              </p:nvSpPr>
              <p:spPr bwMode="auto">
                <a:xfrm>
                  <a:off x="2471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47" name="Line 549"/>
                <p:cNvSpPr>
                  <a:spLocks noChangeShapeType="1"/>
                </p:cNvSpPr>
                <p:nvPr/>
              </p:nvSpPr>
              <p:spPr bwMode="auto">
                <a:xfrm>
                  <a:off x="2524" y="1974"/>
                  <a:ext cx="200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48" name="Line 550"/>
                <p:cNvSpPr>
                  <a:spLocks noChangeShapeType="1"/>
                </p:cNvSpPr>
                <p:nvPr/>
              </p:nvSpPr>
              <p:spPr bwMode="auto">
                <a:xfrm>
                  <a:off x="2572" y="1972"/>
                  <a:ext cx="174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49" name="Line 551"/>
                <p:cNvSpPr>
                  <a:spLocks noChangeShapeType="1"/>
                </p:cNvSpPr>
                <p:nvPr/>
              </p:nvSpPr>
              <p:spPr bwMode="auto">
                <a:xfrm>
                  <a:off x="2617" y="1971"/>
                  <a:ext cx="149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0" name="Line 552"/>
                <p:cNvSpPr>
                  <a:spLocks noChangeShapeType="1"/>
                </p:cNvSpPr>
                <p:nvPr/>
              </p:nvSpPr>
              <p:spPr bwMode="auto">
                <a:xfrm>
                  <a:off x="2661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1" name="Line 553"/>
                <p:cNvSpPr>
                  <a:spLocks noChangeShapeType="1"/>
                </p:cNvSpPr>
                <p:nvPr/>
              </p:nvSpPr>
              <p:spPr bwMode="auto">
                <a:xfrm>
                  <a:off x="2702" y="1972"/>
                  <a:ext cx="101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2" name="Line 554"/>
                <p:cNvSpPr>
                  <a:spLocks noChangeShapeType="1"/>
                </p:cNvSpPr>
                <p:nvPr/>
              </p:nvSpPr>
              <p:spPr bwMode="auto">
                <a:xfrm>
                  <a:off x="2755" y="1972"/>
                  <a:ext cx="71" cy="174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3" name="Line 555"/>
                <p:cNvSpPr>
                  <a:spLocks noChangeShapeType="1"/>
                </p:cNvSpPr>
                <p:nvPr/>
              </p:nvSpPr>
              <p:spPr bwMode="auto">
                <a:xfrm>
                  <a:off x="2846" y="1975"/>
                  <a:ext cx="26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4" name="Line 556"/>
                <p:cNvSpPr>
                  <a:spLocks noChangeShapeType="1"/>
                </p:cNvSpPr>
                <p:nvPr/>
              </p:nvSpPr>
              <p:spPr bwMode="auto">
                <a:xfrm>
                  <a:off x="2902" y="1971"/>
                  <a:ext cx="0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5" name="Line 557"/>
                <p:cNvSpPr>
                  <a:spLocks noChangeShapeType="1"/>
                </p:cNvSpPr>
                <p:nvPr/>
              </p:nvSpPr>
              <p:spPr bwMode="auto">
                <a:xfrm>
                  <a:off x="2803" y="1973"/>
                  <a:ext cx="43" cy="174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6" name="Line 558"/>
                <p:cNvSpPr>
                  <a:spLocks noChangeShapeType="1"/>
                </p:cNvSpPr>
                <p:nvPr/>
              </p:nvSpPr>
              <p:spPr bwMode="auto">
                <a:xfrm>
                  <a:off x="2653" y="35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7" name="Line 559"/>
                <p:cNvSpPr>
                  <a:spLocks noChangeShapeType="1"/>
                </p:cNvSpPr>
                <p:nvPr/>
              </p:nvSpPr>
              <p:spPr bwMode="auto">
                <a:xfrm>
                  <a:off x="2657" y="351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8" name="Line 560"/>
                <p:cNvSpPr>
                  <a:spLocks noChangeShapeType="1"/>
                </p:cNvSpPr>
                <p:nvPr/>
              </p:nvSpPr>
              <p:spPr bwMode="auto">
                <a:xfrm>
                  <a:off x="2657" y="350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59" name="Line 561"/>
                <p:cNvSpPr>
                  <a:spLocks noChangeShapeType="1"/>
                </p:cNvSpPr>
                <p:nvPr/>
              </p:nvSpPr>
              <p:spPr bwMode="auto">
                <a:xfrm>
                  <a:off x="2661" y="348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0" name="Line 562"/>
                <p:cNvSpPr>
                  <a:spLocks noChangeShapeType="1"/>
                </p:cNvSpPr>
                <p:nvPr/>
              </p:nvSpPr>
              <p:spPr bwMode="auto">
                <a:xfrm>
                  <a:off x="2661" y="347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1" name="Line 563"/>
                <p:cNvSpPr>
                  <a:spLocks noChangeShapeType="1"/>
                </p:cNvSpPr>
                <p:nvPr/>
              </p:nvSpPr>
              <p:spPr bwMode="auto">
                <a:xfrm>
                  <a:off x="2665" y="345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2" name="Line 564"/>
                <p:cNvSpPr>
                  <a:spLocks noChangeShapeType="1"/>
                </p:cNvSpPr>
                <p:nvPr/>
              </p:nvSpPr>
              <p:spPr bwMode="auto">
                <a:xfrm>
                  <a:off x="2665" y="343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3" name="Line 565"/>
                <p:cNvSpPr>
                  <a:spLocks noChangeShapeType="1"/>
                </p:cNvSpPr>
                <p:nvPr/>
              </p:nvSpPr>
              <p:spPr bwMode="auto">
                <a:xfrm>
                  <a:off x="2670" y="34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4" name="Line 566"/>
                <p:cNvSpPr>
                  <a:spLocks noChangeShapeType="1"/>
                </p:cNvSpPr>
                <p:nvPr/>
              </p:nvSpPr>
              <p:spPr bwMode="auto">
                <a:xfrm>
                  <a:off x="2670" y="340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5" name="Line 567"/>
                <p:cNvSpPr>
                  <a:spLocks noChangeShapeType="1"/>
                </p:cNvSpPr>
                <p:nvPr/>
              </p:nvSpPr>
              <p:spPr bwMode="auto">
                <a:xfrm>
                  <a:off x="2674" y="338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6" name="Line 568"/>
                <p:cNvSpPr>
                  <a:spLocks noChangeShapeType="1"/>
                </p:cNvSpPr>
                <p:nvPr/>
              </p:nvSpPr>
              <p:spPr bwMode="auto">
                <a:xfrm>
                  <a:off x="2674" y="337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7" name="Line 569"/>
                <p:cNvSpPr>
                  <a:spLocks noChangeShapeType="1"/>
                </p:cNvSpPr>
                <p:nvPr/>
              </p:nvSpPr>
              <p:spPr bwMode="auto">
                <a:xfrm>
                  <a:off x="2678" y="335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8" name="Line 570"/>
                <p:cNvSpPr>
                  <a:spLocks noChangeShapeType="1"/>
                </p:cNvSpPr>
                <p:nvPr/>
              </p:nvSpPr>
              <p:spPr bwMode="auto">
                <a:xfrm>
                  <a:off x="2678" y="333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69" name="Line 571"/>
                <p:cNvSpPr>
                  <a:spLocks noChangeShapeType="1"/>
                </p:cNvSpPr>
                <p:nvPr/>
              </p:nvSpPr>
              <p:spPr bwMode="auto">
                <a:xfrm>
                  <a:off x="2682" y="332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0" name="Line 572"/>
                <p:cNvSpPr>
                  <a:spLocks noChangeShapeType="1"/>
                </p:cNvSpPr>
                <p:nvPr/>
              </p:nvSpPr>
              <p:spPr bwMode="auto">
                <a:xfrm>
                  <a:off x="2682" y="330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1" name="Line 573"/>
                <p:cNvSpPr>
                  <a:spLocks noChangeShapeType="1"/>
                </p:cNvSpPr>
                <p:nvPr/>
              </p:nvSpPr>
              <p:spPr bwMode="auto">
                <a:xfrm>
                  <a:off x="2686" y="329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2" name="Line 574"/>
                <p:cNvSpPr>
                  <a:spLocks noChangeShapeType="1"/>
                </p:cNvSpPr>
                <p:nvPr/>
              </p:nvSpPr>
              <p:spPr bwMode="auto">
                <a:xfrm>
                  <a:off x="2686" y="327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3" name="Line 575"/>
                <p:cNvSpPr>
                  <a:spLocks noChangeShapeType="1"/>
                </p:cNvSpPr>
                <p:nvPr/>
              </p:nvSpPr>
              <p:spPr bwMode="auto">
                <a:xfrm>
                  <a:off x="2691" y="3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4" name="Line 576"/>
                <p:cNvSpPr>
                  <a:spLocks noChangeShapeType="1"/>
                </p:cNvSpPr>
                <p:nvPr/>
              </p:nvSpPr>
              <p:spPr bwMode="auto">
                <a:xfrm>
                  <a:off x="2691" y="324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5" name="Line 577"/>
                <p:cNvSpPr>
                  <a:spLocks noChangeShapeType="1"/>
                </p:cNvSpPr>
                <p:nvPr/>
              </p:nvSpPr>
              <p:spPr bwMode="auto">
                <a:xfrm>
                  <a:off x="2695" y="322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6" name="Line 578"/>
                <p:cNvSpPr>
                  <a:spLocks noChangeShapeType="1"/>
                </p:cNvSpPr>
                <p:nvPr/>
              </p:nvSpPr>
              <p:spPr bwMode="auto">
                <a:xfrm>
                  <a:off x="2695" y="320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7" name="Line 579"/>
                <p:cNvSpPr>
                  <a:spLocks noChangeShapeType="1"/>
                </p:cNvSpPr>
                <p:nvPr/>
              </p:nvSpPr>
              <p:spPr bwMode="auto">
                <a:xfrm>
                  <a:off x="2699" y="319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8" name="Line 580"/>
                <p:cNvSpPr>
                  <a:spLocks noChangeShapeType="1"/>
                </p:cNvSpPr>
                <p:nvPr/>
              </p:nvSpPr>
              <p:spPr bwMode="auto">
                <a:xfrm>
                  <a:off x="2699" y="317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79" name="Line 581"/>
                <p:cNvSpPr>
                  <a:spLocks noChangeShapeType="1"/>
                </p:cNvSpPr>
                <p:nvPr/>
              </p:nvSpPr>
              <p:spPr bwMode="auto">
                <a:xfrm>
                  <a:off x="2703" y="315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0" name="Line 582"/>
                <p:cNvSpPr>
                  <a:spLocks noChangeShapeType="1"/>
                </p:cNvSpPr>
                <p:nvPr/>
              </p:nvSpPr>
              <p:spPr bwMode="auto">
                <a:xfrm>
                  <a:off x="2703" y="314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1" name="Line 583"/>
                <p:cNvSpPr>
                  <a:spLocks noChangeShapeType="1"/>
                </p:cNvSpPr>
                <p:nvPr/>
              </p:nvSpPr>
              <p:spPr bwMode="auto">
                <a:xfrm>
                  <a:off x="2707" y="312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2" name="Line 584"/>
                <p:cNvSpPr>
                  <a:spLocks noChangeShapeType="1"/>
                </p:cNvSpPr>
                <p:nvPr/>
              </p:nvSpPr>
              <p:spPr bwMode="auto">
                <a:xfrm>
                  <a:off x="2707" y="311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3" name="Line 585"/>
                <p:cNvSpPr>
                  <a:spLocks noChangeShapeType="1"/>
                </p:cNvSpPr>
                <p:nvPr/>
              </p:nvSpPr>
              <p:spPr bwMode="auto">
                <a:xfrm>
                  <a:off x="2712" y="30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4" name="Line 586"/>
                <p:cNvSpPr>
                  <a:spLocks noChangeShapeType="1"/>
                </p:cNvSpPr>
                <p:nvPr/>
              </p:nvSpPr>
              <p:spPr bwMode="auto">
                <a:xfrm>
                  <a:off x="2712" y="307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5" name="Line 587"/>
                <p:cNvSpPr>
                  <a:spLocks noChangeShapeType="1"/>
                </p:cNvSpPr>
                <p:nvPr/>
              </p:nvSpPr>
              <p:spPr bwMode="auto">
                <a:xfrm>
                  <a:off x="2716" y="30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6" name="Line 588"/>
                <p:cNvSpPr>
                  <a:spLocks noChangeShapeType="1"/>
                </p:cNvSpPr>
                <p:nvPr/>
              </p:nvSpPr>
              <p:spPr bwMode="auto">
                <a:xfrm>
                  <a:off x="2716" y="30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7" name="Line 589"/>
                <p:cNvSpPr>
                  <a:spLocks noChangeShapeType="1"/>
                </p:cNvSpPr>
                <p:nvPr/>
              </p:nvSpPr>
              <p:spPr bwMode="auto">
                <a:xfrm>
                  <a:off x="2720" y="302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8" name="Line 590"/>
                <p:cNvSpPr>
                  <a:spLocks noChangeShapeType="1"/>
                </p:cNvSpPr>
                <p:nvPr/>
              </p:nvSpPr>
              <p:spPr bwMode="auto">
                <a:xfrm>
                  <a:off x="2720" y="30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89" name="Line 591"/>
                <p:cNvSpPr>
                  <a:spLocks noChangeShapeType="1"/>
                </p:cNvSpPr>
                <p:nvPr/>
              </p:nvSpPr>
              <p:spPr bwMode="auto">
                <a:xfrm>
                  <a:off x="2724" y="299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0" name="Line 592"/>
                <p:cNvSpPr>
                  <a:spLocks noChangeShapeType="1"/>
                </p:cNvSpPr>
                <p:nvPr/>
              </p:nvSpPr>
              <p:spPr bwMode="auto">
                <a:xfrm>
                  <a:off x="2724" y="297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1" name="Line 593"/>
                <p:cNvSpPr>
                  <a:spLocks noChangeShapeType="1"/>
                </p:cNvSpPr>
                <p:nvPr/>
              </p:nvSpPr>
              <p:spPr bwMode="auto">
                <a:xfrm>
                  <a:off x="2728" y="296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2" name="Line 594"/>
                <p:cNvSpPr>
                  <a:spLocks noChangeShapeType="1"/>
                </p:cNvSpPr>
                <p:nvPr/>
              </p:nvSpPr>
              <p:spPr bwMode="auto">
                <a:xfrm>
                  <a:off x="2728" y="294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3" name="Line 595"/>
                <p:cNvSpPr>
                  <a:spLocks noChangeShapeType="1"/>
                </p:cNvSpPr>
                <p:nvPr/>
              </p:nvSpPr>
              <p:spPr bwMode="auto">
                <a:xfrm>
                  <a:off x="2733" y="293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4" name="Line 596"/>
                <p:cNvSpPr>
                  <a:spLocks noChangeShapeType="1"/>
                </p:cNvSpPr>
                <p:nvPr/>
              </p:nvSpPr>
              <p:spPr bwMode="auto">
                <a:xfrm>
                  <a:off x="2733" y="291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5" name="Line 597"/>
                <p:cNvSpPr>
                  <a:spLocks noChangeShapeType="1"/>
                </p:cNvSpPr>
                <p:nvPr/>
              </p:nvSpPr>
              <p:spPr bwMode="auto">
                <a:xfrm>
                  <a:off x="2737" y="28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6" name="Line 598"/>
                <p:cNvSpPr>
                  <a:spLocks noChangeShapeType="1"/>
                </p:cNvSpPr>
                <p:nvPr/>
              </p:nvSpPr>
              <p:spPr bwMode="auto">
                <a:xfrm>
                  <a:off x="2737" y="28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7" name="Line 599"/>
                <p:cNvSpPr>
                  <a:spLocks noChangeShapeType="1"/>
                </p:cNvSpPr>
                <p:nvPr/>
              </p:nvSpPr>
              <p:spPr bwMode="auto">
                <a:xfrm>
                  <a:off x="2741" y="28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8" name="Line 600"/>
                <p:cNvSpPr>
                  <a:spLocks noChangeShapeType="1"/>
                </p:cNvSpPr>
                <p:nvPr/>
              </p:nvSpPr>
              <p:spPr bwMode="auto">
                <a:xfrm>
                  <a:off x="2741" y="28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99" name="Line 601"/>
                <p:cNvSpPr>
                  <a:spLocks noChangeShapeType="1"/>
                </p:cNvSpPr>
                <p:nvPr/>
              </p:nvSpPr>
              <p:spPr bwMode="auto">
                <a:xfrm>
                  <a:off x="2745" y="283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0" name="Line 602"/>
                <p:cNvSpPr>
                  <a:spLocks noChangeShapeType="1"/>
                </p:cNvSpPr>
                <p:nvPr/>
              </p:nvSpPr>
              <p:spPr bwMode="auto">
                <a:xfrm>
                  <a:off x="2745" y="281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1" name="Line 603"/>
                <p:cNvSpPr>
                  <a:spLocks noChangeShapeType="1"/>
                </p:cNvSpPr>
                <p:nvPr/>
              </p:nvSpPr>
              <p:spPr bwMode="auto">
                <a:xfrm>
                  <a:off x="2750" y="280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2" name="Line 604"/>
                <p:cNvSpPr>
                  <a:spLocks noChangeShapeType="1"/>
                </p:cNvSpPr>
                <p:nvPr/>
              </p:nvSpPr>
              <p:spPr bwMode="auto">
                <a:xfrm>
                  <a:off x="2750" y="27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3" name="Line 605"/>
                <p:cNvSpPr>
                  <a:spLocks noChangeShapeType="1"/>
                </p:cNvSpPr>
                <p:nvPr/>
              </p:nvSpPr>
              <p:spPr bwMode="auto">
                <a:xfrm>
                  <a:off x="2754" y="276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4" name="Line 606"/>
                <p:cNvSpPr>
                  <a:spLocks noChangeShapeType="1"/>
                </p:cNvSpPr>
                <p:nvPr/>
              </p:nvSpPr>
              <p:spPr bwMode="auto">
                <a:xfrm>
                  <a:off x="2632" y="36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5" name="Line 607"/>
                <p:cNvSpPr>
                  <a:spLocks noChangeShapeType="1"/>
                </p:cNvSpPr>
                <p:nvPr/>
              </p:nvSpPr>
              <p:spPr bwMode="auto">
                <a:xfrm>
                  <a:off x="2632" y="368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6" name="Line 608"/>
                <p:cNvSpPr>
                  <a:spLocks noChangeShapeType="1"/>
                </p:cNvSpPr>
                <p:nvPr/>
              </p:nvSpPr>
              <p:spPr bwMode="auto">
                <a:xfrm>
                  <a:off x="2636" y="366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7" name="Line 609"/>
                <p:cNvSpPr>
                  <a:spLocks noChangeShapeType="1"/>
                </p:cNvSpPr>
                <p:nvPr/>
              </p:nvSpPr>
              <p:spPr bwMode="auto">
                <a:xfrm>
                  <a:off x="2636" y="36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8" name="Line 610"/>
                <p:cNvSpPr>
                  <a:spLocks noChangeShapeType="1"/>
                </p:cNvSpPr>
                <p:nvPr/>
              </p:nvSpPr>
              <p:spPr bwMode="auto">
                <a:xfrm>
                  <a:off x="2640" y="363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09" name="Line 611"/>
                <p:cNvSpPr>
                  <a:spLocks noChangeShapeType="1"/>
                </p:cNvSpPr>
                <p:nvPr/>
              </p:nvSpPr>
              <p:spPr bwMode="auto">
                <a:xfrm>
                  <a:off x="2640" y="36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0" name="Line 612"/>
                <p:cNvSpPr>
                  <a:spLocks noChangeShapeType="1"/>
                </p:cNvSpPr>
                <p:nvPr/>
              </p:nvSpPr>
              <p:spPr bwMode="auto">
                <a:xfrm>
                  <a:off x="2644" y="360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1" name="Line 613"/>
                <p:cNvSpPr>
                  <a:spLocks noChangeShapeType="1"/>
                </p:cNvSpPr>
                <p:nvPr/>
              </p:nvSpPr>
              <p:spPr bwMode="auto">
                <a:xfrm>
                  <a:off x="2644" y="358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2" name="Line 614"/>
                <p:cNvSpPr>
                  <a:spLocks noChangeShapeType="1"/>
                </p:cNvSpPr>
                <p:nvPr/>
              </p:nvSpPr>
              <p:spPr bwMode="auto">
                <a:xfrm>
                  <a:off x="2648" y="35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3" name="Line 615"/>
                <p:cNvSpPr>
                  <a:spLocks noChangeShapeType="1"/>
                </p:cNvSpPr>
                <p:nvPr/>
              </p:nvSpPr>
              <p:spPr bwMode="auto">
                <a:xfrm>
                  <a:off x="2648" y="3551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4" name="AutoShape 616"/>
                <p:cNvSpPr>
                  <a:spLocks noChangeArrowheads="1"/>
                </p:cNvSpPr>
                <p:nvPr/>
              </p:nvSpPr>
              <p:spPr bwMode="auto">
                <a:xfrm>
                  <a:off x="2606" y="3572"/>
                  <a:ext cx="59" cy="151"/>
                </a:xfrm>
                <a:prstGeom prst="triangle">
                  <a:avLst>
                    <a:gd name="adj" fmla="val 64287"/>
                  </a:avLst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415" name="Line 617"/>
                <p:cNvSpPr>
                  <a:spLocks noChangeShapeType="1"/>
                </p:cNvSpPr>
                <p:nvPr/>
              </p:nvSpPr>
              <p:spPr bwMode="auto">
                <a:xfrm flipH="1">
                  <a:off x="3147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6" name="Line 618"/>
                <p:cNvSpPr>
                  <a:spLocks noChangeShapeType="1"/>
                </p:cNvSpPr>
                <p:nvPr/>
              </p:nvSpPr>
              <p:spPr bwMode="auto">
                <a:xfrm flipH="1">
                  <a:off x="3120" y="1971"/>
                  <a:ext cx="197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7" name="Line 619"/>
                <p:cNvSpPr>
                  <a:spLocks noChangeShapeType="1"/>
                </p:cNvSpPr>
                <p:nvPr/>
              </p:nvSpPr>
              <p:spPr bwMode="auto">
                <a:xfrm flipH="1">
                  <a:off x="3098" y="1972"/>
                  <a:ext cx="171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8" name="Line 620"/>
                <p:cNvSpPr>
                  <a:spLocks noChangeShapeType="1"/>
                </p:cNvSpPr>
                <p:nvPr/>
              </p:nvSpPr>
              <p:spPr bwMode="auto">
                <a:xfrm flipH="1">
                  <a:off x="3078" y="1971"/>
                  <a:ext cx="146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19" name="Line 621"/>
                <p:cNvSpPr>
                  <a:spLocks noChangeShapeType="1"/>
                </p:cNvSpPr>
                <p:nvPr/>
              </p:nvSpPr>
              <p:spPr bwMode="auto">
                <a:xfrm flipH="1">
                  <a:off x="3056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0" name="Line 622"/>
                <p:cNvSpPr>
                  <a:spLocks noChangeShapeType="1"/>
                </p:cNvSpPr>
                <p:nvPr/>
              </p:nvSpPr>
              <p:spPr bwMode="auto">
                <a:xfrm flipH="1">
                  <a:off x="3041" y="1972"/>
                  <a:ext cx="98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1" name="Line 623"/>
                <p:cNvSpPr>
                  <a:spLocks noChangeShapeType="1"/>
                </p:cNvSpPr>
                <p:nvPr/>
              </p:nvSpPr>
              <p:spPr bwMode="auto">
                <a:xfrm flipH="1">
                  <a:off x="3018" y="1975"/>
                  <a:ext cx="71" cy="17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2" name="Line 624"/>
                <p:cNvSpPr>
                  <a:spLocks noChangeShapeType="1"/>
                </p:cNvSpPr>
                <p:nvPr/>
              </p:nvSpPr>
              <p:spPr bwMode="auto">
                <a:xfrm flipH="1">
                  <a:off x="2972" y="1972"/>
                  <a:ext cx="20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3" name="Line 625"/>
                <p:cNvSpPr>
                  <a:spLocks noChangeShapeType="1"/>
                </p:cNvSpPr>
                <p:nvPr/>
              </p:nvSpPr>
              <p:spPr bwMode="auto">
                <a:xfrm flipH="1">
                  <a:off x="2942" y="1971"/>
                  <a:ext cx="3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4" name="Line 626"/>
                <p:cNvSpPr>
                  <a:spLocks noChangeShapeType="1"/>
                </p:cNvSpPr>
                <p:nvPr/>
              </p:nvSpPr>
              <p:spPr bwMode="auto">
                <a:xfrm flipH="1">
                  <a:off x="2998" y="1970"/>
                  <a:ext cx="43" cy="17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5" name="Line 627"/>
                <p:cNvSpPr>
                  <a:spLocks noChangeShapeType="1"/>
                </p:cNvSpPr>
                <p:nvPr/>
              </p:nvSpPr>
              <p:spPr bwMode="auto">
                <a:xfrm>
                  <a:off x="2758" y="275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6" name="Line 628"/>
                <p:cNvSpPr>
                  <a:spLocks noChangeShapeType="1"/>
                </p:cNvSpPr>
                <p:nvPr/>
              </p:nvSpPr>
              <p:spPr bwMode="auto">
                <a:xfrm>
                  <a:off x="2762" y="27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7" name="Line 629"/>
                <p:cNvSpPr>
                  <a:spLocks noChangeShapeType="1"/>
                </p:cNvSpPr>
                <p:nvPr/>
              </p:nvSpPr>
              <p:spPr bwMode="auto">
                <a:xfrm>
                  <a:off x="2763" y="271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8" name="Line 630"/>
                <p:cNvSpPr>
                  <a:spLocks noChangeShapeType="1"/>
                </p:cNvSpPr>
                <p:nvPr/>
              </p:nvSpPr>
              <p:spPr bwMode="auto">
                <a:xfrm>
                  <a:off x="2767" y="26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29" name="Line 631"/>
                <p:cNvSpPr>
                  <a:spLocks noChangeShapeType="1"/>
                </p:cNvSpPr>
                <p:nvPr/>
              </p:nvSpPr>
              <p:spPr bwMode="auto">
                <a:xfrm>
                  <a:off x="2767" y="26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0" name="Line 632"/>
                <p:cNvSpPr>
                  <a:spLocks noChangeShapeType="1"/>
                </p:cNvSpPr>
                <p:nvPr/>
              </p:nvSpPr>
              <p:spPr bwMode="auto">
                <a:xfrm>
                  <a:off x="2772" y="26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1" name="Line 633"/>
                <p:cNvSpPr>
                  <a:spLocks noChangeShapeType="1"/>
                </p:cNvSpPr>
                <p:nvPr/>
              </p:nvSpPr>
              <p:spPr bwMode="auto">
                <a:xfrm>
                  <a:off x="2772" y="26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2" name="Line 634"/>
                <p:cNvSpPr>
                  <a:spLocks noChangeShapeType="1"/>
                </p:cNvSpPr>
                <p:nvPr/>
              </p:nvSpPr>
              <p:spPr bwMode="auto">
                <a:xfrm>
                  <a:off x="2776" y="26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3" name="Line 635"/>
                <p:cNvSpPr>
                  <a:spLocks noChangeShapeType="1"/>
                </p:cNvSpPr>
                <p:nvPr/>
              </p:nvSpPr>
              <p:spPr bwMode="auto">
                <a:xfrm>
                  <a:off x="2776" y="26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4" name="Line 636"/>
                <p:cNvSpPr>
                  <a:spLocks noChangeShapeType="1"/>
                </p:cNvSpPr>
                <p:nvPr/>
              </p:nvSpPr>
              <p:spPr bwMode="auto">
                <a:xfrm>
                  <a:off x="2780" y="25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5" name="Line 637"/>
                <p:cNvSpPr>
                  <a:spLocks noChangeShapeType="1"/>
                </p:cNvSpPr>
                <p:nvPr/>
              </p:nvSpPr>
              <p:spPr bwMode="auto">
                <a:xfrm>
                  <a:off x="2780" y="25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6" name="Line 638"/>
                <p:cNvSpPr>
                  <a:spLocks noChangeShapeType="1"/>
                </p:cNvSpPr>
                <p:nvPr/>
              </p:nvSpPr>
              <p:spPr bwMode="auto">
                <a:xfrm>
                  <a:off x="2781" y="25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7" name="Line 639"/>
                <p:cNvSpPr>
                  <a:spLocks noChangeShapeType="1"/>
                </p:cNvSpPr>
                <p:nvPr/>
              </p:nvSpPr>
              <p:spPr bwMode="auto">
                <a:xfrm>
                  <a:off x="2782" y="25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8" name="Line 640"/>
                <p:cNvSpPr>
                  <a:spLocks noChangeShapeType="1"/>
                </p:cNvSpPr>
                <p:nvPr/>
              </p:nvSpPr>
              <p:spPr bwMode="auto">
                <a:xfrm>
                  <a:off x="2786" y="25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39" name="Line 641"/>
                <p:cNvSpPr>
                  <a:spLocks noChangeShapeType="1"/>
                </p:cNvSpPr>
                <p:nvPr/>
              </p:nvSpPr>
              <p:spPr bwMode="auto">
                <a:xfrm>
                  <a:off x="2786" y="25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0" name="Line 642"/>
                <p:cNvSpPr>
                  <a:spLocks noChangeShapeType="1"/>
                </p:cNvSpPr>
                <p:nvPr/>
              </p:nvSpPr>
              <p:spPr bwMode="auto">
                <a:xfrm>
                  <a:off x="2791" y="24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1" name="Line 643"/>
                <p:cNvSpPr>
                  <a:spLocks noChangeShapeType="1"/>
                </p:cNvSpPr>
                <p:nvPr/>
              </p:nvSpPr>
              <p:spPr bwMode="auto">
                <a:xfrm>
                  <a:off x="2791" y="24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2" name="Line 644"/>
                <p:cNvSpPr>
                  <a:spLocks noChangeShapeType="1"/>
                </p:cNvSpPr>
                <p:nvPr/>
              </p:nvSpPr>
              <p:spPr bwMode="auto">
                <a:xfrm>
                  <a:off x="2797" y="24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3" name="Line 645"/>
                <p:cNvSpPr>
                  <a:spLocks noChangeShapeType="1"/>
                </p:cNvSpPr>
                <p:nvPr/>
              </p:nvSpPr>
              <p:spPr bwMode="auto">
                <a:xfrm>
                  <a:off x="2797" y="244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4" name="Line 646"/>
                <p:cNvSpPr>
                  <a:spLocks noChangeShapeType="1"/>
                </p:cNvSpPr>
                <p:nvPr/>
              </p:nvSpPr>
              <p:spPr bwMode="auto">
                <a:xfrm>
                  <a:off x="2801" y="243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5" name="Line 647"/>
                <p:cNvSpPr>
                  <a:spLocks noChangeShapeType="1"/>
                </p:cNvSpPr>
                <p:nvPr/>
              </p:nvSpPr>
              <p:spPr bwMode="auto">
                <a:xfrm>
                  <a:off x="2801" y="24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6" name="Line 648"/>
                <p:cNvSpPr>
                  <a:spLocks noChangeShapeType="1"/>
                </p:cNvSpPr>
                <p:nvPr/>
              </p:nvSpPr>
              <p:spPr bwMode="auto">
                <a:xfrm>
                  <a:off x="2808" y="240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7" name="Line 649"/>
                <p:cNvSpPr>
                  <a:spLocks noChangeShapeType="1"/>
                </p:cNvSpPr>
                <p:nvPr/>
              </p:nvSpPr>
              <p:spPr bwMode="auto">
                <a:xfrm>
                  <a:off x="2805" y="238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8" name="Line 650"/>
                <p:cNvSpPr>
                  <a:spLocks noChangeShapeType="1"/>
                </p:cNvSpPr>
                <p:nvPr/>
              </p:nvSpPr>
              <p:spPr bwMode="auto">
                <a:xfrm>
                  <a:off x="2803" y="23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49" name="Line 651"/>
                <p:cNvSpPr>
                  <a:spLocks noChangeShapeType="1"/>
                </p:cNvSpPr>
                <p:nvPr/>
              </p:nvSpPr>
              <p:spPr bwMode="auto">
                <a:xfrm>
                  <a:off x="2807" y="235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0" name="Line 652"/>
                <p:cNvSpPr>
                  <a:spLocks noChangeShapeType="1"/>
                </p:cNvSpPr>
                <p:nvPr/>
              </p:nvSpPr>
              <p:spPr bwMode="auto">
                <a:xfrm>
                  <a:off x="2811" y="233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1" name="Line 653"/>
                <p:cNvSpPr>
                  <a:spLocks noChangeShapeType="1"/>
                </p:cNvSpPr>
                <p:nvPr/>
              </p:nvSpPr>
              <p:spPr bwMode="auto">
                <a:xfrm>
                  <a:off x="2816" y="23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2" name="Line 654"/>
                <p:cNvSpPr>
                  <a:spLocks noChangeShapeType="1"/>
                </p:cNvSpPr>
                <p:nvPr/>
              </p:nvSpPr>
              <p:spPr bwMode="auto">
                <a:xfrm>
                  <a:off x="2814" y="230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3" name="Line 655"/>
                <p:cNvSpPr>
                  <a:spLocks noChangeShapeType="1"/>
                </p:cNvSpPr>
                <p:nvPr/>
              </p:nvSpPr>
              <p:spPr bwMode="auto">
                <a:xfrm>
                  <a:off x="2817" y="228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4" name="Line 656"/>
                <p:cNvSpPr>
                  <a:spLocks noChangeShapeType="1"/>
                </p:cNvSpPr>
                <p:nvPr/>
              </p:nvSpPr>
              <p:spPr bwMode="auto">
                <a:xfrm>
                  <a:off x="2821" y="227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5" name="Line 657"/>
                <p:cNvSpPr>
                  <a:spLocks noChangeShapeType="1"/>
                </p:cNvSpPr>
                <p:nvPr/>
              </p:nvSpPr>
              <p:spPr bwMode="auto">
                <a:xfrm>
                  <a:off x="2818" y="2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6" name="Line 658"/>
                <p:cNvSpPr>
                  <a:spLocks noChangeShapeType="1"/>
                </p:cNvSpPr>
                <p:nvPr/>
              </p:nvSpPr>
              <p:spPr bwMode="auto">
                <a:xfrm>
                  <a:off x="2831" y="224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7" name="Line 659"/>
                <p:cNvSpPr>
                  <a:spLocks noChangeShapeType="1"/>
                </p:cNvSpPr>
                <p:nvPr/>
              </p:nvSpPr>
              <p:spPr bwMode="auto">
                <a:xfrm>
                  <a:off x="2828" y="222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8" name="Line 660"/>
                <p:cNvSpPr>
                  <a:spLocks noChangeShapeType="1"/>
                </p:cNvSpPr>
                <p:nvPr/>
              </p:nvSpPr>
              <p:spPr bwMode="auto">
                <a:xfrm>
                  <a:off x="2833" y="221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59" name="Line 661"/>
                <p:cNvSpPr>
                  <a:spLocks noChangeShapeType="1"/>
                </p:cNvSpPr>
                <p:nvPr/>
              </p:nvSpPr>
              <p:spPr bwMode="auto">
                <a:xfrm>
                  <a:off x="2833" y="21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0" name="Line 662"/>
                <p:cNvSpPr>
                  <a:spLocks noChangeShapeType="1"/>
                </p:cNvSpPr>
                <p:nvPr/>
              </p:nvSpPr>
              <p:spPr bwMode="auto">
                <a:xfrm>
                  <a:off x="2837" y="21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1" name="Line 663"/>
                <p:cNvSpPr>
                  <a:spLocks noChangeShapeType="1"/>
                </p:cNvSpPr>
                <p:nvPr/>
              </p:nvSpPr>
              <p:spPr bwMode="auto">
                <a:xfrm>
                  <a:off x="2837" y="21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2" name="Line 664"/>
                <p:cNvSpPr>
                  <a:spLocks noChangeShapeType="1"/>
                </p:cNvSpPr>
                <p:nvPr/>
              </p:nvSpPr>
              <p:spPr bwMode="auto">
                <a:xfrm>
                  <a:off x="2844" y="21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3" name="Line 665"/>
                <p:cNvSpPr>
                  <a:spLocks noChangeShapeType="1"/>
                </p:cNvSpPr>
                <p:nvPr/>
              </p:nvSpPr>
              <p:spPr bwMode="auto">
                <a:xfrm>
                  <a:off x="2841" y="21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4" name="Line 666"/>
                <p:cNvSpPr>
                  <a:spLocks noChangeShapeType="1"/>
                </p:cNvSpPr>
                <p:nvPr/>
              </p:nvSpPr>
              <p:spPr bwMode="auto">
                <a:xfrm>
                  <a:off x="2842" y="211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5" name="Line 667"/>
                <p:cNvSpPr>
                  <a:spLocks noChangeShapeType="1"/>
                </p:cNvSpPr>
                <p:nvPr/>
              </p:nvSpPr>
              <p:spPr bwMode="auto">
                <a:xfrm>
                  <a:off x="2842" y="209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6" name="Line 668"/>
                <p:cNvSpPr>
                  <a:spLocks noChangeShapeType="1"/>
                </p:cNvSpPr>
                <p:nvPr/>
              </p:nvSpPr>
              <p:spPr bwMode="auto">
                <a:xfrm>
                  <a:off x="2846" y="20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7" name="Line 669"/>
                <p:cNvSpPr>
                  <a:spLocks noChangeShapeType="1"/>
                </p:cNvSpPr>
                <p:nvPr/>
              </p:nvSpPr>
              <p:spPr bwMode="auto">
                <a:xfrm>
                  <a:off x="2846" y="20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8" name="Line 670"/>
                <p:cNvSpPr>
                  <a:spLocks noChangeShapeType="1"/>
                </p:cNvSpPr>
                <p:nvPr/>
              </p:nvSpPr>
              <p:spPr bwMode="auto">
                <a:xfrm>
                  <a:off x="2847" y="20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69" name="Line 671"/>
                <p:cNvSpPr>
                  <a:spLocks noChangeShapeType="1"/>
                </p:cNvSpPr>
                <p:nvPr/>
              </p:nvSpPr>
              <p:spPr bwMode="auto">
                <a:xfrm>
                  <a:off x="2851" y="203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70" name="Line 672"/>
                <p:cNvSpPr>
                  <a:spLocks noChangeShapeType="1"/>
                </p:cNvSpPr>
                <p:nvPr/>
              </p:nvSpPr>
              <p:spPr bwMode="auto">
                <a:xfrm>
                  <a:off x="2855" y="201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71" name="Line 673"/>
                <p:cNvSpPr>
                  <a:spLocks noChangeShapeType="1"/>
                </p:cNvSpPr>
                <p:nvPr/>
              </p:nvSpPr>
              <p:spPr bwMode="auto">
                <a:xfrm>
                  <a:off x="2855" y="199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72" name="Line 674"/>
                <p:cNvSpPr>
                  <a:spLocks noChangeShapeType="1"/>
                </p:cNvSpPr>
                <p:nvPr/>
              </p:nvSpPr>
              <p:spPr bwMode="auto">
                <a:xfrm>
                  <a:off x="2859" y="19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16" name="Group 675"/>
              <p:cNvGrpSpPr>
                <a:grpSpLocks/>
              </p:cNvGrpSpPr>
              <p:nvPr/>
            </p:nvGrpSpPr>
            <p:grpSpPr bwMode="auto">
              <a:xfrm>
                <a:off x="2297" y="2052"/>
                <a:ext cx="1007" cy="1761"/>
                <a:chOff x="2417" y="1962"/>
                <a:chExt cx="1007" cy="1761"/>
              </a:xfrm>
            </p:grpSpPr>
            <p:sp>
              <p:nvSpPr>
                <p:cNvPr id="7217" name="AutoShape 676"/>
                <p:cNvSpPr>
                  <a:spLocks noChangeArrowheads="1"/>
                </p:cNvSpPr>
                <p:nvPr/>
              </p:nvSpPr>
              <p:spPr bwMode="auto">
                <a:xfrm>
                  <a:off x="2417" y="1962"/>
                  <a:ext cx="1007" cy="1757"/>
                </a:xfrm>
                <a:custGeom>
                  <a:avLst/>
                  <a:gdLst>
                    <a:gd name="T0" fmla="*/ 881 w 21600"/>
                    <a:gd name="T1" fmla="*/ 879 h 21600"/>
                    <a:gd name="T2" fmla="*/ 503 w 21600"/>
                    <a:gd name="T3" fmla="*/ 1757 h 21600"/>
                    <a:gd name="T4" fmla="*/ 126 w 21600"/>
                    <a:gd name="T5" fmla="*/ 879 h 21600"/>
                    <a:gd name="T6" fmla="*/ 50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4 w 21600"/>
                    <a:gd name="T13" fmla="*/ 4499 h 21600"/>
                    <a:gd name="T14" fmla="*/ 17096 w 21600"/>
                    <a:gd name="T15" fmla="*/ 1710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8" name="Line 677"/>
                <p:cNvSpPr>
                  <a:spLocks noChangeShapeType="1"/>
                </p:cNvSpPr>
                <p:nvPr/>
              </p:nvSpPr>
              <p:spPr bwMode="auto">
                <a:xfrm>
                  <a:off x="2471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19" name="Line 678"/>
                <p:cNvSpPr>
                  <a:spLocks noChangeShapeType="1"/>
                </p:cNvSpPr>
                <p:nvPr/>
              </p:nvSpPr>
              <p:spPr bwMode="auto">
                <a:xfrm>
                  <a:off x="2524" y="1974"/>
                  <a:ext cx="200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0" name="Line 679"/>
                <p:cNvSpPr>
                  <a:spLocks noChangeShapeType="1"/>
                </p:cNvSpPr>
                <p:nvPr/>
              </p:nvSpPr>
              <p:spPr bwMode="auto">
                <a:xfrm>
                  <a:off x="2572" y="1972"/>
                  <a:ext cx="174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1" name="Line 680"/>
                <p:cNvSpPr>
                  <a:spLocks noChangeShapeType="1"/>
                </p:cNvSpPr>
                <p:nvPr/>
              </p:nvSpPr>
              <p:spPr bwMode="auto">
                <a:xfrm>
                  <a:off x="2617" y="1971"/>
                  <a:ext cx="149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2" name="Line 681"/>
                <p:cNvSpPr>
                  <a:spLocks noChangeShapeType="1"/>
                </p:cNvSpPr>
                <p:nvPr/>
              </p:nvSpPr>
              <p:spPr bwMode="auto">
                <a:xfrm>
                  <a:off x="2661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3" name="Line 682"/>
                <p:cNvSpPr>
                  <a:spLocks noChangeShapeType="1"/>
                </p:cNvSpPr>
                <p:nvPr/>
              </p:nvSpPr>
              <p:spPr bwMode="auto">
                <a:xfrm>
                  <a:off x="2702" y="1972"/>
                  <a:ext cx="101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4" name="Line 683"/>
                <p:cNvSpPr>
                  <a:spLocks noChangeShapeType="1"/>
                </p:cNvSpPr>
                <p:nvPr/>
              </p:nvSpPr>
              <p:spPr bwMode="auto">
                <a:xfrm>
                  <a:off x="2755" y="1972"/>
                  <a:ext cx="71" cy="174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5" name="Line 684"/>
                <p:cNvSpPr>
                  <a:spLocks noChangeShapeType="1"/>
                </p:cNvSpPr>
                <p:nvPr/>
              </p:nvSpPr>
              <p:spPr bwMode="auto">
                <a:xfrm>
                  <a:off x="2846" y="1975"/>
                  <a:ext cx="26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6" name="Line 685"/>
                <p:cNvSpPr>
                  <a:spLocks noChangeShapeType="1"/>
                </p:cNvSpPr>
                <p:nvPr/>
              </p:nvSpPr>
              <p:spPr bwMode="auto">
                <a:xfrm>
                  <a:off x="2902" y="1971"/>
                  <a:ext cx="0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7" name="Line 686"/>
                <p:cNvSpPr>
                  <a:spLocks noChangeShapeType="1"/>
                </p:cNvSpPr>
                <p:nvPr/>
              </p:nvSpPr>
              <p:spPr bwMode="auto">
                <a:xfrm>
                  <a:off x="2803" y="1973"/>
                  <a:ext cx="43" cy="174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8" name="Line 687"/>
                <p:cNvSpPr>
                  <a:spLocks noChangeShapeType="1"/>
                </p:cNvSpPr>
                <p:nvPr/>
              </p:nvSpPr>
              <p:spPr bwMode="auto">
                <a:xfrm>
                  <a:off x="2653" y="35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29" name="Line 688"/>
                <p:cNvSpPr>
                  <a:spLocks noChangeShapeType="1"/>
                </p:cNvSpPr>
                <p:nvPr/>
              </p:nvSpPr>
              <p:spPr bwMode="auto">
                <a:xfrm>
                  <a:off x="2657" y="351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0" name="Line 689"/>
                <p:cNvSpPr>
                  <a:spLocks noChangeShapeType="1"/>
                </p:cNvSpPr>
                <p:nvPr/>
              </p:nvSpPr>
              <p:spPr bwMode="auto">
                <a:xfrm>
                  <a:off x="2657" y="350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1" name="Line 690"/>
                <p:cNvSpPr>
                  <a:spLocks noChangeShapeType="1"/>
                </p:cNvSpPr>
                <p:nvPr/>
              </p:nvSpPr>
              <p:spPr bwMode="auto">
                <a:xfrm>
                  <a:off x="2661" y="348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2" name="Line 691"/>
                <p:cNvSpPr>
                  <a:spLocks noChangeShapeType="1"/>
                </p:cNvSpPr>
                <p:nvPr/>
              </p:nvSpPr>
              <p:spPr bwMode="auto">
                <a:xfrm>
                  <a:off x="2661" y="347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3" name="Line 692"/>
                <p:cNvSpPr>
                  <a:spLocks noChangeShapeType="1"/>
                </p:cNvSpPr>
                <p:nvPr/>
              </p:nvSpPr>
              <p:spPr bwMode="auto">
                <a:xfrm>
                  <a:off x="2665" y="345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4" name="Line 693"/>
                <p:cNvSpPr>
                  <a:spLocks noChangeShapeType="1"/>
                </p:cNvSpPr>
                <p:nvPr/>
              </p:nvSpPr>
              <p:spPr bwMode="auto">
                <a:xfrm>
                  <a:off x="2665" y="343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5" name="Line 694"/>
                <p:cNvSpPr>
                  <a:spLocks noChangeShapeType="1"/>
                </p:cNvSpPr>
                <p:nvPr/>
              </p:nvSpPr>
              <p:spPr bwMode="auto">
                <a:xfrm>
                  <a:off x="2670" y="34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6" name="Line 695"/>
                <p:cNvSpPr>
                  <a:spLocks noChangeShapeType="1"/>
                </p:cNvSpPr>
                <p:nvPr/>
              </p:nvSpPr>
              <p:spPr bwMode="auto">
                <a:xfrm>
                  <a:off x="2670" y="340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7" name="Line 696"/>
                <p:cNvSpPr>
                  <a:spLocks noChangeShapeType="1"/>
                </p:cNvSpPr>
                <p:nvPr/>
              </p:nvSpPr>
              <p:spPr bwMode="auto">
                <a:xfrm>
                  <a:off x="2674" y="338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8" name="Line 697"/>
                <p:cNvSpPr>
                  <a:spLocks noChangeShapeType="1"/>
                </p:cNvSpPr>
                <p:nvPr/>
              </p:nvSpPr>
              <p:spPr bwMode="auto">
                <a:xfrm>
                  <a:off x="2674" y="337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39" name="Line 698"/>
                <p:cNvSpPr>
                  <a:spLocks noChangeShapeType="1"/>
                </p:cNvSpPr>
                <p:nvPr/>
              </p:nvSpPr>
              <p:spPr bwMode="auto">
                <a:xfrm>
                  <a:off x="2678" y="335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0" name="Line 699"/>
                <p:cNvSpPr>
                  <a:spLocks noChangeShapeType="1"/>
                </p:cNvSpPr>
                <p:nvPr/>
              </p:nvSpPr>
              <p:spPr bwMode="auto">
                <a:xfrm>
                  <a:off x="2678" y="333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1" name="Line 700"/>
                <p:cNvSpPr>
                  <a:spLocks noChangeShapeType="1"/>
                </p:cNvSpPr>
                <p:nvPr/>
              </p:nvSpPr>
              <p:spPr bwMode="auto">
                <a:xfrm>
                  <a:off x="2682" y="332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2" name="Line 701"/>
                <p:cNvSpPr>
                  <a:spLocks noChangeShapeType="1"/>
                </p:cNvSpPr>
                <p:nvPr/>
              </p:nvSpPr>
              <p:spPr bwMode="auto">
                <a:xfrm>
                  <a:off x="2682" y="330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3" name="Line 702"/>
                <p:cNvSpPr>
                  <a:spLocks noChangeShapeType="1"/>
                </p:cNvSpPr>
                <p:nvPr/>
              </p:nvSpPr>
              <p:spPr bwMode="auto">
                <a:xfrm>
                  <a:off x="2686" y="329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4" name="Line 703"/>
                <p:cNvSpPr>
                  <a:spLocks noChangeShapeType="1"/>
                </p:cNvSpPr>
                <p:nvPr/>
              </p:nvSpPr>
              <p:spPr bwMode="auto">
                <a:xfrm>
                  <a:off x="2686" y="327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5" name="Line 704"/>
                <p:cNvSpPr>
                  <a:spLocks noChangeShapeType="1"/>
                </p:cNvSpPr>
                <p:nvPr/>
              </p:nvSpPr>
              <p:spPr bwMode="auto">
                <a:xfrm>
                  <a:off x="2691" y="3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6" name="Line 705"/>
                <p:cNvSpPr>
                  <a:spLocks noChangeShapeType="1"/>
                </p:cNvSpPr>
                <p:nvPr/>
              </p:nvSpPr>
              <p:spPr bwMode="auto">
                <a:xfrm>
                  <a:off x="2691" y="324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7" name="Line 706"/>
                <p:cNvSpPr>
                  <a:spLocks noChangeShapeType="1"/>
                </p:cNvSpPr>
                <p:nvPr/>
              </p:nvSpPr>
              <p:spPr bwMode="auto">
                <a:xfrm>
                  <a:off x="2695" y="322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8" name="Line 707"/>
                <p:cNvSpPr>
                  <a:spLocks noChangeShapeType="1"/>
                </p:cNvSpPr>
                <p:nvPr/>
              </p:nvSpPr>
              <p:spPr bwMode="auto">
                <a:xfrm>
                  <a:off x="2695" y="320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49" name="Line 708"/>
                <p:cNvSpPr>
                  <a:spLocks noChangeShapeType="1"/>
                </p:cNvSpPr>
                <p:nvPr/>
              </p:nvSpPr>
              <p:spPr bwMode="auto">
                <a:xfrm>
                  <a:off x="2699" y="319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0" name="Line 709"/>
                <p:cNvSpPr>
                  <a:spLocks noChangeShapeType="1"/>
                </p:cNvSpPr>
                <p:nvPr/>
              </p:nvSpPr>
              <p:spPr bwMode="auto">
                <a:xfrm>
                  <a:off x="2699" y="317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1" name="Line 710"/>
                <p:cNvSpPr>
                  <a:spLocks noChangeShapeType="1"/>
                </p:cNvSpPr>
                <p:nvPr/>
              </p:nvSpPr>
              <p:spPr bwMode="auto">
                <a:xfrm>
                  <a:off x="2703" y="315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2" name="Line 711"/>
                <p:cNvSpPr>
                  <a:spLocks noChangeShapeType="1"/>
                </p:cNvSpPr>
                <p:nvPr/>
              </p:nvSpPr>
              <p:spPr bwMode="auto">
                <a:xfrm>
                  <a:off x="2703" y="314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3" name="Line 712"/>
                <p:cNvSpPr>
                  <a:spLocks noChangeShapeType="1"/>
                </p:cNvSpPr>
                <p:nvPr/>
              </p:nvSpPr>
              <p:spPr bwMode="auto">
                <a:xfrm>
                  <a:off x="2707" y="312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4" name="Line 713"/>
                <p:cNvSpPr>
                  <a:spLocks noChangeShapeType="1"/>
                </p:cNvSpPr>
                <p:nvPr/>
              </p:nvSpPr>
              <p:spPr bwMode="auto">
                <a:xfrm>
                  <a:off x="2707" y="311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5" name="Line 714"/>
                <p:cNvSpPr>
                  <a:spLocks noChangeShapeType="1"/>
                </p:cNvSpPr>
                <p:nvPr/>
              </p:nvSpPr>
              <p:spPr bwMode="auto">
                <a:xfrm>
                  <a:off x="2712" y="30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6" name="Line 715"/>
                <p:cNvSpPr>
                  <a:spLocks noChangeShapeType="1"/>
                </p:cNvSpPr>
                <p:nvPr/>
              </p:nvSpPr>
              <p:spPr bwMode="auto">
                <a:xfrm>
                  <a:off x="2712" y="307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7" name="Line 716"/>
                <p:cNvSpPr>
                  <a:spLocks noChangeShapeType="1"/>
                </p:cNvSpPr>
                <p:nvPr/>
              </p:nvSpPr>
              <p:spPr bwMode="auto">
                <a:xfrm>
                  <a:off x="2716" y="30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8" name="Line 717"/>
                <p:cNvSpPr>
                  <a:spLocks noChangeShapeType="1"/>
                </p:cNvSpPr>
                <p:nvPr/>
              </p:nvSpPr>
              <p:spPr bwMode="auto">
                <a:xfrm>
                  <a:off x="2716" y="30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59" name="Line 718"/>
                <p:cNvSpPr>
                  <a:spLocks noChangeShapeType="1"/>
                </p:cNvSpPr>
                <p:nvPr/>
              </p:nvSpPr>
              <p:spPr bwMode="auto">
                <a:xfrm>
                  <a:off x="2720" y="302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0" name="Line 719"/>
                <p:cNvSpPr>
                  <a:spLocks noChangeShapeType="1"/>
                </p:cNvSpPr>
                <p:nvPr/>
              </p:nvSpPr>
              <p:spPr bwMode="auto">
                <a:xfrm>
                  <a:off x="2720" y="30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1" name="Line 720"/>
                <p:cNvSpPr>
                  <a:spLocks noChangeShapeType="1"/>
                </p:cNvSpPr>
                <p:nvPr/>
              </p:nvSpPr>
              <p:spPr bwMode="auto">
                <a:xfrm>
                  <a:off x="2724" y="299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2" name="Line 721"/>
                <p:cNvSpPr>
                  <a:spLocks noChangeShapeType="1"/>
                </p:cNvSpPr>
                <p:nvPr/>
              </p:nvSpPr>
              <p:spPr bwMode="auto">
                <a:xfrm>
                  <a:off x="2724" y="2979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3" name="Line 722"/>
                <p:cNvSpPr>
                  <a:spLocks noChangeShapeType="1"/>
                </p:cNvSpPr>
                <p:nvPr/>
              </p:nvSpPr>
              <p:spPr bwMode="auto">
                <a:xfrm>
                  <a:off x="2728" y="2963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4" name="Line 723"/>
                <p:cNvSpPr>
                  <a:spLocks noChangeShapeType="1"/>
                </p:cNvSpPr>
                <p:nvPr/>
              </p:nvSpPr>
              <p:spPr bwMode="auto">
                <a:xfrm>
                  <a:off x="2728" y="2947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5" name="Line 724"/>
                <p:cNvSpPr>
                  <a:spLocks noChangeShapeType="1"/>
                </p:cNvSpPr>
                <p:nvPr/>
              </p:nvSpPr>
              <p:spPr bwMode="auto">
                <a:xfrm>
                  <a:off x="2733" y="293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6" name="Line 725"/>
                <p:cNvSpPr>
                  <a:spLocks noChangeShapeType="1"/>
                </p:cNvSpPr>
                <p:nvPr/>
              </p:nvSpPr>
              <p:spPr bwMode="auto">
                <a:xfrm>
                  <a:off x="2733" y="291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7" name="Line 726"/>
                <p:cNvSpPr>
                  <a:spLocks noChangeShapeType="1"/>
                </p:cNvSpPr>
                <p:nvPr/>
              </p:nvSpPr>
              <p:spPr bwMode="auto">
                <a:xfrm>
                  <a:off x="2737" y="28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8" name="Line 727"/>
                <p:cNvSpPr>
                  <a:spLocks noChangeShapeType="1"/>
                </p:cNvSpPr>
                <p:nvPr/>
              </p:nvSpPr>
              <p:spPr bwMode="auto">
                <a:xfrm>
                  <a:off x="2737" y="28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69" name="Line 728"/>
                <p:cNvSpPr>
                  <a:spLocks noChangeShapeType="1"/>
                </p:cNvSpPr>
                <p:nvPr/>
              </p:nvSpPr>
              <p:spPr bwMode="auto">
                <a:xfrm>
                  <a:off x="2741" y="28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0" name="Line 729"/>
                <p:cNvSpPr>
                  <a:spLocks noChangeShapeType="1"/>
                </p:cNvSpPr>
                <p:nvPr/>
              </p:nvSpPr>
              <p:spPr bwMode="auto">
                <a:xfrm>
                  <a:off x="2741" y="28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1" name="Line 730"/>
                <p:cNvSpPr>
                  <a:spLocks noChangeShapeType="1"/>
                </p:cNvSpPr>
                <p:nvPr/>
              </p:nvSpPr>
              <p:spPr bwMode="auto">
                <a:xfrm>
                  <a:off x="2745" y="283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2" name="Line 731"/>
                <p:cNvSpPr>
                  <a:spLocks noChangeShapeType="1"/>
                </p:cNvSpPr>
                <p:nvPr/>
              </p:nvSpPr>
              <p:spPr bwMode="auto">
                <a:xfrm>
                  <a:off x="2745" y="2816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3" name="Line 732"/>
                <p:cNvSpPr>
                  <a:spLocks noChangeShapeType="1"/>
                </p:cNvSpPr>
                <p:nvPr/>
              </p:nvSpPr>
              <p:spPr bwMode="auto">
                <a:xfrm>
                  <a:off x="2750" y="280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4" name="Line 733"/>
                <p:cNvSpPr>
                  <a:spLocks noChangeShapeType="1"/>
                </p:cNvSpPr>
                <p:nvPr/>
              </p:nvSpPr>
              <p:spPr bwMode="auto">
                <a:xfrm>
                  <a:off x="2750" y="27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5" name="Line 734"/>
                <p:cNvSpPr>
                  <a:spLocks noChangeShapeType="1"/>
                </p:cNvSpPr>
                <p:nvPr/>
              </p:nvSpPr>
              <p:spPr bwMode="auto">
                <a:xfrm>
                  <a:off x="2754" y="276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6" name="Line 735"/>
                <p:cNvSpPr>
                  <a:spLocks noChangeShapeType="1"/>
                </p:cNvSpPr>
                <p:nvPr/>
              </p:nvSpPr>
              <p:spPr bwMode="auto">
                <a:xfrm>
                  <a:off x="2632" y="369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7" name="Line 736"/>
                <p:cNvSpPr>
                  <a:spLocks noChangeShapeType="1"/>
                </p:cNvSpPr>
                <p:nvPr/>
              </p:nvSpPr>
              <p:spPr bwMode="auto">
                <a:xfrm>
                  <a:off x="2632" y="368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8" name="Line 737"/>
                <p:cNvSpPr>
                  <a:spLocks noChangeShapeType="1"/>
                </p:cNvSpPr>
                <p:nvPr/>
              </p:nvSpPr>
              <p:spPr bwMode="auto">
                <a:xfrm>
                  <a:off x="2636" y="366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79" name="Line 738"/>
                <p:cNvSpPr>
                  <a:spLocks noChangeShapeType="1"/>
                </p:cNvSpPr>
                <p:nvPr/>
              </p:nvSpPr>
              <p:spPr bwMode="auto">
                <a:xfrm>
                  <a:off x="2636" y="36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0" name="Line 739"/>
                <p:cNvSpPr>
                  <a:spLocks noChangeShapeType="1"/>
                </p:cNvSpPr>
                <p:nvPr/>
              </p:nvSpPr>
              <p:spPr bwMode="auto">
                <a:xfrm>
                  <a:off x="2640" y="363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1" name="Line 740"/>
                <p:cNvSpPr>
                  <a:spLocks noChangeShapeType="1"/>
                </p:cNvSpPr>
                <p:nvPr/>
              </p:nvSpPr>
              <p:spPr bwMode="auto">
                <a:xfrm>
                  <a:off x="2640" y="36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2" name="Line 741"/>
                <p:cNvSpPr>
                  <a:spLocks noChangeShapeType="1"/>
                </p:cNvSpPr>
                <p:nvPr/>
              </p:nvSpPr>
              <p:spPr bwMode="auto">
                <a:xfrm>
                  <a:off x="2644" y="3600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3" name="Line 742"/>
                <p:cNvSpPr>
                  <a:spLocks noChangeShapeType="1"/>
                </p:cNvSpPr>
                <p:nvPr/>
              </p:nvSpPr>
              <p:spPr bwMode="auto">
                <a:xfrm>
                  <a:off x="2644" y="3584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4" name="Line 743"/>
                <p:cNvSpPr>
                  <a:spLocks noChangeShapeType="1"/>
                </p:cNvSpPr>
                <p:nvPr/>
              </p:nvSpPr>
              <p:spPr bwMode="auto">
                <a:xfrm>
                  <a:off x="2648" y="35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5" name="Line 744"/>
                <p:cNvSpPr>
                  <a:spLocks noChangeShapeType="1"/>
                </p:cNvSpPr>
                <p:nvPr/>
              </p:nvSpPr>
              <p:spPr bwMode="auto">
                <a:xfrm>
                  <a:off x="2648" y="3551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6" name="AutoShape 745"/>
                <p:cNvSpPr>
                  <a:spLocks noChangeArrowheads="1"/>
                </p:cNvSpPr>
                <p:nvPr/>
              </p:nvSpPr>
              <p:spPr bwMode="auto">
                <a:xfrm>
                  <a:off x="2606" y="3572"/>
                  <a:ext cx="59" cy="151"/>
                </a:xfrm>
                <a:prstGeom prst="triangle">
                  <a:avLst>
                    <a:gd name="adj" fmla="val 64287"/>
                  </a:avLst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287" name="Line 746"/>
                <p:cNvSpPr>
                  <a:spLocks noChangeShapeType="1"/>
                </p:cNvSpPr>
                <p:nvPr/>
              </p:nvSpPr>
              <p:spPr bwMode="auto">
                <a:xfrm flipH="1">
                  <a:off x="3147" y="1970"/>
                  <a:ext cx="226" cy="174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8" name="Line 747"/>
                <p:cNvSpPr>
                  <a:spLocks noChangeShapeType="1"/>
                </p:cNvSpPr>
                <p:nvPr/>
              </p:nvSpPr>
              <p:spPr bwMode="auto">
                <a:xfrm flipH="1">
                  <a:off x="3120" y="1971"/>
                  <a:ext cx="197" cy="174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89" name="Line 748"/>
                <p:cNvSpPr>
                  <a:spLocks noChangeShapeType="1"/>
                </p:cNvSpPr>
                <p:nvPr/>
              </p:nvSpPr>
              <p:spPr bwMode="auto">
                <a:xfrm flipH="1">
                  <a:off x="3098" y="1972"/>
                  <a:ext cx="171" cy="174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0" name="Line 749"/>
                <p:cNvSpPr>
                  <a:spLocks noChangeShapeType="1"/>
                </p:cNvSpPr>
                <p:nvPr/>
              </p:nvSpPr>
              <p:spPr bwMode="auto">
                <a:xfrm flipH="1">
                  <a:off x="3078" y="1971"/>
                  <a:ext cx="146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1" name="Line 750"/>
                <p:cNvSpPr>
                  <a:spLocks noChangeShapeType="1"/>
                </p:cNvSpPr>
                <p:nvPr/>
              </p:nvSpPr>
              <p:spPr bwMode="auto">
                <a:xfrm flipH="1">
                  <a:off x="3056" y="1972"/>
                  <a:ext cx="127" cy="17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2" name="Line 751"/>
                <p:cNvSpPr>
                  <a:spLocks noChangeShapeType="1"/>
                </p:cNvSpPr>
                <p:nvPr/>
              </p:nvSpPr>
              <p:spPr bwMode="auto">
                <a:xfrm flipH="1">
                  <a:off x="3041" y="1972"/>
                  <a:ext cx="98" cy="173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3" name="Line 752"/>
                <p:cNvSpPr>
                  <a:spLocks noChangeShapeType="1"/>
                </p:cNvSpPr>
                <p:nvPr/>
              </p:nvSpPr>
              <p:spPr bwMode="auto">
                <a:xfrm flipH="1">
                  <a:off x="3018" y="1975"/>
                  <a:ext cx="71" cy="17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4" name="Line 753"/>
                <p:cNvSpPr>
                  <a:spLocks noChangeShapeType="1"/>
                </p:cNvSpPr>
                <p:nvPr/>
              </p:nvSpPr>
              <p:spPr bwMode="auto">
                <a:xfrm flipH="1">
                  <a:off x="2972" y="1972"/>
                  <a:ext cx="20" cy="17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5" name="Line 754"/>
                <p:cNvSpPr>
                  <a:spLocks noChangeShapeType="1"/>
                </p:cNvSpPr>
                <p:nvPr/>
              </p:nvSpPr>
              <p:spPr bwMode="auto">
                <a:xfrm flipH="1">
                  <a:off x="2942" y="1971"/>
                  <a:ext cx="3" cy="175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6" name="Line 755"/>
                <p:cNvSpPr>
                  <a:spLocks noChangeShapeType="1"/>
                </p:cNvSpPr>
                <p:nvPr/>
              </p:nvSpPr>
              <p:spPr bwMode="auto">
                <a:xfrm flipH="1">
                  <a:off x="2998" y="1970"/>
                  <a:ext cx="43" cy="17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7" name="Line 756"/>
                <p:cNvSpPr>
                  <a:spLocks noChangeShapeType="1"/>
                </p:cNvSpPr>
                <p:nvPr/>
              </p:nvSpPr>
              <p:spPr bwMode="auto">
                <a:xfrm>
                  <a:off x="2758" y="275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8" name="Line 757"/>
                <p:cNvSpPr>
                  <a:spLocks noChangeShapeType="1"/>
                </p:cNvSpPr>
                <p:nvPr/>
              </p:nvSpPr>
              <p:spPr bwMode="auto">
                <a:xfrm>
                  <a:off x="2762" y="273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99" name="Line 758"/>
                <p:cNvSpPr>
                  <a:spLocks noChangeShapeType="1"/>
                </p:cNvSpPr>
                <p:nvPr/>
              </p:nvSpPr>
              <p:spPr bwMode="auto">
                <a:xfrm>
                  <a:off x="2763" y="271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0" name="Line 759"/>
                <p:cNvSpPr>
                  <a:spLocks noChangeShapeType="1"/>
                </p:cNvSpPr>
                <p:nvPr/>
              </p:nvSpPr>
              <p:spPr bwMode="auto">
                <a:xfrm>
                  <a:off x="2767" y="26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1" name="Line 760"/>
                <p:cNvSpPr>
                  <a:spLocks noChangeShapeType="1"/>
                </p:cNvSpPr>
                <p:nvPr/>
              </p:nvSpPr>
              <p:spPr bwMode="auto">
                <a:xfrm>
                  <a:off x="2767" y="26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2" name="Line 761"/>
                <p:cNvSpPr>
                  <a:spLocks noChangeShapeType="1"/>
                </p:cNvSpPr>
                <p:nvPr/>
              </p:nvSpPr>
              <p:spPr bwMode="auto">
                <a:xfrm>
                  <a:off x="2772" y="26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3" name="Line 762"/>
                <p:cNvSpPr>
                  <a:spLocks noChangeShapeType="1"/>
                </p:cNvSpPr>
                <p:nvPr/>
              </p:nvSpPr>
              <p:spPr bwMode="auto">
                <a:xfrm>
                  <a:off x="2772" y="26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4" name="Line 763"/>
                <p:cNvSpPr>
                  <a:spLocks noChangeShapeType="1"/>
                </p:cNvSpPr>
                <p:nvPr/>
              </p:nvSpPr>
              <p:spPr bwMode="auto">
                <a:xfrm>
                  <a:off x="2776" y="26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5" name="Line 764"/>
                <p:cNvSpPr>
                  <a:spLocks noChangeShapeType="1"/>
                </p:cNvSpPr>
                <p:nvPr/>
              </p:nvSpPr>
              <p:spPr bwMode="auto">
                <a:xfrm>
                  <a:off x="2776" y="26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6" name="Line 765"/>
                <p:cNvSpPr>
                  <a:spLocks noChangeShapeType="1"/>
                </p:cNvSpPr>
                <p:nvPr/>
              </p:nvSpPr>
              <p:spPr bwMode="auto">
                <a:xfrm>
                  <a:off x="2780" y="25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7" name="Line 766"/>
                <p:cNvSpPr>
                  <a:spLocks noChangeShapeType="1"/>
                </p:cNvSpPr>
                <p:nvPr/>
              </p:nvSpPr>
              <p:spPr bwMode="auto">
                <a:xfrm>
                  <a:off x="2780" y="25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8" name="Line 767"/>
                <p:cNvSpPr>
                  <a:spLocks noChangeShapeType="1"/>
                </p:cNvSpPr>
                <p:nvPr/>
              </p:nvSpPr>
              <p:spPr bwMode="auto">
                <a:xfrm>
                  <a:off x="2781" y="25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09" name="Line 768"/>
                <p:cNvSpPr>
                  <a:spLocks noChangeShapeType="1"/>
                </p:cNvSpPr>
                <p:nvPr/>
              </p:nvSpPr>
              <p:spPr bwMode="auto">
                <a:xfrm>
                  <a:off x="2782" y="25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0" name="Line 769"/>
                <p:cNvSpPr>
                  <a:spLocks noChangeShapeType="1"/>
                </p:cNvSpPr>
                <p:nvPr/>
              </p:nvSpPr>
              <p:spPr bwMode="auto">
                <a:xfrm>
                  <a:off x="2786" y="25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1" name="Line 770"/>
                <p:cNvSpPr>
                  <a:spLocks noChangeShapeType="1"/>
                </p:cNvSpPr>
                <p:nvPr/>
              </p:nvSpPr>
              <p:spPr bwMode="auto">
                <a:xfrm>
                  <a:off x="2786" y="251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2" name="Line 771"/>
                <p:cNvSpPr>
                  <a:spLocks noChangeShapeType="1"/>
                </p:cNvSpPr>
                <p:nvPr/>
              </p:nvSpPr>
              <p:spPr bwMode="auto">
                <a:xfrm>
                  <a:off x="2791" y="249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3" name="Line 772"/>
                <p:cNvSpPr>
                  <a:spLocks noChangeShapeType="1"/>
                </p:cNvSpPr>
                <p:nvPr/>
              </p:nvSpPr>
              <p:spPr bwMode="auto">
                <a:xfrm>
                  <a:off x="2791" y="2480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4" name="Line 773"/>
                <p:cNvSpPr>
                  <a:spLocks noChangeShapeType="1"/>
                </p:cNvSpPr>
                <p:nvPr/>
              </p:nvSpPr>
              <p:spPr bwMode="auto">
                <a:xfrm>
                  <a:off x="2797" y="246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5" name="Line 774"/>
                <p:cNvSpPr>
                  <a:spLocks noChangeShapeType="1"/>
                </p:cNvSpPr>
                <p:nvPr/>
              </p:nvSpPr>
              <p:spPr bwMode="auto">
                <a:xfrm>
                  <a:off x="2797" y="244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6" name="Line 775"/>
                <p:cNvSpPr>
                  <a:spLocks noChangeShapeType="1"/>
                </p:cNvSpPr>
                <p:nvPr/>
              </p:nvSpPr>
              <p:spPr bwMode="auto">
                <a:xfrm>
                  <a:off x="2801" y="243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7" name="Line 776"/>
                <p:cNvSpPr>
                  <a:spLocks noChangeShapeType="1"/>
                </p:cNvSpPr>
                <p:nvPr/>
              </p:nvSpPr>
              <p:spPr bwMode="auto">
                <a:xfrm>
                  <a:off x="2801" y="241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8" name="Line 777"/>
                <p:cNvSpPr>
                  <a:spLocks noChangeShapeType="1"/>
                </p:cNvSpPr>
                <p:nvPr/>
              </p:nvSpPr>
              <p:spPr bwMode="auto">
                <a:xfrm>
                  <a:off x="2808" y="240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19" name="Line 778"/>
                <p:cNvSpPr>
                  <a:spLocks noChangeShapeType="1"/>
                </p:cNvSpPr>
                <p:nvPr/>
              </p:nvSpPr>
              <p:spPr bwMode="auto">
                <a:xfrm>
                  <a:off x="2805" y="238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0" name="Line 779"/>
                <p:cNvSpPr>
                  <a:spLocks noChangeShapeType="1"/>
                </p:cNvSpPr>
                <p:nvPr/>
              </p:nvSpPr>
              <p:spPr bwMode="auto">
                <a:xfrm>
                  <a:off x="2803" y="2368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1" name="Line 780"/>
                <p:cNvSpPr>
                  <a:spLocks noChangeShapeType="1"/>
                </p:cNvSpPr>
                <p:nvPr/>
              </p:nvSpPr>
              <p:spPr bwMode="auto">
                <a:xfrm>
                  <a:off x="2807" y="2352"/>
                  <a:ext cx="5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2" name="Line 781"/>
                <p:cNvSpPr>
                  <a:spLocks noChangeShapeType="1"/>
                </p:cNvSpPr>
                <p:nvPr/>
              </p:nvSpPr>
              <p:spPr bwMode="auto">
                <a:xfrm>
                  <a:off x="2811" y="233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3" name="Line 782"/>
                <p:cNvSpPr>
                  <a:spLocks noChangeShapeType="1"/>
                </p:cNvSpPr>
                <p:nvPr/>
              </p:nvSpPr>
              <p:spPr bwMode="auto">
                <a:xfrm>
                  <a:off x="2816" y="232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4" name="Line 783"/>
                <p:cNvSpPr>
                  <a:spLocks noChangeShapeType="1"/>
                </p:cNvSpPr>
                <p:nvPr/>
              </p:nvSpPr>
              <p:spPr bwMode="auto">
                <a:xfrm>
                  <a:off x="2814" y="230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5" name="Line 784"/>
                <p:cNvSpPr>
                  <a:spLocks noChangeShapeType="1"/>
                </p:cNvSpPr>
                <p:nvPr/>
              </p:nvSpPr>
              <p:spPr bwMode="auto">
                <a:xfrm>
                  <a:off x="2817" y="228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6" name="Line 785"/>
                <p:cNvSpPr>
                  <a:spLocks noChangeShapeType="1"/>
                </p:cNvSpPr>
                <p:nvPr/>
              </p:nvSpPr>
              <p:spPr bwMode="auto">
                <a:xfrm>
                  <a:off x="2821" y="227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7" name="Line 786"/>
                <p:cNvSpPr>
                  <a:spLocks noChangeShapeType="1"/>
                </p:cNvSpPr>
                <p:nvPr/>
              </p:nvSpPr>
              <p:spPr bwMode="auto">
                <a:xfrm>
                  <a:off x="2818" y="225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8" name="Line 787"/>
                <p:cNvSpPr>
                  <a:spLocks noChangeShapeType="1"/>
                </p:cNvSpPr>
                <p:nvPr/>
              </p:nvSpPr>
              <p:spPr bwMode="auto">
                <a:xfrm>
                  <a:off x="2831" y="224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29" name="Line 788"/>
                <p:cNvSpPr>
                  <a:spLocks noChangeShapeType="1"/>
                </p:cNvSpPr>
                <p:nvPr/>
              </p:nvSpPr>
              <p:spPr bwMode="auto">
                <a:xfrm>
                  <a:off x="2828" y="222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0" name="Line 789"/>
                <p:cNvSpPr>
                  <a:spLocks noChangeShapeType="1"/>
                </p:cNvSpPr>
                <p:nvPr/>
              </p:nvSpPr>
              <p:spPr bwMode="auto">
                <a:xfrm>
                  <a:off x="2833" y="221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1" name="Line 790"/>
                <p:cNvSpPr>
                  <a:spLocks noChangeShapeType="1"/>
                </p:cNvSpPr>
                <p:nvPr/>
              </p:nvSpPr>
              <p:spPr bwMode="auto">
                <a:xfrm>
                  <a:off x="2833" y="2194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2" name="Line 791"/>
                <p:cNvSpPr>
                  <a:spLocks noChangeShapeType="1"/>
                </p:cNvSpPr>
                <p:nvPr/>
              </p:nvSpPr>
              <p:spPr bwMode="auto">
                <a:xfrm>
                  <a:off x="2837" y="2178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3" name="Line 792"/>
                <p:cNvSpPr>
                  <a:spLocks noChangeShapeType="1"/>
                </p:cNvSpPr>
                <p:nvPr/>
              </p:nvSpPr>
              <p:spPr bwMode="auto">
                <a:xfrm>
                  <a:off x="2837" y="216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4" name="Line 793"/>
                <p:cNvSpPr>
                  <a:spLocks noChangeShapeType="1"/>
                </p:cNvSpPr>
                <p:nvPr/>
              </p:nvSpPr>
              <p:spPr bwMode="auto">
                <a:xfrm>
                  <a:off x="2844" y="214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5" name="Line 794"/>
                <p:cNvSpPr>
                  <a:spLocks noChangeShapeType="1"/>
                </p:cNvSpPr>
                <p:nvPr/>
              </p:nvSpPr>
              <p:spPr bwMode="auto">
                <a:xfrm>
                  <a:off x="2841" y="212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6" name="Line 795"/>
                <p:cNvSpPr>
                  <a:spLocks noChangeShapeType="1"/>
                </p:cNvSpPr>
                <p:nvPr/>
              </p:nvSpPr>
              <p:spPr bwMode="auto">
                <a:xfrm>
                  <a:off x="2842" y="211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7" name="Line 796"/>
                <p:cNvSpPr>
                  <a:spLocks noChangeShapeType="1"/>
                </p:cNvSpPr>
                <p:nvPr/>
              </p:nvSpPr>
              <p:spPr bwMode="auto">
                <a:xfrm>
                  <a:off x="2842" y="2097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8" name="Line 797"/>
                <p:cNvSpPr>
                  <a:spLocks noChangeShapeType="1"/>
                </p:cNvSpPr>
                <p:nvPr/>
              </p:nvSpPr>
              <p:spPr bwMode="auto">
                <a:xfrm>
                  <a:off x="2846" y="2081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39" name="Line 798"/>
                <p:cNvSpPr>
                  <a:spLocks noChangeShapeType="1"/>
                </p:cNvSpPr>
                <p:nvPr/>
              </p:nvSpPr>
              <p:spPr bwMode="auto">
                <a:xfrm>
                  <a:off x="2846" y="2065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40" name="Line 799"/>
                <p:cNvSpPr>
                  <a:spLocks noChangeShapeType="1"/>
                </p:cNvSpPr>
                <p:nvPr/>
              </p:nvSpPr>
              <p:spPr bwMode="auto">
                <a:xfrm>
                  <a:off x="2847" y="204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41" name="Line 800"/>
                <p:cNvSpPr>
                  <a:spLocks noChangeShapeType="1"/>
                </p:cNvSpPr>
                <p:nvPr/>
              </p:nvSpPr>
              <p:spPr bwMode="auto">
                <a:xfrm>
                  <a:off x="2851" y="2032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42" name="Line 801"/>
                <p:cNvSpPr>
                  <a:spLocks noChangeShapeType="1"/>
                </p:cNvSpPr>
                <p:nvPr/>
              </p:nvSpPr>
              <p:spPr bwMode="auto">
                <a:xfrm>
                  <a:off x="2855" y="2016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43" name="Line 802"/>
                <p:cNvSpPr>
                  <a:spLocks noChangeShapeType="1"/>
                </p:cNvSpPr>
                <p:nvPr/>
              </p:nvSpPr>
              <p:spPr bwMode="auto">
                <a:xfrm>
                  <a:off x="2855" y="1999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44" name="Line 803"/>
                <p:cNvSpPr>
                  <a:spLocks noChangeShapeType="1"/>
                </p:cNvSpPr>
                <p:nvPr/>
              </p:nvSpPr>
              <p:spPr bwMode="auto">
                <a:xfrm>
                  <a:off x="2859" y="1983"/>
                  <a:ext cx="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07" name="Group 804"/>
            <p:cNvGrpSpPr>
              <a:grpSpLocks/>
            </p:cNvGrpSpPr>
            <p:nvPr/>
          </p:nvGrpSpPr>
          <p:grpSpPr bwMode="auto">
            <a:xfrm>
              <a:off x="2274" y="2068"/>
              <a:ext cx="926" cy="1804"/>
              <a:chOff x="126" y="1954"/>
              <a:chExt cx="926" cy="1804"/>
            </a:xfrm>
          </p:grpSpPr>
          <p:sp>
            <p:nvSpPr>
              <p:cNvPr id="7208" name="Freeform 805"/>
              <p:cNvSpPr>
                <a:spLocks/>
              </p:cNvSpPr>
              <p:nvPr/>
            </p:nvSpPr>
            <p:spPr bwMode="auto">
              <a:xfrm>
                <a:off x="126" y="1954"/>
                <a:ext cx="926" cy="1757"/>
              </a:xfrm>
              <a:custGeom>
                <a:avLst/>
                <a:gdLst>
                  <a:gd name="T0" fmla="*/ 577 w 880"/>
                  <a:gd name="T1" fmla="*/ 0 h 1720"/>
                  <a:gd name="T2" fmla="*/ 0 w 880"/>
                  <a:gd name="T3" fmla="*/ 0 h 1720"/>
                  <a:gd name="T4" fmla="*/ 253 w 880"/>
                  <a:gd name="T5" fmla="*/ 1757 h 1720"/>
                  <a:gd name="T6" fmla="*/ 753 w 880"/>
                  <a:gd name="T7" fmla="*/ 1753 h 1720"/>
                  <a:gd name="T8" fmla="*/ 909 w 880"/>
                  <a:gd name="T9" fmla="*/ 707 h 1720"/>
                  <a:gd name="T10" fmla="*/ 783 w 880"/>
                  <a:gd name="T11" fmla="*/ 674 h 1720"/>
                  <a:gd name="T12" fmla="*/ 758 w 880"/>
                  <a:gd name="T13" fmla="*/ 633 h 1720"/>
                  <a:gd name="T14" fmla="*/ 682 w 880"/>
                  <a:gd name="T15" fmla="*/ 592 h 1720"/>
                  <a:gd name="T16" fmla="*/ 631 w 880"/>
                  <a:gd name="T17" fmla="*/ 490 h 1720"/>
                  <a:gd name="T18" fmla="*/ 615 w 880"/>
                  <a:gd name="T19" fmla="*/ 384 h 1720"/>
                  <a:gd name="T20" fmla="*/ 606 w 880"/>
                  <a:gd name="T21" fmla="*/ 335 h 1720"/>
                  <a:gd name="T22" fmla="*/ 581 w 880"/>
                  <a:gd name="T23" fmla="*/ 282 h 1720"/>
                  <a:gd name="T24" fmla="*/ 572 w 880"/>
                  <a:gd name="T25" fmla="*/ 257 h 1720"/>
                  <a:gd name="T26" fmla="*/ 556 w 880"/>
                  <a:gd name="T27" fmla="*/ 159 h 1720"/>
                  <a:gd name="T28" fmla="*/ 577 w 880"/>
                  <a:gd name="T29" fmla="*/ 0 h 17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80" h="1720">
                    <a:moveTo>
                      <a:pt x="548" y="0"/>
                    </a:moveTo>
                    <a:lnTo>
                      <a:pt x="0" y="0"/>
                    </a:lnTo>
                    <a:lnTo>
                      <a:pt x="240" y="1720"/>
                    </a:lnTo>
                    <a:cubicBezTo>
                      <a:pt x="721" y="1716"/>
                      <a:pt x="880" y="1716"/>
                      <a:pt x="716" y="1716"/>
                    </a:cubicBezTo>
                    <a:lnTo>
                      <a:pt x="864" y="692"/>
                    </a:lnTo>
                    <a:cubicBezTo>
                      <a:pt x="825" y="679"/>
                      <a:pt x="783" y="673"/>
                      <a:pt x="744" y="660"/>
                    </a:cubicBezTo>
                    <a:cubicBezTo>
                      <a:pt x="737" y="650"/>
                      <a:pt x="730" y="626"/>
                      <a:pt x="720" y="620"/>
                    </a:cubicBezTo>
                    <a:cubicBezTo>
                      <a:pt x="661" y="586"/>
                      <a:pt x="698" y="625"/>
                      <a:pt x="648" y="580"/>
                    </a:cubicBezTo>
                    <a:cubicBezTo>
                      <a:pt x="624" y="558"/>
                      <a:pt x="610" y="510"/>
                      <a:pt x="600" y="480"/>
                    </a:cubicBezTo>
                    <a:cubicBezTo>
                      <a:pt x="596" y="445"/>
                      <a:pt x="588" y="411"/>
                      <a:pt x="584" y="376"/>
                    </a:cubicBezTo>
                    <a:cubicBezTo>
                      <a:pt x="583" y="364"/>
                      <a:pt x="583" y="342"/>
                      <a:pt x="576" y="328"/>
                    </a:cubicBezTo>
                    <a:cubicBezTo>
                      <a:pt x="568" y="311"/>
                      <a:pt x="559" y="294"/>
                      <a:pt x="552" y="276"/>
                    </a:cubicBezTo>
                    <a:cubicBezTo>
                      <a:pt x="549" y="268"/>
                      <a:pt x="544" y="252"/>
                      <a:pt x="544" y="252"/>
                    </a:cubicBezTo>
                    <a:cubicBezTo>
                      <a:pt x="541" y="221"/>
                      <a:pt x="538" y="186"/>
                      <a:pt x="528" y="156"/>
                    </a:cubicBezTo>
                    <a:cubicBezTo>
                      <a:pt x="532" y="102"/>
                      <a:pt x="543" y="53"/>
                      <a:pt x="548" y="0"/>
                    </a:cubicBezTo>
                    <a:close/>
                  </a:path>
                </a:pathLst>
              </a:custGeom>
              <a:solidFill>
                <a:srgbClr val="CCECFF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209" name="Rectangle 806"/>
              <p:cNvSpPr>
                <a:spLocks noChangeArrowheads="1"/>
              </p:cNvSpPr>
              <p:nvPr/>
            </p:nvSpPr>
            <p:spPr bwMode="auto">
              <a:xfrm>
                <a:off x="888" y="3702"/>
                <a:ext cx="9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7177" name="Group 807"/>
          <p:cNvGrpSpPr>
            <a:grpSpLocks/>
          </p:cNvGrpSpPr>
          <p:nvPr/>
        </p:nvGrpSpPr>
        <p:grpSpPr bwMode="auto">
          <a:xfrm>
            <a:off x="4102100" y="2819400"/>
            <a:ext cx="4737100" cy="2716213"/>
            <a:chOff x="2584" y="1776"/>
            <a:chExt cx="2984" cy="1711"/>
          </a:xfrm>
        </p:grpSpPr>
        <p:grpSp>
          <p:nvGrpSpPr>
            <p:cNvPr id="7187" name="Group 808"/>
            <p:cNvGrpSpPr>
              <a:grpSpLocks/>
            </p:cNvGrpSpPr>
            <p:nvPr/>
          </p:nvGrpSpPr>
          <p:grpSpPr bwMode="auto">
            <a:xfrm>
              <a:off x="4216" y="1776"/>
              <a:ext cx="1352" cy="1711"/>
              <a:chOff x="3968" y="1964"/>
              <a:chExt cx="1352" cy="1711"/>
            </a:xfrm>
          </p:grpSpPr>
          <p:sp>
            <p:nvSpPr>
              <p:cNvPr id="7191" name="Rectangle 809"/>
              <p:cNvSpPr>
                <a:spLocks noChangeArrowheads="1"/>
              </p:cNvSpPr>
              <p:nvPr/>
            </p:nvSpPr>
            <p:spPr bwMode="auto">
              <a:xfrm>
                <a:off x="4157" y="2980"/>
                <a:ext cx="168" cy="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192" name="Text Box 810"/>
              <p:cNvSpPr txBox="1">
                <a:spLocks noChangeArrowheads="1"/>
              </p:cNvSpPr>
              <p:nvPr/>
            </p:nvSpPr>
            <p:spPr bwMode="auto">
              <a:xfrm>
                <a:off x="3968" y="2256"/>
                <a:ext cx="484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sz="1200" b="1">
                    <a:latin typeface="Helvetica" pitchFamily="34" charset="0"/>
                    <a:ea typeface="PMingLiU" pitchFamily="18" charset="-120"/>
                    <a:cs typeface="Arial" pitchFamily="34" charset="0"/>
                  </a:rPr>
                  <a:t>cathode</a:t>
                </a:r>
              </a:p>
              <a:p>
                <a:pPr algn="ctr"/>
                <a:r>
                  <a:rPr lang="en-US" sz="1200" b="1">
                    <a:latin typeface="Helvetica" pitchFamily="34" charset="0"/>
                    <a:ea typeface="PMingLiU" pitchFamily="18" charset="-120"/>
                    <a:cs typeface="Arial" pitchFamily="34" charset="0"/>
                  </a:rPr>
                  <a:t>strips</a:t>
                </a:r>
              </a:p>
            </p:txBody>
          </p:sp>
          <p:sp>
            <p:nvSpPr>
              <p:cNvPr id="7193" name="Text Box 811"/>
              <p:cNvSpPr txBox="1">
                <a:spLocks noChangeArrowheads="1"/>
              </p:cNvSpPr>
              <p:nvPr/>
            </p:nvSpPr>
            <p:spPr bwMode="auto">
              <a:xfrm>
                <a:off x="4422" y="1964"/>
                <a:ext cx="361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200" b="1">
                    <a:latin typeface="Helvetica" pitchFamily="34" charset="0"/>
                    <a:ea typeface="PMingLiU" pitchFamily="18" charset="-120"/>
                    <a:cs typeface="Arial" pitchFamily="34" charset="0"/>
                  </a:rPr>
                  <a:t>wires</a:t>
                </a:r>
              </a:p>
            </p:txBody>
          </p:sp>
          <p:sp>
            <p:nvSpPr>
              <p:cNvPr id="7194" name="Line 812"/>
              <p:cNvSpPr>
                <a:spLocks noChangeShapeType="1"/>
              </p:cNvSpPr>
              <p:nvPr/>
            </p:nvSpPr>
            <p:spPr bwMode="auto">
              <a:xfrm flipH="1">
                <a:off x="4873" y="2019"/>
                <a:ext cx="57" cy="75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195" name="AutoShape 813"/>
              <p:cNvSpPr>
                <a:spLocks noChangeArrowheads="1"/>
              </p:cNvSpPr>
              <p:nvPr/>
            </p:nvSpPr>
            <p:spPr bwMode="auto">
              <a:xfrm rot="5452196">
                <a:off x="4565" y="2623"/>
                <a:ext cx="40" cy="52"/>
              </a:xfrm>
              <a:custGeom>
                <a:avLst/>
                <a:gdLst>
                  <a:gd name="T0" fmla="*/ 20 w 21600"/>
                  <a:gd name="T1" fmla="*/ 5 h 21600"/>
                  <a:gd name="T2" fmla="*/ 5 w 21600"/>
                  <a:gd name="T3" fmla="*/ 26 h 21600"/>
                  <a:gd name="T4" fmla="*/ 20 w 21600"/>
                  <a:gd name="T5" fmla="*/ 52 h 21600"/>
                  <a:gd name="T6" fmla="*/ 35 w 21600"/>
                  <a:gd name="T7" fmla="*/ 2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4860 w 21600"/>
                  <a:gd name="T13" fmla="*/ 2077 h 21600"/>
                  <a:gd name="T14" fmla="*/ 16740 w 21600"/>
                  <a:gd name="T15" fmla="*/ 1370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Text Box 814"/>
              <p:cNvSpPr txBox="1">
                <a:spLocks noChangeArrowheads="1"/>
              </p:cNvSpPr>
              <p:nvPr/>
            </p:nvSpPr>
            <p:spPr bwMode="auto">
              <a:xfrm>
                <a:off x="4803" y="2599"/>
                <a:ext cx="517" cy="1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US" sz="1000" b="1">
                    <a:latin typeface="Helvetica" pitchFamily="34" charset="0"/>
                    <a:ea typeface="PMingLiU" pitchFamily="18" charset="-120"/>
                    <a:cs typeface="Arial" pitchFamily="34" charset="0"/>
                  </a:rPr>
                  <a:t>avalanche</a:t>
                </a:r>
              </a:p>
            </p:txBody>
          </p:sp>
          <p:grpSp>
            <p:nvGrpSpPr>
              <p:cNvPr id="7197" name="Group 815"/>
              <p:cNvGrpSpPr>
                <a:grpSpLocks/>
              </p:cNvGrpSpPr>
              <p:nvPr/>
            </p:nvGrpSpPr>
            <p:grpSpPr bwMode="auto">
              <a:xfrm rot="-5398589">
                <a:off x="3876" y="2584"/>
                <a:ext cx="1460" cy="388"/>
                <a:chOff x="3428" y="1206"/>
                <a:chExt cx="1460" cy="388"/>
              </a:xfrm>
            </p:grpSpPr>
            <p:sp>
              <p:nvSpPr>
                <p:cNvPr id="7203" name="Text Box 816"/>
                <p:cNvSpPr txBox="1">
                  <a:spLocks noChangeArrowheads="1"/>
                </p:cNvSpPr>
                <p:nvPr/>
              </p:nvSpPr>
              <p:spPr bwMode="auto">
                <a:xfrm>
                  <a:off x="3428" y="1206"/>
                  <a:ext cx="146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2400">
                      <a:latin typeface="Symbol" pitchFamily="18" charset="2"/>
                      <a:ea typeface="PMingLiU" pitchFamily="18" charset="-120"/>
                      <a:cs typeface="Arial" pitchFamily="34" charset="0"/>
                    </a:rPr>
                    <a:t>. . . . . . . . . . . . . . </a:t>
                  </a:r>
                </a:p>
              </p:txBody>
            </p:sp>
            <p:sp>
              <p:nvSpPr>
                <p:cNvPr id="7204" name="Line 817"/>
                <p:cNvSpPr>
                  <a:spLocks noChangeShapeType="1"/>
                </p:cNvSpPr>
                <p:nvPr/>
              </p:nvSpPr>
              <p:spPr bwMode="auto">
                <a:xfrm>
                  <a:off x="3486" y="1222"/>
                  <a:ext cx="1313" cy="0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205" name="Line 818"/>
                <p:cNvSpPr>
                  <a:spLocks noChangeShapeType="1"/>
                </p:cNvSpPr>
                <p:nvPr/>
              </p:nvSpPr>
              <p:spPr bwMode="auto">
                <a:xfrm>
                  <a:off x="3493" y="1594"/>
                  <a:ext cx="1313" cy="0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7198" name="Text Box 819"/>
              <p:cNvSpPr txBox="1">
                <a:spLocks noChangeArrowheads="1"/>
              </p:cNvSpPr>
              <p:nvPr/>
            </p:nvSpPr>
            <p:spPr bwMode="auto">
              <a:xfrm>
                <a:off x="4789" y="2179"/>
                <a:ext cx="51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sz="1200" b="1">
                    <a:latin typeface="Helvetica" pitchFamily="34" charset="0"/>
                    <a:ea typeface="PMingLiU" pitchFamily="18" charset="-120"/>
                    <a:cs typeface="Arial" pitchFamily="34" charset="0"/>
                  </a:rPr>
                  <a:t>cathode </a:t>
                </a:r>
              </a:p>
              <a:p>
                <a:pPr algn="ctr"/>
                <a:r>
                  <a:rPr lang="en-US" sz="1200" b="1">
                    <a:latin typeface="Helvetica" pitchFamily="34" charset="0"/>
                    <a:ea typeface="PMingLiU" pitchFamily="18" charset="-120"/>
                    <a:cs typeface="Arial" pitchFamily="34" charset="0"/>
                  </a:rPr>
                  <a:t>plane</a:t>
                </a:r>
              </a:p>
            </p:txBody>
          </p:sp>
          <p:sp>
            <p:nvSpPr>
              <p:cNvPr id="7199" name="Text Box 820"/>
              <p:cNvSpPr txBox="1">
                <a:spLocks noChangeArrowheads="1"/>
              </p:cNvSpPr>
              <p:nvPr/>
            </p:nvSpPr>
            <p:spPr bwMode="auto">
              <a:xfrm rot="-4100">
                <a:off x="4437" y="3521"/>
                <a:ext cx="390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000" b="1">
                    <a:latin typeface="Helvetica" pitchFamily="34" charset="0"/>
                    <a:ea typeface="PMingLiU" pitchFamily="18" charset="-120"/>
                    <a:cs typeface="Arial" pitchFamily="34" charset="0"/>
                  </a:rPr>
                  <a:t>9.5 mm</a:t>
                </a:r>
              </a:p>
            </p:txBody>
          </p:sp>
          <p:sp>
            <p:nvSpPr>
              <p:cNvPr id="7200" name="Text Box 821"/>
              <p:cNvSpPr txBox="1">
                <a:spLocks noChangeArrowheads="1"/>
              </p:cNvSpPr>
              <p:nvPr/>
            </p:nvSpPr>
            <p:spPr bwMode="auto">
              <a:xfrm rot="-4100">
                <a:off x="4783" y="3110"/>
                <a:ext cx="39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000" b="1">
                    <a:latin typeface="Helvetica" pitchFamily="34" charset="0"/>
                    <a:ea typeface="PMingLiU" pitchFamily="18" charset="-120"/>
                    <a:cs typeface="Arial" pitchFamily="34" charset="0"/>
                  </a:rPr>
                  <a:t>3.1 mm</a:t>
                </a:r>
              </a:p>
            </p:txBody>
          </p:sp>
          <p:sp>
            <p:nvSpPr>
              <p:cNvPr id="7201" name="Line 822"/>
              <p:cNvSpPr>
                <a:spLocks noChangeShapeType="1"/>
              </p:cNvSpPr>
              <p:nvPr/>
            </p:nvSpPr>
            <p:spPr bwMode="auto">
              <a:xfrm rot="16200000" flipH="1">
                <a:off x="4616" y="3178"/>
                <a:ext cx="12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202" name="Line 823"/>
              <p:cNvSpPr>
                <a:spLocks noChangeShapeType="1"/>
              </p:cNvSpPr>
              <p:nvPr/>
            </p:nvSpPr>
            <p:spPr bwMode="auto">
              <a:xfrm>
                <a:off x="4456" y="3513"/>
                <a:ext cx="3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7188" name="Text Box 824"/>
            <p:cNvSpPr txBox="1">
              <a:spLocks noChangeArrowheads="1"/>
            </p:cNvSpPr>
            <p:nvPr/>
          </p:nvSpPr>
          <p:spPr bwMode="auto">
            <a:xfrm>
              <a:off x="2584" y="2989"/>
              <a:ext cx="3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>
                  <a:latin typeface="Helvetica" pitchFamily="34" charset="0"/>
                  <a:ea typeface="PMingLiU" pitchFamily="18" charset="-120"/>
                  <a:cs typeface="Arial" pitchFamily="34" charset="0"/>
                </a:rPr>
                <a:t>muon</a:t>
              </a:r>
            </a:p>
          </p:txBody>
        </p:sp>
        <p:sp>
          <p:nvSpPr>
            <p:cNvPr id="7189" name="Line 825"/>
            <p:cNvSpPr>
              <a:spLocks noChangeShapeType="1"/>
            </p:cNvSpPr>
            <p:nvPr/>
          </p:nvSpPr>
          <p:spPr bwMode="auto">
            <a:xfrm flipH="1">
              <a:off x="2756" y="2485"/>
              <a:ext cx="673" cy="4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826"/>
            <p:cNvSpPr>
              <a:spLocks noChangeShapeType="1"/>
            </p:cNvSpPr>
            <p:nvPr/>
          </p:nvSpPr>
          <p:spPr bwMode="auto">
            <a:xfrm flipH="1">
              <a:off x="4128" y="1872"/>
              <a:ext cx="244" cy="1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7178" name="Rectangle 827"/>
          <p:cNvSpPr>
            <a:spLocks noChangeArrowheads="1"/>
          </p:cNvSpPr>
          <p:nvPr/>
        </p:nvSpPr>
        <p:spPr bwMode="auto">
          <a:xfrm>
            <a:off x="228600" y="1143000"/>
            <a:ext cx="3505200" cy="44021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</a:pP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</a:rPr>
              <a:t>6-layer planar chambers…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</a:pPr>
            <a:r>
              <a:rPr lang="en-US" b="1" dirty="0">
                <a:ea typeface="PMingLiU" pitchFamily="18" charset="-120"/>
                <a:cs typeface="Arial" pitchFamily="34" charset="0"/>
              </a:rPr>
              <a:t>Anode wires: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</a:rPr>
              <a:t>Wires ganged in groups of 5 -16 </a:t>
            </a:r>
            <a:r>
              <a:rPr lang="en-US" dirty="0">
                <a:ea typeface="PMingLiU" pitchFamily="18" charset="-120"/>
                <a:cs typeface="Arial" pitchFamily="34" charset="0"/>
              </a:rPr>
              <a:t>for </a:t>
            </a:r>
            <a:r>
              <a:rPr lang="en-US" i="1" dirty="0">
                <a:ea typeface="PMingLiU" pitchFamily="18" charset="-120"/>
                <a:cs typeface="Arial" pitchFamily="34" charset="0"/>
              </a:rPr>
              <a:t>r</a:t>
            </a: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</a:rPr>
              <a:t> (</a:t>
            </a: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  <a:sym typeface="Symbol" pitchFamily="18" charset="2"/>
              </a:rPr>
              <a:t></a:t>
            </a: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</a:rPr>
              <a:t>) coordinate</a:t>
            </a:r>
            <a:endParaRPr lang="en-US" dirty="0">
              <a:ea typeface="PMingLiU" pitchFamily="18" charset="-12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dirty="0">
                <a:ea typeface="PMingLiU" pitchFamily="18" charset="-120"/>
                <a:cs typeface="Arial" pitchFamily="34" charset="0"/>
              </a:rPr>
              <a:t>Closely-spaced azimuthal anode wires </a:t>
            </a:r>
            <a:r>
              <a:rPr lang="en-US" dirty="0">
                <a:ea typeface="PMingLiU" pitchFamily="18" charset="-120"/>
                <a:cs typeface="Arial" pitchFamily="34" charset="0"/>
                <a:sym typeface="Symbol" pitchFamily="18" charset="2"/>
              </a:rPr>
              <a:t></a:t>
            </a:r>
            <a:r>
              <a:rPr lang="en-US" dirty="0">
                <a:ea typeface="PMingLiU" pitchFamily="18" charset="-120"/>
                <a:cs typeface="Arial" pitchFamily="34" charset="0"/>
              </a:rPr>
              <a:t> fast timing</a:t>
            </a:r>
            <a:r>
              <a:rPr lang="en-US" b="1" dirty="0">
                <a:latin typeface="Helvetica" pitchFamily="34" charset="0"/>
                <a:ea typeface="PMingLiU" pitchFamily="18" charset="-120"/>
                <a:cs typeface="Arial" pitchFamily="34" charset="0"/>
              </a:rPr>
              <a:t>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</a:pPr>
            <a:r>
              <a:rPr lang="en-US" b="1" dirty="0">
                <a:latin typeface="Helvetica" pitchFamily="34" charset="0"/>
                <a:ea typeface="PMingLiU" pitchFamily="18" charset="-120"/>
                <a:cs typeface="Arial" pitchFamily="34" charset="0"/>
              </a:rPr>
              <a:t>Cathode strips: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</a:rPr>
              <a:t>Radial, trapezoidal strips for </a:t>
            </a:r>
            <a:r>
              <a:rPr lang="en-US" dirty="0">
                <a:latin typeface="Symbol" pitchFamily="18" charset="2"/>
                <a:ea typeface="PMingLiU" pitchFamily="18" charset="-120"/>
                <a:cs typeface="Arial" pitchFamily="34" charset="0"/>
              </a:rPr>
              <a:t>f</a:t>
            </a: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</a:rPr>
              <a:t> coordinate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</a:rPr>
              <a:t>Charge induced on strips </a:t>
            </a: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  <a:sym typeface="Symbol" pitchFamily="18" charset="2"/>
              </a:rPr>
              <a:t></a:t>
            </a:r>
            <a:r>
              <a:rPr lang="en-US" dirty="0">
                <a:latin typeface="Helvetica" pitchFamily="34" charset="0"/>
                <a:ea typeface="PMingLiU" pitchFamily="18" charset="-120"/>
                <a:cs typeface="Arial" pitchFamily="34" charset="0"/>
              </a:rPr>
              <a:t> precision measurement in bend direction of magnetic field</a:t>
            </a:r>
          </a:p>
        </p:txBody>
      </p:sp>
      <p:sp>
        <p:nvSpPr>
          <p:cNvPr id="7179" name="Line 828"/>
          <p:cNvSpPr>
            <a:spLocks noChangeShapeType="1"/>
          </p:cNvSpPr>
          <p:nvPr/>
        </p:nvSpPr>
        <p:spPr bwMode="auto">
          <a:xfrm flipV="1">
            <a:off x="6553200" y="4648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829"/>
          <p:cNvSpPr>
            <a:spLocks noChangeShapeType="1"/>
          </p:cNvSpPr>
          <p:nvPr/>
        </p:nvSpPr>
        <p:spPr bwMode="auto">
          <a:xfrm flipV="1">
            <a:off x="6553200" y="5486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Text Box 830"/>
          <p:cNvSpPr txBox="1">
            <a:spLocks noChangeArrowheads="1"/>
          </p:cNvSpPr>
          <p:nvPr/>
        </p:nvSpPr>
        <p:spPr bwMode="auto">
          <a:xfrm>
            <a:off x="457200" y="5791200"/>
            <a:ext cx="838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The (</a:t>
            </a:r>
            <a:r>
              <a:rPr lang="en-US" i="1"/>
              <a:t>r</a:t>
            </a:r>
            <a:r>
              <a:rPr lang="en-US"/>
              <a:t>,</a:t>
            </a:r>
            <a:r>
              <a:rPr lang="en-US">
                <a:latin typeface="Symbol" pitchFamily="18" charset="2"/>
              </a:rPr>
              <a:t>f</a:t>
            </a:r>
            <a:r>
              <a:rPr lang="en-US"/>
              <a:t>) spacepoints in each layer (spaced in </a:t>
            </a:r>
            <a:r>
              <a:rPr lang="en-US" i="1"/>
              <a:t>z</a:t>
            </a:r>
            <a:r>
              <a:rPr lang="en-US"/>
              <a:t>) are combined to form a segment in each CSC 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Up to 4 stations per endcap are used to form a standalone muon track</a:t>
            </a:r>
          </a:p>
        </p:txBody>
      </p:sp>
      <p:sp>
        <p:nvSpPr>
          <p:cNvPr id="7182" name="Text Box 831"/>
          <p:cNvSpPr txBox="1">
            <a:spLocks noChangeArrowheads="1"/>
          </p:cNvSpPr>
          <p:nvPr/>
        </p:nvSpPr>
        <p:spPr bwMode="auto">
          <a:xfrm>
            <a:off x="6629400" y="4495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/>
              <a:t>r</a:t>
            </a:r>
          </a:p>
        </p:txBody>
      </p:sp>
      <p:sp>
        <p:nvSpPr>
          <p:cNvPr id="7183" name="Text Box 832"/>
          <p:cNvSpPr txBox="1">
            <a:spLocks noChangeArrowheads="1"/>
          </p:cNvSpPr>
          <p:nvPr/>
        </p:nvSpPr>
        <p:spPr bwMode="auto">
          <a:xfrm>
            <a:off x="6858000" y="51054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f</a:t>
            </a:r>
          </a:p>
        </p:txBody>
      </p:sp>
      <p:sp>
        <p:nvSpPr>
          <p:cNvPr id="7184" name="Line 833"/>
          <p:cNvSpPr>
            <a:spLocks noChangeShapeType="1"/>
          </p:cNvSpPr>
          <p:nvPr/>
        </p:nvSpPr>
        <p:spPr bwMode="auto">
          <a:xfrm flipV="1">
            <a:off x="6858000" y="3886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Text Box 834"/>
          <p:cNvSpPr txBox="1">
            <a:spLocks noChangeArrowheads="1"/>
          </p:cNvSpPr>
          <p:nvPr/>
        </p:nvSpPr>
        <p:spPr bwMode="auto">
          <a:xfrm>
            <a:off x="6915150" y="38862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7186" name="Line 835"/>
          <p:cNvSpPr>
            <a:spLocks noChangeShapeType="1"/>
          </p:cNvSpPr>
          <p:nvPr/>
        </p:nvSpPr>
        <p:spPr bwMode="auto">
          <a:xfrm>
            <a:off x="7019925" y="393382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5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Offline Data Quality Monitoring Plots for </a:t>
            </a:r>
            <a:r>
              <a:rPr lang="en-US" sz="2400" b="1" dirty="0" err="1" smtClean="0"/>
              <a:t>Cosmics</a:t>
            </a:r>
            <a:r>
              <a:rPr lang="en-US" sz="2400" b="1" dirty="0" smtClean="0"/>
              <a:t> at B904</a:t>
            </a:r>
            <a:endParaRPr lang="en-US" sz="2400" b="1" dirty="0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315200" cy="54864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46F363-9892-4232-A23A-CD3182B8076D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1981200" y="395287"/>
            <a:ext cx="5462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 dirty="0">
                <a:solidFill>
                  <a:schemeClr val="tx2"/>
                </a:solidFill>
                <a:latin typeface="Calibri" pitchFamily="34" charset="0"/>
              </a:rPr>
              <a:t>Cathode Front End Board (CFEB)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373688" y="1219200"/>
          <a:ext cx="3770312" cy="540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Document" r:id="rId4" imgW="5367600" imgH="7594560" progId="Word.Document.8">
                  <p:embed/>
                </p:oleObj>
              </mc:Choice>
              <mc:Fallback>
                <p:oleObj name="Document" r:id="rId4" imgW="5367600" imgH="75945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1219200"/>
                        <a:ext cx="3770312" cy="54054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4" descr="C:\Documents and Settings\durkin\Desktop\waynestate\paper_picture\fi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133600"/>
            <a:ext cx="22494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3048000" y="2514600"/>
            <a:ext cx="2144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000" b="1">
                <a:latin typeface="Helvetica" pitchFamily="34" charset="0"/>
              </a:rPr>
              <a:t>BUCKEYE (ASIC) </a:t>
            </a:r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- amplifies and</a:t>
            </a:r>
          </a:p>
          <a:p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shapes input pulse</a:t>
            </a:r>
            <a:endParaRPr lang="en-US" sz="1000" b="1">
              <a:latin typeface="Helvetica" pitchFamily="34" charset="0"/>
            </a:endParaRP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3048000" y="3048000"/>
            <a:ext cx="2119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000" b="1">
                <a:latin typeface="Helvetica" pitchFamily="34" charset="0"/>
              </a:rPr>
              <a:t>SCA (ASIC) </a:t>
            </a:r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- analog storage for </a:t>
            </a:r>
          </a:p>
          <a:p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20 MHz sampled input pulse</a:t>
            </a:r>
            <a:endParaRPr lang="en-US" sz="1000" b="1">
              <a:latin typeface="Helvetica" pitchFamily="34" charset="0"/>
            </a:endParaRPr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3124200" y="3810000"/>
            <a:ext cx="18843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000" b="1">
                <a:latin typeface="Helvetica" pitchFamily="34" charset="0"/>
              </a:rPr>
              <a:t>ADC </a:t>
            </a:r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- events with LVL1ACC</a:t>
            </a:r>
          </a:p>
          <a:p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digitized and sent to DAQ </a:t>
            </a:r>
          </a:p>
          <a:p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Motherboard (25 nsec/word)</a:t>
            </a:r>
            <a:endParaRPr lang="en-US" sz="1000" b="1">
              <a:latin typeface="Helvetica" pitchFamily="34" charset="0"/>
            </a:endParaRP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3048000" y="5410200"/>
            <a:ext cx="2119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000" b="1">
                <a:latin typeface="Helvetica" pitchFamily="34" charset="0"/>
              </a:rPr>
              <a:t>Controller FPGA </a:t>
            </a:r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- controls SCA </a:t>
            </a:r>
          </a:p>
          <a:p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storage and digitization</a:t>
            </a:r>
            <a:endParaRPr lang="en-US" sz="1000" b="1">
              <a:latin typeface="Helvetica" pitchFamily="34" charset="0"/>
            </a:endParaRPr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3048000" y="4495800"/>
            <a:ext cx="2201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000" b="1">
                <a:latin typeface="Helvetica" pitchFamily="34" charset="0"/>
              </a:rPr>
              <a:t>Comparator ASIC </a:t>
            </a:r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- generates</a:t>
            </a:r>
          </a:p>
          <a:p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trigger hit primitives from shaped</a:t>
            </a:r>
          </a:p>
          <a:p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pulse</a:t>
            </a:r>
            <a:endParaRPr lang="en-US" sz="1000" b="1">
              <a:latin typeface="Helvetica" pitchFamily="34" charset="0"/>
            </a:endParaRPr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 flipH="1">
            <a:off x="2209800" y="26670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Line 11"/>
          <p:cNvSpPr>
            <a:spLocks noChangeShapeType="1"/>
          </p:cNvSpPr>
          <p:nvPr/>
        </p:nvSpPr>
        <p:spPr bwMode="auto">
          <a:xfrm flipH="1">
            <a:off x="2209800" y="32004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Line 12"/>
          <p:cNvSpPr>
            <a:spLocks noChangeShapeType="1"/>
          </p:cNvSpPr>
          <p:nvPr/>
        </p:nvSpPr>
        <p:spPr bwMode="auto">
          <a:xfrm flipH="1" flipV="1">
            <a:off x="2133600" y="36576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Line 13"/>
          <p:cNvSpPr>
            <a:spLocks noChangeShapeType="1"/>
          </p:cNvSpPr>
          <p:nvPr/>
        </p:nvSpPr>
        <p:spPr bwMode="auto">
          <a:xfrm flipH="1" flipV="1">
            <a:off x="2209800" y="411480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Line 14"/>
          <p:cNvSpPr>
            <a:spLocks noChangeShapeType="1"/>
          </p:cNvSpPr>
          <p:nvPr/>
        </p:nvSpPr>
        <p:spPr bwMode="auto">
          <a:xfrm flipH="1" flipV="1">
            <a:off x="1143000" y="510540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Text Box 15"/>
          <p:cNvSpPr txBox="1">
            <a:spLocks noChangeArrowheads="1"/>
          </p:cNvSpPr>
          <p:nvPr/>
        </p:nvSpPr>
        <p:spPr bwMode="auto">
          <a:xfrm>
            <a:off x="6400800" y="838200"/>
            <a:ext cx="1208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Input/Output</a:t>
            </a:r>
          </a:p>
        </p:txBody>
      </p:sp>
      <p:sp>
        <p:nvSpPr>
          <p:cNvPr id="1041" name="Text Box 16"/>
          <p:cNvSpPr txBox="1">
            <a:spLocks noChangeArrowheads="1"/>
          </p:cNvSpPr>
          <p:nvPr/>
        </p:nvSpPr>
        <p:spPr bwMode="auto">
          <a:xfrm>
            <a:off x="914400" y="1270000"/>
            <a:ext cx="26146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en-US" sz="1200" b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1400" b="1">
                <a:solidFill>
                  <a:schemeClr val="accent2"/>
                </a:solidFill>
                <a:latin typeface="Calibri" pitchFamily="34" charset="0"/>
              </a:rPr>
              <a:t>5 cfebs/chamber, 96 strips/cfeb</a:t>
            </a:r>
          </a:p>
          <a:p>
            <a:pPr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en-US" sz="1400" b="1">
                <a:solidFill>
                  <a:schemeClr val="accent2"/>
                </a:solidFill>
                <a:latin typeface="Calibri" pitchFamily="34" charset="0"/>
              </a:rPr>
              <a:t> 96 switch capacitors/strip</a:t>
            </a:r>
          </a:p>
          <a:p>
            <a:pPr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en-US" sz="1400" b="1">
                <a:solidFill>
                  <a:schemeClr val="accent2"/>
                </a:solidFill>
                <a:latin typeface="Calibri" pitchFamily="34" charset="0"/>
              </a:rPr>
              <a:t> system is self triggering</a:t>
            </a:r>
          </a:p>
        </p:txBody>
      </p:sp>
      <p:sp>
        <p:nvSpPr>
          <p:cNvPr id="1042" name="Text Box 17"/>
          <p:cNvSpPr txBox="1">
            <a:spLocks noChangeArrowheads="1"/>
          </p:cNvSpPr>
          <p:nvPr/>
        </p:nvSpPr>
        <p:spPr bwMode="auto">
          <a:xfrm>
            <a:off x="898525" y="925513"/>
            <a:ext cx="3748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Optimized for Precision Position Measurement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ME1/1 Upgrade Review – 8/7/11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45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b="1" dirty="0" smtClean="0"/>
              <a:t>Cathode Strip Chambers (CSC)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191000" cy="5334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endcap</a:t>
            </a:r>
            <a:r>
              <a:rPr lang="en-US" dirty="0" smtClean="0"/>
              <a:t> currently consists of 468 CSCs </a:t>
            </a:r>
          </a:p>
          <a:p>
            <a:r>
              <a:rPr lang="en-US" dirty="0" smtClean="0"/>
              <a:t>With the upgraded luminosity, we will need to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Fully Upgrade </a:t>
            </a:r>
            <a:r>
              <a:rPr lang="en-US" dirty="0" smtClean="0"/>
              <a:t>the electronics for the 72 CSCs belonging to </a:t>
            </a:r>
            <a:r>
              <a:rPr lang="en-US" b="1" dirty="0" smtClean="0">
                <a:solidFill>
                  <a:srgbClr val="FF0000"/>
                </a:solidFill>
              </a:rPr>
              <a:t>ME-1/1 system (1.6&lt;|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|&lt;2.4)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Add</a:t>
            </a:r>
            <a:r>
              <a:rPr lang="en-US" b="1" dirty="0" smtClean="0"/>
              <a:t> </a:t>
            </a:r>
            <a:r>
              <a:rPr lang="en-US" dirty="0" smtClean="0"/>
              <a:t>72 new CSCs in the </a:t>
            </a:r>
            <a:r>
              <a:rPr lang="en-US" b="1" dirty="0" smtClean="0">
                <a:solidFill>
                  <a:srgbClr val="00B050"/>
                </a:solidFill>
              </a:rPr>
              <a:t>1.2&lt;|</a:t>
            </a:r>
            <a:r>
              <a:rPr lang="en-US" b="1" dirty="0" smtClean="0">
                <a:solidFill>
                  <a:srgbClr val="00B050"/>
                </a:solidFill>
                <a:latin typeface="Symbol" pitchFamily="18" charset="2"/>
              </a:rPr>
              <a:t>h</a:t>
            </a:r>
            <a:r>
              <a:rPr lang="en-US" b="1" dirty="0" smtClean="0">
                <a:solidFill>
                  <a:srgbClr val="00B050"/>
                </a:solidFill>
              </a:rPr>
              <a:t>|&lt;1.8 region: ME-4/2</a:t>
            </a:r>
          </a:p>
          <a:p>
            <a:pPr marL="274320" lvl="1" indent="0">
              <a:buNone/>
            </a:pPr>
            <a:r>
              <a:rPr lang="en-US" dirty="0" smtClean="0"/>
              <a:t>in order to maintain a robust and efficient </a:t>
            </a:r>
            <a:r>
              <a:rPr lang="en-US" dirty="0" err="1" smtClean="0"/>
              <a:t>muon</a:t>
            </a:r>
            <a:r>
              <a:rPr lang="en-US" dirty="0" smtClean="0"/>
              <a:t> trigger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trigger plays a crucial role in ongoing studies </a:t>
            </a:r>
            <a:endParaRPr lang="en-US" dirty="0"/>
          </a:p>
          <a:p>
            <a:pPr lvl="1"/>
            <a:r>
              <a:rPr lang="en-US" dirty="0" smtClean="0"/>
              <a:t>SM Higgs, e.g. </a:t>
            </a:r>
            <a:r>
              <a:rPr lang="en-US" dirty="0" err="1" smtClean="0"/>
              <a:t>H</a:t>
            </a:r>
            <a:r>
              <a:rPr lang="en-US" dirty="0" err="1">
                <a:sym typeface="Wingdings" pitchFamily="2" charset="2"/>
              </a:rPr>
              <a:t>ZZ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baseline="30000" dirty="0" err="1">
                <a:latin typeface="Symbol" pitchFamily="18" charset="2"/>
                <a:sym typeface="Wingdings" pitchFamily="2" charset="2"/>
              </a:rPr>
              <a:t>+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baseline="30000" dirty="0" err="1">
                <a:latin typeface="Symbol" pitchFamily="18" charset="2"/>
                <a:sym typeface="Wingdings" pitchFamily="2" charset="2"/>
              </a:rPr>
              <a:t>-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baseline="30000" dirty="0" err="1">
                <a:latin typeface="Symbol" pitchFamily="18" charset="2"/>
                <a:sym typeface="Wingdings" pitchFamily="2" charset="2"/>
              </a:rPr>
              <a:t>+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baseline="30000" dirty="0">
                <a:latin typeface="Symbol" pitchFamily="18" charset="2"/>
                <a:sym typeface="Wingdings" pitchFamily="2" charset="2"/>
              </a:rPr>
              <a:t>-</a:t>
            </a:r>
            <a:endParaRPr lang="en-US" dirty="0">
              <a:latin typeface="Symbol" pitchFamily="18" charset="2"/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BSM, ex. </a:t>
            </a:r>
            <a:r>
              <a:rPr lang="en-US" dirty="0">
                <a:sym typeface="Wingdings" pitchFamily="2" charset="2"/>
              </a:rPr>
              <a:t>SUSY, Z’, W’, 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1371600"/>
            <a:ext cx="2133600" cy="1676400"/>
          </a:xfrm>
          <a:prstGeom prst="rect">
            <a:avLst/>
          </a:prstGeom>
          <a:solidFill>
            <a:srgbClr val="F2F2F2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0" y="3048000"/>
            <a:ext cx="1828800" cy="1143000"/>
          </a:xfrm>
          <a:prstGeom prst="rect">
            <a:avLst/>
          </a:prstGeom>
          <a:solidFill>
            <a:srgbClr val="F2F2F2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48600" y="1371600"/>
            <a:ext cx="1219200" cy="1524000"/>
          </a:xfrm>
          <a:prstGeom prst="rect">
            <a:avLst/>
          </a:prstGeom>
          <a:solidFill>
            <a:srgbClr val="F2F2F2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01000" y="2438400"/>
            <a:ext cx="1066800" cy="1752600"/>
          </a:xfrm>
          <a:prstGeom prst="rect">
            <a:avLst/>
          </a:prstGeom>
          <a:solidFill>
            <a:srgbClr val="F2F2F2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3810000"/>
            <a:ext cx="1600200" cy="381000"/>
          </a:xfrm>
          <a:prstGeom prst="rect">
            <a:avLst/>
          </a:prstGeom>
          <a:solidFill>
            <a:srgbClr val="F2F2F2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05600" y="1371600"/>
            <a:ext cx="1143000" cy="457200"/>
          </a:xfrm>
          <a:prstGeom prst="rect">
            <a:avLst/>
          </a:prstGeom>
          <a:solidFill>
            <a:srgbClr val="F2F2F2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ep.ucsb.edu/cms/odmb/general/13-03-19_odmb_presentation_manuel.pdf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25439" r="19393" b="5539"/>
          <a:stretch/>
        </p:blipFill>
        <p:spPr>
          <a:xfrm>
            <a:off x="4851441" y="4094300"/>
            <a:ext cx="3987759" cy="238270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https://twiki.cern.ch/twiki/pub/CMS/CSCDPGFigures/cms_upg_o_g_b_ni_130619.pdf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8472" r="15238" b="8252"/>
          <a:stretch/>
        </p:blipFill>
        <p:spPr>
          <a:xfrm>
            <a:off x="4495800" y="1143000"/>
            <a:ext cx="442573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52400"/>
            <a:ext cx="5029200" cy="700088"/>
          </a:xfrm>
        </p:spPr>
        <p:txBody>
          <a:bodyPr>
            <a:normAutofit fontScale="90000"/>
          </a:bodyPr>
          <a:lstStyle/>
          <a:p>
            <a:r>
              <a:rPr lang="en-US"/>
              <a:t>CSC Geometry</a:t>
            </a:r>
          </a:p>
        </p:txBody>
      </p:sp>
      <p:sp>
        <p:nvSpPr>
          <p:cNvPr id="173103" name="Rectangle 4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505200"/>
            <a:ext cx="624840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sz="2400"/>
              <a:t>CSC Trivia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CSC size:   	3.3 x 1.5/0.8 m</a:t>
            </a:r>
            <a:r>
              <a:rPr lang="en-US" sz="1800" baseline="30000"/>
              <a:t>2</a:t>
            </a:r>
            <a:r>
              <a:rPr lang="en-US" sz="1800"/>
              <a:t> (trapezoidal)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Anode wires:   	d=50 </a:t>
            </a:r>
            <a:r>
              <a:rPr lang="en-US" sz="1800">
                <a:latin typeface="Symbol" pitchFamily="18" charset="2"/>
              </a:rPr>
              <a:t>m</a:t>
            </a:r>
            <a:r>
              <a:rPr lang="en-US" sz="1800"/>
              <a:t>m, gold-plated tungsten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Anode-Cathode:	h=4.75mm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Wire tension:	T=250 g (60% elastic limit)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Wire spacing:	3.12 mm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Readout group:	5 to 16 wires (1.5-5 cm)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Cathode strips:	w=8-16 mm wide (one side)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Gas:   		Ar+CO2+CF4=40+50+10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Nominal HV:   	4 kV</a:t>
            </a:r>
          </a:p>
        </p:txBody>
      </p:sp>
      <p:sp>
        <p:nvSpPr>
          <p:cNvPr id="173104" name="Rectangle 48"/>
          <p:cNvSpPr>
            <a:spLocks noChangeArrowheads="1"/>
          </p:cNvSpPr>
          <p:nvPr/>
        </p:nvSpPr>
        <p:spPr bwMode="auto">
          <a:xfrm>
            <a:off x="228600" y="3581400"/>
            <a:ext cx="62484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Advantages: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/>
              <a:t>Close wire spacing gives fast response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</a:pPr>
            <a:r>
              <a:rPr lang="en-US" sz="1600"/>
              <a:t>Good for high rates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/>
              <a:t>2D coordinate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/>
              <a:t>Cathode strips: good spatial resolution in bending direction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/>
              <a:t>Anode Wires: good timing resolution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/>
              <a:t>6 layers </a:t>
            </a:r>
            <a:r>
              <a:rPr lang="en-US">
                <a:sym typeface="Wingdings" pitchFamily="2" charset="2"/>
              </a:rPr>
              <a:t> good background rejection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</a:pPr>
            <a:r>
              <a:rPr lang="en-US" sz="1600"/>
              <a:t>Apply 4/6 coincidence</a:t>
            </a:r>
          </a:p>
        </p:txBody>
      </p:sp>
      <p:grpSp>
        <p:nvGrpSpPr>
          <p:cNvPr id="173114" name="Group 58"/>
          <p:cNvGrpSpPr>
            <a:grpSpLocks/>
          </p:cNvGrpSpPr>
          <p:nvPr/>
        </p:nvGrpSpPr>
        <p:grpSpPr bwMode="auto">
          <a:xfrm>
            <a:off x="685800" y="1447800"/>
            <a:ext cx="3429000" cy="1914525"/>
            <a:chOff x="432" y="912"/>
            <a:chExt cx="2160" cy="1206"/>
          </a:xfrm>
        </p:grpSpPr>
        <p:pic>
          <p:nvPicPr>
            <p:cNvPr id="173099" name="Picture 43" descr="forwar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12"/>
              <a:ext cx="2160" cy="1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3100" name="Line 44"/>
            <p:cNvSpPr>
              <a:spLocks noChangeShapeType="1"/>
            </p:cNvSpPr>
            <p:nvPr/>
          </p:nvSpPr>
          <p:spPr bwMode="auto">
            <a:xfrm flipV="1">
              <a:off x="1920" y="1008"/>
              <a:ext cx="441" cy="44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3107" name="Picture 51" descr="CSC_charge_Lay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33475"/>
            <a:ext cx="357187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5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3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3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3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3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3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3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3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3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3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3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103" grpId="0" build="p"/>
      <p:bldP spid="17310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C:\Documents and Settings\durkin\Desktop\waynestate\paper_picture\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01660"/>
            <a:ext cx="3048000" cy="547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ME-1/1 On-Chamber Electronics </a:t>
            </a:r>
            <a:r>
              <a:rPr lang="en-US" sz="3200" b="1" dirty="0" smtClean="0"/>
              <a:t>Upgrade:</a:t>
            </a:r>
            <a:br>
              <a:rPr lang="en-US" sz="3200" b="1" dirty="0" smtClean="0"/>
            </a:br>
            <a:r>
              <a:rPr lang="en-US" sz="2800" b="1" dirty="0"/>
              <a:t>Digital Cathode Front End Board (DCFEB</a:t>
            </a:r>
            <a:r>
              <a:rPr lang="en-US" sz="2800" b="1" dirty="0" smtClean="0"/>
              <a:t>)</a:t>
            </a:r>
            <a:endParaRPr lang="en-US" sz="3200" b="1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58808" y="1895445"/>
            <a:ext cx="21691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>
                <a:latin typeface="Helvetica" pitchFamily="34" charset="0"/>
              </a:rPr>
              <a:t>BUCKEYE (ASIC) 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- amplifies and</a:t>
            </a:r>
          </a:p>
          <a:p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shapes input pulse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76600" y="4859308"/>
            <a:ext cx="23535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0000"/>
                </a:solidFill>
                <a:latin typeface="Helvetica" pitchFamily="34" charset="0"/>
              </a:rPr>
              <a:t>Controller </a:t>
            </a:r>
            <a:r>
              <a:rPr lang="en-US" sz="1000" b="1" dirty="0" smtClean="0">
                <a:solidFill>
                  <a:srgbClr val="FF0000"/>
                </a:solidFill>
                <a:latin typeface="Helvetica" pitchFamily="34" charset="0"/>
              </a:rPr>
              <a:t>FPGA Vertex 1 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- controls SCA </a:t>
            </a:r>
            <a:r>
              <a:rPr lang="en-US" sz="1000" b="1" dirty="0" smtClean="0">
                <a:solidFill>
                  <a:schemeClr val="accent2"/>
                </a:solidFill>
                <a:latin typeface="Helvetica" pitchFamily="34" charset="0"/>
              </a:rPr>
              <a:t>storage 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and digitization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2496808" y="2141537"/>
            <a:ext cx="838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1066799" y="4953000"/>
            <a:ext cx="2268208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r="7298" b="6321"/>
          <a:stretch/>
        </p:blipFill>
        <p:spPr>
          <a:xfrm rot="10800000">
            <a:off x="5740729" y="1295401"/>
            <a:ext cx="3327071" cy="5547798"/>
          </a:xfrm>
          <a:prstGeom prst="rect">
            <a:avLst/>
          </a:prstGeom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3257560" y="2360583"/>
            <a:ext cx="21483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0000"/>
                </a:solidFill>
                <a:latin typeface="Helvetica" pitchFamily="34" charset="0"/>
              </a:rPr>
              <a:t>SCA (ASIC) 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- analog storage for </a:t>
            </a:r>
          </a:p>
          <a:p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20 MHz sampled input pulse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495560" y="2560637"/>
            <a:ext cx="839448" cy="40617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97237" y="3124200"/>
            <a:ext cx="18843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0000"/>
                </a:solidFill>
                <a:latin typeface="Helvetica" pitchFamily="34" charset="0"/>
              </a:rPr>
              <a:t>ADC</a:t>
            </a:r>
            <a:r>
              <a:rPr lang="en-US" sz="1000" b="1" dirty="0">
                <a:latin typeface="Helvetica" pitchFamily="34" charset="0"/>
              </a:rPr>
              <a:t> 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- events with LVL1ACC</a:t>
            </a:r>
          </a:p>
          <a:p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digitized and sent to DAQ </a:t>
            </a:r>
          </a:p>
          <a:p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Motherboard (25 </a:t>
            </a:r>
            <a:r>
              <a:rPr lang="en-US" sz="1000" b="1" dirty="0" err="1">
                <a:solidFill>
                  <a:schemeClr val="accent2"/>
                </a:solidFill>
                <a:latin typeface="Helvetica" pitchFamily="34" charset="0"/>
              </a:rPr>
              <a:t>nsec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/word)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flipH="1">
            <a:off x="2382837" y="3276600"/>
            <a:ext cx="914400" cy="136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3208337" y="4251325"/>
            <a:ext cx="2201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>
                <a:latin typeface="Helvetica" pitchFamily="34" charset="0"/>
              </a:rPr>
              <a:t>Comparator ASIC 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- generates</a:t>
            </a:r>
          </a:p>
          <a:p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trigger hit primitives from shaped</a:t>
            </a:r>
          </a:p>
          <a:p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pulse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/>
        </p:nvSpPr>
        <p:spPr bwMode="auto">
          <a:xfrm flipH="1" flipV="1">
            <a:off x="2522537" y="3946525"/>
            <a:ext cx="7620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5375410" y="2038123"/>
            <a:ext cx="1177790" cy="4082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3276600" y="2724090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0000"/>
                </a:solidFill>
              </a:rPr>
              <a:t>Fully Diff </a:t>
            </a:r>
            <a:r>
              <a:rPr lang="en-US" sz="1000" b="1" dirty="0" smtClean="0">
                <a:solidFill>
                  <a:srgbClr val="FF0000"/>
                </a:solidFill>
              </a:rPr>
              <a:t>Amps </a:t>
            </a:r>
            <a:r>
              <a:rPr lang="en-US" sz="1000" b="1" dirty="0" smtClean="0"/>
              <a:t>–</a:t>
            </a:r>
          </a:p>
          <a:p>
            <a:endParaRPr lang="en-US" sz="1000" b="1" dirty="0">
              <a:latin typeface="Helvetica" pitchFamily="34" charset="0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>
            <a:off x="5105400" y="2966811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3217830" y="3713946"/>
            <a:ext cx="2130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 smtClean="0">
                <a:solidFill>
                  <a:srgbClr val="FF0000"/>
                </a:solidFill>
                <a:latin typeface="Helvetica" pitchFamily="34" charset="0"/>
              </a:rPr>
              <a:t>Flash ADC and digital pipeline</a:t>
            </a:r>
            <a:r>
              <a:rPr lang="en-US" sz="1000" b="1" dirty="0" smtClean="0">
                <a:latin typeface="Helvetica" pitchFamily="34" charset="0"/>
              </a:rPr>
              <a:t> </a:t>
            </a:r>
            <a:r>
              <a:rPr lang="en-US" sz="1000" b="1" dirty="0" smtClean="0">
                <a:solidFill>
                  <a:schemeClr val="accent2"/>
                </a:solidFill>
                <a:latin typeface="Helvetica" pitchFamily="34" charset="0"/>
              </a:rPr>
              <a:t>–</a:t>
            </a:r>
          </a:p>
          <a:p>
            <a:endParaRPr lang="en-US" sz="1000" b="1" dirty="0">
              <a:latin typeface="Helvetica" pitchFamily="34" charset="0"/>
            </a:endParaRPr>
          </a:p>
        </p:txBody>
      </p:sp>
      <p:sp>
        <p:nvSpPr>
          <p:cNvPr id="41" name="Line 12"/>
          <p:cNvSpPr>
            <a:spLocks noChangeShapeType="1"/>
          </p:cNvSpPr>
          <p:nvPr/>
        </p:nvSpPr>
        <p:spPr bwMode="auto">
          <a:xfrm flipV="1">
            <a:off x="5361228" y="3344863"/>
            <a:ext cx="810972" cy="43261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flipV="1">
            <a:off x="5410200" y="3962400"/>
            <a:ext cx="11430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3276600" y="5238690"/>
            <a:ext cx="23535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FF0000"/>
                </a:solidFill>
                <a:latin typeface="Helvetica" pitchFamily="34" charset="0"/>
              </a:rPr>
              <a:t>Controller </a:t>
            </a:r>
            <a:r>
              <a:rPr lang="en-US" sz="1000" b="1" dirty="0" smtClean="0">
                <a:solidFill>
                  <a:srgbClr val="FF0000"/>
                </a:solidFill>
                <a:latin typeface="Helvetica" pitchFamily="34" charset="0"/>
              </a:rPr>
              <a:t>FPGA Vertex 6 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- controls SCA </a:t>
            </a:r>
            <a:r>
              <a:rPr lang="en-US" sz="1000" b="1" dirty="0" smtClean="0">
                <a:solidFill>
                  <a:schemeClr val="accent2"/>
                </a:solidFill>
                <a:latin typeface="Helvetica" pitchFamily="34" charset="0"/>
              </a:rPr>
              <a:t>storage </a:t>
            </a:r>
            <a:r>
              <a:rPr lang="en-US" sz="1000" b="1" dirty="0">
                <a:solidFill>
                  <a:schemeClr val="accent2"/>
                </a:solidFill>
                <a:latin typeface="Helvetica" pitchFamily="34" charset="0"/>
              </a:rPr>
              <a:t>and digitization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44" name="Line 14"/>
          <p:cNvSpPr>
            <a:spLocks noChangeShapeType="1"/>
          </p:cNvSpPr>
          <p:nvPr/>
        </p:nvSpPr>
        <p:spPr bwMode="auto">
          <a:xfrm flipV="1">
            <a:off x="5544808" y="4800600"/>
            <a:ext cx="2151392" cy="5660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3276600" y="5774452"/>
            <a:ext cx="2353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 smtClean="0">
                <a:solidFill>
                  <a:srgbClr val="FF0000"/>
                </a:solidFill>
                <a:latin typeface="Helvetica" pitchFamily="34" charset="0"/>
              </a:rPr>
              <a:t>Copper Trigger and Data Path</a:t>
            </a:r>
            <a:r>
              <a:rPr lang="en-US" sz="1000" b="1" dirty="0" smtClean="0">
                <a:solidFill>
                  <a:schemeClr val="accent2"/>
                </a:solidFill>
                <a:latin typeface="Helvetica" pitchFamily="34" charset="0"/>
              </a:rPr>
              <a:t>-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3276600" y="6153834"/>
            <a:ext cx="2353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 smtClean="0">
                <a:solidFill>
                  <a:srgbClr val="FF0000"/>
                </a:solidFill>
                <a:latin typeface="Helvetica" pitchFamily="34" charset="0"/>
              </a:rPr>
              <a:t>Optical Trigger and Data Path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 flipV="1">
            <a:off x="5163808" y="5998027"/>
            <a:ext cx="3370592" cy="28302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14"/>
          <p:cNvSpPr>
            <a:spLocks noChangeShapeType="1"/>
          </p:cNvSpPr>
          <p:nvPr/>
        </p:nvSpPr>
        <p:spPr bwMode="auto">
          <a:xfrm flipH="1">
            <a:off x="838200" y="5921827"/>
            <a:ext cx="2420608" cy="5551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3276600" y="6458634"/>
            <a:ext cx="11432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000" b="1" dirty="0" smtClean="0">
                <a:latin typeface="Helvetica" pitchFamily="34" charset="0"/>
              </a:rPr>
              <a:t>Clock, JTAG, …</a:t>
            </a:r>
            <a:endParaRPr lang="en-US" sz="1000" b="1" dirty="0">
              <a:latin typeface="Helvetica" pitchFamily="34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V="1">
            <a:off x="4370614" y="6400055"/>
            <a:ext cx="2030186" cy="1724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 flipH="1" flipV="1">
            <a:off x="1752600" y="6486264"/>
            <a:ext cx="1563577" cy="9547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297237" y="1301659"/>
            <a:ext cx="233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CFEB </a:t>
            </a:r>
            <a:r>
              <a:rPr lang="en-US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  <a:sym typeface="Wingdings" pitchFamily="2" charset="2"/>
              </a:rPr>
              <a:t> DCFEB</a:t>
            </a:r>
            <a:endParaRPr lang="en-US" sz="24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6" name="Footer Placeholder 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8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1953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ME-1/1 System During 7 &amp; 8 </a:t>
            </a:r>
            <a:r>
              <a:rPr lang="en-US" sz="3200" b="1" dirty="0" err="1" smtClean="0"/>
              <a:t>TeV</a:t>
            </a:r>
            <a:r>
              <a:rPr lang="en-US" sz="3200" b="1" dirty="0" smtClean="0"/>
              <a:t> runs</a:t>
            </a:r>
            <a:endParaRPr lang="en-US" sz="3200" b="1" dirty="0"/>
          </a:p>
        </p:txBody>
      </p:sp>
      <p:pic>
        <p:nvPicPr>
          <p:cNvPr id="4" name="Picture 3" descr="me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/>
          <a:stretch/>
        </p:blipFill>
        <p:spPr bwMode="auto">
          <a:xfrm>
            <a:off x="76200" y="2783692"/>
            <a:ext cx="3823207" cy="401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27"/>
          <p:cNvGrpSpPr>
            <a:grpSpLocks/>
          </p:cNvGrpSpPr>
          <p:nvPr/>
        </p:nvGrpSpPr>
        <p:grpSpPr bwMode="auto">
          <a:xfrm rot="1671230">
            <a:off x="3313012" y="1540318"/>
            <a:ext cx="1614488" cy="2282825"/>
            <a:chOff x="1975" y="2274"/>
            <a:chExt cx="1048" cy="1621"/>
          </a:xfrm>
        </p:grpSpPr>
        <p:sp>
          <p:nvSpPr>
            <p:cNvPr id="6" name="AutoShape 1028"/>
            <p:cNvSpPr>
              <a:spLocks noChangeArrowheads="1"/>
            </p:cNvSpPr>
            <p:nvPr/>
          </p:nvSpPr>
          <p:spPr bwMode="auto">
            <a:xfrm flipH="1">
              <a:off x="2062" y="2274"/>
              <a:ext cx="961" cy="1560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60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0 h 21600"/>
                <a:gd name="T14" fmla="*/ 1710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029"/>
            <p:cNvSpPr>
              <a:spLocks noChangeArrowheads="1"/>
            </p:cNvSpPr>
            <p:nvPr/>
          </p:nvSpPr>
          <p:spPr bwMode="auto">
            <a:xfrm flipH="1">
              <a:off x="2045" y="2286"/>
              <a:ext cx="961" cy="1560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60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0 h 21600"/>
                <a:gd name="T14" fmla="*/ 1710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30"/>
            <p:cNvSpPr>
              <a:spLocks noChangeArrowheads="1"/>
            </p:cNvSpPr>
            <p:nvPr/>
          </p:nvSpPr>
          <p:spPr bwMode="auto">
            <a:xfrm flipH="1">
              <a:off x="2027" y="2299"/>
              <a:ext cx="961" cy="1559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59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3 h 21600"/>
                <a:gd name="T14" fmla="*/ 17105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031"/>
            <p:cNvSpPr>
              <a:spLocks noChangeArrowheads="1"/>
            </p:cNvSpPr>
            <p:nvPr/>
          </p:nvSpPr>
          <p:spPr bwMode="auto">
            <a:xfrm flipH="1">
              <a:off x="2010" y="2311"/>
              <a:ext cx="961" cy="1559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59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3 h 21600"/>
                <a:gd name="T14" fmla="*/ 17105 w 21600"/>
                <a:gd name="T15" fmla="*/ 170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1032"/>
            <p:cNvSpPr>
              <a:spLocks noChangeArrowheads="1"/>
            </p:cNvSpPr>
            <p:nvPr/>
          </p:nvSpPr>
          <p:spPr bwMode="auto">
            <a:xfrm flipH="1">
              <a:off x="1992" y="2323"/>
              <a:ext cx="961" cy="1560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60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0 h 21600"/>
                <a:gd name="T14" fmla="*/ 1710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033"/>
            <p:cNvSpPr>
              <a:spLocks noChangeArrowheads="1"/>
            </p:cNvSpPr>
            <p:nvPr/>
          </p:nvSpPr>
          <p:spPr bwMode="auto">
            <a:xfrm flipH="1">
              <a:off x="1975" y="2335"/>
              <a:ext cx="961" cy="1560"/>
            </a:xfrm>
            <a:custGeom>
              <a:avLst/>
              <a:gdLst>
                <a:gd name="T0" fmla="*/ 841 w 21600"/>
                <a:gd name="T1" fmla="*/ 780 h 21600"/>
                <a:gd name="T2" fmla="*/ 481 w 21600"/>
                <a:gd name="T3" fmla="*/ 1560 h 21600"/>
                <a:gd name="T4" fmla="*/ 120 w 21600"/>
                <a:gd name="T5" fmla="*/ 780 h 21600"/>
                <a:gd name="T6" fmla="*/ 48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5 w 21600"/>
                <a:gd name="T13" fmla="*/ 4500 h 21600"/>
                <a:gd name="T14" fmla="*/ 1710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034"/>
            <p:cNvSpPr txBox="1">
              <a:spLocks noChangeArrowheads="1"/>
            </p:cNvSpPr>
            <p:nvPr/>
          </p:nvSpPr>
          <p:spPr bwMode="auto">
            <a:xfrm>
              <a:off x="2258" y="3246"/>
              <a:ext cx="43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1800" i="1" dirty="0">
                  <a:latin typeface="Helvetica" pitchFamily="34" charset="0"/>
                  <a:ea typeface="PMingLiU" pitchFamily="18" charset="-120"/>
                </a:rPr>
                <a:t>CSC</a:t>
              </a:r>
            </a:p>
          </p:txBody>
        </p:sp>
        <p:sp>
          <p:nvSpPr>
            <p:cNvPr id="13" name="Rectangle 1035"/>
            <p:cNvSpPr>
              <a:spLocks noChangeArrowheads="1"/>
            </p:cNvSpPr>
            <p:nvPr/>
          </p:nvSpPr>
          <p:spPr bwMode="auto">
            <a:xfrm>
              <a:off x="2362" y="3637"/>
              <a:ext cx="131" cy="18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auto">
            <a:xfrm>
              <a:off x="2658" y="2356"/>
              <a:ext cx="131" cy="18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037"/>
            <p:cNvSpPr txBox="1">
              <a:spLocks noChangeArrowheads="1"/>
            </p:cNvSpPr>
            <p:nvPr/>
          </p:nvSpPr>
          <p:spPr bwMode="auto">
            <a:xfrm>
              <a:off x="2591" y="2377"/>
              <a:ext cx="255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16" name="Rectangle 1038"/>
            <p:cNvSpPr>
              <a:spLocks noChangeArrowheads="1"/>
            </p:cNvSpPr>
            <p:nvPr/>
          </p:nvSpPr>
          <p:spPr bwMode="auto">
            <a:xfrm>
              <a:off x="2492" y="2356"/>
              <a:ext cx="131" cy="18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039"/>
            <p:cNvSpPr txBox="1">
              <a:spLocks noChangeArrowheads="1"/>
            </p:cNvSpPr>
            <p:nvPr/>
          </p:nvSpPr>
          <p:spPr bwMode="auto">
            <a:xfrm>
              <a:off x="2436" y="2377"/>
              <a:ext cx="25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18" name="Rectangle 1040"/>
            <p:cNvSpPr>
              <a:spLocks noChangeArrowheads="1"/>
            </p:cNvSpPr>
            <p:nvPr/>
          </p:nvSpPr>
          <p:spPr bwMode="auto">
            <a:xfrm>
              <a:off x="2344" y="2354"/>
              <a:ext cx="132" cy="182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1041"/>
            <p:cNvSpPr txBox="1">
              <a:spLocks noChangeArrowheads="1"/>
            </p:cNvSpPr>
            <p:nvPr/>
          </p:nvSpPr>
          <p:spPr bwMode="auto">
            <a:xfrm>
              <a:off x="2288" y="2377"/>
              <a:ext cx="25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20" name="Line 1043"/>
            <p:cNvSpPr>
              <a:spLocks noChangeShapeType="1"/>
            </p:cNvSpPr>
            <p:nvPr/>
          </p:nvSpPr>
          <p:spPr bwMode="auto">
            <a:xfrm rot="5400000" flipH="1" flipV="1">
              <a:off x="2659" y="2365"/>
              <a:ext cx="0" cy="6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044"/>
            <p:cNvSpPr>
              <a:spLocks noChangeShapeType="1"/>
            </p:cNvSpPr>
            <p:nvPr/>
          </p:nvSpPr>
          <p:spPr bwMode="auto">
            <a:xfrm rot="5400000" flipH="1" flipV="1">
              <a:off x="2511" y="2365"/>
              <a:ext cx="0" cy="6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1045"/>
            <p:cNvSpPr txBox="1">
              <a:spLocks noChangeArrowheads="1"/>
            </p:cNvSpPr>
            <p:nvPr/>
          </p:nvSpPr>
          <p:spPr bwMode="auto">
            <a:xfrm>
              <a:off x="2294" y="3679"/>
              <a:ext cx="25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 dirty="0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23" name="Rectangle 1046"/>
            <p:cNvSpPr>
              <a:spLocks noChangeArrowheads="1"/>
            </p:cNvSpPr>
            <p:nvPr/>
          </p:nvSpPr>
          <p:spPr bwMode="auto">
            <a:xfrm rot="5983098" flipH="1">
              <a:off x="2954" y="2524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047"/>
            <p:cNvSpPr>
              <a:spLocks noChangeArrowheads="1"/>
            </p:cNvSpPr>
            <p:nvPr/>
          </p:nvSpPr>
          <p:spPr bwMode="auto">
            <a:xfrm rot="5983098" flipH="1">
              <a:off x="2930" y="2528"/>
              <a:ext cx="49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048"/>
            <p:cNvSpPr>
              <a:spLocks noChangeArrowheads="1"/>
            </p:cNvSpPr>
            <p:nvPr/>
          </p:nvSpPr>
          <p:spPr bwMode="auto">
            <a:xfrm rot="5983098" flipH="1">
              <a:off x="2908" y="2532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049"/>
            <p:cNvSpPr>
              <a:spLocks noChangeArrowheads="1"/>
            </p:cNvSpPr>
            <p:nvPr/>
          </p:nvSpPr>
          <p:spPr bwMode="auto">
            <a:xfrm rot="5983098" flipH="1">
              <a:off x="2932" y="2603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050"/>
            <p:cNvSpPr>
              <a:spLocks noChangeArrowheads="1"/>
            </p:cNvSpPr>
            <p:nvPr/>
          </p:nvSpPr>
          <p:spPr bwMode="auto">
            <a:xfrm rot="5983098" flipH="1">
              <a:off x="2909" y="2607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051"/>
            <p:cNvSpPr>
              <a:spLocks noChangeArrowheads="1"/>
            </p:cNvSpPr>
            <p:nvPr/>
          </p:nvSpPr>
          <p:spPr bwMode="auto">
            <a:xfrm rot="5983098" flipH="1">
              <a:off x="2886" y="2611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052"/>
            <p:cNvSpPr>
              <a:spLocks noChangeArrowheads="1"/>
            </p:cNvSpPr>
            <p:nvPr/>
          </p:nvSpPr>
          <p:spPr bwMode="auto">
            <a:xfrm rot="5983098" flipH="1">
              <a:off x="2916" y="2848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053"/>
            <p:cNvSpPr>
              <a:spLocks noChangeArrowheads="1"/>
            </p:cNvSpPr>
            <p:nvPr/>
          </p:nvSpPr>
          <p:spPr bwMode="auto">
            <a:xfrm rot="5983098" flipH="1">
              <a:off x="2892" y="2852"/>
              <a:ext cx="49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054"/>
            <p:cNvSpPr>
              <a:spLocks noChangeArrowheads="1"/>
            </p:cNvSpPr>
            <p:nvPr/>
          </p:nvSpPr>
          <p:spPr bwMode="auto">
            <a:xfrm rot="5983098" flipH="1">
              <a:off x="2870" y="2856"/>
              <a:ext cx="48" cy="4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055"/>
            <p:cNvSpPr>
              <a:spLocks noChangeArrowheads="1"/>
            </p:cNvSpPr>
            <p:nvPr/>
          </p:nvSpPr>
          <p:spPr bwMode="auto">
            <a:xfrm rot="5983098" flipH="1">
              <a:off x="2894" y="2927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056"/>
            <p:cNvSpPr>
              <a:spLocks noChangeArrowheads="1"/>
            </p:cNvSpPr>
            <p:nvPr/>
          </p:nvSpPr>
          <p:spPr bwMode="auto">
            <a:xfrm rot="5983098" flipH="1">
              <a:off x="2871" y="2931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057"/>
            <p:cNvSpPr>
              <a:spLocks noChangeArrowheads="1"/>
            </p:cNvSpPr>
            <p:nvPr/>
          </p:nvSpPr>
          <p:spPr bwMode="auto">
            <a:xfrm rot="5983098" flipH="1">
              <a:off x="2848" y="2935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1058"/>
            <p:cNvSpPr>
              <a:spLocks noChangeArrowheads="1"/>
            </p:cNvSpPr>
            <p:nvPr/>
          </p:nvSpPr>
          <p:spPr bwMode="auto">
            <a:xfrm rot="5983098" flipH="1">
              <a:off x="2852" y="3198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1059"/>
            <p:cNvSpPr>
              <a:spLocks noChangeArrowheads="1"/>
            </p:cNvSpPr>
            <p:nvPr/>
          </p:nvSpPr>
          <p:spPr bwMode="auto">
            <a:xfrm rot="5983098" flipH="1">
              <a:off x="2828" y="3202"/>
              <a:ext cx="49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1060"/>
            <p:cNvSpPr>
              <a:spLocks noChangeArrowheads="1"/>
            </p:cNvSpPr>
            <p:nvPr/>
          </p:nvSpPr>
          <p:spPr bwMode="auto">
            <a:xfrm rot="5983098" flipH="1">
              <a:off x="2805" y="3207"/>
              <a:ext cx="49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1061"/>
            <p:cNvSpPr>
              <a:spLocks noChangeArrowheads="1"/>
            </p:cNvSpPr>
            <p:nvPr/>
          </p:nvSpPr>
          <p:spPr bwMode="auto">
            <a:xfrm rot="5983098" flipH="1">
              <a:off x="2830" y="3277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1062"/>
            <p:cNvSpPr>
              <a:spLocks noChangeArrowheads="1"/>
            </p:cNvSpPr>
            <p:nvPr/>
          </p:nvSpPr>
          <p:spPr bwMode="auto">
            <a:xfrm rot="5983098" flipH="1">
              <a:off x="2807" y="3281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1063"/>
            <p:cNvSpPr>
              <a:spLocks noChangeArrowheads="1"/>
            </p:cNvSpPr>
            <p:nvPr/>
          </p:nvSpPr>
          <p:spPr bwMode="auto">
            <a:xfrm rot="5983098" flipH="1">
              <a:off x="2784" y="3285"/>
              <a:ext cx="48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1064"/>
            <p:cNvSpPr>
              <a:spLocks noChangeArrowheads="1"/>
            </p:cNvSpPr>
            <p:nvPr/>
          </p:nvSpPr>
          <p:spPr bwMode="auto">
            <a:xfrm rot="5983098" flipH="1">
              <a:off x="2803" y="3537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1065"/>
            <p:cNvSpPr>
              <a:spLocks noChangeArrowheads="1"/>
            </p:cNvSpPr>
            <p:nvPr/>
          </p:nvSpPr>
          <p:spPr bwMode="auto">
            <a:xfrm rot="5983098" flipH="1">
              <a:off x="2779" y="3541"/>
              <a:ext cx="49" cy="4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1066"/>
            <p:cNvSpPr>
              <a:spLocks noChangeArrowheads="1"/>
            </p:cNvSpPr>
            <p:nvPr/>
          </p:nvSpPr>
          <p:spPr bwMode="auto">
            <a:xfrm rot="5983098" flipH="1">
              <a:off x="2757" y="3545"/>
              <a:ext cx="48" cy="4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1067"/>
            <p:cNvSpPr>
              <a:spLocks noChangeArrowheads="1"/>
            </p:cNvSpPr>
            <p:nvPr/>
          </p:nvSpPr>
          <p:spPr bwMode="auto">
            <a:xfrm rot="5983098" flipH="1">
              <a:off x="2781" y="3616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1068"/>
            <p:cNvSpPr>
              <a:spLocks noChangeArrowheads="1"/>
            </p:cNvSpPr>
            <p:nvPr/>
          </p:nvSpPr>
          <p:spPr bwMode="auto">
            <a:xfrm rot="5983098" flipH="1">
              <a:off x="2758" y="3620"/>
              <a:ext cx="47" cy="4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1069"/>
            <p:cNvSpPr>
              <a:spLocks noChangeArrowheads="1"/>
            </p:cNvSpPr>
            <p:nvPr/>
          </p:nvSpPr>
          <p:spPr bwMode="auto">
            <a:xfrm rot="5983098" flipH="1">
              <a:off x="2734" y="3625"/>
              <a:ext cx="49" cy="4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1070"/>
            <p:cNvSpPr>
              <a:spLocks noChangeArrowheads="1"/>
            </p:cNvSpPr>
            <p:nvPr/>
          </p:nvSpPr>
          <p:spPr bwMode="auto">
            <a:xfrm>
              <a:off x="2427" y="2875"/>
              <a:ext cx="239" cy="217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en-US" sz="2800">
                <a:solidFill>
                  <a:schemeClr val="accent1"/>
                </a:solidFill>
                <a:latin typeface="Times New Roman" pitchFamily="18" charset="0"/>
                <a:ea typeface="PMingLiU" pitchFamily="18" charset="-120"/>
              </a:endParaRPr>
            </a:p>
          </p:txBody>
        </p:sp>
        <p:sp>
          <p:nvSpPr>
            <p:cNvPr id="48" name="Text Box 1071"/>
            <p:cNvSpPr txBox="1">
              <a:spLocks noChangeArrowheads="1"/>
            </p:cNvSpPr>
            <p:nvPr/>
          </p:nvSpPr>
          <p:spPr bwMode="auto">
            <a:xfrm>
              <a:off x="2405" y="2907"/>
              <a:ext cx="2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800" b="1">
                  <a:latin typeface="Helvetica" pitchFamily="34" charset="0"/>
                  <a:ea typeface="PMingLiU" pitchFamily="18" charset="-120"/>
                </a:rPr>
                <a:t>ALCT</a:t>
              </a:r>
            </a:p>
          </p:txBody>
        </p:sp>
        <p:sp>
          <p:nvSpPr>
            <p:cNvPr id="49" name="Text Box 1072"/>
            <p:cNvSpPr txBox="1">
              <a:spLocks noChangeArrowheads="1"/>
            </p:cNvSpPr>
            <p:nvPr/>
          </p:nvSpPr>
          <p:spPr bwMode="auto">
            <a:xfrm rot="-65618">
              <a:off x="2611" y="2846"/>
              <a:ext cx="276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1 of 24</a:t>
              </a:r>
            </a:p>
          </p:txBody>
        </p:sp>
        <p:sp>
          <p:nvSpPr>
            <p:cNvPr id="50" name="Line 1073"/>
            <p:cNvSpPr>
              <a:spLocks noChangeShapeType="1"/>
            </p:cNvSpPr>
            <p:nvPr/>
          </p:nvSpPr>
          <p:spPr bwMode="auto">
            <a:xfrm rot="16200000" flipV="1">
              <a:off x="2755" y="2853"/>
              <a:ext cx="2" cy="22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1074"/>
            <p:cNvSpPr>
              <a:spLocks noChangeArrowheads="1"/>
            </p:cNvSpPr>
            <p:nvPr/>
          </p:nvSpPr>
          <p:spPr bwMode="auto">
            <a:xfrm>
              <a:off x="2195" y="2353"/>
              <a:ext cx="132" cy="182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1075"/>
            <p:cNvSpPr txBox="1">
              <a:spLocks noChangeArrowheads="1"/>
            </p:cNvSpPr>
            <p:nvPr/>
          </p:nvSpPr>
          <p:spPr bwMode="auto">
            <a:xfrm>
              <a:off x="2139" y="2370"/>
              <a:ext cx="25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0" lang="en-US" sz="600" b="1" dirty="0">
                  <a:latin typeface="Helvetica" pitchFamily="34" charset="0"/>
                  <a:ea typeface="PMingLiU" pitchFamily="18" charset="-120"/>
                </a:rPr>
                <a:t>CFEB</a:t>
              </a:r>
            </a:p>
          </p:txBody>
        </p:sp>
        <p:sp>
          <p:nvSpPr>
            <p:cNvPr id="53" name="Line 1076"/>
            <p:cNvSpPr>
              <a:spLocks noChangeShapeType="1"/>
            </p:cNvSpPr>
            <p:nvPr/>
          </p:nvSpPr>
          <p:spPr bwMode="auto">
            <a:xfrm rot="5400000" flipH="1" flipV="1">
              <a:off x="2363" y="2365"/>
              <a:ext cx="0" cy="6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1078"/>
            <p:cNvSpPr>
              <a:spLocks noChangeArrowheads="1"/>
            </p:cNvSpPr>
            <p:nvPr/>
          </p:nvSpPr>
          <p:spPr bwMode="auto">
            <a:xfrm>
              <a:off x="2247" y="2873"/>
              <a:ext cx="155" cy="21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en-US" sz="2800">
                <a:solidFill>
                  <a:schemeClr val="accent1"/>
                </a:solidFill>
                <a:latin typeface="Times New Roman" pitchFamily="18" charset="0"/>
                <a:ea typeface="PMingLiU" pitchFamily="18" charset="-120"/>
              </a:endParaRPr>
            </a:p>
          </p:txBody>
        </p:sp>
        <p:sp>
          <p:nvSpPr>
            <p:cNvPr id="55" name="Text Box 1079"/>
            <p:cNvSpPr txBox="1">
              <a:spLocks noChangeArrowheads="1"/>
            </p:cNvSpPr>
            <p:nvPr/>
          </p:nvSpPr>
          <p:spPr bwMode="auto">
            <a:xfrm>
              <a:off x="2207" y="2926"/>
              <a:ext cx="254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kumimoji="0" lang="en-US" sz="600" b="1">
                  <a:latin typeface="Helvetica" pitchFamily="34" charset="0"/>
                  <a:ea typeface="PMingLiU" pitchFamily="18" charset="-120"/>
                </a:rPr>
                <a:t>LVDB</a:t>
              </a:r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2705595" y="3323335"/>
            <a:ext cx="533400" cy="16077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2705595" y="3788064"/>
            <a:ext cx="1193813" cy="1143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ontent Placeholder 85"/>
          <p:cNvSpPr txBox="1">
            <a:spLocks/>
          </p:cNvSpPr>
          <p:nvPr/>
        </p:nvSpPr>
        <p:spPr>
          <a:xfrm>
            <a:off x="228600" y="1600200"/>
            <a:ext cx="3429000" cy="110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0000"/>
                </a:solidFill>
              </a:rPr>
              <a:t>Located closest to the point of interaction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3514005" y="2483975"/>
            <a:ext cx="1130337" cy="567393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 rot="1625850">
            <a:off x="3301606" y="3017025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me-1/1a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 rot="1698811">
            <a:off x="3819386" y="2018878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me-1/1b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188" name="Date Placeholder 18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189" name="Footer Placeholder 18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190" name="Slide Number Placeholder 1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4</a:t>
            </a:fld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5562154" y="914400"/>
            <a:ext cx="3051759" cy="4630892"/>
            <a:chOff x="5487154" y="931863"/>
            <a:chExt cx="3669546" cy="5468320"/>
          </a:xfrm>
        </p:grpSpPr>
        <p:pic>
          <p:nvPicPr>
            <p:cNvPr id="68" name="Picture 67" descr="me1_1_wir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650" y="1222375"/>
              <a:ext cx="3308350" cy="502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Line 5"/>
            <p:cNvSpPr>
              <a:spLocks noChangeShapeType="1"/>
            </p:cNvSpPr>
            <p:nvPr/>
          </p:nvSpPr>
          <p:spPr bwMode="auto">
            <a:xfrm>
              <a:off x="5943600" y="4800600"/>
              <a:ext cx="3200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5943600" y="6045200"/>
              <a:ext cx="3200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5956300" y="1828800"/>
              <a:ext cx="3200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2" name="Line 8"/>
            <p:cNvSpPr>
              <a:spLocks noChangeShapeType="1"/>
            </p:cNvSpPr>
            <p:nvPr/>
          </p:nvSpPr>
          <p:spPr bwMode="auto">
            <a:xfrm>
              <a:off x="6096000" y="1828800"/>
              <a:ext cx="0" cy="2971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>
              <a:off x="6096000" y="4800600"/>
              <a:ext cx="0" cy="12192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4" name="Text Box 10"/>
            <p:cNvSpPr txBox="1">
              <a:spLocks noChangeArrowheads="1"/>
            </p:cNvSpPr>
            <p:nvPr/>
          </p:nvSpPr>
          <p:spPr bwMode="auto">
            <a:xfrm rot="10800000">
              <a:off x="5512554" y="2853180"/>
              <a:ext cx="550942" cy="930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accent2"/>
                  </a:solidFill>
                </a:rPr>
                <a:t>ME1/b</a:t>
              </a:r>
              <a:endParaRPr lang="ru-RU" sz="2000" b="1">
                <a:solidFill>
                  <a:schemeClr val="accent2"/>
                </a:solidFill>
              </a:endParaRP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 rot="10800000">
              <a:off x="5487154" y="4913744"/>
              <a:ext cx="550942" cy="91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accent2"/>
                  </a:solidFill>
                </a:rPr>
                <a:t>ME1/a</a:t>
              </a:r>
              <a:endParaRPr lang="ru-RU" sz="2000" b="1">
                <a:solidFill>
                  <a:schemeClr val="accent2"/>
                </a:solidFill>
              </a:endParaRPr>
            </a:p>
          </p:txBody>
        </p:sp>
        <p:sp>
          <p:nvSpPr>
            <p:cNvPr id="78" name="Text Box 12"/>
            <p:cNvSpPr txBox="1">
              <a:spLocks noChangeArrowheads="1"/>
            </p:cNvSpPr>
            <p:nvPr/>
          </p:nvSpPr>
          <p:spPr bwMode="auto">
            <a:xfrm>
              <a:off x="7312025" y="931863"/>
              <a:ext cx="1035167" cy="43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chemeClr val="accent2"/>
                  </a:solidFill>
                </a:rPr>
                <a:t>ME1/1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79" name="Text Box 13"/>
            <p:cNvSpPr txBox="1">
              <a:spLocks noChangeArrowheads="1"/>
            </p:cNvSpPr>
            <p:nvPr/>
          </p:nvSpPr>
          <p:spPr bwMode="auto">
            <a:xfrm>
              <a:off x="6096000" y="1741488"/>
              <a:ext cx="1015440" cy="40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h</a:t>
              </a:r>
              <a:r>
                <a:rPr lang="en-US" b="1">
                  <a:solidFill>
                    <a:schemeClr val="accent2"/>
                  </a:solidFill>
                </a:rPr>
                <a:t>=1.55</a:t>
              </a:r>
              <a:endParaRPr lang="ru-RU" b="1">
                <a:solidFill>
                  <a:schemeClr val="accent2"/>
                </a:solidFill>
              </a:endParaRPr>
            </a:p>
          </p:txBody>
        </p:sp>
        <p:sp>
          <p:nvSpPr>
            <p:cNvPr id="80" name="Text Box 14"/>
            <p:cNvSpPr txBox="1">
              <a:spLocks noChangeArrowheads="1"/>
            </p:cNvSpPr>
            <p:nvPr/>
          </p:nvSpPr>
          <p:spPr bwMode="auto">
            <a:xfrm>
              <a:off x="6262688" y="4789488"/>
              <a:ext cx="1015440" cy="40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h</a:t>
              </a:r>
              <a:r>
                <a:rPr lang="en-US" b="1">
                  <a:solidFill>
                    <a:schemeClr val="accent2"/>
                  </a:solidFill>
                </a:rPr>
                <a:t>=2.09</a:t>
              </a:r>
              <a:endParaRPr lang="ru-RU" b="1">
                <a:solidFill>
                  <a:schemeClr val="accent2"/>
                </a:solidFill>
              </a:endParaRPr>
            </a:p>
          </p:txBody>
        </p:sp>
        <p:sp>
          <p:nvSpPr>
            <p:cNvPr id="81" name="Text Box 15"/>
            <p:cNvSpPr txBox="1">
              <a:spLocks noChangeArrowheads="1"/>
            </p:cNvSpPr>
            <p:nvPr/>
          </p:nvSpPr>
          <p:spPr bwMode="auto">
            <a:xfrm>
              <a:off x="6248400" y="5994400"/>
              <a:ext cx="1015440" cy="40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h</a:t>
              </a:r>
              <a:r>
                <a:rPr lang="en-US" b="1">
                  <a:solidFill>
                    <a:schemeClr val="accent2"/>
                  </a:solidFill>
                </a:rPr>
                <a:t>=2.43</a:t>
              </a:r>
              <a:endParaRPr lang="ru-RU" b="1">
                <a:solidFill>
                  <a:schemeClr val="accent2"/>
                </a:solidFill>
              </a:endParaRPr>
            </a:p>
          </p:txBody>
        </p:sp>
      </p:grpSp>
      <p:sp>
        <p:nvSpPr>
          <p:cNvPr id="82" name="Content Placeholder 85"/>
          <p:cNvSpPr>
            <a:spLocks noGrp="1"/>
          </p:cNvSpPr>
          <p:nvPr>
            <p:ph idx="1"/>
          </p:nvPr>
        </p:nvSpPr>
        <p:spPr>
          <a:xfrm>
            <a:off x="4508731" y="5532612"/>
            <a:ext cx="4482869" cy="12491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Strips are split in </a:t>
            </a:r>
            <a:r>
              <a:rPr lang="en-US" dirty="0" smtClean="0">
                <a:solidFill>
                  <a:srgbClr val="00B0F0"/>
                </a:solidFill>
                <a:latin typeface="Symbol" pitchFamily="18" charset="2"/>
              </a:rPr>
              <a:t>h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Effectively two chambers in one</a:t>
            </a:r>
          </a:p>
          <a:p>
            <a:pPr lvl="2"/>
            <a:r>
              <a:rPr lang="en-US" dirty="0" smtClean="0">
                <a:solidFill>
                  <a:srgbClr val="00B0F0"/>
                </a:solidFill>
              </a:rPr>
              <a:t>Inner chamber:  ME-1/1a (48 strips)</a:t>
            </a:r>
          </a:p>
          <a:p>
            <a:pPr lvl="2"/>
            <a:r>
              <a:rPr lang="en-US" dirty="0" smtClean="0">
                <a:solidFill>
                  <a:srgbClr val="00B0F0"/>
                </a:solidFill>
              </a:rPr>
              <a:t>Outer Chamber: ME-1/1b (64 strips)</a:t>
            </a:r>
          </a:p>
          <a:p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94" grpId="0"/>
      <p:bldP spid="8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8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5408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ME-1/1 System During 7 &amp; 8 </a:t>
            </a:r>
            <a:r>
              <a:rPr lang="en-US" sz="3200" b="1" dirty="0" err="1" smtClean="0"/>
              <a:t>TeV</a:t>
            </a:r>
            <a:r>
              <a:rPr lang="en-US" sz="3200" b="1" dirty="0" smtClean="0"/>
              <a:t> runs</a:t>
            </a:r>
            <a:endParaRPr lang="en-US" sz="3200" b="1" dirty="0"/>
          </a:p>
        </p:txBody>
      </p:sp>
      <p:sp>
        <p:nvSpPr>
          <p:cNvPr id="165" name="Content Placeholder 85"/>
          <p:cNvSpPr txBox="1">
            <a:spLocks/>
          </p:cNvSpPr>
          <p:nvPr/>
        </p:nvSpPr>
        <p:spPr>
          <a:xfrm>
            <a:off x="4267200" y="1676399"/>
            <a:ext cx="4746484" cy="493360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ME-1/1</a:t>
            </a:r>
          </a:p>
          <a:p>
            <a:pPr lvl="1"/>
            <a:r>
              <a:rPr lang="en-US" sz="2200" dirty="0" smtClean="0"/>
              <a:t>spatial </a:t>
            </a:r>
            <a:r>
              <a:rPr lang="en-US" sz="2200" dirty="0"/>
              <a:t>resolution of ME1/1 is 113 </a:t>
            </a:r>
            <a:r>
              <a:rPr lang="en-US" sz="2200" dirty="0" smtClean="0"/>
              <a:t>micrometer</a:t>
            </a:r>
          </a:p>
          <a:p>
            <a:pPr lvl="1"/>
            <a:r>
              <a:rPr lang="en-US" sz="2200" dirty="0" smtClean="0"/>
              <a:t>5 CFEBs: Cathode Front-End Board (4 CFEBs for ME-1/1b, 1CFEB for ME-1/1a)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Radial cathode strips for precision measurement in bend direction of magnetic </a:t>
            </a:r>
            <a:r>
              <a:rPr lang="en-US" sz="2000" dirty="0" smtClean="0"/>
              <a:t>field</a:t>
            </a:r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ME-1/1 </a:t>
            </a:r>
            <a:r>
              <a:rPr lang="en-US" sz="2000" dirty="0"/>
              <a:t>504x96=~</a:t>
            </a:r>
            <a:r>
              <a:rPr lang="en-US" sz="2000" dirty="0" smtClean="0"/>
              <a:t>48,384 </a:t>
            </a:r>
            <a:r>
              <a:rPr lang="en-US" sz="2000" dirty="0"/>
              <a:t>strips</a:t>
            </a:r>
          </a:p>
          <a:p>
            <a:pPr lvl="1"/>
            <a:r>
              <a:rPr lang="en-US" sz="2200" dirty="0" smtClean="0"/>
              <a:t>1 ALCT: Anode Readout Board</a:t>
            </a:r>
          </a:p>
          <a:p>
            <a:pPr lvl="2"/>
            <a:r>
              <a:rPr lang="en-US" sz="2000" dirty="0"/>
              <a:t>Anode wires for timing (bunch ID) and for r 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coordinate</a:t>
            </a:r>
          </a:p>
        </p:txBody>
      </p:sp>
      <p:sp>
        <p:nvSpPr>
          <p:cNvPr id="188" name="Date Placeholder 18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189" name="Footer Placeholder 18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190" name="Slide Number Placeholder 1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5</a:t>
            </a:fld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381000" y="1158034"/>
            <a:ext cx="3505200" cy="5318966"/>
            <a:chOff x="5487154" y="931863"/>
            <a:chExt cx="3669546" cy="5468320"/>
          </a:xfrm>
        </p:grpSpPr>
        <p:pic>
          <p:nvPicPr>
            <p:cNvPr id="68" name="Picture 67" descr="me1_1_wir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650" y="1222375"/>
              <a:ext cx="3308350" cy="502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Line 5"/>
            <p:cNvSpPr>
              <a:spLocks noChangeShapeType="1"/>
            </p:cNvSpPr>
            <p:nvPr/>
          </p:nvSpPr>
          <p:spPr bwMode="auto">
            <a:xfrm>
              <a:off x="5943600" y="4800600"/>
              <a:ext cx="3200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5943600" y="6045200"/>
              <a:ext cx="3200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5956300" y="1828800"/>
              <a:ext cx="3200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2" name="Line 8"/>
            <p:cNvSpPr>
              <a:spLocks noChangeShapeType="1"/>
            </p:cNvSpPr>
            <p:nvPr/>
          </p:nvSpPr>
          <p:spPr bwMode="auto">
            <a:xfrm>
              <a:off x="6096000" y="1828800"/>
              <a:ext cx="0" cy="2971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>
              <a:off x="6096000" y="4800600"/>
              <a:ext cx="0" cy="12192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74" name="Text Box 10"/>
            <p:cNvSpPr txBox="1">
              <a:spLocks noChangeArrowheads="1"/>
            </p:cNvSpPr>
            <p:nvPr/>
          </p:nvSpPr>
          <p:spPr bwMode="auto">
            <a:xfrm rot="10800000">
              <a:off x="5512554" y="2853180"/>
              <a:ext cx="550942" cy="930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accent2"/>
                  </a:solidFill>
                </a:rPr>
                <a:t>ME1/b</a:t>
              </a:r>
              <a:endParaRPr lang="ru-RU" sz="2000" b="1">
                <a:solidFill>
                  <a:schemeClr val="accent2"/>
                </a:solidFill>
              </a:endParaRP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 rot="10800000">
              <a:off x="5487154" y="4913744"/>
              <a:ext cx="550942" cy="91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accent2"/>
                  </a:solidFill>
                </a:rPr>
                <a:t>ME1/a</a:t>
              </a:r>
              <a:endParaRPr lang="ru-RU" sz="2000" b="1">
                <a:solidFill>
                  <a:schemeClr val="accent2"/>
                </a:solidFill>
              </a:endParaRPr>
            </a:p>
          </p:txBody>
        </p:sp>
        <p:sp>
          <p:nvSpPr>
            <p:cNvPr id="78" name="Text Box 12"/>
            <p:cNvSpPr txBox="1">
              <a:spLocks noChangeArrowheads="1"/>
            </p:cNvSpPr>
            <p:nvPr/>
          </p:nvSpPr>
          <p:spPr bwMode="auto">
            <a:xfrm>
              <a:off x="7312025" y="931863"/>
              <a:ext cx="1035167" cy="43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chemeClr val="accent2"/>
                  </a:solidFill>
                </a:rPr>
                <a:t>ME1/1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79" name="Text Box 13"/>
            <p:cNvSpPr txBox="1">
              <a:spLocks noChangeArrowheads="1"/>
            </p:cNvSpPr>
            <p:nvPr/>
          </p:nvSpPr>
          <p:spPr bwMode="auto">
            <a:xfrm>
              <a:off x="6096000" y="1741488"/>
              <a:ext cx="1015440" cy="40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h</a:t>
              </a:r>
              <a:r>
                <a:rPr lang="en-US" b="1">
                  <a:solidFill>
                    <a:schemeClr val="accent2"/>
                  </a:solidFill>
                </a:rPr>
                <a:t>=1.55</a:t>
              </a:r>
              <a:endParaRPr lang="ru-RU" b="1">
                <a:solidFill>
                  <a:schemeClr val="accent2"/>
                </a:solidFill>
              </a:endParaRPr>
            </a:p>
          </p:txBody>
        </p:sp>
        <p:sp>
          <p:nvSpPr>
            <p:cNvPr id="80" name="Text Box 14"/>
            <p:cNvSpPr txBox="1">
              <a:spLocks noChangeArrowheads="1"/>
            </p:cNvSpPr>
            <p:nvPr/>
          </p:nvSpPr>
          <p:spPr bwMode="auto">
            <a:xfrm>
              <a:off x="6262688" y="4789488"/>
              <a:ext cx="1015440" cy="40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h</a:t>
              </a:r>
              <a:r>
                <a:rPr lang="en-US" b="1">
                  <a:solidFill>
                    <a:schemeClr val="accent2"/>
                  </a:solidFill>
                </a:rPr>
                <a:t>=2.09</a:t>
              </a:r>
              <a:endParaRPr lang="ru-RU" b="1">
                <a:solidFill>
                  <a:schemeClr val="accent2"/>
                </a:solidFill>
              </a:endParaRPr>
            </a:p>
          </p:txBody>
        </p:sp>
        <p:sp>
          <p:nvSpPr>
            <p:cNvPr id="81" name="Text Box 15"/>
            <p:cNvSpPr txBox="1">
              <a:spLocks noChangeArrowheads="1"/>
            </p:cNvSpPr>
            <p:nvPr/>
          </p:nvSpPr>
          <p:spPr bwMode="auto">
            <a:xfrm>
              <a:off x="6248400" y="5994400"/>
              <a:ext cx="1015440" cy="40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h</a:t>
              </a:r>
              <a:r>
                <a:rPr lang="en-US" b="1">
                  <a:solidFill>
                    <a:schemeClr val="accent2"/>
                  </a:solidFill>
                </a:rPr>
                <a:t>=2.43</a:t>
              </a:r>
              <a:endParaRPr lang="ru-RU" b="1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91600" cy="7620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Trigger Primitives Generated in Front End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0"/>
            <a:ext cx="5562600" cy="495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Local Charged Tracks (LCT)</a:t>
            </a:r>
            <a:r>
              <a:rPr lang="en-US" sz="2000" dirty="0" smtClean="0"/>
              <a:t> are formed by comparing hits to patterns…</a:t>
            </a:r>
          </a:p>
          <a:p>
            <a:pPr eaLnBrk="1" hangingPunct="1">
              <a:lnSpc>
                <a:spcPct val="90000"/>
              </a:lnSpc>
              <a:spcBef>
                <a:spcPct val="80000"/>
              </a:spcBef>
              <a:buFontTx/>
              <a:buNone/>
            </a:pPr>
            <a:r>
              <a:rPr lang="en-US" sz="2000" dirty="0" smtClean="0">
                <a:solidFill>
                  <a:srgbClr val="008000"/>
                </a:solidFill>
              </a:rPr>
              <a:t>Cathode LCT (</a:t>
            </a:r>
            <a:r>
              <a:rPr lang="en-US" sz="2000" b="1" dirty="0" smtClean="0">
                <a:solidFill>
                  <a:srgbClr val="008000"/>
                </a:solidFill>
              </a:rPr>
              <a:t>CLCT</a:t>
            </a:r>
            <a:r>
              <a:rPr lang="en-US" sz="2000" dirty="0" smtClean="0">
                <a:solidFill>
                  <a:srgbClr val="008000"/>
                </a:solidFill>
              </a:rPr>
              <a:t>) from strips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CC0099"/>
                </a:solidFill>
              </a:rPr>
              <a:t>Comparator network rapidly determines hits to ½-strip resolution per layer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Measures </a:t>
            </a:r>
            <a:r>
              <a:rPr lang="en-US" sz="2000" dirty="0" smtClean="0">
                <a:solidFill>
                  <a:srgbClr val="008000"/>
                </a:solidFill>
                <a:latin typeface="Symbol" pitchFamily="18" charset="2"/>
              </a:rPr>
              <a:t>f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Pattern </a:t>
            </a:r>
            <a:r>
              <a:rPr lang="en-US" sz="2000" dirty="0" smtClean="0">
                <a:solidFill>
                  <a:srgbClr val="008000"/>
                </a:solidFill>
                <a:sym typeface="Symbol" pitchFamily="18" charset="2"/>
              </a:rPr>
              <a:t></a:t>
            </a:r>
            <a:r>
              <a:rPr lang="en-US" sz="2000" dirty="0" smtClean="0">
                <a:solidFill>
                  <a:srgbClr val="008000"/>
                </a:solidFill>
              </a:rPr>
              <a:t> Radius of curvature </a:t>
            </a:r>
            <a:r>
              <a:rPr lang="en-US" sz="2000" dirty="0" smtClean="0">
                <a:solidFill>
                  <a:srgbClr val="008000"/>
                </a:solidFill>
                <a:sym typeface="Symbol" pitchFamily="18" charset="2"/>
              </a:rPr>
              <a:t></a:t>
            </a:r>
            <a:r>
              <a:rPr lang="en-US" sz="2000" dirty="0" smtClean="0">
                <a:solidFill>
                  <a:srgbClr val="008000"/>
                </a:solidFill>
              </a:rPr>
              <a:t> momentum</a:t>
            </a:r>
            <a:endParaRPr lang="en-US" sz="2000" dirty="0" smtClean="0">
              <a:solidFill>
                <a:srgbClr val="CC0099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Anode LCT (</a:t>
            </a:r>
            <a:r>
              <a:rPr lang="en-US" sz="2000" b="1" dirty="0" smtClean="0">
                <a:solidFill>
                  <a:srgbClr val="0000FF"/>
                </a:solidFill>
              </a:rPr>
              <a:t>ALCT</a:t>
            </a:r>
            <a:r>
              <a:rPr lang="en-US" sz="2000" dirty="0" smtClean="0">
                <a:solidFill>
                  <a:srgbClr val="0000FF"/>
                </a:solidFill>
              </a:rPr>
              <a:t>) from wire groups 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CC0099"/>
                </a:solidFill>
              </a:rPr>
              <a:t>Defines trigger timing</a:t>
            </a:r>
            <a:endParaRPr lang="en-US" sz="2400" dirty="0" smtClean="0">
              <a:solidFill>
                <a:srgbClr val="CC00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Measures 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, </a:t>
            </a:r>
            <a:r>
              <a:rPr lang="en-US" sz="2000" dirty="0" err="1" smtClean="0">
                <a:solidFill>
                  <a:srgbClr val="0000FF"/>
                </a:solidFill>
                <a:sym typeface="Symbol" pitchFamily="18" charset="2"/>
              </a:rPr>
              <a:t>bx</a:t>
            </a:r>
            <a:endParaRPr lang="en-US" sz="2000" dirty="0" smtClean="0">
              <a:solidFill>
                <a:srgbClr val="0000FF"/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Pattern 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</a:t>
            </a:r>
            <a:r>
              <a:rPr lang="en-US" sz="2000" dirty="0" smtClean="0">
                <a:solidFill>
                  <a:srgbClr val="0000FF"/>
                </a:solidFill>
              </a:rPr>
              <a:t> envelope pointing to Interaction Point</a:t>
            </a:r>
          </a:p>
        </p:txBody>
      </p:sp>
      <p:grpSp>
        <p:nvGrpSpPr>
          <p:cNvPr id="6151" name="Group 4"/>
          <p:cNvGrpSpPr>
            <a:grpSpLocks/>
          </p:cNvGrpSpPr>
          <p:nvPr/>
        </p:nvGrpSpPr>
        <p:grpSpPr bwMode="auto">
          <a:xfrm>
            <a:off x="5918200" y="1493837"/>
            <a:ext cx="2768600" cy="3095625"/>
            <a:chOff x="3537" y="637"/>
            <a:chExt cx="1744" cy="1950"/>
          </a:xfrm>
        </p:grpSpPr>
        <p:sp>
          <p:nvSpPr>
            <p:cNvPr id="6188" name="AutoShape 5"/>
            <p:cNvSpPr>
              <a:spLocks noChangeArrowheads="1"/>
            </p:cNvSpPr>
            <p:nvPr/>
          </p:nvSpPr>
          <p:spPr bwMode="auto">
            <a:xfrm>
              <a:off x="4785" y="1093"/>
              <a:ext cx="496" cy="720"/>
            </a:xfrm>
            <a:custGeom>
              <a:avLst/>
              <a:gdLst>
                <a:gd name="T0" fmla="*/ 434 w 21600"/>
                <a:gd name="T1" fmla="*/ 360 h 21600"/>
                <a:gd name="T2" fmla="*/ 248 w 21600"/>
                <a:gd name="T3" fmla="*/ 720 h 21600"/>
                <a:gd name="T4" fmla="*/ 62 w 21600"/>
                <a:gd name="T5" fmla="*/ 360 h 21600"/>
                <a:gd name="T6" fmla="*/ 24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500 h 21600"/>
                <a:gd name="T14" fmla="*/ 1711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189" name="AutoShape 6"/>
            <p:cNvSpPr>
              <a:spLocks noChangeArrowheads="1"/>
            </p:cNvSpPr>
            <p:nvPr/>
          </p:nvSpPr>
          <p:spPr bwMode="auto">
            <a:xfrm>
              <a:off x="4585" y="1380"/>
              <a:ext cx="496" cy="720"/>
            </a:xfrm>
            <a:custGeom>
              <a:avLst/>
              <a:gdLst>
                <a:gd name="T0" fmla="*/ 434 w 21600"/>
                <a:gd name="T1" fmla="*/ 360 h 21600"/>
                <a:gd name="T2" fmla="*/ 248 w 21600"/>
                <a:gd name="T3" fmla="*/ 720 h 21600"/>
                <a:gd name="T4" fmla="*/ 62 w 21600"/>
                <a:gd name="T5" fmla="*/ 360 h 21600"/>
                <a:gd name="T6" fmla="*/ 24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500 h 21600"/>
                <a:gd name="T14" fmla="*/ 1711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190" name="AutoShape 7"/>
            <p:cNvSpPr>
              <a:spLocks noChangeArrowheads="1"/>
            </p:cNvSpPr>
            <p:nvPr/>
          </p:nvSpPr>
          <p:spPr bwMode="auto">
            <a:xfrm>
              <a:off x="4361" y="1636"/>
              <a:ext cx="496" cy="720"/>
            </a:xfrm>
            <a:custGeom>
              <a:avLst/>
              <a:gdLst>
                <a:gd name="T0" fmla="*/ 434 w 21600"/>
                <a:gd name="T1" fmla="*/ 360 h 21600"/>
                <a:gd name="T2" fmla="*/ 248 w 21600"/>
                <a:gd name="T3" fmla="*/ 720 h 21600"/>
                <a:gd name="T4" fmla="*/ 62 w 21600"/>
                <a:gd name="T5" fmla="*/ 360 h 21600"/>
                <a:gd name="T6" fmla="*/ 24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500 h 21600"/>
                <a:gd name="T14" fmla="*/ 17115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191" name="Line 8"/>
            <p:cNvSpPr>
              <a:spLocks noChangeShapeType="1"/>
            </p:cNvSpPr>
            <p:nvPr/>
          </p:nvSpPr>
          <p:spPr bwMode="auto">
            <a:xfrm flipV="1">
              <a:off x="4617" y="1917"/>
              <a:ext cx="72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Line 9"/>
            <p:cNvSpPr>
              <a:spLocks noChangeShapeType="1"/>
            </p:cNvSpPr>
            <p:nvPr/>
          </p:nvSpPr>
          <p:spPr bwMode="auto">
            <a:xfrm flipV="1">
              <a:off x="4871" y="1445"/>
              <a:ext cx="34" cy="1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3" name="Line 10"/>
            <p:cNvSpPr>
              <a:spLocks noChangeShapeType="1"/>
            </p:cNvSpPr>
            <p:nvPr/>
          </p:nvSpPr>
          <p:spPr bwMode="auto">
            <a:xfrm flipH="1" flipV="1">
              <a:off x="4893" y="1073"/>
              <a:ext cx="28" cy="1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4" name="Freeform 11"/>
            <p:cNvSpPr>
              <a:spLocks/>
            </p:cNvSpPr>
            <p:nvPr/>
          </p:nvSpPr>
          <p:spPr bwMode="auto">
            <a:xfrm>
              <a:off x="4713" y="1589"/>
              <a:ext cx="152" cy="328"/>
            </a:xfrm>
            <a:custGeom>
              <a:avLst/>
              <a:gdLst>
                <a:gd name="T0" fmla="*/ 0 w 152"/>
                <a:gd name="T1" fmla="*/ 328 h 328"/>
                <a:gd name="T2" fmla="*/ 64 w 152"/>
                <a:gd name="T3" fmla="*/ 224 h 328"/>
                <a:gd name="T4" fmla="*/ 112 w 152"/>
                <a:gd name="T5" fmla="*/ 112 h 328"/>
                <a:gd name="T6" fmla="*/ 152 w 152"/>
                <a:gd name="T7" fmla="*/ 0 h 3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2" h="328">
                  <a:moveTo>
                    <a:pt x="0" y="328"/>
                  </a:moveTo>
                  <a:cubicBezTo>
                    <a:pt x="22" y="294"/>
                    <a:pt x="45" y="260"/>
                    <a:pt x="64" y="224"/>
                  </a:cubicBezTo>
                  <a:cubicBezTo>
                    <a:pt x="83" y="188"/>
                    <a:pt x="97" y="149"/>
                    <a:pt x="112" y="112"/>
                  </a:cubicBezTo>
                  <a:cubicBezTo>
                    <a:pt x="127" y="75"/>
                    <a:pt x="145" y="18"/>
                    <a:pt x="152" y="0"/>
                  </a:cubicBezTo>
                </a:path>
              </a:pathLst>
            </a:custGeom>
            <a:noFill/>
            <a:ln w="952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" name="Freeform 12"/>
            <p:cNvSpPr>
              <a:spLocks/>
            </p:cNvSpPr>
            <p:nvPr/>
          </p:nvSpPr>
          <p:spPr bwMode="auto">
            <a:xfrm>
              <a:off x="4905" y="1205"/>
              <a:ext cx="27" cy="240"/>
            </a:xfrm>
            <a:custGeom>
              <a:avLst/>
              <a:gdLst>
                <a:gd name="T0" fmla="*/ 0 w 32"/>
                <a:gd name="T1" fmla="*/ 240 h 240"/>
                <a:gd name="T2" fmla="*/ 20 w 32"/>
                <a:gd name="T3" fmla="*/ 152 h 240"/>
                <a:gd name="T4" fmla="*/ 27 w 32"/>
                <a:gd name="T5" fmla="*/ 80 h 240"/>
                <a:gd name="T6" fmla="*/ 20 w 3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240">
                  <a:moveTo>
                    <a:pt x="0" y="240"/>
                  </a:moveTo>
                  <a:cubicBezTo>
                    <a:pt x="9" y="209"/>
                    <a:pt x="19" y="179"/>
                    <a:pt x="24" y="152"/>
                  </a:cubicBezTo>
                  <a:cubicBezTo>
                    <a:pt x="29" y="125"/>
                    <a:pt x="32" y="105"/>
                    <a:pt x="32" y="80"/>
                  </a:cubicBezTo>
                  <a:cubicBezTo>
                    <a:pt x="32" y="55"/>
                    <a:pt x="27" y="13"/>
                    <a:pt x="24" y="0"/>
                  </a:cubicBezTo>
                </a:path>
              </a:pathLst>
            </a:custGeom>
            <a:noFill/>
            <a:ln w="952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96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7" t="13950" r="12291" b="10188"/>
            <a:stretch>
              <a:fillRect/>
            </a:stretch>
          </p:blipFill>
          <p:spPr bwMode="auto">
            <a:xfrm>
              <a:off x="3637" y="677"/>
              <a:ext cx="777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97" name="Oval 14"/>
            <p:cNvSpPr>
              <a:spLocks noChangeArrowheads="1"/>
            </p:cNvSpPr>
            <p:nvPr/>
          </p:nvSpPr>
          <p:spPr bwMode="auto">
            <a:xfrm>
              <a:off x="3537" y="637"/>
              <a:ext cx="954" cy="600"/>
            </a:xfrm>
            <a:prstGeom prst="ellipse">
              <a:avLst/>
            </a:prstGeom>
            <a:noFill/>
            <a:ln w="9525">
              <a:solidFill>
                <a:srgbClr val="00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8" name="Line 15"/>
            <p:cNvSpPr>
              <a:spLocks noChangeShapeType="1"/>
            </p:cNvSpPr>
            <p:nvPr/>
          </p:nvSpPr>
          <p:spPr bwMode="auto">
            <a:xfrm>
              <a:off x="4475" y="996"/>
              <a:ext cx="429" cy="149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99" name="Object 16"/>
            <p:cNvGraphicFramePr>
              <a:graphicFrameLocks noChangeAspect="1"/>
            </p:cNvGraphicFramePr>
            <p:nvPr/>
          </p:nvGraphicFramePr>
          <p:xfrm>
            <a:off x="4380" y="2399"/>
            <a:ext cx="802" cy="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4" name="Artwork" r:id="rId5" imgW="1924319" imgH="2895238" progId="Adobe.Illustrator.7">
                    <p:embed/>
                  </p:oleObj>
                </mc:Choice>
                <mc:Fallback>
                  <p:oleObj name="Artwork" r:id="rId5" imgW="1924319" imgH="2895238" progId="Adobe.Illustrator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84433"/>
                        <a:stretch>
                          <a:fillRect/>
                        </a:stretch>
                      </p:blipFill>
                      <p:spPr bwMode="auto">
                        <a:xfrm>
                          <a:off x="4380" y="2399"/>
                          <a:ext cx="802" cy="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52" name="Group 17"/>
          <p:cNvGrpSpPr>
            <a:grpSpLocks/>
          </p:cNvGrpSpPr>
          <p:nvPr/>
        </p:nvGrpSpPr>
        <p:grpSpPr bwMode="auto">
          <a:xfrm>
            <a:off x="6096000" y="4360862"/>
            <a:ext cx="1949450" cy="2116138"/>
            <a:chOff x="3780" y="2486"/>
            <a:chExt cx="1228" cy="1333"/>
          </a:xfrm>
        </p:grpSpPr>
        <p:grpSp>
          <p:nvGrpSpPr>
            <p:cNvPr id="6153" name="Group 18"/>
            <p:cNvGrpSpPr>
              <a:grpSpLocks/>
            </p:cNvGrpSpPr>
            <p:nvPr/>
          </p:nvGrpSpPr>
          <p:grpSpPr bwMode="auto">
            <a:xfrm>
              <a:off x="4122" y="2804"/>
              <a:ext cx="886" cy="1015"/>
              <a:chOff x="4016" y="2796"/>
              <a:chExt cx="886" cy="1015"/>
            </a:xfrm>
          </p:grpSpPr>
          <p:graphicFrame>
            <p:nvGraphicFramePr>
              <p:cNvPr id="6176" name="Object 19"/>
              <p:cNvGraphicFramePr>
                <a:graphicFrameLocks noChangeAspect="1"/>
              </p:cNvGraphicFramePr>
              <p:nvPr/>
            </p:nvGraphicFramePr>
            <p:xfrm>
              <a:off x="4016" y="3651"/>
              <a:ext cx="227" cy="1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95" name="Artwork" r:id="rId7" imgW="2505425" imgH="2514286" progId="Adobe.Illustrator.7">
                      <p:embed/>
                    </p:oleObj>
                  </mc:Choice>
                  <mc:Fallback>
                    <p:oleObj name="Artwork" r:id="rId7" imgW="2505425" imgH="2514286" progId="Adobe.Illustrator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82944" r="7567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16" y="3651"/>
                            <a:ext cx="227" cy="1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177" name="Group 20"/>
              <p:cNvGrpSpPr>
                <a:grpSpLocks/>
              </p:cNvGrpSpPr>
              <p:nvPr/>
            </p:nvGrpSpPr>
            <p:grpSpPr bwMode="auto">
              <a:xfrm>
                <a:off x="4320" y="2796"/>
                <a:ext cx="582" cy="1008"/>
                <a:chOff x="4518" y="2700"/>
                <a:chExt cx="582" cy="1008"/>
              </a:xfrm>
            </p:grpSpPr>
            <p:sp>
              <p:nvSpPr>
                <p:cNvPr id="6178" name="Rectangle 21"/>
                <p:cNvSpPr>
                  <a:spLocks noChangeArrowheads="1"/>
                </p:cNvSpPr>
                <p:nvPr/>
              </p:nvSpPr>
              <p:spPr bwMode="auto">
                <a:xfrm>
                  <a:off x="4524" y="2700"/>
                  <a:ext cx="84" cy="630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179" name="Rectangle 22"/>
                <p:cNvSpPr>
                  <a:spLocks noChangeArrowheads="1"/>
                </p:cNvSpPr>
                <p:nvPr/>
              </p:nvSpPr>
              <p:spPr bwMode="auto">
                <a:xfrm>
                  <a:off x="4764" y="2700"/>
                  <a:ext cx="84" cy="630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180" name="Rectangle 23"/>
                <p:cNvSpPr>
                  <a:spLocks noChangeArrowheads="1"/>
                </p:cNvSpPr>
                <p:nvPr/>
              </p:nvSpPr>
              <p:spPr bwMode="auto">
                <a:xfrm>
                  <a:off x="5004" y="2700"/>
                  <a:ext cx="84" cy="630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6181" name="Group 24"/>
                <p:cNvGrpSpPr>
                  <a:grpSpLocks/>
                </p:cNvGrpSpPr>
                <p:nvPr/>
              </p:nvGrpSpPr>
              <p:grpSpPr bwMode="auto">
                <a:xfrm>
                  <a:off x="4524" y="3354"/>
                  <a:ext cx="564" cy="354"/>
                  <a:chOff x="4524" y="3354"/>
                  <a:chExt cx="564" cy="630"/>
                </a:xfrm>
              </p:grpSpPr>
              <p:sp>
                <p:nvSpPr>
                  <p:cNvPr id="6185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3354"/>
                    <a:ext cx="84" cy="630"/>
                  </a:xfrm>
                  <a:prstGeom prst="rect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6186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764" y="3354"/>
                    <a:ext cx="84" cy="630"/>
                  </a:xfrm>
                  <a:prstGeom prst="rect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6187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5004" y="3354"/>
                    <a:ext cx="84" cy="630"/>
                  </a:xfrm>
                  <a:prstGeom prst="rect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618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518" y="3384"/>
                  <a:ext cx="96" cy="6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3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4758" y="3210"/>
                  <a:ext cx="96" cy="6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4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5004" y="3048"/>
                  <a:ext cx="96" cy="6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154" name="Group 31"/>
            <p:cNvGrpSpPr>
              <a:grpSpLocks/>
            </p:cNvGrpSpPr>
            <p:nvPr/>
          </p:nvGrpSpPr>
          <p:grpSpPr bwMode="auto">
            <a:xfrm>
              <a:off x="3919" y="2633"/>
              <a:ext cx="269" cy="603"/>
              <a:chOff x="4156" y="3004"/>
              <a:chExt cx="198" cy="556"/>
            </a:xfrm>
          </p:grpSpPr>
          <p:grpSp>
            <p:nvGrpSpPr>
              <p:cNvPr id="6157" name="Group 32"/>
              <p:cNvGrpSpPr>
                <a:grpSpLocks/>
              </p:cNvGrpSpPr>
              <p:nvPr/>
            </p:nvGrpSpPr>
            <p:grpSpPr bwMode="auto">
              <a:xfrm>
                <a:off x="4156" y="3004"/>
                <a:ext cx="29" cy="547"/>
                <a:chOff x="4048" y="3088"/>
                <a:chExt cx="20" cy="264"/>
              </a:xfrm>
            </p:grpSpPr>
            <p:sp>
              <p:nvSpPr>
                <p:cNvPr id="6174" name="Line 33"/>
                <p:cNvSpPr>
                  <a:spLocks noChangeShapeType="1"/>
                </p:cNvSpPr>
                <p:nvPr/>
              </p:nvSpPr>
              <p:spPr bwMode="auto">
                <a:xfrm>
                  <a:off x="4048" y="3088"/>
                  <a:ext cx="0" cy="2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5" name="Line 34"/>
                <p:cNvSpPr>
                  <a:spLocks noChangeShapeType="1"/>
                </p:cNvSpPr>
                <p:nvPr/>
              </p:nvSpPr>
              <p:spPr bwMode="auto">
                <a:xfrm>
                  <a:off x="4068" y="3088"/>
                  <a:ext cx="0" cy="2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58" name="Group 35"/>
              <p:cNvGrpSpPr>
                <a:grpSpLocks/>
              </p:cNvGrpSpPr>
              <p:nvPr/>
            </p:nvGrpSpPr>
            <p:grpSpPr bwMode="auto">
              <a:xfrm>
                <a:off x="4212" y="3004"/>
                <a:ext cx="29" cy="548"/>
                <a:chOff x="4048" y="3088"/>
                <a:chExt cx="20" cy="264"/>
              </a:xfrm>
            </p:grpSpPr>
            <p:sp>
              <p:nvSpPr>
                <p:cNvPr id="6172" name="Line 36"/>
                <p:cNvSpPr>
                  <a:spLocks noChangeShapeType="1"/>
                </p:cNvSpPr>
                <p:nvPr/>
              </p:nvSpPr>
              <p:spPr bwMode="auto">
                <a:xfrm>
                  <a:off x="4048" y="3088"/>
                  <a:ext cx="0" cy="2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3" name="Line 37"/>
                <p:cNvSpPr>
                  <a:spLocks noChangeShapeType="1"/>
                </p:cNvSpPr>
                <p:nvPr/>
              </p:nvSpPr>
              <p:spPr bwMode="auto">
                <a:xfrm>
                  <a:off x="4068" y="3088"/>
                  <a:ext cx="0" cy="2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59" name="Group 38"/>
              <p:cNvGrpSpPr>
                <a:grpSpLocks/>
              </p:cNvGrpSpPr>
              <p:nvPr/>
            </p:nvGrpSpPr>
            <p:grpSpPr bwMode="auto">
              <a:xfrm>
                <a:off x="4271" y="3004"/>
                <a:ext cx="27" cy="548"/>
                <a:chOff x="4048" y="3088"/>
                <a:chExt cx="20" cy="264"/>
              </a:xfrm>
            </p:grpSpPr>
            <p:sp>
              <p:nvSpPr>
                <p:cNvPr id="6170" name="Line 39"/>
                <p:cNvSpPr>
                  <a:spLocks noChangeShapeType="1"/>
                </p:cNvSpPr>
                <p:nvPr/>
              </p:nvSpPr>
              <p:spPr bwMode="auto">
                <a:xfrm>
                  <a:off x="4048" y="3088"/>
                  <a:ext cx="0" cy="2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1" name="Line 40"/>
                <p:cNvSpPr>
                  <a:spLocks noChangeShapeType="1"/>
                </p:cNvSpPr>
                <p:nvPr/>
              </p:nvSpPr>
              <p:spPr bwMode="auto">
                <a:xfrm>
                  <a:off x="4068" y="3088"/>
                  <a:ext cx="0" cy="2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60" name="Group 41"/>
              <p:cNvGrpSpPr>
                <a:grpSpLocks/>
              </p:cNvGrpSpPr>
              <p:nvPr/>
            </p:nvGrpSpPr>
            <p:grpSpPr bwMode="auto">
              <a:xfrm>
                <a:off x="4327" y="3013"/>
                <a:ext cx="27" cy="547"/>
                <a:chOff x="4048" y="3088"/>
                <a:chExt cx="20" cy="264"/>
              </a:xfrm>
            </p:grpSpPr>
            <p:sp>
              <p:nvSpPr>
                <p:cNvPr id="6168" name="Line 42"/>
                <p:cNvSpPr>
                  <a:spLocks noChangeShapeType="1"/>
                </p:cNvSpPr>
                <p:nvPr/>
              </p:nvSpPr>
              <p:spPr bwMode="auto">
                <a:xfrm>
                  <a:off x="4048" y="3088"/>
                  <a:ext cx="0" cy="2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9" name="Line 43"/>
                <p:cNvSpPr>
                  <a:spLocks noChangeShapeType="1"/>
                </p:cNvSpPr>
                <p:nvPr/>
              </p:nvSpPr>
              <p:spPr bwMode="auto">
                <a:xfrm>
                  <a:off x="4068" y="3088"/>
                  <a:ext cx="0" cy="2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61" name="Line 44"/>
              <p:cNvSpPr>
                <a:spLocks noChangeShapeType="1"/>
              </p:cNvSpPr>
              <p:nvPr/>
            </p:nvSpPr>
            <p:spPr bwMode="auto">
              <a:xfrm>
                <a:off x="4172" y="3368"/>
                <a:ext cx="0" cy="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2" name="Line 45"/>
              <p:cNvSpPr>
                <a:spLocks noChangeShapeType="1"/>
              </p:cNvSpPr>
              <p:nvPr/>
            </p:nvSpPr>
            <p:spPr bwMode="auto">
              <a:xfrm>
                <a:off x="4200" y="3332"/>
                <a:ext cx="0" cy="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3" name="Line 46"/>
              <p:cNvSpPr>
                <a:spLocks noChangeShapeType="1"/>
              </p:cNvSpPr>
              <p:nvPr/>
            </p:nvSpPr>
            <p:spPr bwMode="auto">
              <a:xfrm>
                <a:off x="4228" y="3332"/>
                <a:ext cx="0" cy="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4" name="Line 47"/>
              <p:cNvSpPr>
                <a:spLocks noChangeShapeType="1"/>
              </p:cNvSpPr>
              <p:nvPr/>
            </p:nvSpPr>
            <p:spPr bwMode="auto">
              <a:xfrm>
                <a:off x="4256" y="3332"/>
                <a:ext cx="0" cy="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5" name="Line 48"/>
              <p:cNvSpPr>
                <a:spLocks noChangeShapeType="1"/>
              </p:cNvSpPr>
              <p:nvPr/>
            </p:nvSpPr>
            <p:spPr bwMode="auto">
              <a:xfrm>
                <a:off x="4284" y="3296"/>
                <a:ext cx="0" cy="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6" name="Line 49"/>
              <p:cNvSpPr>
                <a:spLocks noChangeShapeType="1"/>
              </p:cNvSpPr>
              <p:nvPr/>
            </p:nvSpPr>
            <p:spPr bwMode="auto">
              <a:xfrm>
                <a:off x="4312" y="3296"/>
                <a:ext cx="0" cy="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7" name="Line 50"/>
              <p:cNvSpPr>
                <a:spLocks noChangeShapeType="1"/>
              </p:cNvSpPr>
              <p:nvPr/>
            </p:nvSpPr>
            <p:spPr bwMode="auto">
              <a:xfrm>
                <a:off x="4340" y="3260"/>
                <a:ext cx="0" cy="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55" name="Oval 51"/>
            <p:cNvSpPr>
              <a:spLocks noChangeArrowheads="1"/>
            </p:cNvSpPr>
            <p:nvPr/>
          </p:nvSpPr>
          <p:spPr bwMode="auto">
            <a:xfrm>
              <a:off x="3780" y="2486"/>
              <a:ext cx="520" cy="884"/>
            </a:xfrm>
            <a:prstGeom prst="ellipse">
              <a:avLst/>
            </a:prstGeom>
            <a:noFill/>
            <a:ln w="9525">
              <a:solidFill>
                <a:srgbClr val="00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6" name="Line 52"/>
            <p:cNvSpPr>
              <a:spLocks noChangeShapeType="1"/>
            </p:cNvSpPr>
            <p:nvPr/>
          </p:nvSpPr>
          <p:spPr bwMode="auto">
            <a:xfrm flipH="1" flipV="1">
              <a:off x="4237" y="3227"/>
              <a:ext cx="221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b="1" dirty="0" smtClean="0"/>
              <a:t>Triple ganging of ME-1/1 cathode strips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7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90813" y="1218049"/>
            <a:ext cx="4993331" cy="4344551"/>
            <a:chOff x="4419599" y="3170411"/>
            <a:chExt cx="5115386" cy="3907064"/>
          </a:xfrm>
        </p:grpSpPr>
        <p:sp>
          <p:nvSpPr>
            <p:cNvPr id="34" name="Content Placeholder 85"/>
            <p:cNvSpPr txBox="1">
              <a:spLocks/>
            </p:cNvSpPr>
            <p:nvPr/>
          </p:nvSpPr>
          <p:spPr>
            <a:xfrm>
              <a:off x="4419599" y="3170411"/>
              <a:ext cx="5115386" cy="3907064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1828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ME-1/1a (2.1&lt;|</a:t>
              </a:r>
              <a:r>
                <a:rPr lang="en-US" dirty="0" smtClean="0">
                  <a:latin typeface="Symbol" pitchFamily="18" charset="2"/>
                </a:rPr>
                <a:t>h</a:t>
              </a:r>
              <a:r>
                <a:rPr lang="en-US" dirty="0" smtClean="0"/>
                <a:t>|&lt;2.4)</a:t>
              </a:r>
            </a:p>
            <a:p>
              <a:pPr lvl="1"/>
              <a:r>
                <a:rPr lang="en-US" dirty="0" smtClean="0"/>
                <a:t>3:1 cathode strip ganging</a:t>
              </a:r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marL="274320" lvl="1" indent="0">
                <a:buNone/>
              </a:pPr>
              <a:endParaRPr lang="en-US" dirty="0" smtClean="0"/>
            </a:p>
            <a:p>
              <a:pPr marL="274320" lvl="1" indent="0">
                <a:buNone/>
              </a:pPr>
              <a:endParaRPr lang="en-US" dirty="0" smtClean="0"/>
            </a:p>
            <a:p>
              <a:pPr lvl="1"/>
              <a:r>
                <a:rPr lang="en-US" dirty="0"/>
                <a:t>each electronics channel currently has 3 </a:t>
              </a:r>
              <a:r>
                <a:rPr lang="en-US" dirty="0" smtClean="0"/>
                <a:t>strips connected</a:t>
              </a:r>
            </a:p>
            <a:p>
              <a:pPr lvl="1"/>
              <a:r>
                <a:rPr lang="en-US" dirty="0" smtClean="0"/>
                <a:t>Two ghost hits for </a:t>
              </a:r>
              <a:r>
                <a:rPr lang="en-US" dirty="0"/>
                <a:t>each real </a:t>
              </a:r>
              <a:r>
                <a:rPr lang="en-US" dirty="0" err="1" smtClean="0"/>
                <a:t>muon</a:t>
              </a:r>
              <a:endParaRPr lang="en-US" dirty="0" smtClean="0"/>
            </a:p>
            <a:p>
              <a:pPr lvl="1"/>
              <a:r>
                <a:rPr lang="en-US" dirty="0" smtClean="0"/>
                <a:t>Used to reduce channel count</a:t>
              </a:r>
            </a:p>
          </p:txBody>
        </p:sp>
        <p:grpSp>
          <p:nvGrpSpPr>
            <p:cNvPr id="35" name="Group 69"/>
            <p:cNvGrpSpPr>
              <a:grpSpLocks/>
            </p:cNvGrpSpPr>
            <p:nvPr/>
          </p:nvGrpSpPr>
          <p:grpSpPr bwMode="auto">
            <a:xfrm>
              <a:off x="5151241" y="3886200"/>
              <a:ext cx="3306959" cy="1926204"/>
              <a:chOff x="578" y="1221"/>
              <a:chExt cx="2704" cy="1575"/>
            </a:xfrm>
          </p:grpSpPr>
          <p:sp>
            <p:nvSpPr>
              <p:cNvPr id="36" name="Text Box 27"/>
              <p:cNvSpPr txBox="1">
                <a:spLocks noChangeArrowheads="1"/>
              </p:cNvSpPr>
              <p:nvPr/>
            </p:nvSpPr>
            <p:spPr bwMode="auto">
              <a:xfrm>
                <a:off x="584" y="2607"/>
                <a:ext cx="715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Channel 16</a:t>
                </a:r>
              </a:p>
            </p:txBody>
          </p:sp>
          <p:sp>
            <p:nvSpPr>
              <p:cNvPr id="37" name="Text Box 28"/>
              <p:cNvSpPr txBox="1">
                <a:spLocks noChangeArrowheads="1"/>
              </p:cNvSpPr>
              <p:nvPr/>
            </p:nvSpPr>
            <p:spPr bwMode="auto">
              <a:xfrm>
                <a:off x="716" y="2328"/>
                <a:ext cx="23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…</a:t>
                </a:r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 flipV="1">
                <a:off x="1554" y="2034"/>
                <a:ext cx="0" cy="252"/>
              </a:xfrm>
              <a:prstGeom prst="line">
                <a:avLst/>
              </a:prstGeom>
              <a:noFill/>
              <a:ln w="28575">
                <a:solidFill>
                  <a:srgbClr val="99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39" name="Line 17"/>
              <p:cNvSpPr>
                <a:spLocks noChangeShapeType="1"/>
              </p:cNvSpPr>
              <p:nvPr/>
            </p:nvSpPr>
            <p:spPr bwMode="auto">
              <a:xfrm flipV="1">
                <a:off x="1236" y="2286"/>
                <a:ext cx="1530" cy="6"/>
              </a:xfrm>
              <a:prstGeom prst="line">
                <a:avLst/>
              </a:prstGeom>
              <a:noFill/>
              <a:ln w="28575">
                <a:solidFill>
                  <a:srgbClr val="99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flipV="1">
                <a:off x="2106" y="2028"/>
                <a:ext cx="0" cy="252"/>
              </a:xfrm>
              <a:prstGeom prst="line">
                <a:avLst/>
              </a:prstGeom>
              <a:noFill/>
              <a:ln w="28575">
                <a:solidFill>
                  <a:srgbClr val="99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41" name="Line 19"/>
              <p:cNvSpPr>
                <a:spLocks noChangeShapeType="1"/>
              </p:cNvSpPr>
              <p:nvPr/>
            </p:nvSpPr>
            <p:spPr bwMode="auto">
              <a:xfrm flipV="1">
                <a:off x="2766" y="2028"/>
                <a:ext cx="0" cy="252"/>
              </a:xfrm>
              <a:prstGeom prst="line">
                <a:avLst/>
              </a:prstGeom>
              <a:noFill/>
              <a:ln w="28575">
                <a:solidFill>
                  <a:srgbClr val="99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578" y="2115"/>
                <a:ext cx="771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Electronics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Channel 1</a:t>
                </a:r>
              </a:p>
            </p:txBody>
          </p:sp>
          <p:sp>
            <p:nvSpPr>
              <p:cNvPr id="43" name="Line 29"/>
              <p:cNvSpPr>
                <a:spLocks noChangeShapeType="1"/>
              </p:cNvSpPr>
              <p:nvPr/>
            </p:nvSpPr>
            <p:spPr bwMode="auto">
              <a:xfrm>
                <a:off x="1554" y="1374"/>
                <a:ext cx="0" cy="666"/>
              </a:xfrm>
              <a:prstGeom prst="line">
                <a:avLst/>
              </a:prstGeom>
              <a:noFill/>
              <a:ln w="762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44" name="Line 31"/>
              <p:cNvSpPr>
                <a:spLocks noChangeShapeType="1"/>
              </p:cNvSpPr>
              <p:nvPr/>
            </p:nvSpPr>
            <p:spPr bwMode="auto">
              <a:xfrm>
                <a:off x="2112" y="1374"/>
                <a:ext cx="0" cy="666"/>
              </a:xfrm>
              <a:prstGeom prst="line">
                <a:avLst/>
              </a:prstGeom>
              <a:noFill/>
              <a:ln w="762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45" name="Line 33"/>
              <p:cNvSpPr>
                <a:spLocks noChangeShapeType="1"/>
              </p:cNvSpPr>
              <p:nvPr/>
            </p:nvSpPr>
            <p:spPr bwMode="auto">
              <a:xfrm>
                <a:off x="2760" y="1374"/>
                <a:ext cx="0" cy="666"/>
              </a:xfrm>
              <a:prstGeom prst="line">
                <a:avLst/>
              </a:prstGeom>
              <a:noFill/>
              <a:ln w="762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46" name="Text Box 36"/>
              <p:cNvSpPr txBox="1">
                <a:spLocks noChangeArrowheads="1"/>
              </p:cNvSpPr>
              <p:nvPr/>
            </p:nvSpPr>
            <p:spPr bwMode="auto">
              <a:xfrm>
                <a:off x="1649" y="1508"/>
                <a:ext cx="239" cy="25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…</a:t>
                </a:r>
              </a:p>
            </p:txBody>
          </p:sp>
          <p:sp>
            <p:nvSpPr>
              <p:cNvPr id="47" name="Text Box 37"/>
              <p:cNvSpPr txBox="1">
                <a:spLocks noChangeArrowheads="1"/>
              </p:cNvSpPr>
              <p:nvPr/>
            </p:nvSpPr>
            <p:spPr bwMode="auto">
              <a:xfrm>
                <a:off x="2273" y="1496"/>
                <a:ext cx="239" cy="25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…</a:t>
                </a:r>
              </a:p>
            </p:txBody>
          </p:sp>
          <p:sp>
            <p:nvSpPr>
              <p:cNvPr id="48" name="Line 40"/>
              <p:cNvSpPr>
                <a:spLocks noChangeShapeType="1"/>
              </p:cNvSpPr>
              <p:nvPr/>
            </p:nvSpPr>
            <p:spPr bwMode="auto">
              <a:xfrm flipV="1">
                <a:off x="2052" y="2034"/>
                <a:ext cx="0" cy="654"/>
              </a:xfrm>
              <a:prstGeom prst="line">
                <a:avLst/>
              </a:prstGeom>
              <a:noFill/>
              <a:ln w="28575">
                <a:solidFill>
                  <a:srgbClr val="99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49" name="Line 42"/>
              <p:cNvSpPr>
                <a:spLocks noChangeShapeType="1"/>
              </p:cNvSpPr>
              <p:nvPr/>
            </p:nvSpPr>
            <p:spPr bwMode="auto">
              <a:xfrm>
                <a:off x="1236" y="2682"/>
                <a:ext cx="2028" cy="6"/>
              </a:xfrm>
              <a:prstGeom prst="line">
                <a:avLst/>
              </a:prstGeom>
              <a:noFill/>
              <a:ln w="28575">
                <a:solidFill>
                  <a:srgbClr val="99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0" name="Line 43"/>
              <p:cNvSpPr>
                <a:spLocks noChangeShapeType="1"/>
              </p:cNvSpPr>
              <p:nvPr/>
            </p:nvSpPr>
            <p:spPr bwMode="auto">
              <a:xfrm flipV="1">
                <a:off x="2694" y="2028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99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1" name="Line 44"/>
              <p:cNvSpPr>
                <a:spLocks noChangeShapeType="1"/>
              </p:cNvSpPr>
              <p:nvPr/>
            </p:nvSpPr>
            <p:spPr bwMode="auto">
              <a:xfrm flipV="1">
                <a:off x="3252" y="2028"/>
                <a:ext cx="12" cy="666"/>
              </a:xfrm>
              <a:prstGeom prst="line">
                <a:avLst/>
              </a:prstGeom>
              <a:noFill/>
              <a:ln w="28575">
                <a:solidFill>
                  <a:srgbClr val="99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2" name="Line 52"/>
              <p:cNvSpPr>
                <a:spLocks noChangeShapeType="1"/>
              </p:cNvSpPr>
              <p:nvPr/>
            </p:nvSpPr>
            <p:spPr bwMode="auto">
              <a:xfrm>
                <a:off x="2052" y="1374"/>
                <a:ext cx="0" cy="666"/>
              </a:xfrm>
              <a:prstGeom prst="line">
                <a:avLst/>
              </a:prstGeom>
              <a:noFill/>
              <a:ln w="762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3" name="Line 54"/>
              <p:cNvSpPr>
                <a:spLocks noChangeShapeType="1"/>
              </p:cNvSpPr>
              <p:nvPr/>
            </p:nvSpPr>
            <p:spPr bwMode="auto">
              <a:xfrm>
                <a:off x="2700" y="1374"/>
                <a:ext cx="0" cy="666"/>
              </a:xfrm>
              <a:prstGeom prst="line">
                <a:avLst/>
              </a:prstGeom>
              <a:noFill/>
              <a:ln w="762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4" name="Line 56"/>
              <p:cNvSpPr>
                <a:spLocks noChangeShapeType="1"/>
              </p:cNvSpPr>
              <p:nvPr/>
            </p:nvSpPr>
            <p:spPr bwMode="auto">
              <a:xfrm>
                <a:off x="3258" y="1374"/>
                <a:ext cx="0" cy="666"/>
              </a:xfrm>
              <a:prstGeom prst="line">
                <a:avLst/>
              </a:prstGeom>
              <a:noFill/>
              <a:ln w="762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5" name="Text Box 61"/>
              <p:cNvSpPr txBox="1">
                <a:spLocks noChangeArrowheads="1"/>
              </p:cNvSpPr>
              <p:nvPr/>
            </p:nvSpPr>
            <p:spPr bwMode="auto">
              <a:xfrm>
                <a:off x="818" y="1221"/>
                <a:ext cx="2464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5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Strips:</a:t>
                </a: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 1     16 17    32 33    48</a:t>
                </a:r>
              </a:p>
            </p:txBody>
          </p:sp>
          <p:sp>
            <p:nvSpPr>
              <p:cNvPr id="56" name="Text Box 63"/>
              <p:cNvSpPr txBox="1">
                <a:spLocks noChangeArrowheads="1"/>
              </p:cNvSpPr>
              <p:nvPr/>
            </p:nvSpPr>
            <p:spPr bwMode="auto">
              <a:xfrm>
                <a:off x="2867" y="1496"/>
                <a:ext cx="239" cy="25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…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5559425" y="1124292"/>
            <a:ext cx="2822575" cy="5176837"/>
            <a:chOff x="6753200" y="1052736"/>
            <a:chExt cx="2822575" cy="5176837"/>
          </a:xfrm>
        </p:grpSpPr>
        <p:grpSp>
          <p:nvGrpSpPr>
            <p:cNvPr id="58" name="Group 14"/>
            <p:cNvGrpSpPr>
              <a:grpSpLocks/>
            </p:cNvGrpSpPr>
            <p:nvPr/>
          </p:nvGrpSpPr>
          <p:grpSpPr bwMode="auto">
            <a:xfrm>
              <a:off x="6753200" y="1052736"/>
              <a:ext cx="2822575" cy="5176837"/>
              <a:chOff x="3858" y="849"/>
              <a:chExt cx="1778" cy="3261"/>
            </a:xfrm>
          </p:grpSpPr>
          <p:grpSp>
            <p:nvGrpSpPr>
              <p:cNvPr id="62" name="Group 5"/>
              <p:cNvGrpSpPr>
                <a:grpSpLocks/>
              </p:cNvGrpSpPr>
              <p:nvPr/>
            </p:nvGrpSpPr>
            <p:grpSpPr bwMode="auto">
              <a:xfrm>
                <a:off x="4286" y="3513"/>
                <a:ext cx="1107" cy="597"/>
                <a:chOff x="476" y="3521"/>
                <a:chExt cx="1107" cy="597"/>
              </a:xfrm>
            </p:grpSpPr>
            <p:pic>
              <p:nvPicPr>
                <p:cNvPr id="68" name="Picture 6" descr="Pictures_for_CMS_IN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8412" t="74628" r="61118" b="14662"/>
                <a:stretch>
                  <a:fillRect/>
                </a:stretch>
              </p:blipFill>
              <p:spPr bwMode="auto">
                <a:xfrm>
                  <a:off x="476" y="3533"/>
                  <a:ext cx="399" cy="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9" name="Picture 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33" y="3521"/>
                  <a:ext cx="414" cy="5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0" name="Picture 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170" y="3521"/>
                  <a:ext cx="413" cy="5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63" name="Group 13"/>
              <p:cNvGrpSpPr>
                <a:grpSpLocks/>
              </p:cNvGrpSpPr>
              <p:nvPr/>
            </p:nvGrpSpPr>
            <p:grpSpPr bwMode="auto">
              <a:xfrm>
                <a:off x="3858" y="849"/>
                <a:ext cx="1778" cy="2540"/>
                <a:chOff x="3816" y="879"/>
                <a:chExt cx="1778" cy="2540"/>
              </a:xfrm>
            </p:grpSpPr>
            <p:pic>
              <p:nvPicPr>
                <p:cNvPr id="65" name="Picture 4" descr="Pictures_for_CMS_IN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45915" t="41499" r="9326" b="12393"/>
                <a:stretch>
                  <a:fillRect/>
                </a:stretch>
              </p:blipFill>
              <p:spPr bwMode="auto">
                <a:xfrm>
                  <a:off x="3850" y="879"/>
                  <a:ext cx="1744" cy="2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6" name="Rectangle 10"/>
                <p:cNvSpPr>
                  <a:spLocks noChangeArrowheads="1"/>
                </p:cNvSpPr>
                <p:nvPr/>
              </p:nvSpPr>
              <p:spPr bwMode="auto">
                <a:xfrm>
                  <a:off x="3840" y="894"/>
                  <a:ext cx="138" cy="7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Rectangle 66"/>
                <p:cNvSpPr>
                  <a:spLocks noChangeArrowheads="1"/>
                </p:cNvSpPr>
                <p:nvPr/>
              </p:nvSpPr>
              <p:spPr bwMode="auto">
                <a:xfrm>
                  <a:off x="3816" y="2190"/>
                  <a:ext cx="138" cy="7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" name="Line 9"/>
              <p:cNvSpPr>
                <a:spLocks noChangeShapeType="1"/>
              </p:cNvSpPr>
              <p:nvPr/>
            </p:nvSpPr>
            <p:spPr bwMode="auto">
              <a:xfrm>
                <a:off x="4830" y="3249"/>
                <a:ext cx="0" cy="27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" name="Oval 65"/>
            <p:cNvSpPr>
              <a:spLocks noChangeArrowheads="1"/>
            </p:cNvSpPr>
            <p:nvPr/>
          </p:nvSpPr>
          <p:spPr bwMode="auto">
            <a:xfrm>
              <a:off x="7124675" y="3495898"/>
              <a:ext cx="2266950" cy="1581150"/>
            </a:xfrm>
            <a:prstGeom prst="ellips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4329413" y="5830435"/>
            <a:ext cx="190946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880" y="5638800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Upgrade will remove triple ganging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s.cern.ch/record/1355706/files/LHCC-P-004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13525" r="25357" b="23413"/>
          <a:stretch/>
        </p:blipFill>
        <p:spPr>
          <a:xfrm>
            <a:off x="4982785" y="1112610"/>
            <a:ext cx="4172592" cy="2752952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68" y="3962400"/>
            <a:ext cx="39338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CSC: Frontend Trigger Problem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28712"/>
            <a:ext cx="5105400" cy="5500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Triple ganging compromises trigger efficiency – even bigger problem at the </a:t>
            </a:r>
            <a:r>
              <a:rPr lang="en-US" dirty="0" smtClean="0"/>
              <a:t>HL-LHC</a:t>
            </a:r>
          </a:p>
          <a:p>
            <a:pPr lvl="1">
              <a:defRPr/>
            </a:pPr>
            <a:r>
              <a:rPr lang="en-US" dirty="0" smtClean="0"/>
              <a:t>Improve </a:t>
            </a:r>
            <a:r>
              <a:rPr lang="en-US" dirty="0" err="1" smtClean="0"/>
              <a:t>muon</a:t>
            </a:r>
            <a:r>
              <a:rPr lang="en-US" dirty="0" smtClean="0"/>
              <a:t> trigger efficiency </a:t>
            </a:r>
            <a:r>
              <a:rPr lang="en-US" dirty="0" smtClean="0"/>
              <a:t>for |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|&gt;2.1 by </a:t>
            </a:r>
            <a:r>
              <a:rPr lang="en-US" dirty="0" smtClean="0"/>
              <a:t>removing </a:t>
            </a:r>
            <a:r>
              <a:rPr lang="en-US" dirty="0" smtClean="0"/>
              <a:t>triple-strip-ganging in ME1/1a region (5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7 CFEB)</a:t>
            </a:r>
          </a:p>
          <a:p>
            <a:pPr>
              <a:defRPr/>
            </a:pPr>
            <a:r>
              <a:rPr lang="en-US" dirty="0" smtClean="0"/>
              <a:t>Out-of-time Pile-Up induces </a:t>
            </a:r>
            <a:r>
              <a:rPr lang="en-US" dirty="0" err="1" smtClean="0"/>
              <a:t>deadtime</a:t>
            </a:r>
            <a:r>
              <a:rPr lang="en-US" dirty="0" smtClean="0"/>
              <a:t> at higher luminosity  </a:t>
            </a:r>
            <a:r>
              <a:rPr lang="en-US" dirty="0" smtClean="0">
                <a:sym typeface="Wingdings" pitchFamily="2" charset="2"/>
              </a:rPr>
              <a:t> look at PU100</a:t>
            </a:r>
          </a:p>
          <a:p>
            <a:pPr lvl="1">
              <a:defRPr/>
            </a:pPr>
            <a:r>
              <a:rPr lang="en-US" dirty="0">
                <a:sym typeface="Wingdings" pitchFamily="2" charset="2"/>
              </a:rPr>
              <a:t>Increase capacity for data </a:t>
            </a:r>
            <a:r>
              <a:rPr lang="en-US" dirty="0" smtClean="0">
                <a:sym typeface="Wingdings" pitchFamily="2" charset="2"/>
              </a:rPr>
              <a:t>rate </a:t>
            </a:r>
            <a:r>
              <a:rPr lang="en-US" dirty="0" err="1" smtClean="0">
                <a:sym typeface="Wingdings" pitchFamily="2" charset="2"/>
              </a:rPr>
              <a:t>CFEBDigital</a:t>
            </a:r>
            <a:r>
              <a:rPr lang="en-US" dirty="0" smtClean="0">
                <a:sym typeface="Wingdings" pitchFamily="2" charset="2"/>
              </a:rPr>
              <a:t> CFEB </a:t>
            </a:r>
          </a:p>
          <a:p>
            <a:pPr lvl="1">
              <a:defRPr/>
            </a:pPr>
            <a:r>
              <a:rPr lang="en-US" dirty="0" smtClean="0"/>
              <a:t>Better FPGAs </a:t>
            </a:r>
            <a:r>
              <a:rPr lang="en-US" dirty="0"/>
              <a:t>for Trigger Motherboard </a:t>
            </a:r>
            <a:r>
              <a:rPr lang="en-US" dirty="0" smtClean="0"/>
              <a:t>available for </a:t>
            </a:r>
            <a:r>
              <a:rPr lang="en-US" dirty="0" smtClean="0"/>
              <a:t>improvement of</a:t>
            </a:r>
            <a:r>
              <a:rPr lang="en-US" dirty="0" smtClean="0"/>
              <a:t> </a:t>
            </a:r>
            <a:r>
              <a:rPr lang="en-US" dirty="0" smtClean="0"/>
              <a:t>trigger algorithms</a:t>
            </a:r>
            <a:endParaRPr lang="en-US" dirty="0"/>
          </a:p>
        </p:txBody>
      </p:sp>
      <p:sp>
        <p:nvSpPr>
          <p:cNvPr id="163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A76416D-4B47-4C80-A04A-D8A767CC150A}" type="slidenum">
              <a:rPr lang="ru-RU" smtClean="0">
                <a:solidFill>
                  <a:schemeClr val="bg1"/>
                </a:solidFill>
              </a:rPr>
              <a:pPr eaLnBrk="1" hangingPunct="1"/>
              <a:t>8</a:t>
            </a:fld>
            <a:endParaRPr lang="ru-RU" smtClean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August 17, 2013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Cathode Strip Chamber Upgrade for the CMS Endcap at the HL-LHC, I. Suarez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ME-1/1 Upgrade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14500"/>
            <a:ext cx="8406064" cy="49911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Cathode Strip Chamber Upgrade for the CMS Endcap at the HL-LHC, I. Suarez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B3DC-9576-40BA-A3E7-2F4F99EC6E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earching for the Higgs at the Large Hadron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Searching for the Higgs at the Large Hadron</Template>
  <TotalTime>6355</TotalTime>
  <Words>3460</Words>
  <Application>Microsoft Office PowerPoint</Application>
  <PresentationFormat>On-screen Show (4:3)</PresentationFormat>
  <Paragraphs>652</Paragraphs>
  <Slides>31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Searching for the Higgs at the Large Hadron</vt:lpstr>
      <vt:lpstr>Default Design</vt:lpstr>
      <vt:lpstr>Document</vt:lpstr>
      <vt:lpstr>Artwork</vt:lpstr>
      <vt:lpstr>Cathode Strip Chamber Upgrade for the CMS Endcap at the HL-LHC</vt:lpstr>
      <vt:lpstr>The CMS Detector</vt:lpstr>
      <vt:lpstr>Cathode Strip Chambers (CSC)</vt:lpstr>
      <vt:lpstr>The ME-1/1 System During 7 &amp; 8 TeV runs</vt:lpstr>
      <vt:lpstr>The ME-1/1 System During 7 &amp; 8 TeV runs</vt:lpstr>
      <vt:lpstr>Trigger Primitives Generated in Front End</vt:lpstr>
      <vt:lpstr>Triple ganging of ME-1/1 cathode strips</vt:lpstr>
      <vt:lpstr>CSC: Frontend Trigger Problem</vt:lpstr>
      <vt:lpstr>Overview of ME-1/1 Upgrade</vt:lpstr>
      <vt:lpstr>ME-1/1 On-Chamber Electronics Upgrade</vt:lpstr>
      <vt:lpstr>ME-1/1 On-Chamber Electronics Upgrade</vt:lpstr>
      <vt:lpstr>ME-1/1 Readout Electronics Upgrade</vt:lpstr>
      <vt:lpstr>ME-1/1 Readout Electronics Upgrade</vt:lpstr>
      <vt:lpstr>Radiation studies</vt:lpstr>
      <vt:lpstr>Total Ionizing Dose and Displacement Damage Tests</vt:lpstr>
      <vt:lpstr>Single Event Upset Measurements</vt:lpstr>
      <vt:lpstr>Integration &amp; Commissioning of the new Electronics</vt:lpstr>
      <vt:lpstr>Integration at B904</vt:lpstr>
      <vt:lpstr>OTMB Firmware Tests</vt:lpstr>
      <vt:lpstr>System Test of Endcap Peripheral Crate and Chamber Electronics (STEP Tests)</vt:lpstr>
      <vt:lpstr>Refurbishment and Testing of Boards</vt:lpstr>
      <vt:lpstr>Conclusion</vt:lpstr>
      <vt:lpstr>Questions?</vt:lpstr>
      <vt:lpstr>Trigger Envelopes in the CSC Front Ends</vt:lpstr>
      <vt:lpstr>Cathode Local Charged Track (CLCT) Patterns in the CSC Front Ends</vt:lpstr>
      <vt:lpstr>Schematic of CSC Trigger Data Flow</vt:lpstr>
      <vt:lpstr>Simplified CSC Geometry</vt:lpstr>
      <vt:lpstr>Offline Data Quality Monitoring Plots for Cosmics at B904</vt:lpstr>
      <vt:lpstr>PowerPoint Presentation</vt:lpstr>
      <vt:lpstr>CSC Geometry</vt:lpstr>
      <vt:lpstr>ME-1/1 On-Chamber Electronics Upgrade: Digital Cathode Front End Board (DCFEB)</vt:lpstr>
    </vt:vector>
  </TitlesOfParts>
  <Company>Genco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Cathode Strip Chamber Upgrade for the CMS Endcap at the HL-LHC</dc:title>
  <dc:creator>Indara</dc:creator>
  <cp:lastModifiedBy>Indara</cp:lastModifiedBy>
  <cp:revision>65</cp:revision>
  <dcterms:created xsi:type="dcterms:W3CDTF">2013-08-04T19:55:16Z</dcterms:created>
  <dcterms:modified xsi:type="dcterms:W3CDTF">2013-08-16T15:17:07Z</dcterms:modified>
</cp:coreProperties>
</file>