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5" r:id="rId1"/>
  </p:sldMasterIdLst>
  <p:notesMasterIdLst>
    <p:notesMasterId r:id="rId57"/>
  </p:notesMasterIdLst>
  <p:handoutMasterIdLst>
    <p:handoutMasterId r:id="rId58"/>
  </p:handoutMasterIdLst>
  <p:sldIdLst>
    <p:sldId id="2409" r:id="rId2"/>
    <p:sldId id="2488" r:id="rId3"/>
    <p:sldId id="2487" r:id="rId4"/>
    <p:sldId id="2468" r:id="rId5"/>
    <p:sldId id="2474" r:id="rId6"/>
    <p:sldId id="2466" r:id="rId7"/>
    <p:sldId id="2456" r:id="rId8"/>
    <p:sldId id="2486" r:id="rId9"/>
    <p:sldId id="2457" r:id="rId10"/>
    <p:sldId id="2445" r:id="rId11"/>
    <p:sldId id="2469" r:id="rId12"/>
    <p:sldId id="2470" r:id="rId13"/>
    <p:sldId id="2490" r:id="rId14"/>
    <p:sldId id="2464" r:id="rId15"/>
    <p:sldId id="2461" r:id="rId16"/>
    <p:sldId id="2484" r:id="rId17"/>
    <p:sldId id="2510" r:id="rId18"/>
    <p:sldId id="2512" r:id="rId19"/>
    <p:sldId id="2462" r:id="rId20"/>
    <p:sldId id="2508" r:id="rId21"/>
    <p:sldId id="2509" r:id="rId22"/>
    <p:sldId id="2489" r:id="rId23"/>
    <p:sldId id="2514" r:id="rId24"/>
    <p:sldId id="2527" r:id="rId25"/>
    <p:sldId id="2493" r:id="rId26"/>
    <p:sldId id="2497" r:id="rId27"/>
    <p:sldId id="2500" r:id="rId28"/>
    <p:sldId id="2501" r:id="rId29"/>
    <p:sldId id="2502" r:id="rId30"/>
    <p:sldId id="2539" r:id="rId31"/>
    <p:sldId id="2504" r:id="rId32"/>
    <p:sldId id="2524" r:id="rId33"/>
    <p:sldId id="2528" r:id="rId34"/>
    <p:sldId id="2423" r:id="rId35"/>
    <p:sldId id="2529" r:id="rId36"/>
    <p:sldId id="2479" r:id="rId37"/>
    <p:sldId id="2480" r:id="rId38"/>
    <p:sldId id="2483" r:id="rId39"/>
    <p:sldId id="2482" r:id="rId40"/>
    <p:sldId id="2532" r:id="rId41"/>
    <p:sldId id="2520" r:id="rId42"/>
    <p:sldId id="2533" r:id="rId43"/>
    <p:sldId id="2521" r:id="rId44"/>
    <p:sldId id="2515" r:id="rId45"/>
    <p:sldId id="2538" r:id="rId46"/>
    <p:sldId id="2519" r:id="rId47"/>
    <p:sldId id="2518" r:id="rId48"/>
    <p:sldId id="2516" r:id="rId49"/>
    <p:sldId id="2530" r:id="rId50"/>
    <p:sldId id="2522" r:id="rId51"/>
    <p:sldId id="2534" r:id="rId52"/>
    <p:sldId id="2535" r:id="rId53"/>
    <p:sldId id="2540" r:id="rId54"/>
    <p:sldId id="2537" r:id="rId55"/>
    <p:sldId id="2536" r:id="rId56"/>
  </p:sldIdLst>
  <p:sldSz cx="9906000" cy="6858000" type="A4"/>
  <p:notesSz cx="6858000" cy="91440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56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28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68425" indent="3175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5625" indent="3175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C5"/>
    <a:srgbClr val="FFC000"/>
    <a:srgbClr val="92D050"/>
    <a:srgbClr val="FFD900"/>
    <a:srgbClr val="00261C"/>
    <a:srgbClr val="FFEAFF"/>
    <a:srgbClr val="00FF00"/>
    <a:srgbClr val="297FF5"/>
    <a:srgbClr val="CCE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2" autoAdjust="0"/>
    <p:restoredTop sz="89072" autoAdjust="0"/>
  </p:normalViewPr>
  <p:slideViewPr>
    <p:cSldViewPr snapToGrid="0">
      <p:cViewPr varScale="1">
        <p:scale>
          <a:sx n="76" d="100"/>
          <a:sy n="76" d="100"/>
        </p:scale>
        <p:origin x="-1056" y="-11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7680"/>
    </p:cViewPr>
  </p:sorterViewPr>
  <p:notesViewPr>
    <p:cSldViewPr snapToGrid="0" snapToObjects="1">
      <p:cViewPr varScale="1">
        <p:scale>
          <a:sx n="74" d="100"/>
          <a:sy n="74" d="100"/>
        </p:scale>
        <p:origin x="-287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28A1FA-C691-439C-8181-FD5554FB9B55}" type="datetimeFigureOut">
              <a:rPr lang="en-US"/>
              <a:pPr>
                <a:defRPr/>
              </a:pPr>
              <a:t>8/15/13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2EFD57-A20D-4410-9457-CB2422E99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64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42D9A9-35BB-4F43-8EF9-27C0DD4C2482}" type="datetimeFigureOut">
              <a:rPr lang="en-US"/>
              <a:pPr>
                <a:defRPr/>
              </a:pPr>
              <a:t>8/15/13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9CD74B-FFC3-4798-8381-CB06BDF34A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2585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68425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5625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3063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672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287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897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summer </a:t>
            </a:r>
            <a:r>
              <a:rPr lang="en-US" dirty="0" err="1" smtClean="0"/>
              <a:t>Fabiola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Gianotti</a:t>
            </a:r>
            <a:r>
              <a:rPr lang="en-US" baseline="0" dirty="0" smtClean="0"/>
              <a:t> of ATLAS and JI of CMS announced the simultaneous observations of a new boson in our respective experiments on July 4</a:t>
            </a:r>
            <a:r>
              <a:rPr lang="en-US" baseline="30000" dirty="0" smtClean="0"/>
              <a:t>th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It appears to be a Higgs boson. It has been 48 years….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CEB3F-591D-4DD0-AB77-E72A5E3F74F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96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A7F79-E630-491D-8A38-E7D83283EE2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2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chemeClr val="tx2"/>
                </a:solidFill>
                <a:latin typeface="Arial" charset="0"/>
              </a:defRPr>
            </a:lvl1pPr>
            <a:lvl2pPr marL="742862" indent="-285716" eaLnBrk="0" hangingPunct="0">
              <a:defRPr sz="4000">
                <a:solidFill>
                  <a:schemeClr val="tx2"/>
                </a:solidFill>
                <a:latin typeface="Arial" charset="0"/>
              </a:defRPr>
            </a:lvl2pPr>
            <a:lvl3pPr marL="1142865" indent="-228573" eaLnBrk="0" hangingPunct="0">
              <a:defRPr sz="4000">
                <a:solidFill>
                  <a:schemeClr val="tx2"/>
                </a:solidFill>
                <a:latin typeface="Arial" charset="0"/>
              </a:defRPr>
            </a:lvl3pPr>
            <a:lvl4pPr marL="1600011" indent="-228573" eaLnBrk="0" hangingPunct="0">
              <a:defRPr sz="4000">
                <a:solidFill>
                  <a:schemeClr val="tx2"/>
                </a:solidFill>
                <a:latin typeface="Arial" charset="0"/>
              </a:defRPr>
            </a:lvl4pPr>
            <a:lvl5pPr marL="2057156" indent="-228573" eaLnBrk="0" hangingPunct="0">
              <a:defRPr sz="4000">
                <a:solidFill>
                  <a:schemeClr val="tx2"/>
                </a:solidFill>
                <a:latin typeface="Arial" charset="0"/>
              </a:defRPr>
            </a:lvl5pPr>
            <a:lvl6pPr marL="2514303" indent="-22857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2971449" indent="-22857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3428594" indent="-22857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3885741" indent="-22857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5F684AB3-8F3D-49D0-88A9-D2A1648E5329}" type="slidenum">
              <a:rPr lang="en-US" sz="1200"/>
              <a:pPr eaLnBrk="1" hangingPunct="1"/>
              <a:t>52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421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32658-500E-A74A-8CD7-AD561B6C8522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10F72F-F5AE-CD44-A971-975897459E70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82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30D03B-7AD9-934F-A9F4-47909EBDE2FE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39216-5E89-D242-B622-73B90795C17A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78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62" indent="-28571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65" indent="-22857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11" indent="-22857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56" indent="-22857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03" indent="-22857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49" indent="-22857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594" indent="-22857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741" indent="-22857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9123CF-41FC-4CC5-860C-9C77BD62A7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178768"/>
            <a:ext cx="94107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75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050" y="0"/>
            <a:ext cx="850265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9250" y="1143000"/>
            <a:ext cx="67691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82550" y="1143000"/>
            <a:ext cx="272415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503555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410700" y="75"/>
            <a:ext cx="495300" cy="365125"/>
          </a:xfrm>
        </p:spPr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00472" y="5551905"/>
            <a:ext cx="9577064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5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95300" y="990600"/>
            <a:ext cx="92456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30200" y="990600"/>
            <a:ext cx="44577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953000" y="990600"/>
            <a:ext cx="44577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95300" y="990600"/>
            <a:ext cx="92456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94107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9696" y="6520259"/>
            <a:ext cx="660400" cy="365125"/>
          </a:xfr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5410200"/>
            <a:ext cx="94107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95300" y="990600"/>
            <a:ext cx="92456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" y="1066800"/>
            <a:ext cx="94107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50265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44577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283200" y="1143000"/>
            <a:ext cx="44577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91630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60400" y="3810000"/>
            <a:ext cx="91630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60400" y="3810000"/>
            <a:ext cx="91630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52832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60400" y="3810000"/>
            <a:ext cx="45402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52832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5283200" y="3810000"/>
            <a:ext cx="45402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065" y="990600"/>
            <a:ext cx="94107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60065" y="3140968"/>
            <a:ext cx="94107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60065" y="5057800"/>
            <a:ext cx="94107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2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95300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309564" y="2803526"/>
            <a:ext cx="1720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219626"/>
            <a:ext cx="8420100" cy="1599775"/>
          </a:xfrm>
        </p:spPr>
        <p:txBody>
          <a:bodyPr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6000" b="1" i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4419600"/>
            <a:ext cx="69342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9245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9795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5035550" y="39624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87560" y="39624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05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437515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95300" y="3886200"/>
            <a:ext cx="89154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47650" y="1196752"/>
            <a:ext cx="9410700" cy="5274567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9065986" y="6227331"/>
            <a:ext cx="734186" cy="489542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2AC53DF-4216-466D-99A7-94400E6C2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Footer Placeholder 1"/>
          <p:cNvSpPr txBox="1">
            <a:spLocks/>
          </p:cNvSpPr>
          <p:nvPr userDrawn="1"/>
        </p:nvSpPr>
        <p:spPr>
          <a:xfrm>
            <a:off x="967031" y="6492875"/>
            <a:ext cx="73552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91281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err="1" smtClean="0"/>
              <a:t>Pushpa</a:t>
            </a:r>
            <a:r>
              <a:rPr lang="en-US" dirty="0" smtClean="0"/>
              <a:t> Bhat                                                          VLHC/VLEP@FNAL                         August</a:t>
            </a:r>
            <a:r>
              <a:rPr lang="en-US" baseline="0" dirty="0" smtClean="0"/>
              <a:t> 15,</a:t>
            </a:r>
            <a:r>
              <a:rPr lang="en-US" dirty="0" smtClean="0"/>
              <a:t> 2013          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31" r:id="rId2"/>
    <p:sldLayoutId id="2147483833" r:id="rId3"/>
    <p:sldLayoutId id="2147483830" r:id="rId4"/>
    <p:sldLayoutId id="2147483825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1" r:id="rId13"/>
    <p:sldLayoutId id="2147483822" r:id="rId14"/>
    <p:sldLayoutId id="2147483823" r:id="rId15"/>
    <p:sldLayoutId id="2147483837" r:id="rId16"/>
    <p:sldLayoutId id="2147483832" r:id="rId17"/>
    <p:sldLayoutId id="2147483834" r:id="rId18"/>
    <p:sldLayoutId id="2147483836" r:id="rId19"/>
    <p:sldLayoutId id="2147483883" r:id="rId20"/>
    <p:sldLayoutId id="2147483899" r:id="rId21"/>
    <p:sldLayoutId id="2147483900" r:id="rId22"/>
    <p:sldLayoutId id="2147483901" r:id="rId23"/>
    <p:sldLayoutId id="2147483902" r:id="rId24"/>
    <p:sldLayoutId id="2147483903" r:id="rId25"/>
  </p:sldLayoutIdLst>
  <p:hf hdr="0" ftr="0" dt="0"/>
  <p:txStyles>
    <p:titleStyle>
      <a:lvl1pPr algn="r" rtl="0" eaLnBrk="1" latinLnBrk="0" hangingPunct="1">
        <a:spcBef>
          <a:spcPct val="0"/>
        </a:spcBef>
        <a:buNone/>
        <a:defRPr sz="4800" b="1" kern="1200" cap="none" spc="0" baseline="0">
          <a:ln w="11430"/>
          <a:solidFill>
            <a:srgbClr val="0000FF"/>
          </a:soli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95000"/>
        <a:buFont typeface="Wingdings"/>
        <a:buChar char=""/>
        <a:defRPr sz="3000" kern="1200">
          <a:solidFill>
            <a:schemeClr val="bg1"/>
          </a:solidFill>
          <a:latin typeface="Times New Roman"/>
          <a:ea typeface="+mn-ea"/>
          <a:cs typeface="Times New Roman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pitchFamily="2" charset="2"/>
        <a:buChar char="§"/>
        <a:defRPr sz="2600" kern="1200">
          <a:solidFill>
            <a:srgbClr val="800000"/>
          </a:solidFill>
          <a:latin typeface="Times New Roman"/>
          <a:ea typeface="+mn-ea"/>
          <a:cs typeface="Times New Roman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 2"/>
        <a:buChar char=""/>
        <a:defRPr sz="2400" kern="1200">
          <a:solidFill>
            <a:schemeClr val="accent4"/>
          </a:solidFill>
          <a:latin typeface="Times New Roman"/>
          <a:ea typeface="+mn-ea"/>
          <a:cs typeface="Times New Roman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 3"/>
        <a:buChar char=""/>
        <a:defRPr sz="2200" kern="1200">
          <a:solidFill>
            <a:srgbClr val="000090"/>
          </a:solidFill>
          <a:latin typeface="Times New Roman"/>
          <a:ea typeface="+mn-ea"/>
          <a:cs typeface="Times New Roman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Times New Roman"/>
          <a:ea typeface="+mn-ea"/>
          <a:cs typeface="Times New Roman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vlhc.org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hyperlink" Target="http://arxiv.org/pdf/1306.2369v1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506234" y="3922451"/>
            <a:ext cx="7672387" cy="2016224"/>
          </a:xfrm>
        </p:spPr>
        <p:txBody>
          <a:bodyPr>
            <a:noAutofit/>
          </a:bodyPr>
          <a:lstStyle/>
          <a:p>
            <a:r>
              <a:rPr lang="en-US" sz="2400" b="1" i="1" dirty="0" err="1" smtClean="0"/>
              <a:t>Pushpa</a:t>
            </a:r>
            <a:r>
              <a:rPr lang="en-US" sz="2400" b="1" i="1" dirty="0" smtClean="0"/>
              <a:t> Bhat</a:t>
            </a:r>
          </a:p>
          <a:p>
            <a:r>
              <a:rPr lang="en-US" sz="2400" b="1" i="1" dirty="0" smtClean="0"/>
              <a:t>Fermilab</a:t>
            </a:r>
          </a:p>
          <a:p>
            <a:r>
              <a:rPr lang="en-US" sz="2000" b="1" i="1" dirty="0" smtClean="0">
                <a:solidFill>
                  <a:srgbClr val="000000"/>
                </a:solidFill>
              </a:rPr>
              <a:t> &amp; C.M. Bhat, W. Chou, E.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Gianfiece</a:t>
            </a:r>
            <a:r>
              <a:rPr lang="en-US" sz="2000" b="1" i="1" dirty="0" smtClean="0">
                <a:solidFill>
                  <a:srgbClr val="000000"/>
                </a:solidFill>
              </a:rPr>
              <a:t>-Wendt, J.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Lykken</a:t>
            </a:r>
            <a:r>
              <a:rPr lang="en-US" sz="2000" b="1" i="1" dirty="0" smtClean="0">
                <a:solidFill>
                  <a:srgbClr val="000000"/>
                </a:solidFill>
              </a:rPr>
              <a:t>,           </a:t>
            </a:r>
            <a:endParaRPr lang="en-US" sz="2000" b="1" i="1" dirty="0" smtClean="0">
              <a:solidFill>
                <a:srgbClr val="000000"/>
              </a:solidFill>
            </a:endParaRPr>
          </a:p>
          <a:p>
            <a:r>
              <a:rPr lang="en-US" sz="2000" b="1" i="1" dirty="0" smtClean="0">
                <a:solidFill>
                  <a:srgbClr val="000000"/>
                </a:solidFill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</a:rPr>
              <a:t>M. </a:t>
            </a:r>
            <a:r>
              <a:rPr lang="en-US" sz="2000" b="1" i="1" dirty="0" smtClean="0">
                <a:solidFill>
                  <a:srgbClr val="000000"/>
                </a:solidFill>
              </a:rPr>
              <a:t>Medina (Yale),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G.L.Sabbi</a:t>
            </a:r>
            <a:r>
              <a:rPr lang="en-US" sz="2000" b="1" i="1" dirty="0" smtClean="0">
                <a:solidFill>
                  <a:srgbClr val="000000"/>
                </a:solidFill>
              </a:rPr>
              <a:t> (LBNL), </a:t>
            </a:r>
            <a:r>
              <a:rPr lang="en-US" sz="2000" b="1" i="1" dirty="0" smtClean="0">
                <a:solidFill>
                  <a:srgbClr val="000000"/>
                </a:solidFill>
              </a:rPr>
              <a:t>T.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Sen</a:t>
            </a:r>
            <a:r>
              <a:rPr lang="en-US" sz="2000" b="1" i="1" dirty="0" smtClean="0">
                <a:solidFill>
                  <a:srgbClr val="000000"/>
                </a:solidFill>
              </a:rPr>
              <a:t>, R.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Talman</a:t>
            </a:r>
            <a:r>
              <a:rPr lang="en-US" sz="2000" b="1" i="1" dirty="0" smtClean="0">
                <a:solidFill>
                  <a:srgbClr val="000000"/>
                </a:solidFill>
              </a:rPr>
              <a:t> (Cornell)</a:t>
            </a:r>
            <a:r>
              <a:rPr lang="en-US" sz="2000" b="1" i="1" dirty="0" smtClean="0"/>
              <a:t>  </a:t>
            </a:r>
            <a:endParaRPr lang="en-US" sz="2000" b="1" i="1" dirty="0" smtClean="0"/>
          </a:p>
          <a:p>
            <a:endParaRPr lang="en-US" sz="2000" b="1" i="1" dirty="0" smtClean="0">
              <a:solidFill>
                <a:schemeClr val="bg1"/>
              </a:solidFill>
            </a:endParaRPr>
          </a:p>
          <a:p>
            <a:r>
              <a:rPr lang="en-US" sz="2000" b="1" i="1" dirty="0" smtClean="0">
                <a:solidFill>
                  <a:schemeClr val="bg1"/>
                </a:solidFill>
              </a:rPr>
              <a:t>DPF 2013, UC Santa Cruz</a:t>
            </a:r>
          </a:p>
          <a:p>
            <a:r>
              <a:rPr lang="en-US" sz="2000" b="1" i="1" dirty="0" smtClean="0">
                <a:solidFill>
                  <a:schemeClr val="bg1"/>
                </a:solidFill>
              </a:rPr>
              <a:t>August 13-17, 2013  </a:t>
            </a:r>
          </a:p>
          <a:p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892361" y="1340767"/>
            <a:ext cx="8420100" cy="230425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000" i="0" dirty="0" smtClean="0">
                <a:effectLst/>
              </a:rPr>
              <a:t>A </a:t>
            </a:r>
            <a:r>
              <a:rPr lang="en-US" sz="4000" i="0" dirty="0" err="1" smtClean="0">
                <a:effectLst/>
              </a:rPr>
              <a:t>pp</a:t>
            </a:r>
            <a:r>
              <a:rPr lang="en-US" sz="4000" i="0" dirty="0" smtClean="0">
                <a:effectLst/>
              </a:rPr>
              <a:t> and an </a:t>
            </a:r>
            <a:r>
              <a:rPr lang="en-US" sz="4000" i="0" dirty="0" err="1" smtClean="0">
                <a:effectLst/>
              </a:rPr>
              <a:t>e+e</a:t>
            </a:r>
            <a:r>
              <a:rPr lang="en-US" sz="4000" i="0" dirty="0" smtClean="0">
                <a:effectLst/>
              </a:rPr>
              <a:t>- Collider in a 100 km ring at </a:t>
            </a:r>
            <a:r>
              <a:rPr lang="en-US" sz="4000" i="0" dirty="0" smtClean="0">
                <a:effectLst/>
              </a:rPr>
              <a:t>Fermilab</a:t>
            </a:r>
            <a:r>
              <a:rPr lang="en-US" sz="4000" i="0" dirty="0" smtClean="0">
                <a:effectLst/>
              </a:rPr>
              <a:t/>
            </a:r>
            <a:br>
              <a:rPr lang="en-US" sz="4000" i="0" dirty="0" smtClean="0">
                <a:effectLst/>
              </a:rPr>
            </a:br>
            <a:r>
              <a:rPr lang="en-US" sz="4000" i="0" dirty="0" smtClean="0">
                <a:effectLst/>
              </a:rPr>
              <a:t>VLHC/VLEP </a:t>
            </a:r>
          </a:p>
        </p:txBody>
      </p:sp>
    </p:spTree>
    <p:extLst>
      <p:ext uri="{BB962C8B-B14F-4D97-AF65-F5344CB8AC3E}">
        <p14:creationId xmlns:p14="http://schemas.microsoft.com/office/powerpoint/2010/main" val="235280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019998"/>
            <a:ext cx="965835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 HEP/AP Community has been through some phases of “design” and “construction” for 80 – 500 km machines, in the past three decades.</a:t>
            </a:r>
          </a:p>
          <a:p>
            <a:pPr lvl="1"/>
            <a:r>
              <a:rPr lang="en-US" dirty="0" smtClean="0"/>
              <a:t>SSC was going to be 87.1 km in circumference, and √s = 40 TeV.  23 km tunnel bored and 17 shafts in Texas. $2B spent!  </a:t>
            </a:r>
          </a:p>
          <a:p>
            <a:pPr lvl="2"/>
            <a:r>
              <a:rPr lang="en-US" dirty="0" smtClean="0"/>
              <a:t>Conception: Snowmass 1983, Design: 1988-90; Construction initiated:  1988, Halted: 1993.</a:t>
            </a:r>
          </a:p>
          <a:p>
            <a:pPr lvl="1"/>
            <a:r>
              <a:rPr lang="en-US" dirty="0" smtClean="0"/>
              <a:t>“VLHC”(1995 -2005) in various incarnations – Primarily 233 km;                     E</a:t>
            </a:r>
            <a:r>
              <a:rPr lang="en-US" baseline="-25000" dirty="0" smtClean="0"/>
              <a:t>CM</a:t>
            </a:r>
            <a:r>
              <a:rPr lang="en-US" dirty="0" smtClean="0"/>
              <a:t> from 40 TeV (Stage 1) – 200 TeV (Stage 2) . </a:t>
            </a:r>
            <a:r>
              <a:rPr lang="en-US" dirty="0">
                <a:hlinkClick r:id="rId2"/>
              </a:rPr>
              <a:t>http://vlhc.org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 Also considered VLLC (Very Large Lepton Collider) in VLHC tunnel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Pipetron</a:t>
            </a:r>
            <a:r>
              <a:rPr lang="en-US" dirty="0" smtClean="0"/>
              <a:t>: Low Cost Approach to a VLHC, To achieve &gt; 100 TeV E</a:t>
            </a:r>
            <a:r>
              <a:rPr lang="en-US" baseline="-25000" dirty="0" smtClean="0"/>
              <a:t>CM </a:t>
            </a:r>
            <a:r>
              <a:rPr lang="en-US" dirty="0" smtClean="0"/>
              <a:t>collider at the lowest possible $/TeV</a:t>
            </a:r>
          </a:p>
          <a:p>
            <a:r>
              <a:rPr lang="en-US" dirty="0" smtClean="0"/>
              <a:t>Many workshops, machine/physics/detector studies, HEPAP, VLHC steering committee, etc., R&amp;D for magnets and many other aspects.                   </a:t>
            </a:r>
          </a:p>
          <a:p>
            <a:pPr lvl="1"/>
            <a:endParaRPr lang="en-US" baseline="-25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History 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7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Design Study for a two-stage Very Large Hadron Collider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1305446"/>
          </a:xfrm>
        </p:spPr>
        <p:txBody>
          <a:bodyPr>
            <a:normAutofit/>
          </a:bodyPr>
          <a:lstStyle/>
          <a:p>
            <a:r>
              <a:rPr lang="en-US" dirty="0" smtClean="0"/>
              <a:t>Very Large Hadron Collider</a:t>
            </a:r>
            <a:br>
              <a:rPr lang="en-US" dirty="0" smtClean="0"/>
            </a:br>
            <a:r>
              <a:rPr lang="en-US" sz="3100" dirty="0" smtClean="0"/>
              <a:t>at Fermilab</a:t>
            </a:r>
            <a:endParaRPr lang="en-US" sz="31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05" y="1156533"/>
            <a:ext cx="7010400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58743" y="5416571"/>
            <a:ext cx="2435449" cy="8309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A50021"/>
                </a:solidFill>
                <a:cs typeface="Times New Roman" charset="0"/>
              </a:rPr>
              <a:t>FNAL-TM-2149</a:t>
            </a:r>
            <a:endParaRPr lang="en-US" dirty="0">
              <a:solidFill>
                <a:srgbClr val="A50021"/>
              </a:solidFill>
              <a:cs typeface="Times New Roman" charset="0"/>
            </a:endParaRPr>
          </a:p>
          <a:p>
            <a:pPr algn="ctr" eaLnBrk="0" hangingPunct="0"/>
            <a:r>
              <a:rPr lang="en-US" b="1" dirty="0">
                <a:solidFill>
                  <a:srgbClr val="A50021"/>
                </a:solidFill>
                <a:cs typeface="Times New Roman" charset="0"/>
              </a:rPr>
              <a:t>(2001)</a:t>
            </a:r>
            <a:r>
              <a:rPr lang="en-US" sz="2000" b="1" dirty="0">
                <a:solidFill>
                  <a:srgbClr val="A50021"/>
                </a:solidFill>
                <a:cs typeface="Times New Roman" charset="0"/>
              </a:rPr>
              <a:t> 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8743" y="1418153"/>
            <a:ext cx="2663352" cy="7078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vlhc.org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pic>
        <p:nvPicPr>
          <p:cNvPr id="9" name="Picture 21" descr="&#10;VLHC-color                                                     000025A7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1" y="2663569"/>
            <a:ext cx="2524613" cy="2259381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FFFF6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83624" y="6315535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5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917340"/>
            <a:ext cx="9410700" cy="58240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Take advantage of the space and excellent geology near Fermilab</a:t>
            </a:r>
            <a:r>
              <a:rPr lang="en-US" dirty="0"/>
              <a:t>.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</a:pPr>
            <a:r>
              <a:rPr lang="en-US" sz="2400" b="1" dirty="0">
                <a:solidFill>
                  <a:srgbClr val="A50021"/>
                </a:solidFill>
              </a:rPr>
              <a:t>Build a </a:t>
            </a:r>
            <a:r>
              <a:rPr lang="en-US" sz="2400" b="1" u="sng" dirty="0">
                <a:solidFill>
                  <a:srgbClr val="A50021"/>
                </a:solidFill>
              </a:rPr>
              <a:t>BIG</a:t>
            </a:r>
            <a:r>
              <a:rPr lang="en-US" sz="2400" b="1" dirty="0">
                <a:solidFill>
                  <a:srgbClr val="A50021"/>
                </a:solidFill>
              </a:rPr>
              <a:t> tunnel.</a:t>
            </a:r>
            <a:endParaRPr lang="en-US" sz="2400" b="1" u="sng" dirty="0">
              <a:solidFill>
                <a:srgbClr val="A50021"/>
              </a:solidFill>
            </a:endParaRPr>
          </a:p>
          <a:p>
            <a:pPr lvl="1">
              <a:lnSpc>
                <a:spcPct val="75000"/>
              </a:lnSpc>
              <a:spcBef>
                <a:spcPct val="25000"/>
              </a:spcBef>
            </a:pPr>
            <a:r>
              <a:rPr lang="en-US" sz="2400" b="1" dirty="0">
                <a:solidFill>
                  <a:srgbClr val="A50021"/>
                </a:solidFill>
              </a:rPr>
              <a:t>Fill it with a </a:t>
            </a:r>
            <a:r>
              <a:rPr lang="ja-JP" altLang="en-US" sz="2400" b="1" dirty="0">
                <a:solidFill>
                  <a:srgbClr val="A50021"/>
                </a:solidFill>
                <a:latin typeface="Arial"/>
              </a:rPr>
              <a:t>“</a:t>
            </a:r>
            <a:r>
              <a:rPr lang="en-US" sz="2400" b="1" dirty="0">
                <a:solidFill>
                  <a:srgbClr val="A50021"/>
                </a:solidFill>
              </a:rPr>
              <a:t>cheap</a:t>
            </a:r>
            <a:r>
              <a:rPr lang="ja-JP" altLang="en-US" sz="2400" b="1" dirty="0">
                <a:solidFill>
                  <a:srgbClr val="A50021"/>
                </a:solidFill>
                <a:latin typeface="Arial"/>
              </a:rPr>
              <a:t>”</a:t>
            </a:r>
            <a:r>
              <a:rPr lang="en-US" sz="2400" b="1" dirty="0">
                <a:solidFill>
                  <a:srgbClr val="A50021"/>
                </a:solidFill>
              </a:rPr>
              <a:t> 40 TeV collider.</a:t>
            </a:r>
          </a:p>
          <a:p>
            <a:pPr lvl="1">
              <a:lnSpc>
                <a:spcPct val="75000"/>
              </a:lnSpc>
              <a:spcBef>
                <a:spcPct val="25000"/>
              </a:spcBef>
            </a:pPr>
            <a:r>
              <a:rPr lang="en-US" sz="2400" b="1" dirty="0">
                <a:solidFill>
                  <a:srgbClr val="A50021"/>
                </a:solidFill>
              </a:rPr>
              <a:t>Later, upgrade to a 200 TeV collider in the same tunnel</a:t>
            </a:r>
            <a:r>
              <a:rPr lang="en-US" sz="2400" b="1" dirty="0" smtClean="0">
                <a:solidFill>
                  <a:srgbClr val="A50021"/>
                </a:solidFill>
              </a:rPr>
              <a:t>.</a:t>
            </a:r>
          </a:p>
          <a:p>
            <a:pPr>
              <a:lnSpc>
                <a:spcPct val="75000"/>
              </a:lnSpc>
              <a:spcBef>
                <a:spcPct val="25000"/>
              </a:spcBef>
            </a:pPr>
            <a:endParaRPr lang="en-US" sz="2800" b="1" dirty="0">
              <a:solidFill>
                <a:srgbClr val="A50021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VLHC in 2001</a:t>
            </a:r>
            <a:endParaRPr lang="en-US" dirty="0"/>
          </a:p>
        </p:txBody>
      </p:sp>
      <p:graphicFrame>
        <p:nvGraphicFramePr>
          <p:cNvPr id="4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942887"/>
              </p:ext>
            </p:extLst>
          </p:nvPr>
        </p:nvGraphicFramePr>
        <p:xfrm>
          <a:off x="1613575" y="2547225"/>
          <a:ext cx="6552868" cy="3957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6" name="Document" r:id="rId3" imgW="8375904" imgH="5471160" progId="Word.Document.8">
                  <p:embed/>
                </p:oleObj>
              </mc:Choice>
              <mc:Fallback>
                <p:oleObj name="Document" r:id="rId3" imgW="8375904" imgH="54711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575" y="2547225"/>
                        <a:ext cx="6552868" cy="39579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3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T. Sen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B3429-441C-4D05-AF3B-F3A4A40E0063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smtClean="0"/>
              <a:t>VLHC designs (2001)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4375150" y="990600"/>
            <a:ext cx="5035550" cy="513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Circumference = 233km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Stage 1 ring:  (1 to 20) TeV/beam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Stage 2 ring : (20 to 87.5) TeV/beam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Super-ferric </a:t>
            </a:r>
            <a:r>
              <a:rPr lang="en-US" sz="2400" dirty="0"/>
              <a:t>magnets for the 2 T low field, stage 1</a:t>
            </a:r>
            <a:r>
              <a:rPr lang="en-US" sz="2400" dirty="0" smtClean="0"/>
              <a:t>, </a:t>
            </a:r>
            <a:r>
              <a:rPr lang="en-US" sz="2400" dirty="0"/>
              <a:t>Injection from Tevatron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Nb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Sn magnets </a:t>
            </a:r>
            <a:r>
              <a:rPr lang="en-US" sz="2400" dirty="0"/>
              <a:t>for </a:t>
            </a:r>
            <a:r>
              <a:rPr lang="en-US" sz="2400" dirty="0" smtClean="0"/>
              <a:t>10-12 T </a:t>
            </a:r>
            <a:r>
              <a:rPr lang="en-US" sz="2400" dirty="0"/>
              <a:t>high field, stage </a:t>
            </a:r>
            <a:r>
              <a:rPr lang="en-US" sz="2400" dirty="0" smtClean="0"/>
              <a:t>2. </a:t>
            </a:r>
            <a:r>
              <a:rPr lang="en-US" sz="2400" dirty="0"/>
              <a:t>Injection from Stage 1</a:t>
            </a: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Modular design: IRs, utilities, dispersion suppressors </a:t>
            </a:r>
            <a:r>
              <a:rPr lang="en-US" sz="2400" dirty="0" err="1" smtClean="0"/>
              <a:t>etc</a:t>
            </a:r>
            <a:r>
              <a:rPr lang="en-US" sz="2400" dirty="0" smtClean="0"/>
              <a:t> had lengths in integer units of a half cell</a:t>
            </a:r>
            <a:r>
              <a:rPr lang="en-US" sz="2400" dirty="0"/>
              <a:t>.</a:t>
            </a: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 Very high beam stored beam energy (~ GJ) in both cases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Fermilab-TM-2149, </a:t>
            </a:r>
            <a:r>
              <a:rPr lang="en-US" sz="2400" dirty="0" smtClean="0"/>
              <a:t>Fermilab-TM-2158</a:t>
            </a:r>
            <a:endParaRPr lang="en-US" sz="2400" dirty="0"/>
          </a:p>
        </p:txBody>
      </p:sp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4" y="1110413"/>
            <a:ext cx="39624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0935" y="5609887"/>
            <a:ext cx="5686523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 VLLC in the VLHC tunnel was also considered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T. </a:t>
            </a:r>
            <a:r>
              <a:rPr lang="en-US" sz="2000" dirty="0" err="1" smtClean="0">
                <a:solidFill>
                  <a:schemeClr val="bg1"/>
                </a:solidFill>
              </a:rPr>
              <a:t>Sen</a:t>
            </a:r>
            <a:r>
              <a:rPr lang="en-US" sz="2000" dirty="0" smtClean="0">
                <a:solidFill>
                  <a:schemeClr val="bg1"/>
                </a:solidFill>
              </a:rPr>
              <a:t>, J. </a:t>
            </a:r>
            <a:r>
              <a:rPr lang="en-US" sz="2000" dirty="0" err="1" smtClean="0">
                <a:solidFill>
                  <a:schemeClr val="bg1"/>
                </a:solidFill>
              </a:rPr>
              <a:t>Norem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da-DK" sz="1600" dirty="0" smtClean="0">
                <a:solidFill>
                  <a:schemeClr val="bg1"/>
                </a:solidFill>
              </a:rPr>
              <a:t>http</a:t>
            </a:r>
            <a:r>
              <a:rPr lang="da-DK" sz="1600" dirty="0">
                <a:solidFill>
                  <a:schemeClr val="bg1"/>
                </a:solidFill>
              </a:rPr>
              <a:t>://</a:t>
            </a:r>
            <a:r>
              <a:rPr lang="da-DK" sz="1600" dirty="0" err="1">
                <a:solidFill>
                  <a:schemeClr val="bg1"/>
                </a:solidFill>
              </a:rPr>
              <a:t>prst-ab.aps.org</a:t>
            </a:r>
            <a:r>
              <a:rPr lang="da-DK" sz="1600" dirty="0">
                <a:solidFill>
                  <a:schemeClr val="bg1"/>
                </a:solidFill>
              </a:rPr>
              <a:t>/pdf/PRSTAB/v5/i3/e031001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/>
          <a:srcRect t="10594" b="10594"/>
          <a:stretch>
            <a:fillRect/>
          </a:stretch>
        </p:blipFill>
        <p:spPr>
          <a:xfrm>
            <a:off x="125478" y="4286800"/>
            <a:ext cx="3575611" cy="21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3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233 km VLHC 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74688"/>
            <a:ext cx="7772400" cy="618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00" y="845620"/>
            <a:ext cx="7247090" cy="576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705600" y="1676400"/>
            <a:ext cx="2286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chemeClr val="accent2"/>
                </a:solidFill>
                <a:cs typeface="Times New Roman" charset="0"/>
              </a:rPr>
              <a:t>Lake</a:t>
            </a:r>
          </a:p>
          <a:p>
            <a:pPr algn="ctr" eaLnBrk="0" hangingPunct="0"/>
            <a:r>
              <a:rPr lang="en-US" b="1">
                <a:solidFill>
                  <a:schemeClr val="accent2"/>
                </a:solidFill>
                <a:cs typeface="Times New Roman" charset="0"/>
              </a:rPr>
              <a:t>Michigan</a:t>
            </a:r>
            <a:r>
              <a:rPr lang="en-US" sz="2000" b="1">
                <a:solidFill>
                  <a:srgbClr val="A50021"/>
                </a:solidFill>
                <a:cs typeface="Times New Roman" charset="0"/>
              </a:rPr>
              <a:t> </a:t>
            </a:r>
            <a:endParaRPr lang="en-US" sz="2000">
              <a:solidFill>
                <a:srgbClr val="A50021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72200" y="5257800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CC0099"/>
                </a:solidFill>
                <a:cs typeface="Times New Roman" charset="0"/>
              </a:rPr>
              <a:t>Chicago</a:t>
            </a:r>
            <a:r>
              <a:rPr lang="en-US" sz="2000" b="1">
                <a:solidFill>
                  <a:srgbClr val="A50021"/>
                </a:solidFill>
                <a:cs typeface="Times New Roman" charset="0"/>
              </a:rPr>
              <a:t> </a:t>
            </a:r>
            <a:endParaRPr lang="en-US" sz="2000">
              <a:solidFill>
                <a:srgbClr val="A50021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3124200" y="2057400"/>
            <a:ext cx="320040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191000" y="3124200"/>
            <a:ext cx="1295400" cy="579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8000"/>
                </a:solidFill>
                <a:cs typeface="Times New Roman" charset="0"/>
              </a:rPr>
              <a:t>73km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124200" y="2057400"/>
            <a:ext cx="29718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  <a:cs typeface="Times New Roman" charset="0"/>
              </a:rPr>
              <a:t>90-150 m deep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0" y="5083531"/>
            <a:ext cx="3210135" cy="156966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A50021"/>
                </a:solidFill>
                <a:cs typeface="Times New Roman" charset="0"/>
              </a:rPr>
              <a:t>Illinois Galena-</a:t>
            </a:r>
            <a:r>
              <a:rPr lang="en-US" b="1" dirty="0" err="1">
                <a:solidFill>
                  <a:srgbClr val="A50021"/>
                </a:solidFill>
                <a:cs typeface="Times New Roman" charset="0"/>
              </a:rPr>
              <a:t>Plattville</a:t>
            </a:r>
            <a:r>
              <a:rPr lang="en-US" b="1" dirty="0">
                <a:solidFill>
                  <a:srgbClr val="A50021"/>
                </a:solidFill>
                <a:cs typeface="Times New Roman" charset="0"/>
              </a:rPr>
              <a:t> dolomite layer is excellent geology </a:t>
            </a:r>
            <a:r>
              <a:rPr lang="en-US" b="1" dirty="0" smtClean="0">
                <a:solidFill>
                  <a:srgbClr val="A50021"/>
                </a:solidFill>
                <a:cs typeface="Times New Roman" charset="0"/>
              </a:rPr>
              <a:t>for TBMs</a:t>
            </a:r>
            <a:endParaRPr lang="en-US" sz="1600" dirty="0">
              <a:solidFill>
                <a:srgbClr val="A50021"/>
              </a:solidFill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3210135" y="1975810"/>
            <a:ext cx="3051391" cy="27167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2239" r="2223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studies in Illinois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know a lot about the geology and tunneling in Illinois. </a:t>
            </a:r>
          </a:p>
          <a:p>
            <a:pPr lvl="1"/>
            <a:r>
              <a:rPr lang="en-US" dirty="0" smtClean="0"/>
              <a:t>Thick, homogeneous dolomite at a depth of 300 – 500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The Chicago TARP (Tunnel and Reservoir plan): 176 km of tunnel (9 - 33 </a:t>
            </a:r>
            <a:r>
              <a:rPr lang="en-US" dirty="0" err="1" smtClean="0"/>
              <a:t>ft</a:t>
            </a:r>
            <a:r>
              <a:rPr lang="en-US" dirty="0" smtClean="0"/>
              <a:t> in </a:t>
            </a:r>
            <a:r>
              <a:rPr lang="en-US" dirty="0" err="1" smtClean="0"/>
              <a:t>dia</a:t>
            </a:r>
            <a:r>
              <a:rPr lang="en-US" dirty="0" smtClean="0"/>
              <a:t>, up to 350 </a:t>
            </a:r>
            <a:r>
              <a:rPr lang="en-US" dirty="0" err="1" smtClean="0"/>
              <a:t>ft</a:t>
            </a:r>
            <a:r>
              <a:rPr lang="en-US" dirty="0" smtClean="0"/>
              <a:t> underground) completed</a:t>
            </a:r>
          </a:p>
          <a:p>
            <a:pPr lvl="1"/>
            <a:r>
              <a:rPr lang="en-US" dirty="0" smtClean="0"/>
              <a:t>Studied </a:t>
            </a:r>
            <a:r>
              <a:rPr lang="en-US" dirty="0"/>
              <a:t>for SSC, VLHC, ILC,.</a:t>
            </a:r>
            <a:r>
              <a:rPr lang="en-US" dirty="0" smtClean="0"/>
              <a:t>. </a:t>
            </a:r>
          </a:p>
          <a:p>
            <a:r>
              <a:rPr lang="en-US" dirty="0" smtClean="0"/>
              <a:t>Many siting options for large rings have been studied.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11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VLHC (2013)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65" y="1297947"/>
            <a:ext cx="5294238" cy="4194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81767" y="1275282"/>
            <a:ext cx="4224233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rgbClr val="0000FF"/>
                </a:solidFill>
                <a:hlinkClick r:id="rId3"/>
              </a:rPr>
              <a:t>http://arxiv.org/pdf/1306.2369v1.</a:t>
            </a:r>
            <a:r>
              <a:rPr lang="da-DK" sz="2000" dirty="0" smtClean="0">
                <a:solidFill>
                  <a:srgbClr val="0000FF"/>
                </a:solidFill>
                <a:hlinkClick r:id="rId3"/>
              </a:rPr>
              <a:t>pdf</a:t>
            </a:r>
            <a:endParaRPr lang="da-DK" sz="2000" dirty="0" smtClean="0">
              <a:solidFill>
                <a:srgbClr val="0000FF"/>
              </a:solidFill>
            </a:endParaRPr>
          </a:p>
          <a:p>
            <a:r>
              <a:rPr lang="da-DK" sz="2000" dirty="0" smtClean="0">
                <a:solidFill>
                  <a:srgbClr val="0000FF"/>
                </a:solidFill>
              </a:rPr>
              <a:t>                                        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67659" y="1954978"/>
            <a:ext cx="4649846" cy="3690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Use high field (~15 T)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Superconducting magnets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in a 100 km ring for a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100 TeV </a:t>
            </a:r>
            <a:r>
              <a:rPr lang="en-US" sz="2800" dirty="0" err="1" smtClean="0">
                <a:solidFill>
                  <a:srgbClr val="FF0000"/>
                </a:solidFill>
              </a:rPr>
              <a:t>pp</a:t>
            </a:r>
            <a:r>
              <a:rPr lang="en-US" sz="2800" dirty="0" smtClean="0">
                <a:solidFill>
                  <a:srgbClr val="FF0000"/>
                </a:solidFill>
              </a:rPr>
              <a:t> collider </a:t>
            </a:r>
          </a:p>
          <a:p>
            <a:pPr marL="0" indent="0">
              <a:buNone/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2293" y="4480858"/>
            <a:ext cx="4183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And/OR</a:t>
            </a:r>
            <a:r>
              <a:rPr lang="en-US" dirty="0" smtClean="0">
                <a:solidFill>
                  <a:srgbClr val="000000"/>
                </a:solidFill>
              </a:rPr>
              <a:t> host a 240-350 GeV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VLEP in 100 km tunnel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1352" y="5892147"/>
            <a:ext cx="9194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 proposed to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combine the efforts: TLEP/VHE-LHC/VLHC/VLEP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90975" y="846775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Snowmass Whitepaper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0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900" b="2900"/>
          <a:stretch>
            <a:fillRect/>
          </a:stretch>
        </p:blipFill>
        <p:spPr>
          <a:xfrm>
            <a:off x="247650" y="861227"/>
            <a:ext cx="9410700" cy="5562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VLHC (2013)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9829" y="1464216"/>
            <a:ext cx="5932934" cy="461665"/>
          </a:xfrm>
          <a:prstGeom prst="rect">
            <a:avLst/>
          </a:prstGeom>
          <a:noFill/>
          <a:ln>
            <a:solidFill>
              <a:srgbClr val="FFEA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Whitepaper Submitted to Snowmass 2013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84841" y="5874506"/>
            <a:ext cx="3009501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A very preliminary Study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64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3-08-14 at 8.08.3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022" b="-84022"/>
          <a:stretch>
            <a:fillRect/>
          </a:stretch>
        </p:blipFill>
        <p:spPr>
          <a:xfrm>
            <a:off x="0" y="0"/>
            <a:ext cx="9532917" cy="5634842"/>
          </a:xfrm>
        </p:spPr>
      </p:pic>
      <p:pic>
        <p:nvPicPr>
          <p:cNvPr id="8" name="Picture 7" descr="Screen Shot 2013-08-14 at 8.10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8" y="1036086"/>
            <a:ext cx="7408005" cy="5339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124" y="458676"/>
            <a:ext cx="2511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arXiv:1306.2369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9143" y="4163313"/>
            <a:ext cx="87212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We also presented the work at the TLEP workshop at Fermilab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July 25 -26, 2013 (days before Snowmass)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PB &amp; T. </a:t>
            </a:r>
            <a:r>
              <a:rPr lang="en-US" dirty="0" err="1" smtClean="0">
                <a:solidFill>
                  <a:srgbClr val="0000FF"/>
                </a:solidFill>
              </a:rPr>
              <a:t>Sen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37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422" b="442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km ring for VLHC/VLEP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76312" y="5980351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www.physicscentral.com</a:t>
            </a:r>
            <a:r>
              <a:rPr lang="en-US" sz="1800" dirty="0"/>
              <a:t>/buzz/blog/</a:t>
            </a:r>
            <a:r>
              <a:rPr lang="en-US" sz="1800" dirty="0" err="1"/>
              <a:t>index.cfm?postid</a:t>
            </a:r>
            <a:r>
              <a:rPr lang="en-US" sz="1800" dirty="0"/>
              <a:t>=4835100616060881541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6556" y="776212"/>
            <a:ext cx="302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PhysicsCentral</a:t>
            </a:r>
            <a:r>
              <a:rPr lang="en-US" dirty="0" smtClean="0">
                <a:solidFill>
                  <a:schemeClr val="bg1"/>
                </a:solidFill>
              </a:rPr>
              <a:t>  Blog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6863" y="763688"/>
            <a:ext cx="4224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rgbClr val="0000FF"/>
                </a:solidFill>
              </a:rPr>
              <a:t>http://</a:t>
            </a:r>
            <a:r>
              <a:rPr lang="da-DK" sz="2000" dirty="0" err="1">
                <a:solidFill>
                  <a:srgbClr val="0000FF"/>
                </a:solidFill>
              </a:rPr>
              <a:t>arxiv.org</a:t>
            </a:r>
            <a:r>
              <a:rPr lang="da-DK" sz="2000" dirty="0">
                <a:solidFill>
                  <a:srgbClr val="0000FF"/>
                </a:solidFill>
              </a:rPr>
              <a:t>/pdf/1306.2369v1.pdf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9410700" y="6626266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19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8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Backdrop </a:t>
            </a:r>
          </a:p>
          <a:p>
            <a:pPr lvl="1"/>
            <a:r>
              <a:rPr lang="en-US" dirty="0" smtClean="0"/>
              <a:t>Higgs Discovery </a:t>
            </a:r>
          </a:p>
          <a:p>
            <a:pPr lvl="1"/>
            <a:r>
              <a:rPr lang="en-US" dirty="0" smtClean="0"/>
              <a:t>Snowmass 2013</a:t>
            </a:r>
          </a:p>
          <a:p>
            <a:pPr lvl="1"/>
            <a:r>
              <a:rPr lang="en-US" dirty="0" smtClean="0"/>
              <a:t>VLHC: Some History</a:t>
            </a:r>
            <a:endParaRPr lang="en-US" dirty="0"/>
          </a:p>
          <a:p>
            <a:r>
              <a:rPr lang="en-US" dirty="0" smtClean="0"/>
              <a:t>The 2013 </a:t>
            </a:r>
            <a:r>
              <a:rPr lang="en-US" dirty="0" smtClean="0"/>
              <a:t>Study</a:t>
            </a:r>
          </a:p>
          <a:p>
            <a:pPr lvl="1"/>
            <a:r>
              <a:rPr lang="en-US" dirty="0" smtClean="0"/>
              <a:t>Snowmass summary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100 TeV </a:t>
            </a:r>
            <a:r>
              <a:rPr lang="en-US" dirty="0" err="1" smtClean="0"/>
              <a:t>pp</a:t>
            </a:r>
            <a:r>
              <a:rPr lang="en-US" dirty="0" smtClean="0"/>
              <a:t> collider (VLHC) in a 100 km ring</a:t>
            </a:r>
          </a:p>
          <a:p>
            <a:pPr lvl="1"/>
            <a:r>
              <a:rPr lang="en-US" dirty="0" smtClean="0"/>
              <a:t>240-350 GeV </a:t>
            </a:r>
            <a:r>
              <a:rPr lang="en-US" dirty="0" err="1" smtClean="0"/>
              <a:t>e+e</a:t>
            </a:r>
            <a:r>
              <a:rPr lang="en-US" dirty="0" smtClean="0"/>
              <a:t>- Higgs Factory (VLEP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9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34971" y="1658269"/>
            <a:ext cx="8695585" cy="65272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What are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long term </a:t>
            </a:r>
            <a:r>
              <a:rPr lang="ja-JP" altLang="en-US" dirty="0" smtClean="0">
                <a:latin typeface="Times New Roman" charset="0"/>
                <a:ea typeface="ＭＳ Ｐゴシック" charset="0"/>
              </a:rPr>
              <a:t>“</a:t>
            </a:r>
            <a:r>
              <a:rPr lang="en-US" dirty="0">
                <a:latin typeface="Times New Roman" charset="0"/>
                <a:ea typeface="ＭＳ Ｐゴシック" charset="0"/>
              </a:rPr>
              <a:t>big questions</a:t>
            </a:r>
            <a:r>
              <a:rPr lang="ja-JP" altLang="en-US" dirty="0">
                <a:latin typeface="Times New Roman" charset="0"/>
                <a:ea typeface="ＭＳ Ｐゴシック" charset="0"/>
              </a:rPr>
              <a:t>”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br>
              <a:rPr lang="en-US" dirty="0">
                <a:latin typeface="Times New Roman" charset="0"/>
                <a:ea typeface="ＭＳ Ｐゴシック" charset="0"/>
              </a:rPr>
            </a:br>
            <a:r>
              <a:rPr lang="en-US" sz="2400" dirty="0">
                <a:latin typeface="Times New Roman" charset="0"/>
                <a:ea typeface="ＭＳ Ｐゴシック" charset="0"/>
              </a:rPr>
              <a:t>regarding accelerator-based HEP capabilities</a:t>
            </a:r>
            <a:endParaRPr lang="en-US" dirty="0">
              <a:latin typeface="Times New Roman" charset="0"/>
              <a:ea typeface="ＭＳ Ｐゴシック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42950" y="1295400"/>
            <a:ext cx="8667750" cy="4724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 fontScale="85000" lnSpcReduction="10000"/>
          </a:bodyPr>
          <a:lstStyle/>
          <a:p>
            <a:pPr eaLnBrk="1" hangingPunct="1"/>
            <a:endParaRPr lang="en-US" i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How would one build a 100 TeV scale hadron collider?</a:t>
            </a:r>
          </a:p>
          <a:p>
            <a:pPr eaLnBrk="1" hangingPunct="1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How would one build a lepton collider at &gt;1 TeV?</a:t>
            </a:r>
          </a:p>
          <a:p>
            <a:pPr eaLnBrk="1" hangingPunct="1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How would one generate 10 MW of proton beam power? </a:t>
            </a:r>
          </a:p>
          <a:p>
            <a:pPr eaLnBrk="1" hangingPunct="1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Can multi-MW targets survive? If so, for how long?</a:t>
            </a:r>
          </a:p>
          <a:p>
            <a:pPr eaLnBrk="1" hangingPunct="1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Can plasma-based accelerators achieve energies &amp; luminosities relevant to HEP?</a:t>
            </a:r>
          </a:p>
          <a:p>
            <a:pPr eaLnBrk="1" hangingPunct="1">
              <a:lnSpc>
                <a:spcPct val="130000"/>
              </a:lnSpc>
              <a:spcBef>
                <a:spcPts val="600"/>
              </a:spcBef>
            </a:pP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Can accelerators be made 10x cheaper per GeV? Per MW?</a:t>
            </a:r>
          </a:p>
          <a:p>
            <a:pPr algn="ctr" eaLnBrk="1" hangingPunct="1">
              <a:lnSpc>
                <a:spcPct val="130000"/>
              </a:lnSpc>
              <a:spcBef>
                <a:spcPts val="600"/>
              </a:spcBef>
              <a:buFont typeface="Wingdings" charset="0"/>
              <a:buNone/>
            </a:pPr>
            <a:r>
              <a:rPr lang="en-US" i="1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These are issues for the long term future</a:t>
            </a:r>
            <a:endParaRPr lang="en-US" i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9391" y="1129034"/>
            <a:ext cx="774548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Snowmass CSS2013 Summary on Frontier Capabilities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189452" y="6368458"/>
            <a:ext cx="734186" cy="489542"/>
          </a:xfrm>
          <a:prstGeom prst="rect">
            <a:avLst/>
          </a:prstGeom>
        </p:spPr>
        <p:txBody>
          <a:bodyPr/>
          <a:lstStyle/>
          <a:p>
            <a:fld id="{09C62A3C-FC42-4A15-9118-9F7F067DE13B}" type="slidenum">
              <a:rPr lang="en-US" sz="1400" smtClean="0">
                <a:solidFill>
                  <a:schemeClr val="bg1"/>
                </a:solidFill>
              </a:rPr>
              <a:t>20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616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Proton colliders beyond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295400"/>
            <a:ext cx="8585200" cy="5105400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sz="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US multi-lab study of VLHC is still valid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(circa 2001)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; </a:t>
            </a:r>
          </a:p>
          <a:p>
            <a:pPr lvl="1" eaLnBrk="1" hangingPunct="1"/>
            <a:r>
              <a:rPr lang="en-US" dirty="0">
                <a:latin typeface="Times New Roman" charset="0"/>
                <a:ea typeface="ＭＳ Ｐゴシック" charset="0"/>
              </a:rPr>
              <a:t>Snowmass has stimulated renewed interest/effort in US </a:t>
            </a:r>
          </a:p>
          <a:p>
            <a:pPr lvl="2" eaLnBrk="1" hangingPunct="1"/>
            <a:r>
              <a:rPr lang="en-US" dirty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2013 Snowmass white </a:t>
            </a:r>
            <a:r>
              <a:rPr lang="en-US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paper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 eaLnBrk="1" hangingPunct="1"/>
            <a:endParaRPr lang="en-US" sz="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We recommend participating in international study for  colliders in a large tunnel (CERN-led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Study will inform directions for expanded U.S. technology reach &amp; guide long term roadmap</a:t>
            </a:r>
          </a:p>
          <a:p>
            <a:pPr lvl="1" eaLnBrk="1" hangingPunct="1"/>
            <a:r>
              <a:rPr lang="en-US" dirty="0">
                <a:latin typeface="Times New Roman" charset="0"/>
                <a:ea typeface="ＭＳ Ｐゴシック" charset="0"/>
              </a:rPr>
              <a:t> Beam dynamics, magnets, vacuum systems, machine protection, …</a:t>
            </a: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i="1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Extensive interest expressed in this possibility</a:t>
            </a:r>
            <a:endParaRPr lang="en-US" i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8404" y="882058"/>
            <a:ext cx="774548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Snowmass CSS2013 Summary on Frontier Capabilities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21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847728" y="3161389"/>
            <a:ext cx="11246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??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757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04800"/>
            <a:ext cx="8915400" cy="7921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Hadron Colliders (Past and Present)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3306"/>
              </p:ext>
            </p:extLst>
          </p:nvPr>
        </p:nvGraphicFramePr>
        <p:xfrm>
          <a:off x="247650" y="1447800"/>
          <a:ext cx="94107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6700"/>
                <a:gridCol w="1155700"/>
                <a:gridCol w="1320800"/>
                <a:gridCol w="1485900"/>
                <a:gridCol w="1320800"/>
                <a:gridCol w="1320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ISR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SPS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Tevatron</a:t>
                      </a:r>
                      <a:endParaRPr lang="en-US" dirty="0" smtClean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RHIC (</a:t>
                      </a:r>
                      <a:r>
                        <a:rPr lang="en-US" dirty="0" err="1" smtClean="0"/>
                        <a:t>pp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LHC (2012)</a:t>
                      </a:r>
                      <a:endParaRPr 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Circumference [km]</a:t>
                      </a:r>
                    </a:p>
                    <a:p>
                      <a:r>
                        <a:rPr lang="en-US" dirty="0" smtClean="0"/>
                        <a:t>Energy [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]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Number of bunches</a:t>
                      </a:r>
                    </a:p>
                    <a:p>
                      <a:r>
                        <a:rPr lang="en-US" baseline="0" dirty="0" smtClean="0"/>
                        <a:t>Bunch spacing [ns]</a:t>
                      </a:r>
                    </a:p>
                    <a:p>
                      <a:r>
                        <a:rPr lang="en-US" baseline="0" dirty="0" smtClean="0"/>
                        <a:t>Bunch intensity [x10</a:t>
                      </a:r>
                      <a:r>
                        <a:rPr lang="en-US" baseline="30000" dirty="0" smtClean="0"/>
                        <a:t>11</a:t>
                      </a:r>
                      <a:r>
                        <a:rPr lang="en-US" baseline="0" dirty="0" smtClean="0"/>
                        <a:t> ]</a:t>
                      </a:r>
                    </a:p>
                    <a:p>
                      <a:r>
                        <a:rPr lang="en-US" baseline="0" dirty="0" smtClean="0"/>
                        <a:t>Particles/beam [x 10</a:t>
                      </a:r>
                      <a:r>
                        <a:rPr lang="en-US" baseline="30000" dirty="0" smtClean="0"/>
                        <a:t>14</a:t>
                      </a:r>
                      <a:r>
                        <a:rPr lang="en-US" baseline="0" dirty="0" smtClean="0"/>
                        <a:t>]</a:t>
                      </a:r>
                    </a:p>
                    <a:p>
                      <a:r>
                        <a:rPr lang="en-US" baseline="0" dirty="0" smtClean="0"/>
                        <a:t>Trans. </a:t>
                      </a:r>
                      <a:r>
                        <a:rPr lang="en-US" baseline="0" dirty="0" err="1" smtClean="0"/>
                        <a:t>rms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Emitt</a:t>
                      </a:r>
                      <a:r>
                        <a:rPr lang="en-US" baseline="0" dirty="0" smtClean="0"/>
                        <a:t> [ </a:t>
                      </a:r>
                      <a:r>
                        <a:rPr lang="el-GR" baseline="0" dirty="0" smtClean="0"/>
                        <a:t>μ</a:t>
                      </a:r>
                      <a:r>
                        <a:rPr lang="en-US" baseline="0" dirty="0" smtClean="0"/>
                        <a:t>m]</a:t>
                      </a:r>
                    </a:p>
                    <a:p>
                      <a:r>
                        <a:rPr lang="en-US" baseline="0" dirty="0" smtClean="0"/>
                        <a:t>Beam-beam tune shift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Luminosity [x10</a:t>
                      </a:r>
                      <a:r>
                        <a:rPr lang="en-US" baseline="30000" dirty="0" smtClean="0"/>
                        <a:t>32</a:t>
                      </a:r>
                      <a:r>
                        <a:rPr lang="en-US" baseline="0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]</a:t>
                      </a:r>
                    </a:p>
                    <a:p>
                      <a:r>
                        <a:rPr lang="en-US" dirty="0" smtClean="0"/>
                        <a:t># of</a:t>
                      </a:r>
                      <a:r>
                        <a:rPr lang="en-US" baseline="0" dirty="0" smtClean="0"/>
                        <a:t> events/crossing</a:t>
                      </a:r>
                    </a:p>
                    <a:p>
                      <a:r>
                        <a:rPr lang="en-US" baseline="0" dirty="0" smtClean="0"/>
                        <a:t>Stored beam energy [MJ]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0.94</a:t>
                      </a:r>
                    </a:p>
                    <a:p>
                      <a:r>
                        <a:rPr lang="en-US" dirty="0" smtClean="0"/>
                        <a:t>31</a:t>
                      </a:r>
                    </a:p>
                    <a:p>
                      <a:r>
                        <a:rPr lang="en-US" dirty="0" smtClean="0"/>
                        <a:t>dc</a:t>
                      </a:r>
                    </a:p>
                    <a:p>
                      <a:r>
                        <a:rPr lang="en-US" dirty="0" smtClean="0"/>
                        <a:t>-</a:t>
                      </a:r>
                    </a:p>
                    <a:p>
                      <a:r>
                        <a:rPr lang="en-US" dirty="0" smtClean="0"/>
                        <a:t>-</a:t>
                      </a:r>
                    </a:p>
                    <a:p>
                      <a:r>
                        <a:rPr lang="en-US" dirty="0" smtClean="0"/>
                        <a:t>9.8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0.0035x8</a:t>
                      </a:r>
                    </a:p>
                    <a:p>
                      <a:r>
                        <a:rPr lang="en-US" dirty="0" smtClean="0"/>
                        <a:t>1.3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0.005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6.9</a:t>
                      </a:r>
                    </a:p>
                    <a:p>
                      <a:r>
                        <a:rPr lang="en-US" dirty="0" smtClean="0"/>
                        <a:t>315</a:t>
                      </a:r>
                    </a:p>
                    <a:p>
                      <a:r>
                        <a:rPr lang="en-US" dirty="0" smtClean="0"/>
                        <a:t>6</a:t>
                      </a:r>
                    </a:p>
                    <a:p>
                      <a:r>
                        <a:rPr lang="en-US" dirty="0" smtClean="0"/>
                        <a:t>1150</a:t>
                      </a:r>
                    </a:p>
                    <a:p>
                      <a:r>
                        <a:rPr lang="en-US" baseline="0" dirty="0" smtClean="0"/>
                        <a:t>2.75</a:t>
                      </a:r>
                    </a:p>
                    <a:p>
                      <a:r>
                        <a:rPr lang="en-US" baseline="0" dirty="0" smtClean="0"/>
                        <a:t>7.8/4.2</a:t>
                      </a:r>
                    </a:p>
                    <a:p>
                      <a:r>
                        <a:rPr lang="en-US" baseline="0" dirty="0" smtClean="0"/>
                        <a:t>1.5/0.15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0.005x3</a:t>
                      </a:r>
                    </a:p>
                    <a:p>
                      <a:r>
                        <a:rPr lang="en-US" dirty="0" smtClean="0"/>
                        <a:t>0.06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</a:p>
                    <a:p>
                      <a:r>
                        <a:rPr lang="en-US" dirty="0" smtClean="0"/>
                        <a:t>980</a:t>
                      </a:r>
                    </a:p>
                    <a:p>
                      <a:r>
                        <a:rPr lang="en-US" dirty="0" smtClean="0"/>
                        <a:t>36</a:t>
                      </a:r>
                    </a:p>
                    <a:p>
                      <a:r>
                        <a:rPr lang="en-US" dirty="0" smtClean="0"/>
                        <a:t>396</a:t>
                      </a:r>
                    </a:p>
                    <a:p>
                      <a:r>
                        <a:rPr lang="en-US" dirty="0" smtClean="0"/>
                        <a:t>(3.1/1</a:t>
                      </a:r>
                      <a:r>
                        <a:rPr lang="en-US" baseline="0" dirty="0" smtClean="0"/>
                        <a:t> )</a:t>
                      </a:r>
                    </a:p>
                    <a:p>
                      <a:r>
                        <a:rPr lang="en-US" baseline="0" dirty="0" smtClean="0"/>
                        <a:t>112/36</a:t>
                      </a:r>
                    </a:p>
                    <a:p>
                      <a:r>
                        <a:rPr lang="en-US" baseline="0" dirty="0" smtClean="0"/>
                        <a:t>(3/1.5)</a:t>
                      </a:r>
                    </a:p>
                    <a:p>
                      <a:r>
                        <a:rPr lang="en-US" baseline="0" dirty="0" smtClean="0"/>
                        <a:t>0.013x2</a:t>
                      </a:r>
                    </a:p>
                    <a:p>
                      <a:r>
                        <a:rPr lang="en-US" baseline="0" dirty="0" smtClean="0"/>
                        <a:t>4.0</a:t>
                      </a:r>
                    </a:p>
                    <a:p>
                      <a:r>
                        <a:rPr lang="en-US" baseline="0" dirty="0" smtClean="0"/>
                        <a:t>12</a:t>
                      </a:r>
                    </a:p>
                    <a:p>
                      <a:r>
                        <a:rPr lang="en-US" baseline="0" dirty="0" smtClean="0"/>
                        <a:t>1.75/0.57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3.8</a:t>
                      </a:r>
                    </a:p>
                    <a:p>
                      <a:r>
                        <a:rPr lang="en-US" dirty="0" smtClean="0"/>
                        <a:t>255</a:t>
                      </a:r>
                    </a:p>
                    <a:p>
                      <a:r>
                        <a:rPr lang="en-US" dirty="0" smtClean="0"/>
                        <a:t>107</a:t>
                      </a:r>
                    </a:p>
                    <a:p>
                      <a:r>
                        <a:rPr lang="en-US" dirty="0" smtClean="0"/>
                        <a:t>108</a:t>
                      </a:r>
                    </a:p>
                    <a:p>
                      <a:r>
                        <a:rPr lang="en-US" dirty="0" smtClean="0"/>
                        <a:t>2.0</a:t>
                      </a:r>
                    </a:p>
                    <a:p>
                      <a:r>
                        <a:rPr lang="en-US" dirty="0" smtClean="0"/>
                        <a:t>143</a:t>
                      </a:r>
                    </a:p>
                    <a:p>
                      <a:r>
                        <a:rPr lang="en-US" dirty="0" smtClean="0"/>
                        <a:t>3.3</a:t>
                      </a:r>
                    </a:p>
                    <a:p>
                      <a:r>
                        <a:rPr lang="en-US" dirty="0" smtClean="0"/>
                        <a:t>0.007x2</a:t>
                      </a:r>
                    </a:p>
                    <a:p>
                      <a:r>
                        <a:rPr lang="en-US" dirty="0" smtClean="0"/>
                        <a:t>2.3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0.57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26.7</a:t>
                      </a:r>
                    </a:p>
                    <a:p>
                      <a:r>
                        <a:rPr lang="en-US" dirty="0" smtClean="0"/>
                        <a:t>4000</a:t>
                      </a:r>
                    </a:p>
                    <a:p>
                      <a:r>
                        <a:rPr lang="en-US" dirty="0" smtClean="0"/>
                        <a:t>1380</a:t>
                      </a:r>
                    </a:p>
                    <a:p>
                      <a:r>
                        <a:rPr lang="en-US" dirty="0" smtClean="0"/>
                        <a:t>50</a:t>
                      </a:r>
                    </a:p>
                    <a:p>
                      <a:r>
                        <a:rPr lang="en-US" dirty="0" smtClean="0"/>
                        <a:t>1.7</a:t>
                      </a:r>
                    </a:p>
                    <a:p>
                      <a:r>
                        <a:rPr lang="en-US" dirty="0" smtClean="0"/>
                        <a:t>3089</a:t>
                      </a:r>
                    </a:p>
                    <a:p>
                      <a:r>
                        <a:rPr lang="en-US" dirty="0" smtClean="0"/>
                        <a:t>2.5</a:t>
                      </a:r>
                    </a:p>
                    <a:p>
                      <a:r>
                        <a:rPr lang="en-US" dirty="0" smtClean="0"/>
                        <a:t>0.01x2</a:t>
                      </a:r>
                    </a:p>
                    <a:p>
                      <a:r>
                        <a:rPr lang="en-US" dirty="0" smtClean="0"/>
                        <a:t>77</a:t>
                      </a:r>
                    </a:p>
                    <a:p>
                      <a:r>
                        <a:rPr lang="en-US" dirty="0" smtClean="0"/>
                        <a:t>37</a:t>
                      </a:r>
                    </a:p>
                    <a:p>
                      <a:r>
                        <a:rPr lang="en-US" dirty="0" smtClean="0"/>
                        <a:t>140</a:t>
                      </a:r>
                    </a:p>
                    <a:p>
                      <a:endParaRPr lang="en-US" dirty="0"/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3033713" y="4495800"/>
            <a:ext cx="990600" cy="45720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089900" y="4572000"/>
            <a:ext cx="990600" cy="45720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/>
          <p:nvPr/>
        </p:nvCxnSpPr>
        <p:spPr>
          <a:xfrm>
            <a:off x="3529012" y="4953000"/>
            <a:ext cx="4643438" cy="76200"/>
          </a:xfrm>
          <a:prstGeom prst="curved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878870"/>
            <a:ext cx="94107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main technological challenge –</a:t>
            </a:r>
          </a:p>
          <a:p>
            <a:pPr lvl="1"/>
            <a:r>
              <a:rPr lang="en-US" dirty="0" smtClean="0"/>
              <a:t>Superconducting high field magnets 15 -20 T (Nb</a:t>
            </a:r>
            <a:r>
              <a:rPr lang="en-US" baseline="-25000" dirty="0" smtClean="0"/>
              <a:t>3</a:t>
            </a:r>
            <a:r>
              <a:rPr lang="en-US" dirty="0" smtClean="0"/>
              <a:t>Sn ?)</a:t>
            </a:r>
          </a:p>
          <a:p>
            <a:r>
              <a:rPr lang="en-US" dirty="0" smtClean="0"/>
              <a:t>Design Challenges: </a:t>
            </a:r>
          </a:p>
          <a:p>
            <a:pPr lvl="1"/>
            <a:r>
              <a:rPr lang="en-US" dirty="0" smtClean="0"/>
              <a:t>IR optics, Collimation system, .. </a:t>
            </a:r>
          </a:p>
          <a:p>
            <a:r>
              <a:rPr lang="en-US" dirty="0" smtClean="0"/>
              <a:t>Operational Challenges</a:t>
            </a:r>
          </a:p>
          <a:p>
            <a:pPr lvl="1"/>
            <a:r>
              <a:rPr lang="en-US" dirty="0" smtClean="0"/>
              <a:t>Machine protection to cope with many GJs of beam energy</a:t>
            </a:r>
          </a:p>
          <a:p>
            <a:pPr lvl="2"/>
            <a:r>
              <a:rPr lang="en-US" dirty="0" smtClean="0"/>
              <a:t>Would require novel techniques in collimation </a:t>
            </a:r>
          </a:p>
          <a:p>
            <a:pPr lvl="1"/>
            <a:r>
              <a:rPr lang="en-US" dirty="0" smtClean="0"/>
              <a:t>Protecting SC magnets from high doses of synchrotron radiation</a:t>
            </a:r>
          </a:p>
          <a:p>
            <a:pPr lvl="2"/>
            <a:r>
              <a:rPr lang="en-US" dirty="0" smtClean="0"/>
              <a:t>R&amp;D in Photon stops, </a:t>
            </a:r>
            <a:r>
              <a:rPr lang="en-US" dirty="0" err="1" smtClean="0"/>
              <a:t>vaccum</a:t>
            </a:r>
            <a:r>
              <a:rPr lang="en-US" dirty="0" smtClean="0"/>
              <a:t> chamber design</a:t>
            </a:r>
          </a:p>
          <a:p>
            <a:pPr lvl="1"/>
            <a:r>
              <a:rPr lang="en-US" dirty="0" smtClean="0"/>
              <a:t>Beam dynamics: Electron Cloud mitigation, Beam-beam</a:t>
            </a:r>
          </a:p>
          <a:p>
            <a:pPr lvl="2"/>
            <a:r>
              <a:rPr lang="en-US" dirty="0" smtClean="0"/>
              <a:t>Experience from </a:t>
            </a:r>
            <a:r>
              <a:rPr lang="en-US" dirty="0" err="1" smtClean="0"/>
              <a:t>Tevatron</a:t>
            </a:r>
            <a:r>
              <a:rPr lang="en-US" dirty="0" smtClean="0"/>
              <a:t>, LHC</a:t>
            </a:r>
          </a:p>
          <a:p>
            <a:pPr lvl="1"/>
            <a:r>
              <a:rPr lang="en-US" dirty="0" smtClean="0"/>
              <a:t>Beam monitoring/diagnostics</a:t>
            </a:r>
          </a:p>
          <a:p>
            <a:r>
              <a:rPr lang="en-US" dirty="0" smtClean="0"/>
              <a:t>Of course –</a:t>
            </a:r>
          </a:p>
          <a:p>
            <a:pPr lvl="1"/>
            <a:r>
              <a:rPr lang="en-US" dirty="0" smtClean="0"/>
              <a:t>The BIG tunnel, COST, Logistics</a:t>
            </a:r>
          </a:p>
          <a:p>
            <a:pPr marL="27432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VLHC 2013: The Challenges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2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Parameters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930332"/>
              </p:ext>
            </p:extLst>
          </p:nvPr>
        </p:nvGraphicFramePr>
        <p:xfrm>
          <a:off x="457199" y="990600"/>
          <a:ext cx="8528527" cy="527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521"/>
                <a:gridCol w="2448003"/>
                <a:gridCol w="244800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VLHC (2013)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LHC (design)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Circumference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 [km]</a:t>
                      </a:r>
                    </a:p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Top Energy [</a:t>
                      </a:r>
                      <a:r>
                        <a:rPr lang="en-US" sz="2000" b="1" baseline="0" dirty="0" err="1" smtClean="0">
                          <a:solidFill>
                            <a:srgbClr val="0070C0"/>
                          </a:solidFill>
                        </a:rPr>
                        <a:t>TeV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]</a:t>
                      </a:r>
                    </a:p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Peak Luminosity [x10</a:t>
                      </a:r>
                      <a:r>
                        <a:rPr lang="en-US" sz="2000" b="1" baseline="30000" dirty="0" smtClean="0">
                          <a:solidFill>
                            <a:srgbClr val="0070C0"/>
                          </a:solidFill>
                        </a:rPr>
                        <a:t>34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 cm</a:t>
                      </a:r>
                      <a:r>
                        <a:rPr lang="en-US" sz="2000" b="1" baseline="30000" dirty="0" smtClean="0">
                          <a:solidFill>
                            <a:srgbClr val="0070C0"/>
                          </a:solidFill>
                        </a:rPr>
                        <a:t>-2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 s</a:t>
                      </a:r>
                      <a:r>
                        <a:rPr lang="en-US" sz="2000" b="1" baseline="30000" dirty="0" smtClean="0">
                          <a:solidFill>
                            <a:srgbClr val="0070C0"/>
                          </a:solidFill>
                        </a:rPr>
                        <a:t>-1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]</a:t>
                      </a:r>
                    </a:p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Bunch Intensity [x10</a:t>
                      </a:r>
                      <a:r>
                        <a:rPr lang="en-US" sz="2000" b="1" baseline="30000" dirty="0" smtClean="0">
                          <a:solidFill>
                            <a:srgbClr val="0070C0"/>
                          </a:solidFill>
                        </a:rPr>
                        <a:t>11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]</a:t>
                      </a:r>
                    </a:p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Number of Bunches</a:t>
                      </a:r>
                      <a:endParaRPr lang="en-GB" sz="2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</a:t>
                      </a:r>
                    </a:p>
                    <a:p>
                      <a:r>
                        <a:rPr lang="en-US" sz="2000" dirty="0" smtClean="0"/>
                        <a:t>50</a:t>
                      </a:r>
                    </a:p>
                    <a:p>
                      <a:r>
                        <a:rPr lang="en-US" sz="2000" dirty="0" smtClean="0"/>
                        <a:t>4.6</a:t>
                      </a:r>
                    </a:p>
                    <a:p>
                      <a:r>
                        <a:rPr lang="en-US" sz="2000" dirty="0" smtClean="0"/>
                        <a:t>0.15</a:t>
                      </a:r>
                    </a:p>
                    <a:p>
                      <a:r>
                        <a:rPr lang="en-US" sz="2000" dirty="0" smtClean="0"/>
                        <a:t>17255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26.7</a:t>
                      </a:r>
                    </a:p>
                    <a:p>
                      <a:r>
                        <a:rPr lang="en-US" sz="2000" dirty="0" smtClean="0"/>
                        <a:t>7</a:t>
                      </a:r>
                    </a:p>
                    <a:p>
                      <a:r>
                        <a:rPr lang="en-US" sz="2000" dirty="0" smtClean="0"/>
                        <a:t>1</a:t>
                      </a:r>
                    </a:p>
                    <a:p>
                      <a:r>
                        <a:rPr lang="en-US" sz="2000" dirty="0" smtClean="0"/>
                        <a:t>1.15</a:t>
                      </a:r>
                    </a:p>
                    <a:p>
                      <a:r>
                        <a:rPr lang="en-US" sz="2000" dirty="0" smtClean="0"/>
                        <a:t>2808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en-US" sz="2000" b="1" baseline="30000" dirty="0" smtClean="0">
                          <a:solidFill>
                            <a:srgbClr val="0070C0"/>
                          </a:solidFill>
                        </a:rPr>
                        <a:t>*</a:t>
                      </a:r>
                      <a:r>
                        <a:rPr lang="en-US" sz="2000" b="1" baseline="-25000" dirty="0" smtClean="0">
                          <a:solidFill>
                            <a:srgbClr val="0070C0"/>
                          </a:solidFill>
                        </a:rPr>
                        <a:t>x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en-US" sz="2000" b="1" baseline="30000" dirty="0" smtClean="0">
                          <a:solidFill>
                            <a:srgbClr val="0070C0"/>
                          </a:solidFill>
                        </a:rPr>
                        <a:t>*</a:t>
                      </a:r>
                      <a:r>
                        <a:rPr lang="en-US" sz="2000" b="1" baseline="-25000" dirty="0" smtClean="0">
                          <a:solidFill>
                            <a:srgbClr val="0070C0"/>
                          </a:solidFill>
                        </a:rPr>
                        <a:t>y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 (m)</a:t>
                      </a:r>
                      <a:endParaRPr lang="en-GB" sz="2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</a:t>
                      </a:r>
                      <a:r>
                        <a:rPr lang="en-US" sz="2000" baseline="0" dirty="0" smtClean="0"/>
                        <a:t> /</a:t>
                      </a:r>
                      <a:r>
                        <a:rPr lang="en-US" sz="2000" dirty="0" smtClean="0"/>
                        <a:t> 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0.55</a:t>
                      </a:r>
                      <a:r>
                        <a:rPr lang="en-US" sz="2000" baseline="0" dirty="0" smtClean="0"/>
                        <a:t> /</a:t>
                      </a:r>
                      <a:r>
                        <a:rPr lang="en-US" sz="2000" dirty="0" smtClean="0"/>
                        <a:t> 0.55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Norm.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rms. (</a:t>
                      </a:r>
                      <a:r>
                        <a:rPr lang="en-US" sz="2000" b="1" dirty="0" err="1" smtClean="0">
                          <a:solidFill>
                            <a:srgbClr val="0070C0"/>
                          </a:solidFill>
                          <a:latin typeface="Symbol" pitchFamily="18" charset="2"/>
                        </a:rPr>
                        <a:t>e</a:t>
                      </a:r>
                      <a:r>
                        <a:rPr lang="en-US" sz="2000" b="1" baseline="-25000" dirty="0" err="1" smtClean="0">
                          <a:solidFill>
                            <a:srgbClr val="0070C0"/>
                          </a:solidFill>
                          <a:latin typeface="+mj-lt"/>
                        </a:rPr>
                        <a:t>x</a:t>
                      </a:r>
                      <a:r>
                        <a:rPr lang="en-US" sz="2000" b="1" baseline="0" dirty="0" err="1" smtClean="0">
                          <a:solidFill>
                            <a:srgbClr val="0070C0"/>
                          </a:solidFill>
                          <a:latin typeface="+mj-lt"/>
                        </a:rPr>
                        <a:t>,</a:t>
                      </a:r>
                      <a:r>
                        <a:rPr lang="en-US" sz="2000" b="1" dirty="0" err="1" smtClean="0">
                          <a:solidFill>
                            <a:srgbClr val="0070C0"/>
                          </a:solidFill>
                          <a:latin typeface="Symbol" pitchFamily="18" charset="2"/>
                        </a:rPr>
                        <a:t>e</a:t>
                      </a:r>
                      <a:r>
                        <a:rPr lang="en-US" sz="2000" b="1" baseline="-25000" dirty="0" err="1" smtClean="0">
                          <a:solidFill>
                            <a:srgbClr val="0070C0"/>
                          </a:solidFill>
                          <a:latin typeface="+mj-lt"/>
                        </a:rPr>
                        <a:t>y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 ) [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m]</a:t>
                      </a:r>
                      <a:endParaRPr lang="en-GB" sz="2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1.5</a:t>
                      </a:r>
                      <a:r>
                        <a:rPr lang="en-US" sz="2000" baseline="0" dirty="0" smtClean="0"/>
                        <a:t> , 1.5  (initial)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3.75</a:t>
                      </a:r>
                      <a:r>
                        <a:rPr lang="en-US" sz="2000" baseline="0" dirty="0" smtClean="0"/>
                        <a:t> ,</a:t>
                      </a:r>
                      <a:r>
                        <a:rPr lang="en-US" sz="2000" dirty="0" smtClean="0"/>
                        <a:t> 3.75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Beam size at IP (</a:t>
                      </a:r>
                      <a:r>
                        <a:rPr lang="en-US" sz="2000" b="1" dirty="0" err="1" smtClean="0">
                          <a:solidFill>
                            <a:srgbClr val="0070C0"/>
                          </a:solidFill>
                          <a:latin typeface="+mn-lt"/>
                        </a:rPr>
                        <a:t>x,y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)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[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m]</a:t>
                      </a:r>
                      <a:endParaRPr lang="en-GB" sz="2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(3.8, 1.2)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16.7, 16.7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Bunch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length, </a:t>
                      </a:r>
                      <a:r>
                        <a:rPr lang="en-US" sz="2000" b="1" baseline="0" dirty="0" err="1" smtClean="0">
                          <a:solidFill>
                            <a:srgbClr val="0070C0"/>
                          </a:solidFill>
                          <a:latin typeface="+mn-lt"/>
                        </a:rPr>
                        <a:t>rms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(cm)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Crossing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 angle [ </a:t>
                      </a:r>
                      <a:r>
                        <a:rPr lang="en-US" sz="2000" b="1" baseline="0" dirty="0" err="1" smtClean="0">
                          <a:solidFill>
                            <a:srgbClr val="0070C0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2000" b="1" baseline="0" dirty="0" err="1" smtClean="0">
                          <a:solidFill>
                            <a:srgbClr val="0070C0"/>
                          </a:solidFill>
                        </a:rPr>
                        <a:t>rad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]</a:t>
                      </a:r>
                      <a:endParaRPr lang="en-US" sz="20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2.7</a:t>
                      </a:r>
                    </a:p>
                    <a:p>
                      <a:r>
                        <a:rPr lang="en-US" sz="2000" dirty="0" smtClean="0"/>
                        <a:t>90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7.5</a:t>
                      </a:r>
                    </a:p>
                    <a:p>
                      <a:r>
                        <a:rPr lang="en-US" sz="2000" dirty="0" smtClean="0"/>
                        <a:t>255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Beam Current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 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Beam lifetime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 from </a:t>
                      </a:r>
                      <a:r>
                        <a:rPr lang="en-US" sz="2000" b="1" baseline="0" dirty="0" err="1" smtClean="0">
                          <a:solidFill>
                            <a:srgbClr val="0070C0"/>
                          </a:solidFill>
                        </a:rPr>
                        <a:t>pp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</a:rPr>
                        <a:t> [h]</a:t>
                      </a:r>
                      <a:endParaRPr lang="en-GB" sz="20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0.12</a:t>
                      </a:r>
                    </a:p>
                    <a:p>
                      <a:r>
                        <a:rPr lang="en-US" sz="2000" dirty="0" smtClean="0"/>
                        <a:t>11.3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0.58</a:t>
                      </a:r>
                    </a:p>
                    <a:p>
                      <a:r>
                        <a:rPr lang="en-US" sz="2000" dirty="0" smtClean="0"/>
                        <a:t>18.4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Stored energy (MJ)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</a:rPr>
                        <a:t># of interactions/crossing</a:t>
                      </a:r>
                      <a:endParaRPr lang="en-GB" sz="2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2073</a:t>
                      </a:r>
                    </a:p>
                    <a:p>
                      <a:r>
                        <a:rPr lang="en-US" sz="2000" dirty="0" smtClean="0"/>
                        <a:t>132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362</a:t>
                      </a:r>
                    </a:p>
                    <a:p>
                      <a:r>
                        <a:rPr lang="en-US" sz="2000" dirty="0" smtClean="0"/>
                        <a:t>19   (37 in 2012</a:t>
                      </a:r>
                      <a:r>
                        <a:rPr lang="en-US" sz="2000" baseline="0" dirty="0" smtClean="0"/>
                        <a:t> 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969760" y="2066924"/>
            <a:ext cx="3200400" cy="9048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898900" y="5600698"/>
            <a:ext cx="4330700" cy="64770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898900" y="4508500"/>
            <a:ext cx="3200400" cy="3365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230218" y="5706628"/>
            <a:ext cx="641748" cy="2556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24880" y="5584004"/>
            <a:ext cx="1018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x</a:t>
            </a:r>
            <a:r>
              <a:rPr lang="en-US" sz="1800" dirty="0" smtClean="0">
                <a:solidFill>
                  <a:srgbClr val="000000"/>
                </a:solidFill>
              </a:rPr>
              <a:t>2 for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HL-LHC</a:t>
            </a:r>
          </a:p>
        </p:txBody>
      </p:sp>
    </p:spTree>
    <p:extLst>
      <p:ext uri="{BB962C8B-B14F-4D97-AF65-F5344CB8AC3E}">
        <p14:creationId xmlns:p14="http://schemas.microsoft.com/office/powerpoint/2010/main" val="1668884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639762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/>
              <a:t>p</a:t>
            </a:r>
            <a:r>
              <a:rPr lang="en-US" sz="3600" dirty="0" err="1" smtClean="0"/>
              <a:t>p</a:t>
            </a:r>
            <a:r>
              <a:rPr lang="en-US" sz="3600" dirty="0" smtClean="0"/>
              <a:t> design Parameters - 2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14401"/>
            <a:ext cx="8915400" cy="52117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Synchrotron Radiation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 smtClean="0"/>
              <a:t>Intra-beam scattering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831647"/>
              </p:ext>
            </p:extLst>
          </p:nvPr>
        </p:nvGraphicFramePr>
        <p:xfrm>
          <a:off x="577850" y="1524001"/>
          <a:ext cx="8997951" cy="2108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7372"/>
                <a:gridCol w="2271328"/>
                <a:gridCol w="200925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VLHC (2013)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LHC (design)</a:t>
                      </a:r>
                      <a:endParaRPr 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loss per turn [</a:t>
                      </a:r>
                      <a:r>
                        <a:rPr lang="en-US" dirty="0" err="1" smtClean="0"/>
                        <a:t>keV</a:t>
                      </a:r>
                      <a:r>
                        <a:rPr lang="en-US" dirty="0" smtClean="0"/>
                        <a:t>]</a:t>
                      </a:r>
                    </a:p>
                    <a:p>
                      <a:r>
                        <a:rPr lang="en-US" dirty="0" smtClean="0"/>
                        <a:t>Power loss</a:t>
                      </a:r>
                      <a:r>
                        <a:rPr lang="en-US" baseline="0" dirty="0" smtClean="0"/>
                        <a:t> /m in main bends  [W/m]</a:t>
                      </a:r>
                    </a:p>
                    <a:p>
                      <a:r>
                        <a:rPr lang="en-US" baseline="0" dirty="0" smtClean="0"/>
                        <a:t>Synchrotron radiation power/ring [kW]</a:t>
                      </a:r>
                    </a:p>
                    <a:p>
                      <a:r>
                        <a:rPr lang="en-US" baseline="0" dirty="0" smtClean="0"/>
                        <a:t>Critical photon energy [</a:t>
                      </a:r>
                      <a:r>
                        <a:rPr lang="en-US" baseline="0" dirty="0" err="1" smtClean="0"/>
                        <a:t>eV</a:t>
                      </a:r>
                      <a:r>
                        <a:rPr lang="en-US" baseline="0" dirty="0" smtClean="0"/>
                        <a:t>]</a:t>
                      </a:r>
                    </a:p>
                    <a:p>
                      <a:r>
                        <a:rPr lang="en-US" baseline="0" dirty="0" smtClean="0"/>
                        <a:t>Longitudinal emittance damping time [h]</a:t>
                      </a:r>
                    </a:p>
                    <a:p>
                      <a:r>
                        <a:rPr lang="en-US" baseline="0" dirty="0" smtClean="0"/>
                        <a:t>Transverse emittance  damping time [h]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4424</a:t>
                      </a:r>
                    </a:p>
                    <a:p>
                      <a:r>
                        <a:rPr lang="en-US" dirty="0" smtClean="0"/>
                        <a:t>7.9</a:t>
                      </a:r>
                    </a:p>
                    <a:p>
                      <a:r>
                        <a:rPr lang="en-US" dirty="0" smtClean="0"/>
                        <a:t>549</a:t>
                      </a:r>
                    </a:p>
                    <a:p>
                      <a:r>
                        <a:rPr lang="en-US" dirty="0" smtClean="0"/>
                        <a:t>4074</a:t>
                      </a:r>
                    </a:p>
                    <a:p>
                      <a:r>
                        <a:rPr lang="en-US" dirty="0" smtClean="0"/>
                        <a:t>0.55</a:t>
                      </a:r>
                    </a:p>
                    <a:p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6.7</a:t>
                      </a:r>
                    </a:p>
                    <a:p>
                      <a:r>
                        <a:rPr lang="en-US" dirty="0" smtClean="0"/>
                        <a:t>0.21</a:t>
                      </a:r>
                    </a:p>
                    <a:p>
                      <a:r>
                        <a:rPr lang="en-US" dirty="0" smtClean="0"/>
                        <a:t>3.6</a:t>
                      </a:r>
                    </a:p>
                    <a:p>
                      <a:r>
                        <a:rPr lang="en-US" dirty="0" smtClean="0"/>
                        <a:t>44.1</a:t>
                      </a:r>
                    </a:p>
                    <a:p>
                      <a:r>
                        <a:rPr lang="en-US" dirty="0" smtClean="0"/>
                        <a:t>13</a:t>
                      </a:r>
                    </a:p>
                    <a:p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 marL="99060" marR="9906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518368"/>
              </p:ext>
            </p:extLst>
          </p:nvPr>
        </p:nvGraphicFramePr>
        <p:xfrm>
          <a:off x="990600" y="4267200"/>
          <a:ext cx="784225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600"/>
                <a:gridCol w="1485900"/>
                <a:gridCol w="20637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VLHC (2013)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LHC (design)</a:t>
                      </a:r>
                      <a:endParaRPr 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Rms</a:t>
                      </a:r>
                      <a:r>
                        <a:rPr lang="en-US" dirty="0" smtClean="0"/>
                        <a:t> beam size in arc [mm]</a:t>
                      </a:r>
                    </a:p>
                    <a:p>
                      <a:r>
                        <a:rPr lang="en-US" dirty="0" err="1" smtClean="0"/>
                        <a:t>Rms</a:t>
                      </a:r>
                      <a:r>
                        <a:rPr lang="en-US" dirty="0" smtClean="0"/>
                        <a:t> energy spread [x10</a:t>
                      </a:r>
                      <a:r>
                        <a:rPr lang="en-US" baseline="30000" dirty="0" smtClean="0"/>
                        <a:t>-4</a:t>
                      </a:r>
                      <a:r>
                        <a:rPr lang="en-US" dirty="0" smtClean="0"/>
                        <a:t>] </a:t>
                      </a:r>
                    </a:p>
                    <a:p>
                      <a:r>
                        <a:rPr lang="en-US" dirty="0" smtClean="0"/>
                        <a:t>Longitudinal emittance growth</a:t>
                      </a:r>
                      <a:r>
                        <a:rPr lang="en-US" baseline="0" dirty="0" smtClean="0"/>
                        <a:t> time [h]</a:t>
                      </a:r>
                    </a:p>
                    <a:p>
                      <a:r>
                        <a:rPr lang="en-US" baseline="0" dirty="0" smtClean="0"/>
                        <a:t>Transverse emittance growth time [h]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0.07</a:t>
                      </a:r>
                    </a:p>
                    <a:p>
                      <a:r>
                        <a:rPr lang="en-US" dirty="0" smtClean="0"/>
                        <a:t>0.37</a:t>
                      </a:r>
                    </a:p>
                    <a:p>
                      <a:r>
                        <a:rPr lang="en-US" dirty="0" smtClean="0"/>
                        <a:t>149</a:t>
                      </a:r>
                    </a:p>
                    <a:p>
                      <a:r>
                        <a:rPr lang="en-US" dirty="0" smtClean="0"/>
                        <a:t>198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</a:t>
                      </a:r>
                    </a:p>
                    <a:p>
                      <a:r>
                        <a:rPr lang="en-US" dirty="0" smtClean="0"/>
                        <a:t>1.1</a:t>
                      </a:r>
                    </a:p>
                    <a:p>
                      <a:r>
                        <a:rPr lang="en-US" dirty="0" smtClean="0"/>
                        <a:t>61</a:t>
                      </a:r>
                    </a:p>
                    <a:p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5118100" y="3048000"/>
            <a:ext cx="3054350" cy="533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118100" y="5257800"/>
            <a:ext cx="2393950" cy="533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9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28600"/>
            <a:ext cx="8915400" cy="7159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Luminosity limits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5041911"/>
              </p:ext>
            </p:extLst>
          </p:nvPr>
        </p:nvGraphicFramePr>
        <p:xfrm>
          <a:off x="412750" y="1600200"/>
          <a:ext cx="899795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600"/>
                <a:gridCol w="1403350"/>
                <a:gridCol w="1353820"/>
                <a:gridCol w="1516321"/>
                <a:gridCol w="2082859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LHC </a:t>
                      </a:r>
                    </a:p>
                    <a:p>
                      <a:r>
                        <a:rPr lang="en-US" sz="2000" dirty="0" smtClean="0"/>
                        <a:t>Value</a:t>
                      </a:r>
                      <a:endParaRPr lang="en-US" sz="20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Assumed Value</a:t>
                      </a:r>
                      <a:endParaRPr lang="en-US" sz="20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</a:t>
                      </a:r>
                      <a:r>
                        <a:rPr lang="en-US" sz="2000" baseline="0" dirty="0" smtClean="0"/>
                        <a:t> current[A}</a:t>
                      </a:r>
                      <a:endParaRPr lang="en-US" sz="20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Luminosity</a:t>
                      </a:r>
                    </a:p>
                    <a:p>
                      <a:r>
                        <a:rPr lang="en-US" sz="2000" dirty="0" smtClean="0"/>
                        <a:t>[ x 10</a:t>
                      </a:r>
                      <a:r>
                        <a:rPr lang="en-US" sz="2000" baseline="30000" dirty="0" smtClean="0"/>
                        <a:t>34</a:t>
                      </a:r>
                      <a:r>
                        <a:rPr lang="en-US" sz="2000" dirty="0" smtClean="0"/>
                        <a:t> cm</a:t>
                      </a:r>
                      <a:r>
                        <a:rPr lang="en-US" sz="2000" baseline="30000" dirty="0" smtClean="0"/>
                        <a:t>-2</a:t>
                      </a:r>
                      <a:r>
                        <a:rPr lang="en-US" sz="200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 ]</a:t>
                      </a:r>
                      <a:endParaRPr lang="en-US" sz="2000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Stored beam energy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Radiation</a:t>
                      </a:r>
                      <a:r>
                        <a:rPr lang="en-US" sz="2000" baseline="0" dirty="0" smtClean="0"/>
                        <a:t> power density in dipoles</a:t>
                      </a:r>
                    </a:p>
                    <a:p>
                      <a:endParaRPr lang="en-US" sz="2000" baseline="0" dirty="0" smtClean="0"/>
                    </a:p>
                    <a:p>
                      <a:r>
                        <a:rPr lang="en-US" sz="2000" baseline="0" dirty="0" smtClean="0"/>
                        <a:t>Interactions/crossing</a:t>
                      </a:r>
                    </a:p>
                    <a:p>
                      <a:endParaRPr lang="en-US" sz="20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IR debris power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362</a:t>
                      </a:r>
                      <a:r>
                        <a:rPr lang="en-US" sz="2000" baseline="0" dirty="0" smtClean="0"/>
                        <a:t> MJ</a:t>
                      </a:r>
                    </a:p>
                    <a:p>
                      <a:endParaRPr lang="en-US" sz="2000" baseline="0" dirty="0" smtClean="0"/>
                    </a:p>
                    <a:p>
                      <a:endParaRPr lang="en-US" sz="2000" baseline="0" dirty="0" smtClean="0"/>
                    </a:p>
                    <a:p>
                      <a:r>
                        <a:rPr lang="en-US" sz="2000" baseline="0" dirty="0" smtClean="0"/>
                        <a:t>0.21 W/m</a:t>
                      </a:r>
                    </a:p>
                    <a:p>
                      <a:endParaRPr lang="en-US" sz="2000" baseline="0" dirty="0" smtClean="0"/>
                    </a:p>
                    <a:p>
                      <a:r>
                        <a:rPr lang="en-US" sz="2000" baseline="0" dirty="0" smtClean="0"/>
                        <a:t>20</a:t>
                      </a:r>
                    </a:p>
                    <a:p>
                      <a:endParaRPr lang="en-US" sz="20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1 kW 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 GJ</a:t>
                      </a:r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10 W/m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150</a:t>
                      </a:r>
                    </a:p>
                    <a:p>
                      <a:endParaRPr lang="en-US" sz="2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50 kW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0.59 </a:t>
                      </a:r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0.16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-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- </a:t>
                      </a:r>
                      <a:endParaRPr lang="en-US" sz="20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15</a:t>
                      </a:r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8.1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5.2</a:t>
                      </a:r>
                    </a:p>
                    <a:p>
                      <a:endParaRPr lang="en-US" sz="2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4.1</a:t>
                      </a:r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5301" y="974559"/>
            <a:ext cx="5130531" cy="46166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Constant: </a:t>
            </a:r>
            <a:r>
              <a:rPr lang="el-GR" dirty="0" smtClean="0">
                <a:solidFill>
                  <a:srgbClr val="000000"/>
                </a:solidFill>
              </a:rPr>
              <a:t>ξ</a:t>
            </a:r>
            <a:r>
              <a:rPr lang="en-US" dirty="0" smtClean="0">
                <a:solidFill>
                  <a:srgbClr val="000000"/>
                </a:solidFill>
              </a:rPr>
              <a:t> = 0.012/IP,  </a:t>
            </a:r>
            <a:r>
              <a:rPr lang="el-GR" dirty="0" smtClean="0">
                <a:solidFill>
                  <a:srgbClr val="000000"/>
                </a:solidFill>
              </a:rPr>
              <a:t>β</a:t>
            </a:r>
            <a:r>
              <a:rPr lang="en-US" baseline="-25000" dirty="0" smtClean="0">
                <a:solidFill>
                  <a:srgbClr val="000000"/>
                </a:solidFill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* = 0.05 m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12750" y="3657600"/>
            <a:ext cx="7759700" cy="1371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9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5635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LARP Magnet Development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4343401"/>
            <a:ext cx="8915400" cy="1782763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Building IR magnets using Nb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Sn coil for HL-LHC</a:t>
            </a:r>
          </a:p>
          <a:p>
            <a:r>
              <a:rPr lang="en-US" sz="2800" dirty="0" smtClean="0"/>
              <a:t>Dipoles with 16T fields have been built (LBNL, </a:t>
            </a:r>
            <a:r>
              <a:rPr lang="en-US" sz="2800" dirty="0" smtClean="0"/>
              <a:t>FNAL, BNL – US LARP</a:t>
            </a:r>
            <a:r>
              <a:rPr lang="en-US" sz="2800" dirty="0" smtClean="0"/>
              <a:t>)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Large aperture (120 mm) quads  with 12T pole tip fields achieved in July 2013.</a:t>
            </a:r>
          </a:p>
          <a:p>
            <a:r>
              <a:rPr lang="en-US" sz="2800" dirty="0" smtClean="0"/>
              <a:t>R&amp;D continuing on hybrid </a:t>
            </a:r>
            <a:r>
              <a:rPr lang="en-US" sz="2800" dirty="0" err="1" smtClean="0"/>
              <a:t>NbTi</a:t>
            </a:r>
            <a:r>
              <a:rPr lang="en-US" sz="2800" dirty="0"/>
              <a:t>, </a:t>
            </a:r>
            <a:r>
              <a:rPr lang="en-US" sz="2800" dirty="0" smtClean="0"/>
              <a:t>Nb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Sn and HTS cable to achieve 20 T in dipoles.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143001"/>
            <a:ext cx="4251325" cy="26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1143001"/>
            <a:ext cx="4556760" cy="26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09619" y="663059"/>
            <a:ext cx="163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G.L. </a:t>
            </a:r>
            <a:r>
              <a:rPr lang="en-US" dirty="0" err="1" smtClean="0"/>
              <a:t>Sabbi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2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28600"/>
            <a:ext cx="8915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Injectors for the collider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900" y="1076326"/>
            <a:ext cx="4630848" cy="4525963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Project X  high intensity low emittance 8 GeV beam </a:t>
            </a:r>
          </a:p>
          <a:p>
            <a:r>
              <a:rPr lang="en-US" sz="2400" dirty="0" smtClean="0"/>
              <a:t>Main injector to deliver 150 </a:t>
            </a:r>
            <a:r>
              <a:rPr lang="en-US" sz="2400" dirty="0" err="1" smtClean="0"/>
              <a:t>GeV</a:t>
            </a:r>
            <a:r>
              <a:rPr lang="en-US" sz="2400" dirty="0" smtClean="0"/>
              <a:t> beam</a:t>
            </a:r>
          </a:p>
          <a:p>
            <a:r>
              <a:rPr lang="en-US" sz="2400" dirty="0" smtClean="0"/>
              <a:t>New injector to accelerate from 150 to ~ 3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 - Reuse Tevatron tunnel with  16 T</a:t>
            </a:r>
          </a:p>
          <a:p>
            <a:pPr marL="0" indent="0">
              <a:buNone/>
            </a:pPr>
            <a:r>
              <a:rPr lang="en-US" sz="2400" dirty="0" smtClean="0"/>
              <a:t>     magnets</a:t>
            </a:r>
          </a:p>
          <a:p>
            <a:pPr marL="0" indent="0">
              <a:buNone/>
            </a:pPr>
            <a:r>
              <a:rPr lang="en-US" sz="2400" dirty="0" smtClean="0"/>
              <a:t>     - Build a site filler tunnel (~ 16 km)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with lower field magnets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838200"/>
            <a:ext cx="382920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4" y="3352801"/>
            <a:ext cx="3829204" cy="272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52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(VLEP)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29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pp and e+e- colliders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8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W-2013-05-06-Cartwright-Higgs-pic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0" b="570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year ago on July 4</a:t>
            </a:r>
            <a:r>
              <a:rPr lang="en-US" baseline="30000" dirty="0" smtClean="0"/>
              <a:t>th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1" name="Donut 10"/>
          <p:cNvSpPr/>
          <p:nvPr/>
        </p:nvSpPr>
        <p:spPr>
          <a:xfrm>
            <a:off x="335123" y="5257064"/>
            <a:ext cx="458591" cy="846777"/>
          </a:xfrm>
          <a:prstGeom prst="donut">
            <a:avLst>
              <a:gd name="adj" fmla="val 10414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9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RF Power!  </a:t>
            </a:r>
          </a:p>
          <a:p>
            <a:pPr lvl="1"/>
            <a:r>
              <a:rPr lang="en-US" dirty="0" smtClean="0"/>
              <a:t>Assume </a:t>
            </a:r>
            <a:r>
              <a:rPr lang="en-US" dirty="0" err="1" smtClean="0"/>
              <a:t>rf</a:t>
            </a:r>
            <a:r>
              <a:rPr lang="en-US" dirty="0" smtClean="0"/>
              <a:t> power available to be 100 MW</a:t>
            </a:r>
          </a:p>
          <a:p>
            <a:pPr lvl="1"/>
            <a:r>
              <a:rPr lang="en-US" dirty="0" smtClean="0"/>
              <a:t>R&amp;D needed to improve efficiency of wall plug power to beam power conversion </a:t>
            </a:r>
          </a:p>
          <a:p>
            <a:r>
              <a:rPr lang="en-US" dirty="0" smtClean="0"/>
              <a:t> Field quality in low field dipole magnets</a:t>
            </a:r>
          </a:p>
          <a:p>
            <a:pPr lvl="1"/>
            <a:r>
              <a:rPr lang="en-US" dirty="0" smtClean="0"/>
              <a:t>Dipole magnets in the arcs: 0.001 – 0.05 T</a:t>
            </a:r>
          </a:p>
          <a:p>
            <a:r>
              <a:rPr lang="en-US" dirty="0" smtClean="0"/>
              <a:t>Vacuum system </a:t>
            </a:r>
          </a:p>
          <a:p>
            <a:pPr lvl="1"/>
            <a:r>
              <a:rPr lang="en-US" dirty="0" smtClean="0"/>
              <a:t>to cope with high radiation load and photons in MeV range</a:t>
            </a:r>
          </a:p>
          <a:p>
            <a:r>
              <a:rPr lang="en-US" dirty="0" smtClean="0"/>
              <a:t>Top-up injection</a:t>
            </a:r>
          </a:p>
          <a:p>
            <a:r>
              <a:rPr lang="en-US" dirty="0" smtClean="0"/>
              <a:t>Beam dynamics  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VLEP Design Issues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367217" y="6413170"/>
            <a:ext cx="384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9C62A3C-FC42-4A15-9118-9F7F067DE13B}" type="slidenum">
              <a:rPr lang="en-US" sz="1400">
                <a:solidFill>
                  <a:srgbClr val="000000"/>
                </a:solidFill>
              </a:rPr>
              <a:pPr/>
              <a:t>30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65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76200"/>
            <a:ext cx="8915400" cy="6397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Design parameters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004408"/>
              </p:ext>
            </p:extLst>
          </p:nvPr>
        </p:nvGraphicFramePr>
        <p:xfrm>
          <a:off x="412750" y="659075"/>
          <a:ext cx="8878395" cy="3150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8161"/>
                <a:gridCol w="1890769"/>
                <a:gridCol w="2959465"/>
              </a:tblGrid>
              <a:tr h="398616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Units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 marL="99060" marR="99060"/>
                </a:tc>
              </a:tr>
              <a:tr h="2752086">
                <a:tc>
                  <a:txBody>
                    <a:bodyPr/>
                    <a:lstStyle/>
                    <a:p>
                      <a:r>
                        <a:rPr lang="en-US" dirty="0" smtClean="0"/>
                        <a:t>Circumference</a:t>
                      </a:r>
                    </a:p>
                    <a:p>
                      <a:r>
                        <a:rPr lang="en-US" dirty="0" smtClean="0"/>
                        <a:t>Energy</a:t>
                      </a:r>
                    </a:p>
                    <a:p>
                      <a:r>
                        <a:rPr lang="en-US" dirty="0" smtClean="0"/>
                        <a:t>Luminosity</a:t>
                      </a:r>
                    </a:p>
                    <a:p>
                      <a:r>
                        <a:rPr lang="en-US" dirty="0" smtClean="0"/>
                        <a:t>( </a:t>
                      </a:r>
                      <a:r>
                        <a:rPr lang="el-GR" dirty="0" smtClean="0"/>
                        <a:t>β</a:t>
                      </a:r>
                      <a:r>
                        <a:rPr lang="en-US" dirty="0" smtClean="0"/>
                        <a:t>x*, </a:t>
                      </a:r>
                      <a:r>
                        <a:rPr lang="el-GR" dirty="0" smtClean="0"/>
                        <a:t>β</a:t>
                      </a:r>
                      <a:r>
                        <a:rPr lang="en-US" dirty="0" smtClean="0"/>
                        <a:t>y* )</a:t>
                      </a:r>
                    </a:p>
                    <a:p>
                      <a:r>
                        <a:rPr lang="en-US" dirty="0" smtClean="0"/>
                        <a:t>Particles/bunch</a:t>
                      </a:r>
                    </a:p>
                    <a:p>
                      <a:r>
                        <a:rPr lang="en-US" dirty="0" smtClean="0"/>
                        <a:t>Number of bunches</a:t>
                      </a:r>
                    </a:p>
                    <a:p>
                      <a:r>
                        <a:rPr lang="en-US" dirty="0" smtClean="0"/>
                        <a:t>Emittance (</a:t>
                      </a:r>
                      <a:r>
                        <a:rPr lang="el-GR" dirty="0" smtClean="0"/>
                        <a:t>ε</a:t>
                      </a:r>
                      <a:r>
                        <a:rPr lang="en-US" dirty="0" smtClean="0"/>
                        <a:t>x, </a:t>
                      </a:r>
                      <a:r>
                        <a:rPr lang="el-GR" dirty="0" smtClean="0"/>
                        <a:t>ε</a:t>
                      </a:r>
                      <a:r>
                        <a:rPr lang="en-US" dirty="0" smtClean="0"/>
                        <a:t>y)</a:t>
                      </a:r>
                    </a:p>
                    <a:p>
                      <a:r>
                        <a:rPr lang="en-US" dirty="0" smtClean="0"/>
                        <a:t>Beam-beam tune shifts</a:t>
                      </a:r>
                    </a:p>
                    <a:p>
                      <a:r>
                        <a:rPr lang="en-US" dirty="0" smtClean="0"/>
                        <a:t>Bremsstrahlung</a:t>
                      </a:r>
                      <a:r>
                        <a:rPr lang="en-US" baseline="0" dirty="0" smtClean="0"/>
                        <a:t> lifetime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km</a:t>
                      </a:r>
                    </a:p>
                    <a:p>
                      <a:r>
                        <a:rPr lang="en-US" dirty="0" err="1" smtClean="0"/>
                        <a:t>GeV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 s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cm</a:t>
                      </a:r>
                    </a:p>
                    <a:p>
                      <a:r>
                        <a:rPr lang="en-US" baseline="0" dirty="0" smtClean="0"/>
                        <a:t>10</a:t>
                      </a:r>
                      <a:r>
                        <a:rPr lang="en-US" baseline="30000" dirty="0" smtClean="0"/>
                        <a:t>11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nm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min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</a:p>
                    <a:p>
                      <a:r>
                        <a:rPr lang="en-US" dirty="0" smtClean="0"/>
                        <a:t>120</a:t>
                      </a:r>
                    </a:p>
                    <a:p>
                      <a:r>
                        <a:rPr lang="en-US" dirty="0" smtClean="0"/>
                        <a:t>1.8</a:t>
                      </a:r>
                    </a:p>
                    <a:p>
                      <a:r>
                        <a:rPr lang="en-US" dirty="0" smtClean="0"/>
                        <a:t>20, 0.2</a:t>
                      </a:r>
                    </a:p>
                    <a:p>
                      <a:r>
                        <a:rPr lang="en-US" dirty="0" smtClean="0"/>
                        <a:t>7.9</a:t>
                      </a:r>
                    </a:p>
                    <a:p>
                      <a:r>
                        <a:rPr lang="en-US" dirty="0" smtClean="0"/>
                        <a:t>34</a:t>
                      </a:r>
                    </a:p>
                    <a:p>
                      <a:r>
                        <a:rPr lang="en-US" dirty="0" smtClean="0"/>
                        <a:t>(16, 0.08)</a:t>
                      </a:r>
                    </a:p>
                    <a:p>
                      <a:r>
                        <a:rPr lang="en-US" dirty="0" smtClean="0"/>
                        <a:t>0.095, 0.135</a:t>
                      </a:r>
                    </a:p>
                    <a:p>
                      <a:r>
                        <a:rPr lang="en-US" dirty="0" smtClean="0"/>
                        <a:t>101</a:t>
                      </a:r>
                      <a:endParaRPr lang="en-US" dirty="0"/>
                    </a:p>
                  </a:txBody>
                  <a:tcPr marL="99060" marR="9906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6844"/>
              </p:ext>
            </p:extLst>
          </p:nvPr>
        </p:nvGraphicFramePr>
        <p:xfrm>
          <a:off x="460269" y="4137976"/>
          <a:ext cx="8750300" cy="183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9850"/>
                <a:gridCol w="1733550"/>
                <a:gridCol w="31369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Parameter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Units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</a:t>
                      </a:r>
                      <a:r>
                        <a:rPr lang="en-US" baseline="0" dirty="0" smtClean="0"/>
                        <a:t> lost/turn</a:t>
                      </a:r>
                    </a:p>
                    <a:p>
                      <a:r>
                        <a:rPr lang="en-US" baseline="0" dirty="0" err="1" smtClean="0"/>
                        <a:t>Rf</a:t>
                      </a:r>
                      <a:r>
                        <a:rPr lang="en-US" baseline="0" dirty="0" smtClean="0"/>
                        <a:t> voltage</a:t>
                      </a:r>
                    </a:p>
                    <a:p>
                      <a:r>
                        <a:rPr lang="en-US" baseline="0" dirty="0" err="1" smtClean="0"/>
                        <a:t>Rf</a:t>
                      </a:r>
                      <a:r>
                        <a:rPr lang="en-US" baseline="0" dirty="0" smtClean="0"/>
                        <a:t> acceptance</a:t>
                      </a:r>
                    </a:p>
                    <a:p>
                      <a:r>
                        <a:rPr lang="en-US" baseline="0" dirty="0" smtClean="0"/>
                        <a:t>Synchrotron radiation  power/beam</a:t>
                      </a:r>
                    </a:p>
                    <a:p>
                      <a:r>
                        <a:rPr lang="en-US" baseline="0" dirty="0" err="1" smtClean="0"/>
                        <a:t>Rf</a:t>
                      </a:r>
                      <a:r>
                        <a:rPr lang="en-US" baseline="0" dirty="0" smtClean="0"/>
                        <a:t> power per beam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GeV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GV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MW</a:t>
                      </a:r>
                    </a:p>
                    <a:p>
                      <a:r>
                        <a:rPr lang="en-US" dirty="0" smtClean="0"/>
                        <a:t>MW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</a:p>
                    <a:p>
                      <a:r>
                        <a:rPr lang="en-US" dirty="0" smtClean="0"/>
                        <a:t>3.9</a:t>
                      </a:r>
                    </a:p>
                    <a:p>
                      <a:r>
                        <a:rPr lang="en-US" dirty="0" smtClean="0"/>
                        <a:t>0.03</a:t>
                      </a:r>
                    </a:p>
                    <a:p>
                      <a:r>
                        <a:rPr lang="en-US" dirty="0" smtClean="0"/>
                        <a:t>19.5</a:t>
                      </a:r>
                    </a:p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0269" y="4114801"/>
            <a:ext cx="2134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Rf</a:t>
            </a:r>
            <a:r>
              <a:rPr lang="en-US" sz="2400" dirty="0" smtClean="0"/>
              <a:t> parameters</a:t>
            </a:r>
            <a:endParaRPr lang="en-US" sz="2400" dirty="0"/>
          </a:p>
        </p:txBody>
      </p:sp>
      <p:sp>
        <p:nvSpPr>
          <p:cNvPr id="3" name="Rounded Rectangle 2"/>
          <p:cNvSpPr/>
          <p:nvPr/>
        </p:nvSpPr>
        <p:spPr>
          <a:xfrm>
            <a:off x="4210050" y="4904150"/>
            <a:ext cx="2641600" cy="533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286167" y="1430676"/>
            <a:ext cx="2641600" cy="5304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31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0090" y="5931678"/>
            <a:ext cx="6747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Injectors: top-up injector in the same tunnel, 12 -120 GeV;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Current Fermilab complex for up to 12 GeV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6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4584" y="1083707"/>
            <a:ext cx="8553764" cy="5562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To fully elucidate EWSB and to explore the </a:t>
            </a:r>
            <a:r>
              <a:rPr lang="en-US" dirty="0" err="1" smtClean="0"/>
              <a:t>Terascale</a:t>
            </a:r>
            <a:r>
              <a:rPr lang="en-US" dirty="0" smtClean="0"/>
              <a:t> physics, a 100 TeV </a:t>
            </a:r>
            <a:r>
              <a:rPr lang="en-US" dirty="0" err="1" smtClean="0"/>
              <a:t>pp</a:t>
            </a:r>
            <a:r>
              <a:rPr lang="en-US" dirty="0" smtClean="0"/>
              <a:t> collider would be the machine to build!</a:t>
            </a:r>
          </a:p>
          <a:p>
            <a:r>
              <a:rPr lang="en-US" dirty="0" smtClean="0"/>
              <a:t>An </a:t>
            </a:r>
            <a:r>
              <a:rPr lang="en-US" dirty="0" err="1" smtClean="0"/>
              <a:t>e+e</a:t>
            </a:r>
            <a:r>
              <a:rPr lang="en-US" dirty="0" smtClean="0"/>
              <a:t>- Higgs factory would be complementary to Hadron Collider studies of the </a:t>
            </a:r>
            <a:r>
              <a:rPr lang="en-US" dirty="0" smtClean="0"/>
              <a:t>Higgs boson. </a:t>
            </a:r>
            <a:endParaRPr lang="en-US" dirty="0" smtClean="0"/>
          </a:p>
          <a:p>
            <a:r>
              <a:rPr lang="en-US" dirty="0" smtClean="0"/>
              <a:t>In the context of Snowmass community study, we have explored some design parameters of a VLHC (</a:t>
            </a:r>
            <a:r>
              <a:rPr lang="en-US" dirty="0" err="1" smtClean="0"/>
              <a:t>pp</a:t>
            </a:r>
            <a:r>
              <a:rPr lang="en-US" dirty="0" smtClean="0"/>
              <a:t>) and VLEP (</a:t>
            </a:r>
            <a:r>
              <a:rPr lang="en-US" dirty="0" err="1" smtClean="0"/>
              <a:t>e+e</a:t>
            </a:r>
            <a:r>
              <a:rPr lang="en-US" dirty="0" smtClean="0"/>
              <a:t>-) colliders in a 100 km ring.</a:t>
            </a:r>
          </a:p>
          <a:p>
            <a:r>
              <a:rPr lang="en-US" dirty="0" smtClean="0"/>
              <a:t>We propose  a US-led </a:t>
            </a:r>
            <a:r>
              <a:rPr lang="en-US" dirty="0" smtClean="0"/>
              <a:t>multi-lab design study, and R&amp;D  for </a:t>
            </a:r>
            <a:r>
              <a:rPr lang="en-US" dirty="0" smtClean="0"/>
              <a:t>these </a:t>
            </a:r>
            <a:r>
              <a:rPr lang="en-US" dirty="0" smtClean="0"/>
              <a:t>colliders</a:t>
            </a:r>
            <a:r>
              <a:rPr lang="en-US" dirty="0" smtClean="0"/>
              <a:t> </a:t>
            </a:r>
            <a:r>
              <a:rPr lang="en-US" dirty="0" smtClean="0"/>
              <a:t>that could be sited at Fermilab.  </a:t>
            </a:r>
          </a:p>
          <a:p>
            <a:r>
              <a:rPr lang="en-US" dirty="0" smtClean="0"/>
              <a:t>In the meantime, </a:t>
            </a:r>
            <a:r>
              <a:rPr lang="en-US" dirty="0" smtClean="0"/>
              <a:t>let </a:t>
            </a:r>
            <a:r>
              <a:rPr lang="en-US" dirty="0" smtClean="0"/>
              <a:t>us keep up with Accelerator R&amp;D, and hope for some breakthroughs!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395067" y="6534148"/>
            <a:ext cx="384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9C62A3C-FC42-4A15-9118-9F7F067DE13B}" type="slidenum">
              <a:rPr lang="en-US" sz="1400">
                <a:solidFill>
                  <a:srgbClr val="000000"/>
                </a:solidFill>
              </a:rPr>
              <a:pPr/>
              <a:t>32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4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422" b="442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km ring for VLHC/VLEP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76312" y="5980351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www.physicscentral.com</a:t>
            </a:r>
            <a:r>
              <a:rPr lang="en-US" sz="1800" dirty="0"/>
              <a:t>/buzz/blog/</a:t>
            </a:r>
            <a:r>
              <a:rPr lang="en-US" sz="1800" dirty="0" err="1"/>
              <a:t>index.cfm?postid</a:t>
            </a:r>
            <a:r>
              <a:rPr lang="en-US" sz="1800" dirty="0"/>
              <a:t>=4835100616060881541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6556" y="776212"/>
            <a:ext cx="302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PhysicsCentral</a:t>
            </a:r>
            <a:r>
              <a:rPr lang="en-US" dirty="0" smtClean="0">
                <a:solidFill>
                  <a:schemeClr val="bg1"/>
                </a:solidFill>
              </a:rPr>
              <a:t>  Blog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6863" y="763688"/>
            <a:ext cx="4224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rgbClr val="0000FF"/>
                </a:solidFill>
              </a:rPr>
              <a:t>http://</a:t>
            </a:r>
            <a:r>
              <a:rPr lang="da-DK" sz="2000" dirty="0" err="1">
                <a:solidFill>
                  <a:srgbClr val="0000FF"/>
                </a:solidFill>
              </a:rPr>
              <a:t>arxiv.org</a:t>
            </a:r>
            <a:r>
              <a:rPr lang="da-DK" sz="2000" dirty="0">
                <a:solidFill>
                  <a:srgbClr val="0000FF"/>
                </a:solidFill>
              </a:rPr>
              <a:t>/pdf/1306.2369v1.pdf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9410700" y="6626266"/>
            <a:ext cx="495300" cy="2317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44072CF-7C2B-4649-8ABF-C5A89D5935BB}" type="slidenum">
              <a:rPr lang="en-US" sz="1100" smtClean="0">
                <a:solidFill>
                  <a:schemeClr val="bg1"/>
                </a:solidFill>
              </a:rPr>
              <a:pPr algn="r"/>
              <a:t>33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5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9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VLHC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62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997950" y="6477000"/>
            <a:ext cx="90805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12DA3F-E7EB-3A43-B106-809A0F90292F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723970" name="Rectangle 2"/>
          <p:cNvSpPr>
            <a:spLocks noChangeArrowheads="1"/>
          </p:cNvSpPr>
          <p:nvPr/>
        </p:nvSpPr>
        <p:spPr bwMode="auto">
          <a:xfrm>
            <a:off x="1986360" y="1385888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3971" name="Rectangle 3"/>
          <p:cNvSpPr>
            <a:spLocks noChangeArrowheads="1"/>
          </p:cNvSpPr>
          <p:nvPr/>
        </p:nvSpPr>
        <p:spPr bwMode="auto">
          <a:xfrm>
            <a:off x="1986360" y="1385888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3972" name="Text Box 4"/>
          <p:cNvSpPr txBox="1">
            <a:spLocks noChangeArrowheads="1"/>
          </p:cNvSpPr>
          <p:nvPr/>
        </p:nvSpPr>
        <p:spPr bwMode="auto">
          <a:xfrm>
            <a:off x="582058" y="0"/>
            <a:ext cx="101402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000" dirty="0">
                <a:solidFill>
                  <a:srgbClr val="A50021"/>
                </a:solidFill>
                <a:cs typeface="+mn-cs"/>
              </a:rPr>
              <a:t>VLHC </a:t>
            </a:r>
            <a:r>
              <a:rPr lang="en-US" sz="4000" dirty="0" smtClean="0">
                <a:solidFill>
                  <a:srgbClr val="A50021"/>
                </a:solidFill>
                <a:cs typeface="+mn-cs"/>
              </a:rPr>
              <a:t>(2001) Tunnel </a:t>
            </a:r>
            <a:r>
              <a:rPr lang="en-US" sz="4000" dirty="0">
                <a:solidFill>
                  <a:srgbClr val="A50021"/>
                </a:solidFill>
                <a:cs typeface="+mn-cs"/>
              </a:rPr>
              <a:t>Cross Section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776288"/>
            <a:ext cx="883285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977" name="Rectangle 9"/>
          <p:cNvSpPr>
            <a:spLocks noChangeArrowheads="1"/>
          </p:cNvSpPr>
          <p:nvPr/>
        </p:nvSpPr>
        <p:spPr bwMode="auto">
          <a:xfrm>
            <a:off x="0" y="2476500"/>
            <a:ext cx="3302000" cy="4381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A lot of experience from Chicago Deep Tunnel project (~90 mi of deep tunnels) and TARP project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Summarized by CMA firm in cost and schedule estimate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12</a:t>
            </a:r>
            <a:r>
              <a:rPr lang="ja-JP" altLang="en-US" sz="1800" dirty="0">
                <a:latin typeface="Arial"/>
                <a:cs typeface="+mn-cs"/>
              </a:rPr>
              <a:t>’</a:t>
            </a:r>
            <a:r>
              <a:rPr lang="en-US" sz="1800" dirty="0">
                <a:latin typeface="Comic Sans MS" charset="0"/>
                <a:cs typeface="+mn-cs"/>
              </a:rPr>
              <a:t> </a:t>
            </a:r>
            <a:r>
              <a:rPr lang="en-US" sz="1800" dirty="0" err="1">
                <a:latin typeface="Comic Sans MS" charset="0"/>
                <a:cs typeface="+mn-cs"/>
              </a:rPr>
              <a:t>dia</a:t>
            </a:r>
            <a:r>
              <a:rPr lang="en-US" sz="1800" dirty="0">
                <a:latin typeface="Comic Sans MS" charset="0"/>
                <a:cs typeface="+mn-cs"/>
              </a:rPr>
              <a:t> tunnel 233km + </a:t>
            </a:r>
            <a:r>
              <a:rPr lang="en-US" sz="1800" dirty="0" err="1">
                <a:latin typeface="Comic Sans MS" charset="0"/>
                <a:cs typeface="+mn-cs"/>
              </a:rPr>
              <a:t>shafts+EDIA</a:t>
            </a:r>
            <a:r>
              <a:rPr lang="en-US" sz="1800" dirty="0">
                <a:latin typeface="Comic Sans MS" charset="0"/>
                <a:cs typeface="+mn-cs"/>
              </a:rPr>
              <a:t>, no </a:t>
            </a:r>
            <a:r>
              <a:rPr lang="en-US" sz="1800" dirty="0" err="1">
                <a:latin typeface="Comic Sans MS" charset="0"/>
                <a:cs typeface="+mn-cs"/>
              </a:rPr>
              <a:t>cont</a:t>
            </a:r>
            <a:r>
              <a:rPr lang="en-US" sz="1800" dirty="0">
                <a:latin typeface="Comic Sans MS" charset="0"/>
                <a:cs typeface="+mn-cs"/>
              </a:rPr>
              <a:t> =2B$ (9k$/m)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16</a:t>
            </a:r>
            <a:r>
              <a:rPr lang="ja-JP" altLang="en-US" sz="1800" dirty="0">
                <a:latin typeface="Arial"/>
                <a:cs typeface="+mn-cs"/>
              </a:rPr>
              <a:t>’</a:t>
            </a:r>
            <a:r>
              <a:rPr lang="en-US" sz="1800" dirty="0">
                <a:latin typeface="Comic Sans MS" charset="0"/>
                <a:cs typeface="+mn-cs"/>
              </a:rPr>
              <a:t>/12</a:t>
            </a:r>
            <a:r>
              <a:rPr lang="ja-JP" altLang="en-US" sz="1800" dirty="0">
                <a:latin typeface="Arial"/>
                <a:cs typeface="+mn-cs"/>
              </a:rPr>
              <a:t>’</a:t>
            </a:r>
            <a:r>
              <a:rPr lang="en-US" sz="1800" dirty="0">
                <a:latin typeface="Comic Sans MS" charset="0"/>
                <a:cs typeface="+mn-cs"/>
              </a:rPr>
              <a:t>=1.25 in cost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~60 </a:t>
            </a:r>
            <a:r>
              <a:rPr lang="en-US" sz="1800" dirty="0" err="1">
                <a:latin typeface="Comic Sans MS" charset="0"/>
                <a:cs typeface="+mn-cs"/>
              </a:rPr>
              <a:t>wks</a:t>
            </a:r>
            <a:r>
              <a:rPr lang="en-US" sz="1800" dirty="0">
                <a:latin typeface="Comic Sans MS" charset="0"/>
                <a:cs typeface="+mn-cs"/>
              </a:rPr>
              <a:t> construction (4m/</a:t>
            </a:r>
            <a:r>
              <a:rPr lang="en-US" sz="1800" dirty="0" err="1">
                <a:latin typeface="Comic Sans MS" charset="0"/>
                <a:cs typeface="+mn-cs"/>
              </a:rPr>
              <a:t>hr</a:t>
            </a:r>
            <a:r>
              <a:rPr lang="en-US" sz="1800" dirty="0">
                <a:latin typeface="Comic Sans MS" charset="0"/>
                <a:cs typeface="+mn-cs"/>
              </a:rPr>
              <a:t> 16 TBMs)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§"/>
              <a:defRPr/>
            </a:pPr>
            <a:r>
              <a:rPr lang="en-US" sz="1800" dirty="0">
                <a:latin typeface="Comic Sans MS" charset="0"/>
                <a:cs typeface="+mn-cs"/>
              </a:rPr>
              <a:t>R&amp;D proposed to </a:t>
            </a:r>
            <a:r>
              <a:rPr lang="en-US" sz="1800" dirty="0" err="1">
                <a:latin typeface="Comic Sans MS" charset="0"/>
                <a:cs typeface="+mn-cs"/>
              </a:rPr>
              <a:t>redu-ce</a:t>
            </a:r>
            <a:r>
              <a:rPr lang="en-US" sz="1800" dirty="0">
                <a:latin typeface="Comic Sans MS" charset="0"/>
                <a:cs typeface="+mn-cs"/>
              </a:rPr>
              <a:t> the cost (</a:t>
            </a:r>
            <a:r>
              <a:rPr lang="en-US" sz="1800" dirty="0" err="1">
                <a:latin typeface="Comic Sans MS" charset="0"/>
                <a:cs typeface="+mn-cs"/>
              </a:rPr>
              <a:t>roboTBM</a:t>
            </a:r>
            <a:r>
              <a:rPr lang="en-US" sz="1800" dirty="0">
                <a:latin typeface="Comic Sans MS" charset="0"/>
                <a:cs typeface="+mn-cs"/>
              </a:rPr>
              <a:t>)</a:t>
            </a:r>
            <a:endParaRPr lang="en-US" sz="2400" dirty="0">
              <a:latin typeface="Comic Sans MS" charset="0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9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997950" y="6477000"/>
            <a:ext cx="90805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DE1DCC6-A67B-1F49-AFD4-5EEC5E50BFB7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152400"/>
            <a:ext cx="7474215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smtClean="0">
                <a:cs typeface="+mj-cs"/>
              </a:rPr>
              <a:t>What</a:t>
            </a:r>
            <a:r>
              <a:rPr lang="ja-JP" altLang="en-US" sz="4800" smtClean="0">
                <a:latin typeface="Arial"/>
                <a:cs typeface="+mj-cs"/>
              </a:rPr>
              <a:t>’</a:t>
            </a:r>
            <a:r>
              <a:rPr lang="en-US" sz="4800" smtClean="0">
                <a:cs typeface="+mj-cs"/>
              </a:rPr>
              <a:t>s done  by 2005</a:t>
            </a:r>
          </a:p>
        </p:txBody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838200"/>
            <a:ext cx="9410700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cs typeface="+mn-cs"/>
              </a:rPr>
              <a:t>Tunnel cost and schedule exercise by CMA firm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Transmission line design 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100kA power supply and HTS leads built, QPS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104kA transmission line test in MP6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Superferric magnets designed &amp; optimized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14 m of SF magnets built and tested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Good accelerator quality B-field measured at inj energy up to 1.96T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Collider Phase I designed (ZDR)</a:t>
            </a:r>
          </a:p>
          <a:p>
            <a:pPr eaLnBrk="1" hangingPunct="1">
              <a:defRPr/>
            </a:pPr>
            <a:r>
              <a:rPr lang="en-US" sz="2800" smtClean="0">
                <a:cs typeface="+mn-cs"/>
              </a:rPr>
              <a:t>Many AP issues addressed (e.g.instabilities)</a:t>
            </a:r>
          </a:p>
          <a:p>
            <a:pPr eaLnBrk="1" hangingPunct="1">
              <a:defRPr/>
            </a:pPr>
            <a:r>
              <a:rPr lang="en-US" sz="2800" smtClean="0">
                <a:solidFill>
                  <a:srgbClr val="FF0000"/>
                </a:solidFill>
                <a:cs typeface="+mn-cs"/>
              </a:rPr>
              <a:t>Thorough bottoms-up cost estimate</a:t>
            </a:r>
            <a:endParaRPr lang="en-US" sz="2800" u="sng" smtClean="0">
              <a:solidFill>
                <a:srgbClr val="FF0000"/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01566" y="621166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Shiltsev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2007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1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997950" y="6477000"/>
            <a:ext cx="90805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1E868B-AA6A-2B46-AFAA-B5409AC53624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72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7" r="13739"/>
          <a:stretch>
            <a:fillRect/>
          </a:stretch>
        </p:blipFill>
        <p:spPr bwMode="auto">
          <a:xfrm>
            <a:off x="4622800" y="800101"/>
            <a:ext cx="52832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1485900" y="152400"/>
            <a:ext cx="800735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smtClean="0">
                <a:cs typeface="+mj-cs"/>
              </a:rPr>
              <a:t>Transmission Line Magnet</a:t>
            </a:r>
          </a:p>
        </p:txBody>
      </p:sp>
      <p:sp>
        <p:nvSpPr>
          <p:cNvPr id="721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4343400"/>
            <a:ext cx="5530850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500" smtClean="0">
                <a:cs typeface="+mn-cs"/>
              </a:rPr>
              <a:t>warm iron and vacuum system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500" smtClean="0">
                <a:cs typeface="+mn-cs"/>
              </a:rPr>
              <a:t>superferric:  2T bend field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500" smtClean="0">
                <a:cs typeface="+mn-cs"/>
              </a:rPr>
              <a:t>100kA Transmission Line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500" smtClean="0">
                <a:cs typeface="+mn-cs"/>
              </a:rPr>
              <a:t>alternating gradient (no quads)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500" smtClean="0">
                <a:cs typeface="+mn-cs"/>
              </a:rPr>
              <a:t>65m Length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>
              <a:cs typeface="+mn-cs"/>
            </a:endParaRPr>
          </a:p>
        </p:txBody>
      </p:sp>
      <p:sp>
        <p:nvSpPr>
          <p:cNvPr id="721925" name="Text Box 5"/>
          <p:cNvSpPr txBox="1">
            <a:spLocks noChangeArrowheads="1"/>
          </p:cNvSpPr>
          <p:nvPr/>
        </p:nvSpPr>
        <p:spPr bwMode="auto">
          <a:xfrm>
            <a:off x="6769100" y="4495800"/>
            <a:ext cx="29190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 30cm support tube/vacuum jacket</a:t>
            </a:r>
          </a:p>
        </p:txBody>
      </p:sp>
      <p:sp>
        <p:nvSpPr>
          <p:cNvPr id="721926" name="Text Box 6"/>
          <p:cNvSpPr txBox="1">
            <a:spLocks noChangeArrowheads="1"/>
          </p:cNvSpPr>
          <p:nvPr/>
        </p:nvSpPr>
        <p:spPr bwMode="auto">
          <a:xfrm>
            <a:off x="5365750" y="5181600"/>
            <a:ext cx="99747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cryo pipes</a:t>
            </a:r>
          </a:p>
        </p:txBody>
      </p:sp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934200" y="5029200"/>
            <a:ext cx="1547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100kA return bus</a:t>
            </a:r>
          </a:p>
        </p:txBody>
      </p:sp>
      <p:sp>
        <p:nvSpPr>
          <p:cNvPr id="721928" name="Text Box 8"/>
          <p:cNvSpPr txBox="1">
            <a:spLocks noChangeArrowheads="1"/>
          </p:cNvSpPr>
          <p:nvPr/>
        </p:nvSpPr>
        <p:spPr bwMode="auto">
          <a:xfrm>
            <a:off x="5035550" y="838200"/>
            <a:ext cx="15824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vacuum chamber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7512050" y="3962400"/>
            <a:ext cx="182100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cs typeface="+mn-cs"/>
              </a:rPr>
              <a:t>SC transmission line</a:t>
            </a:r>
          </a:p>
        </p:txBody>
      </p:sp>
      <p:sp>
        <p:nvSpPr>
          <p:cNvPr id="721930" name="Line 10"/>
          <p:cNvSpPr>
            <a:spLocks noChangeShapeType="1"/>
          </p:cNvSpPr>
          <p:nvPr/>
        </p:nvSpPr>
        <p:spPr bwMode="auto">
          <a:xfrm flipH="1" flipV="1">
            <a:off x="6769100" y="3810000"/>
            <a:ext cx="24765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1" name="Line 11"/>
          <p:cNvSpPr>
            <a:spLocks noChangeShapeType="1"/>
          </p:cNvSpPr>
          <p:nvPr/>
        </p:nvSpPr>
        <p:spPr bwMode="auto">
          <a:xfrm flipH="1" flipV="1">
            <a:off x="5613400" y="2514600"/>
            <a:ext cx="1981200" cy="152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2" name="Line 12"/>
          <p:cNvSpPr>
            <a:spLocks noChangeShapeType="1"/>
          </p:cNvSpPr>
          <p:nvPr/>
        </p:nvSpPr>
        <p:spPr bwMode="auto">
          <a:xfrm flipH="1">
            <a:off x="4953000" y="1143000"/>
            <a:ext cx="24765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3" name="Line 13"/>
          <p:cNvSpPr>
            <a:spLocks noChangeShapeType="1"/>
          </p:cNvSpPr>
          <p:nvPr/>
        </p:nvSpPr>
        <p:spPr bwMode="auto">
          <a:xfrm>
            <a:off x="5695950" y="1143000"/>
            <a:ext cx="41275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4" name="Line 14"/>
          <p:cNvSpPr>
            <a:spLocks noChangeShapeType="1"/>
          </p:cNvSpPr>
          <p:nvPr/>
        </p:nvSpPr>
        <p:spPr bwMode="auto">
          <a:xfrm flipH="1" flipV="1">
            <a:off x="5778500" y="3581400"/>
            <a:ext cx="107315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5" name="Line 15"/>
          <p:cNvSpPr>
            <a:spLocks noChangeShapeType="1"/>
          </p:cNvSpPr>
          <p:nvPr/>
        </p:nvSpPr>
        <p:spPr bwMode="auto">
          <a:xfrm flipV="1">
            <a:off x="5695950" y="4191000"/>
            <a:ext cx="24765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1936" name="Line 16"/>
          <p:cNvSpPr>
            <a:spLocks noChangeShapeType="1"/>
          </p:cNvSpPr>
          <p:nvPr/>
        </p:nvSpPr>
        <p:spPr bwMode="auto">
          <a:xfrm flipH="1" flipV="1">
            <a:off x="5365750" y="3810000"/>
            <a:ext cx="165100" cy="1219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219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685801"/>
            <a:ext cx="404495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36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997950" y="6477000"/>
            <a:ext cx="90805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ACBFBE-177D-594A-A70E-B2BA5DD7C441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0"/>
            <a:ext cx="833755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smtClean="0">
                <a:cs typeface="+mj-cs"/>
              </a:rPr>
              <a:t>Stage-2: 10T+ Magnets</a:t>
            </a:r>
          </a:p>
        </p:txBody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762000"/>
            <a:ext cx="883285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cs typeface="+mn-cs"/>
              </a:rPr>
              <a:t>There are several magnet options for Stage 2. Presently Nb</a:t>
            </a:r>
            <a:r>
              <a:rPr lang="en-US" sz="2000" baseline="-25000" smtClean="0">
                <a:cs typeface="+mn-cs"/>
              </a:rPr>
              <a:t>3</a:t>
            </a:r>
            <a:r>
              <a:rPr lang="en-US" sz="2000" smtClean="0">
                <a:cs typeface="+mn-cs"/>
              </a:rPr>
              <a:t>Sn is the most promising superconducting material, e.g. LHC IR Upgrade magnets are being developed by US LARP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mtClean="0">
              <a:cs typeface="+mn-cs"/>
            </a:endParaRPr>
          </a:p>
        </p:txBody>
      </p:sp>
      <p:sp>
        <p:nvSpPr>
          <p:cNvPr id="729092" name="Rectangle 4"/>
          <p:cNvSpPr>
            <a:spLocks noChangeArrowheads="1"/>
          </p:cNvSpPr>
          <p:nvPr/>
        </p:nvSpPr>
        <p:spPr bwMode="auto">
          <a:xfrm>
            <a:off x="3596085" y="2028825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38918" name="Object 5"/>
          <p:cNvGraphicFramePr>
            <a:graphicFrameLocks noChangeAspect="1"/>
          </p:cNvGraphicFramePr>
          <p:nvPr/>
        </p:nvGraphicFramePr>
        <p:xfrm>
          <a:off x="5035550" y="1676400"/>
          <a:ext cx="4576366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0" r:id="rId4" imgW="5276190" imgH="5923810" progId="MSPhotoEd.3">
                  <p:embed/>
                </p:oleObj>
              </mc:Choice>
              <mc:Fallback>
                <p:oleObj r:id="rId4" imgW="5276190" imgH="59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1676400"/>
                        <a:ext cx="4576366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9094" name="Rectangle 6"/>
          <p:cNvSpPr>
            <a:spLocks noChangeArrowheads="1"/>
          </p:cNvSpPr>
          <p:nvPr/>
        </p:nvSpPr>
        <p:spPr bwMode="auto">
          <a:xfrm>
            <a:off x="3797300" y="2376488"/>
            <a:ext cx="990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892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981200"/>
            <a:ext cx="4540250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742950" y="6096000"/>
            <a:ext cx="4210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b="1">
                <a:cs typeface="+mn-cs"/>
              </a:rPr>
              <a:t>Stage-2 Dipole  Single-layer common coil</a:t>
            </a:r>
          </a:p>
        </p:txBody>
      </p:sp>
      <p:sp>
        <p:nvSpPr>
          <p:cNvPr id="729097" name="Text Box 9"/>
          <p:cNvSpPr txBox="1">
            <a:spLocks noChangeArrowheads="1"/>
          </p:cNvSpPr>
          <p:nvPr/>
        </p:nvSpPr>
        <p:spPr bwMode="auto">
          <a:xfrm>
            <a:off x="5530850" y="6096000"/>
            <a:ext cx="3797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b="1">
                <a:cs typeface="+mn-cs"/>
              </a:rPr>
              <a:t>Stage-2 Dipole  Warm-iron Cosine </a:t>
            </a:r>
            <a:r>
              <a:rPr lang="en-US" sz="1600" b="1">
                <a:latin typeface="Symbol" charset="0"/>
                <a:cs typeface="+mn-cs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66048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conomist p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 r="3195"/>
          <a:stretch/>
        </p:blipFill>
        <p:spPr>
          <a:xfrm>
            <a:off x="-141107" y="105849"/>
            <a:ext cx="5117383" cy="642138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76200" dist="76200" dir="18900000" algn="tl" rotWithShape="0">
              <a:schemeClr val="bg1">
                <a:lumMod val="95000"/>
                <a:alpha val="43000"/>
              </a:schemeClr>
            </a:outerShdw>
          </a:effectLst>
        </p:spPr>
      </p:pic>
      <p:pic>
        <p:nvPicPr>
          <p:cNvPr id="12" name="Content Placeholder 5" descr="Scienc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r="1858"/>
          <a:stretch>
            <a:fillRect/>
          </a:stretch>
        </p:blipFill>
        <p:spPr>
          <a:xfrm>
            <a:off x="4935363" y="211694"/>
            <a:ext cx="4952999" cy="6368457"/>
          </a:xfrm>
          <a:prstGeom prst="rect">
            <a:avLst/>
          </a:prstGeom>
        </p:spPr>
      </p:pic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similar principles as VLHC design in 2001</a:t>
            </a:r>
          </a:p>
          <a:p>
            <a:r>
              <a:rPr lang="en-US" dirty="0" err="1" smtClean="0"/>
              <a:t>Rf</a:t>
            </a:r>
            <a:r>
              <a:rPr lang="en-US" dirty="0" smtClean="0"/>
              <a:t> frequency: integer </a:t>
            </a:r>
            <a:r>
              <a:rPr lang="en-US" dirty="0" err="1" smtClean="0"/>
              <a:t>mulitple</a:t>
            </a:r>
            <a:r>
              <a:rPr lang="en-US" dirty="0" smtClean="0"/>
              <a:t> of 53 MHz </a:t>
            </a:r>
            <a:r>
              <a:rPr lang="en-US" dirty="0" err="1" smtClean="0"/>
              <a:t>rf</a:t>
            </a:r>
            <a:r>
              <a:rPr lang="en-US" dirty="0" smtClean="0"/>
              <a:t> in the Main Injector and </a:t>
            </a:r>
            <a:r>
              <a:rPr lang="en-US" dirty="0" err="1" smtClean="0"/>
              <a:t>Tevatron</a:t>
            </a:r>
            <a:r>
              <a:rPr lang="en-US" dirty="0" smtClean="0"/>
              <a:t> (easier transfers)</a:t>
            </a:r>
          </a:p>
          <a:p>
            <a:r>
              <a:rPr lang="en-US" dirty="0" smtClean="0"/>
              <a:t>Low bunch intensity for small </a:t>
            </a:r>
            <a:r>
              <a:rPr lang="en-US" dirty="0" err="1" smtClean="0"/>
              <a:t>emittance</a:t>
            </a:r>
            <a:endParaRPr lang="en-US" dirty="0" smtClean="0"/>
          </a:p>
          <a:p>
            <a:pPr lvl="1"/>
            <a:r>
              <a:rPr lang="en-US" dirty="0" smtClean="0"/>
              <a:t>Upgrades to injectors can provide higher bunch intensities </a:t>
            </a:r>
          </a:p>
          <a:p>
            <a:pPr marL="27432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59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150644"/>
            <a:ext cx="8915400" cy="5635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Principles of Design (2013)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550" y="892064"/>
            <a:ext cx="4622800" cy="4525963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50 </a:t>
            </a:r>
            <a:r>
              <a:rPr lang="en-US" sz="2200" dirty="0" err="1" smtClean="0"/>
              <a:t>TeV</a:t>
            </a:r>
            <a:r>
              <a:rPr lang="en-US" sz="2200" dirty="0" smtClean="0"/>
              <a:t> in a 100 km ring with 16T dipoles.</a:t>
            </a:r>
          </a:p>
          <a:p>
            <a:r>
              <a:rPr lang="en-US" sz="2200" dirty="0" smtClean="0"/>
              <a:t>Synchrotron radiation dominated hadron collider. </a:t>
            </a:r>
            <a:r>
              <a:rPr lang="en-US" sz="2200" dirty="0"/>
              <a:t>D</a:t>
            </a:r>
            <a:r>
              <a:rPr lang="en-US" sz="2200" dirty="0" smtClean="0"/>
              <a:t>amping time ~  1 </a:t>
            </a:r>
            <a:r>
              <a:rPr lang="en-US" sz="2200" dirty="0" err="1" smtClean="0"/>
              <a:t>hr</a:t>
            </a:r>
            <a:r>
              <a:rPr lang="en-US" sz="2200" dirty="0" smtClean="0"/>
              <a:t>;   integrated luminosity is nearly independent of the initial emittance</a:t>
            </a:r>
          </a:p>
          <a:p>
            <a:r>
              <a:rPr lang="en-US" sz="2200" dirty="0" smtClean="0"/>
              <a:t>All modules in units of half cell length</a:t>
            </a:r>
          </a:p>
          <a:p>
            <a:r>
              <a:rPr lang="en-US" sz="2200" dirty="0" smtClean="0"/>
              <a:t>Cell length </a:t>
            </a:r>
            <a:r>
              <a:rPr lang="en-US" sz="2200" dirty="0"/>
              <a:t>=</a:t>
            </a:r>
            <a:r>
              <a:rPr lang="en-US" sz="2200" dirty="0" smtClean="0"/>
              <a:t> integer multiple of bunch spacing. Ensures bunches collide in all detectors.</a:t>
            </a:r>
          </a:p>
          <a:p>
            <a:r>
              <a:rPr lang="en-US" sz="2200" dirty="0" smtClean="0"/>
              <a:t>Bunch spacing = integer multiple of Tevatron 53 </a:t>
            </a:r>
            <a:r>
              <a:rPr lang="en-US" sz="2200" dirty="0" err="1" smtClean="0"/>
              <a:t>Mhz</a:t>
            </a:r>
            <a:r>
              <a:rPr lang="en-US" sz="2200" dirty="0" smtClean="0"/>
              <a:t> bucket length.</a:t>
            </a:r>
          </a:p>
          <a:p>
            <a:r>
              <a:rPr lang="en-US" sz="2200" dirty="0" smtClean="0"/>
              <a:t>Cell length affects chromaticity, equilibrium emittance, IBS growth times, sensitivity to field errors,…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97" y="882538"/>
            <a:ext cx="3285402" cy="25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3775592"/>
            <a:ext cx="4127500" cy="266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3550" y="3438525"/>
            <a:ext cx="29902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Intrabeam</a:t>
            </a:r>
            <a:r>
              <a:rPr lang="en-US" dirty="0" smtClean="0"/>
              <a:t> scattering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7651" y="1110734"/>
            <a:ext cx="1775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VLHC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3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Luminosity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Optimize </a:t>
            </a:r>
          </a:p>
          <a:p>
            <a:pPr marL="457200" indent="-457200"/>
            <a:r>
              <a:rPr lang="en-US" dirty="0" smtClean="0"/>
              <a:t>β</a:t>
            </a:r>
            <a:r>
              <a:rPr lang="en-US" baseline="30000" dirty="0" smtClean="0"/>
              <a:t>* </a:t>
            </a:r>
            <a:r>
              <a:rPr lang="en-US" dirty="0" smtClean="0"/>
              <a:t>and aspect ratio </a:t>
            </a:r>
            <a:r>
              <a:rPr lang="en-US" dirty="0" err="1" smtClean="0"/>
              <a:t>κ</a:t>
            </a:r>
            <a:endParaRPr lang="en-US" dirty="0" smtClean="0"/>
          </a:p>
          <a:p>
            <a:pPr marL="457200" indent="-457200"/>
            <a:r>
              <a:rPr lang="en-US" dirty="0" smtClean="0"/>
              <a:t>Beam-beam parameter </a:t>
            </a:r>
            <a:r>
              <a:rPr lang="en-US" dirty="0" err="1" smtClean="0"/>
              <a:t>ξ</a:t>
            </a:r>
            <a:endParaRPr lang="en-US" dirty="0" smtClean="0"/>
          </a:p>
          <a:p>
            <a:pPr marL="457200" indent="-457200"/>
            <a:r>
              <a:rPr lang="en-US" dirty="0" smtClean="0"/>
              <a:t>Beam and bunch current : e-cloud, TMCI at injection, ..</a:t>
            </a:r>
          </a:p>
          <a:p>
            <a:pPr marL="457200" indent="-457200"/>
            <a:r>
              <a:rPr lang="en-US" dirty="0" smtClean="0"/>
              <a:t>Bunch length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z</a:t>
            </a:r>
            <a:endParaRPr lang="en-US" baseline="-25000" dirty="0" smtClean="0"/>
          </a:p>
          <a:p>
            <a:pPr marL="457200" indent="-457200"/>
            <a:r>
              <a:rPr lang="en-US" dirty="0" smtClean="0"/>
              <a:t>Crossing angle </a:t>
            </a:r>
            <a:r>
              <a:rPr lang="en-US" dirty="0" err="1" smtClean="0"/>
              <a:t>ϕ</a:t>
            </a:r>
            <a:r>
              <a:rPr lang="en-US" baseline="-25000" dirty="0" err="1" smtClean="0"/>
              <a:t>c</a:t>
            </a:r>
            <a:endParaRPr lang="en-US" baseline="-25000" dirty="0" smtClean="0"/>
          </a:p>
          <a:p>
            <a:pPr marL="0" indent="0">
              <a:buNone/>
            </a:pPr>
            <a:r>
              <a:rPr lang="en-US" baseline="-25000" dirty="0" smtClean="0"/>
              <a:t> </a:t>
            </a:r>
            <a:r>
              <a:rPr lang="en-US" dirty="0" smtClean="0"/>
              <a:t>  </a:t>
            </a:r>
          </a:p>
          <a:p>
            <a:pPr marL="457200" indent="-457200"/>
            <a:endParaRPr lang="en-US" dirty="0" smtClean="0"/>
          </a:p>
          <a:p>
            <a:pPr marL="457200" indent="-457200"/>
            <a:endParaRPr lang="en-US" dirty="0" smtClean="0"/>
          </a:p>
          <a:p>
            <a:pPr marL="457200" indent="-457200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10" y="1706046"/>
            <a:ext cx="7547622" cy="102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440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228600"/>
            <a:ext cx="8915400" cy="6096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Time Evolution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517645" y="1066800"/>
            <a:ext cx="4703234" cy="26776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model includes radiation damping and intra-beam scattering.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Longitudinal </a:t>
            </a:r>
            <a:r>
              <a:rPr lang="en-US" dirty="0" err="1">
                <a:solidFill>
                  <a:srgbClr val="000000"/>
                </a:solidFill>
              </a:rPr>
              <a:t>emittance</a:t>
            </a:r>
            <a:r>
              <a:rPr lang="en-US" dirty="0">
                <a:solidFill>
                  <a:srgbClr val="000000"/>
                </a:solidFill>
              </a:rPr>
              <a:t> is kept</a:t>
            </a:r>
          </a:p>
          <a:p>
            <a:r>
              <a:rPr lang="en-US" dirty="0">
                <a:solidFill>
                  <a:srgbClr val="000000"/>
                </a:solidFill>
              </a:rPr>
              <a:t>constant by noise injection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381000"/>
            <a:ext cx="4632706" cy="32095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200400"/>
            <a:ext cx="4801560" cy="32095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3590544"/>
            <a:ext cx="4632706" cy="2819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21450" y="196334"/>
            <a:ext cx="3286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Transverse </a:t>
            </a:r>
            <a:r>
              <a:rPr lang="en-US" dirty="0" err="1" smtClean="0"/>
              <a:t>emittances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16751" y="4267200"/>
            <a:ext cx="324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Beambeam</a:t>
            </a:r>
            <a:r>
              <a:rPr lang="en-US" dirty="0" smtClean="0"/>
              <a:t> tune shifts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5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6397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Time evolution - 2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651000" y="4800601"/>
            <a:ext cx="688945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Peak Luminosity = 4.6 x 10</a:t>
            </a:r>
            <a:r>
              <a:rPr lang="en-US" sz="2400" baseline="30000" dirty="0" smtClean="0"/>
              <a:t>34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s</a:t>
            </a:r>
            <a:r>
              <a:rPr lang="en-US" sz="2400" baseline="30000" dirty="0" smtClean="0"/>
              <a:t>-1</a:t>
            </a:r>
          </a:p>
          <a:p>
            <a:r>
              <a:rPr lang="en-US" sz="2400" dirty="0" smtClean="0"/>
              <a:t>Optimal store time ~ 6 hours</a:t>
            </a:r>
          </a:p>
          <a:p>
            <a:r>
              <a:rPr lang="en-US" sz="2400" dirty="0" smtClean="0"/>
              <a:t>Integrated luminosity over a 10 </a:t>
            </a:r>
            <a:r>
              <a:rPr lang="en-US" sz="2400" dirty="0" err="1" smtClean="0"/>
              <a:t>hr</a:t>
            </a:r>
            <a:r>
              <a:rPr lang="en-US" sz="2400" dirty="0" smtClean="0"/>
              <a:t> store ~ 0.8 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1295400"/>
            <a:ext cx="4962906" cy="3209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1295400"/>
            <a:ext cx="4457700" cy="32095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56351" y="1148834"/>
            <a:ext cx="3127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Luminosity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0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89154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Flat beams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0200" y="990600"/>
            <a:ext cx="4292600" cy="557075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 smtClean="0"/>
              <a:t>                      Pros</a:t>
            </a:r>
          </a:p>
          <a:p>
            <a:endParaRPr lang="en-US" sz="2200" dirty="0"/>
          </a:p>
          <a:p>
            <a:pPr marL="285750" indent="-285750">
              <a:buFont typeface="Arial" pitchFamily="34" charset="0"/>
              <a:buChar char="•"/>
            </a:pPr>
            <a:r>
              <a:rPr lang="el-GR" sz="2200" dirty="0"/>
              <a:t>β</a:t>
            </a:r>
            <a:r>
              <a:rPr lang="en-US" sz="2200" baseline="-25000" dirty="0"/>
              <a:t>x</a:t>
            </a:r>
            <a:r>
              <a:rPr lang="en-US" sz="2200" dirty="0"/>
              <a:t>* increases by ~ 1/(</a:t>
            </a:r>
            <a:r>
              <a:rPr lang="en-US" sz="2200" dirty="0" smtClean="0"/>
              <a:t>2</a:t>
            </a:r>
            <a:r>
              <a:rPr lang="el-GR" sz="2400" dirty="0"/>
              <a:t> κ</a:t>
            </a:r>
            <a:r>
              <a:rPr lang="el-GR" sz="2400" baseline="-25000" dirty="0"/>
              <a:t>ε</a:t>
            </a:r>
            <a:r>
              <a:rPr lang="en-US" sz="2200" dirty="0" smtClean="0"/>
              <a:t>) </a:t>
            </a:r>
            <a:r>
              <a:rPr lang="en-US" sz="2200" dirty="0"/>
              <a:t>for the same </a:t>
            </a:r>
            <a:r>
              <a:rPr lang="en-US" sz="2200" dirty="0" smtClean="0"/>
              <a:t>luminosity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/>
              <a:t>Early separation with a </a:t>
            </a:r>
            <a:r>
              <a:rPr lang="en-US" sz="2200" dirty="0" smtClean="0"/>
              <a:t>dipole;    </a:t>
            </a:r>
            <a:r>
              <a:rPr lang="en-US" sz="2200" dirty="0"/>
              <a:t>fewer long-range interactions</a:t>
            </a:r>
            <a:r>
              <a:rPr lang="en-US" sz="2200" dirty="0" smtClean="0"/>
              <a:t>.</a:t>
            </a:r>
          </a:p>
          <a:p>
            <a:endParaRPr lang="en-US" sz="2200" dirty="0"/>
          </a:p>
          <a:p>
            <a:pPr marL="285750" indent="-285750">
              <a:buFont typeface="Arial" pitchFamily="34" charset="0"/>
              <a:buChar char="•"/>
            </a:pPr>
            <a:r>
              <a:rPr lang="el-GR" sz="2200" dirty="0"/>
              <a:t>β</a:t>
            </a:r>
            <a:r>
              <a:rPr lang="en-US" sz="2200" baseline="-25000" dirty="0" err="1"/>
              <a:t>x</a:t>
            </a:r>
            <a:r>
              <a:rPr lang="en-US" sz="2200" baseline="30000" dirty="0" err="1"/>
              <a:t>max</a:t>
            </a:r>
            <a:r>
              <a:rPr lang="en-US" sz="2200" dirty="0"/>
              <a:t>, </a:t>
            </a:r>
            <a:r>
              <a:rPr lang="el-GR" sz="2200" dirty="0"/>
              <a:t>β</a:t>
            </a:r>
            <a:r>
              <a:rPr lang="en-US" sz="2200" baseline="-25000" dirty="0" err="1"/>
              <a:t>y</a:t>
            </a:r>
            <a:r>
              <a:rPr lang="en-US" sz="2200" baseline="30000" dirty="0" err="1"/>
              <a:t>max</a:t>
            </a:r>
            <a:r>
              <a:rPr lang="en-US" sz="2200" baseline="30000" dirty="0"/>
              <a:t> </a:t>
            </a:r>
            <a:r>
              <a:rPr lang="en-US" sz="2200" dirty="0"/>
              <a:t> smaller; centroid of a doublet is closer to the </a:t>
            </a:r>
            <a:r>
              <a:rPr lang="en-US" sz="2200" dirty="0" smtClean="0"/>
              <a:t>IP</a:t>
            </a:r>
          </a:p>
          <a:p>
            <a:r>
              <a:rPr lang="en-US" sz="2200" dirty="0" smtClean="0"/>
              <a:t> </a:t>
            </a:r>
            <a:endParaRPr lang="en-US" sz="2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/>
              <a:t>Lower linear and nonlinear chromaticity with a doublet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/>
              <a:t>Smaller luminosity loss with horizontal crossing; </a:t>
            </a:r>
          </a:p>
          <a:p>
            <a:r>
              <a:rPr lang="en-US" sz="2200" dirty="0"/>
              <a:t>    </a:t>
            </a:r>
            <a:r>
              <a:rPr lang="el-GR" sz="2200" dirty="0"/>
              <a:t>σ</a:t>
            </a:r>
            <a:r>
              <a:rPr lang="en-US" sz="2200" baseline="-25000" dirty="0"/>
              <a:t>x</a:t>
            </a:r>
            <a:r>
              <a:rPr lang="en-US" sz="2200" dirty="0"/>
              <a:t>* (flat) &gt; </a:t>
            </a:r>
            <a:r>
              <a:rPr lang="el-GR" sz="2200" dirty="0"/>
              <a:t>σ</a:t>
            </a:r>
            <a:r>
              <a:rPr lang="en-US" sz="2200" baseline="-25000" dirty="0"/>
              <a:t>x</a:t>
            </a:r>
            <a:r>
              <a:rPr lang="en-US" sz="2200" dirty="0"/>
              <a:t>* (round)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990600"/>
            <a:ext cx="4705350" cy="5509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 smtClean="0"/>
              <a:t>                        Cons</a:t>
            </a:r>
          </a:p>
          <a:p>
            <a:endParaRPr lang="en-US" sz="2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l-GR" sz="2200" dirty="0"/>
              <a:t>β</a:t>
            </a:r>
            <a:r>
              <a:rPr lang="en-US" sz="2200" baseline="-25000" dirty="0"/>
              <a:t>y</a:t>
            </a:r>
            <a:r>
              <a:rPr lang="en-US" sz="2200" dirty="0"/>
              <a:t>* decreases by ~2 for same </a:t>
            </a:r>
            <a:r>
              <a:rPr lang="en-US" sz="2200" dirty="0" smtClean="0"/>
              <a:t>luminosity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/>
              <a:t>Design of the first 2-in1 quad is challenging, beam separation is small;  affects </a:t>
            </a:r>
            <a:r>
              <a:rPr lang="en-US" sz="2200"/>
              <a:t>field </a:t>
            </a:r>
            <a:r>
              <a:rPr lang="en-US" sz="2200" smtClean="0"/>
              <a:t>quality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/>
              <a:t>Neutral particles </a:t>
            </a:r>
            <a:r>
              <a:rPr lang="en-US" sz="2200" dirty="0" smtClean="0"/>
              <a:t>from </a:t>
            </a:r>
            <a:r>
              <a:rPr lang="en-US" sz="2200" dirty="0"/>
              <a:t>IP are directed </a:t>
            </a:r>
            <a:r>
              <a:rPr lang="en-US" sz="2200" dirty="0" smtClean="0"/>
              <a:t>to </a:t>
            </a:r>
            <a:r>
              <a:rPr lang="en-US" sz="2200" dirty="0"/>
              <a:t>center of 1</a:t>
            </a:r>
            <a:r>
              <a:rPr lang="en-US" sz="2200" baseline="30000" dirty="0"/>
              <a:t>st</a:t>
            </a:r>
            <a:r>
              <a:rPr lang="en-US" sz="2200" dirty="0"/>
              <a:t> quad;  </a:t>
            </a:r>
            <a:r>
              <a:rPr lang="en-US" sz="2200" dirty="0" smtClean="0"/>
              <a:t> </a:t>
            </a:r>
            <a:r>
              <a:rPr lang="en-US" sz="2200" dirty="0"/>
              <a:t>~1/3</a:t>
            </a:r>
            <a:r>
              <a:rPr lang="en-US" sz="2200" baseline="30000" dirty="0"/>
              <a:t>rd</a:t>
            </a:r>
            <a:r>
              <a:rPr lang="en-US" sz="2200" dirty="0"/>
              <a:t> of IP debris power. </a:t>
            </a:r>
          </a:p>
          <a:p>
            <a:r>
              <a:rPr lang="en-US" sz="2200" dirty="0"/>
              <a:t>        - place absorber between dipole and 1</a:t>
            </a:r>
            <a:r>
              <a:rPr lang="en-US" sz="2200" baseline="30000" dirty="0"/>
              <a:t>st</a:t>
            </a:r>
            <a:r>
              <a:rPr lang="en-US" sz="2200" dirty="0"/>
              <a:t> quad</a:t>
            </a:r>
          </a:p>
          <a:p>
            <a:r>
              <a:rPr lang="en-US" sz="2200" dirty="0"/>
              <a:t>         - design two half quads (under study at LHC) </a:t>
            </a:r>
            <a:endParaRPr lang="en-US" sz="22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pp and e+e- colliders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1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T. Sen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97AAB-5D99-40E1-9721-BC49C2DA95ED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95300" y="1"/>
            <a:ext cx="8915400" cy="63976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R&amp;D in Accelerator Physics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495300" y="685800"/>
            <a:ext cx="883285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IR Optics</a:t>
            </a:r>
          </a:p>
          <a:p>
            <a:r>
              <a:rPr lang="en-US" sz="2400" dirty="0" smtClean="0"/>
              <a:t>Implement </a:t>
            </a:r>
            <a:r>
              <a:rPr lang="en-US" sz="2400" dirty="0"/>
              <a:t>a local chromaticity correction scheme for low </a:t>
            </a:r>
            <a:r>
              <a:rPr lang="el-GR" sz="2400" dirty="0"/>
              <a:t>β</a:t>
            </a:r>
            <a:r>
              <a:rPr lang="en-US" sz="2400" baseline="-25000" dirty="0"/>
              <a:t>y</a:t>
            </a:r>
            <a:r>
              <a:rPr lang="en-US" sz="2400" dirty="0"/>
              <a:t>*. </a:t>
            </a:r>
          </a:p>
          <a:p>
            <a:r>
              <a:rPr lang="en-US" sz="2400" dirty="0"/>
              <a:t>Increase the crossing angle (“Large </a:t>
            </a:r>
            <a:r>
              <a:rPr lang="en-US" sz="2400" dirty="0" err="1"/>
              <a:t>Piwinski</a:t>
            </a:r>
            <a:r>
              <a:rPr lang="en-US" sz="2400" dirty="0"/>
              <a:t> angle” regime) </a:t>
            </a:r>
            <a:r>
              <a:rPr lang="en-US" sz="2400" dirty="0" smtClean="0"/>
              <a:t>while keeping beam-beam </a:t>
            </a:r>
            <a:r>
              <a:rPr lang="en-US" sz="2400" dirty="0"/>
              <a:t>tune shift </a:t>
            </a:r>
            <a:r>
              <a:rPr lang="en-US" sz="2400" dirty="0" smtClean="0"/>
              <a:t>constant and </a:t>
            </a:r>
            <a:r>
              <a:rPr lang="en-US" sz="2400" dirty="0"/>
              <a:t>allow lower </a:t>
            </a:r>
            <a:r>
              <a:rPr lang="el-GR" sz="2400" dirty="0"/>
              <a:t>β</a:t>
            </a:r>
            <a:r>
              <a:rPr lang="en-US" sz="2400" baseline="-25000" dirty="0"/>
              <a:t>y</a:t>
            </a:r>
            <a:r>
              <a:rPr lang="en-US" sz="2400" baseline="30000" dirty="0" smtClean="0"/>
              <a:t>*</a:t>
            </a:r>
            <a:r>
              <a:rPr lang="en-US" sz="2400" dirty="0" smtClean="0"/>
              <a:t>. Respect beam current and chromaticity limits.</a:t>
            </a:r>
            <a:endParaRPr lang="en-US" sz="2400" dirty="0"/>
          </a:p>
          <a:p>
            <a:r>
              <a:rPr lang="en-US" sz="2400" dirty="0"/>
              <a:t>Explore possibility of placing 1</a:t>
            </a:r>
            <a:r>
              <a:rPr lang="en-US" sz="2400" baseline="30000" dirty="0"/>
              <a:t>st</a:t>
            </a:r>
            <a:r>
              <a:rPr lang="en-US" sz="2400" dirty="0"/>
              <a:t> dipole inside detector from the outset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Beam Dynamics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Resonance free optics – relax field quality and allow smaller aperture, improve operational stability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Crab cavity design and operation .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Electron cloud mitigation</a:t>
            </a:r>
          </a:p>
        </p:txBody>
      </p:sp>
    </p:spTree>
    <p:extLst>
      <p:ext uri="{BB962C8B-B14F-4D97-AF65-F5344CB8AC3E}">
        <p14:creationId xmlns:p14="http://schemas.microsoft.com/office/powerpoint/2010/main" val="156380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T. Sen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5E00B-FB6F-45C6-A907-1F4BB033B4E6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R&amp;D  in beam diagnostics</a:t>
            </a:r>
          </a:p>
        </p:txBody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xfrm>
            <a:off x="495300" y="1143001"/>
            <a:ext cx="4705350" cy="4983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dirty="0"/>
              <a:t> </a:t>
            </a:r>
            <a:r>
              <a:rPr lang="en-US" sz="2400" dirty="0" smtClean="0"/>
              <a:t>- Beam loss monitor - Require high reliability and large dynamic range. In LHC, particle loss &gt; 2 x 10</a:t>
            </a:r>
            <a:r>
              <a:rPr lang="en-US" sz="2400" baseline="30000" dirty="0" smtClean="0"/>
              <a:t>-6</a:t>
            </a:r>
            <a:r>
              <a:rPr lang="en-US" sz="2400" dirty="0" smtClean="0"/>
              <a:t> will quench a magnet.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400" baseline="30000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dirty="0" smtClean="0"/>
              <a:t>    - Beam size and position monitors using Optical Diffraction Radiation, and other non-invasive techniques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dirty="0" smtClean="0"/>
              <a:t>    - Beam halo monitors with high dynamic range. One example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1" y="1709738"/>
            <a:ext cx="4457701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8100" y="5486400"/>
            <a:ext cx="6137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Fiorito</a:t>
            </a:r>
            <a:r>
              <a:rPr lang="en-US" dirty="0" smtClean="0"/>
              <a:t> et al,  Phys. Rev ST-AB July 2012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5118100" y="5148262"/>
            <a:ext cx="647192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97626" y="5117068"/>
            <a:ext cx="3061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 range &gt; 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40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4873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IR concepts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90600"/>
            <a:ext cx="8915400" cy="513556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Doublet Optics for flat beams</a:t>
            </a:r>
          </a:p>
          <a:p>
            <a:r>
              <a:rPr lang="en-US" sz="2600" dirty="0" smtClean="0"/>
              <a:t>Symmetric optics about the IP. First quad in doublet on both sides has to be vertically focusing</a:t>
            </a:r>
          </a:p>
          <a:p>
            <a:r>
              <a:rPr lang="en-US" sz="2600" dirty="0" smtClean="0"/>
              <a:t>In a </a:t>
            </a:r>
            <a:r>
              <a:rPr lang="en-US" sz="2600" dirty="0" err="1" smtClean="0"/>
              <a:t>pp</a:t>
            </a:r>
            <a:r>
              <a:rPr lang="en-US" sz="2600" dirty="0" smtClean="0"/>
              <a:t> collider, this requires 2 apertures for the 2 beams</a:t>
            </a:r>
          </a:p>
          <a:p>
            <a:r>
              <a:rPr lang="en-US" sz="2600" dirty="0" smtClean="0"/>
              <a:t>Dipole before the doublet to separate the beams into the apertures</a:t>
            </a:r>
          </a:p>
          <a:p>
            <a:r>
              <a:rPr lang="en-US" sz="2600" dirty="0" smtClean="0"/>
              <a:t>Tight control on vertical dispersion and coupling to maintain </a:t>
            </a:r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      </a:t>
            </a:r>
            <a:r>
              <a:rPr lang="el-GR" sz="2600" dirty="0" smtClean="0"/>
              <a:t>κ</a:t>
            </a:r>
            <a:r>
              <a:rPr lang="el-GR" sz="2600" baseline="-25000" dirty="0" smtClean="0"/>
              <a:t>ε</a:t>
            </a:r>
            <a:r>
              <a:rPr lang="en-US" sz="2600" dirty="0" smtClean="0"/>
              <a:t> =  </a:t>
            </a:r>
            <a:r>
              <a:rPr lang="el-GR" sz="2600" dirty="0" smtClean="0"/>
              <a:t>ε</a:t>
            </a:r>
            <a:r>
              <a:rPr lang="en-US" sz="2600" baseline="-25000" dirty="0" smtClean="0"/>
              <a:t>y</a:t>
            </a:r>
            <a:r>
              <a:rPr lang="en-US" sz="2600" dirty="0" smtClean="0"/>
              <a:t>/</a:t>
            </a:r>
            <a:r>
              <a:rPr lang="el-GR" sz="2600" dirty="0" smtClean="0"/>
              <a:t>ε</a:t>
            </a:r>
            <a:r>
              <a:rPr lang="en-US" sz="2600" baseline="-25000" dirty="0" smtClean="0"/>
              <a:t>x</a:t>
            </a:r>
            <a:r>
              <a:rPr lang="en-US" sz="2600" dirty="0" smtClean="0"/>
              <a:t> &lt; 1. Done routinely in </a:t>
            </a:r>
            <a:r>
              <a:rPr lang="en-US" sz="2600" dirty="0" err="1" smtClean="0"/>
              <a:t>e+e</a:t>
            </a:r>
            <a:r>
              <a:rPr lang="en-US" sz="2600" dirty="0" smtClean="0"/>
              <a:t>- colliders. </a:t>
            </a:r>
            <a:endParaRPr lang="en-US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761999"/>
            <a:ext cx="3303747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818" y="690357"/>
            <a:ext cx="330860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29248" y="1524001"/>
            <a:ext cx="1775847" cy="830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VLHC 2001</a:t>
            </a:r>
          </a:p>
          <a:p>
            <a:r>
              <a:rPr lang="en-US" dirty="0" smtClean="0"/>
              <a:t>Designs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1788" y="2863333"/>
            <a:ext cx="3794128" cy="46166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Doublet Optics, flat beams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51637" y="2938935"/>
            <a:ext cx="3953576" cy="46166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Triplet Optics, round beams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85900" y="1143000"/>
            <a:ext cx="273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Vert</a:t>
            </a:r>
            <a:r>
              <a:rPr lang="en-US" dirty="0" smtClean="0"/>
              <a:t>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30000" dirty="0" err="1" smtClean="0"/>
              <a:t>max</a:t>
            </a:r>
            <a:r>
              <a:rPr lang="en-US" dirty="0" smtClean="0"/>
              <a:t> = 10.8km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290721" y="984455"/>
            <a:ext cx="2186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>
                <a:latin typeface="Symbol" pitchFamily="18" charset="2"/>
              </a:rPr>
              <a:t>b</a:t>
            </a:r>
            <a:r>
              <a:rPr lang="en-US" baseline="30000" dirty="0" err="1"/>
              <a:t>max</a:t>
            </a:r>
            <a:r>
              <a:rPr lang="en-US" dirty="0"/>
              <a:t> = </a:t>
            </a:r>
            <a:r>
              <a:rPr lang="en-US" dirty="0" smtClean="0"/>
              <a:t>14.6km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dirty="0" err="1" smtClean="0"/>
              <a:t>+e</a:t>
            </a:r>
            <a:r>
              <a:rPr lang="en-US" dirty="0" smtClean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82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mmagamma_run194108_evt564224000_ispy_3d-annotat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906000" cy="68853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90507"/>
            <a:ext cx="10287085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Higgs Boson</a:t>
            </a:r>
          </a:p>
          <a:p>
            <a:pPr algn="ctr"/>
            <a:endParaRPr lang="en-US" sz="4000" b="1" spc="150" dirty="0">
              <a:ln w="11430"/>
              <a:solidFill>
                <a:srgbClr val="FFEA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 it the last missing piece? OR </a:t>
            </a:r>
          </a:p>
          <a:p>
            <a:pPr algn="ctr"/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 it the harbinger of new physics?</a:t>
            </a:r>
          </a:p>
          <a:p>
            <a:pPr algn="ctr"/>
            <a:endParaRPr lang="en-US" sz="4000" b="1" spc="150" dirty="0" smtClean="0">
              <a:ln w="11430"/>
              <a:solidFill>
                <a:srgbClr val="FFEA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000" b="1" spc="150" dirty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Does it fully explain EWSB?</a:t>
            </a:r>
          </a:p>
          <a:p>
            <a:pPr algn="ctr"/>
            <a:r>
              <a:rPr lang="en-US" sz="4000" b="1" spc="150" dirty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 it elementary or composite?</a:t>
            </a:r>
          </a:p>
          <a:p>
            <a:pPr algn="ctr"/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Are there more </a:t>
            </a:r>
            <a:r>
              <a:rPr lang="en-US" sz="4000" b="1" spc="150" dirty="0" err="1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Higgses</a:t>
            </a:r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en-US" sz="4000" b="1" spc="150" dirty="0" smtClean="0">
                <a:ln w="11430"/>
                <a:solidFill>
                  <a:srgbClr val="FFEA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53246" y="0"/>
            <a:ext cx="9252754" cy="914400"/>
          </a:xfrm>
          <a:prstGeom prst="rect">
            <a:avLst/>
          </a:prstGeom>
        </p:spPr>
        <p:txBody>
          <a:bodyPr/>
          <a:lstStyle>
            <a:lvl1pPr algn="r" rtl="0" eaLnBrk="1" latinLnBrk="0" hangingPunct="1">
              <a:spcBef>
                <a:spcPct val="0"/>
              </a:spcBef>
              <a:buNone/>
              <a:defRPr sz="4800" b="1" kern="1200" cap="none" spc="0" baseline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dirty="0" smtClean="0">
                <a:solidFill>
                  <a:srgbClr val="FFEAFF"/>
                </a:solidFill>
              </a:rPr>
              <a:t>Discovery of the new Millennium</a:t>
            </a:r>
            <a:endParaRPr lang="en-US" dirty="0">
              <a:solidFill>
                <a:srgbClr val="FFEA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Slide Number Placeholder 7"/>
          <p:cNvSpPr txBox="1">
            <a:spLocks/>
          </p:cNvSpPr>
          <p:nvPr/>
        </p:nvSpPr>
        <p:spPr>
          <a:xfrm>
            <a:off x="9218386" y="6379731"/>
            <a:ext cx="734186" cy="489542"/>
          </a:xfrm>
          <a:prstGeom prst="rect">
            <a:avLst/>
          </a:prstGeom>
        </p:spPr>
        <p:txBody>
          <a:bodyPr vert="horz" lIns="91407" tIns="45704" rIns="91407" bIns="45704" anchor="b"/>
          <a:lstStyle>
            <a:defPPr>
              <a:defRPr lang="en-US"/>
            </a:defPPr>
            <a:lvl1pPr algn="r" defTabSz="91281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fld id="{09C62A3C-FC42-4A15-9118-9F7F067DE1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ln/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915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Calibri" pitchFamily="34" charset="0"/>
              </a:rPr>
              <a:t>Beam Current and Luminosity (</a:t>
            </a:r>
            <a:r>
              <a:rPr lang="en-US" sz="3200" dirty="0" err="1" smtClean="0">
                <a:latin typeface="Calibri" pitchFamily="34" charset="0"/>
              </a:rPr>
              <a:t>e+e</a:t>
            </a:r>
            <a:r>
              <a:rPr lang="en-US" sz="3200" dirty="0" smtClean="0">
                <a:latin typeface="Calibri" pitchFamily="34" charset="0"/>
              </a:rPr>
              <a:t>-)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838200"/>
            <a:ext cx="8915400" cy="4953000"/>
          </a:xfrm>
        </p:spPr>
        <p:txBody>
          <a:bodyPr/>
          <a:lstStyle/>
          <a:p>
            <a:r>
              <a:rPr lang="en-US" sz="2400" dirty="0" smtClean="0">
                <a:latin typeface="Calibri" pitchFamily="34" charset="0"/>
              </a:rPr>
              <a:t>Power limited regime. Synchrotron radiation power from both beams limited to 100 MW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en-US" sz="2400" dirty="0" smtClean="0">
                <a:latin typeface="Calibri" pitchFamily="34" charset="0"/>
              </a:rPr>
              <a:t>Beam current is determined by 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endParaRPr lang="en-US" sz="2400" dirty="0" smtClean="0">
              <a:latin typeface="Calibri" pitchFamily="34" charset="0"/>
            </a:endParaRPr>
          </a:p>
          <a:p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Minimum number of bunches compatible with single bunch intensity limits</a:t>
            </a:r>
          </a:p>
          <a:p>
            <a:r>
              <a:rPr lang="en-US" sz="2400" dirty="0" smtClean="0">
                <a:latin typeface="Calibri" pitchFamily="34" charset="0"/>
              </a:rPr>
              <a:t>Luminosity in terms of beam-beam parameter, beta function and power</a:t>
            </a:r>
          </a:p>
          <a:p>
            <a:endParaRPr lang="en-US" dirty="0" smtClean="0">
              <a:latin typeface="Calibri" pitchFamily="34" charset="0"/>
            </a:endParaRP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752602"/>
            <a:ext cx="6356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4876800"/>
            <a:ext cx="53657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7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Comments on the VLEP design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95400"/>
            <a:ext cx="8915400" cy="4525963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Rf</a:t>
            </a:r>
            <a:r>
              <a:rPr lang="en-US" sz="2400" dirty="0" smtClean="0"/>
              <a:t> acceptance set to 3% for mitigating beamstrahlung. If this is enough (requires detailed study), then a full energy injector may not be required.</a:t>
            </a:r>
          </a:p>
          <a:p>
            <a:r>
              <a:rPr lang="en-US" sz="2400" dirty="0" err="1" smtClean="0"/>
              <a:t>Rf</a:t>
            </a:r>
            <a:r>
              <a:rPr lang="en-US" sz="2400" dirty="0" smtClean="0"/>
              <a:t> voltage of 3.9 GV is comparable (~10%) to that in LEP2</a:t>
            </a:r>
          </a:p>
          <a:p>
            <a:r>
              <a:rPr lang="en-US" sz="2400" dirty="0" smtClean="0"/>
              <a:t>There can be two detectors to double the # of Higgs events if IR chromaticity can be well compensated</a:t>
            </a:r>
          </a:p>
          <a:p>
            <a:r>
              <a:rPr lang="en-US" sz="2400" dirty="0" smtClean="0"/>
              <a:t>Synchrotron radiation power load (0.9 kW/m) and high critical energy  (314 </a:t>
            </a:r>
            <a:r>
              <a:rPr lang="en-US" sz="2400" dirty="0" err="1" smtClean="0"/>
              <a:t>keV</a:t>
            </a:r>
            <a:r>
              <a:rPr lang="en-US" sz="2400" dirty="0" smtClean="0"/>
              <a:t>) imply that vacuum system R&amp;D may be needed</a:t>
            </a:r>
            <a:r>
              <a:rPr lang="en-US" sz="2400" dirty="0"/>
              <a:t> </a:t>
            </a:r>
            <a:r>
              <a:rPr lang="en-US" sz="2400" dirty="0" smtClean="0"/>
              <a:t>but these could be comparable to light sources.</a:t>
            </a:r>
          </a:p>
          <a:p>
            <a:r>
              <a:rPr lang="en-US" sz="2400" dirty="0" smtClean="0"/>
              <a:t>Energy could be extended up to 175 </a:t>
            </a:r>
            <a:r>
              <a:rPr lang="en-US" sz="2400" dirty="0" err="1" smtClean="0"/>
              <a:t>GeV</a:t>
            </a:r>
            <a:r>
              <a:rPr lang="en-US" sz="2400" dirty="0" smtClean="0"/>
              <a:t>/beam at the same </a:t>
            </a:r>
            <a:r>
              <a:rPr lang="en-US" sz="2400" dirty="0" err="1" smtClean="0"/>
              <a:t>rf</a:t>
            </a:r>
            <a:r>
              <a:rPr lang="en-US" sz="2400" dirty="0" smtClean="0"/>
              <a:t> power, with lower luminosity.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3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ln/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915400" cy="411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>
                <a:latin typeface="Calibri" pitchFamily="34" charset="0"/>
              </a:rPr>
              <a:t>Injection Scenarios</a:t>
            </a:r>
          </a:p>
        </p:txBody>
      </p:sp>
      <p:pic>
        <p:nvPicPr>
          <p:cNvPr id="15363" name="Picture 5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073" y="1028700"/>
            <a:ext cx="646985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47651" y="1143000"/>
            <a:ext cx="2328598" cy="1200329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 pitchFamily="34" charset="0"/>
              </a:rPr>
              <a:t>Scenario 1: </a:t>
            </a:r>
          </a:p>
          <a:p>
            <a:r>
              <a:rPr lang="en-US" sz="1800">
                <a:solidFill>
                  <a:schemeClr val="tx1"/>
                </a:solidFill>
                <a:latin typeface="Calibri" pitchFamily="34" charset="0"/>
              </a:rPr>
              <a:t>400 MeV linac, Accumulator ring, Booster, Main Injector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95553" y="3846513"/>
            <a:ext cx="1998398" cy="1200329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 pitchFamily="34" charset="0"/>
              </a:rPr>
              <a:t>Scenario 2: </a:t>
            </a:r>
          </a:p>
          <a:p>
            <a:r>
              <a:rPr lang="en-US" sz="1800">
                <a:solidFill>
                  <a:schemeClr val="tx1"/>
                </a:solidFill>
                <a:latin typeface="Calibri" pitchFamily="34" charset="0"/>
              </a:rPr>
              <a:t>3 GeV linac, Accumulator ring, Main Injector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7164653" y="1295400"/>
            <a:ext cx="2163498" cy="175895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 pitchFamily="34" charset="0"/>
              </a:rPr>
              <a:t>Scenario 3: </a:t>
            </a:r>
          </a:p>
          <a:p>
            <a:r>
              <a:rPr lang="en-US" sz="1800">
                <a:solidFill>
                  <a:schemeClr val="tx1"/>
                </a:solidFill>
                <a:latin typeface="Calibri" pitchFamily="34" charset="0"/>
              </a:rPr>
              <a:t>1 GeV linac, Accumulator ring, Superconducting Fast Ramping Synchrotron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264401" y="3810000"/>
            <a:ext cx="2328598" cy="935038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 pitchFamily="34" charset="0"/>
              </a:rPr>
              <a:t>Scenario 4: Recirculating linac, e+ damping ring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52</a:t>
            </a:fld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" y="1143000"/>
            <a:ext cx="2149475" cy="148431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Scenario 1: 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400 MeV </a:t>
            </a:r>
            <a:r>
              <a:rPr lang="en-US" sz="1800" dirty="0" err="1">
                <a:solidFill>
                  <a:srgbClr val="000000"/>
                </a:solidFill>
                <a:latin typeface="Calibri" pitchFamily="34" charset="0"/>
              </a:rPr>
              <a:t>linac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, Accumulator ring, Booster, Main Injector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65125" y="3846513"/>
            <a:ext cx="1844675" cy="1200329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itchFamily="34" charset="0"/>
              </a:rPr>
              <a:t>Scenario 2: </a:t>
            </a:r>
          </a:p>
          <a:p>
            <a:r>
              <a:rPr lang="en-US" sz="1800">
                <a:solidFill>
                  <a:srgbClr val="000000"/>
                </a:solidFill>
                <a:latin typeface="Calibri" pitchFamily="34" charset="0"/>
              </a:rPr>
              <a:t>3 GeV linac, Accumulator ring, Main Injector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266134" y="1207194"/>
            <a:ext cx="1997075" cy="175895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Scenario 3: 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1 GeV </a:t>
            </a:r>
            <a:r>
              <a:rPr lang="en-US" sz="1800" dirty="0" err="1">
                <a:solidFill>
                  <a:srgbClr val="000000"/>
                </a:solidFill>
                <a:latin typeface="Calibri" pitchFamily="34" charset="0"/>
              </a:rPr>
              <a:t>linac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, Accumulator ring, Superconducting Fast Ramping Synchrotron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52381" y="3810000"/>
            <a:ext cx="2149475" cy="935038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Scenario 4: Recirculating </a:t>
            </a:r>
            <a:r>
              <a:rPr lang="en-US" sz="1800" dirty="0" err="1">
                <a:solidFill>
                  <a:srgbClr val="000000"/>
                </a:solidFill>
                <a:latin typeface="Calibri" pitchFamily="34" charset="0"/>
              </a:rPr>
              <a:t>linac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, e+ damping ring</a:t>
            </a:r>
          </a:p>
        </p:txBody>
      </p:sp>
    </p:spTree>
    <p:extLst>
      <p:ext uri="{BB962C8B-B14F-4D97-AF65-F5344CB8AC3E}">
        <p14:creationId xmlns:p14="http://schemas.microsoft.com/office/powerpoint/2010/main" val="397014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563562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 smtClean="0"/>
              <a:t>e+e</a:t>
            </a:r>
            <a:r>
              <a:rPr lang="en-US" sz="3600" dirty="0" smtClean="0"/>
              <a:t>- parameters - 2</a:t>
            </a:r>
            <a:endParaRPr lang="en-US" sz="3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675666"/>
              </p:ext>
            </p:extLst>
          </p:nvPr>
        </p:nvGraphicFramePr>
        <p:xfrm>
          <a:off x="495300" y="1600200"/>
          <a:ext cx="8915400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200"/>
                <a:gridCol w="2311400"/>
                <a:gridCol w="2971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Units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Dipole field</a:t>
                      </a:r>
                    </a:p>
                    <a:p>
                      <a:r>
                        <a:rPr lang="en-US" dirty="0" smtClean="0"/>
                        <a:t>Cell length</a:t>
                      </a:r>
                    </a:p>
                    <a:p>
                      <a:r>
                        <a:rPr lang="en-US" dirty="0" smtClean="0"/>
                        <a:t>Dipole fill factor</a:t>
                      </a:r>
                    </a:p>
                    <a:p>
                      <a:r>
                        <a:rPr lang="en-US" dirty="0" smtClean="0"/>
                        <a:t>Bend angle per cell</a:t>
                      </a:r>
                    </a:p>
                    <a:p>
                      <a:r>
                        <a:rPr lang="el-GR" dirty="0" smtClean="0"/>
                        <a:t>γ</a:t>
                      </a:r>
                      <a:r>
                        <a:rPr lang="en-US" baseline="-25000" dirty="0" smtClean="0"/>
                        <a:t>t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smtClean="0"/>
                        <a:t>Beam current </a:t>
                      </a:r>
                    </a:p>
                    <a:p>
                      <a:r>
                        <a:rPr lang="en-US" dirty="0" err="1" smtClean="0"/>
                        <a:t>Rf</a:t>
                      </a:r>
                      <a:r>
                        <a:rPr lang="en-US" dirty="0" smtClean="0"/>
                        <a:t> frequency</a:t>
                      </a:r>
                    </a:p>
                    <a:p>
                      <a:r>
                        <a:rPr lang="en-US" dirty="0" smtClean="0"/>
                        <a:t>Over voltage</a:t>
                      </a:r>
                      <a:r>
                        <a:rPr lang="en-US" baseline="0" dirty="0" smtClean="0"/>
                        <a:t> parameter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Longitudinal</a:t>
                      </a:r>
                      <a:r>
                        <a:rPr lang="en-US" baseline="0" dirty="0" smtClean="0"/>
                        <a:t> damping time</a:t>
                      </a:r>
                    </a:p>
                    <a:p>
                      <a:r>
                        <a:rPr lang="en-US" baseline="0" dirty="0" smtClean="0"/>
                        <a:t>Critical energy</a:t>
                      </a:r>
                    </a:p>
                    <a:p>
                      <a:r>
                        <a:rPr lang="en-US" baseline="0" dirty="0" err="1" smtClean="0"/>
                        <a:t>rms</a:t>
                      </a:r>
                      <a:r>
                        <a:rPr lang="en-US" baseline="0" dirty="0" smtClean="0"/>
                        <a:t> energy spread</a:t>
                      </a:r>
                    </a:p>
                    <a:p>
                      <a:r>
                        <a:rPr lang="en-US" baseline="0" dirty="0" smtClean="0"/>
                        <a:t>Synchrotron tune</a:t>
                      </a:r>
                    </a:p>
                    <a:p>
                      <a:r>
                        <a:rPr lang="en-US" baseline="0" dirty="0" err="1" smtClean="0"/>
                        <a:t>rms</a:t>
                      </a:r>
                      <a:r>
                        <a:rPr lang="en-US" baseline="0" dirty="0" smtClean="0"/>
                        <a:t> bunch length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</a:p>
                    <a:p>
                      <a:r>
                        <a:rPr lang="en-US" dirty="0" smtClean="0"/>
                        <a:t>m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err="1" smtClean="0"/>
                        <a:t>mrad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mA</a:t>
                      </a:r>
                    </a:p>
                    <a:p>
                      <a:r>
                        <a:rPr lang="en-US" dirty="0" smtClean="0"/>
                        <a:t>MHz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turns</a:t>
                      </a:r>
                    </a:p>
                    <a:p>
                      <a:r>
                        <a:rPr lang="en-US" dirty="0" err="1" smtClean="0"/>
                        <a:t>keV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 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mm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</a:t>
                      </a:r>
                    </a:p>
                    <a:p>
                      <a:r>
                        <a:rPr lang="en-US" dirty="0" smtClean="0"/>
                        <a:t>143.6</a:t>
                      </a:r>
                    </a:p>
                    <a:p>
                      <a:r>
                        <a:rPr lang="en-US" dirty="0" smtClean="0"/>
                        <a:t>0.76</a:t>
                      </a:r>
                    </a:p>
                    <a:p>
                      <a:r>
                        <a:rPr lang="en-US" dirty="0" smtClean="0"/>
                        <a:t>10.6</a:t>
                      </a:r>
                    </a:p>
                    <a:p>
                      <a:r>
                        <a:rPr lang="en-US" dirty="0" smtClean="0"/>
                        <a:t>148</a:t>
                      </a:r>
                    </a:p>
                    <a:p>
                      <a:r>
                        <a:rPr lang="en-US" dirty="0" smtClean="0"/>
                        <a:t>12.9</a:t>
                      </a:r>
                    </a:p>
                    <a:p>
                      <a:r>
                        <a:rPr lang="en-US" dirty="0" smtClean="0"/>
                        <a:t>650</a:t>
                      </a:r>
                    </a:p>
                    <a:p>
                      <a:r>
                        <a:rPr lang="en-US" dirty="0" smtClean="0"/>
                        <a:t>2.6</a:t>
                      </a:r>
                    </a:p>
                    <a:p>
                      <a:r>
                        <a:rPr lang="en-US" dirty="0" smtClean="0"/>
                        <a:t>79</a:t>
                      </a:r>
                    </a:p>
                    <a:p>
                      <a:r>
                        <a:rPr lang="en-US" dirty="0" smtClean="0"/>
                        <a:t>314</a:t>
                      </a:r>
                    </a:p>
                    <a:p>
                      <a:r>
                        <a:rPr lang="en-US" dirty="0" smtClean="0"/>
                        <a:t>9.3x10</a:t>
                      </a:r>
                      <a:r>
                        <a:rPr lang="en-US" baseline="30000" dirty="0" smtClean="0"/>
                        <a:t>-4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0.223</a:t>
                      </a:r>
                    </a:p>
                    <a:p>
                      <a:r>
                        <a:rPr lang="en-US" baseline="0" dirty="0" smtClean="0"/>
                        <a:t>3.2</a:t>
                      </a:r>
                    </a:p>
                    <a:p>
                      <a:endParaRPr lang="en-US" baseline="0" dirty="0"/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pp and e+e- colliders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6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3-08-15 at 12.48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441" r="-98441"/>
          <a:stretch>
            <a:fillRect/>
          </a:stretch>
        </p:blipFill>
        <p:spPr>
          <a:xfrm>
            <a:off x="247650" y="931794"/>
            <a:ext cx="9410700" cy="5562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TLEP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6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748" y="451050"/>
            <a:ext cx="8915400" cy="4111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Design Concepts:</a:t>
            </a:r>
            <a:br>
              <a:rPr lang="en-US" sz="3600" dirty="0" smtClean="0"/>
            </a:br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752601"/>
            <a:ext cx="8915400" cy="4983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VLHC: 100 TeV </a:t>
            </a:r>
            <a:r>
              <a:rPr lang="en-US" sz="2400" dirty="0" err="1" smtClean="0"/>
              <a:t>pp</a:t>
            </a:r>
            <a:r>
              <a:rPr lang="en-US" sz="2400" dirty="0" smtClean="0"/>
              <a:t> collider</a:t>
            </a:r>
          </a:p>
          <a:p>
            <a:r>
              <a:rPr lang="en-US" sz="2400" dirty="0" smtClean="0"/>
              <a:t>Explored parameters for Integrated luminosity ~ 1 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/ store</a:t>
            </a:r>
          </a:p>
          <a:p>
            <a:r>
              <a:rPr lang="en-US" sz="2400" dirty="0" smtClean="0"/>
              <a:t>IR debris power and pile-up impose the strongest restrictions to higher luminosity</a:t>
            </a:r>
          </a:p>
          <a:p>
            <a:r>
              <a:rPr lang="en-US" sz="2400" dirty="0" smtClean="0"/>
              <a:t>R&amp;D on </a:t>
            </a:r>
            <a:r>
              <a:rPr lang="en-US" sz="2400" dirty="0" err="1" smtClean="0"/>
              <a:t>integrable</a:t>
            </a:r>
            <a:r>
              <a:rPr lang="en-US" sz="2400" dirty="0" smtClean="0"/>
              <a:t> nonlinear optics, beam-beam compensation,  novel diagnostics,  radiation damage, new tunneling techniques, … to reduce cost.</a:t>
            </a:r>
          </a:p>
          <a:p>
            <a:r>
              <a:rPr lang="en-US" sz="2400" dirty="0" smtClean="0"/>
              <a:t>Machine protection will be critical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120-120 </a:t>
            </a:r>
            <a:r>
              <a:rPr lang="en-US" sz="2400" dirty="0" err="1" smtClean="0"/>
              <a:t>GeV</a:t>
            </a:r>
            <a:r>
              <a:rPr lang="en-US" sz="2400" dirty="0" smtClean="0"/>
              <a:t> </a:t>
            </a:r>
            <a:r>
              <a:rPr lang="en-US" sz="2400" dirty="0" err="1" smtClean="0"/>
              <a:t>e+e</a:t>
            </a:r>
            <a:r>
              <a:rPr lang="en-US" sz="2400" dirty="0" smtClean="0"/>
              <a:t>- collider</a:t>
            </a:r>
          </a:p>
          <a:p>
            <a:r>
              <a:rPr lang="en-US" sz="2400" dirty="0" smtClean="0"/>
              <a:t>Explored parameters for ~45000 Higgs events/year/detector</a:t>
            </a:r>
          </a:p>
          <a:p>
            <a:r>
              <a:rPr lang="el-GR" sz="2400" dirty="0" smtClean="0"/>
              <a:t>β</a:t>
            </a:r>
            <a:r>
              <a:rPr lang="en-US" sz="2400" dirty="0" smtClean="0"/>
              <a:t>y* (&amp; luminosity) limited by IR chromaticity.</a:t>
            </a:r>
          </a:p>
          <a:p>
            <a:r>
              <a:rPr lang="en-US" sz="2400" dirty="0" smtClean="0"/>
              <a:t>R&amp;D on beamstrahlung, IR chromaticity compensation, synchrotron radiation management, …</a:t>
            </a:r>
          </a:p>
          <a:p>
            <a:r>
              <a:rPr lang="en-US" sz="2400" dirty="0" smtClean="0"/>
              <a:t>RF requirements similar to LEP2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http://3.bp.blogspot.com/-sJdDuo-cAQc/UcJ5WZUAg2I/AAAAAAAABEc/-IIGjpdF9p4/s640/Sli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1" y="228600"/>
            <a:ext cx="33179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4937" y="1230050"/>
            <a:ext cx="292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central blog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T. Sen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2A3C-FC42-4A15-9118-9F7F067DE13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3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214049"/>
            <a:ext cx="9658350" cy="5366101"/>
          </a:xfrm>
        </p:spPr>
        <p:txBody>
          <a:bodyPr>
            <a:normAutofit/>
          </a:bodyPr>
          <a:lstStyle/>
          <a:p>
            <a:r>
              <a:rPr lang="en-US" dirty="0" smtClean="0"/>
              <a:t>Thanks to the discovery, the world HEP community is excited, interest in future energy frontier colliders has been reignited, and some old shelved ideas are finding new life. </a:t>
            </a:r>
          </a:p>
          <a:p>
            <a:r>
              <a:rPr lang="en-US" dirty="0" smtClean="0"/>
              <a:t>The LHC data, so far, indicate that the new particle has properties consistent with a SM Higgs boson.  But its measured mass is tantalizingly consistent also with an SM-Higgs-like boson from new physics beyond the SM. </a:t>
            </a:r>
          </a:p>
          <a:p>
            <a:r>
              <a:rPr lang="en-US" dirty="0" smtClean="0"/>
              <a:t>We are where we had suspected to find ourselves – a low mass SM-like Higgs found, and nothing else!  </a:t>
            </a:r>
            <a:r>
              <a:rPr lang="en-US" dirty="0"/>
              <a:t>S</a:t>
            </a:r>
            <a:r>
              <a:rPr lang="en-US" dirty="0" smtClean="0"/>
              <a:t>o far.     But, that could change!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2774" y="0"/>
            <a:ext cx="8255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So far so good.. hoping for better!</a:t>
            </a:r>
            <a:endParaRPr lang="en-US" sz="3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533" y="5405586"/>
            <a:ext cx="764412" cy="821743"/>
          </a:xfrm>
          <a:prstGeom prst="rect">
            <a:avLst/>
          </a:prstGeom>
        </p:spPr>
      </p:pic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1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037640"/>
            <a:ext cx="965835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To fully elucidate EWSB and understand the </a:t>
            </a:r>
            <a:r>
              <a:rPr lang="en-US" dirty="0" err="1" smtClean="0"/>
              <a:t>Terascale</a:t>
            </a:r>
            <a:r>
              <a:rPr lang="en-US" dirty="0" smtClean="0"/>
              <a:t> landscape </a:t>
            </a:r>
          </a:p>
          <a:p>
            <a:pPr lvl="1"/>
            <a:r>
              <a:rPr lang="en-US" dirty="0" smtClean="0"/>
              <a:t>Study the Higgs boson that has been found (Mass, width, spin-parity, couplings)</a:t>
            </a:r>
          </a:p>
          <a:p>
            <a:pPr lvl="1"/>
            <a:r>
              <a:rPr lang="en-US" dirty="0" smtClean="0"/>
              <a:t>Search for other physical states at higher mass scales</a:t>
            </a:r>
          </a:p>
          <a:p>
            <a:pPr lvl="2"/>
            <a:r>
              <a:rPr lang="en-US" dirty="0" smtClean="0"/>
              <a:t>Evidence for SUSY, extra dimensions, heavier gauge bosons W’, Z’, heavier fermions, .. </a:t>
            </a:r>
          </a:p>
          <a:p>
            <a:pPr lvl="1"/>
            <a:r>
              <a:rPr lang="en-US" dirty="0" smtClean="0"/>
              <a:t>Measure vector boson scattering and couplings</a:t>
            </a:r>
          </a:p>
          <a:p>
            <a:pPr lvl="2"/>
            <a:r>
              <a:rPr lang="en-US" dirty="0"/>
              <a:t>L</a:t>
            </a:r>
            <a:r>
              <a:rPr lang="en-US" dirty="0" smtClean="0"/>
              <a:t>ongitudinal vector boson scattering and VBF production</a:t>
            </a:r>
          </a:p>
          <a:p>
            <a:r>
              <a:rPr lang="en-US" dirty="0" smtClean="0"/>
              <a:t>An </a:t>
            </a:r>
            <a:r>
              <a:rPr lang="en-US" dirty="0" err="1" smtClean="0"/>
              <a:t>e+e</a:t>
            </a:r>
            <a:r>
              <a:rPr lang="en-US" dirty="0" smtClean="0"/>
              <a:t>- collider would be a nice complement to the LHC. </a:t>
            </a:r>
            <a:r>
              <a:rPr lang="en-US" dirty="0"/>
              <a:t>A</a:t>
            </a:r>
            <a:r>
              <a:rPr lang="en-US" dirty="0" smtClean="0"/>
              <a:t> hadron collider at ~100 TeV would be a lot more useful!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at the </a:t>
            </a:r>
            <a:r>
              <a:rPr lang="en-US" dirty="0" err="1" smtClean="0"/>
              <a:t>Terascale</a:t>
            </a:r>
            <a:endParaRPr lang="en-US" sz="3100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44972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5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178768"/>
            <a:ext cx="9410700" cy="4977996"/>
          </a:xfrm>
        </p:spPr>
        <p:txBody>
          <a:bodyPr>
            <a:noAutofit/>
          </a:bodyPr>
          <a:lstStyle/>
          <a:p>
            <a:r>
              <a:rPr lang="en-US" sz="2400" dirty="0"/>
              <a:t>Hadron colliders with their broad-band </a:t>
            </a:r>
            <a:r>
              <a:rPr lang="en-US" sz="2400" dirty="0" err="1"/>
              <a:t>parton</a:t>
            </a:r>
            <a:r>
              <a:rPr lang="en-US" sz="2400" dirty="0"/>
              <a:t> collision energies are Discovery </a:t>
            </a:r>
            <a:r>
              <a:rPr lang="en-US" sz="2400" dirty="0" smtClean="0"/>
              <a:t>Machine, </a:t>
            </a:r>
            <a:r>
              <a:rPr lang="en-US" sz="2400" dirty="0"/>
              <a:t>and </a:t>
            </a:r>
            <a:r>
              <a:rPr lang="en-US" sz="2400" dirty="0" smtClean="0"/>
              <a:t>can make </a:t>
            </a:r>
            <a:r>
              <a:rPr lang="en-US" sz="2400" dirty="0"/>
              <a:t>precision measurements! </a:t>
            </a:r>
          </a:p>
          <a:p>
            <a:r>
              <a:rPr lang="en-US" sz="2400" dirty="0" smtClean="0"/>
              <a:t>Historically, each time collision energy of hadrons went up significantly, we have discovered new particles. 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op </a:t>
            </a:r>
            <a:r>
              <a:rPr lang="en-US" sz="2400" dirty="0"/>
              <a:t>q</a:t>
            </a:r>
            <a:r>
              <a:rPr lang="en-US" sz="2400" dirty="0" smtClean="0"/>
              <a:t>uark discovered at the </a:t>
            </a:r>
            <a:r>
              <a:rPr lang="en-US" sz="2400" dirty="0" err="1" smtClean="0"/>
              <a:t>Tevatron</a:t>
            </a:r>
            <a:r>
              <a:rPr lang="en-US" sz="2400" dirty="0" smtClean="0"/>
              <a:t>, after searches at SLC and LEP!  And, Higgs discovery came at the LHC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/>
              <a:t>However, since we have not found any new physics at √s = 8 TeV, if we do find new physics at 13-14 TeV it is likely to be at the limit of LHC reach. (Low hanging fruits?)</a:t>
            </a:r>
          </a:p>
          <a:p>
            <a:r>
              <a:rPr lang="en-US" sz="2400" dirty="0" smtClean="0"/>
              <a:t>“Regardless </a:t>
            </a:r>
            <a:r>
              <a:rPr lang="en-US" sz="2400" dirty="0"/>
              <a:t>of what we will ﬁnd at the LHC we </a:t>
            </a:r>
            <a:r>
              <a:rPr lang="en-US" sz="2400" dirty="0" smtClean="0"/>
              <a:t>will eventually </a:t>
            </a:r>
            <a:r>
              <a:rPr lang="en-US" sz="2400" dirty="0"/>
              <a:t>want to have a hadron collider operating in the 100 TeV </a:t>
            </a:r>
            <a:r>
              <a:rPr lang="en-US" sz="2400" dirty="0" smtClean="0"/>
              <a:t>range.”  - U. </a:t>
            </a:r>
            <a:r>
              <a:rPr lang="en-US" sz="2400" dirty="0" err="1" smtClean="0"/>
              <a:t>Baur</a:t>
            </a:r>
            <a:r>
              <a:rPr lang="en-US" sz="2400" dirty="0" smtClean="0"/>
              <a:t>, HEPAP subpanel, June 2001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for a VLHC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8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090563"/>
            <a:ext cx="9658350" cy="556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If some new physics is found at the LHC at 13-14 TeV, then it makes a lot more sense to take a big jump in energy (~an order of magnitude) rather than a small one (~x2)</a:t>
            </a:r>
          </a:p>
          <a:p>
            <a:pPr lvl="1"/>
            <a:r>
              <a:rPr lang="en-US" dirty="0" smtClean="0"/>
              <a:t>If some heavy “partner” particles are found, VLHC can find the full suite of partners (SUSY)</a:t>
            </a:r>
          </a:p>
          <a:p>
            <a:pPr lvl="1"/>
            <a:r>
              <a:rPr lang="en-US" dirty="0"/>
              <a:t>If exotic resonances are found, VLHC can fill out the “tower” of resonances, confirming extra </a:t>
            </a:r>
            <a:r>
              <a:rPr lang="en-US" dirty="0" smtClean="0"/>
              <a:t>dimensions</a:t>
            </a:r>
          </a:p>
          <a:p>
            <a:pPr lvl="1"/>
            <a:r>
              <a:rPr lang="en-US" dirty="0" smtClean="0"/>
              <a:t>Complete measurements of vector boson scattering, explore fully the mechanism of EWSB, and SUSY breaking if SUSY is found</a:t>
            </a:r>
          </a:p>
          <a:p>
            <a:r>
              <a:rPr lang="en-US" dirty="0" smtClean="0"/>
              <a:t>Higgs Boson: </a:t>
            </a:r>
          </a:p>
          <a:p>
            <a:pPr lvl="1"/>
            <a:r>
              <a:rPr lang="en-US" dirty="0" smtClean="0"/>
              <a:t>VLHC would enable precision measurements of the Higgs  including Higgs self-coupling, and rare decays of the Higgs!</a:t>
            </a:r>
          </a:p>
          <a:p>
            <a:r>
              <a:rPr lang="en-US" dirty="0"/>
              <a:t>VLHC has direct discovery potential in 10’s of TeV range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8050" y="264615"/>
            <a:ext cx="8255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Case for a VLHC</a:t>
            </a:r>
            <a:br>
              <a:rPr lang="en-US" dirty="0" smtClean="0"/>
            </a:br>
            <a:endParaRPr lang="en-US" sz="3100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065986" y="6227331"/>
            <a:ext cx="734186" cy="489542"/>
          </a:xfrm>
        </p:spPr>
        <p:txBody>
          <a:bodyPr/>
          <a:lstStyle/>
          <a:p>
            <a:fld id="{09C62A3C-FC42-4A15-9118-9F7F067DE1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8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IntroducingPowerPoint2007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39417</TotalTime>
  <Words>4176</Words>
  <Application>Microsoft Macintosh PowerPoint</Application>
  <PresentationFormat>A4 Paper (210x297 mm)</PresentationFormat>
  <Paragraphs>779</Paragraphs>
  <Slides>55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3_IntroducingPowerPoint2007</vt:lpstr>
      <vt:lpstr>MSPhotoEd.3</vt:lpstr>
      <vt:lpstr>Document</vt:lpstr>
      <vt:lpstr>A pp and an e+e- Collider in a 100 km ring at Fermilab VLHC/VLEP </vt:lpstr>
      <vt:lpstr>Outline</vt:lpstr>
      <vt:lpstr> A year ago on July 4th </vt:lpstr>
      <vt:lpstr>PowerPoint Presentation</vt:lpstr>
      <vt:lpstr>PowerPoint Presentation</vt:lpstr>
      <vt:lpstr>So far so good.. hoping for better!</vt:lpstr>
      <vt:lpstr>Physics at the Terascale</vt:lpstr>
      <vt:lpstr>The Case for a VLHC</vt:lpstr>
      <vt:lpstr>The Case for a VLHC </vt:lpstr>
      <vt:lpstr>Some History </vt:lpstr>
      <vt:lpstr>Very Large Hadron Collider at Fermilab</vt:lpstr>
      <vt:lpstr>VLHC in 2001</vt:lpstr>
      <vt:lpstr>VLHC designs (2001)</vt:lpstr>
      <vt:lpstr>233 km VLHC </vt:lpstr>
      <vt:lpstr>Site studies in Illinois</vt:lpstr>
      <vt:lpstr>VLHC (2013)</vt:lpstr>
      <vt:lpstr>VLHC (2013)</vt:lpstr>
      <vt:lpstr>PowerPoint Presentation</vt:lpstr>
      <vt:lpstr>100 km ring for VLHC/VLEP</vt:lpstr>
      <vt:lpstr>What are long term “big questions”  regarding accelerator-based HEP capabilities</vt:lpstr>
      <vt:lpstr>Proton colliders beyond LHC</vt:lpstr>
      <vt:lpstr>Hadron Colliders (Past and Present)</vt:lpstr>
      <vt:lpstr>VLHC 2013: The Challenges</vt:lpstr>
      <vt:lpstr>Design Parameters</vt:lpstr>
      <vt:lpstr>pp design Parameters - 2</vt:lpstr>
      <vt:lpstr>Luminosity limits</vt:lpstr>
      <vt:lpstr>LARP Magnet Development</vt:lpstr>
      <vt:lpstr>Injectors for the collider</vt:lpstr>
      <vt:lpstr>e+e- Collider (VLEP)</vt:lpstr>
      <vt:lpstr>VLEP Design Issues</vt:lpstr>
      <vt:lpstr>Design parameters</vt:lpstr>
      <vt:lpstr>Summary</vt:lpstr>
      <vt:lpstr>100 km ring for VLHC/VLEP</vt:lpstr>
      <vt:lpstr>Back-up</vt:lpstr>
      <vt:lpstr>VLHC</vt:lpstr>
      <vt:lpstr>PowerPoint Presentation</vt:lpstr>
      <vt:lpstr>What’s done  by 2005</vt:lpstr>
      <vt:lpstr>Transmission Line Magnet</vt:lpstr>
      <vt:lpstr>Stage-2: 10T+ Magnets</vt:lpstr>
      <vt:lpstr>Design parameters</vt:lpstr>
      <vt:lpstr>Principles of Design (2013)</vt:lpstr>
      <vt:lpstr>Luminosity</vt:lpstr>
      <vt:lpstr>Time Evolution</vt:lpstr>
      <vt:lpstr>Time evolution - 2</vt:lpstr>
      <vt:lpstr>Flat beams </vt:lpstr>
      <vt:lpstr>R&amp;D in Accelerator Physics</vt:lpstr>
      <vt:lpstr>R&amp;D  in beam diagnostics</vt:lpstr>
      <vt:lpstr>IR concepts</vt:lpstr>
      <vt:lpstr>e+e-</vt:lpstr>
      <vt:lpstr>Beam Current and Luminosity (e+e-)</vt:lpstr>
      <vt:lpstr>Comments on the VLEP design</vt:lpstr>
      <vt:lpstr>Injection Scenarios</vt:lpstr>
      <vt:lpstr>e+e- parameters - 2</vt:lpstr>
      <vt:lpstr>TLEP Parameters</vt:lpstr>
      <vt:lpstr>Design Concepts: Summary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 New Physics  At the LHC</dc:title>
  <dc:creator>JRI</dc:creator>
  <cp:lastModifiedBy>Pushpalatha Bhat</cp:lastModifiedBy>
  <cp:revision>1218</cp:revision>
  <cp:lastPrinted>2013-08-12T22:48:36Z</cp:lastPrinted>
  <dcterms:created xsi:type="dcterms:W3CDTF">2012-05-09T10:57:34Z</dcterms:created>
  <dcterms:modified xsi:type="dcterms:W3CDTF">2013-08-15T18:11:42Z</dcterms:modified>
</cp:coreProperties>
</file>