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569" r:id="rId2"/>
    <p:sldId id="570" r:id="rId3"/>
    <p:sldId id="571" r:id="rId4"/>
    <p:sldId id="572" r:id="rId5"/>
    <p:sldId id="573" r:id="rId6"/>
    <p:sldId id="574" r:id="rId7"/>
    <p:sldId id="575" r:id="rId8"/>
    <p:sldId id="577" r:id="rId9"/>
    <p:sldId id="578" r:id="rId10"/>
    <p:sldId id="579" r:id="rId11"/>
    <p:sldId id="580" r:id="rId12"/>
    <p:sldId id="584" r:id="rId13"/>
    <p:sldId id="585" r:id="rId14"/>
    <p:sldId id="587" r:id="rId15"/>
    <p:sldId id="586" r:id="rId16"/>
    <p:sldId id="582" r:id="rId17"/>
    <p:sldId id="537" r:id="rId18"/>
  </p:sldIdLst>
  <p:sldSz cx="9144000" cy="5143500" type="screen16x9"/>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154"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309"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464"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619"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5772" algn="l" defTabSz="914309" rtl="0" eaLnBrk="1" latinLnBrk="0" hangingPunct="1">
      <a:defRPr kern="1200">
        <a:solidFill>
          <a:schemeClr val="tx1"/>
        </a:solidFill>
        <a:latin typeface="Calibri" pitchFamily="34" charset="0"/>
        <a:ea typeface="MS PGothic" pitchFamily="34" charset="-128"/>
        <a:cs typeface="+mn-cs"/>
      </a:defRPr>
    </a:lvl6pPr>
    <a:lvl7pPr marL="2742926" algn="l" defTabSz="914309" rtl="0" eaLnBrk="1" latinLnBrk="0" hangingPunct="1">
      <a:defRPr kern="1200">
        <a:solidFill>
          <a:schemeClr val="tx1"/>
        </a:solidFill>
        <a:latin typeface="Calibri" pitchFamily="34" charset="0"/>
        <a:ea typeface="MS PGothic" pitchFamily="34" charset="-128"/>
        <a:cs typeface="+mn-cs"/>
      </a:defRPr>
    </a:lvl7pPr>
    <a:lvl8pPr marL="3200080" algn="l" defTabSz="914309" rtl="0" eaLnBrk="1" latinLnBrk="0" hangingPunct="1">
      <a:defRPr kern="1200">
        <a:solidFill>
          <a:schemeClr val="tx1"/>
        </a:solidFill>
        <a:latin typeface="Calibri" pitchFamily="34" charset="0"/>
        <a:ea typeface="MS PGothic" pitchFamily="34" charset="-128"/>
        <a:cs typeface="+mn-cs"/>
      </a:defRPr>
    </a:lvl8pPr>
    <a:lvl9pPr marL="3657235" algn="l" defTabSz="914309" rtl="0" eaLnBrk="1" latinLnBrk="0" hangingPunct="1">
      <a:defRPr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FF"/>
    <a:srgbClr val="008000"/>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6" autoAdjust="0"/>
    <p:restoredTop sz="99855" autoAdjust="0"/>
  </p:normalViewPr>
  <p:slideViewPr>
    <p:cSldViewPr>
      <p:cViewPr>
        <p:scale>
          <a:sx n="94" d="100"/>
          <a:sy n="94" d="100"/>
        </p:scale>
        <p:origin x="-1584" y="-63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897609" y="0"/>
            <a:ext cx="2982641" cy="464184"/>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5/1/19</a:t>
            </a:fld>
            <a:endParaRPr lang="en-US" altLang="en-US" dirty="0"/>
          </a:p>
        </p:txBody>
      </p:sp>
      <p:sp>
        <p:nvSpPr>
          <p:cNvPr id="4" name="Footer Placeholder 3"/>
          <p:cNvSpPr>
            <a:spLocks noGrp="1"/>
          </p:cNvSpPr>
          <p:nvPr>
            <p:ph type="ftr" sz="quarter" idx="2"/>
          </p:nvPr>
        </p:nvSpPr>
        <p:spPr>
          <a:xfrm>
            <a:off x="0" y="8830627"/>
            <a:ext cx="2982641" cy="464184"/>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897609" y="8830627"/>
            <a:ext cx="2982641" cy="46418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97609" y="0"/>
            <a:ext cx="2982641" cy="464184"/>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5/1/19</a:t>
            </a:fld>
            <a:endParaRPr lang="en-US" altLang="en-US" dirty="0"/>
          </a:p>
        </p:txBody>
      </p:sp>
      <p:sp>
        <p:nvSpPr>
          <p:cNvPr id="4" name="Slide Image Placeholder 3"/>
          <p:cNvSpPr>
            <a:spLocks noGrp="1" noRot="1" noChangeAspect="1"/>
          </p:cNvSpPr>
          <p:nvPr>
            <p:ph type="sldImg" idx="2"/>
          </p:nvPr>
        </p:nvSpPr>
        <p:spPr>
          <a:xfrm>
            <a:off x="342900" y="698500"/>
            <a:ext cx="6196013" cy="3486150"/>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88182" y="4416108"/>
            <a:ext cx="5505450" cy="4182427"/>
          </a:xfrm>
          <a:prstGeom prst="rect">
            <a:avLst/>
          </a:prstGeom>
        </p:spPr>
        <p:txBody>
          <a:bodyPr vert="horz" lIns="92958" tIns="46479" rIns="92958" bIns="4647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30627"/>
            <a:ext cx="2982641" cy="464184"/>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97609" y="8830627"/>
            <a:ext cx="2982641" cy="464184"/>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154"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309"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464"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619"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5772" algn="l" defTabSz="914309" rtl="0" eaLnBrk="1" latinLnBrk="0" hangingPunct="1">
      <a:defRPr sz="1200" kern="1200">
        <a:solidFill>
          <a:schemeClr val="tx1"/>
        </a:solidFill>
        <a:latin typeface="+mn-lt"/>
        <a:ea typeface="+mn-ea"/>
        <a:cs typeface="+mn-cs"/>
      </a:defRPr>
    </a:lvl6pPr>
    <a:lvl7pPr marL="2742926" algn="l" defTabSz="914309" rtl="0" eaLnBrk="1" latinLnBrk="0" hangingPunct="1">
      <a:defRPr sz="1200" kern="1200">
        <a:solidFill>
          <a:schemeClr val="tx1"/>
        </a:solidFill>
        <a:latin typeface="+mn-lt"/>
        <a:ea typeface="+mn-ea"/>
        <a:cs typeface="+mn-cs"/>
      </a:defRPr>
    </a:lvl7pPr>
    <a:lvl8pPr marL="3200080" algn="l" defTabSz="914309" rtl="0" eaLnBrk="1" latinLnBrk="0" hangingPunct="1">
      <a:defRPr sz="1200" kern="1200">
        <a:solidFill>
          <a:schemeClr val="tx1"/>
        </a:solidFill>
        <a:latin typeface="+mn-lt"/>
        <a:ea typeface="+mn-ea"/>
        <a:cs typeface="+mn-cs"/>
      </a:defRPr>
    </a:lvl8pPr>
    <a:lvl9pPr marL="3657235" algn="l" defTabSz="91430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4"/>
            <a:ext cx="8686800" cy="1102519"/>
          </a:xfrm>
          <a:solidFill>
            <a:srgbClr val="3399FF"/>
          </a:solidFill>
        </p:spPr>
        <p:txBody>
          <a:bodyPr/>
          <a:lstStyle>
            <a:lvl1pPr algn="ctr">
              <a:defRPr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154"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9" indent="0" algn="ctr">
              <a:buNone/>
              <a:defRPr>
                <a:solidFill>
                  <a:schemeClr val="tx1">
                    <a:tint val="75000"/>
                  </a:schemeClr>
                </a:solidFill>
              </a:defRPr>
            </a:lvl5pPr>
            <a:lvl6pPr marL="2285772"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83"/>
            <a:ext cx="1981200" cy="425172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154" indent="0">
              <a:buNone/>
              <a:defRPr sz="1800">
                <a:solidFill>
                  <a:schemeClr val="tx1">
                    <a:tint val="75000"/>
                  </a:schemeClr>
                </a:solidFill>
              </a:defRPr>
            </a:lvl2pPr>
            <a:lvl3pPr marL="914309"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54" indent="0">
              <a:buNone/>
              <a:defRPr sz="2000" b="1"/>
            </a:lvl2pPr>
            <a:lvl3pPr marL="914309"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151335"/>
            <a:ext cx="4041775" cy="479822"/>
          </a:xfrm>
        </p:spPr>
        <p:txBody>
          <a:bodyPr anchor="b"/>
          <a:lstStyle>
            <a:lvl1pPr marL="0" indent="0">
              <a:buNone/>
              <a:defRPr sz="2400" b="1"/>
            </a:lvl1pPr>
            <a:lvl2pPr marL="457154" indent="0">
              <a:buNone/>
              <a:defRPr sz="2000" b="1"/>
            </a:lvl2pPr>
            <a:lvl3pPr marL="914309"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smtClean="0"/>
              <a:t>PMG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8"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8" y="1076332"/>
            <a:ext cx="3008313" cy="3518297"/>
          </a:xfrm>
        </p:spPr>
        <p:txBody>
          <a:bodyPr/>
          <a:lstStyle>
            <a:lvl1pPr marL="0" indent="0">
              <a:buNone/>
              <a:defRPr sz="1400"/>
            </a:lvl1pPr>
            <a:lvl2pPr marL="457154" indent="0">
              <a:buNone/>
              <a:defRPr sz="1200"/>
            </a:lvl2pPr>
            <a:lvl3pPr marL="914309"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154" indent="0">
              <a:buNone/>
              <a:defRPr sz="2800"/>
            </a:lvl2pPr>
            <a:lvl3pPr marL="914309"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pPr lvl="0"/>
            <a:endParaRPr lang="en-US" noProof="0" dirty="0"/>
          </a:p>
        </p:txBody>
      </p:sp>
      <p:sp>
        <p:nvSpPr>
          <p:cNvPr id="4" name="Text Placeholder 3"/>
          <p:cNvSpPr>
            <a:spLocks noGrp="1"/>
          </p:cNvSpPr>
          <p:nvPr>
            <p:ph type="body" sz="half" idx="2"/>
          </p:nvPr>
        </p:nvSpPr>
        <p:spPr>
          <a:xfrm>
            <a:off x="1828800" y="4229106"/>
            <a:ext cx="5486400" cy="603647"/>
          </a:xfrm>
        </p:spPr>
        <p:txBody>
          <a:bodyPr/>
          <a:lstStyle>
            <a:lvl1pPr marL="0" indent="0">
              <a:buNone/>
              <a:defRPr sz="1400"/>
            </a:lvl1pPr>
            <a:lvl2pPr marL="457154" indent="0">
              <a:buNone/>
              <a:defRPr sz="1200"/>
            </a:lvl2pPr>
            <a:lvl3pPr marL="914309"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5/02/2019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9"/>
            <a:ext cx="8229600" cy="54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200154"/>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31" tIns="45716" rIns="91431" bIns="45716"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smtClean="0"/>
              <a:t>5/02/2019</a:t>
            </a:r>
            <a:endParaRPr lang="en-US" altLang="en-US" dirty="0"/>
          </a:p>
        </p:txBody>
      </p:sp>
      <p:sp>
        <p:nvSpPr>
          <p:cNvPr id="5" name="Footer Placeholder 4"/>
          <p:cNvSpPr>
            <a:spLocks noGrp="1"/>
          </p:cNvSpPr>
          <p:nvPr>
            <p:ph type="ftr" sz="quarter" idx="3"/>
          </p:nvPr>
        </p:nvSpPr>
        <p:spPr>
          <a:xfrm>
            <a:off x="3171031" y="4914904"/>
            <a:ext cx="2895600" cy="207169"/>
          </a:xfrm>
          <a:prstGeom prst="rect">
            <a:avLst/>
          </a:prstGeom>
        </p:spPr>
        <p:txBody>
          <a:bodyPr vert="horz" lIns="91431" tIns="45716" rIns="91431" bIns="45716"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smtClean="0"/>
              <a:t>PMG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31" tIns="45716" rIns="91431" bIns="45716"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p:nvCxnSpPr>
        <p:spPr bwMode="auto">
          <a:xfrm>
            <a:off x="301633"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9" name="Picture 2" descr="https://www.sphenix.bnl.gov/web/system/files/u7/sphenix-logo-white-bg.png">
            <a:extLst>
              <a:ext uri="{FF2B5EF4-FFF2-40B4-BE49-F238E27FC236}">
                <a16:creationId xmlns="" xmlns:a16="http://schemas.microsoft.com/office/drawing/2014/main" id="{E21E0E1C-C51F-4944-BAEC-913171417A8F}"/>
              </a:ext>
            </a:extLst>
          </p:cNvPr>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1"/>
            <a:ext cx="1454584" cy="5715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154" algn="ctr" rtl="0" fontAlgn="base">
        <a:spcBef>
          <a:spcPct val="0"/>
        </a:spcBef>
        <a:spcAft>
          <a:spcPct val="0"/>
        </a:spcAft>
        <a:defRPr sz="4400">
          <a:solidFill>
            <a:schemeClr val="tx1"/>
          </a:solidFill>
          <a:latin typeface="Calibri" charset="0"/>
          <a:ea typeface="ＭＳ Ｐゴシック" charset="0"/>
        </a:defRPr>
      </a:lvl6pPr>
      <a:lvl7pPr marL="914309" algn="ctr" rtl="0" fontAlgn="base">
        <a:spcBef>
          <a:spcPct val="0"/>
        </a:spcBef>
        <a:spcAft>
          <a:spcPct val="0"/>
        </a:spcAft>
        <a:defRPr sz="4400">
          <a:solidFill>
            <a:schemeClr val="tx1"/>
          </a:solidFill>
          <a:latin typeface="Calibri" charset="0"/>
          <a:ea typeface="ＭＳ Ｐゴシック" charset="0"/>
        </a:defRPr>
      </a:lvl7pPr>
      <a:lvl8pPr marL="1371464" algn="ctr" rtl="0" fontAlgn="base">
        <a:spcBef>
          <a:spcPct val="0"/>
        </a:spcBef>
        <a:spcAft>
          <a:spcPct val="0"/>
        </a:spcAft>
        <a:defRPr sz="4400">
          <a:solidFill>
            <a:schemeClr val="tx1"/>
          </a:solidFill>
          <a:latin typeface="Calibri" charset="0"/>
          <a:ea typeface="ＭＳ Ｐゴシック" charset="0"/>
        </a:defRPr>
      </a:lvl8pPr>
      <a:lvl9pPr marL="1828619" algn="ctr" rtl="0" fontAlgn="base">
        <a:spcBef>
          <a:spcPct val="0"/>
        </a:spcBef>
        <a:spcAft>
          <a:spcPct val="0"/>
        </a:spcAft>
        <a:defRPr sz="4400">
          <a:solidFill>
            <a:schemeClr val="tx1"/>
          </a:solidFill>
          <a:latin typeface="Calibri" charset="0"/>
          <a:ea typeface="ＭＳ Ｐゴシック" charset="0"/>
        </a:defRPr>
      </a:lvl9pPr>
    </p:titleStyle>
    <p:bodyStyle>
      <a:lvl1pPr marL="342866" indent="-342866"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877" indent="-285722"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2887" indent="-228578"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040" indent="-228578"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195" indent="-228578"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348"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03"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12"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4" algn="l" defTabSz="914309" rtl="0" eaLnBrk="1" latinLnBrk="0" hangingPunct="1">
        <a:defRPr sz="1800" kern="1200">
          <a:solidFill>
            <a:schemeClr val="tx1"/>
          </a:solidFill>
          <a:latin typeface="+mn-lt"/>
          <a:ea typeface="+mn-ea"/>
          <a:cs typeface="+mn-cs"/>
        </a:defRPr>
      </a:lvl4pPr>
      <a:lvl5pPr marL="1828619" algn="l" defTabSz="914309" rtl="0" eaLnBrk="1" latinLnBrk="0" hangingPunct="1">
        <a:defRPr sz="1800" kern="1200">
          <a:solidFill>
            <a:schemeClr val="tx1"/>
          </a:solidFill>
          <a:latin typeface="+mn-lt"/>
          <a:ea typeface="+mn-ea"/>
          <a:cs typeface="+mn-cs"/>
        </a:defRPr>
      </a:lvl5pPr>
      <a:lvl6pPr marL="2285772"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5"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 y="0"/>
            <a:ext cx="8229600" cy="546497"/>
          </a:xfrm>
        </p:spPr>
        <p:txBody>
          <a:bodyPr/>
          <a:lstStyle/>
          <a:p>
            <a:r>
              <a:rPr lang="en-US" dirty="0" smtClean="0"/>
              <a:t>Agenda for the PMG Meeting</a:t>
            </a:r>
            <a:endParaRPr lang="en-US" dirty="0"/>
          </a:p>
        </p:txBody>
      </p:sp>
      <p:sp>
        <p:nvSpPr>
          <p:cNvPr id="3" name="Content Placeholder 2"/>
          <p:cNvSpPr>
            <a:spLocks noGrp="1"/>
          </p:cNvSpPr>
          <p:nvPr>
            <p:ph idx="1"/>
          </p:nvPr>
        </p:nvSpPr>
        <p:spPr>
          <a:xfrm>
            <a:off x="381000" y="590550"/>
            <a:ext cx="8305800" cy="3851676"/>
          </a:xfrm>
        </p:spPr>
        <p:txBody>
          <a:bodyPr/>
          <a:lstStyle/>
          <a:p>
            <a:r>
              <a:rPr lang="en-US" sz="2000" dirty="0" smtClean="0"/>
              <a:t>Status </a:t>
            </a:r>
            <a:r>
              <a:rPr lang="en-US" sz="2000" dirty="0"/>
              <a:t>and timeline to close recommendations from the Director's Review</a:t>
            </a:r>
          </a:p>
          <a:p>
            <a:r>
              <a:rPr lang="en-US" sz="2000" dirty="0" smtClean="0"/>
              <a:t>Maturity </a:t>
            </a:r>
            <a:r>
              <a:rPr lang="en-US" sz="2000" dirty="0"/>
              <a:t>of the design for MIE </a:t>
            </a:r>
            <a:r>
              <a:rPr lang="en-US" sz="2000" dirty="0" smtClean="0"/>
              <a:t>components</a:t>
            </a:r>
          </a:p>
          <a:p>
            <a:r>
              <a:rPr lang="en-US" sz="2000" dirty="0"/>
              <a:t>High level summary of reviews (Final Design Reviews, Procurement Readiness Reviews, etc...) for MIE </a:t>
            </a:r>
            <a:r>
              <a:rPr lang="en-US" sz="2000" dirty="0" smtClean="0"/>
              <a:t>components</a:t>
            </a:r>
            <a:endParaRPr lang="en-US" sz="2000" dirty="0"/>
          </a:p>
          <a:p>
            <a:r>
              <a:rPr lang="en-US" sz="2000" dirty="0" smtClean="0"/>
              <a:t>Table </a:t>
            </a:r>
            <a:r>
              <a:rPr lang="en-US" sz="2000" dirty="0"/>
              <a:t>with requirements for MIE and how it flows down to the </a:t>
            </a:r>
            <a:r>
              <a:rPr lang="en-US" sz="2000" dirty="0" smtClean="0"/>
              <a:t>sub-detectors</a:t>
            </a:r>
          </a:p>
          <a:p>
            <a:r>
              <a:rPr lang="en-US" sz="2000" dirty="0" smtClean="0"/>
              <a:t>Status </a:t>
            </a:r>
            <a:r>
              <a:rPr lang="en-US" sz="2000" dirty="0"/>
              <a:t>of QA documents for MIE </a:t>
            </a:r>
            <a:r>
              <a:rPr lang="en-US" sz="2000" dirty="0" smtClean="0"/>
              <a:t>components</a:t>
            </a:r>
          </a:p>
          <a:p>
            <a:r>
              <a:rPr lang="en-US" sz="2000" dirty="0" smtClean="0"/>
              <a:t>Indico </a:t>
            </a:r>
            <a:r>
              <a:rPr lang="en-US" sz="2000" dirty="0"/>
              <a:t>page for the PD review</a:t>
            </a:r>
          </a:p>
          <a:p>
            <a:pPr marL="0" indent="0">
              <a:buNone/>
            </a:pPr>
            <a:endParaRPr lang="en-US" sz="2000" dirty="0"/>
          </a:p>
          <a:p>
            <a:endParaRPr lang="en-US"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a:t>
            </a:fld>
            <a:endParaRPr lang="en-US" altLang="en-US" dirty="0"/>
          </a:p>
        </p:txBody>
      </p:sp>
    </p:spTree>
    <p:extLst>
      <p:ext uri="{BB962C8B-B14F-4D97-AF65-F5344CB8AC3E}">
        <p14:creationId xmlns:p14="http://schemas.microsoft.com/office/powerpoint/2010/main" val="14542717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510"/>
            <a:ext cx="8229600" cy="546497"/>
          </a:xfrm>
        </p:spPr>
        <p:txBody>
          <a:bodyPr/>
          <a:lstStyle/>
          <a:p>
            <a:r>
              <a:rPr lang="en-US" sz="3200" dirty="0" smtClean="0"/>
              <a:t>Preliminary Design Review</a:t>
            </a:r>
            <a:endParaRPr lang="en-US" sz="3200" dirty="0"/>
          </a:p>
        </p:txBody>
      </p:sp>
      <p:sp>
        <p:nvSpPr>
          <p:cNvPr id="3" name="Content Placeholder 2"/>
          <p:cNvSpPr>
            <a:spLocks noGrp="1"/>
          </p:cNvSpPr>
          <p:nvPr>
            <p:ph idx="1"/>
          </p:nvPr>
        </p:nvSpPr>
        <p:spPr>
          <a:xfrm>
            <a:off x="304800" y="742950"/>
            <a:ext cx="8382000" cy="3851676"/>
          </a:xfrm>
        </p:spPr>
        <p:txBody>
          <a:bodyPr/>
          <a:lstStyle/>
          <a:p>
            <a:pPr marL="0" indent="0">
              <a:buNone/>
            </a:pPr>
            <a:r>
              <a:rPr lang="en-US" sz="1800" dirty="0"/>
              <a:t>A PDR is a subsystem level review held when the subsystem </a:t>
            </a:r>
            <a:r>
              <a:rPr lang="en-US" sz="1800" dirty="0" smtClean="0"/>
              <a:t>design </a:t>
            </a:r>
            <a:r>
              <a:rPr lang="en-US" sz="1800" dirty="0"/>
              <a:t>has coalesced to the extent that the subsystem is ready to proceed towards the final production design and layouts of all subsystem assemblies, subassemblies and components are available, analyses of the subsystem performance, structural integrity, integration with other subsystems, and safe assembly, handling and operation can be defended. </a:t>
            </a:r>
            <a:r>
              <a:rPr lang="en-US" sz="1800" dirty="0" smtClean="0"/>
              <a:t>The </a:t>
            </a:r>
            <a:r>
              <a:rPr lang="en-US" sz="1800" dirty="0"/>
              <a:t>panel of reviewers will be </a:t>
            </a:r>
            <a:r>
              <a:rPr lang="en-US" sz="1800" dirty="0" smtClean="0"/>
              <a:t>internal </a:t>
            </a:r>
            <a:r>
              <a:rPr lang="en-US" sz="1800" dirty="0"/>
              <a:t>to sPHENIX but </a:t>
            </a:r>
            <a:r>
              <a:rPr lang="en-US" sz="1800" dirty="0" smtClean="0"/>
              <a:t>can </a:t>
            </a:r>
            <a:r>
              <a:rPr lang="en-US" sz="1800" dirty="0"/>
              <a:t>include key independent experts as determined by sPHENIX project management. Elements presented at the review are well understood and ready to be detailed as represented by layouts, 3D models, schematics, tooling, fixtures, assembly procedures and support systems. Safety issues shall be addressed and mitigation plans to manage these issues shall be presented. Cost and schedule should be within </a:t>
            </a:r>
            <a:r>
              <a:rPr lang="en-US" sz="1800" dirty="0" smtClean="0"/>
              <a:t>budget but are </a:t>
            </a:r>
            <a:r>
              <a:rPr lang="en-US" sz="1800" dirty="0"/>
              <a:t>generally not presented at the </a:t>
            </a:r>
            <a:r>
              <a:rPr lang="en-US" sz="1800" dirty="0" smtClean="0"/>
              <a:t>PDR .</a:t>
            </a:r>
            <a:endParaRPr lang="en-US" sz="1800" dirty="0"/>
          </a:p>
          <a:p>
            <a:pPr marL="0" indent="0">
              <a:buNone/>
            </a:pPr>
            <a:endParaRPr lang="en-US"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3660830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90"/>
            <a:ext cx="8610600" cy="546497"/>
          </a:xfrm>
        </p:spPr>
        <p:txBody>
          <a:bodyPr/>
          <a:lstStyle/>
          <a:p>
            <a:r>
              <a:rPr lang="en-US" sz="2400" dirty="0" smtClean="0"/>
              <a:t>Final Design Requirements and Specifications Review</a:t>
            </a:r>
            <a:endParaRPr lang="en-US" sz="2400" dirty="0"/>
          </a:p>
        </p:txBody>
      </p:sp>
      <p:sp>
        <p:nvSpPr>
          <p:cNvPr id="3" name="Content Placeholder 2"/>
          <p:cNvSpPr>
            <a:spLocks noGrp="1"/>
          </p:cNvSpPr>
          <p:nvPr>
            <p:ph idx="1"/>
          </p:nvPr>
        </p:nvSpPr>
        <p:spPr>
          <a:xfrm>
            <a:off x="304800" y="590550"/>
            <a:ext cx="8839200" cy="3851676"/>
          </a:xfrm>
        </p:spPr>
        <p:txBody>
          <a:bodyPr/>
          <a:lstStyle/>
          <a:p>
            <a:pPr lvl="0"/>
            <a:r>
              <a:rPr lang="en-US" sz="1600" dirty="0"/>
              <a:t>Are the design requirements and specifications comprehensive and final?</a:t>
            </a:r>
          </a:p>
          <a:p>
            <a:pPr lvl="0"/>
            <a:r>
              <a:rPr lang="en-US" sz="1600" dirty="0"/>
              <a:t>Are </a:t>
            </a:r>
            <a:r>
              <a:rPr lang="en-US" sz="1600" dirty="0" smtClean="0"/>
              <a:t>all technical down-selects complete?</a:t>
            </a:r>
            <a:endParaRPr lang="en-US" sz="1600" dirty="0"/>
          </a:p>
          <a:p>
            <a:pPr lvl="0"/>
            <a:r>
              <a:rPr lang="en-US" sz="1600" dirty="0"/>
              <a:t>Is only Advanced R&amp;D remaining?</a:t>
            </a:r>
          </a:p>
          <a:p>
            <a:pPr lvl="0"/>
            <a:r>
              <a:rPr lang="en-US" sz="1600" dirty="0"/>
              <a:t>Have all safety related issues have been identified and are they mitigated and resolved.</a:t>
            </a:r>
          </a:p>
          <a:p>
            <a:pPr lvl="0"/>
            <a:r>
              <a:rPr lang="en-US" sz="1600" dirty="0"/>
              <a:t>Have all ICD’s for this subsystem been completed and are they under revision control?  Have they been approved by the Office of System’s Integration?</a:t>
            </a:r>
          </a:p>
          <a:p>
            <a:pPr lvl="0"/>
            <a:r>
              <a:rPr lang="en-US" sz="1600" dirty="0"/>
              <a:t>For mechanical designs, is the 3D model finalized and under revision control?</a:t>
            </a:r>
          </a:p>
          <a:p>
            <a:pPr lvl="0"/>
            <a:r>
              <a:rPr lang="en-US" sz="1600" dirty="0"/>
              <a:t>Have vendors been identified for major items?</a:t>
            </a:r>
          </a:p>
          <a:p>
            <a:pPr lvl="0"/>
            <a:r>
              <a:rPr lang="en-US" sz="1600" dirty="0"/>
              <a:t>Is this subsystem’s BOE and RLS ready for PD2/3?</a:t>
            </a:r>
          </a:p>
          <a:p>
            <a:pPr lvl="0"/>
            <a:r>
              <a:rPr lang="en-US" sz="1600" dirty="0"/>
              <a:t>For electronic designs, are there advanced schematics and have all major components have been identified?</a:t>
            </a:r>
          </a:p>
          <a:p>
            <a:pPr lvl="0"/>
            <a:r>
              <a:rPr lang="en-US" sz="1600" dirty="0"/>
              <a:t>Is documentation of analysis and R&amp;D complete? Is it under configuration control?</a:t>
            </a:r>
          </a:p>
          <a:p>
            <a:pPr lvl="0"/>
            <a:r>
              <a:rPr lang="en-US" sz="1600" dirty="0"/>
              <a:t>Are the Risk Registry and RMP for this L2 system up to date and well documented?</a:t>
            </a:r>
          </a:p>
          <a:p>
            <a:pPr lvl="0"/>
            <a:r>
              <a:rPr lang="en-US" sz="1600" dirty="0"/>
              <a:t>Will documentation be available to begin construction procurements within the next 6 months?</a:t>
            </a:r>
          </a:p>
          <a:p>
            <a:pPr lvl="0"/>
            <a:r>
              <a:rPr lang="en-US" sz="1600" dirty="0"/>
              <a:t>Can the relevant KPP’s and UPP’s be met by the L2 subsystem as presented?</a:t>
            </a:r>
          </a:p>
          <a:p>
            <a:endParaRPr lang="en-US" sz="16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spTree>
    <p:extLst>
      <p:ext uri="{BB962C8B-B14F-4D97-AF65-F5344CB8AC3E}">
        <p14:creationId xmlns:p14="http://schemas.microsoft.com/office/powerpoint/2010/main" val="235433786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Design Maturity of the MIE</a:t>
            </a:r>
            <a:endParaRPr lang="en-US" sz="32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descr="Screen Shot 2019-05-01 at 11.24.4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66750"/>
            <a:ext cx="9144000" cy="2791906"/>
          </a:xfrm>
          <a:prstGeom prst="rect">
            <a:avLst/>
          </a:prstGeom>
        </p:spPr>
      </p:pic>
    </p:spTree>
    <p:extLst>
      <p:ext uri="{BB962C8B-B14F-4D97-AF65-F5344CB8AC3E}">
        <p14:creationId xmlns:p14="http://schemas.microsoft.com/office/powerpoint/2010/main" val="288392588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546497"/>
          </a:xfrm>
        </p:spPr>
        <p:txBody>
          <a:bodyPr/>
          <a:lstStyle/>
          <a:p>
            <a:r>
              <a:rPr lang="en-US" sz="3200" dirty="0" smtClean="0"/>
              <a:t>Design Maturity of the MIE</a:t>
            </a:r>
            <a:endParaRPr lang="en-US" sz="3200" dirty="0"/>
          </a:p>
        </p:txBody>
      </p:sp>
      <p:sp>
        <p:nvSpPr>
          <p:cNvPr id="3" name="Content Placeholder 2"/>
          <p:cNvSpPr>
            <a:spLocks noGrp="1"/>
          </p:cNvSpPr>
          <p:nvPr>
            <p:ph idx="1"/>
          </p:nvPr>
        </p:nvSpPr>
        <p:spPr>
          <a:xfrm>
            <a:off x="0" y="514350"/>
            <a:ext cx="9144000" cy="4476750"/>
          </a:xfrm>
        </p:spPr>
        <p:txBody>
          <a:bodyPr/>
          <a:lstStyle/>
          <a:p>
            <a:pPr marL="0" indent="0">
              <a:buNone/>
            </a:pPr>
            <a:r>
              <a:rPr lang="en-US" sz="1800" dirty="0" smtClean="0"/>
              <a:t>The sPHENIX MIE is 5 subsystems plus Project Management</a:t>
            </a:r>
          </a:p>
          <a:p>
            <a:r>
              <a:rPr lang="en-US" sz="1800" dirty="0" smtClean="0"/>
              <a:t>EMCal design is done and preproduction construction is advanced.</a:t>
            </a:r>
          </a:p>
          <a:p>
            <a:pPr lvl="1"/>
            <a:r>
              <a:rPr lang="en-US" sz="1400" dirty="0" smtClean="0"/>
              <a:t>We begun making the EMCal blocks for the first sector to be installed</a:t>
            </a:r>
          </a:p>
          <a:p>
            <a:pPr lvl="1"/>
            <a:r>
              <a:rPr lang="en-US" sz="1400" dirty="0" smtClean="0"/>
              <a:t>Production to start within 6 months  </a:t>
            </a:r>
          </a:p>
          <a:p>
            <a:r>
              <a:rPr lang="en-US" sz="1800" dirty="0" smtClean="0"/>
              <a:t>HCal design is done and preproduction construction is advanced</a:t>
            </a:r>
            <a:r>
              <a:rPr lang="en-US" sz="2000" dirty="0" smtClean="0"/>
              <a:t>.</a:t>
            </a:r>
          </a:p>
          <a:p>
            <a:pPr lvl="1"/>
            <a:r>
              <a:rPr lang="en-US" sz="1400" dirty="0" smtClean="0"/>
              <a:t>We have 20% of the scintillating tiles for the HCal and 70% of the steel sectors</a:t>
            </a:r>
          </a:p>
          <a:p>
            <a:pPr lvl="1"/>
            <a:r>
              <a:rPr lang="en-US" sz="1400" dirty="0" smtClean="0"/>
              <a:t>Production to start within 6 months</a:t>
            </a:r>
          </a:p>
          <a:p>
            <a:r>
              <a:rPr lang="en-US" sz="1800" dirty="0" smtClean="0"/>
              <a:t>Cal Electronics design is done and preproduction construction is advanced.</a:t>
            </a:r>
          </a:p>
          <a:p>
            <a:pPr lvl="1"/>
            <a:r>
              <a:rPr lang="en-US" sz="1400" dirty="0"/>
              <a:t>Q</a:t>
            </a:r>
            <a:r>
              <a:rPr lang="en-US" sz="1400" dirty="0" smtClean="0"/>
              <a:t>uantities produced so far are </a:t>
            </a:r>
            <a:r>
              <a:rPr lang="en-US" sz="1400" dirty="0" err="1" smtClean="0"/>
              <a:t>small.We</a:t>
            </a:r>
            <a:r>
              <a:rPr lang="en-US" sz="1400" dirty="0" smtClean="0"/>
              <a:t> will start a preproduction build of 20% quantities within 6 months </a:t>
            </a:r>
          </a:p>
          <a:p>
            <a:r>
              <a:rPr lang="en-US" sz="1800" dirty="0" smtClean="0"/>
              <a:t>TPC GEM modules and FELIX cards will start a 20% preproduction build within 6 months</a:t>
            </a:r>
          </a:p>
          <a:p>
            <a:pPr lvl="1"/>
            <a:r>
              <a:rPr lang="en-US" sz="1400" dirty="0" smtClean="0"/>
              <a:t>The TPC mechanics and Fee will enter preproduction stage within 6-9 months.</a:t>
            </a:r>
          </a:p>
          <a:p>
            <a:r>
              <a:rPr lang="en-US" sz="1800" dirty="0" smtClean="0"/>
              <a:t>DAQ/Trigger will be in preproduction stage for GL1 and Timing  within 6 months</a:t>
            </a:r>
          </a:p>
          <a:p>
            <a:pPr lvl="1"/>
            <a:r>
              <a:rPr lang="en-US" sz="1400" dirty="0" smtClean="0"/>
              <a:t>The Local Level-1 trigger is still in preliminary design stage</a:t>
            </a:r>
          </a:p>
          <a:p>
            <a:r>
              <a:rPr lang="en-US" sz="1800" dirty="0" smtClean="0"/>
              <a:t>Min Bias Detector exists</a:t>
            </a:r>
          </a:p>
          <a:p>
            <a:pPr lvl="1"/>
            <a:r>
              <a:rPr lang="en-US" sz="1400" dirty="0" smtClean="0"/>
              <a:t>Min Bias electronics in prototype stage. Ready for production within 12 months. Total cost remaining &lt;$100k</a:t>
            </a:r>
          </a:p>
          <a:p>
            <a:endParaRPr lang="en-US" sz="18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spTree>
    <p:extLst>
      <p:ext uri="{BB962C8B-B14F-4D97-AF65-F5344CB8AC3E}">
        <p14:creationId xmlns:p14="http://schemas.microsoft.com/office/powerpoint/2010/main" val="117170993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Summary</a:t>
            </a:r>
            <a:endParaRPr lang="en-US" dirty="0"/>
          </a:p>
        </p:txBody>
      </p:sp>
      <p:sp>
        <p:nvSpPr>
          <p:cNvPr id="3" name="Date Placeholder 2"/>
          <p:cNvSpPr>
            <a:spLocks noGrp="1"/>
          </p:cNvSpPr>
          <p:nvPr>
            <p:ph type="dt" sz="half" idx="10"/>
          </p:nvPr>
        </p:nvSpPr>
        <p:spPr/>
        <p:txBody>
          <a:bodyPr/>
          <a:lstStyle/>
          <a:p>
            <a:r>
              <a:rPr lang="en-US" smtClean="0"/>
              <a:t>2019.04.02</a:t>
            </a:r>
            <a:endParaRPr lang="en-US"/>
          </a:p>
        </p:txBody>
      </p:sp>
      <p:sp>
        <p:nvSpPr>
          <p:cNvPr id="4" name="Footer Placeholder 3"/>
          <p:cNvSpPr>
            <a:spLocks noGrp="1"/>
          </p:cNvSpPr>
          <p:nvPr>
            <p:ph type="ftr" sz="quarter" idx="11"/>
          </p:nvPr>
        </p:nvSpPr>
        <p:spPr/>
        <p:txBody>
          <a:bodyPr/>
          <a:lstStyle/>
          <a:p>
            <a:r>
              <a:rPr lang="en-US" smtClean="0"/>
              <a:t>sPHENIX PMG Meeting</a:t>
            </a:r>
            <a:endParaRPr lang="en-US"/>
          </a:p>
        </p:txBody>
      </p:sp>
      <p:sp>
        <p:nvSpPr>
          <p:cNvPr id="5" name="Slide Number Placeholder 4"/>
          <p:cNvSpPr>
            <a:spLocks noGrp="1"/>
          </p:cNvSpPr>
          <p:nvPr>
            <p:ph type="sldNum" sz="quarter" idx="12"/>
          </p:nvPr>
        </p:nvSpPr>
        <p:spPr/>
        <p:txBody>
          <a:bodyPr/>
          <a:lstStyle/>
          <a:p>
            <a:fld id="{6831589C-E703-044C-B732-0A5D3C1F72A6}" type="slidenum">
              <a:rPr lang="en-US" smtClean="0"/>
              <a:t>14</a:t>
            </a:fld>
            <a:endParaRPr lang="en-US"/>
          </a:p>
        </p:txBody>
      </p:sp>
      <p:pic>
        <p:nvPicPr>
          <p:cNvPr id="6" name="Picture 5" descr="Screen Shot 2019-05-02 at 12.23.32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730" y="826996"/>
            <a:ext cx="8317005" cy="4340138"/>
          </a:xfrm>
          <a:prstGeom prst="rect">
            <a:avLst/>
          </a:prstGeom>
        </p:spPr>
      </p:pic>
    </p:spTree>
    <p:extLst>
      <p:ext uri="{BB962C8B-B14F-4D97-AF65-F5344CB8AC3E}">
        <p14:creationId xmlns:p14="http://schemas.microsoft.com/office/powerpoint/2010/main" val="5062574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33144B-B9BA-1241-BDA4-4B1713EF5DD6}"/>
              </a:ext>
            </a:extLst>
          </p:cNvPr>
          <p:cNvSpPr>
            <a:spLocks noGrp="1"/>
          </p:cNvSpPr>
          <p:nvPr>
            <p:ph type="title"/>
          </p:nvPr>
        </p:nvSpPr>
        <p:spPr>
          <a:xfrm>
            <a:off x="0" y="25009"/>
            <a:ext cx="8686800" cy="546497"/>
          </a:xfrm>
        </p:spPr>
        <p:txBody>
          <a:bodyPr>
            <a:noAutofit/>
          </a:bodyPr>
          <a:lstStyle/>
          <a:p>
            <a:r>
              <a:rPr lang="en-US" sz="1800" dirty="0"/>
              <a:t>P</a:t>
            </a:r>
            <a:r>
              <a:rPr lang="en-US" sz="1800" dirty="0" smtClean="0"/>
              <a:t>hysics </a:t>
            </a:r>
            <a:r>
              <a:rPr lang="en-US" sz="1800" dirty="0" err="1"/>
              <a:t>flowdown</a:t>
            </a:r>
            <a:r>
              <a:rPr lang="en-US" sz="1800" dirty="0"/>
              <a:t> of requirements for Upsilon(1S) mass resolution &lt; 125 MeV/c</a:t>
            </a:r>
            <a:r>
              <a:rPr lang="en-US" sz="1800" baseline="30000" dirty="0"/>
              <a:t>2</a:t>
            </a:r>
            <a:r>
              <a:rPr lang="en-US" sz="1800" dirty="0"/>
              <a:t>	</a:t>
            </a:r>
          </a:p>
        </p:txBody>
      </p:sp>
      <p:sp>
        <p:nvSpPr>
          <p:cNvPr id="3" name="Date Placeholder 2">
            <a:extLst>
              <a:ext uri="{FF2B5EF4-FFF2-40B4-BE49-F238E27FC236}">
                <a16:creationId xmlns="" xmlns:a16="http://schemas.microsoft.com/office/drawing/2014/main" id="{67078C37-B469-BB4F-A854-37AE5253DC63}"/>
              </a:ext>
            </a:extLst>
          </p:cNvPr>
          <p:cNvSpPr>
            <a:spLocks noGrp="1"/>
          </p:cNvSpPr>
          <p:nvPr>
            <p:ph type="dt" sz="half" idx="10"/>
          </p:nvPr>
        </p:nvSpPr>
        <p:spPr/>
        <p:txBody>
          <a:bodyPr/>
          <a:lstStyle/>
          <a:p>
            <a:r>
              <a:rPr lang="en-US"/>
              <a:t>2019.04.02</a:t>
            </a:r>
          </a:p>
        </p:txBody>
      </p:sp>
      <p:sp>
        <p:nvSpPr>
          <p:cNvPr id="4" name="Footer Placeholder 3">
            <a:extLst>
              <a:ext uri="{FF2B5EF4-FFF2-40B4-BE49-F238E27FC236}">
                <a16:creationId xmlns="" xmlns:a16="http://schemas.microsoft.com/office/drawing/2014/main" id="{B13AECBF-6D4B-5C47-86F6-D7B1E69AC7FF}"/>
              </a:ext>
            </a:extLst>
          </p:cNvPr>
          <p:cNvSpPr>
            <a:spLocks noGrp="1"/>
          </p:cNvSpPr>
          <p:nvPr>
            <p:ph type="ftr" sz="quarter" idx="11"/>
          </p:nvPr>
        </p:nvSpPr>
        <p:spPr/>
        <p:txBody>
          <a:bodyPr/>
          <a:lstStyle/>
          <a:p>
            <a:r>
              <a:rPr lang="en-US"/>
              <a:t>sPHENIX PMG Meeting</a:t>
            </a:r>
          </a:p>
        </p:txBody>
      </p:sp>
      <p:sp>
        <p:nvSpPr>
          <p:cNvPr id="5" name="Slide Number Placeholder 4">
            <a:extLst>
              <a:ext uri="{FF2B5EF4-FFF2-40B4-BE49-F238E27FC236}">
                <a16:creationId xmlns="" xmlns:a16="http://schemas.microsoft.com/office/drawing/2014/main" id="{33B2FD9C-3CEF-E041-9B8D-50A06582AED4}"/>
              </a:ext>
            </a:extLst>
          </p:cNvPr>
          <p:cNvSpPr>
            <a:spLocks noGrp="1"/>
          </p:cNvSpPr>
          <p:nvPr>
            <p:ph type="sldNum" sz="quarter" idx="12"/>
          </p:nvPr>
        </p:nvSpPr>
        <p:spPr/>
        <p:txBody>
          <a:bodyPr/>
          <a:lstStyle/>
          <a:p>
            <a:fld id="{6831589C-E703-044C-B732-0A5D3C1F72A6}" type="slidenum">
              <a:rPr lang="en-US" smtClean="0"/>
              <a:t>15</a:t>
            </a:fld>
            <a:endParaRPr lang="en-US"/>
          </a:p>
        </p:txBody>
      </p:sp>
      <p:graphicFrame>
        <p:nvGraphicFramePr>
          <p:cNvPr id="6" name="Table 5">
            <a:extLst>
              <a:ext uri="{FF2B5EF4-FFF2-40B4-BE49-F238E27FC236}">
                <a16:creationId xmlns="" xmlns:a16="http://schemas.microsoft.com/office/drawing/2014/main" id="{F9B0ACEF-DF93-664D-9B3C-D89CD33629A2}"/>
              </a:ext>
            </a:extLst>
          </p:cNvPr>
          <p:cNvGraphicFramePr>
            <a:graphicFrameLocks noGrp="1"/>
          </p:cNvGraphicFramePr>
          <p:nvPr>
            <p:extLst>
              <p:ext uri="{D42A27DB-BD31-4B8C-83A1-F6EECF244321}">
                <p14:modId xmlns:p14="http://schemas.microsoft.com/office/powerpoint/2010/main" val="2047122296"/>
              </p:ext>
            </p:extLst>
          </p:nvPr>
        </p:nvGraphicFramePr>
        <p:xfrm>
          <a:off x="208131" y="1024869"/>
          <a:ext cx="8727738" cy="3252573"/>
        </p:xfrm>
        <a:graphic>
          <a:graphicData uri="http://schemas.openxmlformats.org/drawingml/2006/table">
            <a:tbl>
              <a:tblPr>
                <a:tableStyleId>{5C22544A-7EE6-4342-B048-85BDC9FD1C3A}</a:tableStyleId>
              </a:tblPr>
              <a:tblGrid>
                <a:gridCol w="1145084">
                  <a:extLst>
                    <a:ext uri="{9D8B030D-6E8A-4147-A177-3AD203B41FA5}">
                      <a16:colId xmlns="" xmlns:a16="http://schemas.microsoft.com/office/drawing/2014/main" val="3973956770"/>
                    </a:ext>
                  </a:extLst>
                </a:gridCol>
                <a:gridCol w="2120511">
                  <a:extLst>
                    <a:ext uri="{9D8B030D-6E8A-4147-A177-3AD203B41FA5}">
                      <a16:colId xmlns="" xmlns:a16="http://schemas.microsoft.com/office/drawing/2014/main" val="2809055660"/>
                    </a:ext>
                  </a:extLst>
                </a:gridCol>
                <a:gridCol w="3351815">
                  <a:extLst>
                    <a:ext uri="{9D8B030D-6E8A-4147-A177-3AD203B41FA5}">
                      <a16:colId xmlns="" xmlns:a16="http://schemas.microsoft.com/office/drawing/2014/main" val="52201709"/>
                    </a:ext>
                  </a:extLst>
                </a:gridCol>
                <a:gridCol w="2110328">
                  <a:extLst>
                    <a:ext uri="{9D8B030D-6E8A-4147-A177-3AD203B41FA5}">
                      <a16:colId xmlns="" xmlns:a16="http://schemas.microsoft.com/office/drawing/2014/main" val="435481885"/>
                    </a:ext>
                  </a:extLst>
                </a:gridCol>
              </a:tblGrid>
              <a:tr h="189363">
                <a:tc>
                  <a:txBody>
                    <a:bodyPr/>
                    <a:lstStyle/>
                    <a:p>
                      <a:pPr algn="l" fontAlgn="t"/>
                      <a:r>
                        <a:rPr lang="en-US" sz="1200" u="none" strike="noStrike" dirty="0">
                          <a:effectLst/>
                        </a:rPr>
                        <a:t>Detectors</a:t>
                      </a:r>
                      <a:endParaRPr lang="en-US" sz="1200" b="1"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Detector Requirement</a:t>
                      </a:r>
                      <a:endParaRPr lang="en-US" sz="1200" b="1"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Comment</a:t>
                      </a:r>
                      <a:endParaRPr lang="en-US" sz="1200" b="1"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Verification</a:t>
                      </a:r>
                      <a:endParaRPr lang="en-US" sz="1200" b="1"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2943336375"/>
                  </a:ext>
                </a:extLst>
              </a:tr>
              <a:tr h="189363">
                <a:tc>
                  <a:txBody>
                    <a:bodyPr/>
                    <a:lstStyle/>
                    <a:p>
                      <a:pPr algn="l" fontAlgn="t"/>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3268228284"/>
                  </a:ext>
                </a:extLst>
              </a:tr>
              <a:tr h="330332">
                <a:tc>
                  <a:txBody>
                    <a:bodyPr/>
                    <a:lstStyle/>
                    <a:p>
                      <a:pPr algn="l" fontAlgn="t"/>
                      <a:r>
                        <a:rPr lang="en-US" sz="1200" u="none" strike="noStrike">
                          <a:effectLst/>
                        </a:rPr>
                        <a:t>TPC</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Cover 2π in </a:t>
                      </a:r>
                      <a:r>
                        <a:rPr lang="en-US" sz="1200" u="none" strike="noStrike" dirty="0" err="1">
                          <a:effectLst/>
                        </a:rPr>
                        <a:t>φ</a:t>
                      </a:r>
                      <a:r>
                        <a:rPr lang="en-US" sz="1200" u="none" strike="noStrike" dirty="0">
                          <a:effectLst/>
                        </a:rPr>
                        <a:t> and ±1.1 in </a:t>
                      </a:r>
                      <a:r>
                        <a:rPr lang="en-US" sz="1200" u="none" strike="noStrike" dirty="0" err="1">
                          <a:effectLst/>
                        </a:rPr>
                        <a:t>η</a:t>
                      </a:r>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For adequate acceptance of the e</a:t>
                      </a:r>
                      <a:r>
                        <a:rPr lang="en-US" sz="1200" u="none" strike="noStrike" baseline="30000">
                          <a:effectLst/>
                        </a:rPr>
                        <a:t>+</a:t>
                      </a:r>
                      <a:r>
                        <a:rPr lang="en-US" sz="1200" u="none" strike="noStrike">
                          <a:effectLst/>
                        </a:rPr>
                        <a:t>e</a:t>
                      </a:r>
                      <a:r>
                        <a:rPr lang="en-US" sz="1200" u="none" strike="noStrike" baseline="30000">
                          <a:effectLst/>
                        </a:rPr>
                        <a:t>-</a:t>
                      </a:r>
                      <a:r>
                        <a:rPr lang="en-US" sz="1200" u="none" strike="noStrike">
                          <a:effectLst/>
                        </a:rPr>
                        <a:t> pair</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By design</a:t>
                      </a:r>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931193591"/>
                  </a:ext>
                </a:extLst>
              </a:tr>
              <a:tr h="372243">
                <a:tc>
                  <a:txBody>
                    <a:bodyPr/>
                    <a:lstStyle/>
                    <a:p>
                      <a:pPr algn="l" fontAlgn="t"/>
                      <a:r>
                        <a:rPr lang="en-US" sz="1200" u="none" strike="noStrike">
                          <a:effectLst/>
                        </a:rPr>
                        <a:t>TPC</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Transverse (r</a:t>
                      </a:r>
                      <a:r>
                        <a:rPr lang="el-GR" sz="1200" u="none" strike="noStrike">
                          <a:effectLst/>
                        </a:rPr>
                        <a:t>φ) </a:t>
                      </a:r>
                      <a:r>
                        <a:rPr lang="en-US" sz="1200" u="none" strike="noStrike">
                          <a:effectLst/>
                        </a:rPr>
                        <a:t>pad size ∼2 mm</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Necessary to achieve position resolution in 150-200 </a:t>
                      </a:r>
                      <a:r>
                        <a:rPr lang="en-US" sz="1200" u="none" strike="noStrike" dirty="0" err="1">
                          <a:effectLst/>
                        </a:rPr>
                        <a:t>μ</a:t>
                      </a:r>
                      <a:r>
                        <a:rPr lang="en-US" sz="1200" u="none" strike="noStrike" dirty="0">
                          <a:effectLst/>
                        </a:rPr>
                        <a:t> range</a:t>
                      </a:r>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By design</a:t>
                      </a:r>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2165328276"/>
                  </a:ext>
                </a:extLst>
              </a:tr>
              <a:tr h="372243">
                <a:tc>
                  <a:txBody>
                    <a:bodyPr/>
                    <a:lstStyle/>
                    <a:p>
                      <a:pPr algn="l" fontAlgn="t"/>
                      <a:r>
                        <a:rPr lang="en-US" sz="1200" u="none" strike="noStrike">
                          <a:effectLst/>
                        </a:rPr>
                        <a:t>TPC electronics</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10 bit precision at 20 Msamples/s</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To achieve position resolution &lt; 200 </a:t>
                      </a:r>
                      <a:r>
                        <a:rPr lang="en-US" sz="1200" u="none" strike="noStrike" dirty="0" err="1">
                          <a:effectLst/>
                        </a:rPr>
                        <a:t>μ</a:t>
                      </a:r>
                      <a:r>
                        <a:rPr lang="en-US" sz="1200" u="none" strike="noStrike" dirty="0">
                          <a:effectLst/>
                        </a:rPr>
                        <a:t> in </a:t>
                      </a:r>
                      <a:r>
                        <a:rPr lang="en-US" sz="1200" u="none" strike="noStrike" dirty="0" err="1">
                          <a:effectLst/>
                        </a:rPr>
                        <a:t>rφ</a:t>
                      </a:r>
                      <a:r>
                        <a:rPr lang="en-US" sz="1200" u="none" strike="noStrike" dirty="0">
                          <a:effectLst/>
                        </a:rPr>
                        <a:t> needed for adequate momentum resolution </a:t>
                      </a:r>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By design</a:t>
                      </a:r>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432369168"/>
                  </a:ext>
                </a:extLst>
              </a:tr>
              <a:tr h="372243">
                <a:tc>
                  <a:txBody>
                    <a:bodyPr/>
                    <a:lstStyle/>
                    <a:p>
                      <a:pPr algn="l" fontAlgn="t"/>
                      <a:r>
                        <a:rPr lang="en-US" sz="1200" u="none" strike="noStrike">
                          <a:effectLst/>
                        </a:rPr>
                        <a:t>TPC electronics</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80 ns shaping time from GEM</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To minimize pileup in heavy ion collisions</a:t>
                      </a:r>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By design, confirmed with simulation</a:t>
                      </a:r>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2168665825"/>
                  </a:ext>
                </a:extLst>
              </a:tr>
              <a:tr h="189363">
                <a:tc>
                  <a:txBody>
                    <a:bodyPr/>
                    <a:lstStyle/>
                    <a:p>
                      <a:pPr algn="l" fontAlgn="t"/>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2188786882"/>
                  </a:ext>
                </a:extLst>
              </a:tr>
              <a:tr h="372243">
                <a:tc>
                  <a:txBody>
                    <a:bodyPr/>
                    <a:lstStyle/>
                    <a:p>
                      <a:pPr algn="l" fontAlgn="t"/>
                      <a:r>
                        <a:rPr lang="en-US" sz="1200" u="none" strike="noStrike">
                          <a:effectLst/>
                        </a:rPr>
                        <a:t>EMCAL/Trigger</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Tower size </a:t>
                      </a:r>
                      <a:r>
                        <a:rPr lang="el-GR" sz="1200" u="none" strike="noStrike">
                          <a:effectLst/>
                        </a:rPr>
                        <a:t>Δη</a:t>
                      </a:r>
                      <a:r>
                        <a:rPr lang="en-US" sz="1200" u="none" strike="noStrike">
                          <a:effectLst/>
                        </a:rPr>
                        <a:t>x</a:t>
                      </a:r>
                      <a:r>
                        <a:rPr lang="el-GR" sz="1200" u="none" strike="noStrike">
                          <a:effectLst/>
                        </a:rPr>
                        <a:t>Δφ ∼ 0.025</a:t>
                      </a:r>
                      <a:endParaRPr lang="el-GR"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Necessary for efficient triggering with good rejection</a:t>
                      </a:r>
                      <a:endParaRPr lang="en-US" sz="1200" b="0" i="0" u="none" strike="noStrike" dirty="0">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By design, trigger rejection verified by simulation</a:t>
                      </a:r>
                      <a:endParaRPr lang="en-US" sz="1200" b="0" i="0" u="none" strike="noStrike">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3241504896"/>
                  </a:ext>
                </a:extLst>
              </a:tr>
              <a:tr h="372243">
                <a:tc>
                  <a:txBody>
                    <a:bodyPr/>
                    <a:lstStyle/>
                    <a:p>
                      <a:pPr algn="l" fontAlgn="t"/>
                      <a:r>
                        <a:rPr lang="en-US" sz="1200" u="none" strike="noStrike">
                          <a:effectLst/>
                        </a:rPr>
                        <a:t>EMCAL</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Energy resolution &lt; 16%/√E ⊕ 5%</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Necessary for electron id</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Confirmed with simulation backed up by beam tests</a:t>
                      </a:r>
                      <a:endParaRPr lang="en-US" sz="1200" b="0" i="0" u="none" strike="noStrike" dirty="0">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2744197093"/>
                  </a:ext>
                </a:extLst>
              </a:tr>
              <a:tr h="492937">
                <a:tc>
                  <a:txBody>
                    <a:bodyPr/>
                    <a:lstStyle/>
                    <a:p>
                      <a:pPr algn="l" fontAlgn="t"/>
                      <a:r>
                        <a:rPr lang="en-US" sz="1200" u="none" strike="noStrike">
                          <a:effectLst/>
                        </a:rPr>
                        <a:t>DAQ</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Data can be collected at 15 kHz with 90% livetime</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a:effectLst/>
                        </a:rPr>
                        <a:t>Necessary to accumulate desired statistics in Au+Au collision</a:t>
                      </a:r>
                      <a:endParaRPr lang="en-US" sz="1200" b="0" i="0" u="none" strike="noStrike">
                        <a:solidFill>
                          <a:srgbClr val="000000"/>
                        </a:solidFill>
                        <a:effectLst/>
                        <a:latin typeface="Calibri" panose="020F0502020204030204" pitchFamily="34" charset="0"/>
                      </a:endParaRPr>
                    </a:p>
                  </a:txBody>
                  <a:tcPr marL="6483" marR="6483" marT="6483" marB="0"/>
                </a:tc>
                <a:tc>
                  <a:txBody>
                    <a:bodyPr/>
                    <a:lstStyle/>
                    <a:p>
                      <a:pPr algn="l" fontAlgn="t"/>
                      <a:r>
                        <a:rPr lang="en-US" sz="1200" u="none" strike="noStrike" dirty="0">
                          <a:effectLst/>
                        </a:rPr>
                        <a:t>By design, verified by bench tests</a:t>
                      </a:r>
                      <a:endParaRPr lang="en-US" sz="1200" b="0" i="0" u="none" strike="noStrike" dirty="0">
                        <a:solidFill>
                          <a:srgbClr val="000000"/>
                        </a:solidFill>
                        <a:effectLst/>
                        <a:latin typeface="Calibri" panose="020F0502020204030204" pitchFamily="34" charset="0"/>
                      </a:endParaRPr>
                    </a:p>
                  </a:txBody>
                  <a:tcPr marL="6483" marR="6483" marT="6483" marB="0"/>
                </a:tc>
                <a:extLst>
                  <a:ext uri="{0D108BD9-81ED-4DB2-BD59-A6C34878D82A}">
                    <a16:rowId xmlns="" xmlns:a16="http://schemas.microsoft.com/office/drawing/2014/main" val="1287719377"/>
                  </a:ext>
                </a:extLst>
              </a:tr>
            </a:tbl>
          </a:graphicData>
        </a:graphic>
      </p:graphicFrame>
      <p:sp>
        <p:nvSpPr>
          <p:cNvPr id="7" name="TextBox 6">
            <a:extLst>
              <a:ext uri="{FF2B5EF4-FFF2-40B4-BE49-F238E27FC236}">
                <a16:creationId xmlns="" xmlns:a16="http://schemas.microsoft.com/office/drawing/2014/main" id="{E16B90FC-14C5-6A44-AE31-B7491F6273D4}"/>
              </a:ext>
            </a:extLst>
          </p:cNvPr>
          <p:cNvSpPr txBox="1"/>
          <p:nvPr/>
        </p:nvSpPr>
        <p:spPr>
          <a:xfrm>
            <a:off x="128596" y="4400550"/>
            <a:ext cx="9015404" cy="346249"/>
          </a:xfrm>
          <a:prstGeom prst="rect">
            <a:avLst/>
          </a:prstGeom>
          <a:noFill/>
        </p:spPr>
        <p:txBody>
          <a:bodyPr wrap="none" lIns="68580" tIns="34290" rIns="68580" bIns="34290" rtlCol="0">
            <a:spAutoFit/>
          </a:bodyPr>
          <a:lstStyle/>
          <a:p>
            <a:r>
              <a:rPr lang="en-US" dirty="0"/>
              <a:t>Detector requirements in more detail in “</a:t>
            </a:r>
            <a:r>
              <a:rPr lang="en-US" dirty="0" err="1"/>
              <a:t>sPHENIX</a:t>
            </a:r>
            <a:r>
              <a:rPr lang="en-US" dirty="0"/>
              <a:t> Baseline Detector Requirements” document</a:t>
            </a:r>
          </a:p>
        </p:txBody>
      </p:sp>
    </p:spTree>
    <p:extLst>
      <p:ext uri="{BB962C8B-B14F-4D97-AF65-F5344CB8AC3E}">
        <p14:creationId xmlns:p14="http://schemas.microsoft.com/office/powerpoint/2010/main" val="37572160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546497"/>
          </a:xfrm>
        </p:spPr>
        <p:txBody>
          <a:bodyPr/>
          <a:lstStyle/>
          <a:p>
            <a:r>
              <a:rPr lang="en-US" sz="2800" dirty="0"/>
              <a:t>Status of Quality Assurance Documents for sPHENIX</a:t>
            </a:r>
          </a:p>
        </p:txBody>
      </p:sp>
      <p:sp>
        <p:nvSpPr>
          <p:cNvPr id="3" name="Content Placeholder 2"/>
          <p:cNvSpPr>
            <a:spLocks noGrp="1"/>
          </p:cNvSpPr>
          <p:nvPr>
            <p:ph idx="1"/>
          </p:nvPr>
        </p:nvSpPr>
        <p:spPr>
          <a:xfrm>
            <a:off x="0" y="590550"/>
            <a:ext cx="9144000" cy="4381500"/>
          </a:xfrm>
        </p:spPr>
        <p:txBody>
          <a:bodyPr/>
          <a:lstStyle/>
          <a:p>
            <a:r>
              <a:rPr lang="en-US" sz="2200" dirty="0"/>
              <a:t>sPHENIX - Project Level QA Plan - Signed and Released </a:t>
            </a:r>
          </a:p>
          <a:p>
            <a:r>
              <a:rPr lang="en-US" sz="2200" dirty="0"/>
              <a:t>Subsystems</a:t>
            </a:r>
          </a:p>
          <a:p>
            <a:pPr lvl="1"/>
            <a:r>
              <a:rPr lang="en-US" sz="1400" dirty="0" err="1"/>
              <a:t>EMCal</a:t>
            </a:r>
            <a:r>
              <a:rPr lang="en-US" sz="1400" dirty="0"/>
              <a:t> Production Block Factory QA Plan - Signed and Released</a:t>
            </a:r>
          </a:p>
          <a:p>
            <a:pPr lvl="1"/>
            <a:r>
              <a:rPr lang="en-US" sz="1400" dirty="0" err="1"/>
              <a:t>EMCal</a:t>
            </a:r>
            <a:r>
              <a:rPr lang="en-US" sz="1400" dirty="0"/>
              <a:t> Sector Assembly Factory QA Plan - Being Drafted</a:t>
            </a:r>
          </a:p>
          <a:p>
            <a:pPr lvl="1"/>
            <a:r>
              <a:rPr lang="en-US" sz="1400" b="1" dirty="0"/>
              <a:t>Quality Assurance Plan For Hadronic Calorimeter Tile Production</a:t>
            </a:r>
            <a:r>
              <a:rPr lang="en-US" sz="1400" dirty="0"/>
              <a:t> – Final Draft - Awaiting Signatures</a:t>
            </a:r>
          </a:p>
          <a:p>
            <a:pPr lvl="1"/>
            <a:r>
              <a:rPr lang="en-US" sz="1400" dirty="0"/>
              <a:t>OHCal Sector Assembly Factory - Being Drafted</a:t>
            </a:r>
          </a:p>
          <a:p>
            <a:pPr lvl="1"/>
            <a:r>
              <a:rPr lang="en-US" sz="1400" dirty="0"/>
              <a:t>Electronics QA and Acceptance Testing Procedure – Main Document Exists - Development of Testing Plans for Specific Components Needs To Be Completed</a:t>
            </a:r>
          </a:p>
          <a:p>
            <a:pPr lvl="1"/>
            <a:r>
              <a:rPr lang="en-US" sz="1400" dirty="0" err="1"/>
              <a:t>TPC</a:t>
            </a:r>
            <a:r>
              <a:rPr lang="en-US" sz="1400" dirty="0"/>
              <a:t> Procedures for GEM Framing and Testing - Draft Plan To Be Reviewed</a:t>
            </a:r>
          </a:p>
          <a:p>
            <a:pPr lvl="1"/>
            <a:r>
              <a:rPr lang="en-US" sz="1400" dirty="0" err="1"/>
              <a:t>TPC</a:t>
            </a:r>
            <a:r>
              <a:rPr lang="en-US" sz="1400" dirty="0"/>
              <a:t> QA Procedures for GEM foils and </a:t>
            </a:r>
            <a:r>
              <a:rPr lang="en-US" sz="1400" dirty="0" err="1"/>
              <a:t>TPC</a:t>
            </a:r>
            <a:r>
              <a:rPr lang="en-US" sz="1400" dirty="0"/>
              <a:t> readout Chamber Assembling, Testing, and Certification - Draft Plan To Be Reviewed</a:t>
            </a:r>
          </a:p>
          <a:p>
            <a:pPr lvl="1"/>
            <a:r>
              <a:rPr lang="en-US" sz="1400" dirty="0" err="1"/>
              <a:t>TPC</a:t>
            </a:r>
            <a:r>
              <a:rPr lang="en-US" sz="1400" dirty="0"/>
              <a:t> Main Assembly Procedure - Preliminary</a:t>
            </a:r>
          </a:p>
          <a:p>
            <a:r>
              <a:rPr lang="en-US" sz="2200" dirty="0"/>
              <a:t>It Is Required </a:t>
            </a:r>
            <a:r>
              <a:rPr lang="en-US" sz="2200" dirty="0" smtClean="0"/>
              <a:t>that </a:t>
            </a:r>
            <a:r>
              <a:rPr lang="en-US" sz="2200" dirty="0"/>
              <a:t>a</a:t>
            </a:r>
            <a:r>
              <a:rPr lang="en-US" sz="2200" dirty="0" smtClean="0"/>
              <a:t>ll </a:t>
            </a:r>
            <a:r>
              <a:rPr lang="en-US" sz="2200" dirty="0"/>
              <a:t>p</a:t>
            </a:r>
            <a:r>
              <a:rPr lang="en-US" sz="2200" dirty="0" smtClean="0"/>
              <a:t>rocurements </a:t>
            </a:r>
            <a:r>
              <a:rPr lang="en-US" sz="2200" dirty="0"/>
              <a:t>follow BNL Supplier Quality Assurance Requirements (BNL QA 101) – Referenced in SOW or Spec. as part of Contract Documentation</a:t>
            </a:r>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spTree>
    <p:extLst>
      <p:ext uri="{BB962C8B-B14F-4D97-AF65-F5344CB8AC3E}">
        <p14:creationId xmlns:p14="http://schemas.microsoft.com/office/powerpoint/2010/main" val="41171020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
            <a:ext cx="8229600" cy="546497"/>
          </a:xfrm>
        </p:spPr>
        <p:txBody>
          <a:bodyPr/>
          <a:lstStyle/>
          <a:p>
            <a:r>
              <a:rPr lang="en-US" dirty="0" smtClean="0"/>
              <a:t>sPHENIX Project Calendar  </a:t>
            </a:r>
            <a:endParaRPr lang="en-US" dirty="0"/>
          </a:p>
        </p:txBody>
      </p:sp>
      <p:sp>
        <p:nvSpPr>
          <p:cNvPr id="3" name="Content Placeholder 2"/>
          <p:cNvSpPr>
            <a:spLocks noGrp="1"/>
          </p:cNvSpPr>
          <p:nvPr>
            <p:ph idx="1"/>
          </p:nvPr>
        </p:nvSpPr>
        <p:spPr>
          <a:xfrm>
            <a:off x="0" y="514350"/>
            <a:ext cx="9144000" cy="3962400"/>
          </a:xfrm>
        </p:spPr>
        <p:txBody>
          <a:bodyPr/>
          <a:lstStyle/>
          <a:p>
            <a:pPr marL="0" indent="0">
              <a:buNone/>
            </a:pPr>
            <a:endParaRPr lang="en-US" sz="1600" dirty="0"/>
          </a:p>
          <a:p>
            <a:r>
              <a:rPr lang="en-US" sz="2000" dirty="0" smtClean="0"/>
              <a:t>Director’s </a:t>
            </a:r>
            <a:r>
              <a:rPr lang="en-US" sz="2000" dirty="0"/>
              <a:t>Review (1</a:t>
            </a:r>
            <a:r>
              <a:rPr lang="en-US" sz="2000" dirty="0" smtClean="0"/>
              <a:t>.X,</a:t>
            </a:r>
            <a:r>
              <a:rPr lang="en-US" sz="2000" dirty="0"/>
              <a:t>2.X,3.X)		</a:t>
            </a:r>
            <a:r>
              <a:rPr lang="en-US" sz="2000" dirty="0" smtClean="0"/>
              <a:t>	April 9-</a:t>
            </a:r>
            <a:r>
              <a:rPr lang="en-US" sz="2000" dirty="0" smtClean="0"/>
              <a:t>11</a:t>
            </a:r>
          </a:p>
          <a:p>
            <a:endParaRPr lang="en-US" sz="2000" dirty="0"/>
          </a:p>
          <a:p>
            <a:r>
              <a:rPr lang="en-US" sz="2000" dirty="0" smtClean="0"/>
              <a:t>PD-2/3 Review Indico page available		May 9  </a:t>
            </a:r>
            <a:endParaRPr lang="en-US" sz="2000" dirty="0" smtClean="0"/>
          </a:p>
          <a:p>
            <a:pPr marL="0" indent="0">
              <a:buNone/>
            </a:pPr>
            <a:endParaRPr lang="en-US" sz="2000" dirty="0"/>
          </a:p>
          <a:p>
            <a:r>
              <a:rPr lang="en-US" sz="2000" dirty="0" smtClean="0"/>
              <a:t>PD-2/3 Review Practice			</a:t>
            </a:r>
            <a:r>
              <a:rPr lang="en-US" sz="2000" dirty="0" smtClean="0"/>
              <a:t>May </a:t>
            </a:r>
            <a:r>
              <a:rPr lang="en-US" sz="2000" dirty="0" smtClean="0"/>
              <a:t>15-16 </a:t>
            </a:r>
          </a:p>
          <a:p>
            <a:endParaRPr lang="en-US" sz="2000" dirty="0"/>
          </a:p>
          <a:p>
            <a:r>
              <a:rPr lang="en-US" sz="2000" dirty="0" smtClean="0"/>
              <a:t>Post back-up documents			May 15</a:t>
            </a:r>
          </a:p>
          <a:p>
            <a:endParaRPr lang="en-US" sz="2000" dirty="0" smtClean="0"/>
          </a:p>
          <a:p>
            <a:r>
              <a:rPr lang="en-US" sz="2000" dirty="0" smtClean="0"/>
              <a:t>Post talks					May 21</a:t>
            </a:r>
          </a:p>
          <a:p>
            <a:pPr marL="0" indent="0">
              <a:buNone/>
            </a:pPr>
            <a:endParaRPr lang="en-US" sz="2000" dirty="0"/>
          </a:p>
          <a:p>
            <a:r>
              <a:rPr lang="en-US" sz="2000" dirty="0"/>
              <a:t>PD-2/3 Review (MIE only)			</a:t>
            </a:r>
            <a:r>
              <a:rPr lang="en-US" sz="2000" dirty="0" smtClean="0"/>
              <a:t>May 28 (1:00 pm)-May 30 </a:t>
            </a:r>
            <a:endParaRPr lang="en-US" sz="1400" dirty="0">
              <a:solidFill>
                <a:srgbClr val="3399FF"/>
              </a:solidFill>
            </a:endParaRPr>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Tree>
    <p:extLst>
      <p:ext uri="{BB962C8B-B14F-4D97-AF65-F5344CB8AC3E}">
        <p14:creationId xmlns:p14="http://schemas.microsoft.com/office/powerpoint/2010/main" val="114473215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546497"/>
          </a:xfrm>
        </p:spPr>
        <p:txBody>
          <a:bodyPr/>
          <a:lstStyle/>
          <a:p>
            <a:r>
              <a:rPr lang="en-US" sz="2800" dirty="0" smtClean="0"/>
              <a:t>Director’s Review Recommendations (MIE)</a:t>
            </a:r>
            <a:endParaRPr lang="en-US" sz="2800" dirty="0"/>
          </a:p>
        </p:txBody>
      </p:sp>
      <p:sp>
        <p:nvSpPr>
          <p:cNvPr id="3" name="Content Placeholder 2"/>
          <p:cNvSpPr>
            <a:spLocks noGrp="1"/>
          </p:cNvSpPr>
          <p:nvPr>
            <p:ph idx="1"/>
          </p:nvPr>
        </p:nvSpPr>
        <p:spPr>
          <a:xfrm>
            <a:off x="381000" y="742950"/>
            <a:ext cx="8305800" cy="3851676"/>
          </a:xfrm>
        </p:spPr>
        <p:txBody>
          <a:bodyPr/>
          <a:lstStyle/>
          <a:p>
            <a:pPr marL="457200" indent="-457200">
              <a:buFont typeface="+mj-lt"/>
              <a:buAutoNum type="arabicPeriod"/>
            </a:pPr>
            <a:r>
              <a:rPr lang="en-US" sz="1800" dirty="0"/>
              <a:t>Manage all three projects with the same procedures and management practices, in </a:t>
            </a:r>
            <a:r>
              <a:rPr lang="en-US" sz="1800" dirty="0" smtClean="0"/>
              <a:t>particular the </a:t>
            </a:r>
            <a:r>
              <a:rPr lang="en-US" sz="1800" dirty="0"/>
              <a:t>schedule and technical integration</a:t>
            </a:r>
            <a:r>
              <a:rPr lang="en-US" sz="1800" dirty="0" smtClean="0"/>
              <a:t>. </a:t>
            </a:r>
            <a:r>
              <a:rPr lang="en-US" sz="1800" dirty="0" smtClean="0">
                <a:solidFill>
                  <a:srgbClr val="0080FF"/>
                </a:solidFill>
              </a:rPr>
              <a:t>We have implemented this.</a:t>
            </a:r>
            <a:endParaRPr lang="en-US" sz="1800" dirty="0">
              <a:solidFill>
                <a:srgbClr val="0080FF"/>
              </a:solidFill>
            </a:endParaRPr>
          </a:p>
          <a:p>
            <a:pPr marL="457200" indent="-457200">
              <a:buFont typeface="+mj-lt"/>
              <a:buAutoNum type="arabicPeriod"/>
            </a:pPr>
            <a:r>
              <a:rPr lang="en-US" sz="1800" dirty="0" smtClean="0"/>
              <a:t>MIE </a:t>
            </a:r>
            <a:r>
              <a:rPr lang="en-US" sz="1800" dirty="0"/>
              <a:t>Project – Clarify the status of the subsystem designs at WBS Level 3 including the </a:t>
            </a:r>
            <a:r>
              <a:rPr lang="en-US" sz="1800" dirty="0" smtClean="0"/>
              <a:t>status of </a:t>
            </a:r>
            <a:r>
              <a:rPr lang="en-US" sz="1800" dirty="0"/>
              <a:t>completed design reviews. Prepare a convincing case for the Lab Directors Review that </a:t>
            </a:r>
            <a:r>
              <a:rPr lang="en-US" sz="1800" dirty="0" smtClean="0"/>
              <a:t>the MIE </a:t>
            </a:r>
            <a:r>
              <a:rPr lang="en-US" sz="1800" dirty="0"/>
              <a:t>design maturity is adequate for a PD-3 </a:t>
            </a:r>
            <a:r>
              <a:rPr lang="en-US" sz="1800" dirty="0" smtClean="0"/>
              <a:t>approval</a:t>
            </a:r>
            <a:r>
              <a:rPr lang="en-US" sz="1800" dirty="0" smtClean="0"/>
              <a:t>. </a:t>
            </a:r>
            <a:r>
              <a:rPr lang="en-US" sz="1800" dirty="0" smtClean="0">
                <a:solidFill>
                  <a:srgbClr val="0080FF"/>
                </a:solidFill>
              </a:rPr>
              <a:t>We will do that in the plenary talks.</a:t>
            </a:r>
            <a:endParaRPr lang="en-US" sz="1800" dirty="0" smtClean="0">
              <a:solidFill>
                <a:srgbClr val="0080FF"/>
              </a:solidFill>
            </a:endParaRPr>
          </a:p>
          <a:p>
            <a:pPr marL="457200" indent="-457200">
              <a:buFont typeface="+mj-lt"/>
              <a:buAutoNum type="arabicPeriod"/>
            </a:pPr>
            <a:r>
              <a:rPr lang="en-US" sz="1800" dirty="0" smtClean="0"/>
              <a:t>Clearly </a:t>
            </a:r>
            <a:r>
              <a:rPr lang="en-US" sz="1800" dirty="0"/>
              <a:t>articulate requirements flow-down and margin analysis during future plenary </a:t>
            </a:r>
            <a:r>
              <a:rPr lang="en-US" sz="1800" dirty="0" smtClean="0"/>
              <a:t>sessions</a:t>
            </a:r>
            <a:r>
              <a:rPr lang="en-US" sz="1800" dirty="0" smtClean="0"/>
              <a:t>. </a:t>
            </a:r>
            <a:r>
              <a:rPr lang="en-US" sz="1800" dirty="0" smtClean="0">
                <a:solidFill>
                  <a:srgbClr val="0080FF"/>
                </a:solidFill>
              </a:rPr>
              <a:t>Add to the plenary talks</a:t>
            </a:r>
            <a:endParaRPr lang="en-US" sz="1800" dirty="0" smtClean="0">
              <a:solidFill>
                <a:srgbClr val="0080FF"/>
              </a:solidFill>
            </a:endParaRPr>
          </a:p>
          <a:p>
            <a:pPr marL="457200" indent="-457200">
              <a:buFont typeface="+mj-lt"/>
              <a:buAutoNum type="arabicPeriod"/>
            </a:pPr>
            <a:r>
              <a:rPr lang="en-US" sz="1800" dirty="0" smtClean="0"/>
              <a:t>Review </a:t>
            </a:r>
            <a:r>
              <a:rPr lang="en-US" sz="1800" dirty="0"/>
              <a:t>the risk registry and ensure that the top ten risks are accounted for </a:t>
            </a:r>
            <a:r>
              <a:rPr lang="en-US" sz="1800" dirty="0" smtClean="0"/>
              <a:t>and appropriately categorized</a:t>
            </a:r>
            <a:r>
              <a:rPr lang="en-US" sz="1800" dirty="0" smtClean="0"/>
              <a:t>. </a:t>
            </a:r>
            <a:r>
              <a:rPr lang="en-US" sz="1800" dirty="0" smtClean="0">
                <a:solidFill>
                  <a:srgbClr val="0080FF"/>
                </a:solidFill>
              </a:rPr>
              <a:t>Modify the risk slide in the risk talk.</a:t>
            </a:r>
            <a:endParaRPr lang="en-US" sz="1800" dirty="0" smtClean="0">
              <a:solidFill>
                <a:srgbClr val="0080FF"/>
              </a:solidFill>
            </a:endParaRPr>
          </a:p>
          <a:p>
            <a:pPr marL="457200" indent="-457200">
              <a:buFont typeface="+mj-lt"/>
              <a:buAutoNum type="arabicPeriod"/>
            </a:pPr>
            <a:r>
              <a:rPr lang="en-US" sz="1800" dirty="0" smtClean="0"/>
              <a:t>Address </a:t>
            </a:r>
            <a:r>
              <a:rPr lang="en-US" sz="1800" dirty="0"/>
              <a:t>review comments and recommendations relevant to the MIE PD’s and proceed </a:t>
            </a:r>
            <a:r>
              <a:rPr lang="en-US" sz="1800" dirty="0" smtClean="0"/>
              <a:t>with the </a:t>
            </a:r>
            <a:r>
              <a:rPr lang="en-US" sz="1800" dirty="0"/>
              <a:t>Lab Director’s Review of the MIE</a:t>
            </a:r>
            <a:r>
              <a:rPr lang="en-US" sz="1800" dirty="0" smtClean="0"/>
              <a:t>. </a:t>
            </a:r>
            <a:r>
              <a:rPr lang="en-US" sz="1800" dirty="0" smtClean="0">
                <a:solidFill>
                  <a:srgbClr val="0080FF"/>
                </a:solidFill>
              </a:rPr>
              <a:t>We will discuss the status of all important recommendations</a:t>
            </a:r>
            <a:endParaRPr lang="en-US" sz="1800" dirty="0">
              <a:solidFill>
                <a:srgbClr val="0080FF"/>
              </a:solidFill>
            </a:endParaRPr>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18674345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
            <a:ext cx="8229600" cy="546497"/>
          </a:xfrm>
        </p:spPr>
        <p:txBody>
          <a:bodyPr/>
          <a:lstStyle/>
          <a:p>
            <a:r>
              <a:rPr lang="en-US" sz="2800" dirty="0" smtClean="0"/>
              <a:t>Director’s Review Recommendations - continued</a:t>
            </a:r>
            <a:endParaRPr lang="en-US" sz="2800" dirty="0"/>
          </a:p>
        </p:txBody>
      </p:sp>
      <p:sp>
        <p:nvSpPr>
          <p:cNvPr id="3" name="Content Placeholder 2"/>
          <p:cNvSpPr>
            <a:spLocks noGrp="1"/>
          </p:cNvSpPr>
          <p:nvPr>
            <p:ph idx="1"/>
          </p:nvPr>
        </p:nvSpPr>
        <p:spPr>
          <a:xfrm>
            <a:off x="228600" y="742950"/>
            <a:ext cx="8763000" cy="4114800"/>
          </a:xfrm>
        </p:spPr>
        <p:txBody>
          <a:bodyPr/>
          <a:lstStyle/>
          <a:p>
            <a:pPr marL="342900" indent="-342900">
              <a:buFont typeface="+mj-lt"/>
              <a:buAutoNum type="arabicPeriod" startAt="6"/>
            </a:pPr>
            <a:r>
              <a:rPr lang="en-US" sz="1600" dirty="0"/>
              <a:t>To clearly show that the scope of each project is sufficiently defined to support approval </a:t>
            </a:r>
            <a:r>
              <a:rPr lang="en-US" sz="1600" dirty="0" smtClean="0"/>
              <a:t>of PD-2 </a:t>
            </a:r>
            <a:r>
              <a:rPr lang="en-US" sz="1600" dirty="0"/>
              <a:t>and PD-3 and that the specifications, designs and execution plans will likely meet </a:t>
            </a:r>
            <a:r>
              <a:rPr lang="en-US" sz="1600" dirty="0" smtClean="0"/>
              <a:t>the technical </a:t>
            </a:r>
            <a:r>
              <a:rPr lang="en-US" sz="1600" dirty="0"/>
              <a:t>performance requirements, the committee feels it will be critical to develop for </a:t>
            </a:r>
            <a:r>
              <a:rPr lang="en-US" sz="1600" dirty="0" smtClean="0"/>
              <a:t>the PD-2/PD-3 </a:t>
            </a:r>
            <a:r>
              <a:rPr lang="en-US" sz="1600" dirty="0"/>
              <a:t>review a document, which clearly describes how the scientific requirements </a:t>
            </a:r>
            <a:r>
              <a:rPr lang="en-US" sz="1600" dirty="0" smtClean="0"/>
              <a:t>flow into </a:t>
            </a:r>
            <a:r>
              <a:rPr lang="en-US" sz="1600" dirty="0"/>
              <a:t>the detector specifications and performance </a:t>
            </a:r>
            <a:r>
              <a:rPr lang="en-US" sz="1600" dirty="0" smtClean="0"/>
              <a:t>requirements</a:t>
            </a:r>
            <a:r>
              <a:rPr lang="en-US" sz="1600" dirty="0" smtClean="0"/>
              <a:t>. </a:t>
            </a:r>
            <a:r>
              <a:rPr lang="en-US" sz="1600" dirty="0" smtClean="0">
                <a:solidFill>
                  <a:srgbClr val="0080FF"/>
                </a:solidFill>
              </a:rPr>
              <a:t>The TDR</a:t>
            </a:r>
            <a:r>
              <a:rPr lang="en-US" sz="1600" dirty="0">
                <a:solidFill>
                  <a:srgbClr val="0080FF"/>
                </a:solidFill>
              </a:rPr>
              <a:t> </a:t>
            </a:r>
            <a:r>
              <a:rPr lang="en-US" sz="1600" dirty="0" smtClean="0">
                <a:solidFill>
                  <a:srgbClr val="0080FF"/>
                </a:solidFill>
              </a:rPr>
              <a:t>does this.</a:t>
            </a:r>
            <a:endParaRPr lang="en-US" sz="1600" dirty="0" smtClean="0">
              <a:solidFill>
                <a:srgbClr val="0080FF"/>
              </a:solidFill>
            </a:endParaRPr>
          </a:p>
          <a:p>
            <a:pPr marL="342900" indent="-342900">
              <a:buFont typeface="+mj-lt"/>
              <a:buAutoNum type="arabicPeriod" startAt="6"/>
            </a:pPr>
            <a:endParaRPr lang="en-US" sz="1600" dirty="0" smtClean="0"/>
          </a:p>
          <a:p>
            <a:pPr marL="342900" indent="-342900">
              <a:buFont typeface="+mj-lt"/>
              <a:buAutoNum type="arabicPeriod" startAt="6"/>
            </a:pPr>
            <a:r>
              <a:rPr lang="en-US" sz="1600" dirty="0" smtClean="0"/>
              <a:t>The </a:t>
            </a:r>
            <a:r>
              <a:rPr lang="en-US" sz="1600" dirty="0"/>
              <a:t>technical maturity of the project must be clearly documented and the percent </a:t>
            </a:r>
            <a:r>
              <a:rPr lang="en-US" sz="1600" dirty="0" smtClean="0"/>
              <a:t>completion of </a:t>
            </a:r>
            <a:r>
              <a:rPr lang="en-US" sz="1600" dirty="0"/>
              <a:t>final design for each Level 3 subsystem evaluated. The prototypes, which are real </a:t>
            </a:r>
            <a:r>
              <a:rPr lang="en-US" sz="1600" dirty="0" smtClean="0"/>
              <a:t>first articles </a:t>
            </a:r>
            <a:r>
              <a:rPr lang="en-US" sz="1600" dirty="0"/>
              <a:t>based on final design for each Level 3 subsystem should be identified and </a:t>
            </a:r>
            <a:r>
              <a:rPr lang="en-US" sz="1600" dirty="0" smtClean="0"/>
              <a:t>their performance </a:t>
            </a:r>
            <a:r>
              <a:rPr lang="en-US" sz="1600" dirty="0"/>
              <a:t>should be compared to the detector specifications and performance </a:t>
            </a:r>
            <a:r>
              <a:rPr lang="en-US" sz="1600" dirty="0" smtClean="0"/>
              <a:t>requirements</a:t>
            </a:r>
            <a:r>
              <a:rPr lang="en-US" sz="1600" dirty="0" smtClean="0">
                <a:solidFill>
                  <a:srgbClr val="0080FF"/>
                </a:solidFill>
              </a:rPr>
              <a:t>. Will discuss in the plenary session.</a:t>
            </a:r>
            <a:endParaRPr lang="en-US" sz="1600" dirty="0" smtClean="0">
              <a:solidFill>
                <a:srgbClr val="0080FF"/>
              </a:solidFill>
            </a:endParaRPr>
          </a:p>
          <a:p>
            <a:pPr marL="342900" indent="-342900">
              <a:buFont typeface="+mj-lt"/>
              <a:buAutoNum type="arabicPeriod" startAt="6"/>
            </a:pPr>
            <a:endParaRPr lang="en-US" sz="1600" dirty="0"/>
          </a:p>
          <a:p>
            <a:pPr marL="342900" indent="-342900">
              <a:buFont typeface="+mj-lt"/>
              <a:buAutoNum type="arabicPeriod" startAt="6"/>
            </a:pPr>
            <a:r>
              <a:rPr lang="en-US" sz="1600" dirty="0" smtClean="0"/>
              <a:t>To </a:t>
            </a:r>
            <a:r>
              <a:rPr lang="en-US" sz="1600" dirty="0"/>
              <a:t>document that the ES&amp;H/QA aspects have been properly addressed given the current </a:t>
            </a:r>
            <a:r>
              <a:rPr lang="en-US" sz="1600" dirty="0" smtClean="0"/>
              <a:t>state of </a:t>
            </a:r>
            <a:r>
              <a:rPr lang="en-US" sz="1600" dirty="0"/>
              <a:t>the project, every level-3 presentation should discuss what are the hazards, possible </a:t>
            </a:r>
            <a:r>
              <a:rPr lang="en-US" sz="1600" dirty="0" smtClean="0"/>
              <a:t>safety concerns</a:t>
            </a:r>
            <a:r>
              <a:rPr lang="en-US" sz="1600" dirty="0"/>
              <a:t>, and how they are addressed. Further scheduled safety reviews through the </a:t>
            </a:r>
            <a:r>
              <a:rPr lang="en-US" sz="1600" dirty="0" smtClean="0"/>
              <a:t>different phases </a:t>
            </a:r>
            <a:r>
              <a:rPr lang="en-US" sz="1600" dirty="0"/>
              <a:t>of the project should be </a:t>
            </a:r>
            <a:r>
              <a:rPr lang="en-US" sz="1600" dirty="0" smtClean="0"/>
              <a:t>clearly indicated</a:t>
            </a:r>
            <a:r>
              <a:rPr lang="en-US" sz="1600" dirty="0" smtClean="0"/>
              <a:t>. </a:t>
            </a:r>
            <a:r>
              <a:rPr lang="en-US" sz="1600" dirty="0" smtClean="0">
                <a:solidFill>
                  <a:srgbClr val="0080FF"/>
                </a:solidFill>
              </a:rPr>
              <a:t>We will add an ES&amp;H slide to each L2/L3 talk.</a:t>
            </a:r>
            <a:endParaRPr lang="en-US" sz="1600" dirty="0">
              <a:solidFill>
                <a:srgbClr val="0080FF"/>
              </a:solidFill>
            </a:endParaRPr>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292771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 y="0"/>
            <a:ext cx="8610600" cy="546497"/>
          </a:xfrm>
        </p:spPr>
        <p:txBody>
          <a:bodyPr/>
          <a:lstStyle/>
          <a:p>
            <a:r>
              <a:rPr lang="en-US" sz="2800" dirty="0" smtClean="0"/>
              <a:t>Director’s Review Recommendations- continued</a:t>
            </a:r>
            <a:endParaRPr lang="en-US" sz="2800" dirty="0"/>
          </a:p>
        </p:txBody>
      </p:sp>
      <p:sp>
        <p:nvSpPr>
          <p:cNvPr id="3" name="Content Placeholder 2"/>
          <p:cNvSpPr>
            <a:spLocks noGrp="1"/>
          </p:cNvSpPr>
          <p:nvPr>
            <p:ph idx="1"/>
          </p:nvPr>
        </p:nvSpPr>
        <p:spPr>
          <a:xfrm>
            <a:off x="76200" y="666750"/>
            <a:ext cx="8610600" cy="3927876"/>
          </a:xfrm>
        </p:spPr>
        <p:txBody>
          <a:bodyPr/>
          <a:lstStyle/>
          <a:p>
            <a:pPr marL="342900" indent="-342900">
              <a:buFont typeface="+mj-lt"/>
              <a:buAutoNum type="arabicPeriod" startAt="9"/>
            </a:pPr>
            <a:r>
              <a:rPr lang="en-US" sz="1600" dirty="0" smtClean="0"/>
              <a:t>To </a:t>
            </a:r>
            <a:r>
              <a:rPr lang="en-US" sz="1600" dirty="0"/>
              <a:t>ensure all L2 and L3 managers are well prepared for the review scheduled in May, </a:t>
            </a:r>
            <a:r>
              <a:rPr lang="en-US" sz="1600" dirty="0" smtClean="0"/>
              <a:t>practice drill </a:t>
            </a:r>
            <a:r>
              <a:rPr lang="en-US" sz="1600" dirty="0"/>
              <a:t>downs for those likely to be chosen at the PD-2/PD-3-Review with a Project </a:t>
            </a:r>
            <a:r>
              <a:rPr lang="en-US" sz="1600" dirty="0" smtClean="0"/>
              <a:t>Management professional </a:t>
            </a:r>
            <a:r>
              <a:rPr lang="en-US" sz="1600" dirty="0"/>
              <a:t>should be scheduled</a:t>
            </a:r>
            <a:r>
              <a:rPr lang="en-US" sz="1600" dirty="0" smtClean="0"/>
              <a:t>. </a:t>
            </a:r>
            <a:r>
              <a:rPr lang="en-US" sz="1600" dirty="0" smtClean="0">
                <a:solidFill>
                  <a:srgbClr val="0080FF"/>
                </a:solidFill>
              </a:rPr>
              <a:t>Practice is May 15, 16</a:t>
            </a:r>
            <a:endParaRPr lang="en-US" sz="1600" dirty="0" smtClean="0">
              <a:solidFill>
                <a:srgbClr val="0080FF"/>
              </a:solidFill>
            </a:endParaRPr>
          </a:p>
          <a:p>
            <a:pPr marL="342900" indent="-342900">
              <a:buFont typeface="+mj-lt"/>
              <a:buAutoNum type="arabicPeriod" startAt="9"/>
            </a:pPr>
            <a:endParaRPr lang="en-US" sz="1600" dirty="0" smtClean="0"/>
          </a:p>
          <a:p>
            <a:pPr marL="342900" indent="-342900">
              <a:buFont typeface="+mj-lt"/>
              <a:buAutoNum type="arabicPeriod" startAt="9"/>
            </a:pPr>
            <a:r>
              <a:rPr lang="en-US" sz="1600" dirty="0" smtClean="0"/>
              <a:t>Complete </a:t>
            </a:r>
            <a:r>
              <a:rPr lang="en-US" sz="1600" dirty="0"/>
              <a:t>QA plans should be developed for all subsystem components and made </a:t>
            </a:r>
            <a:r>
              <a:rPr lang="en-US" sz="1600" dirty="0" smtClean="0"/>
              <a:t>publicly available </a:t>
            </a:r>
            <a:r>
              <a:rPr lang="en-US" sz="1600" dirty="0"/>
              <a:t>for the PD-2/PD-3 review. The QA plans should show how the </a:t>
            </a:r>
            <a:r>
              <a:rPr lang="en-US" sz="1600" dirty="0" smtClean="0"/>
              <a:t>technical requirements </a:t>
            </a:r>
            <a:r>
              <a:rPr lang="en-US" sz="1600" dirty="0"/>
              <a:t>are </a:t>
            </a:r>
            <a:r>
              <a:rPr lang="en-US" sz="1600" dirty="0" smtClean="0"/>
              <a:t>verified throughout </a:t>
            </a:r>
            <a:r>
              <a:rPr lang="en-US" sz="1600" dirty="0"/>
              <a:t>the </a:t>
            </a:r>
            <a:r>
              <a:rPr lang="en-US" sz="1600" dirty="0" smtClean="0"/>
              <a:t>production.  </a:t>
            </a:r>
            <a:r>
              <a:rPr lang="en-US" sz="1600" dirty="0" smtClean="0">
                <a:solidFill>
                  <a:srgbClr val="0080FF"/>
                </a:solidFill>
              </a:rPr>
              <a:t>Not possible prior to PD-2/3 review</a:t>
            </a:r>
            <a:endParaRPr lang="en-US" sz="1600" dirty="0" smtClean="0">
              <a:solidFill>
                <a:srgbClr val="0080FF"/>
              </a:solidFill>
            </a:endParaRPr>
          </a:p>
          <a:p>
            <a:pPr marL="342900" indent="-342900">
              <a:buFont typeface="+mj-lt"/>
              <a:buAutoNum type="arabicPeriod" startAt="9"/>
            </a:pPr>
            <a:endParaRPr lang="en-US" sz="1600" dirty="0"/>
          </a:p>
          <a:p>
            <a:pPr marL="342900" indent="-342900">
              <a:buFont typeface="+mj-lt"/>
              <a:buAutoNum type="arabicPeriod" startAt="9"/>
            </a:pPr>
            <a:r>
              <a:rPr lang="en-US" sz="1600" dirty="0" smtClean="0"/>
              <a:t>All </a:t>
            </a:r>
            <a:r>
              <a:rPr lang="en-US" sz="1600" dirty="0"/>
              <a:t>subsystems to be installed in the magnet should be able to articulate how their </a:t>
            </a:r>
            <a:r>
              <a:rPr lang="en-US" sz="1600" dirty="0" smtClean="0"/>
              <a:t>design integrated </a:t>
            </a:r>
            <a:r>
              <a:rPr lang="en-US" sz="1600" dirty="0"/>
              <a:t>robustness and redundancy to account for the difficulty of access to sub </a:t>
            </a:r>
            <a:r>
              <a:rPr lang="en-US" sz="1600" dirty="0" smtClean="0"/>
              <a:t>system components </a:t>
            </a:r>
            <a:r>
              <a:rPr lang="en-US" sz="1600" dirty="0"/>
              <a:t>during a run for the potential limited overall runtime of </a:t>
            </a:r>
            <a:r>
              <a:rPr lang="en-US" sz="1600" dirty="0" smtClean="0"/>
              <a:t>sPHENIX</a:t>
            </a:r>
            <a:r>
              <a:rPr lang="en-US" sz="1600" dirty="0" smtClean="0"/>
              <a:t>. </a:t>
            </a:r>
            <a:r>
              <a:rPr lang="en-US" sz="1600" dirty="0" smtClean="0">
                <a:solidFill>
                  <a:srgbClr val="0080FF"/>
                </a:solidFill>
              </a:rPr>
              <a:t>Add this to L2 talks.</a:t>
            </a:r>
            <a:endParaRPr lang="en-US" sz="1600" dirty="0">
              <a:solidFill>
                <a:srgbClr val="0080FF"/>
              </a:solidFill>
            </a:endParaRPr>
          </a:p>
          <a:p>
            <a:endParaRPr lang="en-US" sz="16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27386980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
            <a:ext cx="8610600" cy="546497"/>
          </a:xfrm>
        </p:spPr>
        <p:txBody>
          <a:bodyPr/>
          <a:lstStyle/>
          <a:p>
            <a:r>
              <a:rPr lang="en-US" sz="2800" dirty="0" smtClean="0"/>
              <a:t>Director’s Review Recommendations - continued</a:t>
            </a:r>
            <a:endParaRPr lang="en-US" sz="2800" dirty="0"/>
          </a:p>
        </p:txBody>
      </p:sp>
      <p:sp>
        <p:nvSpPr>
          <p:cNvPr id="3" name="Content Placeholder 2"/>
          <p:cNvSpPr>
            <a:spLocks noGrp="1"/>
          </p:cNvSpPr>
          <p:nvPr>
            <p:ph idx="1"/>
          </p:nvPr>
        </p:nvSpPr>
        <p:spPr>
          <a:xfrm>
            <a:off x="152400" y="666750"/>
            <a:ext cx="8991600" cy="4267200"/>
          </a:xfrm>
        </p:spPr>
        <p:txBody>
          <a:bodyPr/>
          <a:lstStyle/>
          <a:p>
            <a:pPr marL="342900" indent="-342900">
              <a:buFont typeface="+mj-lt"/>
              <a:buAutoNum type="arabicPeriod" startAt="12"/>
            </a:pPr>
            <a:r>
              <a:rPr lang="en-US" sz="1600" dirty="0"/>
              <a:t>Clearly articulate requirements flow-down and margin analysis during future plenary </a:t>
            </a:r>
            <a:r>
              <a:rPr lang="en-US" sz="1600" dirty="0" smtClean="0"/>
              <a:t>sessions</a:t>
            </a:r>
            <a:r>
              <a:rPr lang="en-US" sz="1600" dirty="0" smtClean="0"/>
              <a:t>. </a:t>
            </a:r>
            <a:r>
              <a:rPr lang="en-US" sz="1600" dirty="0" smtClean="0">
                <a:solidFill>
                  <a:srgbClr val="0080FF"/>
                </a:solidFill>
              </a:rPr>
              <a:t>Agreed</a:t>
            </a:r>
            <a:endParaRPr lang="en-US" sz="1600" dirty="0" smtClean="0">
              <a:solidFill>
                <a:srgbClr val="0080FF"/>
              </a:solidFill>
            </a:endParaRPr>
          </a:p>
          <a:p>
            <a:pPr marL="342900" indent="-342900">
              <a:buFont typeface="+mj-lt"/>
              <a:buAutoNum type="arabicPeriod" startAt="12"/>
            </a:pPr>
            <a:endParaRPr lang="en-US" sz="1600" dirty="0"/>
          </a:p>
          <a:p>
            <a:pPr marL="342900" indent="-342900">
              <a:buFont typeface="+mj-lt"/>
              <a:buAutoNum type="arabicPeriod" startAt="12"/>
            </a:pPr>
            <a:r>
              <a:rPr lang="en-US" sz="1600" dirty="0" smtClean="0"/>
              <a:t>Develop </a:t>
            </a:r>
            <a:r>
              <a:rPr lang="en-US" sz="1600" dirty="0"/>
              <a:t>a clear methodology for performing verification/validation against specifications </a:t>
            </a:r>
            <a:r>
              <a:rPr lang="en-US" sz="1600" dirty="0" smtClean="0"/>
              <a:t>and interface requirements</a:t>
            </a:r>
            <a:r>
              <a:rPr lang="en-US" sz="1600" dirty="0" smtClean="0"/>
              <a:t>. </a:t>
            </a:r>
            <a:r>
              <a:rPr lang="en-US" sz="1600" dirty="0" smtClean="0">
                <a:solidFill>
                  <a:srgbClr val="0080FF"/>
                </a:solidFill>
              </a:rPr>
              <a:t>We have such a methodology. A mechanical parts match prints and control docs. All electronics meet performance spec through bench tests.</a:t>
            </a:r>
            <a:endParaRPr lang="en-US" sz="1600" dirty="0" smtClean="0">
              <a:solidFill>
                <a:srgbClr val="0080FF"/>
              </a:solidFill>
            </a:endParaRPr>
          </a:p>
          <a:p>
            <a:pPr marL="342900" indent="-342900">
              <a:buFont typeface="+mj-lt"/>
              <a:buAutoNum type="arabicPeriod" startAt="12"/>
            </a:pPr>
            <a:endParaRPr lang="en-US" sz="1600" dirty="0"/>
          </a:p>
          <a:p>
            <a:pPr marL="342900" indent="-342900">
              <a:buFont typeface="+mj-lt"/>
              <a:buAutoNum type="arabicPeriod" startAt="12"/>
            </a:pPr>
            <a:r>
              <a:rPr lang="en-US" sz="1600" dirty="0" smtClean="0"/>
              <a:t>Have </a:t>
            </a:r>
            <a:r>
              <a:rPr lang="en-US" sz="1600" dirty="0"/>
              <a:t>all talks posted at least 1 week prior to start of review. Other materials should be </a:t>
            </a:r>
            <a:r>
              <a:rPr lang="en-US" sz="1600" dirty="0" smtClean="0"/>
              <a:t>posted 2 </a:t>
            </a:r>
            <a:r>
              <a:rPr lang="en-US" sz="1600" dirty="0"/>
              <a:t>weeks </a:t>
            </a:r>
            <a:r>
              <a:rPr lang="en-US" sz="1600" dirty="0" smtClean="0"/>
              <a:t>prior</a:t>
            </a:r>
            <a:r>
              <a:rPr lang="en-US" sz="1600" dirty="0" smtClean="0"/>
              <a:t>. </a:t>
            </a:r>
            <a:r>
              <a:rPr lang="en-US" sz="1600" dirty="0" smtClean="0">
                <a:solidFill>
                  <a:srgbClr val="0080FF"/>
                </a:solidFill>
              </a:rPr>
              <a:t>We will post back up material May 14 and talks May 21</a:t>
            </a:r>
            <a:endParaRPr lang="en-US" sz="1600" dirty="0" smtClean="0">
              <a:solidFill>
                <a:srgbClr val="0080FF"/>
              </a:solidFill>
            </a:endParaRPr>
          </a:p>
          <a:p>
            <a:pPr marL="342900" indent="-342900">
              <a:buFont typeface="+mj-lt"/>
              <a:buAutoNum type="arabicPeriod" startAt="12"/>
            </a:pPr>
            <a:endParaRPr lang="en-US" sz="1600" dirty="0"/>
          </a:p>
          <a:p>
            <a:pPr marL="342900" indent="-342900">
              <a:buFont typeface="+mj-lt"/>
              <a:buAutoNum type="arabicPeriod" startAt="12"/>
            </a:pPr>
            <a:r>
              <a:rPr lang="en-US" sz="1600" dirty="0" smtClean="0"/>
              <a:t>Reduce </a:t>
            </a:r>
            <a:r>
              <a:rPr lang="en-US" sz="1600" dirty="0"/>
              <a:t>the number of plenary talks to only the most important for the Lab Director </a:t>
            </a:r>
            <a:r>
              <a:rPr lang="en-US" sz="1600" dirty="0" smtClean="0"/>
              <a:t>PD-2/3 review</a:t>
            </a:r>
            <a:r>
              <a:rPr lang="en-US" sz="1600" dirty="0"/>
              <a:t>. Restructure the plenary talks to better communicate the key issues. The </a:t>
            </a:r>
            <a:r>
              <a:rPr lang="en-US" sz="1600" dirty="0" smtClean="0"/>
              <a:t>opening talks </a:t>
            </a:r>
            <a:r>
              <a:rPr lang="en-US" sz="1600" dirty="0"/>
              <a:t>should introduce and provide background to major elements and should reference </a:t>
            </a:r>
            <a:r>
              <a:rPr lang="en-US" sz="1600" dirty="0" smtClean="0"/>
              <a:t>future talks </a:t>
            </a:r>
            <a:r>
              <a:rPr lang="en-US" sz="1600" dirty="0"/>
              <a:t>on details but should not go into that </a:t>
            </a:r>
            <a:r>
              <a:rPr lang="en-US" sz="1600" dirty="0" smtClean="0"/>
              <a:t>detail</a:t>
            </a:r>
            <a:r>
              <a:rPr lang="en-US" sz="1600" dirty="0" smtClean="0">
                <a:solidFill>
                  <a:srgbClr val="0080FF"/>
                </a:solidFill>
              </a:rPr>
              <a:t>. </a:t>
            </a:r>
            <a:r>
              <a:rPr lang="en-US" sz="1600" dirty="0" smtClean="0">
                <a:solidFill>
                  <a:srgbClr val="0080FF"/>
                </a:solidFill>
              </a:rPr>
              <a:t>Only plenary talks are Overview (EO’B), Project Management (Glenn), Cost/Schedule/Risk/Contingency(Cathy), 6 L2 talks, ES&amp;H. The plenary sessions are May 28, 1:30-5:30 and May 29 8:00 am-noon.</a:t>
            </a:r>
            <a:endParaRPr lang="en-US" sz="1600" dirty="0" smtClean="0">
              <a:solidFill>
                <a:srgbClr val="0080FF"/>
              </a:solidFill>
            </a:endParaRPr>
          </a:p>
          <a:p>
            <a:pPr marL="0" indent="0">
              <a:buNone/>
            </a:pPr>
            <a:endParaRPr lang="en-US" sz="1600" dirty="0"/>
          </a:p>
          <a:p>
            <a:pPr marL="0" indent="0">
              <a:buNone/>
            </a:pPr>
            <a:endParaRPr lang="en-US" sz="1600" dirty="0" smtClean="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3584595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
            <a:ext cx="8610600" cy="546497"/>
          </a:xfrm>
        </p:spPr>
        <p:txBody>
          <a:bodyPr/>
          <a:lstStyle/>
          <a:p>
            <a:r>
              <a:rPr lang="en-US" sz="2800" dirty="0" smtClean="0"/>
              <a:t>Director’s Review Recommendations - continued</a:t>
            </a:r>
            <a:endParaRPr lang="en-US" sz="2800" dirty="0"/>
          </a:p>
        </p:txBody>
      </p:sp>
      <p:sp>
        <p:nvSpPr>
          <p:cNvPr id="3" name="Content Placeholder 2"/>
          <p:cNvSpPr>
            <a:spLocks noGrp="1"/>
          </p:cNvSpPr>
          <p:nvPr>
            <p:ph idx="1"/>
          </p:nvPr>
        </p:nvSpPr>
        <p:spPr>
          <a:xfrm>
            <a:off x="152400" y="666750"/>
            <a:ext cx="8991600" cy="4267200"/>
          </a:xfrm>
        </p:spPr>
        <p:txBody>
          <a:bodyPr/>
          <a:lstStyle/>
          <a:p>
            <a:pPr marL="342900" indent="-342900">
              <a:buFont typeface="+mj-lt"/>
              <a:buAutoNum type="arabicPeriod" startAt="16"/>
            </a:pPr>
            <a:r>
              <a:rPr lang="en-US" sz="1600" dirty="0"/>
              <a:t>The MIE is ready for PD-2. However, a logical demonstration of readiness for PD-3 was </a:t>
            </a:r>
            <a:r>
              <a:rPr lang="en-US" sz="1600" dirty="0" smtClean="0"/>
              <a:t>not made </a:t>
            </a:r>
            <a:r>
              <a:rPr lang="en-US" sz="1600" dirty="0"/>
              <a:t>to the committee at this review.  </a:t>
            </a:r>
            <a:r>
              <a:rPr lang="en-US" sz="1600" dirty="0" smtClean="0">
                <a:solidFill>
                  <a:srgbClr val="0080FF"/>
                </a:solidFill>
              </a:rPr>
              <a:t>This is a comment</a:t>
            </a:r>
            <a:endParaRPr lang="en-US" sz="1600" dirty="0">
              <a:solidFill>
                <a:srgbClr val="0080FF"/>
              </a:solidFill>
            </a:endParaRPr>
          </a:p>
          <a:p>
            <a:pPr marL="342900" indent="-342900">
              <a:buFont typeface="+mj-lt"/>
              <a:buAutoNum type="arabicPeriod" startAt="16"/>
            </a:pPr>
            <a:endParaRPr lang="en-US" sz="1600" dirty="0" smtClean="0"/>
          </a:p>
          <a:p>
            <a:pPr marL="342900" indent="-342900">
              <a:buFont typeface="+mj-lt"/>
              <a:buAutoNum type="arabicPeriod" startAt="16"/>
            </a:pPr>
            <a:r>
              <a:rPr lang="en-US" sz="1600" dirty="0" smtClean="0"/>
              <a:t>The </a:t>
            </a:r>
            <a:r>
              <a:rPr lang="en-US" sz="1600" dirty="0"/>
              <a:t>MIE will go through another formal review in 7 weeks, this will be an opportunity for </a:t>
            </a:r>
            <a:r>
              <a:rPr lang="en-US" sz="1600" dirty="0" smtClean="0"/>
              <a:t>the Project </a:t>
            </a:r>
            <a:r>
              <a:rPr lang="en-US" sz="1600" dirty="0"/>
              <a:t>team to demonstrate that this area is fully ready for both PD-2 and </a:t>
            </a:r>
            <a:r>
              <a:rPr lang="en-US" sz="1600" dirty="0" smtClean="0"/>
              <a:t>3</a:t>
            </a:r>
            <a:r>
              <a:rPr lang="en-US" sz="1600" dirty="0" smtClean="0"/>
              <a:t>.</a:t>
            </a:r>
            <a:r>
              <a:rPr lang="en-US" sz="1600" dirty="0" smtClean="0">
                <a:solidFill>
                  <a:srgbClr val="0080FF"/>
                </a:solidFill>
              </a:rPr>
              <a:t>This is also a comment</a:t>
            </a:r>
            <a:r>
              <a:rPr lang="en-US" sz="1600" dirty="0" smtClean="0"/>
              <a:t>.</a:t>
            </a:r>
            <a:endParaRPr lang="en-US" sz="1600" dirty="0" smtClean="0"/>
          </a:p>
          <a:p>
            <a:pPr marL="342900" indent="-342900">
              <a:buFont typeface="+mj-lt"/>
              <a:buAutoNum type="arabicPeriod" startAt="16"/>
            </a:pPr>
            <a:endParaRPr lang="en-US" sz="1600" dirty="0"/>
          </a:p>
          <a:p>
            <a:pPr marL="342900" indent="-342900">
              <a:buFont typeface="+mj-lt"/>
              <a:buAutoNum type="arabicPeriod" startAt="16"/>
            </a:pPr>
            <a:r>
              <a:rPr lang="en-US" sz="1600" dirty="0" smtClean="0"/>
              <a:t>The </a:t>
            </a:r>
            <a:r>
              <a:rPr lang="en-US" sz="1600" dirty="0"/>
              <a:t>project team must define a process that justifies moving to PD-3 before May 1. This </a:t>
            </a:r>
            <a:r>
              <a:rPr lang="en-US" sz="1600" dirty="0" smtClean="0"/>
              <a:t>should include </a:t>
            </a:r>
            <a:r>
              <a:rPr lang="en-US" sz="1600" dirty="0"/>
              <a:t>which design review gates must be completed, that Action Items are completed, </a:t>
            </a:r>
            <a:r>
              <a:rPr lang="en-US" sz="1600" dirty="0" smtClean="0"/>
              <a:t>and that </a:t>
            </a:r>
            <a:r>
              <a:rPr lang="en-US" sz="1600" dirty="0"/>
              <a:t>items such as Final Interface Control Docs (ICDs) and Requirements Docs are also </a:t>
            </a:r>
            <a:r>
              <a:rPr lang="en-US" sz="1600" dirty="0" smtClean="0"/>
              <a:t>under revision </a:t>
            </a:r>
            <a:r>
              <a:rPr lang="en-US" sz="1600" dirty="0"/>
              <a:t>control</a:t>
            </a:r>
            <a:r>
              <a:rPr lang="en-US" sz="1600" dirty="0" smtClean="0"/>
              <a:t>. </a:t>
            </a:r>
            <a:r>
              <a:rPr lang="en-US" sz="1600" dirty="0" smtClean="0">
                <a:solidFill>
                  <a:srgbClr val="0080FF"/>
                </a:solidFill>
              </a:rPr>
              <a:t>We plan to meet all BNL requirements for PD-2/3. </a:t>
            </a:r>
            <a:endParaRPr lang="en-US" sz="1600" dirty="0">
              <a:solidFill>
                <a:srgbClr val="0080FF"/>
              </a:solidFill>
            </a:endParaRPr>
          </a:p>
          <a:p>
            <a:pPr marL="0" indent="0">
              <a:buNone/>
            </a:pPr>
            <a:endParaRPr lang="en-US" sz="16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3246451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
            <a:ext cx="8610600" cy="546497"/>
          </a:xfrm>
        </p:spPr>
        <p:txBody>
          <a:bodyPr/>
          <a:lstStyle/>
          <a:p>
            <a:r>
              <a:rPr lang="en-US" sz="2800" dirty="0" smtClean="0"/>
              <a:t>Director’s Review Recommendations - continued</a:t>
            </a:r>
            <a:endParaRPr lang="en-US" sz="2800" dirty="0"/>
          </a:p>
        </p:txBody>
      </p:sp>
      <p:sp>
        <p:nvSpPr>
          <p:cNvPr id="3" name="Content Placeholder 2"/>
          <p:cNvSpPr>
            <a:spLocks noGrp="1"/>
          </p:cNvSpPr>
          <p:nvPr>
            <p:ph idx="1"/>
          </p:nvPr>
        </p:nvSpPr>
        <p:spPr>
          <a:xfrm>
            <a:off x="152400" y="666750"/>
            <a:ext cx="8991600" cy="4267200"/>
          </a:xfrm>
        </p:spPr>
        <p:txBody>
          <a:bodyPr/>
          <a:lstStyle/>
          <a:p>
            <a:pPr marL="0" indent="0">
              <a:buNone/>
            </a:pPr>
            <a:r>
              <a:rPr lang="en-US" sz="1600" b="1" dirty="0" smtClean="0"/>
              <a:t>Presentation-related recommendations:</a:t>
            </a:r>
          </a:p>
          <a:p>
            <a:pPr marL="342900" indent="-342900">
              <a:buFont typeface="+mj-lt"/>
              <a:buAutoNum type="arabicPeriod" startAt="19"/>
            </a:pPr>
            <a:r>
              <a:rPr lang="en-US" sz="1600" dirty="0" smtClean="0"/>
              <a:t>Include </a:t>
            </a:r>
            <a:r>
              <a:rPr lang="en-US" sz="1600" dirty="0"/>
              <a:t>a clear, brief slide describing the relationship of the sPHENIX program including </a:t>
            </a:r>
            <a:r>
              <a:rPr lang="en-US" sz="1600" dirty="0" smtClean="0"/>
              <a:t>the MIE, Infrastructure</a:t>
            </a:r>
            <a:r>
              <a:rPr lang="en-US" sz="1600" dirty="0"/>
              <a:t>, and Tracking System Upgrade projects. This should acknowledge </a:t>
            </a:r>
            <a:r>
              <a:rPr lang="en-US" sz="1600" dirty="0" smtClean="0"/>
              <a:t>all contributed </a:t>
            </a:r>
            <a:r>
              <a:rPr lang="en-US" sz="1600" dirty="0"/>
              <a:t>scope </a:t>
            </a:r>
            <a:r>
              <a:rPr lang="en-US" sz="1600" dirty="0" smtClean="0"/>
              <a:t>and labor</a:t>
            </a:r>
            <a:r>
              <a:rPr lang="en-US" sz="1600" dirty="0"/>
              <a:t>. Also address the implications of RHIC operations on </a:t>
            </a:r>
            <a:r>
              <a:rPr lang="en-US" sz="1600" dirty="0" smtClean="0"/>
              <a:t>these projects</a:t>
            </a:r>
            <a:r>
              <a:rPr lang="en-US" sz="1600" dirty="0"/>
              <a:t>. This information is needed </a:t>
            </a:r>
            <a:r>
              <a:rPr lang="en-US" sz="1600" dirty="0" smtClean="0"/>
              <a:t>as background </a:t>
            </a:r>
            <a:r>
              <a:rPr lang="en-US" sz="1600" dirty="0"/>
              <a:t>to eliminate potential </a:t>
            </a:r>
            <a:r>
              <a:rPr lang="en-US" sz="1600" dirty="0" smtClean="0"/>
              <a:t>misunderstandings and </a:t>
            </a:r>
            <a:r>
              <a:rPr lang="en-US" sz="1600" dirty="0"/>
              <a:t>issues that this committee has had/still </a:t>
            </a:r>
            <a:r>
              <a:rPr lang="en-US" sz="1600" dirty="0" smtClean="0"/>
              <a:t>has. </a:t>
            </a:r>
            <a:r>
              <a:rPr lang="en-US" sz="1600" dirty="0" smtClean="0">
                <a:solidFill>
                  <a:srgbClr val="0080FF"/>
                </a:solidFill>
              </a:rPr>
              <a:t>We will clearly describe what is and isn’t the MIE.</a:t>
            </a:r>
            <a:endParaRPr lang="en-US" sz="1600" dirty="0" smtClean="0">
              <a:solidFill>
                <a:srgbClr val="0080FF"/>
              </a:solidFill>
            </a:endParaRPr>
          </a:p>
          <a:p>
            <a:pPr marL="342900" indent="-342900">
              <a:buFont typeface="+mj-lt"/>
              <a:buAutoNum type="arabicPeriod" startAt="19"/>
            </a:pPr>
            <a:r>
              <a:rPr lang="en-US" sz="1600" dirty="0" smtClean="0"/>
              <a:t>Alternatively</a:t>
            </a:r>
            <a:r>
              <a:rPr lang="en-US" sz="1600" dirty="0"/>
              <a:t>, describe this relationship in </a:t>
            </a:r>
            <a:r>
              <a:rPr lang="en-US" sz="1600" dirty="0" smtClean="0"/>
              <a:t>a pre-review </a:t>
            </a:r>
            <a:r>
              <a:rPr lang="en-US" sz="1600" dirty="0"/>
              <a:t>brief provided to the reviewers prior to the </a:t>
            </a:r>
            <a:r>
              <a:rPr lang="en-US" sz="1600" dirty="0" smtClean="0"/>
              <a:t>review. Discuss </a:t>
            </a:r>
            <a:r>
              <a:rPr lang="en-US" sz="1600" dirty="0"/>
              <a:t>requirements capture and flow-down so that subsystems can discuss their specs </a:t>
            </a:r>
            <a:r>
              <a:rPr lang="en-US" sz="1600" dirty="0" smtClean="0"/>
              <a:t>and refer </a:t>
            </a:r>
            <a:r>
              <a:rPr lang="en-US" sz="1600" dirty="0"/>
              <a:t>back to these </a:t>
            </a:r>
            <a:r>
              <a:rPr lang="en-US" sz="1600" dirty="0" smtClean="0"/>
              <a:t>requirements</a:t>
            </a:r>
            <a:r>
              <a:rPr lang="en-US" sz="1600" dirty="0" smtClean="0"/>
              <a:t>. </a:t>
            </a:r>
            <a:r>
              <a:rPr lang="en-US" sz="1600" dirty="0" smtClean="0">
                <a:solidFill>
                  <a:srgbClr val="0080FF"/>
                </a:solidFill>
              </a:rPr>
              <a:t>Good suggestion.</a:t>
            </a:r>
            <a:endParaRPr lang="en-US" sz="1600" dirty="0" smtClean="0">
              <a:solidFill>
                <a:srgbClr val="0080FF"/>
              </a:solidFill>
            </a:endParaRPr>
          </a:p>
          <a:p>
            <a:pPr marL="342900" indent="-342900">
              <a:buFont typeface="+mj-lt"/>
              <a:buAutoNum type="arabicPeriod" startAt="19"/>
            </a:pPr>
            <a:r>
              <a:rPr lang="en-US" sz="1600" dirty="0" smtClean="0"/>
              <a:t>Discuss </a:t>
            </a:r>
            <a:r>
              <a:rPr lang="en-US" sz="1600" dirty="0"/>
              <a:t>the currently completed reviews (focusing primarily on PDRs, FDRs and PRRs) </a:t>
            </a:r>
            <a:r>
              <a:rPr lang="en-US" sz="1600" dirty="0" smtClean="0"/>
              <a:t>and the </a:t>
            </a:r>
            <a:r>
              <a:rPr lang="en-US" sz="1600" dirty="0"/>
              <a:t>process for completing PRRs before fab begins on major items (PD-2/3). ICDs can fall </a:t>
            </a:r>
            <a:r>
              <a:rPr lang="en-US" sz="1600" dirty="0" smtClean="0"/>
              <a:t>into the </a:t>
            </a:r>
            <a:r>
              <a:rPr lang="en-US" sz="1600" dirty="0"/>
              <a:t>same discussion</a:t>
            </a:r>
            <a:r>
              <a:rPr lang="en-US" sz="1600" dirty="0" smtClean="0"/>
              <a:t>. </a:t>
            </a:r>
            <a:r>
              <a:rPr lang="en-US" sz="1600" dirty="0" smtClean="0">
                <a:solidFill>
                  <a:srgbClr val="0080FF"/>
                </a:solidFill>
              </a:rPr>
              <a:t>Will discuss in the plenary session.</a:t>
            </a:r>
            <a:endParaRPr lang="en-US" sz="1600" dirty="0"/>
          </a:p>
          <a:p>
            <a:pPr marL="342900" indent="-342900">
              <a:buFont typeface="+mj-lt"/>
              <a:buAutoNum type="arabicPeriod" startAt="19"/>
            </a:pPr>
            <a:r>
              <a:rPr lang="en-US" sz="1600" dirty="0" smtClean="0"/>
              <a:t>Include </a:t>
            </a:r>
            <a:r>
              <a:rPr lang="en-US" sz="1600" dirty="0"/>
              <a:t>in the subsystem talk template the requirements/specs/flow-down, and a list of </a:t>
            </a:r>
            <a:r>
              <a:rPr lang="en-US" sz="1600" dirty="0" smtClean="0"/>
              <a:t>the substantial </a:t>
            </a:r>
            <a:r>
              <a:rPr lang="en-US" sz="1600" dirty="0"/>
              <a:t>hazards/mitigations. Make uniform the presentation of “cost/schedule drivers”</a:t>
            </a:r>
            <a:r>
              <a:rPr lang="en-US" sz="1600" dirty="0" smtClean="0"/>
              <a:t> </a:t>
            </a:r>
            <a:r>
              <a:rPr lang="en-US" sz="1600" dirty="0"/>
              <a:t>Make uniform </a:t>
            </a:r>
            <a:r>
              <a:rPr lang="en-US" sz="1600" dirty="0" smtClean="0"/>
              <a:t>the presentation </a:t>
            </a:r>
            <a:r>
              <a:rPr lang="en-US" sz="1600" dirty="0"/>
              <a:t>of “cost/schedule drivers</a:t>
            </a:r>
            <a:r>
              <a:rPr lang="en-US" sz="1600" dirty="0" smtClean="0"/>
              <a:t>” (</a:t>
            </a:r>
            <a:r>
              <a:rPr lang="en-US" sz="1600" dirty="0"/>
              <a:t>some were $800K items, others $40K items…)</a:t>
            </a:r>
            <a:r>
              <a:rPr lang="en-US" sz="1600" dirty="0" smtClean="0"/>
              <a:t>.</a:t>
            </a:r>
            <a:r>
              <a:rPr lang="en-US" sz="1600" dirty="0" smtClean="0">
                <a:solidFill>
                  <a:srgbClr val="0080FF"/>
                </a:solidFill>
              </a:rPr>
              <a:t>Will add those 2-3 slides and set a cost threshold of $100k for cost drivers.</a:t>
            </a:r>
            <a:endParaRPr lang="en-US" sz="1600" dirty="0">
              <a:solidFill>
                <a:srgbClr val="0080FF"/>
              </a:solidFill>
            </a:endParaRPr>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Tree>
    <p:extLst>
      <p:ext uri="{BB962C8B-B14F-4D97-AF65-F5344CB8AC3E}">
        <p14:creationId xmlns:p14="http://schemas.microsoft.com/office/powerpoint/2010/main" val="991245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
            <a:ext cx="8229600" cy="546497"/>
          </a:xfrm>
        </p:spPr>
        <p:txBody>
          <a:bodyPr/>
          <a:lstStyle/>
          <a:p>
            <a:r>
              <a:rPr lang="en-US" dirty="0" smtClean="0"/>
              <a:t>BNL PD-2 Requirements</a:t>
            </a:r>
            <a:endParaRPr lang="en-US" dirty="0"/>
          </a:p>
        </p:txBody>
      </p:sp>
      <p:sp>
        <p:nvSpPr>
          <p:cNvPr id="3" name="Content Placeholder 2"/>
          <p:cNvSpPr>
            <a:spLocks noGrp="1"/>
          </p:cNvSpPr>
          <p:nvPr>
            <p:ph idx="1"/>
          </p:nvPr>
        </p:nvSpPr>
        <p:spPr>
          <a:xfrm>
            <a:off x="381000" y="666750"/>
            <a:ext cx="8229600" cy="3851676"/>
          </a:xfrm>
        </p:spPr>
        <p:txBody>
          <a:bodyPr/>
          <a:lstStyle/>
          <a:p>
            <a:pPr marL="0" lvl="0" indent="0">
              <a:buNone/>
            </a:pPr>
            <a:r>
              <a:rPr lang="en-US" sz="1400" b="1" dirty="0"/>
              <a:t>Project Decision 2</a:t>
            </a:r>
            <a:r>
              <a:rPr lang="en-US" sz="1400" dirty="0"/>
              <a:t> - </a:t>
            </a:r>
            <a:r>
              <a:rPr lang="en-US" sz="1400" b="1" dirty="0"/>
              <a:t>The Preliminary Design and Project Baseline will be finalized and approved as part of PD-2 (Project Decision 2).</a:t>
            </a:r>
            <a:r>
              <a:rPr lang="en-US" sz="1400" dirty="0"/>
              <a:t>   A successful PD-2 Review will be attained when the project team has estimated and time-phased the resources required to execute the project against an integrated project schedule, and  a risk analysis is conducted to help determine the potential variability in scope, schedule and/or cost which might be encountered in the course of executing the project.   To achieve PD-2 the project team should meet the following requirements and produce the following documentation:</a:t>
            </a:r>
          </a:p>
          <a:p>
            <a:pPr lvl="1"/>
            <a:r>
              <a:rPr lang="en-US" sz="1400" dirty="0"/>
              <a:t>Conduct Preliminary/Technical Design Review</a:t>
            </a:r>
          </a:p>
          <a:p>
            <a:pPr lvl="1"/>
            <a:r>
              <a:rPr lang="en-US" sz="1400" dirty="0"/>
              <a:t>Complete Preliminary/Technical Design Report</a:t>
            </a:r>
          </a:p>
          <a:p>
            <a:pPr lvl="1"/>
            <a:r>
              <a:rPr lang="en-US" sz="1400" dirty="0"/>
              <a:t>Update and approve Project Management Plan (PMP) </a:t>
            </a:r>
          </a:p>
          <a:p>
            <a:pPr lvl="1"/>
            <a:r>
              <a:rPr lang="en-US" sz="1400" dirty="0"/>
              <a:t>Develop a Performance Baseline including Resource loaded schedule</a:t>
            </a:r>
          </a:p>
          <a:p>
            <a:pPr lvl="1"/>
            <a:r>
              <a:rPr lang="en-US" sz="1400" dirty="0"/>
              <a:t>Finalize Hazards Analysis Plan</a:t>
            </a:r>
          </a:p>
          <a:p>
            <a:pPr lvl="1"/>
            <a:r>
              <a:rPr lang="en-US" sz="1400" dirty="0"/>
              <a:t>Finalize Quality Assurance Program</a:t>
            </a:r>
          </a:p>
          <a:p>
            <a:pPr lvl="1"/>
            <a:r>
              <a:rPr lang="en-US" sz="1400" dirty="0"/>
              <a:t>Propose Funding changes with funding profile</a:t>
            </a:r>
          </a:p>
          <a:p>
            <a:pPr lvl="1"/>
            <a:r>
              <a:rPr lang="en-US" sz="1400" dirty="0"/>
              <a:t>Continue Monthly Reporting include Cost Performance Report</a:t>
            </a:r>
          </a:p>
          <a:p>
            <a:pPr lvl="1"/>
            <a:r>
              <a:rPr lang="en-US" sz="1400" dirty="0"/>
              <a:t>Implement tailored EVMS and change control</a:t>
            </a:r>
          </a:p>
          <a:p>
            <a:pPr lvl="1"/>
            <a:r>
              <a:rPr lang="en-US" sz="1400" dirty="0"/>
              <a:t>Review Project Risk Registry and assess Contingency</a:t>
            </a:r>
          </a:p>
          <a:p>
            <a:pPr lvl="1"/>
            <a:r>
              <a:rPr lang="en-US" sz="1400" dirty="0"/>
              <a:t>Initiate Annual Status Reviews and monthly reporting</a:t>
            </a:r>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2530649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
            <a:ext cx="8229600" cy="546497"/>
          </a:xfrm>
        </p:spPr>
        <p:txBody>
          <a:bodyPr/>
          <a:lstStyle/>
          <a:p>
            <a:r>
              <a:rPr lang="en-US" dirty="0" smtClean="0"/>
              <a:t>BNL PD-3 Requirements</a:t>
            </a:r>
            <a:endParaRPr lang="en-US" dirty="0"/>
          </a:p>
        </p:txBody>
      </p:sp>
      <p:sp>
        <p:nvSpPr>
          <p:cNvPr id="3" name="Content Placeholder 2"/>
          <p:cNvSpPr>
            <a:spLocks noGrp="1"/>
          </p:cNvSpPr>
          <p:nvPr>
            <p:ph idx="1"/>
          </p:nvPr>
        </p:nvSpPr>
        <p:spPr>
          <a:xfrm>
            <a:off x="381000" y="666750"/>
            <a:ext cx="8305800" cy="3927876"/>
          </a:xfrm>
        </p:spPr>
        <p:txBody>
          <a:bodyPr/>
          <a:lstStyle/>
          <a:p>
            <a:pPr marL="0" lvl="0" indent="0">
              <a:buNone/>
            </a:pPr>
            <a:r>
              <a:rPr lang="en-US" sz="1400" b="1" dirty="0"/>
              <a:t>Project Decision 3 (PD-3) includes Approval of the Project Final Design requirements and specifications and Authorization to start Execution of the Project.</a:t>
            </a:r>
            <a:r>
              <a:rPr lang="en-US" sz="1400" dirty="0"/>
              <a:t>  A successful PD-3 Review will be attained when it is determined that the state of the development of the project planning is adequately defined to execute the project plan for successful delivery of the project scope with effective management, resource planning, scheduling, risk assessment and progress tracking at a level that ensures project delivery that addresses the expectations of the stakeholders. To achieve PD-3 the project team should meet the following requirements and produce the following documentation:</a:t>
            </a:r>
          </a:p>
          <a:p>
            <a:pPr lvl="1"/>
            <a:r>
              <a:rPr lang="en-US" sz="1400" dirty="0"/>
              <a:t>Conduct Design Review of the final design requirements and specifications.</a:t>
            </a:r>
          </a:p>
          <a:p>
            <a:pPr lvl="1"/>
            <a:r>
              <a:rPr lang="en-US" sz="1400" dirty="0"/>
              <a:t>Update Project Management Plan (PMP)</a:t>
            </a:r>
          </a:p>
          <a:p>
            <a:pPr lvl="1"/>
            <a:r>
              <a:rPr lang="en-US" sz="1400" dirty="0"/>
              <a:t>Generate a preliminary Transition to Operations Plan</a:t>
            </a:r>
          </a:p>
          <a:p>
            <a:pPr lvl="1"/>
            <a:r>
              <a:rPr lang="en-US" sz="1400" dirty="0"/>
              <a:t>Update Hazard Analysis Plan</a:t>
            </a:r>
          </a:p>
          <a:p>
            <a:pPr lvl="1"/>
            <a:r>
              <a:rPr lang="en-US" sz="1400" dirty="0"/>
              <a:t>Continue Quality Assurance Program</a:t>
            </a:r>
          </a:p>
          <a:p>
            <a:pPr lvl="1"/>
            <a:r>
              <a:rPr lang="en-US" sz="1400" dirty="0"/>
              <a:t>Update Project Integrated Safety Management Plan</a:t>
            </a:r>
          </a:p>
          <a:p>
            <a:pPr lvl="1"/>
            <a:r>
              <a:rPr lang="en-US" sz="1400" dirty="0"/>
              <a:t>Continue Monthly Reporting include Cost Performance Report</a:t>
            </a:r>
          </a:p>
          <a:p>
            <a:pPr lvl="1"/>
            <a:r>
              <a:rPr lang="en-US" sz="1400" dirty="0"/>
              <a:t>Implement tailored EVMS and change control</a:t>
            </a:r>
          </a:p>
          <a:p>
            <a:pPr lvl="1"/>
            <a:r>
              <a:rPr lang="en-US" sz="1400" dirty="0"/>
              <a:t>Monitor Project Risks and Contingency</a:t>
            </a:r>
          </a:p>
          <a:p>
            <a:pPr lvl="1"/>
            <a:r>
              <a:rPr lang="en-US" sz="1400" dirty="0"/>
              <a:t>Continue Annual Status Reviews</a:t>
            </a:r>
          </a:p>
          <a:p>
            <a:pPr marL="0" indent="0">
              <a:buNone/>
            </a:pPr>
            <a:endParaRPr lang="en-US" sz="1400" dirty="0"/>
          </a:p>
        </p:txBody>
      </p:sp>
      <p:sp>
        <p:nvSpPr>
          <p:cNvPr id="4" name="Date Placeholder 3"/>
          <p:cNvSpPr>
            <a:spLocks noGrp="1"/>
          </p:cNvSpPr>
          <p:nvPr>
            <p:ph type="dt" sz="half" idx="10"/>
          </p:nvPr>
        </p:nvSpPr>
        <p:spPr/>
        <p:txBody>
          <a:bodyPr/>
          <a:lstStyle/>
          <a:p>
            <a:pPr>
              <a:defRPr/>
            </a:pPr>
            <a:r>
              <a:rPr lang="en-US" altLang="en-US" smtClean="0"/>
              <a:t>5/02/2019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65309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42991</TotalTime>
  <Words>2503</Words>
  <Application>Microsoft Macintosh PowerPoint</Application>
  <PresentationFormat>On-screen Show (16:9)</PresentationFormat>
  <Paragraphs>213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Agenda for the PMG Meeting</vt:lpstr>
      <vt:lpstr>Director’s Review Recommendations (MIE)</vt:lpstr>
      <vt:lpstr>Director’s Review Recommendations - continued</vt:lpstr>
      <vt:lpstr>Director’s Review Recommendations- continued</vt:lpstr>
      <vt:lpstr>Director’s Review Recommendations - continued</vt:lpstr>
      <vt:lpstr>Director’s Review Recommendations - continued</vt:lpstr>
      <vt:lpstr>Director’s Review Recommendations - continued</vt:lpstr>
      <vt:lpstr>BNL PD-2 Requirements</vt:lpstr>
      <vt:lpstr>BNL PD-3 Requirements</vt:lpstr>
      <vt:lpstr>Preliminary Design Review</vt:lpstr>
      <vt:lpstr>Final Design Requirements and Specifications Review</vt:lpstr>
      <vt:lpstr>Design Maturity of the MIE</vt:lpstr>
      <vt:lpstr>Design Maturity of the MIE</vt:lpstr>
      <vt:lpstr>Review Summary</vt:lpstr>
      <vt:lpstr>Physics flowdown of requirements for Upsilon(1S) mass resolution &lt; 125 MeV/c2 </vt:lpstr>
      <vt:lpstr>Status of Quality Assurance Documents for sPHENIX</vt:lpstr>
      <vt:lpstr>sPHENIX Project Calendar  </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Ann O'Brien</cp:lastModifiedBy>
  <cp:revision>663</cp:revision>
  <cp:lastPrinted>2017-10-23T16:33:50Z</cp:lastPrinted>
  <dcterms:created xsi:type="dcterms:W3CDTF">2015-10-24T00:32:43Z</dcterms:created>
  <dcterms:modified xsi:type="dcterms:W3CDTF">2019-05-02T05:21:14Z</dcterms:modified>
</cp:coreProperties>
</file>