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82" r:id="rId3"/>
    <p:sldId id="284" r:id="rId4"/>
    <p:sldId id="270" r:id="rId5"/>
    <p:sldId id="257" r:id="rId6"/>
    <p:sldId id="278" r:id="rId7"/>
    <p:sldId id="258" r:id="rId8"/>
    <p:sldId id="260" r:id="rId9"/>
    <p:sldId id="261" r:id="rId10"/>
    <p:sldId id="262" r:id="rId11"/>
    <p:sldId id="271" r:id="rId12"/>
    <p:sldId id="269" r:id="rId13"/>
    <p:sldId id="268" r:id="rId14"/>
    <p:sldId id="267" r:id="rId15"/>
    <p:sldId id="272" r:id="rId16"/>
    <p:sldId id="264" r:id="rId17"/>
    <p:sldId id="283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F2AA5-ACD1-4DF2-A9B7-0095352D518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E707E-7D4D-48D6-A701-1EFF2984B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3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http://www.senis.ch/magnetics/hall-probes/integrated-hall-probes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Rev. Sci. </a:t>
            </a:r>
            <a:r>
              <a:rPr lang="en-US" b="1" dirty="0" err="1" smtClean="0"/>
              <a:t>Instrum</a:t>
            </a:r>
            <a:r>
              <a:rPr lang="en-US" b="1" dirty="0" smtClean="0"/>
              <a:t>. 84, 025004 (2013); </a:t>
            </a:r>
            <a:r>
              <a:rPr lang="en-US" b="1" dirty="0" err="1" smtClean="0"/>
              <a:t>doi</a:t>
            </a:r>
            <a:r>
              <a:rPr lang="en-US" b="1" dirty="0" smtClean="0"/>
              <a:t>: 10.1063/1.4790422, View online: http://dx.doi.org/10.1063/1.4790422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E707E-7D4D-48D6-A701-1EFF2984B7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85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3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0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84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 header_Blue_6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title footer_Blue_64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00800"/>
            <a:ext cx="1601788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6565900"/>
            <a:ext cx="68580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70C0"/>
                </a:solidFill>
              </a:rPr>
              <a:t>The Advanced Photon Source is an Office of Science User Facility operated for the U.S. Department of Energy Office of Science by Argonne National Laboratory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-12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26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6324600"/>
            <a:ext cx="68580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70C0"/>
                </a:solidFill>
              </a:rPr>
              <a:t>The Advanced Photon Source is an Office of Science User Facility operated for the U.S. Department of Energy Office of Science by Argonne National Laboratory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8D6F0-B28A-477F-A202-6773FD8302A0}" type="datetime1">
              <a:rPr lang="en-US">
                <a:solidFill>
                  <a:srgbClr val="404040"/>
                </a:solidFill>
              </a:rPr>
              <a:pPr>
                <a:defRPr/>
              </a:pPr>
              <a:t>5/13/2013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E028D-438D-4D22-96B3-181CB11EB293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54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6324600"/>
            <a:ext cx="68580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70C0"/>
                </a:solidFill>
              </a:rPr>
              <a:t>The Advanced Photon Source is an Office of Science User Facility operated for the U.S. Department of Energy Office of Science by Argonne National Laboratory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F784B-64FB-4045-8465-0A7F8D86FD79}" type="datetime1">
              <a:rPr lang="en-US">
                <a:solidFill>
                  <a:srgbClr val="404040"/>
                </a:solidFill>
              </a:rPr>
              <a:pPr>
                <a:defRPr/>
              </a:pPr>
              <a:t>5/13/2013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62C49-1D6E-4D82-AC1B-6E8687EBA24F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87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6324600"/>
            <a:ext cx="68580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70C0"/>
                </a:solidFill>
              </a:rPr>
              <a:t>The Advanced Photon Source is an Office of Science User Facility operated for the U.S. Department of Energy Office of Science by Argonne National Laboratory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BAD2-2E24-4B60-BC1B-1A0C3103E3C6}" type="datetime1">
              <a:rPr lang="en-US">
                <a:solidFill>
                  <a:srgbClr val="404040"/>
                </a:solidFill>
              </a:rPr>
              <a:pPr>
                <a:defRPr/>
              </a:pPr>
              <a:t>5/13/2013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532B3-B638-43B9-B266-562EBCA458E3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63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6324600"/>
            <a:ext cx="68580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70C0"/>
                </a:solidFill>
              </a:rPr>
              <a:t>The Advanced Photon Source is an Office of Science User Facility operated for the U.S. Department of Energy Office of Science by Argonne National Laboratory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88B23-881C-4E29-BA3A-C5BCA0DEB7B7}" type="datetime1">
              <a:rPr lang="en-US">
                <a:solidFill>
                  <a:srgbClr val="404040"/>
                </a:solidFill>
              </a:rPr>
              <a:pPr>
                <a:defRPr/>
              </a:pPr>
              <a:t>5/13/2013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6896A-5D0A-4BA7-BFBF-F4D3781CDC52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456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" y="6324600"/>
            <a:ext cx="68580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70C0"/>
                </a:solidFill>
              </a:rPr>
              <a:t>The Advanced Photon Source is an Office of Science User Facility operated for the U.S. Department of Energy Office of Science by Argonne National Laboratory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30620-5052-49CA-B427-16F9D57A84D3}" type="datetime1">
              <a:rPr lang="en-US">
                <a:solidFill>
                  <a:srgbClr val="404040"/>
                </a:solidFill>
              </a:rPr>
              <a:pPr>
                <a:defRPr/>
              </a:pPr>
              <a:t>5/13/2013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F5CA0-846E-486B-9CD4-95C4794BF309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209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6324600"/>
            <a:ext cx="68580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70C0"/>
                </a:solidFill>
              </a:rPr>
              <a:t>The Advanced Photon Source is an Office of Science User Facility operated for the U.S. Department of Energy Office of Science by Argonne National Laboratory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BD7A7-71BD-4EEB-BEA0-B113F27941F3}" type="datetime1">
              <a:rPr lang="en-US">
                <a:solidFill>
                  <a:srgbClr val="404040"/>
                </a:solidFill>
              </a:rPr>
              <a:pPr>
                <a:defRPr/>
              </a:pPr>
              <a:t>5/13/2013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24F03-1CF7-476C-AFD1-7CF8C30A8DB6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51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6324600"/>
            <a:ext cx="68580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70C0"/>
                </a:solidFill>
              </a:rPr>
              <a:t>The Advanced Photon Source is an Office of Science User Facility operated for the U.S. Department of Energy Office of Science by Argonne National Laboratory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14368-01DA-4E40-BBCF-65A488FFCEFC}" type="datetime1">
              <a:rPr lang="en-US">
                <a:solidFill>
                  <a:srgbClr val="404040"/>
                </a:solidFill>
              </a:rPr>
              <a:pPr>
                <a:defRPr/>
              </a:pPr>
              <a:t>5/13/2013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4A45-50C2-46A2-920C-5C78417C3946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01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41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6324600"/>
            <a:ext cx="68580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70C0"/>
                </a:solidFill>
              </a:rPr>
              <a:t>The Advanced Photon Source is an Office of Science User Facility operated for the U.S. Department of Energy Office of Science by Argonne National Laboratory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6E0B7-C6C5-4092-844C-2D8258E52AE6}" type="datetime1">
              <a:rPr lang="en-US">
                <a:solidFill>
                  <a:srgbClr val="404040"/>
                </a:solidFill>
              </a:rPr>
              <a:pPr>
                <a:defRPr/>
              </a:pPr>
              <a:t>5/13/2013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F682-7651-4BE8-B63C-397A06A0F172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73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6324600"/>
            <a:ext cx="68580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70C0"/>
                </a:solidFill>
              </a:rPr>
              <a:t>The Advanced Photon Source is an Office of Science User Facility operated for the U.S. Department of Energy Office of Science by Argonne National Laboratory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0F3DE-43AF-47DA-B153-A4FA4BF1F4B5}" type="datetime1">
              <a:rPr lang="en-US">
                <a:solidFill>
                  <a:srgbClr val="404040"/>
                </a:solidFill>
              </a:rPr>
              <a:pPr>
                <a:defRPr/>
              </a:pPr>
              <a:t>5/13/2013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BBD65-4A14-4B8E-AC80-96148CAE4ECE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43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6324600"/>
            <a:ext cx="68580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smtClean="0">
                <a:solidFill>
                  <a:srgbClr val="0070C0"/>
                </a:solidFill>
              </a:rPr>
              <a:t>The Advanced Photon Source is an Office of Science User Facility operated for the U.S. Department of Energy Office of Science by Argonne National Laboratory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19DF-985D-467E-8B1A-F6CAB4544AC7}" type="datetime1">
              <a:rPr lang="en-US">
                <a:solidFill>
                  <a:srgbClr val="404040"/>
                </a:solidFill>
              </a:rPr>
              <a:pPr>
                <a:defRPr/>
              </a:pPr>
              <a:t>5/13/2013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0599A-E5D3-44D6-92F4-39CA3CE7C8AE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2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2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2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6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4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E7CCC-BE7B-4230-92D4-1B04547A01CF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46E8-7D96-4889-8039-2BE4BE63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3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8088"/>
            <a:ext cx="91440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C2C64A79-A991-49F9-89A6-0E4E34F9AEA7}" type="datetime1">
              <a:rPr lang="en-US">
                <a:solidFill>
                  <a:srgbClr val="404040"/>
                </a:solidFill>
              </a:rPr>
              <a:pPr>
                <a:defRPr/>
              </a:pPr>
              <a:t>5/13/2013</a:t>
            </a:fld>
            <a:endParaRPr lang="en-US">
              <a:solidFill>
                <a:srgbClr val="40404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24600"/>
            <a:ext cx="7724775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0070C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</a:defRPr>
            </a:lvl1pPr>
          </a:lstStyle>
          <a:p>
            <a:pPr>
              <a:defRPr/>
            </a:pPr>
            <a:fld id="{F619D95C-7152-4A59-918B-EB97BE42792A}" type="slidenum">
              <a:rPr lang="en-US">
                <a:solidFill>
                  <a:srgbClr val="40404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04040"/>
              </a:solidFill>
            </a:endParaRPr>
          </a:p>
        </p:txBody>
      </p:sp>
      <p:pic>
        <p:nvPicPr>
          <p:cNvPr id="1032" name="Picture 7" descr="slide header_646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14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2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985838" y="1295400"/>
            <a:ext cx="7696200" cy="1446213"/>
          </a:xfrm>
        </p:spPr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Details </a:t>
            </a:r>
            <a:r>
              <a:rPr lang="en-US" dirty="0"/>
              <a:t>of </a:t>
            </a:r>
            <a:r>
              <a:rPr lang="en-US" dirty="0" smtClean="0"/>
              <a:t>Hall </a:t>
            </a:r>
            <a:r>
              <a:rPr lang="en-US" dirty="0"/>
              <a:t>P</a:t>
            </a:r>
            <a:r>
              <a:rPr lang="en-US" dirty="0" smtClean="0"/>
              <a:t>robe </a:t>
            </a:r>
            <a:r>
              <a:rPr lang="en-US" dirty="0"/>
              <a:t>C</a:t>
            </a:r>
            <a:r>
              <a:rPr lang="en-US" dirty="0" smtClean="0"/>
              <a:t>alibration </a:t>
            </a:r>
            <a:r>
              <a:rPr lang="en-US" dirty="0"/>
              <a:t>L</a:t>
            </a:r>
            <a:r>
              <a:rPr lang="en-US" dirty="0" smtClean="0"/>
              <a:t>imitations</a:t>
            </a:r>
            <a:endParaRPr lang="en-US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Isaac </a:t>
            </a:r>
            <a:r>
              <a:rPr lang="en-US" dirty="0" smtClean="0"/>
              <a:t>Vasserman, Nikita Strelnikov, Joseph Xu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600" i="1" dirty="0" smtClean="0"/>
              <a:t>IMMW-18, June 03-07, 2013, LBNL, NY</a:t>
            </a:r>
          </a:p>
        </p:txBody>
      </p:sp>
    </p:spTree>
    <p:extLst>
      <p:ext uri="{BB962C8B-B14F-4D97-AF65-F5344CB8AC3E}">
        <p14:creationId xmlns:p14="http://schemas.microsoft.com/office/powerpoint/2010/main" val="13601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/>
          <a:p>
            <a:r>
              <a:rPr lang="en-US" dirty="0" smtClean="0"/>
              <a:t>Sentron Hall probe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32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B0F0"/>
                </a:solidFill>
              </a:rPr>
              <a:t>Sentron Hall </a:t>
            </a:r>
            <a:r>
              <a:rPr lang="en-US" i="1" dirty="0" smtClean="0">
                <a:solidFill>
                  <a:srgbClr val="00B0F0"/>
                </a:solidFill>
              </a:rPr>
              <a:t>Probe </a:t>
            </a:r>
            <a:r>
              <a:rPr lang="en-US" i="1" dirty="0">
                <a:solidFill>
                  <a:srgbClr val="00B0F0"/>
                </a:solidFill>
              </a:rPr>
              <a:t>T</a:t>
            </a:r>
            <a:r>
              <a:rPr lang="en-US" i="1" dirty="0" smtClean="0">
                <a:solidFill>
                  <a:srgbClr val="00B0F0"/>
                </a:solidFill>
              </a:rPr>
              <a:t>ime </a:t>
            </a:r>
            <a:r>
              <a:rPr lang="en-US" i="1" dirty="0">
                <a:solidFill>
                  <a:srgbClr val="00B0F0"/>
                </a:solidFill>
              </a:rPr>
              <a:t>D</a:t>
            </a:r>
            <a:r>
              <a:rPr lang="en-US" i="1" dirty="0" smtClean="0">
                <a:solidFill>
                  <a:srgbClr val="00B0F0"/>
                </a:solidFill>
              </a:rPr>
              <a:t>ependence</a:t>
            </a:r>
            <a:endParaRPr lang="en-US" i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R:\Calibration_Hall_Files\Senis66-07\October_2012\TD_coo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5410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Temperature control on, first part T=22.5 C, second part T=23.5 C. Temperature sensitivity: ≈1*10</a:t>
            </a:r>
            <a:r>
              <a:rPr lang="en-US" sz="2400" baseline="30000" dirty="0" smtClean="0"/>
              <a:t>-04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005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en-US" i="1" dirty="0">
                <a:solidFill>
                  <a:srgbClr val="00B0F0"/>
                </a:solidFill>
              </a:rPr>
              <a:t>Sentron Hall </a:t>
            </a:r>
            <a:r>
              <a:rPr lang="en-US" i="1" dirty="0">
                <a:solidFill>
                  <a:srgbClr val="00B0F0"/>
                </a:solidFill>
              </a:rPr>
              <a:t>P</a:t>
            </a:r>
            <a:r>
              <a:rPr lang="en-US" i="1" dirty="0" smtClean="0">
                <a:solidFill>
                  <a:srgbClr val="00B0F0"/>
                </a:solidFill>
              </a:rPr>
              <a:t>robe </a:t>
            </a:r>
            <a:r>
              <a:rPr lang="en-US" i="1" dirty="0">
                <a:solidFill>
                  <a:srgbClr val="00B0F0"/>
                </a:solidFill>
              </a:rPr>
              <a:t>C</a:t>
            </a:r>
            <a:r>
              <a:rPr lang="en-US" i="1" dirty="0" smtClean="0">
                <a:solidFill>
                  <a:srgbClr val="00B0F0"/>
                </a:solidFill>
              </a:rPr>
              <a:t>alibration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8763000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9545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Calibration curves with temperature control on and off. Data with no temperature control corresponds to a different temperature. </a:t>
            </a:r>
            <a:r>
              <a:rPr lang="en-US" sz="2400" dirty="0" err="1" smtClean="0"/>
              <a:t>Kv_b_cor</a:t>
            </a:r>
            <a:r>
              <a:rPr lang="en-US" sz="2400" dirty="0" smtClean="0"/>
              <a:t> shows correction of this difference.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316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en-US" i="1" dirty="0">
                <a:solidFill>
                  <a:srgbClr val="00B0F0"/>
                </a:solidFill>
              </a:rPr>
              <a:t>Sentron Hall </a:t>
            </a:r>
            <a:r>
              <a:rPr lang="en-US" i="1" dirty="0">
                <a:solidFill>
                  <a:srgbClr val="00B0F0"/>
                </a:solidFill>
              </a:rPr>
              <a:t>P</a:t>
            </a:r>
            <a:r>
              <a:rPr lang="en-US" i="1" dirty="0" smtClean="0">
                <a:solidFill>
                  <a:srgbClr val="00B0F0"/>
                </a:solidFill>
              </a:rPr>
              <a:t>robe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31455" y="5334000"/>
            <a:ext cx="750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Difference of first vertical field integrals between long coil and Hall probe data using calibration files with temperature control on and off.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143000"/>
            <a:ext cx="81534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10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Sentron </a:t>
            </a:r>
            <a:r>
              <a:rPr lang="en-US" i="1" dirty="0">
                <a:solidFill>
                  <a:srgbClr val="00B0F0"/>
                </a:solidFill>
              </a:rPr>
              <a:t>Probe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noise of this probe is about ± 0.2 Gauss at the level of the field 1 T.</a:t>
            </a:r>
          </a:p>
          <a:p>
            <a:r>
              <a:rPr lang="en-US" dirty="0" smtClean="0"/>
              <a:t>Average voltage output is stable with temperature control on.</a:t>
            </a:r>
          </a:p>
          <a:p>
            <a:r>
              <a:rPr lang="en-US" dirty="0" smtClean="0"/>
              <a:t>Errors in first field integral measurements are reduced by a factor of ~4 by using the calibration file done with temperature control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47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Temperature control of the sensor allows </a:t>
            </a:r>
            <a:r>
              <a:rPr lang="en-US" sz="3000" dirty="0" smtClean="0"/>
              <a:t>more </a:t>
            </a:r>
            <a:r>
              <a:rPr lang="en-US" sz="3000" dirty="0" smtClean="0"/>
              <a:t>reproducible and reliable calibration of Hall probes.</a:t>
            </a:r>
          </a:p>
          <a:p>
            <a:r>
              <a:rPr lang="en-US" sz="3000" dirty="0" smtClean="0"/>
              <a:t>Some minor variation of Hall probe sensitivity still exists and affects the quality of calibration.</a:t>
            </a:r>
          </a:p>
          <a:p>
            <a:r>
              <a:rPr lang="en-US" sz="3000" dirty="0" smtClean="0"/>
              <a:t>Best way to obtain good calibration is to choose from several scans </a:t>
            </a:r>
            <a:r>
              <a:rPr lang="en-US" sz="3000" dirty="0" smtClean="0"/>
              <a:t>and </a:t>
            </a:r>
            <a:r>
              <a:rPr lang="en-US" sz="3000" dirty="0" smtClean="0"/>
              <a:t>find the best one by comparison with reference data of field integral measurements with </a:t>
            </a:r>
            <a:r>
              <a:rPr lang="en-US" sz="3000" dirty="0" smtClean="0"/>
              <a:t>a long </a:t>
            </a:r>
            <a:r>
              <a:rPr lang="en-US" sz="3000" dirty="0" smtClean="0"/>
              <a:t>stretched coil using </a:t>
            </a:r>
            <a:r>
              <a:rPr lang="en-US" sz="3000" dirty="0" smtClean="0"/>
              <a:t>an undulator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Sentron probe </a:t>
            </a:r>
            <a:r>
              <a:rPr lang="en-US" sz="3000" dirty="0"/>
              <a:t>field integral measurements with proper calibration </a:t>
            </a:r>
            <a:r>
              <a:rPr lang="en-US" sz="3000" dirty="0" smtClean="0"/>
              <a:t>and linear regression are </a:t>
            </a:r>
            <a:r>
              <a:rPr lang="en-US" sz="3000" dirty="0"/>
              <a:t>as good </a:t>
            </a:r>
            <a:r>
              <a:rPr lang="en-US" sz="3000" dirty="0" smtClean="0"/>
              <a:t>as those </a:t>
            </a:r>
            <a:r>
              <a:rPr lang="en-US" sz="3000" dirty="0"/>
              <a:t>with  Senis Hall probe</a:t>
            </a:r>
            <a:r>
              <a:rPr lang="en-US" sz="3000" dirty="0" smtClean="0"/>
              <a:t>. </a:t>
            </a:r>
            <a:endParaRPr lang="en-US" sz="3000" dirty="0"/>
          </a:p>
          <a:p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36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Conclusion (</a:t>
            </a:r>
            <a:r>
              <a:rPr lang="en-US" i="1" dirty="0" smtClean="0">
                <a:solidFill>
                  <a:srgbClr val="00B0F0"/>
                </a:solidFill>
              </a:rPr>
              <a:t>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Reply from Dr. </a:t>
            </a:r>
            <a:r>
              <a:rPr lang="en-US" dirty="0" err="1" smtClean="0"/>
              <a:t>Popovich</a:t>
            </a:r>
            <a:r>
              <a:rPr lang="en-US" dirty="0" smtClean="0"/>
              <a:t> on the issues found with Senis Hall probe that was described in [2]:</a:t>
            </a:r>
          </a:p>
          <a:p>
            <a:pPr marL="0" indent="0">
              <a:buNone/>
            </a:pPr>
            <a:r>
              <a:rPr lang="en-US" dirty="0" smtClean="0"/>
              <a:t>	1. The </a:t>
            </a:r>
            <a:r>
              <a:rPr lang="en-US" dirty="0"/>
              <a:t>big temperature coefficient that you </a:t>
            </a:r>
            <a:r>
              <a:rPr lang="en-US" dirty="0" smtClean="0"/>
              <a:t>found in Fig. 3 [1], </a:t>
            </a:r>
            <a:r>
              <a:rPr lang="en-US" dirty="0"/>
              <a:t>and the unclear </a:t>
            </a:r>
            <a:r>
              <a:rPr lang="en-US" dirty="0" smtClean="0"/>
              <a:t>drift (end of section III), </a:t>
            </a:r>
            <a:r>
              <a:rPr lang="en-US" dirty="0"/>
              <a:t>are due to the influence of the temperature on the electronic module. We have redesigned the electronic module and so almost eliminated the problem.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/>
              <a:t>SENIS adjusts the temperature coefficient (TC) of the probe sensitivity to be less than 25ppm/C at a field of about 0.9T. Unfortunately, TC varies with the field; and it is difficult to cancel the field dependence by hardware means. Therefore, we plan to offer to customers a more detailed calibration table, which will represent the function </a:t>
            </a:r>
            <a:r>
              <a:rPr lang="en-US" dirty="0" err="1"/>
              <a:t>Vout</a:t>
            </a:r>
            <a:r>
              <a:rPr lang="en-US" dirty="0"/>
              <a:t> = f(B, T). </a:t>
            </a:r>
            <a:r>
              <a:rPr lang="en-US" dirty="0" smtClean="0"/>
              <a:t>We </a:t>
            </a:r>
            <a:r>
              <a:rPr lang="en-US" dirty="0"/>
              <a:t>have redesigned the temperature sensor of the probe in order to avoid the inductive signal shown in </a:t>
            </a:r>
            <a:r>
              <a:rPr lang="en-US" dirty="0" smtClean="0"/>
              <a:t>[1] Fig</a:t>
            </a:r>
            <a:r>
              <a:rPr lang="en-US" dirty="0"/>
              <a:t>. 15. The new generation of the low offset and low noise Hall transducers, with these improvements, will be available in about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629721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References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[1]. </a:t>
            </a:r>
            <a:r>
              <a:rPr lang="en-US" b="1" dirty="0" smtClean="0"/>
              <a:t>http</a:t>
            </a:r>
            <a:r>
              <a:rPr lang="en-US" b="1" dirty="0"/>
              <a:t>://www.senis.ch/magnetics/hall-probes/integrated-hall-probes</a:t>
            </a:r>
          </a:p>
          <a:p>
            <a:pPr marL="0" indent="0">
              <a:buNone/>
            </a:pPr>
            <a:r>
              <a:rPr lang="en-US" b="1" dirty="0" smtClean="0"/>
              <a:t>[2]. </a:t>
            </a:r>
            <a:r>
              <a:rPr lang="en-US" b="1" dirty="0" smtClean="0"/>
              <a:t>Some </a:t>
            </a:r>
            <a:r>
              <a:rPr lang="en-US" b="1" dirty="0"/>
              <a:t>Aspects of Achieving an Ultimate Accuracy during Insertion Device Magnetic Measurements by a Hall </a:t>
            </a:r>
            <a:r>
              <a:rPr lang="en-US" b="1" dirty="0" smtClean="0"/>
              <a:t>Probe</a:t>
            </a:r>
            <a:r>
              <a:rPr lang="en-US" dirty="0" smtClean="0"/>
              <a:t>, I.B</a:t>
            </a:r>
            <a:r>
              <a:rPr lang="en-US" dirty="0"/>
              <a:t>. Vasserman,</a:t>
            </a:r>
            <a:r>
              <a:rPr lang="en-US" baseline="30000" dirty="0"/>
              <a:t> </a:t>
            </a:r>
            <a:r>
              <a:rPr lang="en-US" dirty="0"/>
              <a:t> N.O. Strelnikov,</a:t>
            </a:r>
            <a:r>
              <a:rPr lang="en-US" baseline="30000" dirty="0"/>
              <a:t> </a:t>
            </a:r>
            <a:r>
              <a:rPr lang="en-US" dirty="0"/>
              <a:t> J.Z. </a:t>
            </a:r>
            <a:r>
              <a:rPr lang="en-US" dirty="0" smtClean="0"/>
              <a:t>Xu, Rev</a:t>
            </a:r>
            <a:r>
              <a:rPr lang="en-US" dirty="0"/>
              <a:t>. Sci. </a:t>
            </a:r>
            <a:r>
              <a:rPr lang="en-US" dirty="0" err="1"/>
              <a:t>Instrum</a:t>
            </a:r>
            <a:r>
              <a:rPr lang="en-US" dirty="0"/>
              <a:t>. 84, 025004 (</a:t>
            </a:r>
            <a:r>
              <a:rPr lang="en-US"/>
              <a:t>2013</a:t>
            </a:r>
            <a:r>
              <a:rPr lang="en-US" smtClean="0"/>
              <a:t>); view </a:t>
            </a:r>
            <a:r>
              <a:rPr lang="en-US" dirty="0"/>
              <a:t>online: http://</a:t>
            </a:r>
            <a:r>
              <a:rPr lang="en-US" dirty="0" smtClean="0"/>
              <a:t>dx.doi.org/10.1063/1.4790422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9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00B0F0"/>
                </a:solidFill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95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New 2-axis Senis Hall probe is used </a:t>
            </a:r>
            <a:r>
              <a:rPr lang="en-US" sz="2000" dirty="0"/>
              <a:t>now at the APS </a:t>
            </a:r>
            <a:r>
              <a:rPr lang="en-US" sz="2000" dirty="0" smtClean="0"/>
              <a:t>Magnetic </a:t>
            </a:r>
            <a:r>
              <a:rPr lang="en-US" sz="2000" dirty="0"/>
              <a:t>M</a:t>
            </a:r>
            <a:r>
              <a:rPr lang="en-US" sz="2000" dirty="0" smtClean="0"/>
              <a:t>easurement </a:t>
            </a:r>
            <a:r>
              <a:rPr lang="en-US" sz="2000" dirty="0"/>
              <a:t>facility </a:t>
            </a:r>
            <a:r>
              <a:rPr lang="en-US" sz="2000" dirty="0" smtClean="0"/>
              <a:t>for </a:t>
            </a:r>
            <a:r>
              <a:rPr lang="en-US" sz="2000" dirty="0" smtClean="0"/>
              <a:t>measurement [</a:t>
            </a:r>
            <a:r>
              <a:rPr lang="en-US" sz="2000" dirty="0" smtClean="0"/>
              <a:t>1]. Results of the detailed test of this Hall probe are presented in </a:t>
            </a:r>
            <a:r>
              <a:rPr lang="en-US" sz="2000" dirty="0" smtClean="0"/>
              <a:t>a recent publication [</a:t>
            </a:r>
            <a:r>
              <a:rPr lang="en-US" sz="2000" dirty="0" smtClean="0"/>
              <a:t>2]. </a:t>
            </a:r>
          </a:p>
          <a:p>
            <a:r>
              <a:rPr lang="en-US" sz="2000" dirty="0" smtClean="0"/>
              <a:t>There are clear advantages of this Hall probe compared </a:t>
            </a:r>
            <a:r>
              <a:rPr lang="en-US" sz="2000" dirty="0" smtClean="0"/>
              <a:t>to the </a:t>
            </a:r>
            <a:r>
              <a:rPr lang="en-US" sz="2000" dirty="0" smtClean="0"/>
              <a:t>previously used Sentron probe. </a:t>
            </a:r>
            <a:r>
              <a:rPr lang="en-US" sz="2000" dirty="0" smtClean="0"/>
              <a:t>The most important </a:t>
            </a:r>
            <a:r>
              <a:rPr lang="en-US" sz="2000" dirty="0" smtClean="0"/>
              <a:t>of them </a:t>
            </a:r>
            <a:r>
              <a:rPr lang="en-US" sz="2000" dirty="0" smtClean="0"/>
              <a:t>are</a:t>
            </a:r>
            <a:r>
              <a:rPr lang="en-US" sz="2000" dirty="0" smtClean="0"/>
              <a:t> the </a:t>
            </a:r>
            <a:r>
              <a:rPr lang="en-US" sz="2000" dirty="0" smtClean="0"/>
              <a:t>cancellation of </a:t>
            </a:r>
            <a:r>
              <a:rPr lang="en-US" sz="2000" dirty="0" smtClean="0"/>
              <a:t>the Planar </a:t>
            </a:r>
            <a:r>
              <a:rPr lang="en-US" sz="2000" dirty="0" smtClean="0"/>
              <a:t>Hall effect and stable zero offset. </a:t>
            </a:r>
          </a:p>
          <a:p>
            <a:r>
              <a:rPr lang="en-US" sz="2000" dirty="0" smtClean="0"/>
              <a:t>Most of the devices in the APS are planar with only </a:t>
            </a:r>
            <a:r>
              <a:rPr lang="en-US" sz="2000" dirty="0" smtClean="0"/>
              <a:t>the </a:t>
            </a:r>
            <a:r>
              <a:rPr lang="en-US" sz="2000" dirty="0" smtClean="0"/>
              <a:t>vertical </a:t>
            </a:r>
            <a:r>
              <a:rPr lang="en-US" sz="2000" dirty="0" smtClean="0"/>
              <a:t>component of magnetic field, and use of the Sentron probe is continuing.</a:t>
            </a:r>
          </a:p>
          <a:p>
            <a:r>
              <a:rPr lang="en-US" sz="2000" dirty="0" smtClean="0"/>
              <a:t>Most of the errors with Hall probe measurements are related to the quality of their calibration, and it results in errors of field integral measurements.</a:t>
            </a:r>
          </a:p>
          <a:p>
            <a:r>
              <a:rPr lang="en-US" sz="2000" dirty="0" smtClean="0"/>
              <a:t>The purpose </a:t>
            </a:r>
            <a:r>
              <a:rPr lang="en-US" sz="2000" dirty="0" smtClean="0"/>
              <a:t>of this research is to compare the results of first field integral measurements using two types of Hall probes recently available at the APS Magnetic </a:t>
            </a:r>
            <a:r>
              <a:rPr lang="en-US" sz="2000" dirty="0"/>
              <a:t>M</a:t>
            </a:r>
            <a:r>
              <a:rPr lang="en-US" sz="2000" dirty="0" smtClean="0"/>
              <a:t>easurement facility: Sentron Hall probes and Senis Hall probes and to find the limitations of their accuracy.</a:t>
            </a:r>
          </a:p>
          <a:p>
            <a:pPr marL="0" indent="0">
              <a:buNone/>
            </a:pPr>
            <a:r>
              <a:rPr lang="en-US" sz="2000" dirty="0" smtClean="0"/>
              <a:t>_________________________________________________________________</a:t>
            </a:r>
          </a:p>
          <a:p>
            <a:pPr marL="228600" indent="-228600">
              <a:spcBef>
                <a:spcPts val="0"/>
              </a:spcBef>
              <a:buFontTx/>
              <a:buAutoNum type="arabicPeriod"/>
              <a:defRPr/>
            </a:pPr>
            <a:r>
              <a:rPr lang="en-US" sz="2000" b="1" dirty="0"/>
              <a:t>http://www.senis.ch/magnetics/hall-probes/integrated-hall-probes 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marL="228600" indent="-228600">
              <a:spcBef>
                <a:spcPts val="0"/>
              </a:spcBef>
              <a:buFontTx/>
              <a:buAutoNum type="arabicPeriod"/>
              <a:defRPr/>
            </a:pPr>
            <a:r>
              <a:rPr lang="en-US" sz="2000" b="1" dirty="0"/>
              <a:t>Rev. Sci. </a:t>
            </a:r>
            <a:r>
              <a:rPr lang="en-US" sz="2000" b="1" dirty="0" err="1"/>
              <a:t>Instrum</a:t>
            </a:r>
            <a:r>
              <a:rPr lang="en-US" sz="2000" b="1" dirty="0"/>
              <a:t>. 84, 025004 (2013); </a:t>
            </a:r>
            <a:r>
              <a:rPr lang="en-US" sz="2000" b="1" dirty="0" smtClean="0"/>
              <a:t>view </a:t>
            </a:r>
            <a:r>
              <a:rPr lang="en-US" sz="2000" b="1" dirty="0"/>
              <a:t>online: http://</a:t>
            </a:r>
            <a:r>
              <a:rPr lang="en-US" sz="2000" b="1" dirty="0" smtClean="0"/>
              <a:t>dx.doi.org/10.1063/1.4790422.</a:t>
            </a:r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00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895600"/>
            <a:ext cx="7772400" cy="1362075"/>
          </a:xfrm>
        </p:spPr>
        <p:txBody>
          <a:bodyPr/>
          <a:lstStyle/>
          <a:p>
            <a:r>
              <a:rPr lang="en-US" dirty="0" smtClean="0"/>
              <a:t>Senis Hall probe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0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B0F0"/>
                </a:solidFill>
              </a:rPr>
              <a:t>Hall probe voltage and temperature vs. time-no temperature control</a:t>
            </a:r>
            <a:endParaRPr lang="en-US" i="1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7912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Measurements at calibration system with T=1 T field, </a:t>
            </a:r>
            <a:r>
              <a:rPr lang="en-US" sz="2000" dirty="0"/>
              <a:t>k- reversed temperature sensitivity of Hall probe: </a:t>
            </a:r>
            <a:r>
              <a:rPr lang="en-US" sz="2000" dirty="0" smtClean="0"/>
              <a:t>0.2 T/V</a:t>
            </a:r>
            <a:r>
              <a:rPr lang="en-US" sz="2000" dirty="0"/>
              <a:t>, V-voltage, B-NMR field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02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70C0"/>
                </a:solidFill>
              </a:rPr>
              <a:t>Discussion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Temperature r</a:t>
            </a:r>
            <a:r>
              <a:rPr lang="en-US" dirty="0" smtClean="0"/>
              <a:t>ise </a:t>
            </a:r>
            <a:r>
              <a:rPr lang="en-US" dirty="0"/>
              <a:t>at </a:t>
            </a:r>
            <a:r>
              <a:rPr lang="en-US" dirty="0" smtClean="0"/>
              <a:t>the beginning is due to the Joule heating of </a:t>
            </a:r>
            <a:r>
              <a:rPr lang="en-US" dirty="0" smtClean="0"/>
              <a:t>the electromagnet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Both temperature sensors show this increase with </a:t>
            </a:r>
            <a:r>
              <a:rPr lang="en-US" dirty="0" smtClean="0"/>
              <a:t>a slight </a:t>
            </a:r>
            <a:r>
              <a:rPr lang="en-US" dirty="0" smtClean="0"/>
              <a:t>difference ≤0.1°C.</a:t>
            </a:r>
          </a:p>
          <a:p>
            <a:r>
              <a:rPr lang="en-US" dirty="0" smtClean="0"/>
              <a:t>Hall probe sensitivity decreases accordingly with some fluctuations.</a:t>
            </a:r>
          </a:p>
          <a:p>
            <a:r>
              <a:rPr lang="en-US" dirty="0" smtClean="0"/>
              <a:t>Most probable reason </a:t>
            </a:r>
            <a:r>
              <a:rPr lang="en-US" dirty="0" smtClean="0"/>
              <a:t>for </a:t>
            </a:r>
            <a:r>
              <a:rPr lang="en-US" dirty="0" smtClean="0"/>
              <a:t>such a behavior is </a:t>
            </a:r>
            <a:r>
              <a:rPr lang="en-US" dirty="0" smtClean="0"/>
              <a:t>the </a:t>
            </a:r>
            <a:r>
              <a:rPr lang="en-US" dirty="0" smtClean="0"/>
              <a:t>sensitivity of the transducer to temperature change (Dr. </a:t>
            </a:r>
            <a:r>
              <a:rPr lang="en-US" dirty="0" err="1" smtClean="0"/>
              <a:t>Popovich</a:t>
            </a:r>
            <a:r>
              <a:rPr lang="en-US" dirty="0" smtClean="0"/>
              <a:t> comments).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B0F0"/>
                </a:solidFill>
              </a:rPr>
              <a:t>Hall probe voltage and temperature vs. time-no temperature control (</a:t>
            </a:r>
            <a:r>
              <a:rPr lang="en-US" i="1" dirty="0" smtClean="0">
                <a:solidFill>
                  <a:srgbClr val="00B0F0"/>
                </a:solidFill>
              </a:rPr>
              <a:t>cont.)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91440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0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No temperature control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First 60 minute after 1 T field applied: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	Sharp </a:t>
            </a:r>
            <a:r>
              <a:rPr lang="en-US" dirty="0"/>
              <a:t>i</a:t>
            </a:r>
            <a:r>
              <a:rPr lang="en-US" dirty="0" smtClean="0"/>
              <a:t>ncreasing </a:t>
            </a:r>
            <a:r>
              <a:rPr lang="en-US" dirty="0" smtClean="0"/>
              <a:t>temperature,</a:t>
            </a:r>
          </a:p>
          <a:p>
            <a:pPr marL="0" indent="0">
              <a:buNone/>
            </a:pPr>
            <a:r>
              <a:rPr lang="en-US" dirty="0" smtClean="0"/>
              <a:t>    	Rise of Hall probe output voltage, temperature sensitivity ~ +35 ppm</a:t>
            </a:r>
          </a:p>
          <a:p>
            <a:r>
              <a:rPr lang="en-US" dirty="0" smtClean="0"/>
              <a:t>Next 20 min: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	Slow increasing temperature,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	Fall of Hall probe output voltage</a:t>
            </a:r>
          </a:p>
          <a:p>
            <a:r>
              <a:rPr lang="en-US" dirty="0" smtClean="0"/>
              <a:t>Next 3 hours: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Slowly decreasing temperatures from both sensors and increasing 	sensitivity of Hall probe, with oscillations.   </a:t>
            </a:r>
          </a:p>
          <a:p>
            <a:r>
              <a:rPr lang="en-US" dirty="0" smtClean="0"/>
              <a:t>Sensitivity temperature coefficient is much higher for short time </a:t>
            </a:r>
            <a:r>
              <a:rPr lang="en-US" dirty="0" smtClean="0"/>
              <a:t>changes </a:t>
            </a:r>
            <a:r>
              <a:rPr lang="en-US" dirty="0" smtClean="0"/>
              <a:t>than for a long time average change. Long time sensitivity coefficient is not stable. </a:t>
            </a:r>
            <a:r>
              <a:rPr lang="en-US" dirty="0" smtClean="0"/>
              <a:t>Partial oscillations </a:t>
            </a:r>
            <a:r>
              <a:rPr lang="en-US" dirty="0" smtClean="0"/>
              <a:t>of </a:t>
            </a:r>
            <a:r>
              <a:rPr lang="en-US" dirty="0" smtClean="0"/>
              <a:t>temperature </a:t>
            </a:r>
            <a:r>
              <a:rPr lang="en-US" dirty="0" smtClean="0"/>
              <a:t>are due to the room temperature oscillations visible from </a:t>
            </a:r>
            <a:r>
              <a:rPr lang="en-US" dirty="0" smtClean="0"/>
              <a:t>the silicon </a:t>
            </a:r>
            <a:r>
              <a:rPr lang="en-US" dirty="0" smtClean="0"/>
              <a:t>diode sensor. Additional frequency of oscillation of </a:t>
            </a:r>
            <a:r>
              <a:rPr lang="en-US" dirty="0" smtClean="0"/>
              <a:t>the Hall </a:t>
            </a:r>
            <a:r>
              <a:rPr lang="en-US" dirty="0" smtClean="0"/>
              <a:t>probe  temperature sensor is most probably induced by electronics. </a:t>
            </a:r>
          </a:p>
          <a:p>
            <a:r>
              <a:rPr lang="en-US" dirty="0" smtClean="0"/>
              <a:t>Temperature control was implemented to make the calibration process more reliable and reproducible.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3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00B0F0"/>
                </a:solidFill>
              </a:rPr>
              <a:t>Hall probe voltage and temperature vs. time-with temperature control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45" y="1676400"/>
            <a:ext cx="9144000" cy="335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53340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k- reversed temperature sensitivity of Hall probe: </a:t>
            </a:r>
            <a:r>
              <a:rPr lang="en-US" sz="2400" dirty="0" smtClean="0"/>
              <a:t>0.2 T/V</a:t>
            </a:r>
            <a:r>
              <a:rPr lang="en-US" sz="2400" dirty="0" smtClean="0"/>
              <a:t>, V-voltage, B-NMR field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01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Senis Probe Discussion (</a:t>
            </a:r>
            <a:r>
              <a:rPr lang="en-US" i="1" dirty="0" smtClean="0">
                <a:solidFill>
                  <a:srgbClr val="00B0F0"/>
                </a:solidFill>
              </a:rPr>
              <a:t>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Much more stable Hall probe voltage output readings with temperature control on.</a:t>
            </a:r>
          </a:p>
          <a:p>
            <a:r>
              <a:rPr lang="en-US" dirty="0" smtClean="0"/>
              <a:t>There are still fluctuations of the sensitivity synchronized in time with fluctuations of the Hall probe temperature sensor. These fluctuations are induced most probably by electronics.</a:t>
            </a:r>
          </a:p>
          <a:p>
            <a:r>
              <a:rPr lang="en-US" dirty="0"/>
              <a:t>During stable temperature </a:t>
            </a:r>
            <a:r>
              <a:rPr lang="en-US" dirty="0" smtClean="0"/>
              <a:t>time, </a:t>
            </a:r>
            <a:r>
              <a:rPr lang="en-US" dirty="0"/>
              <a:t>both cases with temperature control on and off </a:t>
            </a:r>
            <a:r>
              <a:rPr lang="en-US" dirty="0" smtClean="0"/>
              <a:t>show </a:t>
            </a:r>
            <a:r>
              <a:rPr lang="en-US" dirty="0" smtClean="0"/>
              <a:t>a change </a:t>
            </a:r>
            <a:r>
              <a:rPr lang="en-US" dirty="0"/>
              <a:t>of the Hall probe voltage readout </a:t>
            </a:r>
            <a:r>
              <a:rPr lang="en-US" dirty="0" smtClean="0"/>
              <a:t>of around </a:t>
            </a:r>
            <a:r>
              <a:rPr lang="en-US" dirty="0"/>
              <a:t>0.01</a:t>
            </a:r>
            <a:r>
              <a:rPr lang="en-US" dirty="0" smtClean="0"/>
              <a:t>%.</a:t>
            </a:r>
          </a:p>
          <a:p>
            <a:r>
              <a:rPr lang="en-US" dirty="0" smtClean="0"/>
              <a:t>Reference temperature measurements by silicon diode does not show the periodic </a:t>
            </a:r>
            <a:r>
              <a:rPr lang="en-US" dirty="0" smtClean="0"/>
              <a:t>oscillations; </a:t>
            </a:r>
            <a:r>
              <a:rPr lang="en-US" dirty="0" smtClean="0"/>
              <a:t>only some random type of noise can be seen.</a:t>
            </a:r>
          </a:p>
          <a:p>
            <a:r>
              <a:rPr lang="en-US" dirty="0" smtClean="0"/>
              <a:t>For details of field integral accuracy using </a:t>
            </a:r>
            <a:r>
              <a:rPr lang="en-US" dirty="0" smtClean="0"/>
              <a:t>the Senis </a:t>
            </a:r>
            <a:r>
              <a:rPr lang="en-US" dirty="0" smtClean="0"/>
              <a:t>Hall probe see [2].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1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_Vasserman_IMMW17Final">
  <a:themeElements>
    <a:clrScheme name="">
      <a:dk1>
        <a:srgbClr val="404040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9D7D9E"/>
      </a:accent2>
      <a:accent3>
        <a:srgbClr val="FFFFFF"/>
      </a:accent3>
      <a:accent4>
        <a:srgbClr val="353535"/>
      </a:accent4>
      <a:accent5>
        <a:srgbClr val="D0DEEC"/>
      </a:accent5>
      <a:accent6>
        <a:srgbClr val="8E718F"/>
      </a:accent6>
      <a:hlink>
        <a:srgbClr val="7AB800"/>
      </a:hlink>
      <a:folHlink>
        <a:srgbClr val="BF5C28"/>
      </a:folHlink>
    </a:clrScheme>
    <a:fontScheme name="Office Theme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-128" charset="0"/>
          </a:defRPr>
        </a:defPPr>
      </a:lstStyle>
    </a:lnDef>
  </a:objectDefaults>
  <a:extraClrSchemeLst>
    <a:extraClrScheme>
      <a:clrScheme name="Office Theme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11877</TotalTime>
  <Words>818</Words>
  <Application>Microsoft Office PowerPoint</Application>
  <PresentationFormat>On-screen Show (4:3)</PresentationFormat>
  <Paragraphs>67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I_Vasserman_IMMW17Final</vt:lpstr>
      <vt:lpstr>The Details of Hall Probe Calibration Limitations</vt:lpstr>
      <vt:lpstr>Introduction</vt:lpstr>
      <vt:lpstr>Senis Hall probe</vt:lpstr>
      <vt:lpstr>Hall probe voltage and temperature vs. time-no temperature control</vt:lpstr>
      <vt:lpstr>Discussion</vt:lpstr>
      <vt:lpstr>Hall probe voltage and temperature vs. time-no temperature control (cont.)</vt:lpstr>
      <vt:lpstr>No temperature control</vt:lpstr>
      <vt:lpstr>Hall probe voltage and temperature vs. time-with temperature control</vt:lpstr>
      <vt:lpstr>Senis Probe Discussion (cont.) </vt:lpstr>
      <vt:lpstr>Sentron Hall probe</vt:lpstr>
      <vt:lpstr>Sentron Hall Probe Time Dependence</vt:lpstr>
      <vt:lpstr> Sentron Hall Probe Calibration</vt:lpstr>
      <vt:lpstr> Sentron Hall Probe </vt:lpstr>
      <vt:lpstr>Sentron Probe Discussion </vt:lpstr>
      <vt:lpstr>Conclusion</vt:lpstr>
      <vt:lpstr>Conclusion (cont.)</vt:lpstr>
      <vt:lpstr>References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Vasserman</dc:creator>
  <cp:lastModifiedBy>Isaac Vasserman</cp:lastModifiedBy>
  <cp:revision>51</cp:revision>
  <dcterms:created xsi:type="dcterms:W3CDTF">2012-10-15T20:47:56Z</dcterms:created>
  <dcterms:modified xsi:type="dcterms:W3CDTF">2013-05-13T19:31:46Z</dcterms:modified>
</cp:coreProperties>
</file>