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0"/>
  </p:notesMasterIdLst>
  <p:handoutMasterIdLst>
    <p:handoutMasterId r:id="rId41"/>
  </p:handoutMasterIdLst>
  <p:sldIdLst>
    <p:sldId id="355" r:id="rId2"/>
    <p:sldId id="398" r:id="rId3"/>
    <p:sldId id="401" r:id="rId4"/>
    <p:sldId id="360" r:id="rId5"/>
    <p:sldId id="376" r:id="rId6"/>
    <p:sldId id="377" r:id="rId7"/>
    <p:sldId id="378" r:id="rId8"/>
    <p:sldId id="379" r:id="rId9"/>
    <p:sldId id="380" r:id="rId10"/>
    <p:sldId id="371" r:id="rId11"/>
    <p:sldId id="407" r:id="rId12"/>
    <p:sldId id="373" r:id="rId13"/>
    <p:sldId id="370" r:id="rId14"/>
    <p:sldId id="399" r:id="rId15"/>
    <p:sldId id="368" r:id="rId16"/>
    <p:sldId id="404" r:id="rId17"/>
    <p:sldId id="381" r:id="rId18"/>
    <p:sldId id="397" r:id="rId19"/>
    <p:sldId id="384" r:id="rId20"/>
    <p:sldId id="385" r:id="rId21"/>
    <p:sldId id="386" r:id="rId22"/>
    <p:sldId id="387" r:id="rId23"/>
    <p:sldId id="382" r:id="rId24"/>
    <p:sldId id="375" r:id="rId25"/>
    <p:sldId id="383" r:id="rId26"/>
    <p:sldId id="372" r:id="rId27"/>
    <p:sldId id="388" r:id="rId28"/>
    <p:sldId id="389" r:id="rId29"/>
    <p:sldId id="390" r:id="rId30"/>
    <p:sldId id="403" r:id="rId31"/>
    <p:sldId id="394" r:id="rId32"/>
    <p:sldId id="405" r:id="rId33"/>
    <p:sldId id="391" r:id="rId34"/>
    <p:sldId id="393" r:id="rId35"/>
    <p:sldId id="369" r:id="rId36"/>
    <p:sldId id="392" r:id="rId37"/>
    <p:sldId id="406" r:id="rId38"/>
    <p:sldId id="402" r:id="rId39"/>
  </p:sldIdLst>
  <p:sldSz cx="10160000" cy="7620000"/>
  <p:notesSz cx="6670675" cy="9929813"/>
  <p:defaultTextStyle>
    <a:defPPr>
      <a:defRPr lang="en-US"/>
    </a:defPPr>
    <a:lvl1pPr algn="l" rtl="0" fontAlgn="base">
      <a:spcBef>
        <a:spcPct val="0"/>
      </a:spcBef>
      <a:spcAft>
        <a:spcPct val="0"/>
      </a:spcAft>
      <a:defRPr sz="2000" kern="1200">
        <a:solidFill>
          <a:srgbClr val="000000"/>
        </a:solidFill>
        <a:latin typeface="Arial" charset="0"/>
        <a:ea typeface="ＭＳ Ｐゴシック" pitchFamily="34" charset="-128"/>
        <a:cs typeface="+mn-cs"/>
        <a:sym typeface="Arial" charset="0"/>
      </a:defRPr>
    </a:lvl1pPr>
    <a:lvl2pPr marL="457200" algn="l" rtl="0" fontAlgn="base">
      <a:spcBef>
        <a:spcPct val="0"/>
      </a:spcBef>
      <a:spcAft>
        <a:spcPct val="0"/>
      </a:spcAft>
      <a:defRPr sz="2000" kern="1200">
        <a:solidFill>
          <a:srgbClr val="000000"/>
        </a:solidFill>
        <a:latin typeface="Arial" charset="0"/>
        <a:ea typeface="ＭＳ Ｐゴシック" pitchFamily="34" charset="-128"/>
        <a:cs typeface="+mn-cs"/>
        <a:sym typeface="Arial" charset="0"/>
      </a:defRPr>
    </a:lvl2pPr>
    <a:lvl3pPr marL="914400" algn="l" rtl="0" fontAlgn="base">
      <a:spcBef>
        <a:spcPct val="0"/>
      </a:spcBef>
      <a:spcAft>
        <a:spcPct val="0"/>
      </a:spcAft>
      <a:defRPr sz="2000" kern="1200">
        <a:solidFill>
          <a:srgbClr val="000000"/>
        </a:solidFill>
        <a:latin typeface="Arial" charset="0"/>
        <a:ea typeface="ＭＳ Ｐゴシック" pitchFamily="34" charset="-128"/>
        <a:cs typeface="+mn-cs"/>
        <a:sym typeface="Arial" charset="0"/>
      </a:defRPr>
    </a:lvl3pPr>
    <a:lvl4pPr marL="1371600" algn="l" rtl="0" fontAlgn="base">
      <a:spcBef>
        <a:spcPct val="0"/>
      </a:spcBef>
      <a:spcAft>
        <a:spcPct val="0"/>
      </a:spcAft>
      <a:defRPr sz="2000" kern="1200">
        <a:solidFill>
          <a:srgbClr val="000000"/>
        </a:solidFill>
        <a:latin typeface="Arial" charset="0"/>
        <a:ea typeface="ＭＳ Ｐゴシック" pitchFamily="34" charset="-128"/>
        <a:cs typeface="+mn-cs"/>
        <a:sym typeface="Arial" charset="0"/>
      </a:defRPr>
    </a:lvl4pPr>
    <a:lvl5pPr marL="1828800" algn="l" rtl="0" fontAlgn="base">
      <a:spcBef>
        <a:spcPct val="0"/>
      </a:spcBef>
      <a:spcAft>
        <a:spcPct val="0"/>
      </a:spcAft>
      <a:defRPr sz="2000" kern="1200">
        <a:solidFill>
          <a:srgbClr val="000000"/>
        </a:solidFill>
        <a:latin typeface="Arial" charset="0"/>
        <a:ea typeface="ＭＳ Ｐゴシック" pitchFamily="34" charset="-128"/>
        <a:cs typeface="+mn-cs"/>
        <a:sym typeface="Arial" charset="0"/>
      </a:defRPr>
    </a:lvl5pPr>
    <a:lvl6pPr marL="2286000" algn="l" defTabSz="914400" rtl="0" eaLnBrk="1" latinLnBrk="0" hangingPunct="1">
      <a:defRPr sz="2000" kern="1200">
        <a:solidFill>
          <a:srgbClr val="000000"/>
        </a:solidFill>
        <a:latin typeface="Arial" charset="0"/>
        <a:ea typeface="ＭＳ Ｐゴシック" pitchFamily="34" charset="-128"/>
        <a:cs typeface="+mn-cs"/>
        <a:sym typeface="Arial" charset="0"/>
      </a:defRPr>
    </a:lvl6pPr>
    <a:lvl7pPr marL="2743200" algn="l" defTabSz="914400" rtl="0" eaLnBrk="1" latinLnBrk="0" hangingPunct="1">
      <a:defRPr sz="2000" kern="1200">
        <a:solidFill>
          <a:srgbClr val="000000"/>
        </a:solidFill>
        <a:latin typeface="Arial" charset="0"/>
        <a:ea typeface="ＭＳ Ｐゴシック" pitchFamily="34" charset="-128"/>
        <a:cs typeface="+mn-cs"/>
        <a:sym typeface="Arial" charset="0"/>
      </a:defRPr>
    </a:lvl7pPr>
    <a:lvl8pPr marL="3200400" algn="l" defTabSz="914400" rtl="0" eaLnBrk="1" latinLnBrk="0" hangingPunct="1">
      <a:defRPr sz="2000" kern="1200">
        <a:solidFill>
          <a:srgbClr val="000000"/>
        </a:solidFill>
        <a:latin typeface="Arial" charset="0"/>
        <a:ea typeface="ＭＳ Ｐゴシック" pitchFamily="34" charset="-128"/>
        <a:cs typeface="+mn-cs"/>
        <a:sym typeface="Arial" charset="0"/>
      </a:defRPr>
    </a:lvl8pPr>
    <a:lvl9pPr marL="3657600" algn="l" defTabSz="914400" rtl="0" eaLnBrk="1" latinLnBrk="0" hangingPunct="1">
      <a:defRPr sz="2000" kern="1200">
        <a:solidFill>
          <a:srgbClr val="000000"/>
        </a:solidFill>
        <a:latin typeface="Arial" charset="0"/>
        <a:ea typeface="ＭＳ Ｐゴシック" pitchFamily="34" charset="-128"/>
        <a:cs typeface="+mn-cs"/>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FF3300"/>
    <a:srgbClr val="66FF66"/>
    <a:srgbClr val="FF99CC"/>
    <a:srgbClr val="33CCCC"/>
    <a:srgbClr val="0F20A6"/>
    <a:srgbClr val="2D0B89"/>
    <a:srgbClr val="9049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6" autoAdjust="0"/>
    <p:restoredTop sz="94660"/>
  </p:normalViewPr>
  <p:slideViewPr>
    <p:cSldViewPr>
      <p:cViewPr varScale="1">
        <p:scale>
          <a:sx n="78" d="100"/>
          <a:sy n="78" d="100"/>
        </p:scale>
        <p:origin x="-758" y="-82"/>
      </p:cViewPr>
      <p:guideLst>
        <p:guide orient="horz" pos="2400"/>
        <p:guide pos="320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838" cy="496888"/>
          </a:xfrm>
          <a:prstGeom prst="rect">
            <a:avLst/>
          </a:prstGeom>
        </p:spPr>
        <p:txBody>
          <a:bodyPr vert="horz" lIns="91440" tIns="45720" rIns="91440" bIns="45720" rtlCol="0"/>
          <a:lstStyle>
            <a:lvl1pPr algn="l">
              <a:defRPr sz="1200">
                <a:latin typeface="Arial" pitchFamily="34" charset="0"/>
                <a:ea typeface="ＭＳ Ｐゴシック" charset="-128"/>
                <a:cs typeface="+mn-cs"/>
                <a:sym typeface="Arial" pitchFamily="34" charset="0"/>
              </a:defRPr>
            </a:lvl1pPr>
          </a:lstStyle>
          <a:p>
            <a:pPr>
              <a:defRPr/>
            </a:pPr>
            <a:endParaRPr lang="en-US"/>
          </a:p>
        </p:txBody>
      </p:sp>
      <p:sp>
        <p:nvSpPr>
          <p:cNvPr id="3" name="Date Placeholder 2"/>
          <p:cNvSpPr>
            <a:spLocks noGrp="1"/>
          </p:cNvSpPr>
          <p:nvPr>
            <p:ph type="dt" sz="quarter" idx="1"/>
          </p:nvPr>
        </p:nvSpPr>
        <p:spPr>
          <a:xfrm>
            <a:off x="3778250" y="0"/>
            <a:ext cx="2890838" cy="496888"/>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Arial" pitchFamily="34" charset="0"/>
                <a:sym typeface="Arial" pitchFamily="34" charset="0"/>
              </a:defRPr>
            </a:lvl1pPr>
          </a:lstStyle>
          <a:p>
            <a:pPr>
              <a:defRPr/>
            </a:pPr>
            <a:fld id="{30A0550E-9D68-4F33-BD30-2A3CA9D2D363}" type="datetimeFigureOut">
              <a:rPr lang="en-US"/>
              <a:pPr>
                <a:defRPr/>
              </a:pPr>
              <a:t>6/6/2013</a:t>
            </a:fld>
            <a:endParaRPr lang="en-US"/>
          </a:p>
        </p:txBody>
      </p:sp>
      <p:sp>
        <p:nvSpPr>
          <p:cNvPr id="4" name="Footer Placeholder 3"/>
          <p:cNvSpPr>
            <a:spLocks noGrp="1"/>
          </p:cNvSpPr>
          <p:nvPr>
            <p:ph type="ftr" sz="quarter" idx="2"/>
          </p:nvPr>
        </p:nvSpPr>
        <p:spPr>
          <a:xfrm>
            <a:off x="0" y="9431338"/>
            <a:ext cx="2890838" cy="496887"/>
          </a:xfrm>
          <a:prstGeom prst="rect">
            <a:avLst/>
          </a:prstGeom>
        </p:spPr>
        <p:txBody>
          <a:bodyPr vert="horz" lIns="91440" tIns="45720" rIns="91440" bIns="45720" rtlCol="0" anchor="b"/>
          <a:lstStyle>
            <a:lvl1pPr algn="l">
              <a:defRPr sz="1200">
                <a:latin typeface="Arial" pitchFamily="34" charset="0"/>
                <a:ea typeface="ＭＳ Ｐゴシック" charset="-128"/>
                <a:cs typeface="+mn-cs"/>
                <a:sym typeface="Arial" pitchFamily="34" charset="0"/>
              </a:defRPr>
            </a:lvl1pPr>
          </a:lstStyle>
          <a:p>
            <a:pPr>
              <a:defRPr/>
            </a:pPr>
            <a:endParaRPr lang="en-US"/>
          </a:p>
        </p:txBody>
      </p:sp>
      <p:sp>
        <p:nvSpPr>
          <p:cNvPr id="5" name="Slide Number Placeholder 4"/>
          <p:cNvSpPr>
            <a:spLocks noGrp="1"/>
          </p:cNvSpPr>
          <p:nvPr>
            <p:ph type="sldNum" sz="quarter" idx="3"/>
          </p:nvPr>
        </p:nvSpPr>
        <p:spPr>
          <a:xfrm>
            <a:off x="3778250" y="9431338"/>
            <a:ext cx="2890838" cy="496887"/>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Arial" pitchFamily="34" charset="0"/>
                <a:sym typeface="Arial" pitchFamily="34" charset="0"/>
              </a:defRPr>
            </a:lvl1pPr>
          </a:lstStyle>
          <a:p>
            <a:pPr>
              <a:defRPr/>
            </a:pPr>
            <a:fld id="{86644389-F753-4825-AE33-945A8B2179F4}" type="slidenum">
              <a:rPr lang="en-US"/>
              <a:pPr>
                <a:defRPr/>
              </a:pPr>
              <a:t>‹#›</a:t>
            </a:fld>
            <a:endParaRPr lang="en-US"/>
          </a:p>
        </p:txBody>
      </p:sp>
    </p:spTree>
    <p:extLst>
      <p:ext uri="{BB962C8B-B14F-4D97-AF65-F5344CB8AC3E}">
        <p14:creationId xmlns:p14="http://schemas.microsoft.com/office/powerpoint/2010/main" val="7275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838" cy="496888"/>
          </a:xfrm>
          <a:prstGeom prst="rect">
            <a:avLst/>
          </a:prstGeom>
        </p:spPr>
        <p:txBody>
          <a:bodyPr vert="horz" lIns="91440" tIns="45720" rIns="91440" bIns="45720" rtlCol="0"/>
          <a:lstStyle>
            <a:lvl1pPr algn="l">
              <a:defRPr sz="1200">
                <a:latin typeface="Arial" pitchFamily="34" charset="0"/>
                <a:ea typeface="ＭＳ Ｐゴシック" charset="-128"/>
                <a:cs typeface="+mn-cs"/>
                <a:sym typeface="Arial" pitchFamily="34" charset="0"/>
              </a:defRPr>
            </a:lvl1pPr>
          </a:lstStyle>
          <a:p>
            <a:pPr>
              <a:defRPr/>
            </a:pPr>
            <a:endParaRPr lang="en-US"/>
          </a:p>
        </p:txBody>
      </p:sp>
      <p:sp>
        <p:nvSpPr>
          <p:cNvPr id="3" name="Date Placeholder 2"/>
          <p:cNvSpPr>
            <a:spLocks noGrp="1"/>
          </p:cNvSpPr>
          <p:nvPr>
            <p:ph type="dt" idx="1"/>
          </p:nvPr>
        </p:nvSpPr>
        <p:spPr>
          <a:xfrm>
            <a:off x="3778250" y="0"/>
            <a:ext cx="2890838" cy="496888"/>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Arial" pitchFamily="34" charset="0"/>
                <a:sym typeface="Arial" pitchFamily="34" charset="0"/>
              </a:defRPr>
            </a:lvl1pPr>
          </a:lstStyle>
          <a:p>
            <a:pPr>
              <a:defRPr/>
            </a:pPr>
            <a:fld id="{7120CDD3-2291-4770-A9A5-D1CC767B9C6C}" type="datetimeFigureOut">
              <a:rPr lang="en-US"/>
              <a:pPr>
                <a:defRPr/>
              </a:pPr>
              <a:t>6/6/2013</a:t>
            </a:fld>
            <a:endParaRPr lang="en-US"/>
          </a:p>
        </p:txBody>
      </p:sp>
      <p:sp>
        <p:nvSpPr>
          <p:cNvPr id="4" name="Slide Image Placeholder 3"/>
          <p:cNvSpPr>
            <a:spLocks noGrp="1" noRot="1" noChangeAspect="1"/>
          </p:cNvSpPr>
          <p:nvPr>
            <p:ph type="sldImg" idx="2"/>
          </p:nvPr>
        </p:nvSpPr>
        <p:spPr>
          <a:xfrm>
            <a:off x="852488" y="744538"/>
            <a:ext cx="4965700" cy="3724275"/>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66750" y="4716463"/>
            <a:ext cx="5337175" cy="4468812"/>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31338"/>
            <a:ext cx="2890838" cy="496887"/>
          </a:xfrm>
          <a:prstGeom prst="rect">
            <a:avLst/>
          </a:prstGeom>
        </p:spPr>
        <p:txBody>
          <a:bodyPr vert="horz" lIns="91440" tIns="45720" rIns="91440" bIns="45720" rtlCol="0" anchor="b"/>
          <a:lstStyle>
            <a:lvl1pPr algn="l">
              <a:defRPr sz="1200">
                <a:latin typeface="Arial" pitchFamily="34" charset="0"/>
                <a:ea typeface="ＭＳ Ｐゴシック" charset="-128"/>
                <a:cs typeface="+mn-cs"/>
                <a:sym typeface="Arial" pitchFamily="34" charset="0"/>
              </a:defRPr>
            </a:lvl1pPr>
          </a:lstStyle>
          <a:p>
            <a:pPr>
              <a:defRPr/>
            </a:pPr>
            <a:endParaRPr lang="en-US"/>
          </a:p>
        </p:txBody>
      </p:sp>
      <p:sp>
        <p:nvSpPr>
          <p:cNvPr id="7" name="Slide Number Placeholder 6"/>
          <p:cNvSpPr>
            <a:spLocks noGrp="1"/>
          </p:cNvSpPr>
          <p:nvPr>
            <p:ph type="sldNum" sz="quarter" idx="5"/>
          </p:nvPr>
        </p:nvSpPr>
        <p:spPr>
          <a:xfrm>
            <a:off x="3778250" y="9431338"/>
            <a:ext cx="2890838" cy="496887"/>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Arial" pitchFamily="34" charset="0"/>
                <a:sym typeface="Arial" pitchFamily="34" charset="0"/>
              </a:defRPr>
            </a:lvl1pPr>
          </a:lstStyle>
          <a:p>
            <a:pPr>
              <a:defRPr/>
            </a:pPr>
            <a:fld id="{BD71C622-5B6F-4292-A048-E77D6B2EAC19}" type="slidenum">
              <a:rPr lang="en-US"/>
              <a:pPr>
                <a:defRPr/>
              </a:pPr>
              <a:t>‹#›</a:t>
            </a:fld>
            <a:endParaRPr lang="en-US"/>
          </a:p>
        </p:txBody>
      </p:sp>
    </p:spTree>
    <p:extLst>
      <p:ext uri="{BB962C8B-B14F-4D97-AF65-F5344CB8AC3E}">
        <p14:creationId xmlns:p14="http://schemas.microsoft.com/office/powerpoint/2010/main" val="30649456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855663" y="744538"/>
            <a:ext cx="4959350"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xfrm>
            <a:off x="668775" y="4716778"/>
            <a:ext cx="5335260" cy="446864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09" tIns="47554" rIns="95109" bIns="47554"/>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pPr marL="173091" indent="-173091">
              <a:buFontTx/>
              <a:buChar char="•"/>
            </a:pPr>
            <a:r>
              <a:rPr lang="en-GB" dirty="0">
                <a:latin typeface="Calibri" pitchFamily="34" charset="0"/>
              </a:rPr>
              <a:t>(Re)establish clear </a:t>
            </a:r>
            <a:r>
              <a:rPr lang="en-GB" b="1" dirty="0">
                <a:latin typeface="Calibri" pitchFamily="34" charset="0"/>
              </a:rPr>
              <a:t>responsibility boundaries </a:t>
            </a:r>
            <a:r>
              <a:rPr lang="en-GB" dirty="0">
                <a:latin typeface="Calibri" pitchFamily="34" charset="0"/>
              </a:rPr>
              <a:t>with </a:t>
            </a:r>
            <a:r>
              <a:rPr lang="en-US" dirty="0">
                <a:latin typeface="Calibri" pitchFamily="34" charset="0"/>
              </a:rPr>
              <a:t>BE/CO: </a:t>
            </a:r>
            <a:br>
              <a:rPr lang="en-US" dirty="0">
                <a:latin typeface="Calibri" pitchFamily="34" charset="0"/>
              </a:rPr>
            </a:br>
            <a:r>
              <a:rPr lang="en-US" dirty="0">
                <a:latin typeface="Calibri" pitchFamily="34" charset="0"/>
              </a:rPr>
              <a:t>- local control racks</a:t>
            </a:r>
            <a:br>
              <a:rPr lang="en-US" dirty="0">
                <a:latin typeface="Calibri" pitchFamily="34" charset="0"/>
              </a:rPr>
            </a:br>
            <a:r>
              <a:rPr lang="en-US" dirty="0">
                <a:latin typeface="Calibri" pitchFamily="34" charset="0"/>
              </a:rPr>
              <a:t>-</a:t>
            </a:r>
            <a:r>
              <a:rPr lang="en-GB" dirty="0">
                <a:latin typeface="Calibri" pitchFamily="34" charset="0"/>
              </a:rPr>
              <a:t> synthetic B-trains</a:t>
            </a:r>
            <a:br>
              <a:rPr lang="en-GB" dirty="0">
                <a:latin typeface="Calibri" pitchFamily="34" charset="0"/>
              </a:rPr>
            </a:br>
            <a:r>
              <a:rPr lang="en-GB" dirty="0">
                <a:latin typeface="Calibri" pitchFamily="34" charset="0"/>
              </a:rPr>
              <a:t>- closed-loop field control regulation (e.g. ISOLDE)</a:t>
            </a:r>
          </a:p>
          <a:p>
            <a:pPr marL="173091" indent="-173091">
              <a:buFontTx/>
              <a:buChar char="•"/>
            </a:pPr>
            <a:r>
              <a:rPr lang="en-GB" b="1" dirty="0">
                <a:latin typeface="Calibri" pitchFamily="34" charset="0"/>
              </a:rPr>
              <a:t>“piquet” service</a:t>
            </a:r>
            <a:r>
              <a:rPr lang="en-GB" dirty="0">
                <a:latin typeface="Calibri" pitchFamily="34" charset="0"/>
              </a:rPr>
              <a:t>: so far a best-effort approach with three people on-call has been sufficient, what about the long-term ?</a:t>
            </a:r>
          </a:p>
          <a:p>
            <a:pPr marL="173091" indent="-173091">
              <a:buFontTx/>
              <a:buChar char="•"/>
            </a:pPr>
            <a:r>
              <a:rPr lang="en-GB" dirty="0">
                <a:latin typeface="Calibri" pitchFamily="34" charset="0"/>
              </a:rPr>
              <a:t>standardization of </a:t>
            </a:r>
            <a:r>
              <a:rPr lang="en-GB" b="1" dirty="0">
                <a:latin typeface="Calibri" pitchFamily="34" charset="0"/>
              </a:rPr>
              <a:t>synthetic trains with FIDEL-like algorithms</a:t>
            </a:r>
            <a:r>
              <a:rPr lang="en-GB" dirty="0">
                <a:latin typeface="Calibri" pitchFamily="34" charset="0"/>
              </a:rPr>
              <a:t>: magnetic measurements+ beam measurements + numerical simulations </a:t>
            </a:r>
            <a:r>
              <a:rPr lang="en-GB" dirty="0">
                <a:latin typeface="Calibri" pitchFamily="34" charset="0"/>
                <a:sym typeface="Symbol" pitchFamily="18" charset="2"/>
              </a:rPr>
              <a:t> mathematical model of magnet behaviour</a:t>
            </a:r>
            <a:endParaRPr lang="en-GB" dirty="0">
              <a:latin typeface="Calibri" pitchFamily="34" charset="0"/>
            </a:endParaRPr>
          </a:p>
          <a:p>
            <a:endParaRPr lang="en-GB"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pPr marL="173091" indent="-173091">
              <a:buFontTx/>
              <a:buChar char="•"/>
            </a:pPr>
            <a:r>
              <a:rPr lang="en-GB" dirty="0">
                <a:latin typeface="Calibri" pitchFamily="34" charset="0"/>
              </a:rPr>
              <a:t>(Re)establish clear </a:t>
            </a:r>
            <a:r>
              <a:rPr lang="en-GB" b="1" dirty="0">
                <a:latin typeface="Calibri" pitchFamily="34" charset="0"/>
              </a:rPr>
              <a:t>responsibility boundaries </a:t>
            </a:r>
            <a:r>
              <a:rPr lang="en-GB" dirty="0">
                <a:latin typeface="Calibri" pitchFamily="34" charset="0"/>
              </a:rPr>
              <a:t>with </a:t>
            </a:r>
            <a:r>
              <a:rPr lang="en-US" dirty="0">
                <a:latin typeface="Calibri" pitchFamily="34" charset="0"/>
              </a:rPr>
              <a:t>BE/CO: </a:t>
            </a:r>
            <a:br>
              <a:rPr lang="en-US" dirty="0">
                <a:latin typeface="Calibri" pitchFamily="34" charset="0"/>
              </a:rPr>
            </a:br>
            <a:r>
              <a:rPr lang="en-US" dirty="0">
                <a:latin typeface="Calibri" pitchFamily="34" charset="0"/>
              </a:rPr>
              <a:t>- local control racks</a:t>
            </a:r>
            <a:br>
              <a:rPr lang="en-US" dirty="0">
                <a:latin typeface="Calibri" pitchFamily="34" charset="0"/>
              </a:rPr>
            </a:br>
            <a:r>
              <a:rPr lang="en-US" dirty="0">
                <a:latin typeface="Calibri" pitchFamily="34" charset="0"/>
              </a:rPr>
              <a:t>-</a:t>
            </a:r>
            <a:r>
              <a:rPr lang="en-GB" dirty="0">
                <a:latin typeface="Calibri" pitchFamily="34" charset="0"/>
              </a:rPr>
              <a:t> synthetic B-trains</a:t>
            </a:r>
            <a:br>
              <a:rPr lang="en-GB" dirty="0">
                <a:latin typeface="Calibri" pitchFamily="34" charset="0"/>
              </a:rPr>
            </a:br>
            <a:r>
              <a:rPr lang="en-GB" dirty="0">
                <a:latin typeface="Calibri" pitchFamily="34" charset="0"/>
              </a:rPr>
              <a:t>- closed-loop field control regulation (e.g. ISOLDE)</a:t>
            </a:r>
          </a:p>
          <a:p>
            <a:pPr marL="173091" indent="-173091">
              <a:buFontTx/>
              <a:buChar char="•"/>
            </a:pPr>
            <a:r>
              <a:rPr lang="en-GB" b="1" dirty="0">
                <a:latin typeface="Calibri" pitchFamily="34" charset="0"/>
              </a:rPr>
              <a:t>“piquet” service</a:t>
            </a:r>
            <a:r>
              <a:rPr lang="en-GB" dirty="0">
                <a:latin typeface="Calibri" pitchFamily="34" charset="0"/>
              </a:rPr>
              <a:t>: so far a best-effort approach with three people on-call has been sufficient, what about the long-term ?</a:t>
            </a:r>
          </a:p>
          <a:p>
            <a:pPr marL="173091" indent="-173091">
              <a:buFontTx/>
              <a:buChar char="•"/>
            </a:pPr>
            <a:r>
              <a:rPr lang="en-GB" dirty="0">
                <a:latin typeface="Calibri" pitchFamily="34" charset="0"/>
              </a:rPr>
              <a:t>standardization of </a:t>
            </a:r>
            <a:r>
              <a:rPr lang="en-GB" b="1" dirty="0">
                <a:latin typeface="Calibri" pitchFamily="34" charset="0"/>
              </a:rPr>
              <a:t>synthetic trains with FIDEL-like algorithms</a:t>
            </a:r>
            <a:r>
              <a:rPr lang="en-GB" dirty="0">
                <a:latin typeface="Calibri" pitchFamily="34" charset="0"/>
              </a:rPr>
              <a:t>: magnetic measurements+ beam measurements + numerical simulations </a:t>
            </a:r>
            <a:r>
              <a:rPr lang="en-GB" dirty="0">
                <a:latin typeface="Calibri" pitchFamily="34" charset="0"/>
                <a:sym typeface="Symbol" pitchFamily="18" charset="2"/>
              </a:rPr>
              <a:t> mathematical model of magnet behaviour</a:t>
            </a:r>
            <a:endParaRPr lang="en-GB" dirty="0">
              <a:latin typeface="Calibri" pitchFamily="34" charset="0"/>
            </a:endParaRPr>
          </a:p>
          <a:p>
            <a:endParaRPr lang="en-GB"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pPr marL="173091" indent="-173091">
              <a:buFontTx/>
              <a:buChar char="•"/>
            </a:pPr>
            <a:r>
              <a:rPr lang="en-GB" dirty="0">
                <a:latin typeface="Calibri" pitchFamily="34" charset="0"/>
              </a:rPr>
              <a:t>(Re)establish clear </a:t>
            </a:r>
            <a:r>
              <a:rPr lang="en-GB" b="1" dirty="0">
                <a:latin typeface="Calibri" pitchFamily="34" charset="0"/>
              </a:rPr>
              <a:t>responsibility boundaries </a:t>
            </a:r>
            <a:r>
              <a:rPr lang="en-GB" dirty="0">
                <a:latin typeface="Calibri" pitchFamily="34" charset="0"/>
              </a:rPr>
              <a:t>with </a:t>
            </a:r>
            <a:r>
              <a:rPr lang="en-US" dirty="0">
                <a:latin typeface="Calibri" pitchFamily="34" charset="0"/>
              </a:rPr>
              <a:t>BE/CO: </a:t>
            </a:r>
            <a:br>
              <a:rPr lang="en-US" dirty="0">
                <a:latin typeface="Calibri" pitchFamily="34" charset="0"/>
              </a:rPr>
            </a:br>
            <a:r>
              <a:rPr lang="en-US" dirty="0">
                <a:latin typeface="Calibri" pitchFamily="34" charset="0"/>
              </a:rPr>
              <a:t>- local control racks</a:t>
            </a:r>
            <a:br>
              <a:rPr lang="en-US" dirty="0">
                <a:latin typeface="Calibri" pitchFamily="34" charset="0"/>
              </a:rPr>
            </a:br>
            <a:r>
              <a:rPr lang="en-US" dirty="0">
                <a:latin typeface="Calibri" pitchFamily="34" charset="0"/>
              </a:rPr>
              <a:t>-</a:t>
            </a:r>
            <a:r>
              <a:rPr lang="en-GB" dirty="0">
                <a:latin typeface="Calibri" pitchFamily="34" charset="0"/>
              </a:rPr>
              <a:t> synthetic B-trains</a:t>
            </a:r>
            <a:br>
              <a:rPr lang="en-GB" dirty="0">
                <a:latin typeface="Calibri" pitchFamily="34" charset="0"/>
              </a:rPr>
            </a:br>
            <a:r>
              <a:rPr lang="en-GB" dirty="0">
                <a:latin typeface="Calibri" pitchFamily="34" charset="0"/>
              </a:rPr>
              <a:t>- closed-loop field control regulation (e.g. ISOLDE)</a:t>
            </a:r>
          </a:p>
          <a:p>
            <a:pPr marL="173091" indent="-173091">
              <a:buFontTx/>
              <a:buChar char="•"/>
            </a:pPr>
            <a:r>
              <a:rPr lang="en-GB" b="1" dirty="0">
                <a:latin typeface="Calibri" pitchFamily="34" charset="0"/>
              </a:rPr>
              <a:t>“piquet” service</a:t>
            </a:r>
            <a:r>
              <a:rPr lang="en-GB" dirty="0">
                <a:latin typeface="Calibri" pitchFamily="34" charset="0"/>
              </a:rPr>
              <a:t>: so far a best-effort approach with three people on-call has been sufficient, what about the long-term ?</a:t>
            </a:r>
          </a:p>
          <a:p>
            <a:pPr marL="173091" indent="-173091">
              <a:buFontTx/>
              <a:buChar char="•"/>
            </a:pPr>
            <a:r>
              <a:rPr lang="en-GB" dirty="0">
                <a:latin typeface="Calibri" pitchFamily="34" charset="0"/>
              </a:rPr>
              <a:t>standardization of </a:t>
            </a:r>
            <a:r>
              <a:rPr lang="en-GB" b="1" dirty="0">
                <a:latin typeface="Calibri" pitchFamily="34" charset="0"/>
              </a:rPr>
              <a:t>synthetic trains with FIDEL-like algorithms</a:t>
            </a:r>
            <a:r>
              <a:rPr lang="en-GB" dirty="0">
                <a:latin typeface="Calibri" pitchFamily="34" charset="0"/>
              </a:rPr>
              <a:t>: magnetic measurements+ beam measurements + numerical simulations </a:t>
            </a:r>
            <a:r>
              <a:rPr lang="en-GB" dirty="0">
                <a:latin typeface="Calibri" pitchFamily="34" charset="0"/>
                <a:sym typeface="Symbol" pitchFamily="18" charset="2"/>
              </a:rPr>
              <a:t> mathematical model of magnet behaviour</a:t>
            </a:r>
            <a:endParaRPr lang="en-GB" dirty="0">
              <a:latin typeface="Calibri" pitchFamily="34" charset="0"/>
            </a:endParaRPr>
          </a:p>
          <a:p>
            <a:endParaRPr lang="en-GB"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pPr marL="173091" indent="-173091">
              <a:buFontTx/>
              <a:buChar char="•"/>
            </a:pPr>
            <a:r>
              <a:rPr lang="en-GB" dirty="0">
                <a:latin typeface="Calibri" pitchFamily="34" charset="0"/>
              </a:rPr>
              <a:t>(Re)establish clear </a:t>
            </a:r>
            <a:r>
              <a:rPr lang="en-GB" b="1" dirty="0">
                <a:latin typeface="Calibri" pitchFamily="34" charset="0"/>
              </a:rPr>
              <a:t>responsibility boundaries </a:t>
            </a:r>
            <a:r>
              <a:rPr lang="en-GB" dirty="0">
                <a:latin typeface="Calibri" pitchFamily="34" charset="0"/>
              </a:rPr>
              <a:t>with </a:t>
            </a:r>
            <a:r>
              <a:rPr lang="en-US" dirty="0">
                <a:latin typeface="Calibri" pitchFamily="34" charset="0"/>
              </a:rPr>
              <a:t>BE/CO: </a:t>
            </a:r>
            <a:br>
              <a:rPr lang="en-US" dirty="0">
                <a:latin typeface="Calibri" pitchFamily="34" charset="0"/>
              </a:rPr>
            </a:br>
            <a:r>
              <a:rPr lang="en-US" dirty="0">
                <a:latin typeface="Calibri" pitchFamily="34" charset="0"/>
              </a:rPr>
              <a:t>- local control racks</a:t>
            </a:r>
            <a:br>
              <a:rPr lang="en-US" dirty="0">
                <a:latin typeface="Calibri" pitchFamily="34" charset="0"/>
              </a:rPr>
            </a:br>
            <a:r>
              <a:rPr lang="en-US" dirty="0">
                <a:latin typeface="Calibri" pitchFamily="34" charset="0"/>
              </a:rPr>
              <a:t>-</a:t>
            </a:r>
            <a:r>
              <a:rPr lang="en-GB" dirty="0">
                <a:latin typeface="Calibri" pitchFamily="34" charset="0"/>
              </a:rPr>
              <a:t> synthetic B-trains</a:t>
            </a:r>
            <a:br>
              <a:rPr lang="en-GB" dirty="0">
                <a:latin typeface="Calibri" pitchFamily="34" charset="0"/>
              </a:rPr>
            </a:br>
            <a:r>
              <a:rPr lang="en-GB" dirty="0">
                <a:latin typeface="Calibri" pitchFamily="34" charset="0"/>
              </a:rPr>
              <a:t>- closed-loop field control regulation (e.g. ISOLDE)</a:t>
            </a:r>
          </a:p>
          <a:p>
            <a:pPr marL="173091" indent="-173091">
              <a:buFontTx/>
              <a:buChar char="•"/>
            </a:pPr>
            <a:r>
              <a:rPr lang="en-GB" b="1" dirty="0">
                <a:latin typeface="Calibri" pitchFamily="34" charset="0"/>
              </a:rPr>
              <a:t>“piquet” service</a:t>
            </a:r>
            <a:r>
              <a:rPr lang="en-GB" dirty="0">
                <a:latin typeface="Calibri" pitchFamily="34" charset="0"/>
              </a:rPr>
              <a:t>: so far a best-effort approach with three people on-call has been sufficient, what about the long-term ?</a:t>
            </a:r>
          </a:p>
          <a:p>
            <a:pPr marL="173091" indent="-173091">
              <a:buFontTx/>
              <a:buChar char="•"/>
            </a:pPr>
            <a:r>
              <a:rPr lang="en-GB" dirty="0">
                <a:latin typeface="Calibri" pitchFamily="34" charset="0"/>
              </a:rPr>
              <a:t>standardization of </a:t>
            </a:r>
            <a:r>
              <a:rPr lang="en-GB" b="1" dirty="0">
                <a:latin typeface="Calibri" pitchFamily="34" charset="0"/>
              </a:rPr>
              <a:t>synthetic trains with FIDEL-like algorithms</a:t>
            </a:r>
            <a:r>
              <a:rPr lang="en-GB" dirty="0">
                <a:latin typeface="Calibri" pitchFamily="34" charset="0"/>
              </a:rPr>
              <a:t>: magnetic measurements+ beam measurements + numerical simulations </a:t>
            </a:r>
            <a:r>
              <a:rPr lang="en-GB" dirty="0">
                <a:latin typeface="Calibri" pitchFamily="34" charset="0"/>
                <a:sym typeface="Symbol" pitchFamily="18" charset="2"/>
              </a:rPr>
              <a:t> mathematical model of magnet behaviour</a:t>
            </a:r>
            <a:endParaRPr lang="en-GB" dirty="0">
              <a:latin typeface="Calibri" pitchFamily="34" charset="0"/>
            </a:endParaRPr>
          </a:p>
          <a:p>
            <a:endParaRPr lang="en-GB"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pPr marL="173091" indent="-173091">
              <a:buFontTx/>
              <a:buChar char="•"/>
            </a:pPr>
            <a:r>
              <a:rPr lang="en-GB" dirty="0">
                <a:latin typeface="Calibri" pitchFamily="34" charset="0"/>
              </a:rPr>
              <a:t>(Re)establish clear </a:t>
            </a:r>
            <a:r>
              <a:rPr lang="en-GB" b="1" dirty="0">
                <a:latin typeface="Calibri" pitchFamily="34" charset="0"/>
              </a:rPr>
              <a:t>responsibility boundaries </a:t>
            </a:r>
            <a:r>
              <a:rPr lang="en-GB" dirty="0">
                <a:latin typeface="Calibri" pitchFamily="34" charset="0"/>
              </a:rPr>
              <a:t>with </a:t>
            </a:r>
            <a:r>
              <a:rPr lang="en-US" dirty="0">
                <a:latin typeface="Calibri" pitchFamily="34" charset="0"/>
              </a:rPr>
              <a:t>BE/CO: </a:t>
            </a:r>
            <a:br>
              <a:rPr lang="en-US" dirty="0">
                <a:latin typeface="Calibri" pitchFamily="34" charset="0"/>
              </a:rPr>
            </a:br>
            <a:r>
              <a:rPr lang="en-US" dirty="0">
                <a:latin typeface="Calibri" pitchFamily="34" charset="0"/>
              </a:rPr>
              <a:t>- local control racks</a:t>
            </a:r>
            <a:br>
              <a:rPr lang="en-US" dirty="0">
                <a:latin typeface="Calibri" pitchFamily="34" charset="0"/>
              </a:rPr>
            </a:br>
            <a:r>
              <a:rPr lang="en-US" dirty="0">
                <a:latin typeface="Calibri" pitchFamily="34" charset="0"/>
              </a:rPr>
              <a:t>-</a:t>
            </a:r>
            <a:r>
              <a:rPr lang="en-GB" dirty="0">
                <a:latin typeface="Calibri" pitchFamily="34" charset="0"/>
              </a:rPr>
              <a:t> synthetic B-trains</a:t>
            </a:r>
            <a:br>
              <a:rPr lang="en-GB" dirty="0">
                <a:latin typeface="Calibri" pitchFamily="34" charset="0"/>
              </a:rPr>
            </a:br>
            <a:r>
              <a:rPr lang="en-GB" dirty="0">
                <a:latin typeface="Calibri" pitchFamily="34" charset="0"/>
              </a:rPr>
              <a:t>- closed-loop field control regulation (e.g. ISOLDE)</a:t>
            </a:r>
          </a:p>
          <a:p>
            <a:pPr marL="173091" indent="-173091">
              <a:buFontTx/>
              <a:buChar char="•"/>
            </a:pPr>
            <a:r>
              <a:rPr lang="en-GB" b="1" dirty="0">
                <a:latin typeface="Calibri" pitchFamily="34" charset="0"/>
              </a:rPr>
              <a:t>“piquet” service</a:t>
            </a:r>
            <a:r>
              <a:rPr lang="en-GB" dirty="0">
                <a:latin typeface="Calibri" pitchFamily="34" charset="0"/>
              </a:rPr>
              <a:t>: so far a best-effort approach with three people on-call has been sufficient, what about the long-term ?</a:t>
            </a:r>
          </a:p>
          <a:p>
            <a:pPr marL="173091" indent="-173091">
              <a:buFontTx/>
              <a:buChar char="•"/>
            </a:pPr>
            <a:r>
              <a:rPr lang="en-GB" dirty="0">
                <a:latin typeface="Calibri" pitchFamily="34" charset="0"/>
              </a:rPr>
              <a:t>standardization of </a:t>
            </a:r>
            <a:r>
              <a:rPr lang="en-GB" b="1" dirty="0">
                <a:latin typeface="Calibri" pitchFamily="34" charset="0"/>
              </a:rPr>
              <a:t>synthetic trains with FIDEL-like algorithms</a:t>
            </a:r>
            <a:r>
              <a:rPr lang="en-GB" dirty="0">
                <a:latin typeface="Calibri" pitchFamily="34" charset="0"/>
              </a:rPr>
              <a:t>: magnetic measurements+ beam measurements + numerical simulations </a:t>
            </a:r>
            <a:r>
              <a:rPr lang="en-GB" dirty="0">
                <a:latin typeface="Calibri" pitchFamily="34" charset="0"/>
                <a:sym typeface="Symbol" pitchFamily="18" charset="2"/>
              </a:rPr>
              <a:t> mathematical model of magnet behaviour</a:t>
            </a:r>
            <a:endParaRPr lang="en-GB" dirty="0">
              <a:latin typeface="Calibri" pitchFamily="34" charset="0"/>
            </a:endParaRPr>
          </a:p>
          <a:p>
            <a:endParaRPr lang="en-GB"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pPr marL="173091" indent="-173091">
              <a:buFontTx/>
              <a:buChar char="•"/>
            </a:pPr>
            <a:r>
              <a:rPr lang="en-GB" dirty="0">
                <a:latin typeface="Calibri" pitchFamily="34" charset="0"/>
              </a:rPr>
              <a:t>(Re)establish clear </a:t>
            </a:r>
            <a:r>
              <a:rPr lang="en-GB" b="1" dirty="0">
                <a:latin typeface="Calibri" pitchFamily="34" charset="0"/>
              </a:rPr>
              <a:t>responsibility boundaries </a:t>
            </a:r>
            <a:r>
              <a:rPr lang="en-GB" dirty="0">
                <a:latin typeface="Calibri" pitchFamily="34" charset="0"/>
              </a:rPr>
              <a:t>with </a:t>
            </a:r>
            <a:r>
              <a:rPr lang="en-US" dirty="0">
                <a:latin typeface="Calibri" pitchFamily="34" charset="0"/>
              </a:rPr>
              <a:t>BE/CO: </a:t>
            </a:r>
            <a:br>
              <a:rPr lang="en-US" dirty="0">
                <a:latin typeface="Calibri" pitchFamily="34" charset="0"/>
              </a:rPr>
            </a:br>
            <a:r>
              <a:rPr lang="en-US" dirty="0">
                <a:latin typeface="Calibri" pitchFamily="34" charset="0"/>
              </a:rPr>
              <a:t>- local control racks</a:t>
            </a:r>
            <a:br>
              <a:rPr lang="en-US" dirty="0">
                <a:latin typeface="Calibri" pitchFamily="34" charset="0"/>
              </a:rPr>
            </a:br>
            <a:r>
              <a:rPr lang="en-US" dirty="0">
                <a:latin typeface="Calibri" pitchFamily="34" charset="0"/>
              </a:rPr>
              <a:t>-</a:t>
            </a:r>
            <a:r>
              <a:rPr lang="en-GB" dirty="0">
                <a:latin typeface="Calibri" pitchFamily="34" charset="0"/>
              </a:rPr>
              <a:t> synthetic B-trains</a:t>
            </a:r>
            <a:br>
              <a:rPr lang="en-GB" dirty="0">
                <a:latin typeface="Calibri" pitchFamily="34" charset="0"/>
              </a:rPr>
            </a:br>
            <a:r>
              <a:rPr lang="en-GB" dirty="0">
                <a:latin typeface="Calibri" pitchFamily="34" charset="0"/>
              </a:rPr>
              <a:t>- closed-loop field control regulation (e.g. ISOLDE)</a:t>
            </a:r>
          </a:p>
          <a:p>
            <a:pPr marL="173091" indent="-173091">
              <a:buFontTx/>
              <a:buChar char="•"/>
            </a:pPr>
            <a:r>
              <a:rPr lang="en-GB" b="1" dirty="0">
                <a:latin typeface="Calibri" pitchFamily="34" charset="0"/>
              </a:rPr>
              <a:t>“piquet” service</a:t>
            </a:r>
            <a:r>
              <a:rPr lang="en-GB" dirty="0">
                <a:latin typeface="Calibri" pitchFamily="34" charset="0"/>
              </a:rPr>
              <a:t>: so far a best-effort approach with three people on-call has been sufficient, what about the long-term ?</a:t>
            </a:r>
          </a:p>
          <a:p>
            <a:pPr marL="173091" indent="-173091">
              <a:buFontTx/>
              <a:buChar char="•"/>
            </a:pPr>
            <a:r>
              <a:rPr lang="en-GB" dirty="0">
                <a:latin typeface="Calibri" pitchFamily="34" charset="0"/>
              </a:rPr>
              <a:t>standardization of </a:t>
            </a:r>
            <a:r>
              <a:rPr lang="en-GB" b="1" dirty="0">
                <a:latin typeface="Calibri" pitchFamily="34" charset="0"/>
              </a:rPr>
              <a:t>synthetic trains with FIDEL-like algorithms</a:t>
            </a:r>
            <a:r>
              <a:rPr lang="en-GB" dirty="0">
                <a:latin typeface="Calibri" pitchFamily="34" charset="0"/>
              </a:rPr>
              <a:t>: magnetic measurements+ beam measurements + numerical simulations </a:t>
            </a:r>
            <a:r>
              <a:rPr lang="en-GB" dirty="0">
                <a:latin typeface="Calibri" pitchFamily="34" charset="0"/>
                <a:sym typeface="Symbol" pitchFamily="18" charset="2"/>
              </a:rPr>
              <a:t> mathematical model of magnet behaviour</a:t>
            </a:r>
            <a:endParaRPr lang="en-GB" dirty="0">
              <a:latin typeface="Calibri" pitchFamily="34" charset="0"/>
            </a:endParaRPr>
          </a:p>
          <a:p>
            <a:endParaRPr lang="en-GB"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855663" y="744538"/>
            <a:ext cx="4959350"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xfrm>
            <a:off x="668775" y="4716778"/>
            <a:ext cx="5335260" cy="446864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09" tIns="47554" rIns="95109" bIns="47554"/>
          <a:lstStyle/>
          <a:p>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855663" y="744538"/>
            <a:ext cx="4959350"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xfrm>
            <a:off x="668775" y="4716778"/>
            <a:ext cx="5335260" cy="446864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09" tIns="47554" rIns="95109" bIns="47554"/>
          <a:lstStyle/>
          <a:p>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855663" y="744538"/>
            <a:ext cx="4959350"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xfrm>
            <a:off x="668775" y="4716778"/>
            <a:ext cx="5335260" cy="446864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09" tIns="47554" rIns="95109" bIns="47554"/>
          <a:lstStyle/>
          <a:p>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854075" y="744538"/>
            <a:ext cx="4962525" cy="37226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xfrm>
            <a:off x="668391" y="4717095"/>
            <a:ext cx="5336099" cy="446927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09" tIns="47554" rIns="95109" bIns="47554"/>
          <a:lstStyle/>
          <a:p>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852488" y="744538"/>
            <a:ext cx="4965700" cy="37242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668391" y="4717094"/>
            <a:ext cx="5336099" cy="44692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1" tIns="45885" rIns="91771" bIns="45885"/>
          <a:lstStyle/>
          <a:p>
            <a:pPr marL="173091" indent="-173091">
              <a:buFontTx/>
              <a:buChar char="•"/>
            </a:pPr>
            <a:r>
              <a:rPr lang="en-GB" dirty="0">
                <a:latin typeface="Calibri" pitchFamily="34" charset="0"/>
              </a:rPr>
              <a:t>(Re)establish clear </a:t>
            </a:r>
            <a:r>
              <a:rPr lang="en-GB" b="1" dirty="0">
                <a:latin typeface="Calibri" pitchFamily="34" charset="0"/>
              </a:rPr>
              <a:t>responsibility boundaries </a:t>
            </a:r>
            <a:r>
              <a:rPr lang="en-GB" dirty="0">
                <a:latin typeface="Calibri" pitchFamily="34" charset="0"/>
              </a:rPr>
              <a:t>with </a:t>
            </a:r>
            <a:r>
              <a:rPr lang="en-US" dirty="0">
                <a:latin typeface="Calibri" pitchFamily="34" charset="0"/>
              </a:rPr>
              <a:t>BE/CO: </a:t>
            </a:r>
            <a:br>
              <a:rPr lang="en-US" dirty="0">
                <a:latin typeface="Calibri" pitchFamily="34" charset="0"/>
              </a:rPr>
            </a:br>
            <a:r>
              <a:rPr lang="en-US" dirty="0">
                <a:latin typeface="Calibri" pitchFamily="34" charset="0"/>
              </a:rPr>
              <a:t>- local control racks</a:t>
            </a:r>
            <a:br>
              <a:rPr lang="en-US" dirty="0">
                <a:latin typeface="Calibri" pitchFamily="34" charset="0"/>
              </a:rPr>
            </a:br>
            <a:r>
              <a:rPr lang="en-US" dirty="0">
                <a:latin typeface="Calibri" pitchFamily="34" charset="0"/>
              </a:rPr>
              <a:t>-</a:t>
            </a:r>
            <a:r>
              <a:rPr lang="en-GB" dirty="0">
                <a:latin typeface="Calibri" pitchFamily="34" charset="0"/>
              </a:rPr>
              <a:t> synthetic B-trains</a:t>
            </a:r>
            <a:br>
              <a:rPr lang="en-GB" dirty="0">
                <a:latin typeface="Calibri" pitchFamily="34" charset="0"/>
              </a:rPr>
            </a:br>
            <a:r>
              <a:rPr lang="en-GB" dirty="0">
                <a:latin typeface="Calibri" pitchFamily="34" charset="0"/>
              </a:rPr>
              <a:t>- closed-loop field control regulation (e.g. ISOLDE)</a:t>
            </a:r>
          </a:p>
          <a:p>
            <a:pPr marL="173091" indent="-173091">
              <a:buFontTx/>
              <a:buChar char="•"/>
            </a:pPr>
            <a:r>
              <a:rPr lang="en-GB" b="1" dirty="0">
                <a:latin typeface="Calibri" pitchFamily="34" charset="0"/>
              </a:rPr>
              <a:t>“piquet” service</a:t>
            </a:r>
            <a:r>
              <a:rPr lang="en-GB" dirty="0">
                <a:latin typeface="Calibri" pitchFamily="34" charset="0"/>
              </a:rPr>
              <a:t>: so far a best-effort approach with three people on-call has been sufficient, what about the long-term ?</a:t>
            </a:r>
          </a:p>
          <a:p>
            <a:pPr marL="173091" indent="-173091">
              <a:buFontTx/>
              <a:buChar char="•"/>
            </a:pPr>
            <a:r>
              <a:rPr lang="en-GB" dirty="0">
                <a:latin typeface="Calibri" pitchFamily="34" charset="0"/>
              </a:rPr>
              <a:t>standardization of </a:t>
            </a:r>
            <a:r>
              <a:rPr lang="en-GB" b="1" dirty="0">
                <a:latin typeface="Calibri" pitchFamily="34" charset="0"/>
              </a:rPr>
              <a:t>synthetic trains with FIDEL-like algorithms</a:t>
            </a:r>
            <a:r>
              <a:rPr lang="en-GB" dirty="0">
                <a:latin typeface="Calibri" pitchFamily="34" charset="0"/>
              </a:rPr>
              <a:t>: magnetic measurements+ beam measurements + numerical simulations </a:t>
            </a:r>
            <a:r>
              <a:rPr lang="en-GB" dirty="0">
                <a:latin typeface="Calibri" pitchFamily="34" charset="0"/>
                <a:sym typeface="Symbol" pitchFamily="18" charset="2"/>
              </a:rPr>
              <a:t> mathematical model of magnet behaviour</a:t>
            </a:r>
            <a:endParaRPr lang="en-GB" dirty="0">
              <a:latin typeface="Calibri" pitchFamily="34" charset="0"/>
            </a:endParaRPr>
          </a:p>
          <a:p>
            <a:endParaRPr lang="en-GB"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487514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800" y="0"/>
            <a:ext cx="6553200" cy="6477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314469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242938"/>
      </p:ext>
    </p:extLst>
  </p:cSld>
  <p:clrMapOvr>
    <a:masterClrMapping/>
  </p:clrMapOvr>
  <p:transition spd="slow">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p:cNvSpPr>
          <p:nvPr/>
        </p:nvSpPr>
        <p:spPr bwMode="auto">
          <a:xfrm>
            <a:off x="0" y="0"/>
            <a:ext cx="10160000" cy="762000"/>
          </a:xfrm>
          <a:prstGeom prst="rect">
            <a:avLst/>
          </a:prstGeom>
          <a:gradFill flip="none" rotWithShape="1">
            <a:gsLst>
              <a:gs pos="0">
                <a:schemeClr val="bg1">
                  <a:alpha val="0"/>
                </a:schemeClr>
              </a:gs>
              <a:gs pos="100000">
                <a:srgbClr val="0F20A6">
                  <a:alpha val="94000"/>
                </a:srgbClr>
              </a:gs>
              <a:gs pos="75000">
                <a:srgbClr val="000090">
                  <a:alpha val="94000"/>
                </a:srgbClr>
              </a:gs>
            </a:gsLst>
            <a:lin ang="10800000" scaled="0"/>
            <a:tileRect/>
          </a:gradFill>
          <a:ln w="12700">
            <a:noFill/>
            <a:miter lim="800000"/>
            <a:headEnd/>
            <a:tailEnd/>
          </a:ln>
        </p:spPr>
        <p:txBody>
          <a:bodyPr lIns="0" tIns="0" rIns="0" bIns="0"/>
          <a:lstStyle/>
          <a:p>
            <a:pPr>
              <a:defRPr/>
            </a:pPr>
            <a:endParaRPr lang="en-US">
              <a:latin typeface="Arial" pitchFamily="34" charset="0"/>
              <a:ea typeface="ＭＳ Ｐゴシック" charset="-128"/>
              <a:sym typeface="Arial" pitchFamily="34" charset="0"/>
            </a:endParaRPr>
          </a:p>
        </p:txBody>
      </p:sp>
      <p:sp>
        <p:nvSpPr>
          <p:cNvPr id="1027" name="Rectangle 2"/>
          <p:cNvSpPr>
            <a:spLocks noGrp="1" noChangeArrowheads="1"/>
          </p:cNvSpPr>
          <p:nvPr>
            <p:ph type="body" idx="1"/>
          </p:nvPr>
        </p:nvSpPr>
        <p:spPr bwMode="auto">
          <a:xfrm>
            <a:off x="596900" y="1270000"/>
            <a:ext cx="9144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152400" bIns="508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
        <p:nvSpPr>
          <p:cNvPr id="1030" name="Rectangle 3"/>
          <p:cNvSpPr>
            <a:spLocks/>
          </p:cNvSpPr>
          <p:nvPr/>
        </p:nvSpPr>
        <p:spPr bwMode="auto">
          <a:xfrm rot="5400000">
            <a:off x="4775200" y="2235200"/>
            <a:ext cx="609600" cy="10160000"/>
          </a:xfrm>
          <a:prstGeom prst="rect">
            <a:avLst/>
          </a:prstGeom>
          <a:gradFill flip="none" rotWithShape="1">
            <a:gsLst>
              <a:gs pos="25000">
                <a:schemeClr val="accent3">
                  <a:lumMod val="85000"/>
                </a:schemeClr>
              </a:gs>
              <a:gs pos="85000">
                <a:schemeClr val="bg1">
                  <a:lumMod val="65000"/>
                </a:schemeClr>
              </a:gs>
            </a:gsLst>
            <a:lin ang="14820000" scaled="0"/>
            <a:tileRect/>
          </a:gradFill>
          <a:ln>
            <a:noFill/>
          </a:ln>
        </p:spPr>
        <p:txBody>
          <a:bodyPr lIns="0" tIns="0" rIns="0" bIns="0"/>
          <a:lstStyle/>
          <a:p>
            <a:pPr>
              <a:defRPr/>
            </a:pPr>
            <a:endParaRPr lang="en-US">
              <a:ea typeface="ＭＳ Ｐゴシック" charset="0"/>
              <a:cs typeface="ＭＳ Ｐゴシック" charset="0"/>
            </a:endParaRPr>
          </a:p>
        </p:txBody>
      </p:sp>
      <p:sp>
        <p:nvSpPr>
          <p:cNvPr id="1029" name="Rectangle 4"/>
          <p:cNvSpPr>
            <a:spLocks noGrp="1" noChangeArrowheads="1"/>
          </p:cNvSpPr>
          <p:nvPr>
            <p:ph type="title"/>
          </p:nvPr>
        </p:nvSpPr>
        <p:spPr bwMode="auto">
          <a:xfrm>
            <a:off x="508000" y="0"/>
            <a:ext cx="6553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90311" bIns="50800" numCol="1" anchor="ctr" anchorCtr="0" compatLnSpc="1">
            <a:prstTxWarp prst="textNoShape">
              <a:avLst/>
            </a:prstTxWarp>
          </a:bodyPr>
          <a:lstStyle/>
          <a:p>
            <a:pPr lvl="0"/>
            <a:r>
              <a:rPr lang="en-US" smtClean="0">
                <a:sym typeface="Arial" charset="0"/>
              </a:rPr>
              <a:t>Click to edit Master title style</a:t>
            </a:r>
          </a:p>
        </p:txBody>
      </p:sp>
      <p:sp>
        <p:nvSpPr>
          <p:cNvPr id="2" name="Rectangle 5"/>
          <p:cNvSpPr>
            <a:spLocks/>
          </p:cNvSpPr>
          <p:nvPr/>
        </p:nvSpPr>
        <p:spPr bwMode="auto">
          <a:xfrm>
            <a:off x="2260600" y="7163078"/>
            <a:ext cx="518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5150" bIns="0" anchor="ctr">
            <a:spAutoFit/>
          </a:bodyPr>
          <a:lstStyle/>
          <a:p>
            <a:pPr marL="44450" algn="ctr"/>
            <a:r>
              <a:rPr lang="en-US" sz="1200" dirty="0" smtClean="0">
                <a:solidFill>
                  <a:srgbClr val="808080"/>
                </a:solidFill>
                <a:cs typeface="Arial" charset="0"/>
              </a:rPr>
              <a:t>A Beaumont, M Buzio, D Giloteaux, G Golluccio, D Oberson</a:t>
            </a:r>
            <a:endParaRPr lang="en-US" sz="1200" dirty="0">
              <a:solidFill>
                <a:srgbClr val="808080"/>
              </a:solidFill>
              <a:cs typeface="Arial" charset="0"/>
            </a:endParaRPr>
          </a:p>
          <a:p>
            <a:pPr marL="44450" algn="ctr"/>
            <a:r>
              <a:rPr lang="en-US" sz="1200" dirty="0">
                <a:solidFill>
                  <a:srgbClr val="808080"/>
                </a:solidFill>
                <a:cs typeface="Arial" charset="0"/>
              </a:rPr>
              <a:t>IMMW Workshop, Brookhaven, June 2013</a:t>
            </a:r>
          </a:p>
        </p:txBody>
      </p:sp>
      <p:pic>
        <p:nvPicPr>
          <p:cNvPr id="1031" name="Picture 2" descr="LogoOutline-Black-01.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7010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670800" y="7088188"/>
            <a:ext cx="2105025"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Lst>
  <p:transition/>
  <p:hf hdr="0" ftr="0" dt="0"/>
  <p:txStyles>
    <p:titleStyle>
      <a:lvl1pPr algn="l" rtl="0" eaLnBrk="0" fontAlgn="base" hangingPunct="0">
        <a:spcBef>
          <a:spcPct val="0"/>
        </a:spcBef>
        <a:spcAft>
          <a:spcPct val="0"/>
        </a:spcAft>
        <a:defRPr sz="2200" b="1">
          <a:solidFill>
            <a:srgbClr val="FFFFFF"/>
          </a:solidFill>
          <a:latin typeface="+mj-lt"/>
          <a:ea typeface="ＭＳ Ｐゴシック" charset="-128"/>
          <a:cs typeface="ＭＳ Ｐゴシック" charset="0"/>
          <a:sym typeface="Arial" charset="0"/>
        </a:defRPr>
      </a:lvl1pPr>
      <a:lvl2pPr algn="l" rtl="0" eaLnBrk="0" fontAlgn="base" hangingPunct="0">
        <a:spcBef>
          <a:spcPct val="0"/>
        </a:spcBef>
        <a:spcAft>
          <a:spcPct val="0"/>
        </a:spcAft>
        <a:defRPr sz="2200" b="1">
          <a:solidFill>
            <a:srgbClr val="FFFFFF"/>
          </a:solidFill>
          <a:latin typeface="Calibri" pitchFamily="34" charset="0"/>
          <a:ea typeface="ＭＳ Ｐゴシック" charset="0"/>
          <a:cs typeface="ＭＳ Ｐゴシック" charset="0"/>
          <a:sym typeface="Arial" charset="0"/>
        </a:defRPr>
      </a:lvl2pPr>
      <a:lvl3pPr algn="l" rtl="0" eaLnBrk="0" fontAlgn="base" hangingPunct="0">
        <a:spcBef>
          <a:spcPct val="0"/>
        </a:spcBef>
        <a:spcAft>
          <a:spcPct val="0"/>
        </a:spcAft>
        <a:defRPr sz="2200" b="1">
          <a:solidFill>
            <a:srgbClr val="FFFFFF"/>
          </a:solidFill>
          <a:latin typeface="Calibri" pitchFamily="34" charset="0"/>
          <a:ea typeface="ＭＳ Ｐゴシック" charset="0"/>
          <a:cs typeface="ＭＳ Ｐゴシック" charset="0"/>
          <a:sym typeface="Arial" charset="0"/>
        </a:defRPr>
      </a:lvl3pPr>
      <a:lvl4pPr algn="l" rtl="0" eaLnBrk="0" fontAlgn="base" hangingPunct="0">
        <a:spcBef>
          <a:spcPct val="0"/>
        </a:spcBef>
        <a:spcAft>
          <a:spcPct val="0"/>
        </a:spcAft>
        <a:defRPr sz="2200" b="1">
          <a:solidFill>
            <a:srgbClr val="FFFFFF"/>
          </a:solidFill>
          <a:latin typeface="Calibri" pitchFamily="34" charset="0"/>
          <a:ea typeface="ＭＳ Ｐゴシック" charset="0"/>
          <a:cs typeface="ＭＳ Ｐゴシック" charset="0"/>
          <a:sym typeface="Arial" charset="0"/>
        </a:defRPr>
      </a:lvl4pPr>
      <a:lvl5pPr algn="l" rtl="0" eaLnBrk="0" fontAlgn="base" hangingPunct="0">
        <a:spcBef>
          <a:spcPct val="0"/>
        </a:spcBef>
        <a:spcAft>
          <a:spcPct val="0"/>
        </a:spcAft>
        <a:defRPr sz="2200" b="1">
          <a:solidFill>
            <a:srgbClr val="FFFFFF"/>
          </a:solidFill>
          <a:latin typeface="Calibri" pitchFamily="34" charset="0"/>
          <a:ea typeface="ＭＳ Ｐゴシック" charset="0"/>
          <a:cs typeface="ＭＳ Ｐゴシック" charset="0"/>
          <a:sym typeface="Arial" charset="0"/>
        </a:defRPr>
      </a:lvl5pPr>
      <a:lvl6pPr marL="457200" algn="l" rtl="0" fontAlgn="base">
        <a:spcBef>
          <a:spcPct val="0"/>
        </a:spcBef>
        <a:spcAft>
          <a:spcPct val="0"/>
        </a:spcAft>
        <a:defRPr sz="2200" b="1">
          <a:solidFill>
            <a:srgbClr val="FFFFFF"/>
          </a:solidFill>
          <a:latin typeface="Arial" charset="0"/>
          <a:ea typeface="ＭＳ Ｐゴシック" charset="0"/>
          <a:sym typeface="Arial" charset="0"/>
        </a:defRPr>
      </a:lvl6pPr>
      <a:lvl7pPr marL="914400" algn="l" rtl="0" fontAlgn="base">
        <a:spcBef>
          <a:spcPct val="0"/>
        </a:spcBef>
        <a:spcAft>
          <a:spcPct val="0"/>
        </a:spcAft>
        <a:defRPr sz="2200" b="1">
          <a:solidFill>
            <a:srgbClr val="FFFFFF"/>
          </a:solidFill>
          <a:latin typeface="Arial" charset="0"/>
          <a:ea typeface="ＭＳ Ｐゴシック" charset="0"/>
          <a:sym typeface="Arial" charset="0"/>
        </a:defRPr>
      </a:lvl7pPr>
      <a:lvl8pPr marL="1371600" algn="l" rtl="0" fontAlgn="base">
        <a:spcBef>
          <a:spcPct val="0"/>
        </a:spcBef>
        <a:spcAft>
          <a:spcPct val="0"/>
        </a:spcAft>
        <a:defRPr sz="2200" b="1">
          <a:solidFill>
            <a:srgbClr val="FFFFFF"/>
          </a:solidFill>
          <a:latin typeface="Arial" charset="0"/>
          <a:ea typeface="ＭＳ Ｐゴシック" charset="0"/>
          <a:sym typeface="Arial" charset="0"/>
        </a:defRPr>
      </a:lvl8pPr>
      <a:lvl9pPr marL="1828800" algn="l" rtl="0" fontAlgn="base">
        <a:spcBef>
          <a:spcPct val="0"/>
        </a:spcBef>
        <a:spcAft>
          <a:spcPct val="0"/>
        </a:spcAft>
        <a:defRPr sz="2200" b="1">
          <a:solidFill>
            <a:srgbClr val="FFFFFF"/>
          </a:solidFill>
          <a:latin typeface="Arial" charset="0"/>
          <a:ea typeface="ＭＳ Ｐゴシック" charset="0"/>
          <a:sym typeface="Arial" charset="0"/>
        </a:defRPr>
      </a:lvl9pPr>
    </p:titleStyle>
    <p:bodyStyle>
      <a:lvl1pPr marL="425450" indent="-381000" algn="l" rtl="0" eaLnBrk="0" fontAlgn="base" hangingPunct="0">
        <a:lnSpc>
          <a:spcPts val="2000"/>
        </a:lnSpc>
        <a:spcBef>
          <a:spcPts val="1200"/>
        </a:spcBef>
        <a:spcAft>
          <a:spcPct val="0"/>
        </a:spcAft>
        <a:buClr>
          <a:srgbClr val="013469"/>
        </a:buClr>
        <a:buSzPct val="94000"/>
        <a:buFont typeface="Wingdings" pitchFamily="2" charset="2"/>
        <a:buChar char="è"/>
        <a:defRPr sz="2000">
          <a:solidFill>
            <a:schemeClr val="tx1"/>
          </a:solidFill>
          <a:latin typeface="+mn-lt"/>
          <a:ea typeface="ＭＳ Ｐゴシック" charset="-128"/>
          <a:cs typeface="ＭＳ Ｐゴシック" charset="0"/>
          <a:sym typeface="Arial" charset="0"/>
        </a:defRPr>
      </a:lvl1pPr>
      <a:lvl2pPr marL="819150" indent="-3175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2pPr>
      <a:lvl3pPr marL="1263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3pPr>
      <a:lvl4pPr marL="1771650" indent="-2540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128"/>
          <a:cs typeface="ＭＳ Ｐゴシック"/>
          <a:sym typeface="Arial" charset="0"/>
        </a:defRPr>
      </a:lvl4pPr>
      <a:lvl5pPr marL="2279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5pPr>
      <a:lvl6pPr marL="27368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6pPr>
      <a:lvl7pPr marL="31940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7pPr>
      <a:lvl8pPr marL="36512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8pPr>
      <a:lvl9pPr marL="41084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7.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76.pn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71.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380.png"/><Relationship Id="rId4" Type="http://schemas.openxmlformats.org/officeDocument/2006/relationships/image" Target="../media/image370.png"/></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5.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4.emf"/><Relationship Id="rId5" Type="http://schemas.openxmlformats.org/officeDocument/2006/relationships/image" Target="../media/image53.w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1.emf"/></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65.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www.ohwr.org/projects/white-rabbit" TargetMode="External"/><Relationship Id="rId5" Type="http://schemas.openxmlformats.org/officeDocument/2006/relationships/image" Target="../media/image7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oleObject" Target="../embeddings/oleObject1.bin"/><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wmf"/><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body" idx="4294967295"/>
          </p:nvPr>
        </p:nvSpPr>
        <p:spPr>
          <a:xfrm>
            <a:off x="0" y="762000"/>
            <a:ext cx="10160000" cy="6248400"/>
          </a:xfrm>
        </p:spPr>
        <p:txBody>
          <a:bodyPr rIns="254000"/>
          <a:lstStyle/>
          <a:p>
            <a:pPr eaLnBrk="1" hangingPunct="1">
              <a:buFont typeface="Wingdings" pitchFamily="2" charset="2"/>
              <a:buNone/>
            </a:pPr>
            <a:endParaRPr lang="en-US" sz="2800" b="1" dirty="0" smtClean="0">
              <a:latin typeface="Arial" charset="0"/>
              <a:ea typeface="ＭＳ Ｐゴシック" pitchFamily="34" charset="-128"/>
            </a:endParaRPr>
          </a:p>
          <a:p>
            <a:pPr algn="ctr" eaLnBrk="1" hangingPunct="1">
              <a:lnSpc>
                <a:spcPts val="3900"/>
              </a:lnSpc>
              <a:buFont typeface="Wingdings" pitchFamily="2" charset="2"/>
              <a:buNone/>
            </a:pPr>
            <a:endParaRPr lang="en-US" sz="2800" b="1" dirty="0" smtClean="0">
              <a:latin typeface="Arial" charset="0"/>
              <a:ea typeface="ＭＳ Ｐゴシック" pitchFamily="34" charset="-128"/>
            </a:endParaRPr>
          </a:p>
          <a:p>
            <a:pPr algn="ctr" eaLnBrk="1" hangingPunct="1">
              <a:lnSpc>
                <a:spcPts val="3900"/>
              </a:lnSpc>
              <a:buNone/>
            </a:pPr>
            <a:r>
              <a:rPr lang="en-GB" sz="2800" b="1" dirty="0" smtClean="0">
                <a:latin typeface="Arial" charset="0"/>
                <a:ea typeface="ＭＳ Ｐゴシック" pitchFamily="34" charset="-128"/>
              </a:rPr>
              <a:t>Real-time magnetic field control</a:t>
            </a:r>
          </a:p>
          <a:p>
            <a:pPr algn="ctr" eaLnBrk="1" hangingPunct="1">
              <a:lnSpc>
                <a:spcPts val="3900"/>
              </a:lnSpc>
              <a:buNone/>
            </a:pPr>
            <a:r>
              <a:rPr lang="en-GB" sz="2800" b="1" dirty="0" smtClean="0">
                <a:latin typeface="Arial" charset="0"/>
                <a:ea typeface="ＭＳ Ｐゴシック" pitchFamily="34" charset="-128"/>
              </a:rPr>
              <a:t>applications at CERN: an update</a:t>
            </a:r>
            <a:endParaRPr lang="en-US" sz="2800" b="1" dirty="0" smtClean="0">
              <a:latin typeface="Arial" charset="0"/>
              <a:ea typeface="ＭＳ Ｐゴシック" pitchFamily="34" charset="-128"/>
            </a:endParaRPr>
          </a:p>
          <a:p>
            <a:pPr algn="ctr" eaLnBrk="1" hangingPunct="1">
              <a:lnSpc>
                <a:spcPts val="3900"/>
              </a:lnSpc>
              <a:buFont typeface="Wingdings" pitchFamily="2" charset="2"/>
              <a:buNone/>
            </a:pPr>
            <a:endParaRPr lang="en-US" sz="2800" b="1" dirty="0" smtClean="0">
              <a:latin typeface="Arial" charset="0"/>
              <a:ea typeface="ＭＳ Ｐゴシック" pitchFamily="34" charset="-128"/>
            </a:endParaRPr>
          </a:p>
          <a:p>
            <a:pPr algn="ctr" eaLnBrk="1" hangingPunct="1">
              <a:lnSpc>
                <a:spcPts val="3900"/>
              </a:lnSpc>
              <a:buFont typeface="Wingdings" pitchFamily="2" charset="2"/>
              <a:buNone/>
            </a:pPr>
            <a:endParaRPr lang="en-US" sz="2800" b="1" dirty="0" smtClean="0">
              <a:latin typeface="Arial" charset="0"/>
              <a:ea typeface="ＭＳ Ｐゴシック" pitchFamily="34" charset="-128"/>
            </a:endParaRPr>
          </a:p>
          <a:p>
            <a:pPr algn="ctr" eaLnBrk="1" hangingPunct="1">
              <a:buNone/>
            </a:pPr>
            <a:r>
              <a:rPr lang="en-US" dirty="0" smtClean="0">
                <a:latin typeface="Arial" charset="0"/>
                <a:ea typeface="ＭＳ Ｐゴシック" pitchFamily="34" charset="-128"/>
              </a:rPr>
              <a:t>A Beaumont, </a:t>
            </a:r>
            <a:r>
              <a:rPr lang="en-US" u="sng" dirty="0" smtClean="0">
                <a:latin typeface="Arial" charset="0"/>
                <a:ea typeface="ＭＳ Ｐゴシック" pitchFamily="34" charset="-128"/>
              </a:rPr>
              <a:t>M Buzio</a:t>
            </a:r>
            <a:r>
              <a:rPr lang="en-US" dirty="0" smtClean="0">
                <a:latin typeface="Arial" charset="0"/>
                <a:ea typeface="ＭＳ Ｐゴシック" pitchFamily="34" charset="-128"/>
              </a:rPr>
              <a:t>, D Giloteaux, G Golluccio, D Oberson</a:t>
            </a:r>
          </a:p>
          <a:p>
            <a:pPr algn="ctr" eaLnBrk="1" hangingPunct="1">
              <a:buFont typeface="Wingdings" pitchFamily="2" charset="2"/>
              <a:buNone/>
            </a:pPr>
            <a:endParaRPr lang="en-US" dirty="0" smtClean="0">
              <a:latin typeface="Arial" charset="0"/>
              <a:ea typeface="ＭＳ Ｐゴシック" pitchFamily="34" charset="-128"/>
            </a:endParaRPr>
          </a:p>
          <a:p>
            <a:pPr algn="ctr" eaLnBrk="1" hangingPunct="1">
              <a:buFont typeface="Wingdings" pitchFamily="2" charset="2"/>
              <a:buNone/>
            </a:pPr>
            <a:endParaRPr lang="en-US" dirty="0" smtClean="0">
              <a:latin typeface="Arial" charset="0"/>
              <a:ea typeface="ＭＳ Ｐゴシック" pitchFamily="34" charset="-128"/>
            </a:endParaRPr>
          </a:p>
          <a:p>
            <a:pPr algn="ctr" eaLnBrk="1" hangingPunct="1">
              <a:buFont typeface="Wingdings" pitchFamily="2" charset="2"/>
              <a:buNone/>
            </a:pPr>
            <a:r>
              <a:rPr lang="en-US" dirty="0" smtClean="0">
                <a:latin typeface="Arial" charset="0"/>
                <a:ea typeface="ＭＳ Ｐゴシック" pitchFamily="34" charset="-128"/>
              </a:rPr>
              <a:t>07.06.2013</a:t>
            </a:r>
          </a:p>
          <a:p>
            <a:pPr algn="ctr" eaLnBrk="1" hangingPunct="1">
              <a:buFont typeface="Wingdings" pitchFamily="2" charset="2"/>
              <a:buNone/>
            </a:pPr>
            <a:r>
              <a:rPr lang="en-US" dirty="0" smtClean="0">
                <a:latin typeface="Arial" charset="0"/>
                <a:ea typeface="ＭＳ Ｐゴシック" pitchFamily="34" charset="-128"/>
              </a:rPr>
              <a:t> </a:t>
            </a:r>
          </a:p>
        </p:txBody>
      </p:sp>
      <p:sp>
        <p:nvSpPr>
          <p:cNvPr id="3076" name="Text Box 3"/>
          <p:cNvSpPr txBox="1">
            <a:spLocks noChangeArrowheads="1"/>
          </p:cNvSpPr>
          <p:nvPr/>
        </p:nvSpPr>
        <p:spPr bwMode="auto">
          <a:xfrm>
            <a:off x="9399588" y="7200900"/>
            <a:ext cx="282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eaLnBrk="0" hangingPunct="0">
              <a:defRPr sz="2000">
                <a:solidFill>
                  <a:srgbClr val="000000"/>
                </a:solidFill>
                <a:latin typeface="Arial" charset="0"/>
                <a:ea typeface="ＭＳ Ｐゴシック" pitchFamily="34" charset="-128"/>
                <a:sym typeface="Arial" charset="0"/>
              </a:defRPr>
            </a:lvl1pPr>
            <a:lvl2pPr marL="742950" indent="-285750" eaLnBrk="0" hangingPunct="0">
              <a:defRPr sz="2000">
                <a:solidFill>
                  <a:srgbClr val="000000"/>
                </a:solidFill>
                <a:latin typeface="Arial" charset="0"/>
                <a:ea typeface="ＭＳ Ｐゴシック" pitchFamily="34" charset="-128"/>
                <a:sym typeface="Arial" charset="0"/>
              </a:defRPr>
            </a:lvl2pPr>
            <a:lvl3pPr marL="1143000" indent="-228600" eaLnBrk="0" hangingPunct="0">
              <a:defRPr sz="2000">
                <a:solidFill>
                  <a:srgbClr val="000000"/>
                </a:solidFill>
                <a:latin typeface="Arial" charset="0"/>
                <a:ea typeface="ＭＳ Ｐゴシック" pitchFamily="34" charset="-128"/>
                <a:sym typeface="Arial" charset="0"/>
              </a:defRPr>
            </a:lvl3pPr>
            <a:lvl4pPr marL="1600200" indent="-228600" eaLnBrk="0" hangingPunct="0">
              <a:defRPr sz="2000">
                <a:solidFill>
                  <a:srgbClr val="000000"/>
                </a:solidFill>
                <a:latin typeface="Arial" charset="0"/>
                <a:ea typeface="ＭＳ Ｐゴシック" pitchFamily="34" charset="-128"/>
                <a:sym typeface="Arial" charset="0"/>
              </a:defRPr>
            </a:lvl4pPr>
            <a:lvl5pPr marL="2057400" indent="-228600" eaLnBrk="0" hangingPunct="0">
              <a:defRPr sz="2000">
                <a:solidFill>
                  <a:srgbClr val="000000"/>
                </a:solidFill>
                <a:latin typeface="Arial" charset="0"/>
                <a:ea typeface="ＭＳ Ｐゴシック" pitchFamily="34" charset="-128"/>
                <a:sym typeface="Arial" charset="0"/>
              </a:defRPr>
            </a:lvl5pPr>
            <a:lvl6pPr marL="2514600" indent="-228600" eaLnBrk="0" fontAlgn="base" hangingPunct="0">
              <a:spcBef>
                <a:spcPct val="0"/>
              </a:spcBef>
              <a:spcAft>
                <a:spcPct val="0"/>
              </a:spcAft>
              <a:defRPr sz="2000">
                <a:solidFill>
                  <a:srgbClr val="000000"/>
                </a:solidFill>
                <a:latin typeface="Arial" charset="0"/>
                <a:ea typeface="ＭＳ Ｐゴシック" pitchFamily="34" charset="-128"/>
                <a:sym typeface="Arial" charset="0"/>
              </a:defRPr>
            </a:lvl6pPr>
            <a:lvl7pPr marL="2971800" indent="-228600" eaLnBrk="0" fontAlgn="base" hangingPunct="0">
              <a:spcBef>
                <a:spcPct val="0"/>
              </a:spcBef>
              <a:spcAft>
                <a:spcPct val="0"/>
              </a:spcAft>
              <a:defRPr sz="2000">
                <a:solidFill>
                  <a:srgbClr val="000000"/>
                </a:solidFill>
                <a:latin typeface="Arial" charset="0"/>
                <a:ea typeface="ＭＳ Ｐゴシック" pitchFamily="34" charset="-128"/>
                <a:sym typeface="Arial" charset="0"/>
              </a:defRPr>
            </a:lvl7pPr>
            <a:lvl8pPr marL="3429000" indent="-228600" eaLnBrk="0" fontAlgn="base" hangingPunct="0">
              <a:spcBef>
                <a:spcPct val="0"/>
              </a:spcBef>
              <a:spcAft>
                <a:spcPct val="0"/>
              </a:spcAft>
              <a:defRPr sz="2000">
                <a:solidFill>
                  <a:srgbClr val="000000"/>
                </a:solidFill>
                <a:latin typeface="Arial" charset="0"/>
                <a:ea typeface="ＭＳ Ｐゴシック" pitchFamily="34" charset="-128"/>
                <a:sym typeface="Arial" charset="0"/>
              </a:defRPr>
            </a:lvl8pPr>
            <a:lvl9pPr marL="3886200" indent="-228600" eaLnBrk="0" fontAlgn="base" hangingPunct="0">
              <a:spcBef>
                <a:spcPct val="0"/>
              </a:spcBef>
              <a:spcAft>
                <a:spcPct val="0"/>
              </a:spcAft>
              <a:defRPr sz="2000">
                <a:solidFill>
                  <a:srgbClr val="000000"/>
                </a:solidFill>
                <a:latin typeface="Arial" charset="0"/>
                <a:ea typeface="ＭＳ Ｐゴシック" pitchFamily="34" charset="-128"/>
                <a:sym typeface="Arial" charset="0"/>
              </a:defRPr>
            </a:lvl9pPr>
          </a:lstStyle>
          <a:p>
            <a:pPr algn="ctr" eaLnBrk="1" hangingPunct="1"/>
            <a:fld id="{8FF534C1-EBE1-4083-B8DD-23BFC073C93B}" type="slidenum">
              <a:rPr lang="en-US" sz="1200">
                <a:solidFill>
                  <a:srgbClr val="808080"/>
                </a:solidFill>
                <a:cs typeface="Arial" charset="0"/>
              </a:rPr>
              <a:pPr algn="ctr" eaLnBrk="1" hangingPunct="1"/>
              <a:t>1</a:t>
            </a:fld>
            <a:endParaRPr lang="en-US" sz="1200">
              <a:solidFill>
                <a:srgbClr val="808080"/>
              </a:solidFill>
              <a:cs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ea typeface="ＭＳ Ｐゴシック" pitchFamily="34" charset="-128"/>
              </a:rPr>
              <a:t>Improving field reproducibility: pre-cycles (1/3)</a:t>
            </a:r>
          </a:p>
        </p:txBody>
      </p:sp>
      <p:sp>
        <p:nvSpPr>
          <p:cNvPr id="16" name="Rectangle 15"/>
          <p:cNvSpPr/>
          <p:nvPr/>
        </p:nvSpPr>
        <p:spPr>
          <a:xfrm>
            <a:off x="-1464" y="872490"/>
            <a:ext cx="9779000" cy="5909310"/>
          </a:xfrm>
          <a:prstGeom prst="rect">
            <a:avLst/>
          </a:prstGeom>
        </p:spPr>
        <p:txBody>
          <a:bodyPr>
            <a:spAutoFit/>
          </a:bodyPr>
          <a:lstStyle/>
          <a:p>
            <a:pPr marL="285750" indent="-285750" algn="l">
              <a:spcBef>
                <a:spcPts val="0"/>
              </a:spcBef>
              <a:buFont typeface="Arial" pitchFamily="34" charset="0"/>
              <a:buChar char="•"/>
              <a:defRPr/>
            </a:pPr>
            <a:r>
              <a:rPr lang="en-US" sz="1800" smtClean="0">
                <a:latin typeface="Calibri" pitchFamily="34" charset="0"/>
                <a:cs typeface="Calibri" pitchFamily="34" charset="0"/>
              </a:rPr>
              <a:t>Reproducibility of magnetic field improves by resetting the magnetic state with current pre-cycles</a:t>
            </a:r>
          </a:p>
          <a:p>
            <a:pPr marL="285750" indent="-285750" algn="l">
              <a:spcBef>
                <a:spcPts val="0"/>
              </a:spcBef>
              <a:buFont typeface="Arial" pitchFamily="34" charset="0"/>
              <a:buChar char="•"/>
              <a:defRPr/>
            </a:pPr>
            <a:r>
              <a:rPr lang="en-US" sz="1800" smtClean="0">
                <a:latin typeface="Calibri" pitchFamily="34" charset="0"/>
                <a:cs typeface="Calibri" pitchFamily="34" charset="0"/>
              </a:rPr>
              <a:t>The operating mode of the magnet should be respected:</a:t>
            </a:r>
          </a:p>
          <a:p>
            <a:pPr marL="266700" algn="l">
              <a:spcBef>
                <a:spcPts val="0"/>
              </a:spcBef>
              <a:defRPr/>
            </a:pPr>
            <a:r>
              <a:rPr lang="en-US" sz="1800" smtClean="0">
                <a:latin typeface="Calibri" pitchFamily="34" charset="0"/>
                <a:cs typeface="Calibri" pitchFamily="34" charset="0"/>
              </a:rPr>
              <a:t>Bipolar magnets (steerers, correctors, switching dipoles): degaussing</a:t>
            </a: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r>
              <a:rPr lang="en-US" sz="1800" smtClean="0">
                <a:latin typeface="Calibri" pitchFamily="34" charset="0"/>
                <a:cs typeface="Calibri" pitchFamily="34" charset="0"/>
              </a:rPr>
              <a:t>Unipolar magnets (main ring): stabilization precycles</a:t>
            </a: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algn="l">
              <a:spcBef>
                <a:spcPts val="0"/>
              </a:spcBef>
              <a:defRPr/>
            </a:pPr>
            <a:endParaRPr lang="en-US" sz="1800" smtClean="0">
              <a:latin typeface="Calibri" pitchFamily="34" charset="0"/>
              <a:cs typeface="Calibri" pitchFamily="34" charset="0"/>
            </a:endParaRPr>
          </a:p>
          <a:p>
            <a:pPr marL="266700" indent="-266700" algn="l">
              <a:spcBef>
                <a:spcPts val="0"/>
              </a:spcBef>
              <a:buFont typeface="Arial" pitchFamily="34" charset="0"/>
              <a:buChar char="•"/>
              <a:defRPr/>
            </a:pPr>
            <a:endParaRPr lang="en-US" sz="1800" smtClean="0">
              <a:latin typeface="Calibri" pitchFamily="34" charset="0"/>
              <a:cs typeface="Calibri" pitchFamily="34" charset="0"/>
            </a:endParaRPr>
          </a:p>
          <a:p>
            <a:pPr marL="266700" indent="-266700" algn="l">
              <a:spcBef>
                <a:spcPts val="0"/>
              </a:spcBef>
              <a:buFont typeface="Arial" pitchFamily="34" charset="0"/>
              <a:buChar char="•"/>
              <a:defRPr/>
            </a:pPr>
            <a:r>
              <a:rPr lang="en-US" sz="1800" smtClean="0">
                <a:latin typeface="Calibri" pitchFamily="34" charset="0"/>
                <a:cs typeface="Calibri" pitchFamily="34" charset="0"/>
              </a:rPr>
              <a:t>Random cycling </a:t>
            </a:r>
            <a:r>
              <a:rPr lang="en-US" sz="1800" smtClean="0">
                <a:latin typeface="Calibri" pitchFamily="34" charset="0"/>
                <a:cs typeface="Calibri" pitchFamily="34" charset="0"/>
                <a:sym typeface="Symbol"/>
              </a:rPr>
              <a:t> minor cycles  unpredictable errors within the envelope of the limit cycle</a:t>
            </a:r>
          </a:p>
          <a:p>
            <a:pPr marL="266700" indent="-266700" algn="l">
              <a:spcBef>
                <a:spcPts val="0"/>
              </a:spcBef>
              <a:buFont typeface="Arial" pitchFamily="34" charset="0"/>
              <a:buChar char="•"/>
              <a:defRPr/>
            </a:pPr>
            <a:r>
              <a:rPr lang="en-US" sz="1800" smtClean="0">
                <a:latin typeface="Calibri" pitchFamily="34" charset="0"/>
                <a:cs typeface="Calibri" pitchFamily="34" charset="0"/>
                <a:sym typeface="Symbol"/>
              </a:rPr>
              <a:t>Enforce monotonic cycling for critical magnets (at the cost of 2 time spent ramping)</a:t>
            </a:r>
            <a:endParaRPr lang="en-US" sz="1800" smtClean="0">
              <a:latin typeface="Calibri" pitchFamily="34" charset="0"/>
              <a:cs typeface="Calibri" pitchFamily="34" charset="0"/>
            </a:endParaRP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104" y="3644798"/>
            <a:ext cx="3778142" cy="2465125"/>
          </a:xfrm>
          <a:prstGeom prst="rect">
            <a:avLst/>
          </a:prstGeom>
          <a:solidFill>
            <a:srgbClr val="FFFFFF"/>
          </a:solidFill>
          <a:ln>
            <a:noFill/>
          </a:ln>
          <a:effectLst/>
          <a:extLst/>
        </p:spPr>
      </p:pic>
      <p:pic>
        <p:nvPicPr>
          <p:cNvPr id="19"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1252" y="1376546"/>
            <a:ext cx="2398712" cy="2265363"/>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3175" algn="ctr">
                <a:solidFill>
                  <a:srgbClr val="000000"/>
                </a:solidFill>
                <a:miter lim="800000"/>
                <a:headEnd/>
                <a:tailEnd type="none" w="sm" len="sm"/>
              </a14:hiddenLine>
            </a:ext>
            <a:ext uri="{AF507438-7753-43E0-B8FC-AC1667EBCBE1}">
              <a14:hiddenEffects xmlns:a14="http://schemas.microsoft.com/office/drawing/2010/main">
                <a:effectLst>
                  <a:outerShdw dist="17961" dir="2700000" algn="ctr" rotWithShape="0">
                    <a:srgbClr val="3A5698"/>
                  </a:outerShdw>
                </a:effectLst>
              </a14:hiddenEffects>
            </a:ext>
          </a:extLst>
        </p:spPr>
      </p:pic>
      <p:grpSp>
        <p:nvGrpSpPr>
          <p:cNvPr id="20" name="Group 19"/>
          <p:cNvGrpSpPr/>
          <p:nvPr/>
        </p:nvGrpSpPr>
        <p:grpSpPr>
          <a:xfrm>
            <a:off x="1174687" y="1952610"/>
            <a:ext cx="4215409" cy="1772920"/>
            <a:chOff x="488504" y="2060848"/>
            <a:chExt cx="4215409" cy="1772920"/>
          </a:xfrm>
        </p:grpSpPr>
        <p:pic>
          <p:nvPicPr>
            <p:cNvPr id="21" name="Picture 20"/>
            <p:cNvPicPr/>
            <p:nvPr/>
          </p:nvPicPr>
          <p:blipFill>
            <a:blip r:embed="rId4">
              <a:extLst>
                <a:ext uri="{28A0092B-C50C-407E-A947-70E740481C1C}">
                  <a14:useLocalDpi xmlns:a14="http://schemas.microsoft.com/office/drawing/2010/main" val="0"/>
                </a:ext>
              </a:extLst>
            </a:blip>
            <a:srcRect/>
            <a:stretch>
              <a:fillRect/>
            </a:stretch>
          </p:blipFill>
          <p:spPr bwMode="auto">
            <a:xfrm>
              <a:off x="1695918" y="2060848"/>
              <a:ext cx="3007995" cy="1772920"/>
            </a:xfrm>
            <a:prstGeom prst="rect">
              <a:avLst/>
            </a:prstGeom>
            <a:noFill/>
            <a:ln>
              <a:noFill/>
            </a:ln>
          </p:spPr>
        </p:pic>
        <mc:AlternateContent xmlns:mc="http://schemas.openxmlformats.org/markup-compatibility/2006" xmlns:a14="http://schemas.microsoft.com/office/drawing/2010/main">
          <mc:Choice Requires="a14">
            <p:sp>
              <p:nvSpPr>
                <p:cNvPr id="22" name="Rectangle 21"/>
                <p:cNvSpPr/>
                <p:nvPr/>
              </p:nvSpPr>
              <p:spPr>
                <a:xfrm>
                  <a:off x="3404828" y="2132856"/>
                  <a:ext cx="1172116" cy="5965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a:rPr>
                            </m:ctrlPr>
                          </m:fPr>
                          <m:num>
                            <m:sSub>
                              <m:sSubPr>
                                <m:ctrlPr>
                                  <a:rPr lang="en-GB" sz="1600" i="1">
                                    <a:latin typeface="Cambria Math"/>
                                  </a:rPr>
                                </m:ctrlPr>
                              </m:sSubPr>
                              <m:e>
                                <m:r>
                                  <a:rPr lang="en-US" sz="1600" i="1">
                                    <a:latin typeface="Cambria Math"/>
                                  </a:rPr>
                                  <m:t>𝐼</m:t>
                                </m:r>
                              </m:e>
                              <m:sub>
                                <m:r>
                                  <a:rPr lang="en-US" sz="1600" i="1">
                                    <a:latin typeface="Cambria Math"/>
                                  </a:rPr>
                                  <m:t>𝑘</m:t>
                                </m:r>
                                <m:r>
                                  <a:rPr lang="en-US" sz="1600" i="1">
                                    <a:latin typeface="Cambria Math"/>
                                  </a:rPr>
                                  <m:t>+1</m:t>
                                </m:r>
                              </m:sub>
                            </m:sSub>
                          </m:num>
                          <m:den>
                            <m:sSub>
                              <m:sSubPr>
                                <m:ctrlPr>
                                  <a:rPr lang="en-GB" sz="1600" i="1">
                                    <a:latin typeface="Cambria Math"/>
                                  </a:rPr>
                                </m:ctrlPr>
                              </m:sSubPr>
                              <m:e>
                                <m:r>
                                  <a:rPr lang="en-US" sz="1600" i="1">
                                    <a:latin typeface="Cambria Math"/>
                                  </a:rPr>
                                  <m:t>𝐼</m:t>
                                </m:r>
                              </m:e>
                              <m:sub>
                                <m:r>
                                  <a:rPr lang="en-US" sz="1600" i="1">
                                    <a:latin typeface="Cambria Math"/>
                                  </a:rPr>
                                  <m:t>𝑘</m:t>
                                </m:r>
                              </m:sub>
                            </m:sSub>
                          </m:den>
                        </m:f>
                        <m:r>
                          <a:rPr lang="fr-CH" sz="1600" b="0" i="1" smtClean="0">
                            <a:latin typeface="Cambria Math"/>
                          </a:rPr>
                          <m:t>=−</m:t>
                        </m:r>
                        <m:f>
                          <m:fPr>
                            <m:ctrlPr>
                              <a:rPr lang="fr-CH" sz="1600" b="0" i="1" smtClean="0">
                                <a:latin typeface="Cambria Math"/>
                              </a:rPr>
                            </m:ctrlPr>
                          </m:fPr>
                          <m:num>
                            <m:r>
                              <a:rPr lang="fr-CH" sz="1600" b="0" i="1" smtClean="0">
                                <a:latin typeface="Cambria Math"/>
                              </a:rPr>
                              <m:t>2</m:t>
                            </m:r>
                          </m:num>
                          <m:den>
                            <m:r>
                              <a:rPr lang="fr-CH" sz="1600" b="0" i="1" smtClean="0">
                                <a:latin typeface="Cambria Math"/>
                              </a:rPr>
                              <m:t>3</m:t>
                            </m:r>
                          </m:den>
                        </m:f>
                      </m:oMath>
                    </m:oMathPara>
                  </a14:m>
                  <a:endParaRPr lang="en-GB" sz="1600" dirty="0"/>
                </a:p>
              </p:txBody>
            </p:sp>
          </mc:Choice>
          <mc:Fallback xmlns="">
            <p:sp>
              <p:nvSpPr>
                <p:cNvPr id="3" name="Rectangle 2"/>
                <p:cNvSpPr>
                  <a:spLocks noRot="1" noChangeAspect="1" noMove="1" noResize="1" noEditPoints="1" noAdjustHandles="1" noChangeArrowheads="1" noChangeShapeType="1" noTextEdit="1"/>
                </p:cNvSpPr>
                <p:nvPr/>
              </p:nvSpPr>
              <p:spPr>
                <a:xfrm>
                  <a:off x="3404828" y="2132856"/>
                  <a:ext cx="1172116" cy="596510"/>
                </a:xfrm>
                <a:prstGeom prst="rect">
                  <a:avLst/>
                </a:prstGeom>
                <a:blipFill rotWithShape="1">
                  <a:blip r:embed="rId6"/>
                  <a:stretch>
                    <a:fillRect/>
                  </a:stretch>
                </a:blipFill>
              </p:spPr>
              <p:txBody>
                <a:bodyPr/>
                <a:lstStyle/>
                <a:p>
                  <a:r>
                    <a:rPr lang="en-GB">
                      <a:noFill/>
                    </a:rPr>
                    <a:t> </a:t>
                  </a:r>
                </a:p>
              </p:txBody>
            </p:sp>
          </mc:Fallback>
        </mc:AlternateContent>
        <p:sp>
          <p:nvSpPr>
            <p:cNvPr id="25" name="Rectangle 24"/>
            <p:cNvSpPr/>
            <p:nvPr/>
          </p:nvSpPr>
          <p:spPr>
            <a:xfrm>
              <a:off x="488504" y="2061779"/>
              <a:ext cx="1224694" cy="461665"/>
            </a:xfrm>
            <a:prstGeom prst="rect">
              <a:avLst/>
            </a:prstGeom>
          </p:spPr>
          <p:txBody>
            <a:bodyPr wrap="none">
              <a:spAutoFit/>
            </a:bodyPr>
            <a:lstStyle/>
            <a:p>
              <a:r>
                <a:rPr lang="fr-CH" sz="1200" dirty="0" smtClean="0">
                  <a:solidFill>
                    <a:srgbClr val="000000"/>
                  </a:solidFill>
                  <a:latin typeface="Calibri" pitchFamily="34" charset="0"/>
                  <a:cs typeface="Calibri" pitchFamily="34" charset="0"/>
                </a:rPr>
                <a:t>maximum </a:t>
              </a:r>
              <a:br>
                <a:rPr lang="fr-CH" sz="1200" dirty="0" smtClean="0">
                  <a:solidFill>
                    <a:srgbClr val="000000"/>
                  </a:solidFill>
                  <a:latin typeface="Calibri" pitchFamily="34" charset="0"/>
                  <a:cs typeface="Calibri" pitchFamily="34" charset="0"/>
                </a:rPr>
              </a:br>
              <a:r>
                <a:rPr lang="fr-CH" sz="1200" dirty="0" err="1" smtClean="0">
                  <a:solidFill>
                    <a:srgbClr val="000000"/>
                  </a:solidFill>
                  <a:latin typeface="Calibri" pitchFamily="34" charset="0"/>
                  <a:cs typeface="Calibri" pitchFamily="34" charset="0"/>
                </a:rPr>
                <a:t>current</a:t>
              </a:r>
              <a:r>
                <a:rPr lang="fr-CH" sz="1200" dirty="0" smtClean="0">
                  <a:solidFill>
                    <a:srgbClr val="000000"/>
                  </a:solidFill>
                  <a:latin typeface="Calibri" pitchFamily="34" charset="0"/>
                  <a:cs typeface="Calibri" pitchFamily="34" charset="0"/>
                </a:rPr>
                <a:t> </a:t>
              </a:r>
              <a:r>
                <a:rPr lang="fr-CH" sz="1200" dirty="0" err="1" smtClean="0">
                  <a:solidFill>
                    <a:srgbClr val="000000"/>
                  </a:solidFill>
                  <a:latin typeface="Calibri" pitchFamily="34" charset="0"/>
                  <a:cs typeface="Calibri" pitchFamily="34" charset="0"/>
                </a:rPr>
                <a:t>injected</a:t>
              </a:r>
              <a:endParaRPr lang="en-GB" sz="1200" dirty="0"/>
            </a:p>
          </p:txBody>
        </p:sp>
        <p:sp>
          <p:nvSpPr>
            <p:cNvPr id="26" name="Rectangle 25"/>
            <p:cNvSpPr/>
            <p:nvPr/>
          </p:nvSpPr>
          <p:spPr>
            <a:xfrm>
              <a:off x="587890" y="3268858"/>
              <a:ext cx="1025922" cy="461665"/>
            </a:xfrm>
            <a:prstGeom prst="rect">
              <a:avLst/>
            </a:prstGeom>
          </p:spPr>
          <p:txBody>
            <a:bodyPr wrap="none">
              <a:spAutoFit/>
            </a:bodyPr>
            <a:lstStyle/>
            <a:p>
              <a:r>
                <a:rPr lang="fr-CH" sz="1200" dirty="0" smtClean="0">
                  <a:solidFill>
                    <a:srgbClr val="000000"/>
                  </a:solidFill>
                  <a:latin typeface="Calibri" pitchFamily="34" charset="0"/>
                  <a:cs typeface="Calibri" pitchFamily="34" charset="0"/>
                </a:rPr>
                <a:t>power </a:t>
              </a:r>
              <a:r>
                <a:rPr lang="fr-CH" sz="1200" dirty="0" err="1" smtClean="0">
                  <a:solidFill>
                    <a:srgbClr val="000000"/>
                  </a:solidFill>
                  <a:latin typeface="Calibri" pitchFamily="34" charset="0"/>
                  <a:cs typeface="Calibri" pitchFamily="34" charset="0"/>
                </a:rPr>
                <a:t>supply</a:t>
              </a:r>
              <a:r>
                <a:rPr lang="fr-CH" sz="1200" dirty="0" smtClean="0">
                  <a:solidFill>
                    <a:srgbClr val="000000"/>
                  </a:solidFill>
                  <a:latin typeface="Calibri" pitchFamily="34" charset="0"/>
                  <a:cs typeface="Calibri" pitchFamily="34" charset="0"/>
                </a:rPr>
                <a:t/>
              </a:r>
              <a:br>
                <a:rPr lang="fr-CH" sz="1200" dirty="0" smtClean="0">
                  <a:solidFill>
                    <a:srgbClr val="000000"/>
                  </a:solidFill>
                  <a:latin typeface="Calibri" pitchFamily="34" charset="0"/>
                  <a:cs typeface="Calibri" pitchFamily="34" charset="0"/>
                </a:rPr>
              </a:br>
              <a:r>
                <a:rPr lang="fr-CH" sz="1200" dirty="0" err="1" smtClean="0">
                  <a:solidFill>
                    <a:srgbClr val="000000"/>
                  </a:solidFill>
                  <a:latin typeface="Calibri" pitchFamily="34" charset="0"/>
                  <a:cs typeface="Calibri" pitchFamily="34" charset="0"/>
                </a:rPr>
                <a:t>resolution</a:t>
              </a:r>
              <a:endParaRPr lang="en-GB" sz="1200" dirty="0"/>
            </a:p>
          </p:txBody>
        </p:sp>
        <p:cxnSp>
          <p:nvCxnSpPr>
            <p:cNvPr id="27" name="Straight Arrow Connector 26"/>
            <p:cNvCxnSpPr/>
            <p:nvPr/>
          </p:nvCxnSpPr>
          <p:spPr bwMode="auto">
            <a:xfrm flipV="1">
              <a:off x="1496616" y="2204864"/>
              <a:ext cx="576064" cy="87747"/>
            </a:xfrm>
            <a:prstGeom prst="straightConnector1">
              <a:avLst/>
            </a:prstGeom>
            <a:solidFill>
              <a:schemeClr val="accent1"/>
            </a:solidFill>
            <a:ln w="317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flipV="1">
              <a:off x="1496616" y="3268858"/>
              <a:ext cx="2664296" cy="304158"/>
            </a:xfrm>
            <a:prstGeom prst="straightConnector1">
              <a:avLst/>
            </a:prstGeom>
            <a:solidFill>
              <a:schemeClr val="accent1"/>
            </a:solidFill>
            <a:ln w="3175" cap="flat" cmpd="sng" algn="ctr">
              <a:solidFill>
                <a:schemeClr val="tx1"/>
              </a:solidFill>
              <a:prstDash val="solid"/>
              <a:round/>
              <a:headEnd type="none" w="med" len="med"/>
              <a:tailEnd type="arrow"/>
            </a:ln>
            <a:effectLst/>
          </p:spPr>
        </p:cxnSp>
      </p:grpSp>
      <p:sp>
        <p:nvSpPr>
          <p:cNvPr id="29" name="Right Arrow 28"/>
          <p:cNvSpPr/>
          <p:nvPr/>
        </p:nvSpPr>
        <p:spPr bwMode="auto">
          <a:xfrm>
            <a:off x="5686636" y="2723250"/>
            <a:ext cx="1512168" cy="447663"/>
          </a:xfrm>
          <a:prstGeom prst="rightArrow">
            <a:avLst/>
          </a:prstGeom>
          <a:solidFill>
            <a:srgbClr val="FFFFFF"/>
          </a:solidFill>
          <a:ln w="3175" cap="flat" cmpd="sng" algn="ctr">
            <a:solidFill>
              <a:schemeClr val="tx1"/>
            </a:solidFill>
            <a:prstDash val="solid"/>
            <a:round/>
            <a:headEnd type="none" w="med" len="med"/>
            <a:tailEnd type="none" w="sm" len="sm"/>
          </a:ln>
          <a:effectLst/>
        </p:spPr>
        <p:txBody>
          <a:bodyPr vert="horz" wrap="non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800" b="0" i="0" u="none" strike="noStrike" cap="none" normalizeH="0" baseline="0" smtClean="0">
              <a:ln>
                <a:noFill/>
              </a:ln>
              <a:solidFill>
                <a:schemeClr val="tx1"/>
              </a:solidFill>
              <a:effectLst/>
              <a:latin typeface="Times New Roman" pitchFamily="18" charset="0"/>
            </a:endParaRPr>
          </a:p>
        </p:txBody>
      </p:sp>
      <p:sp>
        <p:nvSpPr>
          <p:cNvPr id="30" name="Right Arrow 29"/>
          <p:cNvSpPr/>
          <p:nvPr/>
        </p:nvSpPr>
        <p:spPr bwMode="auto">
          <a:xfrm>
            <a:off x="5649599" y="4925327"/>
            <a:ext cx="1512168" cy="447663"/>
          </a:xfrm>
          <a:prstGeom prst="rightArrow">
            <a:avLst/>
          </a:prstGeom>
          <a:solidFill>
            <a:srgbClr val="FFFFFF"/>
          </a:solidFill>
          <a:ln w="3175" cap="flat" cmpd="sng" algn="ctr">
            <a:solidFill>
              <a:schemeClr val="tx1"/>
            </a:solidFill>
            <a:prstDash val="solid"/>
            <a:round/>
            <a:headEnd type="none" w="med" len="med"/>
            <a:tailEnd type="none" w="sm" len="sm"/>
          </a:ln>
          <a:effectLst/>
        </p:spPr>
        <p:txBody>
          <a:bodyPr vert="horz" wrap="non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800" b="0" i="0" u="none" strike="noStrike" cap="none" normalizeH="0" baseline="0" smtClean="0">
              <a:ln>
                <a:noFill/>
              </a:ln>
              <a:solidFill>
                <a:schemeClr val="tx1"/>
              </a:solidFill>
              <a:effectLst/>
              <a:latin typeface="Times New Roman" pitchFamily="18" charset="0"/>
            </a:endParaRPr>
          </a:p>
        </p:txBody>
      </p:sp>
      <p:sp>
        <p:nvSpPr>
          <p:cNvPr id="31" name="Rectangle 30"/>
          <p:cNvSpPr/>
          <p:nvPr/>
        </p:nvSpPr>
        <p:spPr>
          <a:xfrm>
            <a:off x="1251987" y="3655831"/>
            <a:ext cx="4336218" cy="276999"/>
          </a:xfrm>
          <a:prstGeom prst="rect">
            <a:avLst/>
          </a:prstGeom>
        </p:spPr>
        <p:txBody>
          <a:bodyPr wrap="square">
            <a:spAutoFit/>
          </a:bodyPr>
          <a:lstStyle/>
          <a:p>
            <a:pPr algn="l"/>
            <a:r>
              <a:rPr lang="fr-CH" sz="1200" dirty="0" smtClean="0">
                <a:solidFill>
                  <a:srgbClr val="000000"/>
                </a:solidFill>
                <a:latin typeface="Calibri" pitchFamily="34" charset="0"/>
                <a:cs typeface="Calibri" pitchFamily="34" charset="0"/>
              </a:rPr>
              <a:t>NB: full </a:t>
            </a:r>
            <a:r>
              <a:rPr lang="fr-CH" sz="1200" dirty="0" err="1" smtClean="0">
                <a:solidFill>
                  <a:srgbClr val="000000"/>
                </a:solidFill>
                <a:latin typeface="Calibri" pitchFamily="34" charset="0"/>
                <a:cs typeface="Calibri" pitchFamily="34" charset="0"/>
              </a:rPr>
              <a:t>demagnetization</a:t>
            </a:r>
            <a:r>
              <a:rPr lang="fr-CH" sz="1200" dirty="0" smtClean="0">
                <a:solidFill>
                  <a:srgbClr val="000000"/>
                </a:solidFill>
                <a:latin typeface="Calibri" pitchFamily="34" charset="0"/>
                <a:cs typeface="Calibri" pitchFamily="34" charset="0"/>
              </a:rPr>
              <a:t> </a:t>
            </a:r>
            <a:r>
              <a:rPr lang="fr-CH" sz="1200" dirty="0" err="1" smtClean="0">
                <a:solidFill>
                  <a:srgbClr val="000000"/>
                </a:solidFill>
                <a:latin typeface="Calibri" pitchFamily="34" charset="0"/>
                <a:cs typeface="Calibri" pitchFamily="34" charset="0"/>
              </a:rPr>
              <a:t>requires</a:t>
            </a:r>
            <a:r>
              <a:rPr lang="fr-CH" sz="1200" dirty="0" smtClean="0">
                <a:solidFill>
                  <a:srgbClr val="000000"/>
                </a:solidFill>
                <a:latin typeface="Calibri" pitchFamily="34" charset="0"/>
                <a:cs typeface="Calibri" pitchFamily="34" charset="0"/>
              </a:rPr>
              <a:t> </a:t>
            </a:r>
            <a:r>
              <a:rPr lang="fr-CH" sz="1200" dirty="0" err="1" smtClean="0">
                <a:solidFill>
                  <a:srgbClr val="000000"/>
                </a:solidFill>
                <a:latin typeface="Calibri" pitchFamily="34" charset="0"/>
                <a:cs typeface="Calibri" pitchFamily="34" charset="0"/>
              </a:rPr>
              <a:t>T</a:t>
            </a:r>
            <a:r>
              <a:rPr lang="fr-CH" sz="1200" dirty="0" err="1" smtClean="0">
                <a:solidFill>
                  <a:srgbClr val="000000"/>
                </a:solidFill>
                <a:latin typeface="Calibri" pitchFamily="34" charset="0"/>
                <a:cs typeface="Calibri" pitchFamily="34" charset="0"/>
                <a:sym typeface="Symbol"/>
              </a:rPr>
              <a:t></a:t>
            </a:r>
            <a:r>
              <a:rPr lang="fr-CH" sz="1200" dirty="0" err="1" smtClean="0">
                <a:solidFill>
                  <a:srgbClr val="000000"/>
                </a:solidFill>
                <a:latin typeface="Calibri" pitchFamily="34" charset="0"/>
                <a:cs typeface="Calibri" pitchFamily="34" charset="0"/>
              </a:rPr>
              <a:t>T</a:t>
            </a:r>
            <a:r>
              <a:rPr lang="fr-CH" sz="1200" baseline="-25000" dirty="0" err="1" smtClean="0">
                <a:solidFill>
                  <a:srgbClr val="000000"/>
                </a:solidFill>
                <a:latin typeface="Calibri" pitchFamily="34" charset="0"/>
                <a:cs typeface="Calibri" pitchFamily="34" charset="0"/>
              </a:rPr>
              <a:t>curie</a:t>
            </a:r>
            <a:r>
              <a:rPr lang="fr-CH" sz="1200" baseline="-25000" dirty="0" smtClean="0">
                <a:solidFill>
                  <a:srgbClr val="000000"/>
                </a:solidFill>
                <a:latin typeface="Calibri" pitchFamily="34" charset="0"/>
                <a:cs typeface="Calibri" pitchFamily="34" charset="0"/>
              </a:rPr>
              <a:t> </a:t>
            </a:r>
            <a:r>
              <a:rPr lang="fr-CH" sz="1200" dirty="0" smtClean="0">
                <a:solidFill>
                  <a:srgbClr val="000000"/>
                </a:solidFill>
                <a:latin typeface="Calibri" pitchFamily="34" charset="0"/>
                <a:cs typeface="Calibri" pitchFamily="34" charset="0"/>
                <a:sym typeface="Symbol"/>
              </a:rPr>
              <a:t> 948 °C !!</a:t>
            </a:r>
            <a:endParaRPr lang="en-GB" sz="1200" dirty="0"/>
          </a:p>
        </p:txBody>
      </p:sp>
      <p:grpSp>
        <p:nvGrpSpPr>
          <p:cNvPr id="32" name="Group 31"/>
          <p:cNvGrpSpPr/>
          <p:nvPr/>
        </p:nvGrpSpPr>
        <p:grpSpPr>
          <a:xfrm>
            <a:off x="1100572" y="4400882"/>
            <a:ext cx="4253486" cy="1728192"/>
            <a:chOff x="-20566" y="4221088"/>
            <a:chExt cx="4253486" cy="1728192"/>
          </a:xfrm>
        </p:grpSpPr>
        <p:pic>
          <p:nvPicPr>
            <p:cNvPr id="33" name="Picture 32"/>
            <p:cNvPicPr/>
            <p:nvPr/>
          </p:nvPicPr>
          <p:blipFill>
            <a:blip r:embed="rId7">
              <a:extLst>
                <a:ext uri="{28A0092B-C50C-407E-A947-70E740481C1C}">
                  <a14:useLocalDpi xmlns:a14="http://schemas.microsoft.com/office/drawing/2010/main" val="0"/>
                </a:ext>
              </a:extLst>
            </a:blip>
            <a:srcRect/>
            <a:stretch>
              <a:fillRect/>
            </a:stretch>
          </p:blipFill>
          <p:spPr bwMode="auto">
            <a:xfrm>
              <a:off x="1316596" y="4278724"/>
              <a:ext cx="2916324" cy="1670556"/>
            </a:xfrm>
            <a:prstGeom prst="rect">
              <a:avLst/>
            </a:prstGeom>
            <a:noFill/>
            <a:ln>
              <a:noFill/>
            </a:ln>
          </p:spPr>
        </p:pic>
        <p:sp>
          <p:nvSpPr>
            <p:cNvPr id="34" name="Rectangle 33"/>
            <p:cNvSpPr/>
            <p:nvPr/>
          </p:nvSpPr>
          <p:spPr>
            <a:xfrm>
              <a:off x="-20566" y="4221088"/>
              <a:ext cx="1337162" cy="461665"/>
            </a:xfrm>
            <a:prstGeom prst="rect">
              <a:avLst/>
            </a:prstGeom>
          </p:spPr>
          <p:txBody>
            <a:bodyPr wrap="none">
              <a:spAutoFit/>
            </a:bodyPr>
            <a:lstStyle/>
            <a:p>
              <a:r>
                <a:rPr lang="fr-CH" sz="1200" dirty="0" smtClean="0">
                  <a:solidFill>
                    <a:srgbClr val="000000"/>
                  </a:solidFill>
                  <a:latin typeface="Calibri" pitchFamily="34" charset="0"/>
                  <a:cs typeface="Calibri" pitchFamily="34" charset="0"/>
                </a:rPr>
                <a:t>maximum </a:t>
              </a:r>
              <a:r>
                <a:rPr lang="fr-CH" sz="1200" dirty="0" err="1" smtClean="0">
                  <a:solidFill>
                    <a:srgbClr val="000000"/>
                  </a:solidFill>
                  <a:latin typeface="Calibri" pitchFamily="34" charset="0"/>
                  <a:cs typeface="Calibri" pitchFamily="34" charset="0"/>
                </a:rPr>
                <a:t>current</a:t>
              </a:r>
              <a:r>
                <a:rPr lang="fr-CH" sz="1200" dirty="0" smtClean="0">
                  <a:solidFill>
                    <a:srgbClr val="000000"/>
                  </a:solidFill>
                  <a:latin typeface="Calibri" pitchFamily="34" charset="0"/>
                  <a:cs typeface="Calibri" pitchFamily="34" charset="0"/>
                </a:rPr>
                <a:t> </a:t>
              </a:r>
              <a:br>
                <a:rPr lang="fr-CH" sz="1200" dirty="0" smtClean="0">
                  <a:solidFill>
                    <a:srgbClr val="000000"/>
                  </a:solidFill>
                  <a:latin typeface="Calibri" pitchFamily="34" charset="0"/>
                  <a:cs typeface="Calibri" pitchFamily="34" charset="0"/>
                </a:rPr>
              </a:br>
              <a:r>
                <a:rPr lang="fr-CH" sz="1200" dirty="0" smtClean="0">
                  <a:solidFill>
                    <a:srgbClr val="000000"/>
                  </a:solidFill>
                  <a:latin typeface="Calibri" pitchFamily="34" charset="0"/>
                  <a:cs typeface="Calibri" pitchFamily="34" charset="0"/>
                </a:rPr>
                <a:t>in </a:t>
              </a:r>
              <a:r>
                <a:rPr lang="fr-CH" sz="1200" dirty="0" err="1" smtClean="0">
                  <a:solidFill>
                    <a:srgbClr val="000000"/>
                  </a:solidFill>
                  <a:latin typeface="Calibri" pitchFamily="34" charset="0"/>
                  <a:cs typeface="Calibri" pitchFamily="34" charset="0"/>
                </a:rPr>
                <a:t>operation</a:t>
              </a:r>
              <a:endParaRPr lang="en-GB" sz="1200" dirty="0"/>
            </a:p>
          </p:txBody>
        </p:sp>
        <p:cxnSp>
          <p:nvCxnSpPr>
            <p:cNvPr id="35" name="Straight Arrow Connector 34"/>
            <p:cNvCxnSpPr/>
            <p:nvPr/>
          </p:nvCxnSpPr>
          <p:spPr bwMode="auto">
            <a:xfrm>
              <a:off x="1052877" y="4495629"/>
              <a:ext cx="873522" cy="0"/>
            </a:xfrm>
            <a:prstGeom prst="straightConnector1">
              <a:avLst/>
            </a:prstGeom>
            <a:solidFill>
              <a:schemeClr val="accent1"/>
            </a:solidFill>
            <a:ln w="3175" cap="flat" cmpd="sng" algn="ctr">
              <a:solidFill>
                <a:schemeClr val="tx1"/>
              </a:solidFill>
              <a:prstDash val="solid"/>
              <a:round/>
              <a:headEnd type="none" w="med" len="med"/>
              <a:tailEnd type="arrow"/>
            </a:ln>
            <a:effectLst/>
          </p:spPr>
        </p:cxnSp>
        <p:sp>
          <p:nvSpPr>
            <p:cNvPr id="36" name="Rectangle 35"/>
            <p:cNvSpPr/>
            <p:nvPr/>
          </p:nvSpPr>
          <p:spPr>
            <a:xfrm>
              <a:off x="32572" y="4875547"/>
              <a:ext cx="1312925" cy="461665"/>
            </a:xfrm>
            <a:prstGeom prst="rect">
              <a:avLst/>
            </a:prstGeom>
          </p:spPr>
          <p:txBody>
            <a:bodyPr wrap="none">
              <a:spAutoFit/>
            </a:bodyPr>
            <a:lstStyle/>
            <a:p>
              <a:r>
                <a:rPr lang="fr-CH" sz="1200" dirty="0" smtClean="0">
                  <a:solidFill>
                    <a:srgbClr val="000000"/>
                  </a:solidFill>
                  <a:latin typeface="Calibri" pitchFamily="34" charset="0"/>
                  <a:cs typeface="Calibri" pitchFamily="34" charset="0"/>
                </a:rPr>
                <a:t>minimum </a:t>
              </a:r>
              <a:r>
                <a:rPr lang="fr-CH" sz="1200" dirty="0" err="1" smtClean="0">
                  <a:solidFill>
                    <a:srgbClr val="000000"/>
                  </a:solidFill>
                  <a:latin typeface="Calibri" pitchFamily="34" charset="0"/>
                  <a:cs typeface="Calibri" pitchFamily="34" charset="0"/>
                </a:rPr>
                <a:t>current</a:t>
              </a:r>
              <a:r>
                <a:rPr lang="fr-CH" sz="1200" dirty="0" smtClean="0">
                  <a:solidFill>
                    <a:srgbClr val="000000"/>
                  </a:solidFill>
                  <a:latin typeface="Calibri" pitchFamily="34" charset="0"/>
                  <a:cs typeface="Calibri" pitchFamily="34" charset="0"/>
                </a:rPr>
                <a:t> </a:t>
              </a:r>
              <a:br>
                <a:rPr lang="fr-CH" sz="1200" dirty="0" smtClean="0">
                  <a:solidFill>
                    <a:srgbClr val="000000"/>
                  </a:solidFill>
                  <a:latin typeface="Calibri" pitchFamily="34" charset="0"/>
                  <a:cs typeface="Calibri" pitchFamily="34" charset="0"/>
                </a:rPr>
              </a:br>
              <a:r>
                <a:rPr lang="fr-CH" sz="1200" dirty="0" smtClean="0">
                  <a:solidFill>
                    <a:srgbClr val="000000"/>
                  </a:solidFill>
                  <a:latin typeface="Calibri" pitchFamily="34" charset="0"/>
                  <a:cs typeface="Calibri" pitchFamily="34" charset="0"/>
                </a:rPr>
                <a:t>in </a:t>
              </a:r>
              <a:r>
                <a:rPr lang="fr-CH" sz="1200" dirty="0" err="1" smtClean="0">
                  <a:solidFill>
                    <a:srgbClr val="000000"/>
                  </a:solidFill>
                  <a:latin typeface="Calibri" pitchFamily="34" charset="0"/>
                  <a:cs typeface="Calibri" pitchFamily="34" charset="0"/>
                </a:rPr>
                <a:t>operation</a:t>
              </a:r>
              <a:endParaRPr lang="en-GB" sz="1200" dirty="0"/>
            </a:p>
          </p:txBody>
        </p:sp>
        <p:cxnSp>
          <p:nvCxnSpPr>
            <p:cNvPr id="37" name="Straight Arrow Connector 36"/>
            <p:cNvCxnSpPr/>
            <p:nvPr/>
          </p:nvCxnSpPr>
          <p:spPr bwMode="auto">
            <a:xfrm>
              <a:off x="1093895" y="5150088"/>
              <a:ext cx="582741" cy="0"/>
            </a:xfrm>
            <a:prstGeom prst="straightConnector1">
              <a:avLst/>
            </a:prstGeom>
            <a:solidFill>
              <a:schemeClr val="accent1"/>
            </a:solidFill>
            <a:ln w="3175"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213120066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ea typeface="ＭＳ Ｐゴシック" pitchFamily="34" charset="-128"/>
              </a:rPr>
              <a:t>Improving field reproducibility: pre-cycles (2/3)</a:t>
            </a:r>
          </a:p>
        </p:txBody>
      </p:sp>
      <p:pic>
        <p:nvPicPr>
          <p:cNvPr id="10" name="Picture 9" descr="IMAG230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985156"/>
            <a:ext cx="8388932" cy="5796644"/>
          </a:xfrm>
          <a:prstGeom prst="rect">
            <a:avLst/>
          </a:prstGeom>
          <a:noFill/>
          <a:ln>
            <a:noFill/>
          </a:ln>
        </p:spPr>
      </p:pic>
      <p:sp>
        <p:nvSpPr>
          <p:cNvPr id="11" name="TextBox 10"/>
          <p:cNvSpPr txBox="1"/>
          <p:nvPr/>
        </p:nvSpPr>
        <p:spPr>
          <a:xfrm>
            <a:off x="1774949" y="4857637"/>
            <a:ext cx="1881670" cy="369332"/>
          </a:xfrm>
          <a:prstGeom prst="rect">
            <a:avLst/>
          </a:prstGeom>
          <a:noFill/>
        </p:spPr>
        <p:txBody>
          <a:bodyPr wrap="none" rtlCol="0">
            <a:spAutoFit/>
          </a:bodyPr>
          <a:lstStyle/>
          <a:p>
            <a:r>
              <a:rPr lang="en-GB" sz="1800" dirty="0" smtClean="0">
                <a:solidFill>
                  <a:srgbClr val="FFFFFF"/>
                </a:solidFill>
                <a:latin typeface="Calibri" pitchFamily="34" charset="0"/>
              </a:rPr>
              <a:t>NMR probe for B</a:t>
            </a:r>
            <a:r>
              <a:rPr lang="en-GB" sz="1800" baseline="-25000" dirty="0" smtClean="0">
                <a:solidFill>
                  <a:srgbClr val="FFFFFF"/>
                </a:solidFill>
                <a:latin typeface="Calibri" pitchFamily="34" charset="0"/>
              </a:rPr>
              <a:t>0</a:t>
            </a:r>
            <a:endParaRPr lang="en-GB" sz="1800" baseline="-25000" dirty="0">
              <a:solidFill>
                <a:srgbClr val="FFFFFF"/>
              </a:solidFill>
              <a:latin typeface="Calibri" pitchFamily="34" charset="0"/>
            </a:endParaRPr>
          </a:p>
        </p:txBody>
      </p:sp>
      <p:cxnSp>
        <p:nvCxnSpPr>
          <p:cNvPr id="12" name="Straight Arrow Connector 11"/>
          <p:cNvCxnSpPr/>
          <p:nvPr/>
        </p:nvCxnSpPr>
        <p:spPr bwMode="auto">
          <a:xfrm flipV="1">
            <a:off x="3071093" y="3793469"/>
            <a:ext cx="828092" cy="1064168"/>
          </a:xfrm>
          <a:prstGeom prst="straightConnector1">
            <a:avLst/>
          </a:prstGeom>
          <a:solidFill>
            <a:schemeClr val="accent1"/>
          </a:solidFill>
          <a:ln w="3175" cap="flat" cmpd="sng" algn="ctr">
            <a:solidFill>
              <a:srgbClr val="FFFFFF"/>
            </a:solidFill>
            <a:prstDash val="solid"/>
            <a:round/>
            <a:headEnd type="none" w="med" len="med"/>
            <a:tailEnd type="arrow"/>
          </a:ln>
          <a:effectLst/>
        </p:spPr>
      </p:cxnSp>
      <p:sp>
        <p:nvSpPr>
          <p:cNvPr id="13" name="TextBox 12"/>
          <p:cNvSpPr txBox="1"/>
          <p:nvPr/>
        </p:nvSpPr>
        <p:spPr>
          <a:xfrm>
            <a:off x="1594296" y="5845696"/>
            <a:ext cx="4753161" cy="923330"/>
          </a:xfrm>
          <a:prstGeom prst="rect">
            <a:avLst/>
          </a:prstGeom>
          <a:noFill/>
        </p:spPr>
        <p:txBody>
          <a:bodyPr wrap="none" rtlCol="0">
            <a:spAutoFit/>
          </a:bodyPr>
          <a:lstStyle/>
          <a:p>
            <a:pPr algn="ctr"/>
            <a:r>
              <a:rPr lang="en-GB" sz="1800" dirty="0" smtClean="0">
                <a:solidFill>
                  <a:srgbClr val="FFFFFF"/>
                </a:solidFill>
                <a:latin typeface="Calibri" pitchFamily="34" charset="0"/>
              </a:rPr>
              <a:t>hall probe close to the edges (saturation peaks)</a:t>
            </a:r>
            <a:br>
              <a:rPr lang="en-GB" sz="1800" dirty="0" smtClean="0">
                <a:solidFill>
                  <a:srgbClr val="FFFFFF"/>
                </a:solidFill>
                <a:latin typeface="Calibri" pitchFamily="34" charset="0"/>
              </a:rPr>
            </a:br>
            <a:r>
              <a:rPr lang="en-GB" sz="1800" dirty="0" smtClean="0">
                <a:solidFill>
                  <a:srgbClr val="FFFFFF"/>
                </a:solidFill>
                <a:latin typeface="Calibri" pitchFamily="34" charset="0"/>
              </a:rPr>
              <a:t>to evaluate reproducibility of the integrated field</a:t>
            </a:r>
            <a:br>
              <a:rPr lang="en-GB" sz="1800" dirty="0" smtClean="0">
                <a:solidFill>
                  <a:srgbClr val="FFFFFF"/>
                </a:solidFill>
                <a:latin typeface="Calibri" pitchFamily="34" charset="0"/>
              </a:rPr>
            </a:br>
            <a:r>
              <a:rPr lang="en-GB" sz="1800" dirty="0" smtClean="0">
                <a:solidFill>
                  <a:srgbClr val="FFFFFF"/>
                </a:solidFill>
                <a:latin typeface="Calibri" pitchFamily="34" charset="0"/>
              </a:rPr>
              <a:t>(easier than using an integral coil)</a:t>
            </a:r>
            <a:endParaRPr lang="en-GB" sz="1800" baseline="-25000" dirty="0">
              <a:solidFill>
                <a:srgbClr val="FFFFFF"/>
              </a:solidFill>
              <a:latin typeface="Calibri" pitchFamily="34" charset="0"/>
            </a:endParaRPr>
          </a:p>
        </p:txBody>
      </p:sp>
      <p:cxnSp>
        <p:nvCxnSpPr>
          <p:cNvPr id="14" name="Straight Arrow Connector 13"/>
          <p:cNvCxnSpPr/>
          <p:nvPr/>
        </p:nvCxnSpPr>
        <p:spPr bwMode="auto">
          <a:xfrm flipV="1">
            <a:off x="5447357" y="3793468"/>
            <a:ext cx="1116124" cy="2128339"/>
          </a:xfrm>
          <a:prstGeom prst="straightConnector1">
            <a:avLst/>
          </a:prstGeom>
          <a:solidFill>
            <a:schemeClr val="accent1"/>
          </a:solidFill>
          <a:ln w="3175" cap="flat" cmpd="sng" algn="ctr">
            <a:solidFill>
              <a:srgbClr val="FFFFFF"/>
            </a:solidFill>
            <a:prstDash val="solid"/>
            <a:round/>
            <a:headEnd type="none" w="med" len="med"/>
            <a:tailEnd type="arrow"/>
          </a:ln>
          <a:effectLst/>
        </p:spPr>
      </p:cxnSp>
      <p:cxnSp>
        <p:nvCxnSpPr>
          <p:cNvPr id="15" name="Straight Arrow Connector 14"/>
          <p:cNvCxnSpPr/>
          <p:nvPr/>
        </p:nvCxnSpPr>
        <p:spPr bwMode="auto">
          <a:xfrm flipH="1" flipV="1">
            <a:off x="1594297" y="3793470"/>
            <a:ext cx="360672" cy="2052226"/>
          </a:xfrm>
          <a:prstGeom prst="straightConnector1">
            <a:avLst/>
          </a:prstGeom>
          <a:solidFill>
            <a:schemeClr val="accent1"/>
          </a:solidFill>
          <a:ln w="3175" cap="flat" cmpd="sng" algn="ctr">
            <a:solidFill>
              <a:srgbClr val="FFFFFF"/>
            </a:solidFill>
            <a:prstDash val="solid"/>
            <a:round/>
            <a:headEnd type="none" w="med" len="med"/>
            <a:tailEnd type="arrow"/>
          </a:ln>
          <a:effectLst/>
        </p:spPr>
      </p:cxnSp>
      <p:sp>
        <p:nvSpPr>
          <p:cNvPr id="9" name="TextBox 8"/>
          <p:cNvSpPr txBox="1"/>
          <p:nvPr/>
        </p:nvSpPr>
        <p:spPr>
          <a:xfrm>
            <a:off x="1493804" y="953869"/>
            <a:ext cx="4587666" cy="646331"/>
          </a:xfrm>
          <a:prstGeom prst="rect">
            <a:avLst/>
          </a:prstGeom>
          <a:noFill/>
        </p:spPr>
        <p:txBody>
          <a:bodyPr wrap="none" rtlCol="0">
            <a:spAutoFit/>
          </a:bodyPr>
          <a:lstStyle/>
          <a:p>
            <a:r>
              <a:rPr lang="en-GB" sz="1800" i="1" dirty="0" smtClean="0">
                <a:solidFill>
                  <a:srgbClr val="FFFFFF"/>
                </a:solidFill>
                <a:latin typeface="Calibri" pitchFamily="34" charset="0"/>
              </a:rPr>
              <a:t>Example: spectrometer dipole for CERN Linac4 </a:t>
            </a:r>
            <a:br>
              <a:rPr lang="en-GB" sz="1800" i="1" dirty="0" smtClean="0">
                <a:solidFill>
                  <a:srgbClr val="FFFFFF"/>
                </a:solidFill>
                <a:latin typeface="Calibri" pitchFamily="34" charset="0"/>
              </a:rPr>
            </a:br>
            <a:r>
              <a:rPr lang="en-GB" sz="1800" i="1" dirty="0" smtClean="0">
                <a:solidFill>
                  <a:srgbClr val="FFFFFF"/>
                </a:solidFill>
                <a:latin typeface="Calibri" pitchFamily="34" charset="0"/>
              </a:rPr>
              <a:t>low-energy diagnostic beam line</a:t>
            </a:r>
            <a:endParaRPr lang="en-GB" sz="1800" i="1" baseline="-25000" dirty="0">
              <a:solidFill>
                <a:srgbClr val="FFFFFF"/>
              </a:solidFill>
              <a:latin typeface="Calibri" pitchFamily="34" charset="0"/>
            </a:endParaRPr>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7442200" y="1739873"/>
            <a:ext cx="2533560" cy="1384327"/>
          </a:xfrm>
          <a:prstGeom prst="rect">
            <a:avLst/>
          </a:prstGeom>
          <a:noFill/>
          <a:ln>
            <a:solidFill>
              <a:srgbClr val="00B050"/>
            </a:solidFill>
          </a:ln>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3481" y="4419600"/>
            <a:ext cx="3537527" cy="2308131"/>
          </a:xfrm>
          <a:prstGeom prst="rect">
            <a:avLst/>
          </a:prstGeom>
          <a:solidFill>
            <a:srgbClr val="FFFFFF"/>
          </a:solidFill>
          <a:ln>
            <a:solidFill>
              <a:srgbClr val="00B050"/>
            </a:solidFill>
          </a:ln>
          <a:effectLst/>
          <a:extLst/>
        </p:spPr>
      </p:pic>
      <p:sp>
        <p:nvSpPr>
          <p:cNvPr id="24" name="Right Arrow 23"/>
          <p:cNvSpPr/>
          <p:nvPr/>
        </p:nvSpPr>
        <p:spPr bwMode="auto">
          <a:xfrm rot="5400000">
            <a:off x="7976748" y="3504053"/>
            <a:ext cx="1512168" cy="447663"/>
          </a:xfrm>
          <a:prstGeom prst="rightArrow">
            <a:avLst/>
          </a:prstGeom>
          <a:solidFill>
            <a:srgbClr val="FFFFFF"/>
          </a:solidFill>
          <a:ln w="3175" cap="flat" cmpd="sng" algn="ctr">
            <a:solidFill>
              <a:schemeClr val="tx1"/>
            </a:solidFill>
            <a:prstDash val="solid"/>
            <a:round/>
            <a:headEnd type="none" w="med" len="med"/>
            <a:tailEnd type="none" w="sm" len="sm"/>
          </a:ln>
          <a:effectLst/>
        </p:spPr>
        <p:txBody>
          <a:bodyPr vert="horz" wrap="non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8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9545804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a:ea typeface="ＭＳ Ｐゴシック" pitchFamily="34" charset="-128"/>
              </a:rPr>
              <a:t>Improving field reproducibility: </a:t>
            </a:r>
            <a:r>
              <a:rPr lang="en-US" dirty="0" smtClean="0">
                <a:ea typeface="ＭＳ Ｐゴシック" pitchFamily="34" charset="-128"/>
              </a:rPr>
              <a:t>pre-cycles (3/3)</a:t>
            </a:r>
          </a:p>
        </p:txBody>
      </p:sp>
      <p:sp>
        <p:nvSpPr>
          <p:cNvPr id="4" name="Rectangle 3"/>
          <p:cNvSpPr/>
          <p:nvPr/>
        </p:nvSpPr>
        <p:spPr>
          <a:xfrm>
            <a:off x="3655615" y="5256179"/>
            <a:ext cx="6360608" cy="1200329"/>
          </a:xfrm>
          <a:prstGeom prst="rect">
            <a:avLst/>
          </a:prstGeom>
        </p:spPr>
        <p:txBody>
          <a:bodyPr wrap="square">
            <a:spAutoFit/>
          </a:bodyPr>
          <a:lstStyle/>
          <a:p>
            <a:pPr marL="285750" indent="-285750" algn="l">
              <a:spcBef>
                <a:spcPts val="0"/>
              </a:spcBef>
              <a:buFont typeface="Arial" pitchFamily="34" charset="0"/>
              <a:buChar char="•"/>
              <a:defRPr/>
            </a:pPr>
            <a:r>
              <a:rPr lang="fr-CH" sz="1800" dirty="0" smtClean="0">
                <a:latin typeface="Calibri" pitchFamily="34" charset="0"/>
                <a:cs typeface="Calibri" pitchFamily="34" charset="0"/>
              </a:rPr>
              <a:t>3</a:t>
            </a:r>
            <a:r>
              <a:rPr lang="fr-CH" sz="1800" dirty="0" smtClean="0">
                <a:latin typeface="Calibri" pitchFamily="34" charset="0"/>
                <a:cs typeface="Calibri" pitchFamily="34" charset="0"/>
                <a:sym typeface="Symbol"/>
              </a:rPr>
              <a:t>7 cycle </a:t>
            </a:r>
            <a:r>
              <a:rPr lang="fr-CH" sz="1800" dirty="0" err="1" smtClean="0">
                <a:latin typeface="Calibri" pitchFamily="34" charset="0"/>
                <a:cs typeface="Calibri" pitchFamily="34" charset="0"/>
                <a:sym typeface="Symbol"/>
              </a:rPr>
              <a:t>sequences</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between</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I</a:t>
            </a:r>
            <a:r>
              <a:rPr lang="fr-CH" sz="1800" baseline="-25000" dirty="0" err="1" smtClean="0">
                <a:latin typeface="Calibri" pitchFamily="34" charset="0"/>
                <a:cs typeface="Calibri" pitchFamily="34" charset="0"/>
                <a:sym typeface="Symbol"/>
              </a:rPr>
              <a:t>min</a:t>
            </a:r>
            <a:r>
              <a:rPr lang="fr-CH" sz="1800" dirty="0" smtClean="0">
                <a:latin typeface="Calibri" pitchFamily="34" charset="0"/>
                <a:cs typeface="Calibri" pitchFamily="34" charset="0"/>
                <a:sym typeface="Symbol"/>
              </a:rPr>
              <a:t> and I</a:t>
            </a:r>
            <a:r>
              <a:rPr lang="fr-CH" sz="1800" baseline="-25000" dirty="0" smtClean="0">
                <a:latin typeface="Calibri" pitchFamily="34" charset="0"/>
                <a:cs typeface="Calibri" pitchFamily="34" charset="0"/>
                <a:sym typeface="Symbol"/>
              </a:rPr>
              <a:t>max</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magnet</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switched</a:t>
            </a:r>
            <a:r>
              <a:rPr lang="fr-CH" sz="1800" dirty="0" smtClean="0">
                <a:latin typeface="Calibri" pitchFamily="34" charset="0"/>
                <a:cs typeface="Calibri" pitchFamily="34" charset="0"/>
                <a:sym typeface="Symbol"/>
              </a:rPr>
              <a:t> off in </a:t>
            </a:r>
            <a:r>
              <a:rPr lang="fr-CH" sz="1800" dirty="0" err="1" smtClean="0">
                <a:latin typeface="Calibri" pitchFamily="34" charset="0"/>
                <a:cs typeface="Calibri" pitchFamily="34" charset="0"/>
                <a:sym typeface="Symbol"/>
              </a:rPr>
              <a:t>between</a:t>
            </a:r>
            <a:endParaRPr lang="fr-CH" sz="1800" dirty="0" smtClean="0">
              <a:latin typeface="Calibri" pitchFamily="34" charset="0"/>
              <a:cs typeface="Calibri" pitchFamily="34" charset="0"/>
              <a:sym typeface="Symbol"/>
            </a:endParaRPr>
          </a:p>
          <a:p>
            <a:pPr marL="285750" indent="-285750" algn="l">
              <a:spcBef>
                <a:spcPts val="0"/>
              </a:spcBef>
              <a:buFont typeface="Arial" pitchFamily="34" charset="0"/>
              <a:buChar char="•"/>
              <a:defRPr/>
            </a:pPr>
            <a:r>
              <a:rPr lang="fr-CH" sz="1800" dirty="0" err="1" smtClean="0">
                <a:latin typeface="Calibri" pitchFamily="34" charset="0"/>
                <a:cs typeface="Calibri" pitchFamily="34" charset="0"/>
                <a:sym typeface="Symbol"/>
              </a:rPr>
              <a:t>low</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field</a:t>
            </a:r>
            <a:r>
              <a:rPr lang="fr-CH" sz="1800" dirty="0" smtClean="0">
                <a:latin typeface="Calibri" pitchFamily="34" charset="0"/>
                <a:cs typeface="Calibri" pitchFamily="34" charset="0"/>
                <a:sym typeface="Symbol"/>
              </a:rPr>
              <a:t> = </a:t>
            </a:r>
            <a:r>
              <a:rPr lang="fr-CH" sz="1800" dirty="0" err="1" smtClean="0">
                <a:latin typeface="Calibri" pitchFamily="34" charset="0"/>
                <a:cs typeface="Calibri" pitchFamily="34" charset="0"/>
                <a:sym typeface="Symbol"/>
              </a:rPr>
              <a:t>worst</a:t>
            </a:r>
            <a:r>
              <a:rPr lang="fr-CH" sz="1800" dirty="0" smtClean="0">
                <a:latin typeface="Calibri" pitchFamily="34" charset="0"/>
                <a:cs typeface="Calibri" pitchFamily="34" charset="0"/>
                <a:sym typeface="Symbol"/>
              </a:rPr>
              <a:t> case: 3cycles </a:t>
            </a:r>
            <a:r>
              <a:rPr lang="fr-CH" sz="1800" dirty="0" err="1" smtClean="0">
                <a:latin typeface="Calibri" pitchFamily="34" charset="0"/>
                <a:cs typeface="Calibri" pitchFamily="34" charset="0"/>
                <a:sym typeface="Symbol"/>
              </a:rPr>
              <a:t>stability</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better</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than</a:t>
            </a:r>
            <a:r>
              <a:rPr lang="fr-CH" sz="1800" dirty="0" smtClean="0">
                <a:latin typeface="Calibri" pitchFamily="34" charset="0"/>
                <a:cs typeface="Calibri" pitchFamily="34" charset="0"/>
                <a:sym typeface="Symbol"/>
              </a:rPr>
              <a:t> 10</a:t>
            </a:r>
            <a:r>
              <a:rPr lang="fr-CH" sz="1800" baseline="30000" dirty="0" smtClean="0">
                <a:latin typeface="Calibri" pitchFamily="34" charset="0"/>
                <a:cs typeface="Calibri" pitchFamily="34" charset="0"/>
                <a:sym typeface="Symbol"/>
              </a:rPr>
              <a:t>-5</a:t>
            </a:r>
          </a:p>
          <a:p>
            <a:pPr marL="285750" indent="-285750" algn="l">
              <a:spcBef>
                <a:spcPts val="0"/>
              </a:spcBef>
              <a:buFont typeface="Arial" pitchFamily="34" charset="0"/>
              <a:buChar char="•"/>
              <a:defRPr/>
            </a:pPr>
            <a:r>
              <a:rPr lang="fr-CH" sz="1800" dirty="0" smtClean="0">
                <a:latin typeface="Calibri" pitchFamily="34" charset="0"/>
                <a:cs typeface="Calibri" pitchFamily="34" charset="0"/>
                <a:sym typeface="Symbol"/>
              </a:rPr>
              <a:t>high </a:t>
            </a:r>
            <a:r>
              <a:rPr lang="fr-CH" sz="1800" dirty="0" err="1" smtClean="0">
                <a:latin typeface="Calibri" pitchFamily="34" charset="0"/>
                <a:cs typeface="Calibri" pitchFamily="34" charset="0"/>
                <a:sym typeface="Symbol"/>
              </a:rPr>
              <a:t>field</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stability</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better</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than</a:t>
            </a:r>
            <a:r>
              <a:rPr lang="fr-CH" sz="1800" dirty="0" smtClean="0">
                <a:latin typeface="Calibri" pitchFamily="34" charset="0"/>
                <a:cs typeface="Calibri" pitchFamily="34" charset="0"/>
                <a:sym typeface="Symbol"/>
              </a:rPr>
              <a:t> 10</a:t>
            </a:r>
            <a:r>
              <a:rPr lang="fr-CH" sz="1800" baseline="30000" dirty="0" smtClean="0">
                <a:latin typeface="Calibri" pitchFamily="34" charset="0"/>
                <a:cs typeface="Calibri" pitchFamily="34" charset="0"/>
                <a:sym typeface="Symbol"/>
              </a:rPr>
              <a:t>-4</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even</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without</a:t>
            </a:r>
            <a:r>
              <a:rPr lang="fr-CH" sz="1800" dirty="0" smtClean="0">
                <a:latin typeface="Calibri" pitchFamily="34" charset="0"/>
                <a:cs typeface="Calibri" pitchFamily="34" charset="0"/>
                <a:sym typeface="Symbol"/>
              </a:rPr>
              <a:t> </a:t>
            </a:r>
            <a:r>
              <a:rPr lang="fr-CH" sz="1800" dirty="0" err="1" smtClean="0">
                <a:latin typeface="Calibri" pitchFamily="34" charset="0"/>
                <a:cs typeface="Calibri" pitchFamily="34" charset="0"/>
                <a:sym typeface="Symbol"/>
              </a:rPr>
              <a:t>precycling</a:t>
            </a:r>
            <a:endParaRPr lang="en-GB" sz="1800" dirty="0">
              <a:latin typeface="Calibri" pitchFamily="34" charset="0"/>
              <a:cs typeface="Calibri" pitchFamily="34"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l="502" t="2431" r="-502" b="1609"/>
          <a:stretch/>
        </p:blipFill>
        <p:spPr bwMode="auto">
          <a:xfrm>
            <a:off x="0" y="1143000"/>
            <a:ext cx="5133020" cy="3454918"/>
          </a:xfrm>
          <a:prstGeom prst="rect">
            <a:avLst/>
          </a:prstGeom>
          <a:noFill/>
          <a:ln>
            <a:noFill/>
          </a:ln>
        </p:spPr>
      </p:pic>
      <p:pic>
        <p:nvPicPr>
          <p:cNvPr id="6" name="Picture 5"/>
          <p:cNvPicPr/>
          <p:nvPr/>
        </p:nvPicPr>
        <p:blipFill rotWithShape="1">
          <a:blip r:embed="rId3">
            <a:extLst>
              <a:ext uri="{28A0092B-C50C-407E-A947-70E740481C1C}">
                <a14:useLocalDpi xmlns:a14="http://schemas.microsoft.com/office/drawing/2010/main" val="0"/>
              </a:ext>
            </a:extLst>
          </a:blip>
          <a:srcRect l="745" t="1924" r="200" b="-1396"/>
          <a:stretch/>
        </p:blipFill>
        <p:spPr bwMode="auto">
          <a:xfrm>
            <a:off x="5308600" y="1143000"/>
            <a:ext cx="4707623" cy="3581400"/>
          </a:xfrm>
          <a:prstGeom prst="rect">
            <a:avLst/>
          </a:prstGeom>
          <a:noFill/>
          <a:ln>
            <a:noFill/>
          </a:ln>
        </p:spPr>
      </p:pic>
      <p:grpSp>
        <p:nvGrpSpPr>
          <p:cNvPr id="7" name="Group 6"/>
          <p:cNvGrpSpPr/>
          <p:nvPr/>
        </p:nvGrpSpPr>
        <p:grpSpPr>
          <a:xfrm>
            <a:off x="2180692" y="1447800"/>
            <a:ext cx="0" cy="468052"/>
            <a:chOff x="2180692" y="656692"/>
            <a:chExt cx="0" cy="468052"/>
          </a:xfrm>
        </p:grpSpPr>
        <p:cxnSp>
          <p:nvCxnSpPr>
            <p:cNvPr id="8" name="Straight Arrow Connector 7"/>
            <p:cNvCxnSpPr/>
            <p:nvPr/>
          </p:nvCxnSpPr>
          <p:spPr bwMode="auto">
            <a:xfrm>
              <a:off x="2180692" y="656692"/>
              <a:ext cx="0" cy="21602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flipV="1">
              <a:off x="2180692" y="908720"/>
              <a:ext cx="0" cy="21602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grpSp>
        <p:nvGrpSpPr>
          <p:cNvPr id="10" name="Group 9"/>
          <p:cNvGrpSpPr/>
          <p:nvPr/>
        </p:nvGrpSpPr>
        <p:grpSpPr>
          <a:xfrm>
            <a:off x="2540732" y="2491916"/>
            <a:ext cx="72008" cy="630070"/>
            <a:chOff x="2180692" y="656692"/>
            <a:chExt cx="0" cy="468052"/>
          </a:xfrm>
        </p:grpSpPr>
        <p:cxnSp>
          <p:nvCxnSpPr>
            <p:cNvPr id="11" name="Straight Arrow Connector 10"/>
            <p:cNvCxnSpPr/>
            <p:nvPr/>
          </p:nvCxnSpPr>
          <p:spPr bwMode="auto">
            <a:xfrm>
              <a:off x="2180692" y="656692"/>
              <a:ext cx="0" cy="21602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V="1">
              <a:off x="2180692" y="908720"/>
              <a:ext cx="0" cy="21602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grpSp>
        <p:nvGrpSpPr>
          <p:cNvPr id="13" name="Group 12"/>
          <p:cNvGrpSpPr/>
          <p:nvPr/>
        </p:nvGrpSpPr>
        <p:grpSpPr>
          <a:xfrm>
            <a:off x="7257256" y="1295400"/>
            <a:ext cx="0" cy="468052"/>
            <a:chOff x="2180692" y="656692"/>
            <a:chExt cx="0" cy="468052"/>
          </a:xfrm>
        </p:grpSpPr>
        <p:cxnSp>
          <p:nvCxnSpPr>
            <p:cNvPr id="14" name="Straight Arrow Connector 13"/>
            <p:cNvCxnSpPr/>
            <p:nvPr/>
          </p:nvCxnSpPr>
          <p:spPr bwMode="auto">
            <a:xfrm>
              <a:off x="2180692" y="656692"/>
              <a:ext cx="0" cy="21602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flipV="1">
              <a:off x="2180692" y="908720"/>
              <a:ext cx="0" cy="21602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grpSp>
        <p:nvGrpSpPr>
          <p:cNvPr id="16" name="Group 15"/>
          <p:cNvGrpSpPr/>
          <p:nvPr/>
        </p:nvGrpSpPr>
        <p:grpSpPr>
          <a:xfrm>
            <a:off x="6573180" y="2699556"/>
            <a:ext cx="0" cy="468052"/>
            <a:chOff x="2180692" y="656692"/>
            <a:chExt cx="0" cy="468052"/>
          </a:xfrm>
        </p:grpSpPr>
        <p:cxnSp>
          <p:nvCxnSpPr>
            <p:cNvPr id="17" name="Straight Arrow Connector 16"/>
            <p:cNvCxnSpPr/>
            <p:nvPr/>
          </p:nvCxnSpPr>
          <p:spPr bwMode="auto">
            <a:xfrm>
              <a:off x="2180692" y="656692"/>
              <a:ext cx="0" cy="21602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flipV="1">
              <a:off x="2180692" y="908720"/>
              <a:ext cx="0" cy="21602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sp>
        <p:nvSpPr>
          <p:cNvPr id="19" name="Rectangle 18"/>
          <p:cNvSpPr/>
          <p:nvPr/>
        </p:nvSpPr>
        <p:spPr>
          <a:xfrm>
            <a:off x="2216696" y="1618528"/>
            <a:ext cx="809837" cy="369332"/>
          </a:xfrm>
          <a:prstGeom prst="rect">
            <a:avLst/>
          </a:prstGeom>
        </p:spPr>
        <p:txBody>
          <a:bodyPr wrap="none">
            <a:spAutoFit/>
          </a:bodyPr>
          <a:lstStyle/>
          <a:p>
            <a:r>
              <a:rPr lang="fr-CH" sz="1800" dirty="0" smtClean="0">
                <a:solidFill>
                  <a:srgbClr val="000000"/>
                </a:solidFill>
                <a:latin typeface="Calibri" pitchFamily="34" charset="0"/>
                <a:cs typeface="Calibri" pitchFamily="34" charset="0"/>
                <a:sym typeface="Symbol"/>
              </a:rPr>
              <a:t>10</a:t>
            </a:r>
            <a:r>
              <a:rPr lang="fr-CH" sz="1800" baseline="30000" dirty="0" smtClean="0">
                <a:solidFill>
                  <a:srgbClr val="000000"/>
                </a:solidFill>
                <a:latin typeface="Calibri" pitchFamily="34" charset="0"/>
                <a:cs typeface="Calibri" pitchFamily="34" charset="0"/>
                <a:sym typeface="Symbol"/>
              </a:rPr>
              <a:t>-5</a:t>
            </a:r>
            <a:endParaRPr lang="en-GB" baseline="30000" dirty="0"/>
          </a:p>
        </p:txBody>
      </p:sp>
      <p:sp>
        <p:nvSpPr>
          <p:cNvPr id="20" name="Rectangle 19"/>
          <p:cNvSpPr/>
          <p:nvPr/>
        </p:nvSpPr>
        <p:spPr>
          <a:xfrm>
            <a:off x="7352317" y="1655440"/>
            <a:ext cx="979755" cy="369332"/>
          </a:xfrm>
          <a:prstGeom prst="rect">
            <a:avLst/>
          </a:prstGeom>
        </p:spPr>
        <p:txBody>
          <a:bodyPr wrap="none">
            <a:spAutoFit/>
          </a:bodyPr>
          <a:lstStyle/>
          <a:p>
            <a:r>
              <a:rPr lang="fr-CH" sz="1800" dirty="0" smtClean="0">
                <a:solidFill>
                  <a:srgbClr val="000000"/>
                </a:solidFill>
                <a:latin typeface="Calibri" pitchFamily="34" charset="0"/>
                <a:cs typeface="Calibri" pitchFamily="34" charset="0"/>
                <a:sym typeface="Symbol"/>
              </a:rPr>
              <a:t>2 10</a:t>
            </a:r>
            <a:r>
              <a:rPr lang="fr-CH" sz="1800" baseline="30000" dirty="0" smtClean="0">
                <a:solidFill>
                  <a:srgbClr val="000000"/>
                </a:solidFill>
                <a:latin typeface="Calibri" pitchFamily="34" charset="0"/>
                <a:cs typeface="Calibri" pitchFamily="34" charset="0"/>
                <a:sym typeface="Symbol"/>
              </a:rPr>
              <a:t>-6</a:t>
            </a:r>
            <a:endParaRPr lang="en-GB" baseline="30000" dirty="0"/>
          </a:p>
        </p:txBody>
      </p:sp>
      <p:sp>
        <p:nvSpPr>
          <p:cNvPr id="21" name="Rectangle 20"/>
          <p:cNvSpPr/>
          <p:nvPr/>
        </p:nvSpPr>
        <p:spPr>
          <a:xfrm>
            <a:off x="2599789" y="2986554"/>
            <a:ext cx="979755" cy="369332"/>
          </a:xfrm>
          <a:prstGeom prst="rect">
            <a:avLst/>
          </a:prstGeom>
        </p:spPr>
        <p:txBody>
          <a:bodyPr wrap="none">
            <a:spAutoFit/>
          </a:bodyPr>
          <a:lstStyle/>
          <a:p>
            <a:r>
              <a:rPr lang="fr-CH" sz="1800" dirty="0" smtClean="0">
                <a:solidFill>
                  <a:srgbClr val="000000"/>
                </a:solidFill>
                <a:latin typeface="Calibri" pitchFamily="34" charset="0"/>
                <a:cs typeface="Calibri" pitchFamily="34" charset="0"/>
                <a:sym typeface="Symbol"/>
              </a:rPr>
              <a:t>7 10</a:t>
            </a:r>
            <a:r>
              <a:rPr lang="fr-CH" sz="1800" baseline="30000" dirty="0" smtClean="0">
                <a:solidFill>
                  <a:srgbClr val="000000"/>
                </a:solidFill>
                <a:latin typeface="Calibri" pitchFamily="34" charset="0"/>
                <a:cs typeface="Calibri" pitchFamily="34" charset="0"/>
                <a:sym typeface="Symbol"/>
              </a:rPr>
              <a:t>-4</a:t>
            </a:r>
            <a:endParaRPr lang="en-GB" baseline="30000" dirty="0"/>
          </a:p>
        </p:txBody>
      </p:sp>
      <p:sp>
        <p:nvSpPr>
          <p:cNvPr id="22" name="Rectangle 21"/>
          <p:cNvSpPr/>
          <p:nvPr/>
        </p:nvSpPr>
        <p:spPr>
          <a:xfrm>
            <a:off x="6682656" y="3167608"/>
            <a:ext cx="979755" cy="369332"/>
          </a:xfrm>
          <a:prstGeom prst="rect">
            <a:avLst/>
          </a:prstGeom>
        </p:spPr>
        <p:txBody>
          <a:bodyPr wrap="none">
            <a:spAutoFit/>
          </a:bodyPr>
          <a:lstStyle/>
          <a:p>
            <a:r>
              <a:rPr lang="fr-CH" sz="1800" dirty="0" smtClean="0">
                <a:solidFill>
                  <a:srgbClr val="000000"/>
                </a:solidFill>
                <a:latin typeface="Calibri" pitchFamily="34" charset="0"/>
                <a:cs typeface="Calibri" pitchFamily="34" charset="0"/>
                <a:sym typeface="Symbol"/>
              </a:rPr>
              <a:t>3 10</a:t>
            </a:r>
            <a:r>
              <a:rPr lang="fr-CH" sz="1800" baseline="30000" dirty="0" smtClean="0">
                <a:solidFill>
                  <a:srgbClr val="000000"/>
                </a:solidFill>
                <a:latin typeface="Calibri" pitchFamily="34" charset="0"/>
                <a:cs typeface="Calibri" pitchFamily="34" charset="0"/>
                <a:sym typeface="Symbol"/>
              </a:rPr>
              <a:t>-4</a:t>
            </a:r>
            <a:endParaRPr lang="en-GB" baseline="30000" dirty="0"/>
          </a:p>
        </p:txBody>
      </p:sp>
      <p:grpSp>
        <p:nvGrpSpPr>
          <p:cNvPr id="3" name="Group 2"/>
          <p:cNvGrpSpPr/>
          <p:nvPr/>
        </p:nvGrpSpPr>
        <p:grpSpPr>
          <a:xfrm>
            <a:off x="40080" y="4724399"/>
            <a:ext cx="3287320" cy="2080462"/>
            <a:chOff x="40080" y="4724399"/>
            <a:chExt cx="3287320" cy="2080462"/>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06" y="4953000"/>
              <a:ext cx="2977294" cy="185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1654" y="4724399"/>
              <a:ext cx="441146" cy="276999"/>
            </a:xfrm>
            <a:prstGeom prst="rect">
              <a:avLst/>
            </a:prstGeom>
          </p:spPr>
          <p:txBody>
            <a:bodyPr wrap="none">
              <a:spAutoFit/>
            </a:bodyPr>
            <a:lstStyle/>
            <a:p>
              <a:r>
                <a:rPr lang="fr-CH" sz="1200" dirty="0" smtClean="0">
                  <a:solidFill>
                    <a:srgbClr val="FF0000"/>
                  </a:solidFill>
                  <a:latin typeface="Calibri" pitchFamily="34" charset="0"/>
                  <a:cs typeface="Calibri" pitchFamily="34" charset="0"/>
                  <a:sym typeface="Symbol"/>
                </a:rPr>
                <a:t>I (A)</a:t>
              </a:r>
              <a:endParaRPr lang="en-GB" sz="1200" dirty="0">
                <a:solidFill>
                  <a:srgbClr val="FF0000"/>
                </a:solidFill>
              </a:endParaRPr>
            </a:p>
          </p:txBody>
        </p:sp>
        <p:sp>
          <p:nvSpPr>
            <p:cNvPr id="27" name="Rectangle 26"/>
            <p:cNvSpPr/>
            <p:nvPr/>
          </p:nvSpPr>
          <p:spPr>
            <a:xfrm>
              <a:off x="50800" y="4876800"/>
              <a:ext cx="398507" cy="276999"/>
            </a:xfrm>
            <a:prstGeom prst="rect">
              <a:avLst/>
            </a:prstGeom>
          </p:spPr>
          <p:txBody>
            <a:bodyPr wrap="none">
              <a:spAutoFit/>
            </a:bodyPr>
            <a:lstStyle/>
            <a:p>
              <a:r>
                <a:rPr lang="fr-CH" sz="1200" dirty="0" smtClean="0">
                  <a:latin typeface="Calibri" pitchFamily="34" charset="0"/>
                  <a:cs typeface="Calibri" pitchFamily="34" charset="0"/>
                  <a:sym typeface="Symbol"/>
                </a:rPr>
                <a:t>I</a:t>
              </a:r>
              <a:r>
                <a:rPr lang="fr-CH" sz="1200" baseline="-25000" dirty="0" smtClean="0">
                  <a:latin typeface="Calibri" pitchFamily="34" charset="0"/>
                  <a:cs typeface="Calibri" pitchFamily="34" charset="0"/>
                  <a:sym typeface="Symbol"/>
                </a:rPr>
                <a:t>max</a:t>
              </a:r>
              <a:endParaRPr lang="en-GB" sz="1200" baseline="-25000" dirty="0"/>
            </a:p>
          </p:txBody>
        </p:sp>
        <p:sp>
          <p:nvSpPr>
            <p:cNvPr id="28" name="Rectangle 27"/>
            <p:cNvSpPr/>
            <p:nvPr/>
          </p:nvSpPr>
          <p:spPr>
            <a:xfrm>
              <a:off x="40080" y="5717843"/>
              <a:ext cx="383438" cy="276999"/>
            </a:xfrm>
            <a:prstGeom prst="rect">
              <a:avLst/>
            </a:prstGeom>
          </p:spPr>
          <p:txBody>
            <a:bodyPr wrap="none">
              <a:spAutoFit/>
            </a:bodyPr>
            <a:lstStyle/>
            <a:p>
              <a:r>
                <a:rPr lang="fr-CH" sz="1200" dirty="0" err="1" smtClean="0">
                  <a:latin typeface="Calibri" pitchFamily="34" charset="0"/>
                  <a:cs typeface="Calibri" pitchFamily="34" charset="0"/>
                  <a:sym typeface="Symbol"/>
                </a:rPr>
                <a:t>I</a:t>
              </a:r>
              <a:r>
                <a:rPr lang="fr-CH" sz="1200" baseline="-25000" dirty="0" err="1" smtClean="0">
                  <a:latin typeface="Calibri" pitchFamily="34" charset="0"/>
                  <a:cs typeface="Calibri" pitchFamily="34" charset="0"/>
                  <a:sym typeface="Symbol"/>
                </a:rPr>
                <a:t>min</a:t>
              </a:r>
              <a:endParaRPr lang="en-GB" sz="1200" baseline="-25000" dirty="0"/>
            </a:p>
          </p:txBody>
        </p:sp>
      </p:grpSp>
    </p:spTree>
    <p:extLst>
      <p:ext uri="{BB962C8B-B14F-4D97-AF65-F5344CB8AC3E}">
        <p14:creationId xmlns:p14="http://schemas.microsoft.com/office/powerpoint/2010/main" val="262238407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31799" y="0"/>
            <a:ext cx="9434795" cy="647700"/>
          </a:xfrm>
        </p:spPr>
        <p:txBody>
          <a:bodyPr/>
          <a:lstStyle/>
          <a:p>
            <a:r>
              <a:rPr lang="fr-CH" dirty="0" smtClean="0">
                <a:ea typeface="ＭＳ Ｐゴシック" pitchFamily="34" charset="-128"/>
              </a:rPr>
              <a:t>F</a:t>
            </a:r>
            <a:r>
              <a:rPr lang="en-GB" dirty="0" err="1" smtClean="0">
                <a:ea typeface="ＭＳ Ｐゴシック" pitchFamily="34" charset="-128"/>
              </a:rPr>
              <a:t>eed</a:t>
            </a:r>
            <a:r>
              <a:rPr lang="en-GB" dirty="0" smtClean="0">
                <a:ea typeface="ＭＳ Ｐゴシック" pitchFamily="34" charset="-128"/>
              </a:rPr>
              <a:t>-forward </a:t>
            </a:r>
            <a:r>
              <a:rPr lang="en-GB" dirty="0">
                <a:ea typeface="ＭＳ Ｐゴシック" pitchFamily="34" charset="-128"/>
              </a:rPr>
              <a:t>control of eddy currents</a:t>
            </a:r>
            <a:endParaRPr lang="en-US" dirty="0" smtClean="0">
              <a:ea typeface="ＭＳ Ｐゴシック" pitchFamily="34" charset="-128"/>
            </a:endParaRPr>
          </a:p>
        </p:txBody>
      </p:sp>
      <p:sp>
        <p:nvSpPr>
          <p:cNvPr id="4" name="Rectangle 3"/>
          <p:cNvSpPr/>
          <p:nvPr/>
        </p:nvSpPr>
        <p:spPr>
          <a:xfrm>
            <a:off x="50800" y="990600"/>
            <a:ext cx="9930367" cy="1754326"/>
          </a:xfrm>
          <a:prstGeom prst="rect">
            <a:avLst/>
          </a:prstGeom>
        </p:spPr>
        <p:txBody>
          <a:bodyPr wrap="square">
            <a:spAutoFit/>
          </a:bodyPr>
          <a:lstStyle/>
          <a:p>
            <a:pPr marL="285750" indent="-285750" algn="l">
              <a:spcBef>
                <a:spcPts val="0"/>
              </a:spcBef>
              <a:buFont typeface="Arial" pitchFamily="34" charset="0"/>
              <a:buChar char="•"/>
              <a:defRPr/>
            </a:pPr>
            <a:r>
              <a:rPr lang="en-US" sz="1800" dirty="0" smtClean="0">
                <a:latin typeface="Calibri" pitchFamily="34" charset="0"/>
                <a:cs typeface="Calibri" pitchFamily="34" charset="0"/>
              </a:rPr>
              <a:t>Eddy currents can be partially, totally or over-canceled by a linear excitation current overshoot at the end of ramp-up</a:t>
            </a:r>
          </a:p>
          <a:p>
            <a:pPr marL="285750" indent="-285750" algn="l">
              <a:spcBef>
                <a:spcPts val="0"/>
              </a:spcBef>
              <a:buFont typeface="Arial" pitchFamily="34" charset="0"/>
              <a:buChar char="•"/>
              <a:defRPr/>
            </a:pPr>
            <a:r>
              <a:rPr lang="en-US" sz="1800" dirty="0" smtClean="0">
                <a:latin typeface="Calibri" pitchFamily="34" charset="0"/>
                <a:cs typeface="Calibri" pitchFamily="34" charset="0"/>
              </a:rPr>
              <a:t>Stable flat-top reached at the time cost of </a:t>
            </a:r>
            <a:r>
              <a:rPr lang="en-US" sz="1800" dirty="0" smtClean="0">
                <a:latin typeface="Calibri" pitchFamily="34" charset="0"/>
                <a:cs typeface="Calibri" pitchFamily="34" charset="0"/>
                <a:sym typeface="Symbol"/>
              </a:rPr>
              <a:t>1.4 (to be compared with exponential decay time 3)</a:t>
            </a:r>
          </a:p>
          <a:p>
            <a:pPr marL="285750" indent="-285750" algn="l">
              <a:spcBef>
                <a:spcPts val="0"/>
              </a:spcBef>
              <a:buFont typeface="Arial" pitchFamily="34" charset="0"/>
              <a:buChar char="•"/>
              <a:defRPr/>
            </a:pPr>
            <a:r>
              <a:rPr lang="en-US" sz="1800" dirty="0" smtClean="0">
                <a:latin typeface="Calibri" pitchFamily="34" charset="0"/>
                <a:cs typeface="Calibri" pitchFamily="34" charset="0"/>
                <a:sym typeface="Symbol"/>
              </a:rPr>
              <a:t>Caveats: </a:t>
            </a:r>
            <a:br>
              <a:rPr lang="en-US" sz="1800" dirty="0" smtClean="0">
                <a:latin typeface="Calibri" pitchFamily="34" charset="0"/>
                <a:cs typeface="Calibri" pitchFamily="34" charset="0"/>
                <a:sym typeface="Symbol"/>
              </a:rPr>
            </a:br>
            <a:r>
              <a:rPr lang="en-US" sz="1800" dirty="0" smtClean="0">
                <a:latin typeface="Calibri" pitchFamily="34" charset="0"/>
                <a:cs typeface="Calibri" pitchFamily="34" charset="0"/>
                <a:sym typeface="Symbol"/>
              </a:rPr>
              <a:t>- power converter needs high </a:t>
            </a:r>
            <a:r>
              <a:rPr lang="en-US" sz="1800" dirty="0" err="1" smtClean="0">
                <a:latin typeface="Calibri" pitchFamily="34" charset="0"/>
                <a:cs typeface="Calibri" pitchFamily="34" charset="0"/>
                <a:sym typeface="Symbol"/>
              </a:rPr>
              <a:t>dV</a:t>
            </a:r>
            <a:r>
              <a:rPr lang="en-US" sz="1800" dirty="0" smtClean="0">
                <a:latin typeface="Calibri" pitchFamily="34" charset="0"/>
                <a:cs typeface="Calibri" pitchFamily="34" charset="0"/>
                <a:sym typeface="Symbol"/>
              </a:rPr>
              <a:t>/</a:t>
            </a:r>
            <a:r>
              <a:rPr lang="en-US" sz="1800" dirty="0" err="1" smtClean="0">
                <a:latin typeface="Calibri" pitchFamily="34" charset="0"/>
                <a:cs typeface="Calibri" pitchFamily="34" charset="0"/>
                <a:sym typeface="Symbol"/>
              </a:rPr>
              <a:t>dt</a:t>
            </a:r>
            <a:r>
              <a:rPr lang="en-US" sz="1800" dirty="0" smtClean="0">
                <a:latin typeface="Calibri" pitchFamily="34" charset="0"/>
                <a:cs typeface="Calibri" pitchFamily="34" charset="0"/>
                <a:sym typeface="Symbol"/>
              </a:rPr>
              <a:t>;</a:t>
            </a:r>
            <a:br>
              <a:rPr lang="en-US" sz="1800" dirty="0" smtClean="0">
                <a:latin typeface="Calibri" pitchFamily="34" charset="0"/>
                <a:cs typeface="Calibri" pitchFamily="34" charset="0"/>
                <a:sym typeface="Symbol"/>
              </a:rPr>
            </a:br>
            <a:r>
              <a:rPr lang="en-US" sz="1800" dirty="0" smtClean="0">
                <a:latin typeface="Calibri" pitchFamily="34" charset="0"/>
                <a:cs typeface="Calibri" pitchFamily="34" charset="0"/>
                <a:sym typeface="Symbol"/>
              </a:rPr>
              <a:t>- the maximum working point is increased considerably, at the risk of saturation</a:t>
            </a:r>
            <a:endParaRPr lang="en-US" sz="1800" dirty="0" smtClean="0">
              <a:latin typeface="Calibri" pitchFamily="34" charset="0"/>
              <a:cs typeface="Calibri" pitchFamily="34" charset="0"/>
            </a:endParaRPr>
          </a:p>
        </p:txBody>
      </p:sp>
      <p:grpSp>
        <p:nvGrpSpPr>
          <p:cNvPr id="5" name="Group 4"/>
          <p:cNvGrpSpPr/>
          <p:nvPr/>
        </p:nvGrpSpPr>
        <p:grpSpPr>
          <a:xfrm>
            <a:off x="236476" y="3429000"/>
            <a:ext cx="4770356" cy="2946921"/>
            <a:chOff x="5122624" y="338063"/>
            <a:chExt cx="4770356" cy="2946921"/>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2624" y="338063"/>
              <a:ext cx="4769903" cy="2946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199262" y="359368"/>
              <a:ext cx="365806" cy="369332"/>
            </a:xfrm>
            <a:prstGeom prst="rect">
              <a:avLst/>
            </a:prstGeom>
          </p:spPr>
          <p:txBody>
            <a:bodyPr wrap="none">
              <a:spAutoFit/>
            </a:bodyPr>
            <a:lstStyle/>
            <a:p>
              <a:r>
                <a:rPr lang="en-GB" sz="1800" dirty="0" err="1" smtClean="0">
                  <a:latin typeface="Calibri" pitchFamily="34" charset="0"/>
                  <a:cs typeface="Calibri" pitchFamily="34" charset="0"/>
                </a:rPr>
                <a:t>I</a:t>
              </a:r>
              <a:r>
                <a:rPr lang="en-GB" sz="1800" baseline="-25000" dirty="0" err="1" smtClean="0">
                  <a:latin typeface="Calibri" pitchFamily="34" charset="0"/>
                  <a:cs typeface="Calibri" pitchFamily="34" charset="0"/>
                </a:rPr>
                <a:t>m</a:t>
              </a:r>
              <a:endParaRPr lang="en-GB" sz="1800" baseline="-25000" dirty="0"/>
            </a:p>
          </p:txBody>
        </p:sp>
        <p:sp>
          <p:nvSpPr>
            <p:cNvPr id="8" name="Rectangle 7"/>
            <p:cNvSpPr/>
            <p:nvPr/>
          </p:nvSpPr>
          <p:spPr>
            <a:xfrm>
              <a:off x="9347638" y="2807640"/>
              <a:ext cx="545342" cy="369332"/>
            </a:xfrm>
            <a:prstGeom prst="rect">
              <a:avLst/>
            </a:prstGeom>
          </p:spPr>
          <p:txBody>
            <a:bodyPr wrap="none">
              <a:spAutoFit/>
            </a:bodyPr>
            <a:lstStyle/>
            <a:p>
              <a:r>
                <a:rPr lang="en-GB" sz="1800" dirty="0" smtClean="0">
                  <a:latin typeface="Calibri" pitchFamily="34" charset="0"/>
                  <a:cs typeface="Calibri" pitchFamily="34" charset="0"/>
                </a:rPr>
                <a:t>t (s)</a:t>
              </a:r>
              <a:endParaRPr lang="en-GB" sz="1800" baseline="-25000" dirty="0"/>
            </a:p>
          </p:txBody>
        </p:sp>
        <p:cxnSp>
          <p:nvCxnSpPr>
            <p:cNvPr id="9" name="Straight Connector 8"/>
            <p:cNvCxnSpPr/>
            <p:nvPr/>
          </p:nvCxnSpPr>
          <p:spPr bwMode="auto">
            <a:xfrm>
              <a:off x="6753200" y="656692"/>
              <a:ext cx="0" cy="792088"/>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10" name="Straight Connector 9"/>
            <p:cNvCxnSpPr/>
            <p:nvPr/>
          </p:nvCxnSpPr>
          <p:spPr bwMode="auto">
            <a:xfrm>
              <a:off x="6609184" y="656692"/>
              <a:ext cx="0" cy="792088"/>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11" name="Straight Arrow Connector 10"/>
            <p:cNvCxnSpPr/>
            <p:nvPr/>
          </p:nvCxnSpPr>
          <p:spPr bwMode="auto">
            <a:xfrm>
              <a:off x="6141132" y="1376772"/>
              <a:ext cx="468052" cy="0"/>
            </a:xfrm>
            <a:prstGeom prst="straightConnector1">
              <a:avLst/>
            </a:prstGeom>
            <a:solidFill>
              <a:schemeClr val="accent1"/>
            </a:solidFill>
            <a:ln w="317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H="1">
              <a:off x="6753200" y="1376772"/>
              <a:ext cx="459668" cy="0"/>
            </a:xfrm>
            <a:prstGeom prst="straightConnector1">
              <a:avLst/>
            </a:prstGeom>
            <a:solidFill>
              <a:schemeClr val="accent1"/>
            </a:solidFill>
            <a:ln w="3175" cap="flat" cmpd="sng" algn="ctr">
              <a:solidFill>
                <a:schemeClr val="tx1"/>
              </a:solidFill>
              <a:prstDash val="solid"/>
              <a:round/>
              <a:headEnd type="none" w="med" len="med"/>
              <a:tailEnd type="arrow"/>
            </a:ln>
            <a:effectLst/>
          </p:spPr>
        </p:cxnSp>
        <p:sp>
          <p:nvSpPr>
            <p:cNvPr id="13" name="Rectangle 12"/>
            <p:cNvSpPr/>
            <p:nvPr/>
          </p:nvSpPr>
          <p:spPr>
            <a:xfrm>
              <a:off x="6514012" y="1403484"/>
              <a:ext cx="402674" cy="369332"/>
            </a:xfrm>
            <a:prstGeom prst="rect">
              <a:avLst/>
            </a:prstGeom>
          </p:spPr>
          <p:txBody>
            <a:bodyPr wrap="none">
              <a:spAutoFit/>
            </a:bodyPr>
            <a:lstStyle/>
            <a:p>
              <a:r>
                <a:rPr lang="en-GB" sz="1800" dirty="0">
                  <a:latin typeface="Calibri" pitchFamily="34" charset="0"/>
                  <a:cs typeface="Calibri" pitchFamily="34" charset="0"/>
                  <a:sym typeface="Symbol"/>
                </a:rPr>
                <a:t></a:t>
              </a:r>
              <a:r>
                <a:rPr lang="en-GB" sz="1800" dirty="0" smtClean="0">
                  <a:latin typeface="Calibri" pitchFamily="34" charset="0"/>
                  <a:cs typeface="Calibri" pitchFamily="34" charset="0"/>
                </a:rPr>
                <a:t>t</a:t>
              </a:r>
              <a:endParaRPr lang="en-GB" sz="1800" dirty="0"/>
            </a:p>
          </p:txBody>
        </p:sp>
      </p:grpSp>
      <p:grpSp>
        <p:nvGrpSpPr>
          <p:cNvPr id="14" name="Group 13"/>
          <p:cNvGrpSpPr/>
          <p:nvPr/>
        </p:nvGrpSpPr>
        <p:grpSpPr>
          <a:xfrm>
            <a:off x="5097016" y="3429000"/>
            <a:ext cx="4769579" cy="2857618"/>
            <a:chOff x="5122624" y="3343690"/>
            <a:chExt cx="4769579" cy="2857618"/>
          </a:xfrm>
        </p:grpSpPr>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2624" y="3343690"/>
              <a:ext cx="4769579" cy="2857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5225890" y="3356992"/>
              <a:ext cx="609462" cy="369332"/>
            </a:xfrm>
            <a:prstGeom prst="rect">
              <a:avLst/>
            </a:prstGeom>
          </p:spPr>
          <p:txBody>
            <a:bodyPr wrap="none">
              <a:spAutoFit/>
            </a:bodyPr>
            <a:lstStyle/>
            <a:p>
              <a:r>
                <a:rPr lang="en-GB" sz="1800" dirty="0" smtClean="0">
                  <a:latin typeface="Calibri" pitchFamily="34" charset="0"/>
                  <a:cs typeface="Calibri" pitchFamily="34" charset="0"/>
                </a:rPr>
                <a:t>I*-</a:t>
              </a:r>
              <a:r>
                <a:rPr lang="en-GB" sz="1800" dirty="0" err="1" smtClean="0">
                  <a:latin typeface="Calibri" pitchFamily="34" charset="0"/>
                  <a:cs typeface="Calibri" pitchFamily="34" charset="0"/>
                </a:rPr>
                <a:t>I</a:t>
              </a:r>
              <a:r>
                <a:rPr lang="en-GB" sz="1800" baseline="-25000" dirty="0" err="1" smtClean="0">
                  <a:latin typeface="Calibri" pitchFamily="34" charset="0"/>
                  <a:cs typeface="Calibri" pitchFamily="34" charset="0"/>
                </a:rPr>
                <a:t>m</a:t>
              </a:r>
              <a:endParaRPr lang="en-GB" sz="1800" baseline="-25000" dirty="0"/>
            </a:p>
          </p:txBody>
        </p:sp>
        <p:sp>
          <p:nvSpPr>
            <p:cNvPr id="17" name="Rectangle 16"/>
            <p:cNvSpPr/>
            <p:nvPr/>
          </p:nvSpPr>
          <p:spPr>
            <a:xfrm>
              <a:off x="9340152" y="4011072"/>
              <a:ext cx="545342" cy="369332"/>
            </a:xfrm>
            <a:prstGeom prst="rect">
              <a:avLst/>
            </a:prstGeom>
          </p:spPr>
          <p:txBody>
            <a:bodyPr wrap="none">
              <a:spAutoFit/>
            </a:bodyPr>
            <a:lstStyle/>
            <a:p>
              <a:r>
                <a:rPr lang="en-GB" sz="1800" dirty="0" smtClean="0">
                  <a:latin typeface="Calibri" pitchFamily="34" charset="0"/>
                  <a:cs typeface="Calibri" pitchFamily="34" charset="0"/>
                </a:rPr>
                <a:t>t (s)</a:t>
              </a:r>
              <a:endParaRPr lang="en-GB" sz="1800" baseline="-25000" dirty="0"/>
            </a:p>
          </p:txBody>
        </p:sp>
        <p:sp>
          <p:nvSpPr>
            <p:cNvPr id="18" name="Rectangle 17"/>
            <p:cNvSpPr/>
            <p:nvPr/>
          </p:nvSpPr>
          <p:spPr>
            <a:xfrm>
              <a:off x="6897216" y="5069486"/>
              <a:ext cx="1221809" cy="646331"/>
            </a:xfrm>
            <a:prstGeom prst="rect">
              <a:avLst/>
            </a:prstGeom>
          </p:spPr>
          <p:txBody>
            <a:bodyPr wrap="none">
              <a:spAutoFit/>
            </a:bodyPr>
            <a:lstStyle/>
            <a:p>
              <a:r>
                <a:rPr lang="en-GB" sz="1800" dirty="0" smtClean="0">
                  <a:solidFill>
                    <a:srgbClr val="00B050"/>
                  </a:solidFill>
                  <a:latin typeface="Calibri" pitchFamily="34" charset="0"/>
                  <a:cs typeface="Calibri" pitchFamily="34" charset="0"/>
                  <a:sym typeface="Symbol"/>
                </a:rPr>
                <a:t>optimal </a:t>
              </a:r>
              <a:br>
                <a:rPr lang="en-GB" sz="1800" dirty="0" smtClean="0">
                  <a:solidFill>
                    <a:srgbClr val="00B050"/>
                  </a:solidFill>
                  <a:latin typeface="Calibri" pitchFamily="34" charset="0"/>
                  <a:cs typeface="Calibri" pitchFamily="34" charset="0"/>
                  <a:sym typeface="Symbol"/>
                </a:rPr>
              </a:br>
              <a:r>
                <a:rPr lang="en-GB" sz="1800" dirty="0" smtClean="0">
                  <a:solidFill>
                    <a:srgbClr val="00B050"/>
                  </a:solidFill>
                  <a:latin typeface="Calibri" pitchFamily="34" charset="0"/>
                  <a:cs typeface="Calibri" pitchFamily="34" charset="0"/>
                  <a:sym typeface="Symbol"/>
                </a:rPr>
                <a:t></a:t>
              </a:r>
              <a:r>
                <a:rPr lang="en-GB" sz="1800" dirty="0" smtClean="0">
                  <a:solidFill>
                    <a:srgbClr val="00B050"/>
                  </a:solidFill>
                  <a:latin typeface="Calibri" pitchFamily="34" charset="0"/>
                  <a:cs typeface="Calibri" pitchFamily="34" charset="0"/>
                </a:rPr>
                <a:t>t</a:t>
              </a:r>
              <a:r>
                <a:rPr lang="en-GB" sz="1800" baseline="-25000" dirty="0" smtClean="0">
                  <a:solidFill>
                    <a:srgbClr val="00B050"/>
                  </a:solidFill>
                  <a:latin typeface="Calibri" pitchFamily="34" charset="0"/>
                  <a:cs typeface="Calibri" pitchFamily="34" charset="0"/>
                </a:rPr>
                <a:t> </a:t>
              </a:r>
              <a:r>
                <a:rPr lang="en-GB" sz="1800" dirty="0" smtClean="0">
                  <a:solidFill>
                    <a:srgbClr val="00B050"/>
                  </a:solidFill>
                  <a:latin typeface="Calibri" pitchFamily="34" charset="0"/>
                  <a:cs typeface="Calibri" pitchFamily="34" charset="0"/>
                  <a:sym typeface="Symbol"/>
                </a:rPr>
                <a:t>= 2 </a:t>
              </a:r>
              <a:r>
                <a:rPr lang="en-GB" sz="1800" dirty="0">
                  <a:solidFill>
                    <a:srgbClr val="00B050"/>
                  </a:solidFill>
                  <a:latin typeface="Calibri" pitchFamily="34" charset="0"/>
                  <a:cs typeface="Calibri" pitchFamily="34" charset="0"/>
                  <a:sym typeface="Symbol"/>
                </a:rPr>
                <a:t>ln2 </a:t>
              </a:r>
              <a:r>
                <a:rPr lang="en-GB" sz="1800" dirty="0" smtClean="0">
                  <a:solidFill>
                    <a:srgbClr val="00B050"/>
                  </a:solidFill>
                  <a:latin typeface="Calibri" pitchFamily="34" charset="0"/>
                  <a:cs typeface="Calibri" pitchFamily="34" charset="0"/>
                  <a:sym typeface="Symbol"/>
                </a:rPr>
                <a:t></a:t>
              </a:r>
              <a:endParaRPr lang="en-GB" sz="1800" baseline="-25000" dirty="0">
                <a:solidFill>
                  <a:srgbClr val="00B050"/>
                </a:solidFill>
              </a:endParaRPr>
            </a:p>
          </p:txBody>
        </p:sp>
        <p:sp>
          <p:nvSpPr>
            <p:cNvPr id="19" name="Rectangle 18"/>
            <p:cNvSpPr/>
            <p:nvPr/>
          </p:nvSpPr>
          <p:spPr>
            <a:xfrm>
              <a:off x="7581292" y="4077072"/>
              <a:ext cx="402674" cy="369332"/>
            </a:xfrm>
            <a:prstGeom prst="rect">
              <a:avLst/>
            </a:prstGeom>
          </p:spPr>
          <p:txBody>
            <a:bodyPr wrap="none">
              <a:spAutoFit/>
            </a:bodyPr>
            <a:lstStyle/>
            <a:p>
              <a:r>
                <a:rPr lang="en-GB" sz="1800" dirty="0">
                  <a:latin typeface="Calibri" pitchFamily="34" charset="0"/>
                  <a:cs typeface="Calibri" pitchFamily="34" charset="0"/>
                  <a:sym typeface="Symbol"/>
                </a:rPr>
                <a:t></a:t>
              </a:r>
              <a:r>
                <a:rPr lang="en-GB" sz="1800" dirty="0" smtClean="0">
                  <a:latin typeface="Calibri" pitchFamily="34" charset="0"/>
                  <a:cs typeface="Calibri" pitchFamily="34" charset="0"/>
                </a:rPr>
                <a:t>t</a:t>
              </a:r>
              <a:endParaRPr lang="en-GB" sz="1800" dirty="0"/>
            </a:p>
          </p:txBody>
        </p:sp>
        <p:cxnSp>
          <p:nvCxnSpPr>
            <p:cNvPr id="20" name="Straight Arrow Connector 19"/>
            <p:cNvCxnSpPr/>
            <p:nvPr/>
          </p:nvCxnSpPr>
          <p:spPr bwMode="auto">
            <a:xfrm flipH="1" flipV="1">
              <a:off x="6514012" y="4077072"/>
              <a:ext cx="469022" cy="1080120"/>
            </a:xfrm>
            <a:prstGeom prst="straightConnector1">
              <a:avLst/>
            </a:prstGeom>
            <a:solidFill>
              <a:schemeClr val="accent1"/>
            </a:solidFill>
            <a:ln w="3175" cap="flat" cmpd="sng" algn="ctr">
              <a:solidFill>
                <a:srgbClr val="00B050"/>
              </a:solidFill>
              <a:prstDash val="solid"/>
              <a:round/>
              <a:headEnd type="none" w="med" len="med"/>
              <a:tailEnd type="arrow"/>
            </a:ln>
            <a:effectLst/>
          </p:spPr>
        </p:cxnSp>
      </p:grpSp>
      <p:sp>
        <p:nvSpPr>
          <p:cNvPr id="21" name="Arc 20"/>
          <p:cNvSpPr/>
          <p:nvPr/>
        </p:nvSpPr>
        <p:spPr bwMode="auto">
          <a:xfrm rot="10647345">
            <a:off x="7280547" y="2951923"/>
            <a:ext cx="2031942" cy="2103262"/>
          </a:xfrm>
          <a:prstGeom prst="arc">
            <a:avLst>
              <a:gd name="adj1" fmla="val 19033117"/>
              <a:gd name="adj2" fmla="val 0"/>
            </a:avLst>
          </a:prstGeom>
          <a:noFill/>
          <a:ln w="38100" cap="flat" cmpd="sng" algn="ctr">
            <a:solidFill>
              <a:schemeClr val="tx1"/>
            </a:solidFill>
            <a:prstDash val="solid"/>
            <a:round/>
            <a:headEnd type="none" w="med" len="med"/>
            <a:tailEnd type="stealth" w="lg" len="lg"/>
          </a:ln>
          <a:effectLst/>
        </p:spPr>
        <p:txBody>
          <a:bodyPr vert="horz" wrap="none" lIns="0" tIns="0" rIns="0" bIns="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8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4347437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4294967295"/>
          </p:nvPr>
        </p:nvSpPr>
        <p:spPr>
          <a:xfrm>
            <a:off x="1041400" y="2057400"/>
            <a:ext cx="8382000" cy="3276600"/>
          </a:xfrm>
        </p:spPr>
        <p:txBody>
          <a:bodyPr wrap="none" anchor="ctr" anchorCtr="0"/>
          <a:lstStyle/>
          <a:p>
            <a:pPr marL="44450" indent="0" algn="ctr">
              <a:lnSpc>
                <a:spcPct val="100000"/>
              </a:lnSpc>
              <a:buNone/>
            </a:pPr>
            <a:r>
              <a:rPr lang="en-US" sz="6600" dirty="0" smtClean="0">
                <a:ea typeface="ＭＳ Ｐゴシック" pitchFamily="34" charset="-128"/>
              </a:rPr>
              <a:t>Magnetic measurements</a:t>
            </a:r>
            <a:br>
              <a:rPr lang="en-US" sz="6600" dirty="0" smtClean="0">
                <a:ea typeface="ＭＳ Ｐゴシック" pitchFamily="34" charset="-128"/>
              </a:rPr>
            </a:br>
            <a:r>
              <a:rPr lang="en-US" sz="6600" dirty="0" smtClean="0">
                <a:ea typeface="ＭＳ Ｐゴシック" pitchFamily="34" charset="-128"/>
              </a:rPr>
              <a:t>of CERN PS magnets </a:t>
            </a:r>
            <a:br>
              <a:rPr lang="en-US" sz="6600" dirty="0" smtClean="0">
                <a:ea typeface="ＭＳ Ｐゴシック" pitchFamily="34" charset="-128"/>
              </a:rPr>
            </a:br>
            <a:r>
              <a:rPr lang="en-US" sz="6600" dirty="0" smtClean="0">
                <a:ea typeface="ＭＳ Ｐゴシック" pitchFamily="34" charset="-128"/>
              </a:rPr>
              <a:t>with B-train sensors</a:t>
            </a:r>
          </a:p>
        </p:txBody>
      </p:sp>
    </p:spTree>
    <p:extLst>
      <p:ext uri="{BB962C8B-B14F-4D97-AF65-F5344CB8AC3E}">
        <p14:creationId xmlns:p14="http://schemas.microsoft.com/office/powerpoint/2010/main" val="309742795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79400" y="38100"/>
            <a:ext cx="6553200" cy="647700"/>
          </a:xfrm>
        </p:spPr>
        <p:txBody>
          <a:bodyPr/>
          <a:lstStyle/>
          <a:p>
            <a:r>
              <a:rPr lang="en-US" dirty="0" smtClean="0">
                <a:ea typeface="ＭＳ Ｐゴシック" pitchFamily="34" charset="-128"/>
              </a:rPr>
              <a:t>Motivation</a:t>
            </a:r>
          </a:p>
        </p:txBody>
      </p:sp>
      <p:sp>
        <p:nvSpPr>
          <p:cNvPr id="5" name="Content Placeholder 2"/>
          <p:cNvSpPr txBox="1">
            <a:spLocks/>
          </p:cNvSpPr>
          <p:nvPr/>
        </p:nvSpPr>
        <p:spPr bwMode="auto">
          <a:xfrm>
            <a:off x="3803621" y="827314"/>
            <a:ext cx="6076979" cy="55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152400" bIns="50800" numCol="1" anchor="t" anchorCtr="0" compatLnSpc="1">
            <a:prstTxWarp prst="textNoShape">
              <a:avLst/>
            </a:prstTxWarp>
          </a:bodyPr>
          <a:lstStyle>
            <a:lvl1pPr marL="425450" indent="-381000" algn="l" rtl="0" eaLnBrk="0" fontAlgn="base" hangingPunct="0">
              <a:lnSpc>
                <a:spcPts val="2000"/>
              </a:lnSpc>
              <a:spcBef>
                <a:spcPts val="1200"/>
              </a:spcBef>
              <a:spcAft>
                <a:spcPct val="0"/>
              </a:spcAft>
              <a:buClr>
                <a:srgbClr val="013469"/>
              </a:buClr>
              <a:buSzPct val="94000"/>
              <a:buFont typeface="Wingdings" pitchFamily="2" charset="2"/>
              <a:buChar char="è"/>
              <a:defRPr sz="2000">
                <a:solidFill>
                  <a:schemeClr val="tx1"/>
                </a:solidFill>
                <a:latin typeface="+mn-lt"/>
                <a:ea typeface="ＭＳ Ｐゴシック" charset="-128"/>
                <a:cs typeface="ＭＳ Ｐゴシック" charset="0"/>
                <a:sym typeface="Arial" charset="0"/>
              </a:defRPr>
            </a:lvl1pPr>
            <a:lvl2pPr marL="819150" indent="-3175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2pPr>
            <a:lvl3pPr marL="1263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3pPr>
            <a:lvl4pPr marL="1771650" indent="-2540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128"/>
                <a:cs typeface="ＭＳ Ｐゴシック"/>
                <a:sym typeface="Arial" charset="0"/>
              </a:defRPr>
            </a:lvl4pPr>
            <a:lvl5pPr marL="2279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5pPr>
            <a:lvl6pPr marL="27368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6pPr>
            <a:lvl7pPr marL="31940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7pPr>
            <a:lvl8pPr marL="36512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8pPr>
            <a:lvl9pPr marL="41084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9pPr>
          </a:lstStyle>
          <a:p>
            <a:pPr marL="44450" indent="0">
              <a:buNone/>
            </a:pPr>
            <a:r>
              <a:rPr lang="en-US" kern="0" dirty="0" smtClean="0">
                <a:ea typeface="ＭＳ Ｐゴシック" pitchFamily="34" charset="-128"/>
              </a:rPr>
              <a:t>PS beam perturbations soon to become a limitation </a:t>
            </a:r>
            <a:br>
              <a:rPr lang="en-US" kern="0" dirty="0" smtClean="0">
                <a:ea typeface="ＭＳ Ｐゴシック" pitchFamily="34" charset="-128"/>
              </a:rPr>
            </a:br>
            <a:r>
              <a:rPr lang="en-US" kern="0" dirty="0" smtClean="0">
                <a:ea typeface="ＭＳ Ｐゴシック" pitchFamily="34" charset="-128"/>
              </a:rPr>
              <a:t>for high-intensity LHC operation (injection 1.5</a:t>
            </a:r>
            <a:r>
              <a:rPr lang="en-US" kern="0" dirty="0" smtClean="0">
                <a:ea typeface="ＭＳ Ｐゴシック" pitchFamily="34" charset="-128"/>
                <a:sym typeface="Symbol"/>
              </a:rPr>
              <a:t>2 </a:t>
            </a:r>
            <a:r>
              <a:rPr lang="en-US" kern="0" dirty="0" err="1" smtClean="0">
                <a:ea typeface="ＭＳ Ｐゴシック" pitchFamily="34" charset="-128"/>
                <a:sym typeface="Symbol"/>
              </a:rPr>
              <a:t>GeV</a:t>
            </a:r>
            <a:r>
              <a:rPr lang="en-US" kern="0" dirty="0" smtClean="0">
                <a:ea typeface="ＭＳ Ｐゴシック" pitchFamily="34" charset="-128"/>
              </a:rPr>
              <a:t>):</a:t>
            </a:r>
          </a:p>
          <a:p>
            <a:r>
              <a:rPr lang="en-US" kern="0" dirty="0" smtClean="0">
                <a:ea typeface="ＭＳ Ｐゴシック" pitchFamily="34" charset="-128"/>
              </a:rPr>
              <a:t>mean beam radial position (MRP) errors associated </a:t>
            </a:r>
            <a:br>
              <a:rPr lang="en-US" kern="0" dirty="0" smtClean="0">
                <a:ea typeface="ＭＳ Ｐゴシック" pitchFamily="34" charset="-128"/>
              </a:rPr>
            </a:br>
            <a:r>
              <a:rPr lang="en-US" kern="0" dirty="0" smtClean="0">
                <a:ea typeface="ＭＳ Ｐゴシック" pitchFamily="34" charset="-128"/>
              </a:rPr>
              <a:t>to magnet excitation history</a:t>
            </a:r>
          </a:p>
          <a:p>
            <a:r>
              <a:rPr lang="en-US" kern="0" dirty="0" smtClean="0">
                <a:ea typeface="ＭＳ Ｐゴシック" pitchFamily="34" charset="-128"/>
              </a:rPr>
              <a:t>tune decay on extraction flat-top</a:t>
            </a:r>
          </a:p>
          <a:p>
            <a:r>
              <a:rPr lang="en-US" kern="0" dirty="0" smtClean="0">
                <a:ea typeface="ＭＳ Ｐゴシック" pitchFamily="34" charset="-128"/>
              </a:rPr>
              <a:t>A</a:t>
            </a:r>
            <a:r>
              <a:rPr lang="en-US" kern="0" baseline="-25000" dirty="0" smtClean="0">
                <a:ea typeface="ＭＳ Ｐゴシック" pitchFamily="34" charset="-128"/>
              </a:rPr>
              <a:t>3</a:t>
            </a:r>
            <a:r>
              <a:rPr lang="en-US" kern="0" dirty="0" smtClean="0">
                <a:ea typeface="ＭＳ Ｐゴシック" pitchFamily="34" charset="-128"/>
              </a:rPr>
              <a:t>-induced beam resonances</a:t>
            </a:r>
          </a:p>
        </p:txBody>
      </p:sp>
      <p:pic>
        <p:nvPicPr>
          <p:cNvPr id="2" name="Picture 2" descr="http://blogs.uslhc.us/wp-content/uploads/2011/04/CERN-Accel-Comple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819150"/>
            <a:ext cx="3729235" cy="337185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742" y="3505200"/>
            <a:ext cx="4567238" cy="349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3200" y="4953000"/>
            <a:ext cx="5080000" cy="1015663"/>
          </a:xfrm>
          <a:prstGeom prst="rect">
            <a:avLst/>
          </a:prstGeom>
        </p:spPr>
        <p:txBody>
          <a:bodyPr>
            <a:spAutoFit/>
          </a:bodyPr>
          <a:lstStyle/>
          <a:p>
            <a:pPr marL="44450" indent="0">
              <a:buNone/>
            </a:pPr>
            <a:r>
              <a:rPr lang="en-US" kern="0" dirty="0">
                <a:latin typeface="+mj-lt"/>
              </a:rPr>
              <a:t>Magnetic source of these errors remains to be fully understood (conventional test campaign in the lab very impractical !)</a:t>
            </a:r>
          </a:p>
        </p:txBody>
      </p:sp>
      <p:cxnSp>
        <p:nvCxnSpPr>
          <p:cNvPr id="6" name="Straight Arrow Connector 5"/>
          <p:cNvCxnSpPr/>
          <p:nvPr/>
        </p:nvCxnSpPr>
        <p:spPr bwMode="auto">
          <a:xfrm>
            <a:off x="7213600" y="2895600"/>
            <a:ext cx="457200" cy="990600"/>
          </a:xfrm>
          <a:prstGeom prst="straightConnector1">
            <a:avLst/>
          </a:prstGeom>
          <a:solidFill>
            <a:schemeClr val="accent1"/>
          </a:solidFill>
          <a:ln w="31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flipH="1">
            <a:off x="6985000" y="2895600"/>
            <a:ext cx="228600" cy="1828800"/>
          </a:xfrm>
          <a:prstGeom prst="straightConnector1">
            <a:avLst/>
          </a:prstGeom>
          <a:solidFill>
            <a:schemeClr val="accent1"/>
          </a:solidFill>
          <a:ln w="31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44251847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7000" y="76200"/>
            <a:ext cx="6553200" cy="647700"/>
          </a:xfrm>
        </p:spPr>
        <p:txBody>
          <a:bodyPr/>
          <a:lstStyle/>
          <a:p>
            <a:r>
              <a:rPr lang="en-US" dirty="0" smtClean="0">
                <a:ea typeface="ＭＳ Ｐゴシック" pitchFamily="34" charset="-128"/>
              </a:rPr>
              <a:t>CERN PS combined-function magnet </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3615154"/>
            <a:ext cx="3793314" cy="3338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4322878" y="3739109"/>
            <a:ext cx="599844" cy="584775"/>
          </a:xfrm>
          <a:prstGeom prst="rect">
            <a:avLst/>
          </a:prstGeom>
          <a:solidFill>
            <a:schemeClr val="bg1"/>
          </a:solidFill>
        </p:spPr>
        <p:txBody>
          <a:bodyPr wrap="none">
            <a:spAutoFit/>
          </a:bodyPr>
          <a:lstStyle/>
          <a:p>
            <a:pPr algn="ctr"/>
            <a:r>
              <a:rPr lang="en-US" sz="1600" dirty="0" smtClean="0">
                <a:latin typeface="Calibri" pitchFamily="34" charset="0"/>
                <a:cs typeface="Calibri" pitchFamily="34" charset="0"/>
              </a:rPr>
              <a:t>main</a:t>
            </a:r>
            <a:br>
              <a:rPr lang="en-US" sz="1600" dirty="0" smtClean="0">
                <a:latin typeface="Calibri" pitchFamily="34" charset="0"/>
                <a:cs typeface="Calibri" pitchFamily="34" charset="0"/>
              </a:rPr>
            </a:br>
            <a:r>
              <a:rPr lang="en-US" sz="1600" dirty="0" smtClean="0">
                <a:latin typeface="Calibri" pitchFamily="34" charset="0"/>
                <a:cs typeface="Calibri" pitchFamily="34" charset="0"/>
              </a:rPr>
              <a:t>coils</a:t>
            </a:r>
            <a:endParaRPr lang="en-GB" sz="1600" dirty="0"/>
          </a:p>
        </p:txBody>
      </p:sp>
      <p:sp>
        <p:nvSpPr>
          <p:cNvPr id="50" name="Rectangle 49"/>
          <p:cNvSpPr/>
          <p:nvPr/>
        </p:nvSpPr>
        <p:spPr>
          <a:xfrm>
            <a:off x="5742738" y="914400"/>
            <a:ext cx="3794820" cy="338554"/>
          </a:xfrm>
          <a:prstGeom prst="rect">
            <a:avLst/>
          </a:prstGeom>
        </p:spPr>
        <p:txBody>
          <a:bodyPr wrap="square">
            <a:spAutoFit/>
          </a:bodyPr>
          <a:lstStyle/>
          <a:p>
            <a:r>
              <a:rPr lang="en-US" sz="1600" dirty="0" smtClean="0">
                <a:latin typeface="Calibri" pitchFamily="34" charset="0"/>
                <a:cs typeface="Calibri" pitchFamily="34" charset="0"/>
              </a:rPr>
              <a:t>defocusing half                      focusing half</a:t>
            </a:r>
            <a:endParaRPr lang="en-GB" sz="1600" dirty="0"/>
          </a:p>
        </p:txBody>
      </p:sp>
      <p:sp>
        <p:nvSpPr>
          <p:cNvPr id="51" name="Rectangle 50"/>
          <p:cNvSpPr/>
          <p:nvPr/>
        </p:nvSpPr>
        <p:spPr>
          <a:xfrm>
            <a:off x="1117600" y="3276600"/>
            <a:ext cx="4376173" cy="338554"/>
          </a:xfrm>
          <a:prstGeom prst="rect">
            <a:avLst/>
          </a:prstGeom>
        </p:spPr>
        <p:txBody>
          <a:bodyPr wrap="square">
            <a:spAutoFit/>
          </a:bodyPr>
          <a:lstStyle/>
          <a:p>
            <a:r>
              <a:rPr lang="en-US" sz="1600" dirty="0" smtClean="0">
                <a:latin typeface="Calibri" pitchFamily="34" charset="0"/>
                <a:cs typeface="Calibri" pitchFamily="34" charset="0"/>
              </a:rPr>
              <a:t>4</a:t>
            </a:r>
            <a:r>
              <a:rPr lang="en-US" sz="1600" dirty="0" smtClean="0">
                <a:latin typeface="Calibri" pitchFamily="34" charset="0"/>
                <a:cs typeface="Calibri" pitchFamily="34" charset="0"/>
                <a:sym typeface="Symbol"/>
              </a:rPr>
              <a:t> </a:t>
            </a:r>
            <a:r>
              <a:rPr lang="en-US" sz="1600" dirty="0" smtClean="0">
                <a:latin typeface="Calibri" pitchFamily="34" charset="0"/>
                <a:cs typeface="Calibri" pitchFamily="34" charset="0"/>
              </a:rPr>
              <a:t>pole face windings (PFW) affecting </a:t>
            </a:r>
            <a:r>
              <a:rPr lang="en-US" sz="1600" dirty="0">
                <a:latin typeface="Calibri" pitchFamily="34" charset="0"/>
                <a:cs typeface="Calibri" pitchFamily="34" charset="0"/>
              </a:rPr>
              <a:t>B</a:t>
            </a:r>
            <a:r>
              <a:rPr lang="en-US" sz="1600" baseline="-25000" dirty="0">
                <a:latin typeface="Calibri" pitchFamily="34" charset="0"/>
                <a:cs typeface="Calibri" pitchFamily="34" charset="0"/>
              </a:rPr>
              <a:t>1 </a:t>
            </a:r>
            <a:r>
              <a:rPr lang="en-US" sz="1600" dirty="0" smtClean="0">
                <a:latin typeface="Calibri" pitchFamily="34" charset="0"/>
                <a:cs typeface="Calibri" pitchFamily="34" charset="0"/>
              </a:rPr>
              <a:t>to B</a:t>
            </a:r>
            <a:r>
              <a:rPr lang="en-US" sz="1600" baseline="-25000" dirty="0" smtClean="0">
                <a:latin typeface="Calibri" pitchFamily="34" charset="0"/>
                <a:cs typeface="Calibri" pitchFamily="34" charset="0"/>
              </a:rPr>
              <a:t>5</a:t>
            </a:r>
            <a:endParaRPr lang="en-GB" sz="1600" baseline="-25000" dirty="0"/>
          </a:p>
        </p:txBody>
      </p:sp>
      <p:pic>
        <p:nvPicPr>
          <p:cNvPr id="52" name="Picture 51" descr="C:\CERN\» Accelerators\PS\Magnets\Main Dipole\Reference U101\Photos\IMG_1253.jpg"/>
          <p:cNvPicPr/>
          <p:nvPr/>
        </p:nvPicPr>
        <p:blipFill>
          <a:blip r:embed="rId3">
            <a:extLst>
              <a:ext uri="{28A0092B-C50C-407E-A947-70E740481C1C}">
                <a14:useLocalDpi xmlns:a14="http://schemas.microsoft.com/office/drawing/2010/main" val="0"/>
              </a:ext>
            </a:extLst>
          </a:blip>
          <a:srcRect/>
          <a:stretch>
            <a:fillRect/>
          </a:stretch>
        </p:blipFill>
        <p:spPr bwMode="auto">
          <a:xfrm>
            <a:off x="5285538" y="1479916"/>
            <a:ext cx="4670147" cy="3505200"/>
          </a:xfrm>
          <a:prstGeom prst="rect">
            <a:avLst/>
          </a:prstGeom>
          <a:noFill/>
          <a:ln>
            <a:noFill/>
          </a:ln>
        </p:spPr>
      </p:pic>
      <p:pic>
        <p:nvPicPr>
          <p:cNvPr id="53" name="Picture 52" descr="C:\Users\Marco\AppData\Local\Microsoft\Windows\Temporary Internet Files\Content.Word\New Picture (3).bmp"/>
          <p:cNvPicPr/>
          <p:nvPr/>
        </p:nvPicPr>
        <p:blipFill>
          <a:blip r:embed="rId4">
            <a:extLst>
              <a:ext uri="{28A0092B-C50C-407E-A947-70E740481C1C}">
                <a14:useLocalDpi xmlns:a14="http://schemas.microsoft.com/office/drawing/2010/main" val="0"/>
              </a:ext>
            </a:extLst>
          </a:blip>
          <a:srcRect/>
          <a:stretch>
            <a:fillRect/>
          </a:stretch>
        </p:blipFill>
        <p:spPr bwMode="auto">
          <a:xfrm rot="244499">
            <a:off x="5597989" y="3261046"/>
            <a:ext cx="5174501" cy="2313154"/>
          </a:xfrm>
          <a:prstGeom prst="rect">
            <a:avLst/>
          </a:prstGeom>
          <a:noFill/>
          <a:ln>
            <a:solidFill>
              <a:schemeClr val="bg1">
                <a:lumMod val="75000"/>
              </a:schemeClr>
            </a:solidFill>
          </a:ln>
          <a:scene3d>
            <a:camera prst="orthographicFront">
              <a:rot lat="1685390" lon="3086861" rev="3483434"/>
            </a:camera>
            <a:lightRig rig="threePt" dir="t"/>
          </a:scene3d>
        </p:spPr>
      </p:pic>
      <p:sp>
        <p:nvSpPr>
          <p:cNvPr id="54" name="Rectangle 53"/>
          <p:cNvSpPr/>
          <p:nvPr/>
        </p:nvSpPr>
        <p:spPr>
          <a:xfrm>
            <a:off x="4058428" y="5415975"/>
            <a:ext cx="1803892" cy="584775"/>
          </a:xfrm>
          <a:prstGeom prst="rect">
            <a:avLst/>
          </a:prstGeom>
        </p:spPr>
        <p:txBody>
          <a:bodyPr wrap="none">
            <a:spAutoFit/>
          </a:bodyPr>
          <a:lstStyle/>
          <a:p>
            <a:pPr algn="ctr"/>
            <a:r>
              <a:rPr lang="en-US" sz="1600" dirty="0" smtClean="0">
                <a:latin typeface="Calibri" pitchFamily="34" charset="0"/>
                <a:cs typeface="Calibri" pitchFamily="34" charset="0"/>
              </a:rPr>
              <a:t>figure-of-eight loop</a:t>
            </a:r>
            <a:br>
              <a:rPr lang="en-US" sz="1600" dirty="0" smtClean="0">
                <a:latin typeface="Calibri" pitchFamily="34" charset="0"/>
                <a:cs typeface="Calibri" pitchFamily="34" charset="0"/>
              </a:rPr>
            </a:br>
            <a:r>
              <a:rPr lang="en-US" sz="1600" dirty="0" smtClean="0">
                <a:latin typeface="Calibri" pitchFamily="34" charset="0"/>
                <a:cs typeface="Calibri" pitchFamily="34" charset="0"/>
              </a:rPr>
              <a:t>(F8L) to control B</a:t>
            </a:r>
            <a:r>
              <a:rPr lang="en-US" sz="1600" baseline="-25000" dirty="0" smtClean="0">
                <a:latin typeface="Calibri" pitchFamily="34" charset="0"/>
                <a:cs typeface="Calibri" pitchFamily="34" charset="0"/>
              </a:rPr>
              <a:t>2</a:t>
            </a:r>
            <a:endParaRPr lang="en-GB" sz="1600" dirty="0"/>
          </a:p>
        </p:txBody>
      </p:sp>
      <p:sp>
        <p:nvSpPr>
          <p:cNvPr id="37" name="Left Brace 36"/>
          <p:cNvSpPr/>
          <p:nvPr/>
        </p:nvSpPr>
        <p:spPr bwMode="auto">
          <a:xfrm rot="5400000">
            <a:off x="6407822" y="365833"/>
            <a:ext cx="202031" cy="1972998"/>
          </a:xfrm>
          <a:prstGeom prst="leftBrace">
            <a:avLst>
              <a:gd name="adj1" fmla="val 37025"/>
              <a:gd name="adj2" fmla="val 50560"/>
            </a:avLst>
          </a:prstGeom>
          <a:noFill/>
          <a:ln w="3175" cap="flat" cmpd="sng" algn="ctr">
            <a:solidFill>
              <a:srgbClr val="000000"/>
            </a:solidFill>
            <a:prstDash val="solid"/>
            <a:round/>
            <a:headEnd type="none" w="med" len="med"/>
            <a:tailEnd type="none" w="med" len="med"/>
          </a:ln>
          <a:effectLst/>
          <a:extLst/>
        </p:spPr>
        <p:txBody>
          <a:bodyPr rtlCol="0" anchor="ctr"/>
          <a:lstStyle/>
          <a:p>
            <a:pPr algn="ctr"/>
            <a:endParaRPr lang="en-GB"/>
          </a:p>
        </p:txBody>
      </p:sp>
      <p:sp>
        <p:nvSpPr>
          <p:cNvPr id="56" name="Left Brace 55"/>
          <p:cNvSpPr/>
          <p:nvPr/>
        </p:nvSpPr>
        <p:spPr bwMode="auto">
          <a:xfrm rot="5400000">
            <a:off x="8485659" y="386269"/>
            <a:ext cx="202031" cy="1932128"/>
          </a:xfrm>
          <a:prstGeom prst="leftBrace">
            <a:avLst>
              <a:gd name="adj1" fmla="val 37025"/>
              <a:gd name="adj2" fmla="val 50560"/>
            </a:avLst>
          </a:prstGeom>
          <a:noFill/>
          <a:ln w="3175" cap="flat" cmpd="sng" algn="ctr">
            <a:solidFill>
              <a:srgbClr val="000000"/>
            </a:solidFill>
            <a:prstDash val="solid"/>
            <a:round/>
            <a:headEnd type="none" w="med" len="med"/>
            <a:tailEnd type="none" w="med" len="med"/>
          </a:ln>
          <a:effectLst/>
          <a:extLst/>
        </p:spPr>
        <p:txBody>
          <a:bodyPr rtlCol="0" anchor="ctr"/>
          <a:lstStyle/>
          <a:p>
            <a:pPr algn="ctr"/>
            <a:endParaRPr lang="en-GB"/>
          </a:p>
        </p:txBody>
      </p:sp>
      <p:cxnSp>
        <p:nvCxnSpPr>
          <p:cNvPr id="49" name="Straight Arrow Connector 48"/>
          <p:cNvCxnSpPr>
            <a:stCxn id="26" idx="1"/>
          </p:cNvCxnSpPr>
          <p:nvPr/>
        </p:nvCxnSpPr>
        <p:spPr bwMode="auto">
          <a:xfrm flipH="1">
            <a:off x="3310714" y="4031497"/>
            <a:ext cx="1012164" cy="802857"/>
          </a:xfrm>
          <a:prstGeom prst="straightConnector1">
            <a:avLst/>
          </a:prstGeom>
          <a:solidFill>
            <a:schemeClr val="accent1"/>
          </a:solidFill>
          <a:ln w="3175" cap="flat" cmpd="sng" algn="ctr">
            <a:solidFill>
              <a:srgbClr val="000000"/>
            </a:solidFill>
            <a:prstDash val="solid"/>
            <a:round/>
            <a:headEnd type="none" w="med" len="med"/>
            <a:tailEnd type="stealth"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Arrow Connector 58"/>
          <p:cNvCxnSpPr>
            <a:stCxn id="26" idx="3"/>
          </p:cNvCxnSpPr>
          <p:nvPr/>
        </p:nvCxnSpPr>
        <p:spPr bwMode="auto">
          <a:xfrm flipV="1">
            <a:off x="4922722" y="3538955"/>
            <a:ext cx="1184330" cy="492542"/>
          </a:xfrm>
          <a:prstGeom prst="straightConnector1">
            <a:avLst/>
          </a:prstGeom>
          <a:solidFill>
            <a:schemeClr val="accent1"/>
          </a:solidFill>
          <a:ln w="3175" cap="flat" cmpd="sng" algn="ctr">
            <a:solidFill>
              <a:srgbClr val="000000"/>
            </a:solidFill>
            <a:prstDash val="solid"/>
            <a:round/>
            <a:headEnd type="none" w="med" len="med"/>
            <a:tailEnd type="stealth"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4" name="Content Placeholder 2"/>
          <p:cNvSpPr txBox="1">
            <a:spLocks/>
          </p:cNvSpPr>
          <p:nvPr/>
        </p:nvSpPr>
        <p:spPr bwMode="auto">
          <a:xfrm>
            <a:off x="50800" y="833885"/>
            <a:ext cx="5029200" cy="2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152400" bIns="50800" numCol="1" anchor="t" anchorCtr="0" compatLnSpc="1">
            <a:prstTxWarp prst="textNoShape">
              <a:avLst/>
            </a:prstTxWarp>
            <a:spAutoFit/>
          </a:bodyPr>
          <a:lstStyle>
            <a:lvl1pPr marL="425450" indent="-381000" algn="l" rtl="0" eaLnBrk="0" fontAlgn="base" hangingPunct="0">
              <a:lnSpc>
                <a:spcPts val="2000"/>
              </a:lnSpc>
              <a:spcBef>
                <a:spcPts val="1200"/>
              </a:spcBef>
              <a:spcAft>
                <a:spcPct val="0"/>
              </a:spcAft>
              <a:buClr>
                <a:srgbClr val="013469"/>
              </a:buClr>
              <a:buSzPct val="94000"/>
              <a:buFont typeface="Wingdings" pitchFamily="2" charset="2"/>
              <a:buChar char="è"/>
              <a:defRPr sz="2000">
                <a:solidFill>
                  <a:schemeClr val="tx1"/>
                </a:solidFill>
                <a:latin typeface="+mn-lt"/>
                <a:ea typeface="ＭＳ Ｐゴシック" charset="-128"/>
                <a:cs typeface="ＭＳ Ｐゴシック" charset="0"/>
                <a:sym typeface="Arial" charset="0"/>
              </a:defRPr>
            </a:lvl1pPr>
            <a:lvl2pPr marL="819150" indent="-3175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2pPr>
            <a:lvl3pPr marL="1263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3pPr>
            <a:lvl4pPr marL="1771650" indent="-2540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128"/>
                <a:cs typeface="ＭＳ Ｐゴシック"/>
                <a:sym typeface="Arial" charset="0"/>
              </a:defRPr>
            </a:lvl4pPr>
            <a:lvl5pPr marL="2279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5pPr>
            <a:lvl6pPr marL="27368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6pPr>
            <a:lvl7pPr marL="31940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7pPr>
            <a:lvl8pPr marL="36512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8pPr>
            <a:lvl9pPr marL="41084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9pPr>
          </a:lstStyle>
          <a:p>
            <a:r>
              <a:rPr lang="en-US" kern="0" dirty="0">
                <a:ea typeface="ＭＳ Ｐゴシック" pitchFamily="34" charset="-128"/>
              </a:rPr>
              <a:t>strongly coupled 1 </a:t>
            </a:r>
            <a:r>
              <a:rPr lang="en-US" kern="0" dirty="0" smtClean="0">
                <a:ea typeface="ＭＳ Ｐゴシック" pitchFamily="34" charset="-128"/>
              </a:rPr>
              <a:t>main + 5</a:t>
            </a:r>
            <a:r>
              <a:rPr lang="en-US" kern="0" dirty="0" smtClean="0">
                <a:ea typeface="ＭＳ Ｐゴシック" pitchFamily="34" charset="-128"/>
                <a:sym typeface="Symbol"/>
              </a:rPr>
              <a:t>trim excitation circuits</a:t>
            </a:r>
          </a:p>
          <a:p>
            <a:r>
              <a:rPr lang="en-US" kern="0" dirty="0" smtClean="0">
                <a:ea typeface="ＭＳ Ｐゴシック" pitchFamily="34" charset="-128"/>
                <a:sym typeface="Symbol"/>
              </a:rPr>
              <a:t>no 10</a:t>
            </a:r>
            <a:r>
              <a:rPr lang="en-US" kern="0" baseline="30000" dirty="0" smtClean="0">
                <a:ea typeface="ＭＳ Ｐゴシック" pitchFamily="34" charset="-128"/>
                <a:sym typeface="Symbol"/>
              </a:rPr>
              <a:t>-4</a:t>
            </a:r>
            <a:r>
              <a:rPr lang="en-US" kern="0" dirty="0" smtClean="0">
                <a:ea typeface="ＭＳ Ｐゴシック" pitchFamily="34" charset="-128"/>
                <a:sym typeface="Symbol"/>
              </a:rPr>
              <a:t> predictive model</a:t>
            </a:r>
          </a:p>
          <a:p>
            <a:r>
              <a:rPr lang="en-US" kern="0" dirty="0" smtClean="0">
                <a:ea typeface="ＭＳ Ｐゴシック" pitchFamily="34" charset="-128"/>
                <a:sym typeface="Symbol"/>
              </a:rPr>
              <a:t>remanent field  0.2% depends on history</a:t>
            </a:r>
          </a:p>
          <a:p>
            <a:r>
              <a:rPr lang="en-US" kern="0" dirty="0" smtClean="0">
                <a:ea typeface="ＭＳ Ｐゴシック" pitchFamily="34" charset="-128"/>
                <a:sym typeface="Symbol"/>
              </a:rPr>
              <a:t>partial sensor set in leads to B-train measurement errors in certain conditions</a:t>
            </a:r>
            <a:endParaRPr lang="en-US" kern="0" dirty="0" smtClean="0">
              <a:ea typeface="ＭＳ Ｐゴシック" pitchFamily="34" charset="-128"/>
            </a:endParaRPr>
          </a:p>
        </p:txBody>
      </p:sp>
      <p:cxnSp>
        <p:nvCxnSpPr>
          <p:cNvPr id="67" name="Straight Arrow Connector 66"/>
          <p:cNvCxnSpPr/>
          <p:nvPr/>
        </p:nvCxnSpPr>
        <p:spPr bwMode="auto">
          <a:xfrm flipV="1">
            <a:off x="4675938" y="3124200"/>
            <a:ext cx="2133600" cy="2331720"/>
          </a:xfrm>
          <a:prstGeom prst="straightConnector1">
            <a:avLst/>
          </a:prstGeom>
          <a:solidFill>
            <a:schemeClr val="accent1"/>
          </a:solidFill>
          <a:ln w="3175" cap="flat" cmpd="sng" algn="ctr">
            <a:solidFill>
              <a:srgbClr val="000000"/>
            </a:solidFill>
            <a:prstDash val="solid"/>
            <a:round/>
            <a:headEnd type="none" w="med" len="med"/>
            <a:tailEnd type="stealth"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 name="Straight Arrow Connector 71"/>
          <p:cNvCxnSpPr/>
          <p:nvPr/>
        </p:nvCxnSpPr>
        <p:spPr bwMode="auto">
          <a:xfrm flipH="1" flipV="1">
            <a:off x="3158314" y="5139154"/>
            <a:ext cx="1219200" cy="350520"/>
          </a:xfrm>
          <a:prstGeom prst="straightConnector1">
            <a:avLst/>
          </a:prstGeom>
          <a:solidFill>
            <a:schemeClr val="accent1"/>
          </a:solidFill>
          <a:ln w="3175" cap="flat" cmpd="sng" algn="ctr">
            <a:solidFill>
              <a:srgbClr val="000000"/>
            </a:solidFill>
            <a:prstDash val="solid"/>
            <a:round/>
            <a:headEnd type="none" w="med" len="med"/>
            <a:tailEnd type="stealth"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9" name="Straight Arrow Connector 88"/>
          <p:cNvCxnSpPr/>
          <p:nvPr/>
        </p:nvCxnSpPr>
        <p:spPr bwMode="auto">
          <a:xfrm flipH="1">
            <a:off x="2500259" y="3538955"/>
            <a:ext cx="598541" cy="1540876"/>
          </a:xfrm>
          <a:prstGeom prst="straightConnector1">
            <a:avLst/>
          </a:prstGeom>
          <a:solidFill>
            <a:schemeClr val="accent1"/>
          </a:solidFill>
          <a:ln w="3175" cap="flat" cmpd="sng" algn="ctr">
            <a:solidFill>
              <a:schemeClr val="bg1">
                <a:lumMod val="95000"/>
              </a:schemeClr>
            </a:solidFill>
            <a:prstDash val="solid"/>
            <a:round/>
            <a:headEnd type="none" w="med" len="med"/>
            <a:tailEnd type="stealth"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2" name="Straight Arrow Connector 91"/>
          <p:cNvCxnSpPr/>
          <p:nvPr/>
        </p:nvCxnSpPr>
        <p:spPr bwMode="auto">
          <a:xfrm flipV="1">
            <a:off x="4960374" y="3025142"/>
            <a:ext cx="1577384" cy="420735"/>
          </a:xfrm>
          <a:prstGeom prst="straightConnector1">
            <a:avLst/>
          </a:prstGeom>
          <a:solidFill>
            <a:schemeClr val="accent1"/>
          </a:solidFill>
          <a:ln w="3175" cap="flat" cmpd="sng" algn="ctr">
            <a:solidFill>
              <a:schemeClr val="bg1">
                <a:lumMod val="65000"/>
              </a:schemeClr>
            </a:solidFill>
            <a:prstDash val="solid"/>
            <a:round/>
            <a:headEnd type="none" w="med" len="med"/>
            <a:tailEnd type="stealth"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8314359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028"/>
          <a:stretch/>
        </p:blipFill>
        <p:spPr bwMode="auto">
          <a:xfrm>
            <a:off x="127000" y="990600"/>
            <a:ext cx="4157754"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6"/>
          <p:cNvSpPr>
            <a:spLocks noChangeArrowheads="1"/>
          </p:cNvSpPr>
          <p:nvPr/>
        </p:nvSpPr>
        <p:spPr bwMode="auto">
          <a:xfrm>
            <a:off x="4470400" y="971758"/>
            <a:ext cx="5537200" cy="410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0" tIns="0" rIns="0" bIns="0">
            <a:spAutoFit/>
          </a:bodyPr>
          <a:lstStyle/>
          <a:p>
            <a:pPr marL="303066" indent="-303066">
              <a:spcAft>
                <a:spcPts val="636"/>
              </a:spcAft>
              <a:buFont typeface="Arial" pitchFamily="34" charset="0"/>
              <a:buChar char="•"/>
              <a:defRPr/>
            </a:pPr>
            <a:r>
              <a:rPr lang="en-US" sz="1900" dirty="0" smtClean="0">
                <a:latin typeface="Calibri" pitchFamily="34" charset="0"/>
              </a:rPr>
              <a:t>National </a:t>
            </a:r>
            <a:r>
              <a:rPr lang="en-US" sz="1900" dirty="0">
                <a:latin typeface="Calibri" pitchFamily="34" charset="0"/>
              </a:rPr>
              <a:t>Instruments hardware: </a:t>
            </a:r>
            <a:br>
              <a:rPr lang="en-US" sz="1900" dirty="0">
                <a:latin typeface="Calibri" pitchFamily="34" charset="0"/>
              </a:rPr>
            </a:br>
            <a:r>
              <a:rPr lang="en-US" sz="1900" dirty="0" smtClean="0">
                <a:latin typeface="Calibri" pitchFamily="34" charset="0"/>
              </a:rPr>
              <a:t>- </a:t>
            </a:r>
            <a:r>
              <a:rPr lang="en-US" sz="1900" dirty="0" err="1" smtClean="0">
                <a:latin typeface="Calibri" pitchFamily="34" charset="0"/>
              </a:rPr>
              <a:t>PXIe</a:t>
            </a:r>
            <a:r>
              <a:rPr lang="en-US" sz="1900" dirty="0" smtClean="0">
                <a:latin typeface="Calibri" pitchFamily="34" charset="0"/>
              </a:rPr>
              <a:t> </a:t>
            </a:r>
            <a:r>
              <a:rPr lang="en-US" sz="1900" dirty="0">
                <a:latin typeface="Calibri" pitchFamily="34" charset="0"/>
              </a:rPr>
              <a:t>chassis, </a:t>
            </a:r>
            <a:r>
              <a:rPr lang="en-GB" sz="1900" dirty="0">
                <a:latin typeface="Calibri" pitchFamily="34" charset="0"/>
              </a:rPr>
              <a:t>NI PXIe-8133 Core i7 </a:t>
            </a:r>
            <a:r>
              <a:rPr lang="en-GB" sz="1900" dirty="0" smtClean="0">
                <a:latin typeface="Calibri" pitchFamily="34" charset="0"/>
              </a:rPr>
              <a:t>controller</a:t>
            </a:r>
            <a:br>
              <a:rPr lang="en-GB" sz="1900" dirty="0" smtClean="0">
                <a:latin typeface="Calibri" pitchFamily="34" charset="0"/>
              </a:rPr>
            </a:br>
            <a:r>
              <a:rPr lang="en-GB" sz="1900" dirty="0" smtClean="0">
                <a:latin typeface="Calibri" pitchFamily="34" charset="0"/>
              </a:rPr>
              <a:t>- </a:t>
            </a:r>
            <a:r>
              <a:rPr lang="en-GB" sz="1900" dirty="0" err="1" smtClean="0">
                <a:latin typeface="Calibri" pitchFamily="34" charset="0"/>
              </a:rPr>
              <a:t>LabView</a:t>
            </a:r>
            <a:r>
              <a:rPr lang="en-GB" sz="1900" dirty="0" smtClean="0">
                <a:latin typeface="Calibri" pitchFamily="34" charset="0"/>
              </a:rPr>
              <a:t> </a:t>
            </a:r>
            <a:r>
              <a:rPr lang="en-GB" sz="1900" dirty="0">
                <a:latin typeface="Calibri" pitchFamily="34" charset="0"/>
              </a:rPr>
              <a:t>ETS </a:t>
            </a:r>
            <a:r>
              <a:rPr lang="en-GB" sz="1900" dirty="0" smtClean="0">
                <a:latin typeface="Calibri" pitchFamily="34" charset="0"/>
              </a:rPr>
              <a:t>RTOS</a:t>
            </a:r>
            <a:br>
              <a:rPr lang="en-GB" sz="1900" dirty="0" smtClean="0">
                <a:latin typeface="Calibri" pitchFamily="34" charset="0"/>
              </a:rPr>
            </a:br>
            <a:r>
              <a:rPr lang="en-GB" sz="1900" dirty="0" smtClean="0">
                <a:latin typeface="Calibri" pitchFamily="34" charset="0"/>
              </a:rPr>
              <a:t>- </a:t>
            </a:r>
            <a:r>
              <a:rPr lang="en-US" sz="1900" dirty="0" smtClean="0">
                <a:latin typeface="Calibri" pitchFamily="34" charset="0"/>
              </a:rPr>
              <a:t>2</a:t>
            </a:r>
            <a:r>
              <a:rPr lang="en-US" sz="1900" dirty="0">
                <a:latin typeface="Calibri" pitchFamily="34" charset="0"/>
                <a:sym typeface="Symbol"/>
              </a:rPr>
              <a:t> </a:t>
            </a:r>
            <a:r>
              <a:rPr lang="en-US" sz="1900" dirty="0">
                <a:latin typeface="Calibri" pitchFamily="34" charset="0"/>
              </a:rPr>
              <a:t>6366 DAQ cards </a:t>
            </a:r>
            <a:r>
              <a:rPr lang="en-US" sz="1900" dirty="0" smtClean="0">
                <a:latin typeface="Calibri" pitchFamily="34" charset="0"/>
              </a:rPr>
              <a:t>(16</a:t>
            </a:r>
            <a:r>
              <a:rPr lang="en-US" sz="1900" dirty="0" smtClean="0">
                <a:latin typeface="Calibri" pitchFamily="34" charset="0"/>
                <a:sym typeface="Symbol"/>
              </a:rPr>
              <a:t></a:t>
            </a:r>
            <a:r>
              <a:rPr lang="en-US" sz="1900" dirty="0">
                <a:latin typeface="Calibri" pitchFamily="34" charset="0"/>
                <a:sym typeface="Symbol"/>
              </a:rPr>
              <a:t>2 MHz </a:t>
            </a:r>
            <a:r>
              <a:rPr lang="en-US" sz="1900" dirty="0" smtClean="0">
                <a:latin typeface="Calibri" pitchFamily="34" charset="0"/>
                <a:sym typeface="Symbol"/>
              </a:rPr>
              <a:t>non-multiplexed</a:t>
            </a:r>
            <a:br>
              <a:rPr lang="en-US" sz="1900" dirty="0" smtClean="0">
                <a:latin typeface="Calibri" pitchFamily="34" charset="0"/>
                <a:sym typeface="Symbol"/>
              </a:rPr>
            </a:br>
            <a:r>
              <a:rPr lang="en-US" sz="1900" dirty="0" smtClean="0">
                <a:latin typeface="Calibri" pitchFamily="34" charset="0"/>
                <a:sym typeface="Symbol"/>
              </a:rPr>
              <a:t>  16-bit </a:t>
            </a:r>
            <a:r>
              <a:rPr lang="en-US" sz="1900" dirty="0">
                <a:latin typeface="Calibri" pitchFamily="34" charset="0"/>
                <a:sym typeface="Symbol"/>
              </a:rPr>
              <a:t>channels + 3210MHz digital I/O channels</a:t>
            </a:r>
            <a:r>
              <a:rPr lang="en-US" sz="1900" dirty="0">
                <a:latin typeface="Calibri" pitchFamily="34" charset="0"/>
              </a:rPr>
              <a:t>)</a:t>
            </a:r>
          </a:p>
          <a:p>
            <a:pPr marL="303066" indent="-303066">
              <a:spcAft>
                <a:spcPts val="636"/>
              </a:spcAft>
              <a:buFont typeface="Arial" pitchFamily="34" charset="0"/>
              <a:buChar char="•"/>
              <a:defRPr/>
            </a:pPr>
            <a:r>
              <a:rPr lang="en-US" sz="1900" dirty="0">
                <a:latin typeface="Calibri" pitchFamily="34" charset="0"/>
              </a:rPr>
              <a:t>Acquisition of </a:t>
            </a:r>
            <a:r>
              <a:rPr lang="en-US" sz="1900" u="sng" dirty="0">
                <a:latin typeface="Calibri" pitchFamily="34" charset="0"/>
              </a:rPr>
              <a:t>all </a:t>
            </a:r>
            <a:r>
              <a:rPr lang="en-US" sz="1900" dirty="0">
                <a:latin typeface="Calibri" pitchFamily="34" charset="0"/>
              </a:rPr>
              <a:t>sensors and B-train </a:t>
            </a:r>
            <a:r>
              <a:rPr lang="en-US" sz="1900" dirty="0" smtClean="0">
                <a:latin typeface="Calibri" pitchFamily="34" charset="0"/>
              </a:rPr>
              <a:t>signals:</a:t>
            </a:r>
            <a:br>
              <a:rPr lang="en-US" sz="1900" dirty="0" smtClean="0">
                <a:latin typeface="Calibri" pitchFamily="34" charset="0"/>
              </a:rPr>
            </a:br>
            <a:r>
              <a:rPr lang="en-US" sz="1900" dirty="0" smtClean="0">
                <a:latin typeface="Calibri" pitchFamily="34" charset="0"/>
              </a:rPr>
              <a:t>coils, markers, machine timing  </a:t>
            </a:r>
            <a:endParaRPr lang="en-US" sz="1900" dirty="0">
              <a:latin typeface="Calibri" pitchFamily="34" charset="0"/>
            </a:endParaRPr>
          </a:p>
          <a:p>
            <a:pPr marL="303066" indent="-303066">
              <a:spcAft>
                <a:spcPts val="636"/>
              </a:spcAft>
              <a:buFont typeface="Arial" pitchFamily="34" charset="0"/>
              <a:buChar char="•"/>
              <a:defRPr/>
            </a:pPr>
            <a:r>
              <a:rPr lang="en-US" sz="1900" dirty="0">
                <a:latin typeface="Calibri" pitchFamily="34" charset="0"/>
              </a:rPr>
              <a:t>Introduced in 2010 to </a:t>
            </a:r>
            <a:r>
              <a:rPr lang="en-US" sz="1900" u="sng" dirty="0">
                <a:latin typeface="Calibri" pitchFamily="34" charset="0"/>
              </a:rPr>
              <a:t>track the magnetic state</a:t>
            </a:r>
            <a:r>
              <a:rPr lang="en-US" sz="1900" dirty="0">
                <a:latin typeface="Calibri" pitchFamily="34" charset="0"/>
              </a:rPr>
              <a:t> in F/D halves </a:t>
            </a:r>
          </a:p>
          <a:p>
            <a:pPr marL="303066" indent="-303066">
              <a:spcAft>
                <a:spcPts val="636"/>
              </a:spcAft>
              <a:buFont typeface="Arial" pitchFamily="34" charset="0"/>
              <a:buChar char="•"/>
              <a:defRPr/>
            </a:pPr>
            <a:r>
              <a:rPr lang="en-US" sz="1900" dirty="0">
                <a:latin typeface="Calibri" pitchFamily="34" charset="0"/>
              </a:rPr>
              <a:t>Used to </a:t>
            </a:r>
            <a:r>
              <a:rPr lang="en-US" sz="1900" u="sng" dirty="0">
                <a:latin typeface="Calibri" pitchFamily="34" charset="0"/>
              </a:rPr>
              <a:t>check the consistency</a:t>
            </a:r>
            <a:r>
              <a:rPr lang="en-US" sz="1900" dirty="0">
                <a:latin typeface="Calibri" pitchFamily="34" charset="0"/>
              </a:rPr>
              <a:t> of sensor </a:t>
            </a:r>
            <a:r>
              <a:rPr lang="en-US" sz="1900" dirty="0" smtClean="0">
                <a:latin typeface="Calibri" pitchFamily="34" charset="0"/>
              </a:rPr>
              <a:t>and</a:t>
            </a:r>
            <a:br>
              <a:rPr lang="en-US" sz="1900" dirty="0" smtClean="0">
                <a:latin typeface="Calibri" pitchFamily="34" charset="0"/>
              </a:rPr>
            </a:br>
            <a:r>
              <a:rPr lang="en-US" sz="1900" dirty="0" smtClean="0">
                <a:latin typeface="Calibri" pitchFamily="34" charset="0"/>
              </a:rPr>
              <a:t>B-train </a:t>
            </a:r>
            <a:r>
              <a:rPr lang="en-US" sz="1900" dirty="0">
                <a:latin typeface="Calibri" pitchFamily="34" charset="0"/>
              </a:rPr>
              <a:t>signals, timing and currents</a:t>
            </a:r>
          </a:p>
          <a:p>
            <a:pPr marL="303066" indent="-303066">
              <a:spcAft>
                <a:spcPts val="636"/>
              </a:spcAft>
              <a:buFont typeface="Arial" pitchFamily="34" charset="0"/>
              <a:buChar char="•"/>
              <a:defRPr/>
            </a:pPr>
            <a:r>
              <a:rPr lang="en-US" sz="1900" u="sng" dirty="0" err="1">
                <a:latin typeface="Calibri" pitchFamily="34" charset="0"/>
              </a:rPr>
              <a:t>Testbed</a:t>
            </a:r>
            <a:r>
              <a:rPr lang="en-US" sz="1900" dirty="0">
                <a:latin typeface="Calibri" pitchFamily="34" charset="0"/>
              </a:rPr>
              <a:t> for the design of new sensors and acquisition algorithms</a:t>
            </a:r>
          </a:p>
        </p:txBody>
      </p:sp>
      <p:sp>
        <p:nvSpPr>
          <p:cNvPr id="10" name="Text Box 132"/>
          <p:cNvSpPr txBox="1">
            <a:spLocks noChangeArrowheads="1"/>
          </p:cNvSpPr>
          <p:nvPr/>
        </p:nvSpPr>
        <p:spPr bwMode="auto">
          <a:xfrm>
            <a:off x="5170094" y="5562600"/>
            <a:ext cx="4405706" cy="985051"/>
          </a:xfrm>
          <a:prstGeom prst="rect">
            <a:avLst/>
          </a:prstGeom>
          <a:solidFill>
            <a:srgbClr val="FFCCFF"/>
          </a:solidFill>
          <a:ln>
            <a:noFill/>
          </a:ln>
          <a:effectLst>
            <a:outerShdw dist="107763" dir="2700000" algn="ctr" rotWithShape="0">
              <a:srgbClr val="808080">
                <a:alpha val="50000"/>
              </a:srgbClr>
            </a:outerShdw>
          </a:effectLst>
          <a:extLst>
            <a:ext uri="{91240B29-F687-4F45-9708-019B960494DF}">
              <a14:hiddenLine xmlns:a14="http://schemas.microsoft.com/office/drawing/2010/main" w="3175" algn="ctr">
                <a:solidFill>
                  <a:srgbClr val="000000"/>
                </a:solidFill>
                <a:miter lim="800000"/>
                <a:headEnd/>
                <a:tailEnd type="none" w="sm" len="sm"/>
              </a14:hiddenLine>
            </a:ext>
          </a:extLst>
        </p:spPr>
        <p:txBody>
          <a:bodyPr wrap="square" lIns="38182" tIns="38182" rIns="38182" bIns="38182">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algn="l">
              <a:spcBef>
                <a:spcPct val="0"/>
              </a:spcBef>
            </a:pPr>
            <a:r>
              <a:rPr lang="en-US" sz="1700" dirty="0">
                <a:latin typeface="Tahoma" pitchFamily="34" charset="0"/>
                <a:cs typeface="Tahoma" pitchFamily="34" charset="0"/>
              </a:rPr>
              <a:t>NB: high sample rate </a:t>
            </a:r>
            <a:r>
              <a:rPr lang="en-US" sz="1700" dirty="0" smtClean="0">
                <a:latin typeface="Tahoma" pitchFamily="34" charset="0"/>
                <a:cs typeface="Tahoma" pitchFamily="34" charset="0"/>
                <a:sym typeface="Symbol"/>
              </a:rPr>
              <a:t> </a:t>
            </a:r>
            <a:r>
              <a:rPr lang="en-US" sz="1700" dirty="0" smtClean="0">
                <a:latin typeface="Tahoma" pitchFamily="34" charset="0"/>
                <a:cs typeface="Tahoma" pitchFamily="34" charset="0"/>
              </a:rPr>
              <a:t>200 </a:t>
            </a:r>
            <a:r>
              <a:rPr lang="en-US" sz="1700" dirty="0">
                <a:latin typeface="Tahoma" pitchFamily="34" charset="0"/>
                <a:cs typeface="Tahoma" pitchFamily="34" charset="0"/>
              </a:rPr>
              <a:t>kHz </a:t>
            </a:r>
            <a:r>
              <a:rPr lang="en-US" sz="1700" u="sng" dirty="0" smtClean="0">
                <a:latin typeface="Tahoma" pitchFamily="34" charset="0"/>
                <a:cs typeface="Tahoma" pitchFamily="34" charset="0"/>
              </a:rPr>
              <a:t>needed</a:t>
            </a:r>
            <a:r>
              <a:rPr lang="en-US" sz="1700" dirty="0" smtClean="0">
                <a:latin typeface="Tahoma" pitchFamily="34" charset="0"/>
                <a:cs typeface="Tahoma" pitchFamily="34" charset="0"/>
              </a:rPr>
              <a:t> </a:t>
            </a:r>
            <a:r>
              <a:rPr lang="en-US" sz="1700" dirty="0">
                <a:latin typeface="Tahoma" pitchFamily="34" charset="0"/>
                <a:cs typeface="Tahoma" pitchFamily="34" charset="0"/>
              </a:rPr>
              <a:t>for:</a:t>
            </a:r>
            <a:br>
              <a:rPr lang="en-US" sz="1700" dirty="0">
                <a:latin typeface="Tahoma" pitchFamily="34" charset="0"/>
                <a:cs typeface="Tahoma" pitchFamily="34" charset="0"/>
              </a:rPr>
            </a:br>
            <a:endParaRPr lang="en-US" dirty="0" smtClean="0">
              <a:latin typeface="Tahoma" pitchFamily="34" charset="0"/>
              <a:cs typeface="Tahoma" pitchFamily="34" charset="0"/>
            </a:endParaRPr>
          </a:p>
          <a:p>
            <a:pPr marL="181840" indent="-181840">
              <a:buFontTx/>
              <a:buChar char="-"/>
            </a:pPr>
            <a:r>
              <a:rPr lang="en-US" sz="1700" dirty="0">
                <a:latin typeface="Tahoma" pitchFamily="34" charset="0"/>
                <a:cs typeface="Tahoma" pitchFamily="34" charset="0"/>
              </a:rPr>
              <a:t>accurate integration of </a:t>
            </a:r>
            <a:r>
              <a:rPr lang="en-US" sz="1700" dirty="0" smtClean="0">
                <a:latin typeface="Tahoma" pitchFamily="34" charset="0"/>
                <a:cs typeface="Tahoma" pitchFamily="34" charset="0"/>
              </a:rPr>
              <a:t>coil flux</a:t>
            </a:r>
            <a:endParaRPr lang="en-US" sz="1700" dirty="0">
              <a:latin typeface="Tahoma" pitchFamily="34" charset="0"/>
              <a:cs typeface="Tahoma" pitchFamily="34" charset="0"/>
            </a:endParaRPr>
          </a:p>
          <a:p>
            <a:pPr marL="181840" indent="-181840">
              <a:buFontTx/>
              <a:buChar char="-"/>
            </a:pPr>
            <a:r>
              <a:rPr lang="en-US" sz="1700" dirty="0">
                <a:latin typeface="Tahoma" pitchFamily="34" charset="0"/>
                <a:cs typeface="Tahoma" pitchFamily="34" charset="0"/>
              </a:rPr>
              <a:t>correlation of current/field </a:t>
            </a:r>
            <a:r>
              <a:rPr lang="en-US" sz="1700" dirty="0" smtClean="0">
                <a:latin typeface="Tahoma" pitchFamily="34" charset="0"/>
                <a:cs typeface="Tahoma" pitchFamily="34" charset="0"/>
              </a:rPr>
              <a:t>within </a:t>
            </a:r>
            <a:r>
              <a:rPr lang="en-US" sz="1700" dirty="0" smtClean="0">
                <a:latin typeface="Tahoma" pitchFamily="34" charset="0"/>
                <a:cs typeface="Tahoma" pitchFamily="34" charset="0"/>
                <a:sym typeface="Symbol"/>
              </a:rPr>
              <a:t></a:t>
            </a:r>
            <a:r>
              <a:rPr lang="en-US" sz="1700" dirty="0" smtClean="0">
                <a:latin typeface="Tahoma" pitchFamily="34" charset="0"/>
                <a:cs typeface="Tahoma" pitchFamily="34" charset="0"/>
              </a:rPr>
              <a:t>0.02 G</a:t>
            </a:r>
            <a:r>
              <a:rPr lang="en-US" sz="1700" baseline="-25000" dirty="0" smtClean="0">
                <a:latin typeface="Tahoma" pitchFamily="34" charset="0"/>
                <a:cs typeface="Tahoma" pitchFamily="34" charset="0"/>
              </a:rPr>
              <a:t> </a:t>
            </a:r>
            <a:endParaRPr lang="en-US" sz="1700" dirty="0">
              <a:latin typeface="Tahoma" pitchFamily="34" charset="0"/>
              <a:cs typeface="Tahoma" pitchFamily="34" charset="0"/>
            </a:endParaRPr>
          </a:p>
        </p:txBody>
      </p:sp>
      <p:sp>
        <p:nvSpPr>
          <p:cNvPr id="3" name="Rectangle 2"/>
          <p:cNvSpPr/>
          <p:nvPr/>
        </p:nvSpPr>
        <p:spPr>
          <a:xfrm>
            <a:off x="203200" y="209568"/>
            <a:ext cx="4697120" cy="400110"/>
          </a:xfrm>
          <a:prstGeom prst="rect">
            <a:avLst/>
          </a:prstGeom>
        </p:spPr>
        <p:txBody>
          <a:bodyPr wrap="none">
            <a:spAutoFit/>
          </a:bodyPr>
          <a:lstStyle/>
          <a:p>
            <a:r>
              <a:rPr lang="en-GB" b="1" dirty="0" smtClean="0">
                <a:solidFill>
                  <a:schemeClr val="bg1"/>
                </a:solidFill>
              </a:rPr>
              <a:t>“Spy</a:t>
            </a:r>
            <a:r>
              <a:rPr lang="en-GB" b="1" dirty="0">
                <a:solidFill>
                  <a:schemeClr val="bg1"/>
                </a:solidFill>
              </a:rPr>
              <a:t>” system </a:t>
            </a:r>
            <a:r>
              <a:rPr lang="en-GB" b="1" dirty="0" smtClean="0">
                <a:solidFill>
                  <a:schemeClr val="bg1"/>
                </a:solidFill>
              </a:rPr>
              <a:t>for off-line</a:t>
            </a:r>
            <a:r>
              <a:rPr lang="en-GB" b="1" dirty="0">
                <a:solidFill>
                  <a:schemeClr val="bg1"/>
                </a:solidFill>
              </a:rPr>
              <a:t> </a:t>
            </a:r>
            <a:r>
              <a:rPr lang="en-GB" b="1" dirty="0" smtClean="0">
                <a:solidFill>
                  <a:schemeClr val="bg1"/>
                </a:solidFill>
              </a:rPr>
              <a:t>diagnostics</a:t>
            </a:r>
            <a:endParaRPr lang="en-GB" b="1" dirty="0">
              <a:solidFill>
                <a:schemeClr val="bg1"/>
              </a:solidFill>
            </a:endParaRPr>
          </a:p>
        </p:txBody>
      </p:sp>
    </p:spTree>
    <p:extLst>
      <p:ext uri="{BB962C8B-B14F-4D97-AF65-F5344CB8AC3E}">
        <p14:creationId xmlns:p14="http://schemas.microsoft.com/office/powerpoint/2010/main" val="400710297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838200"/>
            <a:ext cx="9144506" cy="617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utoShape 13"/>
          <p:cNvSpPr>
            <a:spLocks noChangeArrowheads="1"/>
          </p:cNvSpPr>
          <p:nvPr/>
        </p:nvSpPr>
        <p:spPr bwMode="auto">
          <a:xfrm>
            <a:off x="1579359" y="3719095"/>
            <a:ext cx="7470205" cy="1258576"/>
          </a:xfrm>
          <a:prstGeom prst="bevel">
            <a:avLst>
              <a:gd name="adj" fmla="val 6264"/>
            </a:avLst>
          </a:prstGeom>
          <a:gradFill rotWithShape="1">
            <a:gsLst>
              <a:gs pos="0">
                <a:schemeClr val="tx1"/>
              </a:gs>
              <a:gs pos="50000">
                <a:srgbClr val="3333CC"/>
              </a:gs>
              <a:gs pos="100000">
                <a:schemeClr val="tx1"/>
              </a:gs>
            </a:gsLst>
            <a:lin ang="5400000" scaled="1"/>
          </a:gradFill>
          <a:ln w="3175">
            <a:solidFill>
              <a:schemeClr val="tx1"/>
            </a:solidFill>
            <a:miter lim="800000"/>
            <a:headEnd/>
            <a:tailEnd/>
          </a:ln>
          <a:effectLst>
            <a:outerShdw dist="17961" dir="2700000" algn="ctr" rotWithShape="0">
              <a:schemeClr val="tx1">
                <a:gamma/>
                <a:shade val="60000"/>
                <a:invGamma/>
              </a:schemeClr>
            </a:outerShdw>
          </a:effectLst>
          <a:extLst/>
        </p:spPr>
        <p:txBody>
          <a:bodyPr lIns="114545" tIns="114545" rIns="114545" bIns="114545" anchor="ctr">
            <a:spAutoFit/>
          </a:bodyPr>
          <a:lstStyle/>
          <a:p>
            <a:pPr algn="ctr">
              <a:spcBef>
                <a:spcPct val="0"/>
              </a:spcBef>
              <a:buClr>
                <a:srgbClr val="FFFFFF"/>
              </a:buClr>
              <a:defRPr/>
            </a:pPr>
            <a:r>
              <a:rPr lang="en-US" sz="1900" dirty="0">
                <a:solidFill>
                  <a:srgbClr val="FF6600"/>
                </a:solidFill>
                <a:latin typeface="Calibri" pitchFamily="34" charset="0"/>
              </a:rPr>
              <a:t>asymmetric powering imbalances B</a:t>
            </a:r>
            <a:r>
              <a:rPr lang="en-US" sz="1900" baseline="-25000" dirty="0">
                <a:solidFill>
                  <a:srgbClr val="FF6600"/>
                </a:solidFill>
                <a:latin typeface="Calibri" pitchFamily="34" charset="0"/>
              </a:rPr>
              <a:t>F</a:t>
            </a:r>
            <a:r>
              <a:rPr lang="en-US" sz="1900" dirty="0">
                <a:solidFill>
                  <a:srgbClr val="FF6600"/>
                </a:solidFill>
                <a:latin typeface="Calibri" pitchFamily="34" charset="0"/>
              </a:rPr>
              <a:t> and B</a:t>
            </a:r>
            <a:r>
              <a:rPr lang="en-US" sz="1900" baseline="-25000" dirty="0">
                <a:solidFill>
                  <a:srgbClr val="FF6600"/>
                </a:solidFill>
                <a:latin typeface="Calibri" pitchFamily="34" charset="0"/>
              </a:rPr>
              <a:t>D</a:t>
            </a:r>
            <a:r>
              <a:rPr lang="en-US" sz="1900" dirty="0">
                <a:solidFill>
                  <a:srgbClr val="FFFFFF"/>
                </a:solidFill>
                <a:latin typeface="Calibri" pitchFamily="34" charset="0"/>
              </a:rPr>
              <a:t/>
            </a:r>
            <a:br>
              <a:rPr lang="en-US" sz="1900" dirty="0">
                <a:solidFill>
                  <a:srgbClr val="FFFFFF"/>
                </a:solidFill>
                <a:latin typeface="Calibri" pitchFamily="34" charset="0"/>
              </a:rPr>
            </a:br>
            <a:r>
              <a:rPr lang="en-US" sz="1900" dirty="0">
                <a:solidFill>
                  <a:srgbClr val="FFFFFF"/>
                </a:solidFill>
                <a:latin typeface="Calibri" pitchFamily="34" charset="0"/>
              </a:rPr>
              <a:t>current B train system is blind to initial B</a:t>
            </a:r>
            <a:r>
              <a:rPr lang="en-US" sz="1900" baseline="-25000" dirty="0">
                <a:solidFill>
                  <a:srgbClr val="FFFFFF"/>
                </a:solidFill>
                <a:latin typeface="Calibri" pitchFamily="34" charset="0"/>
              </a:rPr>
              <a:t>F</a:t>
            </a:r>
            <a:br>
              <a:rPr lang="en-US" sz="1900" baseline="-25000" dirty="0">
                <a:solidFill>
                  <a:srgbClr val="FFFFFF"/>
                </a:solidFill>
                <a:latin typeface="Calibri" pitchFamily="34" charset="0"/>
              </a:rPr>
            </a:br>
            <a:r>
              <a:rPr lang="en-US" sz="1900" dirty="0" err="1">
                <a:solidFill>
                  <a:srgbClr val="FF6600"/>
                </a:solidFill>
                <a:latin typeface="Calibri" pitchFamily="34" charset="0"/>
              </a:rPr>
              <a:t>B</a:t>
            </a:r>
            <a:r>
              <a:rPr lang="en-US" sz="1900" baseline="-25000" dirty="0" err="1">
                <a:solidFill>
                  <a:srgbClr val="FF6600"/>
                </a:solidFill>
                <a:latin typeface="Calibri" pitchFamily="34" charset="0"/>
              </a:rPr>
              <a:t>avg</a:t>
            </a:r>
            <a:r>
              <a:rPr lang="en-US" sz="1900" dirty="0">
                <a:solidFill>
                  <a:srgbClr val="FF6600"/>
                </a:solidFill>
                <a:latin typeface="Calibri" pitchFamily="34" charset="0"/>
              </a:rPr>
              <a:t> measurement error </a:t>
            </a:r>
            <a:r>
              <a:rPr lang="en-US" sz="1900" dirty="0">
                <a:solidFill>
                  <a:srgbClr val="FF6600"/>
                </a:solidFill>
                <a:latin typeface="Calibri" pitchFamily="34" charset="0"/>
                <a:sym typeface="Symbol"/>
              </a:rPr>
              <a:t> </a:t>
            </a:r>
            <a:r>
              <a:rPr lang="en-US" sz="1900" dirty="0">
                <a:solidFill>
                  <a:srgbClr val="FFFFFF"/>
                </a:solidFill>
                <a:latin typeface="Calibri" pitchFamily="34" charset="0"/>
              </a:rPr>
              <a:t> beam MRP error</a:t>
            </a:r>
            <a:r>
              <a:rPr lang="en-US" sz="1900" dirty="0">
                <a:solidFill>
                  <a:srgbClr val="FFFFFF"/>
                </a:solidFill>
                <a:effectLst>
                  <a:outerShdw blurRad="38100" dist="38100" dir="2700000" algn="tl">
                    <a:srgbClr val="919191"/>
                  </a:outerShdw>
                </a:effectLst>
                <a:latin typeface="Calibri" pitchFamily="34" charset="0"/>
              </a:rPr>
              <a:t> </a:t>
            </a:r>
            <a:endParaRPr lang="en-US" sz="1900" dirty="0">
              <a:solidFill>
                <a:srgbClr val="FFFFFF"/>
              </a:solidFill>
              <a:latin typeface="Calibri" pitchFamily="34" charset="0"/>
            </a:endParaRPr>
          </a:p>
        </p:txBody>
      </p:sp>
      <p:sp>
        <p:nvSpPr>
          <p:cNvPr id="2" name="Rectangle 1"/>
          <p:cNvSpPr/>
          <p:nvPr/>
        </p:nvSpPr>
        <p:spPr>
          <a:xfrm>
            <a:off x="66440" y="228600"/>
            <a:ext cx="6786675" cy="369332"/>
          </a:xfrm>
          <a:prstGeom prst="rect">
            <a:avLst/>
          </a:prstGeom>
        </p:spPr>
        <p:txBody>
          <a:bodyPr wrap="square">
            <a:spAutoFit/>
          </a:bodyPr>
          <a:lstStyle/>
          <a:p>
            <a:pPr>
              <a:lnSpc>
                <a:spcPct val="90000"/>
              </a:lnSpc>
              <a:defRPr/>
            </a:pPr>
            <a:r>
              <a:rPr lang="en-US" b="1" dirty="0">
                <a:solidFill>
                  <a:srgbClr val="FFFFFF"/>
                </a:solidFill>
                <a:latin typeface="Calibri" pitchFamily="34" charset="0"/>
                <a:cs typeface="Calibri" pitchFamily="34" charset="0"/>
                <a:sym typeface="Symbol" pitchFamily="18" charset="2"/>
              </a:rPr>
              <a:t>CERN PS: power cycling-induced beam instabilities</a:t>
            </a:r>
          </a:p>
        </p:txBody>
      </p:sp>
    </p:spTree>
    <p:extLst>
      <p:ext uri="{BB962C8B-B14F-4D97-AF65-F5344CB8AC3E}">
        <p14:creationId xmlns:p14="http://schemas.microsoft.com/office/powerpoint/2010/main" val="3911249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oup 2"/>
          <p:cNvGrpSpPr/>
          <p:nvPr/>
        </p:nvGrpSpPr>
        <p:grpSpPr>
          <a:xfrm>
            <a:off x="1205167" y="838200"/>
            <a:ext cx="7837233" cy="5463504"/>
            <a:chOff x="560512" y="260349"/>
            <a:chExt cx="8820412" cy="6086841"/>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12" y="260349"/>
              <a:ext cx="8820412" cy="608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26"/>
            <p:cNvSpPr txBox="1">
              <a:spLocks noChangeArrowheads="1"/>
            </p:cNvSpPr>
            <p:nvPr/>
          </p:nvSpPr>
          <p:spPr bwMode="auto">
            <a:xfrm>
              <a:off x="790621" y="555982"/>
              <a:ext cx="457400" cy="28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A5698"/>
                    </a:outerShdw>
                  </a:effectLst>
                </a14:hiddenEffects>
              </a:ext>
            </a:extLst>
          </p:spPr>
          <p:txBody>
            <a:bodyPr wrap="none" lIns="0" tIns="0" rIns="0" bIns="0">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algn="l"/>
              <a:r>
                <a:rPr lang="en-US" sz="1900" b="1" dirty="0" err="1"/>
                <a:t>I</a:t>
              </a:r>
              <a:r>
                <a:rPr lang="en-US" sz="1900" b="1" baseline="-25000" dirty="0" err="1"/>
                <a:t>main</a:t>
              </a:r>
              <a:endParaRPr lang="en-US" sz="1900" b="1" baseline="-25000" dirty="0"/>
            </a:p>
          </p:txBody>
        </p:sp>
        <p:sp>
          <p:nvSpPr>
            <p:cNvPr id="32" name="Line 28"/>
            <p:cNvSpPr>
              <a:spLocks noChangeShapeType="1"/>
            </p:cNvSpPr>
            <p:nvPr/>
          </p:nvSpPr>
          <p:spPr bwMode="auto">
            <a:xfrm>
              <a:off x="1300515" y="742971"/>
              <a:ext cx="828092" cy="180020"/>
            </a:xfrm>
            <a:prstGeom prst="line">
              <a:avLst/>
            </a:prstGeom>
            <a:noFill/>
            <a:ln w="31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square" lIns="0" tIns="0" rIns="0" bIns="0" anchor="ctr">
              <a:spAutoFit/>
            </a:bodyPr>
            <a:lstStyle/>
            <a:p>
              <a:endParaRPr lang="en-US"/>
            </a:p>
          </p:txBody>
        </p:sp>
        <p:sp>
          <p:nvSpPr>
            <p:cNvPr id="33" name="Text Box 26"/>
            <p:cNvSpPr txBox="1">
              <a:spLocks noChangeArrowheads="1"/>
            </p:cNvSpPr>
            <p:nvPr/>
          </p:nvSpPr>
          <p:spPr bwMode="auto">
            <a:xfrm>
              <a:off x="941914" y="2163342"/>
              <a:ext cx="394877" cy="28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A5698"/>
                    </a:outerShdw>
                  </a:effectLst>
                </a14:hiddenEffects>
              </a:ext>
            </a:extLst>
          </p:spPr>
          <p:txBody>
            <a:bodyPr wrap="none" lIns="0" tIns="0" rIns="0" bIns="0">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algn="l"/>
              <a:r>
                <a:rPr lang="en-US" sz="1900" b="1" dirty="0"/>
                <a:t>I</a:t>
              </a:r>
              <a:r>
                <a:rPr lang="en-US" sz="1900" b="1" baseline="-25000" dirty="0"/>
                <a:t>F8L</a:t>
              </a:r>
            </a:p>
          </p:txBody>
        </p:sp>
        <p:sp>
          <p:nvSpPr>
            <p:cNvPr id="35" name="Line 28"/>
            <p:cNvSpPr>
              <a:spLocks noChangeShapeType="1"/>
            </p:cNvSpPr>
            <p:nvPr/>
          </p:nvSpPr>
          <p:spPr bwMode="auto">
            <a:xfrm flipV="1">
              <a:off x="1305795" y="1947316"/>
              <a:ext cx="858333" cy="354524"/>
            </a:xfrm>
            <a:prstGeom prst="line">
              <a:avLst/>
            </a:prstGeom>
            <a:noFill/>
            <a:ln w="31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square" lIns="0" tIns="0" rIns="0" bIns="0" anchor="ctr">
              <a:spAutoFit/>
            </a:bodyPr>
            <a:lstStyle/>
            <a:p>
              <a:endParaRPr lang="en-US"/>
            </a:p>
          </p:txBody>
        </p:sp>
      </p:grpSp>
      <p:sp>
        <p:nvSpPr>
          <p:cNvPr id="30" name="AutoShape 13"/>
          <p:cNvSpPr>
            <a:spLocks noChangeArrowheads="1"/>
          </p:cNvSpPr>
          <p:nvPr/>
        </p:nvSpPr>
        <p:spPr bwMode="auto">
          <a:xfrm>
            <a:off x="203200" y="6263376"/>
            <a:ext cx="9753600" cy="594624"/>
          </a:xfrm>
          <a:prstGeom prst="bevel">
            <a:avLst>
              <a:gd name="adj" fmla="val 6264"/>
            </a:avLst>
          </a:prstGeom>
          <a:gradFill rotWithShape="1">
            <a:gsLst>
              <a:gs pos="0">
                <a:schemeClr val="tx1"/>
              </a:gs>
              <a:gs pos="50000">
                <a:srgbClr val="3333CC"/>
              </a:gs>
              <a:gs pos="100000">
                <a:schemeClr val="tx1"/>
              </a:gs>
            </a:gsLst>
            <a:lin ang="5400000" scaled="1"/>
          </a:gradFill>
          <a:ln w="3175">
            <a:solidFill>
              <a:schemeClr val="tx1"/>
            </a:solidFill>
            <a:miter lim="800000"/>
            <a:headEnd/>
            <a:tailEnd/>
          </a:ln>
          <a:effectLst>
            <a:outerShdw dist="17961" dir="2700000" algn="ctr" rotWithShape="0">
              <a:schemeClr val="tx1">
                <a:gamma/>
                <a:shade val="60000"/>
                <a:invGamma/>
              </a:schemeClr>
            </a:outerShdw>
          </a:effectLst>
          <a:extLst/>
        </p:spPr>
        <p:txBody>
          <a:bodyPr wrap="square" lIns="114545" tIns="114545" rIns="114545" bIns="114545" anchor="ctr">
            <a:spAutoFit/>
          </a:bodyPr>
          <a:lstStyle/>
          <a:p>
            <a:pPr>
              <a:spcBef>
                <a:spcPct val="0"/>
              </a:spcBef>
              <a:buClr>
                <a:srgbClr val="FFFFFF"/>
              </a:buClr>
              <a:defRPr/>
            </a:pPr>
            <a:r>
              <a:rPr lang="en-US" sz="1900" dirty="0">
                <a:solidFill>
                  <a:srgbClr val="FF6600"/>
                </a:solidFill>
                <a:latin typeface="Calibri" pitchFamily="34" charset="0"/>
              </a:rPr>
              <a:t>systematic correlation between initial field </a:t>
            </a:r>
            <a:r>
              <a:rPr lang="en-US" sz="1900" dirty="0" smtClean="0">
                <a:solidFill>
                  <a:srgbClr val="FF6600"/>
                </a:solidFill>
                <a:latin typeface="Calibri" pitchFamily="34" charset="0"/>
              </a:rPr>
              <a:t>imbalance (</a:t>
            </a:r>
            <a:r>
              <a:rPr lang="en-US" sz="1900" dirty="0" smtClean="0">
                <a:solidFill>
                  <a:srgbClr val="FF6600"/>
                </a:solidFill>
                <a:latin typeface="Calibri" pitchFamily="34" charset="0"/>
                <a:sym typeface="Symbol"/>
              </a:rPr>
              <a:t></a:t>
            </a:r>
            <a:r>
              <a:rPr lang="en-US" sz="1900" dirty="0" smtClean="0">
                <a:solidFill>
                  <a:srgbClr val="FF6600"/>
                </a:solidFill>
                <a:latin typeface="Calibri" pitchFamily="34" charset="0"/>
              </a:rPr>
              <a:t>B-train error) and radial position error</a:t>
            </a:r>
            <a:endParaRPr lang="en-US" sz="1900" dirty="0">
              <a:solidFill>
                <a:srgbClr val="FFFFFF"/>
              </a:solidFill>
              <a:latin typeface="Calibri" pitchFamily="34" charset="0"/>
            </a:endParaRPr>
          </a:p>
        </p:txBody>
      </p:sp>
      <p:sp>
        <p:nvSpPr>
          <p:cNvPr id="13" name="Rectangle 12"/>
          <p:cNvSpPr/>
          <p:nvPr/>
        </p:nvSpPr>
        <p:spPr>
          <a:xfrm>
            <a:off x="127000" y="152400"/>
            <a:ext cx="4344459" cy="400110"/>
          </a:xfrm>
          <a:prstGeom prst="rect">
            <a:avLst/>
          </a:prstGeom>
        </p:spPr>
        <p:txBody>
          <a:bodyPr wrap="none">
            <a:spAutoFit/>
          </a:bodyPr>
          <a:lstStyle/>
          <a:p>
            <a:r>
              <a:rPr lang="en-GB" b="1" kern="0" dirty="0">
                <a:solidFill>
                  <a:schemeClr val="bg1"/>
                </a:solidFill>
                <a:latin typeface="+mj-lt"/>
              </a:rPr>
              <a:t>PS beam stability test @ </a:t>
            </a:r>
            <a:r>
              <a:rPr lang="en-GB" b="1" kern="0" dirty="0" smtClean="0">
                <a:solidFill>
                  <a:schemeClr val="bg1"/>
                </a:solidFill>
                <a:latin typeface="+mj-lt"/>
              </a:rPr>
              <a:t>injection (1/2)</a:t>
            </a:r>
            <a:endParaRPr lang="en-GB" b="1" dirty="0">
              <a:solidFill>
                <a:schemeClr val="bg1"/>
              </a:solidFill>
              <a:latin typeface="+mj-lt"/>
            </a:endParaRPr>
          </a:p>
        </p:txBody>
      </p:sp>
      <p:cxnSp>
        <p:nvCxnSpPr>
          <p:cNvPr id="5" name="Straight Connector 4"/>
          <p:cNvCxnSpPr/>
          <p:nvPr/>
        </p:nvCxnSpPr>
        <p:spPr bwMode="auto">
          <a:xfrm flipV="1">
            <a:off x="2489200" y="4521868"/>
            <a:ext cx="6400800" cy="812132"/>
          </a:xfrm>
          <a:prstGeom prst="line">
            <a:avLst/>
          </a:prstGeom>
          <a:solidFill>
            <a:schemeClr val="accent1"/>
          </a:solidFill>
          <a:ln w="57150" cap="flat" cmpd="sng" algn="ctr">
            <a:solidFill>
              <a:srgbClr val="FF3300">
                <a:alpha val="20000"/>
              </a:srgbClr>
            </a:solidFill>
            <a:prstDash val="dash"/>
            <a:round/>
            <a:headEnd type="none" w="med" len="med"/>
            <a:tailEnd type="none" w="med" len="med"/>
          </a:ln>
          <a:effectLst>
            <a:outerShdw blurRad="63500" dist="38099" dir="2700000" algn="ctr" rotWithShape="0">
              <a:schemeClr val="bg2">
                <a:alpha val="74998"/>
              </a:schemeClr>
            </a:outerShdw>
            <a:softEdge rad="12700"/>
          </a:effectLst>
          <a:extLst/>
        </p:spPr>
      </p:cxnSp>
    </p:spTree>
    <p:extLst>
      <p:ext uri="{BB962C8B-B14F-4D97-AF65-F5344CB8AC3E}">
        <p14:creationId xmlns:p14="http://schemas.microsoft.com/office/powerpoint/2010/main" val="3989349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79400" y="1371600"/>
            <a:ext cx="9144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152400" bIns="50800" numCol="1" anchor="t" anchorCtr="0" compatLnSpc="1">
            <a:prstTxWarp prst="textNoShape">
              <a:avLst/>
            </a:prstTxWarp>
            <a:spAutoFit/>
          </a:bodyPr>
          <a:lstStyle>
            <a:lvl1pPr marL="425450" indent="-381000" algn="l" rtl="0" eaLnBrk="0" fontAlgn="base" hangingPunct="0">
              <a:lnSpc>
                <a:spcPts val="2000"/>
              </a:lnSpc>
              <a:spcBef>
                <a:spcPts val="1200"/>
              </a:spcBef>
              <a:spcAft>
                <a:spcPct val="0"/>
              </a:spcAft>
              <a:buClr>
                <a:srgbClr val="013469"/>
              </a:buClr>
              <a:buSzPct val="94000"/>
              <a:buFont typeface="Wingdings" pitchFamily="2" charset="2"/>
              <a:buChar char="è"/>
              <a:defRPr sz="2000">
                <a:solidFill>
                  <a:schemeClr val="tx1"/>
                </a:solidFill>
                <a:latin typeface="+mn-lt"/>
                <a:ea typeface="ＭＳ Ｐゴシック" charset="-128"/>
                <a:cs typeface="ＭＳ Ｐゴシック" charset="0"/>
                <a:sym typeface="Arial" charset="0"/>
              </a:defRPr>
            </a:lvl1pPr>
            <a:lvl2pPr marL="819150" indent="-3175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2pPr>
            <a:lvl3pPr marL="1263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3pPr>
            <a:lvl4pPr marL="1771650" indent="-2540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128"/>
                <a:cs typeface="ＭＳ Ｐゴシック"/>
                <a:sym typeface="Arial" charset="0"/>
              </a:defRPr>
            </a:lvl4pPr>
            <a:lvl5pPr marL="2279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5pPr>
            <a:lvl6pPr marL="27368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6pPr>
            <a:lvl7pPr marL="31940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7pPr>
            <a:lvl8pPr marL="36512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8pPr>
            <a:lvl9pPr marL="41084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9pPr>
          </a:lstStyle>
          <a:p>
            <a:r>
              <a:rPr lang="en-US" b="1" kern="0" dirty="0" smtClean="0">
                <a:ea typeface="ＭＳ Ｐゴシック" pitchFamily="34" charset="-128"/>
              </a:rPr>
              <a:t>Introduction</a:t>
            </a:r>
            <a:r>
              <a:rPr lang="en-US" kern="0" dirty="0" smtClean="0">
                <a:ea typeface="ＭＳ Ｐゴシック" pitchFamily="34" charset="-128"/>
              </a:rPr>
              <a:t/>
            </a:r>
            <a:br>
              <a:rPr lang="en-US" kern="0" dirty="0" smtClean="0">
                <a:ea typeface="ＭＳ Ｐゴシック" pitchFamily="34" charset="-128"/>
              </a:rPr>
            </a:br>
            <a:r>
              <a:rPr lang="en-US" kern="0" dirty="0" smtClean="0">
                <a:ea typeface="ＭＳ Ｐゴシック" pitchFamily="34" charset="-128"/>
              </a:rPr>
              <a:t>Why and how to control the field in synchrotrons</a:t>
            </a:r>
            <a:br>
              <a:rPr lang="en-US" kern="0" dirty="0" smtClean="0">
                <a:ea typeface="ＭＳ Ｐゴシック" pitchFamily="34" charset="-128"/>
              </a:rPr>
            </a:br>
            <a:r>
              <a:rPr lang="en-US" kern="0" dirty="0" smtClean="0">
                <a:ea typeface="ＭＳ Ｐゴシック" pitchFamily="34" charset="-128"/>
              </a:rPr>
              <a:t>Mathematical models, feed-forward control, current pre-cycles</a:t>
            </a:r>
          </a:p>
          <a:p>
            <a:r>
              <a:rPr lang="en-US" b="1" kern="0" dirty="0" smtClean="0">
                <a:ea typeface="ＭＳ Ｐゴシック" pitchFamily="34" charset="-128"/>
              </a:rPr>
              <a:t>Magnetic measurements with B-train sensors</a:t>
            </a:r>
            <a:r>
              <a:rPr lang="en-US" kern="0" dirty="0" smtClean="0">
                <a:ea typeface="ＭＳ Ｐゴシック" pitchFamily="34" charset="-128"/>
              </a:rPr>
              <a:t/>
            </a:r>
            <a:br>
              <a:rPr lang="en-US" kern="0" dirty="0" smtClean="0">
                <a:ea typeface="ＭＳ Ｐゴシック" pitchFamily="34" charset="-128"/>
              </a:rPr>
            </a:br>
            <a:r>
              <a:rPr lang="en-US" kern="0" dirty="0" smtClean="0">
                <a:ea typeface="ＭＳ Ｐゴシック" pitchFamily="34" charset="-128"/>
              </a:rPr>
              <a:t>Examples of tests carried out in CERN Proton Synchrotron (PS) </a:t>
            </a:r>
            <a:br>
              <a:rPr lang="en-US" kern="0" dirty="0" smtClean="0">
                <a:ea typeface="ＭＳ Ｐゴシック" pitchFamily="34" charset="-128"/>
              </a:rPr>
            </a:br>
            <a:r>
              <a:rPr lang="en-US" kern="0" dirty="0" smtClean="0">
                <a:ea typeface="ＭＳ Ｐゴシック" pitchFamily="34" charset="-128"/>
              </a:rPr>
              <a:t>to investigate the source of beam instabilities</a:t>
            </a:r>
          </a:p>
          <a:p>
            <a:r>
              <a:rPr lang="en-US" b="1" kern="0" dirty="0" smtClean="0">
                <a:ea typeface="ＭＳ Ｐゴシック" pitchFamily="34" charset="-128"/>
              </a:rPr>
              <a:t>B-train upgrade project</a:t>
            </a:r>
            <a:r>
              <a:rPr lang="en-US" kern="0" dirty="0" smtClean="0">
                <a:ea typeface="ＭＳ Ｐゴシック" pitchFamily="34" charset="-128"/>
              </a:rPr>
              <a:t/>
            </a:r>
            <a:br>
              <a:rPr lang="en-US" kern="0" dirty="0" smtClean="0">
                <a:ea typeface="ＭＳ Ｐゴシック" pitchFamily="34" charset="-128"/>
              </a:rPr>
            </a:br>
            <a:r>
              <a:rPr lang="en-US" kern="0" dirty="0" smtClean="0">
                <a:ea typeface="ＭＳ Ｐゴシック" pitchFamily="34" charset="-128"/>
              </a:rPr>
              <a:t>Recent progress in electronic hardware</a:t>
            </a:r>
          </a:p>
        </p:txBody>
      </p:sp>
      <p:sp>
        <p:nvSpPr>
          <p:cNvPr id="2" name="Rectangle 1"/>
          <p:cNvSpPr/>
          <p:nvPr/>
        </p:nvSpPr>
        <p:spPr>
          <a:xfrm>
            <a:off x="127000" y="152400"/>
            <a:ext cx="1322798" cy="400110"/>
          </a:xfrm>
          <a:prstGeom prst="rect">
            <a:avLst/>
          </a:prstGeom>
        </p:spPr>
        <p:txBody>
          <a:bodyPr wrap="none">
            <a:spAutoFit/>
          </a:bodyPr>
          <a:lstStyle/>
          <a:p>
            <a:r>
              <a:rPr lang="en-GB" b="1" kern="0" dirty="0" smtClean="0">
                <a:solidFill>
                  <a:schemeClr val="bg1"/>
                </a:solidFill>
              </a:rPr>
              <a:t>Overview</a:t>
            </a:r>
            <a:endParaRPr lang="en-GB" b="1" dirty="0">
              <a:solidFill>
                <a:schemeClr val="bg1"/>
              </a:solidFill>
            </a:endParaRPr>
          </a:p>
        </p:txBody>
      </p:sp>
    </p:spTree>
    <p:extLst>
      <p:ext uri="{BB962C8B-B14F-4D97-AF65-F5344CB8AC3E}">
        <p14:creationId xmlns:p14="http://schemas.microsoft.com/office/powerpoint/2010/main" val="331303475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4" name="Group 13"/>
          <p:cNvGrpSpPr/>
          <p:nvPr/>
        </p:nvGrpSpPr>
        <p:grpSpPr>
          <a:xfrm>
            <a:off x="-25400" y="609600"/>
            <a:ext cx="10176281" cy="5867375"/>
            <a:chOff x="-15552" y="545342"/>
            <a:chExt cx="9921874" cy="5280637"/>
          </a:xfrm>
        </p:grpSpPr>
        <p:pic>
          <p:nvPicPr>
            <p:cNvPr id="337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34" t="1943" r="7198"/>
            <a:stretch/>
          </p:blipFill>
          <p:spPr bwMode="auto">
            <a:xfrm>
              <a:off x="-15552" y="545342"/>
              <a:ext cx="9921874" cy="528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Left Brace 1"/>
            <p:cNvSpPr/>
            <p:nvPr/>
          </p:nvSpPr>
          <p:spPr bwMode="auto">
            <a:xfrm rot="5400000">
              <a:off x="958009" y="1522241"/>
              <a:ext cx="195115" cy="306034"/>
            </a:xfrm>
            <a:prstGeom prst="leftBrace">
              <a:avLst>
                <a:gd name="adj1" fmla="val 8333"/>
                <a:gd name="adj2" fmla="val 52298"/>
              </a:avLst>
            </a:prstGeom>
            <a:noFill/>
            <a:ln w="19050" cap="flat" cmpd="sng" algn="ctr">
              <a:solidFill>
                <a:srgbClr val="00CC00"/>
              </a:solidFill>
              <a:prstDash val="solid"/>
              <a:round/>
              <a:headEnd type="none" w="med" len="med"/>
              <a:tailEnd type="none" w="sm" len="sm"/>
            </a:ln>
            <a:effectLst/>
          </p:spPr>
          <p:txBody>
            <a:bodyPr vert="horz" wrap="none" lIns="0" tIns="0" rIns="0" bIns="0" numCol="1" rtlCol="0" anchor="ctr" anchorCtr="0" compatLnSpc="1">
              <a:prstTxWarp prst="textNoShape">
                <a:avLst/>
              </a:prstTxWarp>
              <a:noAutofit/>
            </a:bodyPr>
            <a:lstStyle/>
            <a:p>
              <a:pPr algn="ctr" defTabSz="969813" eaLnBrk="0" hangingPunct="0">
                <a:spcBef>
                  <a:spcPct val="50000"/>
                </a:spcBef>
              </a:pPr>
              <a:endParaRPr lang="en-US" sz="800">
                <a:solidFill>
                  <a:srgbClr val="FFC000"/>
                </a:solidFill>
                <a:latin typeface="Times New Roman" pitchFamily="18" charset="0"/>
              </a:endParaRPr>
            </a:p>
          </p:txBody>
        </p:sp>
        <p:sp>
          <p:nvSpPr>
            <p:cNvPr id="9" name="Text Box 26"/>
            <p:cNvSpPr txBox="1">
              <a:spLocks noChangeArrowheads="1"/>
            </p:cNvSpPr>
            <p:nvPr/>
          </p:nvSpPr>
          <p:spPr bwMode="auto">
            <a:xfrm>
              <a:off x="858356" y="1340768"/>
              <a:ext cx="373540" cy="18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A5698"/>
                    </a:outerShdw>
                  </a:effectLst>
                </a14:hiddenEffects>
              </a:ext>
            </a:extLst>
          </p:spPr>
          <p:txBody>
            <a:bodyPr wrap="none" lIns="0" tIns="0" rIns="0" bIns="0">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marL="0" lvl="1" indent="0" algn="r"/>
              <a:r>
                <a:rPr lang="en-US" sz="1300" b="1" dirty="0">
                  <a:solidFill>
                    <a:srgbClr val="00CC00"/>
                  </a:solidFill>
                  <a:latin typeface="Calibri" pitchFamily="34" charset="0"/>
                  <a:cs typeface="Calibri" pitchFamily="34" charset="0"/>
                </a:rPr>
                <a:t>CNGS</a:t>
              </a:r>
              <a:endParaRPr lang="en-US" sz="1300" b="1" baseline="-25000" dirty="0">
                <a:solidFill>
                  <a:srgbClr val="00CC00"/>
                </a:solidFill>
                <a:latin typeface="Calibri" pitchFamily="34" charset="0"/>
                <a:cs typeface="Calibri" pitchFamily="34" charset="0"/>
              </a:endParaRPr>
            </a:p>
          </p:txBody>
        </p:sp>
        <p:sp>
          <p:nvSpPr>
            <p:cNvPr id="10" name="Left Brace 9"/>
            <p:cNvSpPr/>
            <p:nvPr/>
          </p:nvSpPr>
          <p:spPr bwMode="auto">
            <a:xfrm rot="5400000">
              <a:off x="4959766" y="1486237"/>
              <a:ext cx="195115" cy="306034"/>
            </a:xfrm>
            <a:prstGeom prst="leftBrace">
              <a:avLst>
                <a:gd name="adj1" fmla="val 8333"/>
                <a:gd name="adj2" fmla="val 52298"/>
              </a:avLst>
            </a:prstGeom>
            <a:noFill/>
            <a:ln w="19050" cap="flat" cmpd="sng" algn="ctr">
              <a:solidFill>
                <a:srgbClr val="00CC00"/>
              </a:solidFill>
              <a:prstDash val="solid"/>
              <a:round/>
              <a:headEnd type="none" w="med" len="med"/>
              <a:tailEnd type="none" w="sm" len="sm"/>
            </a:ln>
            <a:effectLst/>
          </p:spPr>
          <p:txBody>
            <a:bodyPr vert="horz" wrap="none" lIns="0" tIns="0" rIns="0" bIns="0" numCol="1" rtlCol="0" anchor="ctr" anchorCtr="0" compatLnSpc="1">
              <a:prstTxWarp prst="textNoShape">
                <a:avLst/>
              </a:prstTxWarp>
              <a:noAutofit/>
            </a:bodyPr>
            <a:lstStyle/>
            <a:p>
              <a:pPr algn="ctr" defTabSz="969813" eaLnBrk="0" hangingPunct="0">
                <a:spcBef>
                  <a:spcPct val="50000"/>
                </a:spcBef>
              </a:pPr>
              <a:endParaRPr lang="en-US" sz="800">
                <a:solidFill>
                  <a:srgbClr val="FFC000"/>
                </a:solidFill>
                <a:latin typeface="Times New Roman" pitchFamily="18" charset="0"/>
              </a:endParaRPr>
            </a:p>
          </p:txBody>
        </p:sp>
        <p:sp>
          <p:nvSpPr>
            <p:cNvPr id="11" name="Text Box 26"/>
            <p:cNvSpPr txBox="1">
              <a:spLocks noChangeArrowheads="1"/>
            </p:cNvSpPr>
            <p:nvPr/>
          </p:nvSpPr>
          <p:spPr bwMode="auto">
            <a:xfrm>
              <a:off x="4860113" y="1304764"/>
              <a:ext cx="373540" cy="18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A5698"/>
                    </a:outerShdw>
                  </a:effectLst>
                </a14:hiddenEffects>
              </a:ext>
            </a:extLst>
          </p:spPr>
          <p:txBody>
            <a:bodyPr wrap="none" lIns="0" tIns="0" rIns="0" bIns="0">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marL="0" lvl="1" indent="0" algn="r"/>
              <a:r>
                <a:rPr lang="en-US" sz="1300" b="1" dirty="0">
                  <a:solidFill>
                    <a:srgbClr val="00CC00"/>
                  </a:solidFill>
                  <a:latin typeface="Calibri" pitchFamily="34" charset="0"/>
                  <a:cs typeface="Calibri" pitchFamily="34" charset="0"/>
                </a:rPr>
                <a:t>CNGS</a:t>
              </a:r>
              <a:endParaRPr lang="en-US" sz="1300" b="1" baseline="-25000" dirty="0">
                <a:solidFill>
                  <a:srgbClr val="00CC00"/>
                </a:solidFill>
                <a:latin typeface="Calibri" pitchFamily="34" charset="0"/>
                <a:cs typeface="Calibri" pitchFamily="34" charset="0"/>
              </a:endParaRPr>
            </a:p>
          </p:txBody>
        </p:sp>
        <p:sp>
          <p:nvSpPr>
            <p:cNvPr id="12" name="Left Brace 11"/>
            <p:cNvSpPr/>
            <p:nvPr/>
          </p:nvSpPr>
          <p:spPr bwMode="auto">
            <a:xfrm rot="5400000">
              <a:off x="9208238" y="1486237"/>
              <a:ext cx="195115" cy="306034"/>
            </a:xfrm>
            <a:prstGeom prst="leftBrace">
              <a:avLst>
                <a:gd name="adj1" fmla="val 8333"/>
                <a:gd name="adj2" fmla="val 52298"/>
              </a:avLst>
            </a:prstGeom>
            <a:noFill/>
            <a:ln w="19050" cap="flat" cmpd="sng" algn="ctr">
              <a:solidFill>
                <a:srgbClr val="00CC00"/>
              </a:solidFill>
              <a:prstDash val="solid"/>
              <a:round/>
              <a:headEnd type="none" w="med" len="med"/>
              <a:tailEnd type="none" w="sm" len="sm"/>
            </a:ln>
            <a:effectLst/>
          </p:spPr>
          <p:txBody>
            <a:bodyPr vert="horz" wrap="none" lIns="0" tIns="0" rIns="0" bIns="0" numCol="1" rtlCol="0" anchor="ctr" anchorCtr="0" compatLnSpc="1">
              <a:prstTxWarp prst="textNoShape">
                <a:avLst/>
              </a:prstTxWarp>
              <a:noAutofit/>
            </a:bodyPr>
            <a:lstStyle/>
            <a:p>
              <a:pPr algn="ctr" defTabSz="969813" eaLnBrk="0" hangingPunct="0">
                <a:spcBef>
                  <a:spcPct val="50000"/>
                </a:spcBef>
              </a:pPr>
              <a:endParaRPr lang="en-US" sz="800">
                <a:solidFill>
                  <a:srgbClr val="FFC000"/>
                </a:solidFill>
                <a:latin typeface="Times New Roman" pitchFamily="18" charset="0"/>
              </a:endParaRPr>
            </a:p>
          </p:txBody>
        </p:sp>
        <p:sp>
          <p:nvSpPr>
            <p:cNvPr id="13" name="Text Box 26"/>
            <p:cNvSpPr txBox="1">
              <a:spLocks noChangeArrowheads="1"/>
            </p:cNvSpPr>
            <p:nvPr/>
          </p:nvSpPr>
          <p:spPr bwMode="auto">
            <a:xfrm>
              <a:off x="9108586" y="1304764"/>
              <a:ext cx="373540" cy="18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A5698"/>
                    </a:outerShdw>
                  </a:effectLst>
                </a14:hiddenEffects>
              </a:ext>
            </a:extLst>
          </p:spPr>
          <p:txBody>
            <a:bodyPr wrap="none" lIns="0" tIns="0" rIns="0" bIns="0">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marL="0" lvl="1" indent="0" algn="r"/>
              <a:r>
                <a:rPr lang="en-US" sz="1300" b="1" dirty="0">
                  <a:solidFill>
                    <a:srgbClr val="00CC00"/>
                  </a:solidFill>
                  <a:latin typeface="Calibri" pitchFamily="34" charset="0"/>
                  <a:cs typeface="Calibri" pitchFamily="34" charset="0"/>
                </a:rPr>
                <a:t>CNGS</a:t>
              </a:r>
              <a:endParaRPr lang="en-US" sz="1300" b="1" baseline="-25000" dirty="0">
                <a:solidFill>
                  <a:srgbClr val="00CC00"/>
                </a:solidFill>
                <a:latin typeface="Calibri" pitchFamily="34" charset="0"/>
                <a:cs typeface="Calibri" pitchFamily="34" charset="0"/>
              </a:endParaRPr>
            </a:p>
          </p:txBody>
        </p:sp>
        <p:sp>
          <p:nvSpPr>
            <p:cNvPr id="4" name="Oval 3"/>
            <p:cNvSpPr/>
            <p:nvPr/>
          </p:nvSpPr>
          <p:spPr bwMode="auto">
            <a:xfrm rot="1224203">
              <a:off x="1199538" y="4735890"/>
              <a:ext cx="88" cy="155805"/>
            </a:xfrm>
            <a:prstGeom prst="ellipse">
              <a:avLst/>
            </a:prstGeom>
            <a:noFill/>
            <a:ln w="3175" cap="flat" cmpd="sng" algn="ctr">
              <a:solidFill>
                <a:srgbClr val="00CC00"/>
              </a:solidFill>
              <a:prstDash val="solid"/>
              <a:round/>
              <a:headEnd type="none" w="med" len="med"/>
              <a:tailEnd type="stealth" w="sm" len="sm"/>
            </a:ln>
            <a:effectLst/>
          </p:spPr>
          <p:txBody>
            <a:bodyPr vert="horz" wrap="none" lIns="0" tIns="0" rIns="0" bIns="0" numCol="1" rtlCol="0" anchor="ctr" anchorCtr="0" compatLnSpc="1">
              <a:prstTxWarp prst="textNoShape">
                <a:avLst/>
              </a:prstTxWarp>
              <a:spAutoFit/>
            </a:bodyPr>
            <a:lstStyle/>
            <a:p>
              <a:pPr algn="ctr" defTabSz="969813" eaLnBrk="0" hangingPunct="0">
                <a:spcBef>
                  <a:spcPct val="50000"/>
                </a:spcBef>
              </a:pPr>
              <a:endParaRPr lang="en-US" sz="800">
                <a:solidFill>
                  <a:schemeClr val="tx1"/>
                </a:solidFill>
                <a:latin typeface="Times New Roman" pitchFamily="18" charset="0"/>
              </a:endParaRPr>
            </a:p>
          </p:txBody>
        </p:sp>
        <p:sp>
          <p:nvSpPr>
            <p:cNvPr id="16" name="Oval 15"/>
            <p:cNvSpPr/>
            <p:nvPr/>
          </p:nvSpPr>
          <p:spPr bwMode="auto">
            <a:xfrm rot="1224203">
              <a:off x="9152734" y="4742159"/>
              <a:ext cx="88" cy="155805"/>
            </a:xfrm>
            <a:prstGeom prst="ellipse">
              <a:avLst/>
            </a:prstGeom>
            <a:noFill/>
            <a:ln w="3175" cap="flat" cmpd="sng" algn="ctr">
              <a:solidFill>
                <a:srgbClr val="00CC00"/>
              </a:solidFill>
              <a:prstDash val="solid"/>
              <a:round/>
              <a:headEnd type="none" w="med" len="med"/>
              <a:tailEnd type="stealth" w="sm" len="sm"/>
            </a:ln>
            <a:effectLst/>
          </p:spPr>
          <p:txBody>
            <a:bodyPr vert="horz" wrap="none" lIns="0" tIns="0" rIns="0" bIns="0" numCol="1" rtlCol="0" anchor="ctr" anchorCtr="0" compatLnSpc="1">
              <a:prstTxWarp prst="textNoShape">
                <a:avLst/>
              </a:prstTxWarp>
              <a:spAutoFit/>
            </a:bodyPr>
            <a:lstStyle/>
            <a:p>
              <a:pPr algn="ctr" defTabSz="969813" eaLnBrk="0" hangingPunct="0">
                <a:spcBef>
                  <a:spcPct val="50000"/>
                </a:spcBef>
              </a:pPr>
              <a:endParaRPr lang="en-US" sz="800">
                <a:solidFill>
                  <a:schemeClr val="tx1"/>
                </a:solidFill>
                <a:latin typeface="Times New Roman" pitchFamily="18" charset="0"/>
              </a:endParaRPr>
            </a:p>
          </p:txBody>
        </p:sp>
        <p:sp>
          <p:nvSpPr>
            <p:cNvPr id="17" name="Oval 16"/>
            <p:cNvSpPr/>
            <p:nvPr/>
          </p:nvSpPr>
          <p:spPr bwMode="auto">
            <a:xfrm rot="4099892">
              <a:off x="5018848" y="5121016"/>
              <a:ext cx="305189" cy="168789"/>
            </a:xfrm>
            <a:prstGeom prst="ellipse">
              <a:avLst/>
            </a:prstGeom>
            <a:noFill/>
            <a:ln w="3175" cap="flat" cmpd="sng" algn="ctr">
              <a:solidFill>
                <a:srgbClr val="00CC00"/>
              </a:solidFill>
              <a:prstDash val="solid"/>
              <a:round/>
              <a:headEnd type="none" w="med" len="med"/>
              <a:tailEnd type="stealth" w="sm" len="sm"/>
            </a:ln>
            <a:effectLst/>
          </p:spPr>
          <p:txBody>
            <a:bodyPr vert="horz" wrap="square" lIns="0" tIns="0" rIns="0" bIns="0" numCol="1" rtlCol="0" anchor="ctr" anchorCtr="0" compatLnSpc="1">
              <a:prstTxWarp prst="textNoShape">
                <a:avLst/>
              </a:prstTxWarp>
              <a:spAutoFit/>
            </a:bodyPr>
            <a:lstStyle/>
            <a:p>
              <a:pPr algn="ctr" defTabSz="969813" eaLnBrk="0" hangingPunct="0">
                <a:spcBef>
                  <a:spcPct val="50000"/>
                </a:spcBef>
              </a:pPr>
              <a:endParaRPr lang="en-US" sz="800">
                <a:solidFill>
                  <a:schemeClr val="tx1"/>
                </a:solidFill>
                <a:latin typeface="Times New Roman" pitchFamily="18" charset="0"/>
              </a:endParaRPr>
            </a:p>
          </p:txBody>
        </p:sp>
        <p:sp>
          <p:nvSpPr>
            <p:cNvPr id="19" name="Text Box 26"/>
            <p:cNvSpPr txBox="1">
              <a:spLocks noChangeArrowheads="1"/>
            </p:cNvSpPr>
            <p:nvPr/>
          </p:nvSpPr>
          <p:spPr bwMode="auto">
            <a:xfrm>
              <a:off x="965950" y="3645024"/>
              <a:ext cx="1599688" cy="18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A5698"/>
                    </a:outerShdw>
                  </a:effectLst>
                </a14:hiddenEffects>
              </a:ext>
            </a:extLst>
          </p:spPr>
          <p:txBody>
            <a:bodyPr wrap="none" lIns="0" tIns="0" rIns="0" bIns="0">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marL="0" lvl="1" indent="0" algn="r"/>
              <a:r>
                <a:rPr lang="en-US" sz="1300" b="1" dirty="0">
                  <a:solidFill>
                    <a:srgbClr val="00CC00"/>
                  </a:solidFill>
                  <a:latin typeface="Calibri" pitchFamily="34" charset="0"/>
                  <a:cs typeface="Calibri" pitchFamily="34" charset="0"/>
                </a:rPr>
                <a:t>2</a:t>
              </a:r>
              <a:r>
                <a:rPr lang="en-US" sz="1300" b="1" baseline="30000" dirty="0">
                  <a:solidFill>
                    <a:srgbClr val="00CC00"/>
                  </a:solidFill>
                  <a:latin typeface="Calibri" pitchFamily="34" charset="0"/>
                  <a:cs typeface="Calibri" pitchFamily="34" charset="0"/>
                </a:rPr>
                <a:t>nd</a:t>
              </a:r>
              <a:r>
                <a:rPr lang="en-US" sz="1300" b="1" dirty="0">
                  <a:solidFill>
                    <a:srgbClr val="00CC00"/>
                  </a:solidFill>
                  <a:latin typeface="Calibri" pitchFamily="34" charset="0"/>
                  <a:cs typeface="Calibri" pitchFamily="34" charset="0"/>
                </a:rPr>
                <a:t> CNGS cycle unstable</a:t>
              </a:r>
              <a:endParaRPr lang="en-US" sz="1300" b="1" baseline="-25000" dirty="0">
                <a:solidFill>
                  <a:srgbClr val="00CC00"/>
                </a:solidFill>
                <a:latin typeface="Calibri" pitchFamily="34" charset="0"/>
                <a:cs typeface="Calibri" pitchFamily="34" charset="0"/>
              </a:endParaRPr>
            </a:p>
          </p:txBody>
        </p:sp>
        <p:sp>
          <p:nvSpPr>
            <p:cNvPr id="20" name="Text Box 26"/>
            <p:cNvSpPr txBox="1">
              <a:spLocks noChangeArrowheads="1"/>
            </p:cNvSpPr>
            <p:nvPr/>
          </p:nvSpPr>
          <p:spPr bwMode="auto">
            <a:xfrm>
              <a:off x="4772286" y="4545124"/>
              <a:ext cx="1217021" cy="18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A5698"/>
                    </a:outerShdw>
                  </a:effectLst>
                </a14:hiddenEffects>
              </a:ext>
            </a:extLst>
          </p:spPr>
          <p:txBody>
            <a:bodyPr wrap="none" lIns="0" tIns="0" rIns="0" bIns="0">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marL="0" lvl="1" indent="0" algn="r"/>
              <a:r>
                <a:rPr lang="en-US" sz="1300" b="1" dirty="0">
                  <a:solidFill>
                    <a:srgbClr val="00CC00"/>
                  </a:solidFill>
                  <a:latin typeface="Calibri" pitchFamily="34" charset="0"/>
                  <a:cs typeface="Calibri" pitchFamily="34" charset="0"/>
                </a:rPr>
                <a:t>2</a:t>
              </a:r>
              <a:r>
                <a:rPr lang="en-US" sz="1300" b="1" baseline="30000" dirty="0">
                  <a:solidFill>
                    <a:srgbClr val="00CC00"/>
                  </a:solidFill>
                  <a:latin typeface="Calibri" pitchFamily="34" charset="0"/>
                  <a:cs typeface="Calibri" pitchFamily="34" charset="0"/>
                </a:rPr>
                <a:t>nd</a:t>
              </a:r>
              <a:r>
                <a:rPr lang="en-US" sz="1300" b="1" dirty="0">
                  <a:solidFill>
                    <a:srgbClr val="00CC00"/>
                  </a:solidFill>
                  <a:latin typeface="Calibri" pitchFamily="34" charset="0"/>
                  <a:cs typeface="Calibri" pitchFamily="34" charset="0"/>
                </a:rPr>
                <a:t> CNGS cycle OK</a:t>
              </a:r>
              <a:endParaRPr lang="en-US" sz="1300" b="1" baseline="-25000" dirty="0">
                <a:solidFill>
                  <a:srgbClr val="00CC00"/>
                </a:solidFill>
                <a:latin typeface="Calibri" pitchFamily="34" charset="0"/>
                <a:cs typeface="Calibri" pitchFamily="34" charset="0"/>
              </a:endParaRPr>
            </a:p>
          </p:txBody>
        </p:sp>
        <p:cxnSp>
          <p:nvCxnSpPr>
            <p:cNvPr id="6" name="Straight Arrow Connector 5"/>
            <p:cNvCxnSpPr/>
            <p:nvPr/>
          </p:nvCxnSpPr>
          <p:spPr bwMode="auto">
            <a:xfrm flipH="1">
              <a:off x="1280592" y="3860987"/>
              <a:ext cx="252028" cy="612129"/>
            </a:xfrm>
            <a:prstGeom prst="straightConnector1">
              <a:avLst/>
            </a:prstGeom>
            <a:solidFill>
              <a:schemeClr val="accent1"/>
            </a:solidFill>
            <a:ln w="3175" cap="flat" cmpd="sng" algn="ctr">
              <a:solidFill>
                <a:srgbClr val="00CC00"/>
              </a:solidFill>
              <a:prstDash val="solid"/>
              <a:round/>
              <a:headEnd type="none" w="med" len="med"/>
              <a:tailEnd type="arrow"/>
            </a:ln>
            <a:effectLst/>
          </p:spPr>
        </p:cxnSp>
        <p:cxnSp>
          <p:nvCxnSpPr>
            <p:cNvPr id="23" name="Straight Arrow Connector 22"/>
            <p:cNvCxnSpPr/>
            <p:nvPr/>
          </p:nvCxnSpPr>
          <p:spPr bwMode="auto">
            <a:xfrm flipH="1">
              <a:off x="5219114" y="4729790"/>
              <a:ext cx="243256" cy="403612"/>
            </a:xfrm>
            <a:prstGeom prst="straightConnector1">
              <a:avLst/>
            </a:prstGeom>
            <a:solidFill>
              <a:schemeClr val="accent1"/>
            </a:solidFill>
            <a:ln w="3175" cap="flat" cmpd="sng" algn="ctr">
              <a:solidFill>
                <a:srgbClr val="00CC00"/>
              </a:solidFill>
              <a:prstDash val="solid"/>
              <a:round/>
              <a:headEnd type="none" w="med" len="med"/>
              <a:tailEnd type="arrow"/>
            </a:ln>
            <a:effectLst/>
          </p:spPr>
        </p:cxnSp>
        <p:cxnSp>
          <p:nvCxnSpPr>
            <p:cNvPr id="26" name="Straight Arrow Connector 25"/>
            <p:cNvCxnSpPr/>
            <p:nvPr/>
          </p:nvCxnSpPr>
          <p:spPr bwMode="auto">
            <a:xfrm>
              <a:off x="8877436" y="3872975"/>
              <a:ext cx="252028" cy="612129"/>
            </a:xfrm>
            <a:prstGeom prst="straightConnector1">
              <a:avLst/>
            </a:prstGeom>
            <a:solidFill>
              <a:schemeClr val="accent1"/>
            </a:solidFill>
            <a:ln w="3175" cap="flat" cmpd="sng" algn="ctr">
              <a:solidFill>
                <a:srgbClr val="00CC00"/>
              </a:solidFill>
              <a:prstDash val="solid"/>
              <a:round/>
              <a:headEnd type="none" w="med" len="med"/>
              <a:tailEnd type="arrow"/>
            </a:ln>
            <a:effectLst/>
          </p:spPr>
        </p:cxnSp>
        <p:sp>
          <p:nvSpPr>
            <p:cNvPr id="27" name="Text Box 26"/>
            <p:cNvSpPr txBox="1">
              <a:spLocks noChangeArrowheads="1"/>
            </p:cNvSpPr>
            <p:nvPr/>
          </p:nvSpPr>
          <p:spPr bwMode="auto">
            <a:xfrm>
              <a:off x="7781804" y="3644055"/>
              <a:ext cx="1599688" cy="18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A5698"/>
                    </a:outerShdw>
                  </a:effectLst>
                </a14:hiddenEffects>
              </a:ext>
            </a:extLst>
          </p:spPr>
          <p:txBody>
            <a:bodyPr wrap="none" lIns="0" tIns="0" rIns="0" bIns="0">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marL="0" lvl="1" indent="0" algn="r"/>
              <a:r>
                <a:rPr lang="en-US" sz="1300" b="1" dirty="0">
                  <a:solidFill>
                    <a:srgbClr val="00CC00"/>
                  </a:solidFill>
                  <a:latin typeface="Calibri" pitchFamily="34" charset="0"/>
                  <a:cs typeface="Calibri" pitchFamily="34" charset="0"/>
                </a:rPr>
                <a:t>2</a:t>
              </a:r>
              <a:r>
                <a:rPr lang="en-US" sz="1300" b="1" baseline="30000" dirty="0">
                  <a:solidFill>
                    <a:srgbClr val="00CC00"/>
                  </a:solidFill>
                  <a:latin typeface="Calibri" pitchFamily="34" charset="0"/>
                  <a:cs typeface="Calibri" pitchFamily="34" charset="0"/>
                </a:rPr>
                <a:t>nd</a:t>
              </a:r>
              <a:r>
                <a:rPr lang="en-US" sz="1300" b="1" dirty="0">
                  <a:solidFill>
                    <a:srgbClr val="00CC00"/>
                  </a:solidFill>
                  <a:latin typeface="Calibri" pitchFamily="34" charset="0"/>
                  <a:cs typeface="Calibri" pitchFamily="34" charset="0"/>
                </a:rPr>
                <a:t> CNGS cycle unstable</a:t>
              </a:r>
              <a:endParaRPr lang="en-US" sz="1300" b="1" baseline="-25000" dirty="0">
                <a:solidFill>
                  <a:srgbClr val="00CC00"/>
                </a:solidFill>
                <a:latin typeface="Calibri" pitchFamily="34" charset="0"/>
                <a:cs typeface="Calibri" pitchFamily="34" charset="0"/>
              </a:endParaRPr>
            </a:p>
          </p:txBody>
        </p:sp>
      </p:grpSp>
      <p:sp>
        <p:nvSpPr>
          <p:cNvPr id="30" name="AutoShape 13"/>
          <p:cNvSpPr>
            <a:spLocks noChangeArrowheads="1"/>
          </p:cNvSpPr>
          <p:nvPr/>
        </p:nvSpPr>
        <p:spPr bwMode="auto">
          <a:xfrm>
            <a:off x="574884" y="6182698"/>
            <a:ext cx="9047159" cy="751502"/>
          </a:xfrm>
          <a:prstGeom prst="bevel">
            <a:avLst>
              <a:gd name="adj" fmla="val 6264"/>
            </a:avLst>
          </a:prstGeom>
          <a:gradFill rotWithShape="1">
            <a:gsLst>
              <a:gs pos="0">
                <a:schemeClr val="tx1"/>
              </a:gs>
              <a:gs pos="50000">
                <a:srgbClr val="3333CC"/>
              </a:gs>
              <a:gs pos="100000">
                <a:schemeClr val="tx1"/>
              </a:gs>
            </a:gsLst>
            <a:lin ang="5400000" scaled="1"/>
          </a:gradFill>
          <a:ln w="3175">
            <a:solidFill>
              <a:schemeClr val="tx1"/>
            </a:solidFill>
            <a:miter lim="800000"/>
            <a:headEnd/>
            <a:tailEnd/>
          </a:ln>
          <a:effectLst>
            <a:outerShdw dist="17961" dir="2700000" algn="ctr" rotWithShape="0">
              <a:schemeClr val="tx1">
                <a:gamma/>
                <a:shade val="60000"/>
                <a:invGamma/>
              </a:schemeClr>
            </a:outerShdw>
          </a:effectLst>
          <a:extLst/>
        </p:spPr>
        <p:txBody>
          <a:bodyPr wrap="square" lIns="76363" tIns="38182" rIns="76363" bIns="38182" anchor="ctr">
            <a:spAutoFit/>
          </a:bodyPr>
          <a:lstStyle/>
          <a:p>
            <a:pPr algn="ctr">
              <a:spcBef>
                <a:spcPct val="0"/>
              </a:spcBef>
              <a:buClr>
                <a:srgbClr val="FFFFFF"/>
              </a:buClr>
              <a:defRPr/>
            </a:pPr>
            <a:r>
              <a:rPr lang="en-US" sz="1900" dirty="0">
                <a:solidFill>
                  <a:srgbClr val="FFFFFF"/>
                </a:solidFill>
                <a:latin typeface="Calibri" pitchFamily="34" charset="0"/>
              </a:rPr>
              <a:t>specific powering cycle sequences lead to reproducible </a:t>
            </a:r>
            <a:r>
              <a:rPr lang="en-US" sz="1900" dirty="0" smtClean="0">
                <a:solidFill>
                  <a:srgbClr val="FFFFFF"/>
                </a:solidFill>
                <a:latin typeface="Calibri" pitchFamily="34" charset="0"/>
              </a:rPr>
              <a:t>radial position errors</a:t>
            </a:r>
            <a:r>
              <a:rPr lang="en-US" sz="1900" dirty="0">
                <a:solidFill>
                  <a:srgbClr val="FFFFFF"/>
                </a:solidFill>
                <a:latin typeface="Calibri" pitchFamily="34" charset="0"/>
              </a:rPr>
              <a:t/>
            </a:r>
            <a:br>
              <a:rPr lang="en-US" sz="1900" dirty="0">
                <a:solidFill>
                  <a:srgbClr val="FFFFFF"/>
                </a:solidFill>
                <a:latin typeface="Calibri" pitchFamily="34" charset="0"/>
              </a:rPr>
            </a:br>
            <a:r>
              <a:rPr lang="en-US" sz="1900" dirty="0">
                <a:solidFill>
                  <a:srgbClr val="FFFF00"/>
                </a:solidFill>
                <a:latin typeface="Calibri" pitchFamily="34" charset="0"/>
              </a:rPr>
              <a:t>now we can observe correlation with reproducible magnetic errors</a:t>
            </a:r>
          </a:p>
        </p:txBody>
      </p:sp>
      <p:sp>
        <p:nvSpPr>
          <p:cNvPr id="24" name="Rectangle 23"/>
          <p:cNvSpPr/>
          <p:nvPr/>
        </p:nvSpPr>
        <p:spPr>
          <a:xfrm>
            <a:off x="50800" y="76200"/>
            <a:ext cx="4344459" cy="400110"/>
          </a:xfrm>
          <a:prstGeom prst="rect">
            <a:avLst/>
          </a:prstGeom>
        </p:spPr>
        <p:txBody>
          <a:bodyPr wrap="none">
            <a:spAutoFit/>
          </a:bodyPr>
          <a:lstStyle/>
          <a:p>
            <a:r>
              <a:rPr lang="en-GB" b="1" kern="0" dirty="0">
                <a:solidFill>
                  <a:schemeClr val="bg1"/>
                </a:solidFill>
                <a:latin typeface="+mj-lt"/>
              </a:rPr>
              <a:t>PS beam stability test @ </a:t>
            </a:r>
            <a:r>
              <a:rPr lang="en-GB" b="1" kern="0" dirty="0" smtClean="0">
                <a:solidFill>
                  <a:schemeClr val="bg1"/>
                </a:solidFill>
                <a:latin typeface="+mj-lt"/>
              </a:rPr>
              <a:t>injection (2/2)</a:t>
            </a:r>
            <a:endParaRPr lang="en-GB" b="1" dirty="0">
              <a:solidFill>
                <a:schemeClr val="bg1"/>
              </a:solidFill>
              <a:latin typeface="+mj-lt"/>
            </a:endParaRPr>
          </a:p>
        </p:txBody>
      </p:sp>
    </p:spTree>
    <p:extLst>
      <p:ext uri="{BB962C8B-B14F-4D97-AF65-F5344CB8AC3E}">
        <p14:creationId xmlns:p14="http://schemas.microsoft.com/office/powerpoint/2010/main" val="2751609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6929" b="2108"/>
          <a:stretch/>
        </p:blipFill>
        <p:spPr bwMode="auto">
          <a:xfrm>
            <a:off x="0" y="764005"/>
            <a:ext cx="10176282" cy="623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6"/>
          <p:cNvSpPr>
            <a:spLocks noChangeArrowheads="1"/>
          </p:cNvSpPr>
          <p:nvPr/>
        </p:nvSpPr>
        <p:spPr bwMode="auto">
          <a:xfrm>
            <a:off x="93495" y="5791200"/>
            <a:ext cx="574850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0" tIns="0" rIns="0" bIns="0">
            <a:spAutoFit/>
          </a:bodyPr>
          <a:lstStyle/>
          <a:p>
            <a:pPr>
              <a:spcAft>
                <a:spcPts val="0"/>
              </a:spcAft>
              <a:defRPr/>
            </a:pPr>
            <a:r>
              <a:rPr lang="en-US" sz="1900" dirty="0">
                <a:solidFill>
                  <a:srgbClr val="FFFFFF"/>
                </a:solidFill>
                <a:latin typeface="Calibri" pitchFamily="34" charset="0"/>
              </a:rPr>
              <a:t>Laser tracker measurements </a:t>
            </a:r>
            <a:r>
              <a:rPr lang="en-US" sz="1900" dirty="0" smtClean="0">
                <a:solidFill>
                  <a:srgbClr val="FFFFFF"/>
                </a:solidFill>
                <a:latin typeface="Calibri" pitchFamily="34" charset="0"/>
              </a:rPr>
              <a:t>in a spare magnet to </a:t>
            </a:r>
            <a:r>
              <a:rPr lang="en-US" sz="1900" dirty="0">
                <a:solidFill>
                  <a:srgbClr val="FFFFFF"/>
                </a:solidFill>
                <a:latin typeface="Calibri" pitchFamily="34" charset="0"/>
              </a:rPr>
              <a:t>test stability </a:t>
            </a:r>
            <a:r>
              <a:rPr lang="en-US" sz="1900" dirty="0" smtClean="0">
                <a:solidFill>
                  <a:srgbClr val="FFFFFF"/>
                </a:solidFill>
                <a:latin typeface="Calibri" pitchFamily="34" charset="0"/>
              </a:rPr>
              <a:t>of </a:t>
            </a:r>
            <a:r>
              <a:rPr lang="en-US" sz="1900" dirty="0">
                <a:solidFill>
                  <a:srgbClr val="FFFFFF"/>
                </a:solidFill>
                <a:latin typeface="Calibri" pitchFamily="34" charset="0"/>
              </a:rPr>
              <a:t>NMR marker </a:t>
            </a:r>
            <a:r>
              <a:rPr lang="en-US" sz="1900" dirty="0" smtClean="0">
                <a:solidFill>
                  <a:srgbClr val="FFFFFF"/>
                </a:solidFill>
                <a:latin typeface="Calibri" pitchFamily="34" charset="0"/>
              </a:rPr>
              <a:t>support</a:t>
            </a:r>
          </a:p>
          <a:p>
            <a:pPr>
              <a:spcAft>
                <a:spcPts val="0"/>
              </a:spcAft>
              <a:defRPr/>
            </a:pPr>
            <a:r>
              <a:rPr lang="en-US" sz="1900" dirty="0" smtClean="0">
                <a:solidFill>
                  <a:srgbClr val="FFFFFF"/>
                </a:solidFill>
                <a:latin typeface="Calibri" pitchFamily="34" charset="0"/>
              </a:rPr>
              <a:t>Closing of magnet gap vs. excitation current</a:t>
            </a:r>
            <a:endParaRPr lang="en-US" sz="1900" dirty="0">
              <a:solidFill>
                <a:srgbClr val="FFFFFF"/>
              </a:solidFill>
              <a:latin typeface="Calibri" pitchFamily="34" charset="0"/>
            </a:endParaRPr>
          </a:p>
        </p:txBody>
      </p:sp>
      <p:cxnSp>
        <p:nvCxnSpPr>
          <p:cNvPr id="4" name="Straight Arrow Connector 3"/>
          <p:cNvCxnSpPr/>
          <p:nvPr/>
        </p:nvCxnSpPr>
        <p:spPr bwMode="auto">
          <a:xfrm flipH="1" flipV="1">
            <a:off x="3676767" y="2769884"/>
            <a:ext cx="3360373" cy="240027"/>
          </a:xfrm>
          <a:prstGeom prst="straightConnector1">
            <a:avLst/>
          </a:prstGeom>
          <a:solidFill>
            <a:schemeClr val="accent1"/>
          </a:solidFill>
          <a:ln w="12700" cap="flat" cmpd="sng" algn="ctr">
            <a:solidFill>
              <a:srgbClr val="FFFF00"/>
            </a:solidFill>
            <a:prstDash val="solid"/>
            <a:round/>
            <a:headEnd type="none" w="med" len="med"/>
            <a:tailEnd type="arrow"/>
          </a:ln>
          <a:effectLst/>
        </p:spPr>
      </p:cxnSp>
      <p:sp>
        <p:nvSpPr>
          <p:cNvPr id="3" name="Right Arrow 2"/>
          <p:cNvSpPr/>
          <p:nvPr/>
        </p:nvSpPr>
        <p:spPr bwMode="auto">
          <a:xfrm rot="5400000">
            <a:off x="3708400" y="1600200"/>
            <a:ext cx="1143000" cy="533400"/>
          </a:xfrm>
          <a:prstGeom prst="rightArrow">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Arial" charset="0"/>
              <a:ea typeface="ＭＳ Ｐゴシック" charset="0"/>
              <a:sym typeface="Arial" charset="0"/>
            </a:endParaRPr>
          </a:p>
        </p:txBody>
      </p:sp>
      <p:sp>
        <p:nvSpPr>
          <p:cNvPr id="11" name="Right Arrow 10"/>
          <p:cNvSpPr/>
          <p:nvPr/>
        </p:nvSpPr>
        <p:spPr bwMode="auto">
          <a:xfrm rot="16200000" flipV="1">
            <a:off x="3708400" y="3429000"/>
            <a:ext cx="1143000" cy="533400"/>
          </a:xfrm>
          <a:prstGeom prst="rightArrow">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Arial" charset="0"/>
              <a:ea typeface="ＭＳ Ｐゴシック" charset="0"/>
              <a:sym typeface="Arial" charset="0"/>
            </a:endParaRPr>
          </a:p>
        </p:txBody>
      </p:sp>
      <p:sp>
        <p:nvSpPr>
          <p:cNvPr id="12" name="Rectangle 11"/>
          <p:cNvSpPr/>
          <p:nvPr/>
        </p:nvSpPr>
        <p:spPr>
          <a:xfrm>
            <a:off x="50800" y="152400"/>
            <a:ext cx="3286477" cy="400110"/>
          </a:xfrm>
          <a:prstGeom prst="rect">
            <a:avLst/>
          </a:prstGeom>
        </p:spPr>
        <p:txBody>
          <a:bodyPr wrap="none">
            <a:spAutoFit/>
          </a:bodyPr>
          <a:lstStyle/>
          <a:p>
            <a:r>
              <a:rPr lang="en-GB" b="1" kern="0" dirty="0" smtClean="0">
                <a:solidFill>
                  <a:schemeClr val="bg1"/>
                </a:solidFill>
                <a:latin typeface="+mj-lt"/>
              </a:rPr>
              <a:t>Mechanical side-effects (1/2)</a:t>
            </a:r>
            <a:endParaRPr lang="en-GB" b="1" dirty="0">
              <a:solidFill>
                <a:schemeClr val="bg1"/>
              </a:solidFill>
              <a:latin typeface="+mj-lt"/>
            </a:endParaRPr>
          </a:p>
        </p:txBody>
      </p:sp>
    </p:spTree>
    <p:extLst>
      <p:ext uri="{BB962C8B-B14F-4D97-AF65-F5344CB8AC3E}">
        <p14:creationId xmlns:p14="http://schemas.microsoft.com/office/powerpoint/2010/main" val="34019297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26" t="1991" r="283" b="7583"/>
          <a:stretch/>
        </p:blipFill>
        <p:spPr bwMode="auto">
          <a:xfrm>
            <a:off x="505721" y="838200"/>
            <a:ext cx="4117079" cy="389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6"/>
          <p:cNvSpPr>
            <a:spLocks noChangeArrowheads="1"/>
          </p:cNvSpPr>
          <p:nvPr/>
        </p:nvSpPr>
        <p:spPr bwMode="auto">
          <a:xfrm>
            <a:off x="50800" y="5167461"/>
            <a:ext cx="1000984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0" tIns="0" rIns="0" bIns="0">
            <a:spAutoFit/>
          </a:bodyPr>
          <a:lstStyle/>
          <a:p>
            <a:pPr marL="303066" indent="-303066">
              <a:spcAft>
                <a:spcPts val="0"/>
              </a:spcAft>
              <a:buFont typeface="Arial" pitchFamily="34" charset="0"/>
              <a:buChar char="•"/>
              <a:defRPr/>
            </a:pPr>
            <a:r>
              <a:rPr lang="en-US" sz="1900" dirty="0">
                <a:latin typeface="Calibri" pitchFamily="34" charset="0"/>
                <a:sym typeface="Symbol"/>
              </a:rPr>
              <a:t>Vertical displacement of </a:t>
            </a:r>
            <a:r>
              <a:rPr lang="en-US" sz="1900" dirty="0" smtClean="0">
                <a:latin typeface="Calibri" pitchFamily="34" charset="0"/>
                <a:sym typeface="Symbol"/>
              </a:rPr>
              <a:t>top pole </a:t>
            </a:r>
            <a:r>
              <a:rPr lang="en-US" sz="1900" dirty="0">
                <a:latin typeface="Calibri" pitchFamily="34" charset="0"/>
                <a:sym typeface="Symbol"/>
              </a:rPr>
              <a:t>= 0.16 mm @ 5400 A (gap closes due </a:t>
            </a:r>
            <a:r>
              <a:rPr lang="en-US" sz="1900" dirty="0" smtClean="0">
                <a:latin typeface="Calibri" pitchFamily="34" charset="0"/>
                <a:sym typeface="Symbol"/>
              </a:rPr>
              <a:t>to magnetic </a:t>
            </a:r>
            <a:r>
              <a:rPr lang="en-US" sz="1900" dirty="0">
                <a:latin typeface="Calibri" pitchFamily="34" charset="0"/>
                <a:sym typeface="Symbol"/>
              </a:rPr>
              <a:t>forces)</a:t>
            </a:r>
          </a:p>
          <a:p>
            <a:pPr marL="303066" indent="-303066">
              <a:spcAft>
                <a:spcPts val="0"/>
              </a:spcAft>
              <a:buFont typeface="Arial" pitchFamily="34" charset="0"/>
              <a:buChar char="•"/>
              <a:defRPr/>
            </a:pPr>
            <a:r>
              <a:rPr lang="en-US" sz="1900" dirty="0">
                <a:latin typeface="Calibri" pitchFamily="34" charset="0"/>
                <a:sym typeface="Symbol"/>
              </a:rPr>
              <a:t>All B-train sensors fixed to bottom pole </a:t>
            </a:r>
          </a:p>
          <a:p>
            <a:pPr marL="303066" indent="-303066">
              <a:spcAft>
                <a:spcPts val="0"/>
              </a:spcAft>
              <a:buFont typeface="Arial" pitchFamily="34" charset="0"/>
              <a:buChar char="•"/>
              <a:defRPr/>
            </a:pPr>
            <a:r>
              <a:rPr lang="en-US" sz="1900" dirty="0">
                <a:latin typeface="Calibri" pitchFamily="34" charset="0"/>
                <a:sym typeface="Symbol"/>
              </a:rPr>
              <a:t>Top/bottom asymmetry  possible vertical displacement of sensors w.r.t. to ideal axis</a:t>
            </a:r>
          </a:p>
          <a:p>
            <a:pPr marL="303066" indent="-303066">
              <a:spcAft>
                <a:spcPts val="0"/>
              </a:spcAft>
              <a:buFont typeface="Arial" pitchFamily="34" charset="0"/>
              <a:buChar char="•"/>
              <a:defRPr/>
            </a:pPr>
            <a:r>
              <a:rPr lang="en-US" sz="1900" dirty="0">
                <a:solidFill>
                  <a:srgbClr val="FF0000"/>
                </a:solidFill>
                <a:latin typeface="Calibri" pitchFamily="34" charset="0"/>
                <a:sym typeface="Symbol"/>
              </a:rPr>
              <a:t>Feed-down  skew spurious </a:t>
            </a:r>
            <a:r>
              <a:rPr lang="en-US" sz="1900" dirty="0" smtClean="0">
                <a:solidFill>
                  <a:srgbClr val="FF0000"/>
                </a:solidFill>
                <a:latin typeface="Calibri" pitchFamily="34" charset="0"/>
                <a:sym typeface="Symbol"/>
              </a:rPr>
              <a:t>harmonics: </a:t>
            </a:r>
            <a:r>
              <a:rPr lang="en-US" sz="1900" dirty="0" smtClean="0">
                <a:latin typeface="Calibri" pitchFamily="34" charset="0"/>
                <a:sym typeface="Symbol"/>
              </a:rPr>
              <a:t>0.16 </a:t>
            </a:r>
            <a:r>
              <a:rPr lang="en-US" sz="1900" dirty="0">
                <a:latin typeface="Calibri" pitchFamily="34" charset="0"/>
                <a:sym typeface="Symbol"/>
              </a:rPr>
              <a:t>mm  </a:t>
            </a:r>
            <a:r>
              <a:rPr lang="en-US" sz="1900" dirty="0" smtClean="0">
                <a:latin typeface="Calibri" pitchFamily="34" charset="0"/>
                <a:sym typeface="Symbol"/>
              </a:rPr>
              <a:t>6 units of A</a:t>
            </a:r>
            <a:r>
              <a:rPr lang="en-US" sz="1900" baseline="-25000" dirty="0" smtClean="0">
                <a:latin typeface="Calibri" pitchFamily="34" charset="0"/>
                <a:sym typeface="Symbol"/>
              </a:rPr>
              <a:t>1</a:t>
            </a:r>
            <a:r>
              <a:rPr lang="en-US" sz="1900" dirty="0" smtClean="0">
                <a:latin typeface="Calibri" pitchFamily="34" charset="0"/>
                <a:sym typeface="Symbol"/>
              </a:rPr>
              <a:t> (0.7 </a:t>
            </a:r>
            <a:r>
              <a:rPr lang="en-US" sz="1900" dirty="0" err="1" smtClean="0">
                <a:latin typeface="Calibri" pitchFamily="34" charset="0"/>
                <a:sym typeface="Symbol"/>
              </a:rPr>
              <a:t>mT</a:t>
            </a:r>
            <a:r>
              <a:rPr lang="en-US" sz="1900" dirty="0" smtClean="0">
                <a:latin typeface="Calibri" pitchFamily="34" charset="0"/>
                <a:sym typeface="Symbol"/>
              </a:rPr>
              <a:t>) </a:t>
            </a:r>
            <a:r>
              <a:rPr lang="en-US" sz="1900" dirty="0">
                <a:latin typeface="Calibri" pitchFamily="34" charset="0"/>
                <a:sym typeface="Symbol"/>
              </a:rPr>
              <a:t/>
            </a:r>
            <a:br>
              <a:rPr lang="en-US" sz="1900" dirty="0">
                <a:latin typeface="Calibri" pitchFamily="34" charset="0"/>
                <a:sym typeface="Symbol"/>
              </a:rPr>
            </a:br>
            <a:r>
              <a:rPr lang="en-US" sz="1900" dirty="0">
                <a:latin typeface="Calibri" pitchFamily="34" charset="0"/>
                <a:sym typeface="Symbol"/>
              </a:rPr>
              <a:t>(</a:t>
            </a:r>
            <a:r>
              <a:rPr lang="en-US" sz="1900" u="sng" dirty="0">
                <a:latin typeface="Calibri" pitchFamily="34" charset="0"/>
                <a:sym typeface="Symbol"/>
              </a:rPr>
              <a:t>systematic</a:t>
            </a:r>
            <a:r>
              <a:rPr lang="en-US" sz="1900" dirty="0">
                <a:latin typeface="Calibri" pitchFamily="34" charset="0"/>
                <a:sym typeface="Symbol"/>
              </a:rPr>
              <a:t> effect </a:t>
            </a:r>
            <a:r>
              <a:rPr lang="en-US" sz="1900" dirty="0" smtClean="0">
                <a:latin typeface="Calibri" pitchFamily="34" charset="0"/>
                <a:sym typeface="Symbol"/>
              </a:rPr>
              <a:t> I</a:t>
            </a:r>
            <a:r>
              <a:rPr lang="en-US" sz="1900" baseline="30000" dirty="0" smtClean="0">
                <a:latin typeface="Calibri" pitchFamily="34" charset="0"/>
                <a:sym typeface="Symbol"/>
              </a:rPr>
              <a:t>2</a:t>
            </a:r>
            <a:r>
              <a:rPr lang="en-US" sz="1900" dirty="0" smtClean="0">
                <a:latin typeface="Calibri" pitchFamily="34" charset="0"/>
                <a:sym typeface="Symbol"/>
              </a:rPr>
              <a:t>)</a:t>
            </a:r>
          </a:p>
          <a:p>
            <a:pPr marL="303066" indent="-303066">
              <a:spcAft>
                <a:spcPts val="0"/>
              </a:spcAft>
              <a:buFont typeface="Arial" pitchFamily="34" charset="0"/>
              <a:buChar char="•"/>
              <a:defRPr/>
            </a:pPr>
            <a:r>
              <a:rPr lang="en-US" sz="1900" dirty="0" smtClean="0">
                <a:latin typeface="Calibri" pitchFamily="34" charset="0"/>
                <a:sym typeface="Symbol"/>
              </a:rPr>
              <a:t>No appreciable effects expected on A</a:t>
            </a:r>
            <a:r>
              <a:rPr lang="en-US" sz="1900" baseline="-25000" dirty="0" smtClean="0">
                <a:latin typeface="Calibri" pitchFamily="34" charset="0"/>
                <a:sym typeface="Symbol"/>
              </a:rPr>
              <a:t>3</a:t>
            </a:r>
            <a:r>
              <a:rPr lang="en-US" sz="1900" dirty="0" smtClean="0">
                <a:latin typeface="Calibri" pitchFamily="34" charset="0"/>
                <a:sym typeface="Symbol"/>
              </a:rPr>
              <a:t>  1% of B</a:t>
            </a:r>
            <a:r>
              <a:rPr lang="en-US" sz="1900" baseline="-25000" dirty="0" smtClean="0">
                <a:latin typeface="Calibri" pitchFamily="34" charset="0"/>
                <a:sym typeface="Symbol"/>
              </a:rPr>
              <a:t>4</a:t>
            </a:r>
            <a:endParaRPr lang="en-US" sz="1900" baseline="-25000" dirty="0">
              <a:latin typeface="Calibri" pitchFamily="34" charset="0"/>
              <a:sym typeface="Symbol"/>
            </a:endParaRPr>
          </a:p>
        </p:txBody>
      </p:sp>
      <p:grpSp>
        <p:nvGrpSpPr>
          <p:cNvPr id="3" name="Group 2"/>
          <p:cNvGrpSpPr>
            <a:grpSpLocks/>
          </p:cNvGrpSpPr>
          <p:nvPr/>
        </p:nvGrpSpPr>
        <p:grpSpPr bwMode="auto">
          <a:xfrm>
            <a:off x="5633909" y="928921"/>
            <a:ext cx="3594831" cy="3401494"/>
            <a:chOff x="99388450" y="115250686"/>
            <a:chExt cx="8528662" cy="7961414"/>
          </a:xfrm>
        </p:grpSpPr>
        <p:sp>
          <p:nvSpPr>
            <p:cNvPr id="5" name="Rectangle 3"/>
            <p:cNvSpPr>
              <a:spLocks noChangeAspect="1" noChangeArrowheads="1"/>
            </p:cNvSpPr>
            <p:nvPr/>
          </p:nvSpPr>
          <p:spPr bwMode="auto">
            <a:xfrm>
              <a:off x="99417600" y="115254000"/>
              <a:ext cx="8499512" cy="7920000"/>
            </a:xfrm>
            <a:prstGeom prst="rect">
              <a:avLst/>
            </a:prstGeom>
            <a:gradFill rotWithShape="1">
              <a:gsLst>
                <a:gs pos="0">
                  <a:srgbClr val="000000"/>
                </a:gs>
                <a:gs pos="100000">
                  <a:srgbClr val="FF0000"/>
                </a:gs>
              </a:gsLst>
              <a:path path="shape">
                <a:fillToRect l="50000" t="50000" r="50000" b="50000"/>
              </a:path>
            </a:gra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6" name="Line 4"/>
            <p:cNvSpPr>
              <a:spLocks noChangeShapeType="1"/>
            </p:cNvSpPr>
            <p:nvPr/>
          </p:nvSpPr>
          <p:spPr bwMode="auto">
            <a:xfrm>
              <a:off x="99417600" y="115254000"/>
              <a:ext cx="8460000" cy="7920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7" name="Line 5"/>
            <p:cNvSpPr>
              <a:spLocks noChangeShapeType="1"/>
            </p:cNvSpPr>
            <p:nvPr/>
          </p:nvSpPr>
          <p:spPr bwMode="auto">
            <a:xfrm flipH="1">
              <a:off x="99404900" y="115292100"/>
              <a:ext cx="8460000" cy="7920000"/>
            </a:xfrm>
            <a:prstGeom prst="line">
              <a:avLst/>
            </a:prstGeom>
            <a:noFill/>
            <a:ln w="9525"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9" name="Group 6"/>
            <p:cNvGrpSpPr>
              <a:grpSpLocks/>
            </p:cNvGrpSpPr>
            <p:nvPr/>
          </p:nvGrpSpPr>
          <p:grpSpPr bwMode="auto">
            <a:xfrm>
              <a:off x="99517200" y="115250686"/>
              <a:ext cx="8299400" cy="7896500"/>
              <a:chOff x="99517200" y="115265200"/>
              <a:chExt cx="8299400" cy="7896500"/>
            </a:xfrm>
          </p:grpSpPr>
          <p:grpSp>
            <p:nvGrpSpPr>
              <p:cNvPr id="18" name="Group 7"/>
              <p:cNvGrpSpPr>
                <a:grpSpLocks/>
              </p:cNvGrpSpPr>
              <p:nvPr/>
            </p:nvGrpSpPr>
            <p:grpSpPr bwMode="auto">
              <a:xfrm>
                <a:off x="99517200" y="115265200"/>
                <a:ext cx="8255000" cy="3695700"/>
                <a:chOff x="99517200" y="115265200"/>
                <a:chExt cx="8255000" cy="3695700"/>
              </a:xfrm>
            </p:grpSpPr>
            <p:sp>
              <p:nvSpPr>
                <p:cNvPr id="23" name="Freeform 8"/>
                <p:cNvSpPr>
                  <a:spLocks/>
                </p:cNvSpPr>
                <p:nvPr/>
              </p:nvSpPr>
              <p:spPr bwMode="auto">
                <a:xfrm>
                  <a:off x="100264700" y="115265200"/>
                  <a:ext cx="6923300" cy="2679700"/>
                </a:xfrm>
                <a:custGeom>
                  <a:avLst/>
                  <a:gdLst>
                    <a:gd name="T0" fmla="*/ 0 w 7226300"/>
                    <a:gd name="T1" fmla="*/ 12700 h 2679700"/>
                    <a:gd name="T2" fmla="*/ 7226300 w 7226300"/>
                    <a:gd name="T3" fmla="*/ 0 h 2679700"/>
                  </a:gdLst>
                  <a:ahLst/>
                  <a:cxnLst>
                    <a:cxn ang="0">
                      <a:pos x="T0" y="T1"/>
                    </a:cxn>
                    <a:cxn ang="0">
                      <a:pos x="T2" y="T3"/>
                    </a:cxn>
                  </a:cxnLst>
                  <a:rect l="0" t="0" r="r" b="b"/>
                  <a:pathLst>
                    <a:path w="7226300" h="2679700">
                      <a:moveTo>
                        <a:pt x="0" y="12700"/>
                      </a:moveTo>
                      <a:cubicBezTo>
                        <a:pt x="2921000" y="2679700"/>
                        <a:pt x="4229100" y="2590800"/>
                        <a:pt x="7226300" y="0"/>
                      </a:cubicBezTo>
                    </a:path>
                  </a:pathLst>
                </a:custGeom>
                <a:noFill/>
                <a:ln w="9525" cap="flat">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4" name="Freeform 9"/>
                <p:cNvSpPr>
                  <a:spLocks/>
                </p:cNvSpPr>
                <p:nvPr/>
              </p:nvSpPr>
              <p:spPr bwMode="auto">
                <a:xfrm>
                  <a:off x="99517200" y="115277900"/>
                  <a:ext cx="8255000" cy="3683000"/>
                </a:xfrm>
                <a:custGeom>
                  <a:avLst/>
                  <a:gdLst>
                    <a:gd name="T0" fmla="*/ 0 w 8255000"/>
                    <a:gd name="T1" fmla="*/ 0 h 3683000"/>
                    <a:gd name="T2" fmla="*/ 8255000 w 8255000"/>
                    <a:gd name="T3" fmla="*/ 0 h 3683000"/>
                  </a:gdLst>
                  <a:ahLst/>
                  <a:cxnLst>
                    <a:cxn ang="0">
                      <a:pos x="T0" y="T1"/>
                    </a:cxn>
                    <a:cxn ang="0">
                      <a:pos x="T2" y="T3"/>
                    </a:cxn>
                  </a:cxnLst>
                  <a:rect l="0" t="0" r="r" b="b"/>
                  <a:pathLst>
                    <a:path w="8255000" h="3683000">
                      <a:moveTo>
                        <a:pt x="0" y="0"/>
                      </a:moveTo>
                      <a:cubicBezTo>
                        <a:pt x="4089400" y="3683000"/>
                        <a:pt x="4114800" y="3657600"/>
                        <a:pt x="8255000" y="0"/>
                      </a:cubicBezTo>
                    </a:path>
                  </a:pathLst>
                </a:custGeom>
                <a:noFill/>
                <a:ln w="9525" cap="flat"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5" name="Freeform 10"/>
                <p:cNvSpPr>
                  <a:spLocks/>
                </p:cNvSpPr>
                <p:nvPr/>
              </p:nvSpPr>
              <p:spPr bwMode="auto">
                <a:xfrm>
                  <a:off x="101543700" y="115265200"/>
                  <a:ext cx="4056800" cy="939800"/>
                </a:xfrm>
                <a:custGeom>
                  <a:avLst/>
                  <a:gdLst>
                    <a:gd name="T0" fmla="*/ 0 w 3721100"/>
                    <a:gd name="T1" fmla="*/ 12700 h 939800"/>
                    <a:gd name="T2" fmla="*/ 3721100 w 3721100"/>
                    <a:gd name="T3" fmla="*/ 0 h 939800"/>
                  </a:gdLst>
                  <a:ahLst/>
                  <a:cxnLst>
                    <a:cxn ang="0">
                      <a:pos x="T0" y="T1"/>
                    </a:cxn>
                    <a:cxn ang="0">
                      <a:pos x="T2" y="T3"/>
                    </a:cxn>
                  </a:cxnLst>
                  <a:rect l="0" t="0" r="r" b="b"/>
                  <a:pathLst>
                    <a:path w="3721100" h="939800">
                      <a:moveTo>
                        <a:pt x="0" y="12700"/>
                      </a:moveTo>
                      <a:cubicBezTo>
                        <a:pt x="1651000" y="939800"/>
                        <a:pt x="2260600" y="825500"/>
                        <a:pt x="3721100" y="0"/>
                      </a:cubicBezTo>
                    </a:path>
                  </a:pathLst>
                </a:custGeom>
                <a:noFill/>
                <a:ln w="9525" cap="flat"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grpSp>
            <p:nvGrpSpPr>
              <p:cNvPr id="19" name="Group 11"/>
              <p:cNvGrpSpPr>
                <a:grpSpLocks/>
              </p:cNvGrpSpPr>
              <p:nvPr/>
            </p:nvGrpSpPr>
            <p:grpSpPr bwMode="auto">
              <a:xfrm flipV="1">
                <a:off x="99561600" y="119466000"/>
                <a:ext cx="8255000" cy="3695700"/>
                <a:chOff x="99517200" y="115265200"/>
                <a:chExt cx="8255000" cy="3695700"/>
              </a:xfrm>
            </p:grpSpPr>
            <p:sp>
              <p:nvSpPr>
                <p:cNvPr id="20" name="Freeform 12"/>
                <p:cNvSpPr>
                  <a:spLocks/>
                </p:cNvSpPr>
                <p:nvPr/>
              </p:nvSpPr>
              <p:spPr bwMode="auto">
                <a:xfrm>
                  <a:off x="100264700" y="115265200"/>
                  <a:ext cx="6923300" cy="2679700"/>
                </a:xfrm>
                <a:custGeom>
                  <a:avLst/>
                  <a:gdLst>
                    <a:gd name="T0" fmla="*/ 0 w 7226300"/>
                    <a:gd name="T1" fmla="*/ 12700 h 2679700"/>
                    <a:gd name="T2" fmla="*/ 7226300 w 7226300"/>
                    <a:gd name="T3" fmla="*/ 0 h 2679700"/>
                  </a:gdLst>
                  <a:ahLst/>
                  <a:cxnLst>
                    <a:cxn ang="0">
                      <a:pos x="T0" y="T1"/>
                    </a:cxn>
                    <a:cxn ang="0">
                      <a:pos x="T2" y="T3"/>
                    </a:cxn>
                  </a:cxnLst>
                  <a:rect l="0" t="0" r="r" b="b"/>
                  <a:pathLst>
                    <a:path w="7226300" h="2679700">
                      <a:moveTo>
                        <a:pt x="0" y="12700"/>
                      </a:moveTo>
                      <a:cubicBezTo>
                        <a:pt x="2921000" y="2679700"/>
                        <a:pt x="4229100" y="2590800"/>
                        <a:pt x="7226300" y="0"/>
                      </a:cubicBezTo>
                    </a:path>
                  </a:pathLst>
                </a:custGeom>
                <a:noFill/>
                <a:ln w="9525" cap="flat"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1" name="Freeform 13"/>
                <p:cNvSpPr>
                  <a:spLocks/>
                </p:cNvSpPr>
                <p:nvPr/>
              </p:nvSpPr>
              <p:spPr bwMode="auto">
                <a:xfrm>
                  <a:off x="99517200" y="115277900"/>
                  <a:ext cx="8255000" cy="3683000"/>
                </a:xfrm>
                <a:custGeom>
                  <a:avLst/>
                  <a:gdLst>
                    <a:gd name="T0" fmla="*/ 0 w 8255000"/>
                    <a:gd name="T1" fmla="*/ 0 h 3683000"/>
                    <a:gd name="T2" fmla="*/ 8255000 w 8255000"/>
                    <a:gd name="T3" fmla="*/ 0 h 3683000"/>
                  </a:gdLst>
                  <a:ahLst/>
                  <a:cxnLst>
                    <a:cxn ang="0">
                      <a:pos x="T0" y="T1"/>
                    </a:cxn>
                    <a:cxn ang="0">
                      <a:pos x="T2" y="T3"/>
                    </a:cxn>
                  </a:cxnLst>
                  <a:rect l="0" t="0" r="r" b="b"/>
                  <a:pathLst>
                    <a:path w="8255000" h="3683000">
                      <a:moveTo>
                        <a:pt x="0" y="0"/>
                      </a:moveTo>
                      <a:cubicBezTo>
                        <a:pt x="4089400" y="3683000"/>
                        <a:pt x="4114800" y="3657600"/>
                        <a:pt x="8255000" y="0"/>
                      </a:cubicBezTo>
                    </a:path>
                  </a:pathLst>
                </a:custGeom>
                <a:noFill/>
                <a:ln w="9525" cap="flat"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2" name="Freeform 14"/>
                <p:cNvSpPr>
                  <a:spLocks/>
                </p:cNvSpPr>
                <p:nvPr/>
              </p:nvSpPr>
              <p:spPr bwMode="auto">
                <a:xfrm>
                  <a:off x="101543700" y="115265200"/>
                  <a:ext cx="4056800" cy="939800"/>
                </a:xfrm>
                <a:custGeom>
                  <a:avLst/>
                  <a:gdLst>
                    <a:gd name="T0" fmla="*/ 0 w 3721100"/>
                    <a:gd name="T1" fmla="*/ 12700 h 939800"/>
                    <a:gd name="T2" fmla="*/ 3721100 w 3721100"/>
                    <a:gd name="T3" fmla="*/ 0 h 939800"/>
                  </a:gdLst>
                  <a:ahLst/>
                  <a:cxnLst>
                    <a:cxn ang="0">
                      <a:pos x="T0" y="T1"/>
                    </a:cxn>
                    <a:cxn ang="0">
                      <a:pos x="T2" y="T3"/>
                    </a:cxn>
                  </a:cxnLst>
                  <a:rect l="0" t="0" r="r" b="b"/>
                  <a:pathLst>
                    <a:path w="3721100" h="939800">
                      <a:moveTo>
                        <a:pt x="0" y="12700"/>
                      </a:moveTo>
                      <a:cubicBezTo>
                        <a:pt x="1651000" y="939800"/>
                        <a:pt x="2260600" y="825500"/>
                        <a:pt x="3721100" y="0"/>
                      </a:cubicBezTo>
                    </a:path>
                  </a:pathLst>
                </a:custGeom>
                <a:noFill/>
                <a:ln w="9525" cap="flat"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grpSp>
        <p:grpSp>
          <p:nvGrpSpPr>
            <p:cNvPr id="10" name="Group 15"/>
            <p:cNvGrpSpPr>
              <a:grpSpLocks/>
            </p:cNvGrpSpPr>
            <p:nvPr/>
          </p:nvGrpSpPr>
          <p:grpSpPr bwMode="auto">
            <a:xfrm rot="-5400000">
              <a:off x="97392425" y="117366625"/>
              <a:ext cx="7687750" cy="3695700"/>
              <a:chOff x="99517200" y="115265200"/>
              <a:chExt cx="8255000" cy="3695700"/>
            </a:xfrm>
          </p:grpSpPr>
          <p:sp>
            <p:nvSpPr>
              <p:cNvPr id="15" name="Freeform 16"/>
              <p:cNvSpPr>
                <a:spLocks/>
              </p:cNvSpPr>
              <p:nvPr/>
            </p:nvSpPr>
            <p:spPr bwMode="auto">
              <a:xfrm>
                <a:off x="100264700" y="115265200"/>
                <a:ext cx="6923300" cy="2679700"/>
              </a:xfrm>
              <a:custGeom>
                <a:avLst/>
                <a:gdLst>
                  <a:gd name="T0" fmla="*/ 0 w 7226300"/>
                  <a:gd name="T1" fmla="*/ 12700 h 2679700"/>
                  <a:gd name="T2" fmla="*/ 7226300 w 7226300"/>
                  <a:gd name="T3" fmla="*/ 0 h 2679700"/>
                </a:gdLst>
                <a:ahLst/>
                <a:cxnLst>
                  <a:cxn ang="0">
                    <a:pos x="T0" y="T1"/>
                  </a:cxn>
                  <a:cxn ang="0">
                    <a:pos x="T2" y="T3"/>
                  </a:cxn>
                </a:cxnLst>
                <a:rect l="0" t="0" r="r" b="b"/>
                <a:pathLst>
                  <a:path w="7226300" h="2679700">
                    <a:moveTo>
                      <a:pt x="0" y="12700"/>
                    </a:moveTo>
                    <a:cubicBezTo>
                      <a:pt x="2921000" y="2679700"/>
                      <a:pt x="4229100" y="2590800"/>
                      <a:pt x="7226300" y="0"/>
                    </a:cubicBezTo>
                  </a:path>
                </a:pathLst>
              </a:custGeom>
              <a:noFill/>
              <a:ln w="9525" cap="flat"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6" name="Freeform 17"/>
              <p:cNvSpPr>
                <a:spLocks/>
              </p:cNvSpPr>
              <p:nvPr/>
            </p:nvSpPr>
            <p:spPr bwMode="auto">
              <a:xfrm>
                <a:off x="99517200" y="115277900"/>
                <a:ext cx="8255000" cy="3683000"/>
              </a:xfrm>
              <a:custGeom>
                <a:avLst/>
                <a:gdLst>
                  <a:gd name="T0" fmla="*/ 0 w 8255000"/>
                  <a:gd name="T1" fmla="*/ 0 h 3683000"/>
                  <a:gd name="T2" fmla="*/ 8255000 w 8255000"/>
                  <a:gd name="T3" fmla="*/ 0 h 3683000"/>
                </a:gdLst>
                <a:ahLst/>
                <a:cxnLst>
                  <a:cxn ang="0">
                    <a:pos x="T0" y="T1"/>
                  </a:cxn>
                  <a:cxn ang="0">
                    <a:pos x="T2" y="T3"/>
                  </a:cxn>
                </a:cxnLst>
                <a:rect l="0" t="0" r="r" b="b"/>
                <a:pathLst>
                  <a:path w="8255000" h="3683000">
                    <a:moveTo>
                      <a:pt x="0" y="0"/>
                    </a:moveTo>
                    <a:cubicBezTo>
                      <a:pt x="4089400" y="3683000"/>
                      <a:pt x="4114800" y="3657600"/>
                      <a:pt x="8255000" y="0"/>
                    </a:cubicBezTo>
                  </a:path>
                </a:pathLst>
              </a:custGeom>
              <a:noFill/>
              <a:ln w="9525" cap="flat"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7" name="Freeform 18"/>
              <p:cNvSpPr>
                <a:spLocks/>
              </p:cNvSpPr>
              <p:nvPr/>
            </p:nvSpPr>
            <p:spPr bwMode="auto">
              <a:xfrm>
                <a:off x="101543700" y="115265200"/>
                <a:ext cx="4056800" cy="939800"/>
              </a:xfrm>
              <a:custGeom>
                <a:avLst/>
                <a:gdLst>
                  <a:gd name="T0" fmla="*/ 0 w 3721100"/>
                  <a:gd name="T1" fmla="*/ 12700 h 939800"/>
                  <a:gd name="T2" fmla="*/ 3721100 w 3721100"/>
                  <a:gd name="T3" fmla="*/ 0 h 939800"/>
                </a:gdLst>
                <a:ahLst/>
                <a:cxnLst>
                  <a:cxn ang="0">
                    <a:pos x="T0" y="T1"/>
                  </a:cxn>
                  <a:cxn ang="0">
                    <a:pos x="T2" y="T3"/>
                  </a:cxn>
                </a:cxnLst>
                <a:rect l="0" t="0" r="r" b="b"/>
                <a:pathLst>
                  <a:path w="3721100" h="939800">
                    <a:moveTo>
                      <a:pt x="0" y="12700"/>
                    </a:moveTo>
                    <a:cubicBezTo>
                      <a:pt x="1651000" y="939800"/>
                      <a:pt x="2260600" y="825500"/>
                      <a:pt x="3721100" y="0"/>
                    </a:cubicBezTo>
                  </a:path>
                </a:pathLst>
              </a:custGeom>
              <a:noFill/>
              <a:ln w="9525" cap="flat"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grpSp>
          <p:nvGrpSpPr>
            <p:cNvPr id="11" name="Group 19"/>
            <p:cNvGrpSpPr>
              <a:grpSpLocks/>
            </p:cNvGrpSpPr>
            <p:nvPr/>
          </p:nvGrpSpPr>
          <p:grpSpPr bwMode="auto">
            <a:xfrm rot="16200000" flipV="1">
              <a:off x="102193275" y="117401575"/>
              <a:ext cx="7706850" cy="3695700"/>
              <a:chOff x="99517200" y="115265200"/>
              <a:chExt cx="8255000" cy="3695700"/>
            </a:xfrm>
          </p:grpSpPr>
          <p:sp>
            <p:nvSpPr>
              <p:cNvPr id="12" name="Freeform 20"/>
              <p:cNvSpPr>
                <a:spLocks/>
              </p:cNvSpPr>
              <p:nvPr/>
            </p:nvSpPr>
            <p:spPr bwMode="auto">
              <a:xfrm>
                <a:off x="100264700" y="115265200"/>
                <a:ext cx="6923300" cy="2679700"/>
              </a:xfrm>
              <a:custGeom>
                <a:avLst/>
                <a:gdLst>
                  <a:gd name="T0" fmla="*/ 0 w 7226300"/>
                  <a:gd name="T1" fmla="*/ 12700 h 2679700"/>
                  <a:gd name="T2" fmla="*/ 7226300 w 7226300"/>
                  <a:gd name="T3" fmla="*/ 0 h 2679700"/>
                </a:gdLst>
                <a:ahLst/>
                <a:cxnLst>
                  <a:cxn ang="0">
                    <a:pos x="T0" y="T1"/>
                  </a:cxn>
                  <a:cxn ang="0">
                    <a:pos x="T2" y="T3"/>
                  </a:cxn>
                </a:cxnLst>
                <a:rect l="0" t="0" r="r" b="b"/>
                <a:pathLst>
                  <a:path w="7226300" h="2679700">
                    <a:moveTo>
                      <a:pt x="0" y="12700"/>
                    </a:moveTo>
                    <a:cubicBezTo>
                      <a:pt x="2921000" y="2679700"/>
                      <a:pt x="4229100" y="2590800"/>
                      <a:pt x="7226300" y="0"/>
                    </a:cubicBezTo>
                  </a:path>
                </a:pathLst>
              </a:custGeom>
              <a:noFill/>
              <a:ln w="9525" cap="flat"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3" name="Freeform 21"/>
              <p:cNvSpPr>
                <a:spLocks/>
              </p:cNvSpPr>
              <p:nvPr/>
            </p:nvSpPr>
            <p:spPr bwMode="auto">
              <a:xfrm>
                <a:off x="99517200" y="115277900"/>
                <a:ext cx="8255000" cy="3683000"/>
              </a:xfrm>
              <a:custGeom>
                <a:avLst/>
                <a:gdLst>
                  <a:gd name="T0" fmla="*/ 0 w 8255000"/>
                  <a:gd name="T1" fmla="*/ 0 h 3683000"/>
                  <a:gd name="T2" fmla="*/ 8255000 w 8255000"/>
                  <a:gd name="T3" fmla="*/ 0 h 3683000"/>
                </a:gdLst>
                <a:ahLst/>
                <a:cxnLst>
                  <a:cxn ang="0">
                    <a:pos x="T0" y="T1"/>
                  </a:cxn>
                  <a:cxn ang="0">
                    <a:pos x="T2" y="T3"/>
                  </a:cxn>
                </a:cxnLst>
                <a:rect l="0" t="0" r="r" b="b"/>
                <a:pathLst>
                  <a:path w="8255000" h="3683000">
                    <a:moveTo>
                      <a:pt x="0" y="0"/>
                    </a:moveTo>
                    <a:cubicBezTo>
                      <a:pt x="4089400" y="3683000"/>
                      <a:pt x="4114800" y="3657600"/>
                      <a:pt x="8255000" y="0"/>
                    </a:cubicBezTo>
                  </a:path>
                </a:pathLst>
              </a:custGeom>
              <a:noFill/>
              <a:ln w="9525" cap="flat"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4" name="Freeform 22"/>
              <p:cNvSpPr>
                <a:spLocks/>
              </p:cNvSpPr>
              <p:nvPr/>
            </p:nvSpPr>
            <p:spPr bwMode="auto">
              <a:xfrm>
                <a:off x="101543700" y="115265200"/>
                <a:ext cx="4056800" cy="939800"/>
              </a:xfrm>
              <a:custGeom>
                <a:avLst/>
                <a:gdLst>
                  <a:gd name="T0" fmla="*/ 0 w 3721100"/>
                  <a:gd name="T1" fmla="*/ 12700 h 939800"/>
                  <a:gd name="T2" fmla="*/ 3721100 w 3721100"/>
                  <a:gd name="T3" fmla="*/ 0 h 939800"/>
                </a:gdLst>
                <a:ahLst/>
                <a:cxnLst>
                  <a:cxn ang="0">
                    <a:pos x="T0" y="T1"/>
                  </a:cxn>
                  <a:cxn ang="0">
                    <a:pos x="T2" y="T3"/>
                  </a:cxn>
                </a:cxnLst>
                <a:rect l="0" t="0" r="r" b="b"/>
                <a:pathLst>
                  <a:path w="3721100" h="939800">
                    <a:moveTo>
                      <a:pt x="0" y="12700"/>
                    </a:moveTo>
                    <a:cubicBezTo>
                      <a:pt x="1651000" y="939800"/>
                      <a:pt x="2260600" y="825500"/>
                      <a:pt x="3721100" y="0"/>
                    </a:cubicBezTo>
                  </a:path>
                </a:pathLst>
              </a:custGeom>
              <a:noFill/>
              <a:ln w="9525" cap="flat"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grpSp>
      <p:sp>
        <p:nvSpPr>
          <p:cNvPr id="26" name="Line 23"/>
          <p:cNvSpPr>
            <a:spLocks noChangeShapeType="1"/>
          </p:cNvSpPr>
          <p:nvPr/>
        </p:nvSpPr>
        <p:spPr bwMode="auto">
          <a:xfrm flipV="1">
            <a:off x="7443339" y="1857246"/>
            <a:ext cx="0" cy="794079"/>
          </a:xfrm>
          <a:prstGeom prst="line">
            <a:avLst/>
          </a:prstGeom>
          <a:noFill/>
          <a:ln w="28575">
            <a:solidFill>
              <a:srgbClr val="FF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8793" tIns="38793" rIns="38793" bIns="38793" numCol="1" anchor="t" anchorCtr="0" compatLnSpc="1">
            <a:prstTxWarp prst="textNoShape">
              <a:avLst/>
            </a:prstTxWarp>
          </a:bodyPr>
          <a:lstStyle/>
          <a:p>
            <a:endParaRPr lang="en-GB"/>
          </a:p>
        </p:txBody>
      </p:sp>
      <p:sp>
        <p:nvSpPr>
          <p:cNvPr id="27" name="Line 24"/>
          <p:cNvSpPr>
            <a:spLocks noChangeShapeType="1"/>
          </p:cNvSpPr>
          <p:nvPr/>
        </p:nvSpPr>
        <p:spPr bwMode="auto">
          <a:xfrm rot="16200000" flipH="1" flipV="1">
            <a:off x="6890018" y="1285780"/>
            <a:ext cx="0" cy="1144628"/>
          </a:xfrm>
          <a:prstGeom prst="line">
            <a:avLst/>
          </a:prstGeom>
          <a:noFill/>
          <a:ln w="28575">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8793" tIns="38793" rIns="38793" bIns="38793" numCol="1" anchor="t" anchorCtr="0" compatLnSpc="1">
            <a:prstTxWarp prst="textNoShape">
              <a:avLst/>
            </a:prstTxWarp>
          </a:bodyPr>
          <a:lstStyle/>
          <a:p>
            <a:endParaRPr lang="en-GB"/>
          </a:p>
        </p:txBody>
      </p:sp>
      <p:sp>
        <p:nvSpPr>
          <p:cNvPr id="29" name="Rectangle 28"/>
          <p:cNvSpPr/>
          <p:nvPr/>
        </p:nvSpPr>
        <p:spPr>
          <a:xfrm>
            <a:off x="7480267" y="2365322"/>
            <a:ext cx="489206" cy="421094"/>
          </a:xfrm>
          <a:prstGeom prst="rect">
            <a:avLst/>
          </a:prstGeom>
        </p:spPr>
        <p:txBody>
          <a:bodyPr wrap="none" lIns="96981" tIns="48491" rIns="96981" bIns="48491">
            <a:spAutoFit/>
          </a:bodyPr>
          <a:lstStyle/>
          <a:p>
            <a:r>
              <a:rPr lang="en-US" sz="2100" b="1" dirty="0" err="1" smtClean="0">
                <a:solidFill>
                  <a:srgbClr val="FFFFFF"/>
                </a:solidFill>
                <a:latin typeface="Symbol" pitchFamily="18" charset="2"/>
                <a:sym typeface="Symbol"/>
              </a:rPr>
              <a:t>D</a:t>
            </a:r>
            <a:r>
              <a:rPr lang="en-US" sz="2100" b="1" dirty="0" err="1" smtClean="0">
                <a:solidFill>
                  <a:srgbClr val="FFFFFF"/>
                </a:solidFill>
                <a:latin typeface="Calibri" pitchFamily="34" charset="0"/>
                <a:sym typeface="Symbol"/>
              </a:rPr>
              <a:t>y</a:t>
            </a:r>
            <a:endParaRPr lang="en-GB" sz="2100" b="1" dirty="0">
              <a:solidFill>
                <a:srgbClr val="FFFFFF"/>
              </a:solidFill>
            </a:endParaRPr>
          </a:p>
        </p:txBody>
      </p:sp>
      <p:sp>
        <p:nvSpPr>
          <p:cNvPr id="36" name="Rectangle 35"/>
          <p:cNvSpPr/>
          <p:nvPr/>
        </p:nvSpPr>
        <p:spPr>
          <a:xfrm>
            <a:off x="6483233" y="1413528"/>
            <a:ext cx="450734" cy="421094"/>
          </a:xfrm>
          <a:prstGeom prst="rect">
            <a:avLst/>
          </a:prstGeom>
        </p:spPr>
        <p:txBody>
          <a:bodyPr wrap="none" lIns="96981" tIns="48491" rIns="96981" bIns="48491">
            <a:spAutoFit/>
          </a:bodyPr>
          <a:lstStyle/>
          <a:p>
            <a:r>
              <a:rPr lang="en-US" sz="2100" b="1" dirty="0">
                <a:solidFill>
                  <a:srgbClr val="FFFF00"/>
                </a:solidFill>
                <a:latin typeface="Calibri" pitchFamily="34" charset="0"/>
                <a:sym typeface="Symbol"/>
              </a:rPr>
              <a:t>A</a:t>
            </a:r>
            <a:r>
              <a:rPr lang="en-US" sz="2100" b="1" baseline="-25000" dirty="0">
                <a:solidFill>
                  <a:srgbClr val="FFFF00"/>
                </a:solidFill>
                <a:latin typeface="Calibri" pitchFamily="34" charset="0"/>
                <a:sym typeface="Symbol"/>
              </a:rPr>
              <a:t>1</a:t>
            </a:r>
            <a:endParaRPr lang="en-GB" sz="2100" b="1" baseline="-25000" dirty="0">
              <a:solidFill>
                <a:srgbClr val="FFFF00"/>
              </a:solidFill>
            </a:endParaRPr>
          </a:p>
        </p:txBody>
      </p:sp>
      <mc:AlternateContent xmlns:mc="http://schemas.openxmlformats.org/markup-compatibility/2006" xmlns:a14="http://schemas.microsoft.com/office/drawing/2010/main">
        <mc:Choice Requires="a14">
          <p:sp>
            <p:nvSpPr>
              <p:cNvPr id="2" name="Rectangle 1"/>
              <p:cNvSpPr/>
              <p:nvPr/>
            </p:nvSpPr>
            <p:spPr>
              <a:xfrm>
                <a:off x="6558076" y="4347420"/>
                <a:ext cx="2096407" cy="5943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500" i="1">
                              <a:latin typeface="Cambria Math"/>
                            </a:rPr>
                          </m:ctrlPr>
                        </m:sSubPr>
                        <m:e>
                          <m:r>
                            <a:rPr lang="en-US" sz="1500" i="1">
                              <a:latin typeface="Cambria Math"/>
                            </a:rPr>
                            <m:t>𝐴</m:t>
                          </m:r>
                          <m:r>
                            <a:rPr lang="en-US" sz="1500" i="1">
                              <a:latin typeface="Cambria Math"/>
                            </a:rPr>
                            <m:t>′</m:t>
                          </m:r>
                        </m:e>
                        <m:sub>
                          <m:r>
                            <a:rPr lang="en-US" sz="1500" i="1">
                              <a:latin typeface="Cambria Math"/>
                            </a:rPr>
                            <m:t>𝑛</m:t>
                          </m:r>
                          <m:r>
                            <a:rPr lang="en-US" sz="1500" i="1">
                              <a:latin typeface="Cambria Math"/>
                            </a:rPr>
                            <m:t>−1</m:t>
                          </m:r>
                        </m:sub>
                      </m:sSub>
                      <m:r>
                        <a:rPr lang="en-US" sz="1500" i="1">
                          <a:latin typeface="Cambria Math"/>
                        </a:rPr>
                        <m:t>=</m:t>
                      </m:r>
                      <m:sSub>
                        <m:sSubPr>
                          <m:ctrlPr>
                            <a:rPr lang="en-GB" sz="1500" i="1">
                              <a:latin typeface="Cambria Math"/>
                            </a:rPr>
                          </m:ctrlPr>
                        </m:sSubPr>
                        <m:e>
                          <m:d>
                            <m:dPr>
                              <m:ctrlPr>
                                <a:rPr lang="en-GB" sz="1500" i="1">
                                  <a:latin typeface="Cambria Math"/>
                                </a:rPr>
                              </m:ctrlPr>
                            </m:dPr>
                            <m:e>
                              <m:r>
                                <a:rPr lang="en-US" sz="1500" i="1">
                                  <a:latin typeface="Cambria Math"/>
                                </a:rPr>
                                <m:t>𝑛</m:t>
                              </m:r>
                              <m:r>
                                <a:rPr lang="en-US" sz="1500" i="1">
                                  <a:latin typeface="Cambria Math"/>
                                </a:rPr>
                                <m:t>−1</m:t>
                              </m:r>
                            </m:e>
                          </m:d>
                          <m:r>
                            <a:rPr lang="en-US" sz="1500" i="1">
                              <a:latin typeface="Cambria Math"/>
                            </a:rPr>
                            <m:t>𝐵</m:t>
                          </m:r>
                        </m:e>
                        <m:sub>
                          <m:r>
                            <a:rPr lang="en-US" sz="1500" i="1">
                              <a:latin typeface="Cambria Math"/>
                            </a:rPr>
                            <m:t>𝑛</m:t>
                          </m:r>
                        </m:sub>
                      </m:sSub>
                      <m:f>
                        <m:fPr>
                          <m:ctrlPr>
                            <a:rPr lang="en-GB" sz="1500" i="1">
                              <a:latin typeface="Cambria Math"/>
                            </a:rPr>
                          </m:ctrlPr>
                        </m:fPr>
                        <m:num>
                          <m:r>
                            <m:rPr>
                              <m:sty m:val="p"/>
                            </m:rPr>
                            <a:rPr lang="en-US" sz="1500">
                              <a:latin typeface="Cambria Math"/>
                            </a:rPr>
                            <m:t>Δ</m:t>
                          </m:r>
                          <m:r>
                            <a:rPr lang="en-US" sz="1500" i="1">
                              <a:latin typeface="Cambria Math"/>
                            </a:rPr>
                            <m:t>𝑦</m:t>
                          </m:r>
                        </m:num>
                        <m:den>
                          <m:sSub>
                            <m:sSubPr>
                              <m:ctrlPr>
                                <a:rPr lang="en-GB" sz="1500" i="1">
                                  <a:latin typeface="Cambria Math"/>
                                </a:rPr>
                              </m:ctrlPr>
                            </m:sSubPr>
                            <m:e>
                              <m:r>
                                <a:rPr lang="en-US" sz="1500" i="1">
                                  <a:latin typeface="Cambria Math"/>
                                </a:rPr>
                                <m:t>𝑟</m:t>
                              </m:r>
                            </m:e>
                            <m:sub>
                              <m:r>
                                <a:rPr lang="en-US" sz="1500" i="1">
                                  <a:latin typeface="Cambria Math"/>
                                </a:rPr>
                                <m:t>𝑟𝑒𝑓</m:t>
                              </m:r>
                            </m:sub>
                          </m:sSub>
                        </m:den>
                      </m:f>
                    </m:oMath>
                  </m:oMathPara>
                </a14:m>
                <a:endParaRPr lang="en-GB" sz="1500" dirty="0"/>
              </a:p>
            </p:txBody>
          </p:sp>
        </mc:Choice>
        <mc:Fallback xmlns="">
          <p:sp>
            <p:nvSpPr>
              <p:cNvPr id="2" name="Rectangle 1"/>
              <p:cNvSpPr>
                <a:spLocks noRot="1" noChangeAspect="1" noMove="1" noResize="1" noEditPoints="1" noAdjustHandles="1" noChangeArrowheads="1" noChangeShapeType="1" noTextEdit="1"/>
              </p:cNvSpPr>
              <p:nvPr/>
            </p:nvSpPr>
            <p:spPr>
              <a:xfrm>
                <a:off x="6558076" y="4347420"/>
                <a:ext cx="2096407" cy="594393"/>
              </a:xfrm>
              <a:prstGeom prst="rect">
                <a:avLst/>
              </a:prstGeom>
              <a:blipFill rotWithShape="1">
                <a:blip r:embed="rId4"/>
                <a:stretch>
                  <a:fillRect b="-1020"/>
                </a:stretch>
              </a:blipFill>
            </p:spPr>
            <p:txBody>
              <a:bodyPr/>
              <a:lstStyle/>
              <a:p>
                <a:r>
                  <a:rPr lang="en-GB">
                    <a:noFill/>
                  </a:rPr>
                  <a:t> </a:t>
                </a:r>
              </a:p>
            </p:txBody>
          </p:sp>
        </mc:Fallback>
      </mc:AlternateContent>
      <p:sp>
        <p:nvSpPr>
          <p:cNvPr id="34" name="Rectangle 33"/>
          <p:cNvSpPr/>
          <p:nvPr/>
        </p:nvSpPr>
        <p:spPr>
          <a:xfrm>
            <a:off x="50800" y="152400"/>
            <a:ext cx="3416320" cy="400110"/>
          </a:xfrm>
          <a:prstGeom prst="rect">
            <a:avLst/>
          </a:prstGeom>
        </p:spPr>
        <p:txBody>
          <a:bodyPr wrap="none">
            <a:spAutoFit/>
          </a:bodyPr>
          <a:lstStyle/>
          <a:p>
            <a:r>
              <a:rPr lang="en-GB" b="1" kern="0" dirty="0" smtClean="0">
                <a:solidFill>
                  <a:schemeClr val="bg1"/>
                </a:solidFill>
                <a:latin typeface="+mj-lt"/>
              </a:rPr>
              <a:t>Mechanical side-effects (2/2)</a:t>
            </a:r>
            <a:endParaRPr lang="en-GB" b="1" dirty="0">
              <a:solidFill>
                <a:schemeClr val="bg1"/>
              </a:solidFill>
              <a:latin typeface="+mj-lt"/>
            </a:endParaRPr>
          </a:p>
        </p:txBody>
      </p:sp>
    </p:spTree>
    <p:extLst>
      <p:ext uri="{BB962C8B-B14F-4D97-AF65-F5344CB8AC3E}">
        <p14:creationId xmlns:p14="http://schemas.microsoft.com/office/powerpoint/2010/main" val="367772029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16" b="25291"/>
          <a:stretch/>
        </p:blipFill>
        <p:spPr bwMode="auto">
          <a:xfrm>
            <a:off x="6685" y="770021"/>
            <a:ext cx="10159999" cy="624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8400" y="838200"/>
            <a:ext cx="2437379" cy="3639871"/>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p:cNvSpPr>
            <a:spLocks noChangeArrowheads="1"/>
          </p:cNvSpPr>
          <p:nvPr/>
        </p:nvSpPr>
        <p:spPr bwMode="auto">
          <a:xfrm>
            <a:off x="50800" y="6057037"/>
            <a:ext cx="1005148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0" tIns="0" rIns="0" bIns="0">
            <a:spAutoFit/>
          </a:bodyPr>
          <a:lstStyle/>
          <a:p>
            <a:pPr marL="303066" indent="-303066">
              <a:spcAft>
                <a:spcPts val="0"/>
              </a:spcAft>
              <a:buFont typeface="Arial" pitchFamily="34" charset="0"/>
              <a:buChar char="•"/>
              <a:defRPr/>
            </a:pPr>
            <a:r>
              <a:rPr lang="en-US" sz="1900" dirty="0">
                <a:solidFill>
                  <a:srgbClr val="FFFFFF"/>
                </a:solidFill>
                <a:latin typeface="Calibri" pitchFamily="34" charset="0"/>
              </a:rPr>
              <a:t>New 5-coil, 102 </a:t>
            </a:r>
            <a:r>
              <a:rPr lang="en-US" sz="1900" dirty="0" smtClean="0">
                <a:solidFill>
                  <a:srgbClr val="FFFFFF"/>
                </a:solidFill>
                <a:latin typeface="Calibri" pitchFamily="34" charset="0"/>
              </a:rPr>
              <a:t>mm long </a:t>
            </a:r>
            <a:r>
              <a:rPr lang="en-US" sz="1900" dirty="0">
                <a:solidFill>
                  <a:srgbClr val="FFFFFF"/>
                </a:solidFill>
                <a:latin typeface="Calibri" pitchFamily="34" charset="0"/>
              </a:rPr>
              <a:t>fluxmeter for the dynamic measurement of normal harmonics B</a:t>
            </a:r>
            <a:r>
              <a:rPr lang="en-US" sz="1900" baseline="-25000" dirty="0">
                <a:solidFill>
                  <a:srgbClr val="FFFFFF"/>
                </a:solidFill>
                <a:latin typeface="Calibri" pitchFamily="34" charset="0"/>
              </a:rPr>
              <a:t>1</a:t>
            </a:r>
            <a:r>
              <a:rPr lang="en-US" sz="1900" dirty="0">
                <a:solidFill>
                  <a:srgbClr val="FFFFFF"/>
                </a:solidFill>
                <a:latin typeface="Calibri" pitchFamily="34" charset="0"/>
              </a:rPr>
              <a:t> </a:t>
            </a:r>
            <a:r>
              <a:rPr lang="en-US" sz="1900" dirty="0">
                <a:solidFill>
                  <a:srgbClr val="FFFFFF"/>
                </a:solidFill>
                <a:latin typeface="Calibri" pitchFamily="34" charset="0"/>
                <a:sym typeface="Symbol"/>
              </a:rPr>
              <a:t> B</a:t>
            </a:r>
            <a:r>
              <a:rPr lang="en-US" sz="1900" baseline="-25000" dirty="0">
                <a:solidFill>
                  <a:srgbClr val="FFFFFF"/>
                </a:solidFill>
                <a:latin typeface="Calibri" pitchFamily="34" charset="0"/>
                <a:sym typeface="Symbol"/>
              </a:rPr>
              <a:t>5</a:t>
            </a:r>
            <a:endParaRPr lang="en-US" sz="1900" dirty="0">
              <a:solidFill>
                <a:srgbClr val="FFFFFF"/>
              </a:solidFill>
              <a:latin typeface="Calibri" pitchFamily="34" charset="0"/>
              <a:sym typeface="Symbol"/>
            </a:endParaRPr>
          </a:p>
          <a:p>
            <a:pPr marL="303066" indent="-303066">
              <a:spcAft>
                <a:spcPts val="0"/>
              </a:spcAft>
              <a:buFont typeface="Arial" pitchFamily="34" charset="0"/>
              <a:buChar char="•"/>
              <a:defRPr/>
            </a:pPr>
            <a:r>
              <a:rPr lang="en-US" sz="1900" dirty="0" smtClean="0">
                <a:solidFill>
                  <a:srgbClr val="FFFFFF"/>
                </a:solidFill>
                <a:latin typeface="Calibri" pitchFamily="34" charset="0"/>
              </a:rPr>
              <a:t>measure transfer function and time constants</a:t>
            </a:r>
          </a:p>
          <a:p>
            <a:pPr marL="303066" indent="-303066">
              <a:spcAft>
                <a:spcPts val="0"/>
              </a:spcAft>
              <a:buFont typeface="Arial" pitchFamily="34" charset="0"/>
              <a:buChar char="•"/>
              <a:defRPr/>
            </a:pPr>
            <a:r>
              <a:rPr lang="en-US" sz="1900" dirty="0" smtClean="0">
                <a:solidFill>
                  <a:srgbClr val="FFFFFF"/>
                </a:solidFill>
                <a:latin typeface="Calibri" pitchFamily="34" charset="0"/>
              </a:rPr>
              <a:t>provide real-time feedback to operation (future: power supply control ?)</a:t>
            </a:r>
            <a:endParaRPr lang="en-US" sz="1900" dirty="0">
              <a:solidFill>
                <a:srgbClr val="FFFFFF"/>
              </a:solidFill>
              <a:latin typeface="Calibri" pitchFamily="34" charset="0"/>
            </a:endParaRPr>
          </a:p>
          <a:p>
            <a:pPr marL="303066" indent="-303066">
              <a:spcAft>
                <a:spcPts val="0"/>
              </a:spcAft>
              <a:buFont typeface="Arial" pitchFamily="34" charset="0"/>
              <a:buChar char="•"/>
              <a:defRPr/>
            </a:pPr>
            <a:endParaRPr lang="en-US" sz="1900" dirty="0">
              <a:solidFill>
                <a:srgbClr val="FFFFFF"/>
              </a:solidFill>
              <a:latin typeface="Calibri" pitchFamily="34" charset="0"/>
            </a:endParaRPr>
          </a:p>
        </p:txBody>
      </p:sp>
      <p:sp>
        <p:nvSpPr>
          <p:cNvPr id="10" name="Rectangle 9"/>
          <p:cNvSpPr/>
          <p:nvPr/>
        </p:nvSpPr>
        <p:spPr>
          <a:xfrm>
            <a:off x="127000" y="152400"/>
            <a:ext cx="2912977" cy="400110"/>
          </a:xfrm>
          <a:prstGeom prst="rect">
            <a:avLst/>
          </a:prstGeom>
        </p:spPr>
        <p:txBody>
          <a:bodyPr wrap="none">
            <a:spAutoFit/>
          </a:bodyPr>
          <a:lstStyle/>
          <a:p>
            <a:r>
              <a:rPr lang="en-GB" b="1" kern="0" dirty="0" smtClean="0">
                <a:solidFill>
                  <a:schemeClr val="bg1"/>
                </a:solidFill>
                <a:latin typeface="+mj-lt"/>
              </a:rPr>
              <a:t>Harmonic fluxmeter (1/2)</a:t>
            </a:r>
            <a:endParaRPr lang="en-GB" b="1" dirty="0">
              <a:solidFill>
                <a:schemeClr val="bg1"/>
              </a:solidFill>
              <a:latin typeface="+mj-lt"/>
            </a:endParaRPr>
          </a:p>
        </p:txBody>
      </p:sp>
    </p:spTree>
    <p:extLst>
      <p:ext uri="{BB962C8B-B14F-4D97-AF65-F5344CB8AC3E}">
        <p14:creationId xmlns:p14="http://schemas.microsoft.com/office/powerpoint/2010/main" val="371565383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4294967295"/>
          </p:nvPr>
        </p:nvSpPr>
        <p:spPr>
          <a:xfrm>
            <a:off x="22726" y="965200"/>
            <a:ext cx="5971674" cy="5992842"/>
          </a:xfrm>
        </p:spPr>
        <p:txBody>
          <a:bodyPr/>
          <a:lstStyle/>
          <a:p>
            <a:r>
              <a:rPr lang="en-US" dirty="0" smtClean="0">
                <a:ea typeface="ＭＳ Ｐゴシック" pitchFamily="34" charset="-128"/>
              </a:rPr>
              <a:t>5-coil array as used routinely for analog bucking of B</a:t>
            </a:r>
            <a:r>
              <a:rPr lang="en-US" baseline="-25000" dirty="0" smtClean="0">
                <a:ea typeface="ＭＳ Ｐゴシック" pitchFamily="34" charset="-128"/>
              </a:rPr>
              <a:t>1</a:t>
            </a:r>
            <a:r>
              <a:rPr lang="en-US" dirty="0" smtClean="0">
                <a:ea typeface="ＭＳ Ｐゴシック" pitchFamily="34" charset="-128"/>
              </a:rPr>
              <a:t> and B</a:t>
            </a:r>
            <a:r>
              <a:rPr lang="en-US" baseline="-25000" dirty="0" smtClean="0">
                <a:ea typeface="ＭＳ Ｐゴシック" pitchFamily="34" charset="-128"/>
              </a:rPr>
              <a:t>2</a:t>
            </a:r>
          </a:p>
          <a:p>
            <a:r>
              <a:rPr lang="en-US" dirty="0" smtClean="0">
                <a:ea typeface="ＭＳ Ｐゴシック" pitchFamily="34" charset="-128"/>
              </a:rPr>
              <a:t>Digital bucking </a:t>
            </a:r>
            <a:r>
              <a:rPr lang="en-US" dirty="0" smtClean="0">
                <a:ea typeface="ＭＳ Ｐゴシック" pitchFamily="34" charset="-128"/>
                <a:sym typeface="Symbol"/>
              </a:rPr>
              <a:t> inversion of the matrix system</a:t>
            </a:r>
          </a:p>
          <a:p>
            <a:endParaRPr lang="en-US" dirty="0" smtClean="0">
              <a:ea typeface="ＭＳ Ｐゴシック" pitchFamily="34" charset="-128"/>
              <a:sym typeface="Symbol"/>
            </a:endParaRPr>
          </a:p>
          <a:p>
            <a:endParaRPr lang="en-US" dirty="0">
              <a:ea typeface="ＭＳ Ｐゴシック" pitchFamily="34" charset="-128"/>
              <a:sym typeface="Symbol"/>
            </a:endParaRPr>
          </a:p>
          <a:p>
            <a:pPr marL="449263" indent="-404813">
              <a:buNone/>
            </a:pPr>
            <a:r>
              <a:rPr lang="en-US" dirty="0" smtClean="0">
                <a:ea typeface="ＭＳ Ｐゴシック" pitchFamily="34" charset="-128"/>
                <a:sym typeface="Symbol"/>
              </a:rPr>
              <a:t>	 </a:t>
            </a:r>
            <a:r>
              <a:rPr lang="en-US" dirty="0">
                <a:ea typeface="ＭＳ Ｐゴシック" pitchFamily="34" charset="-128"/>
                <a:sym typeface="Symbol"/>
              </a:rPr>
              <a:t>off-line measurement of as many normal harmonics as the coils </a:t>
            </a:r>
            <a:endParaRPr lang="en-US" dirty="0" smtClean="0">
              <a:ea typeface="ＭＳ Ｐゴシック" pitchFamily="34" charset="-128"/>
              <a:sym typeface="Symbol"/>
            </a:endParaRPr>
          </a:p>
          <a:p>
            <a:r>
              <a:rPr lang="en-US" dirty="0" smtClean="0">
                <a:ea typeface="ＭＳ Ｐゴシック" pitchFamily="34" charset="-128"/>
                <a:sym typeface="Symbol"/>
              </a:rPr>
              <a:t>ill-conditioned matrix (typical for polynomial fitting-type problems)  </a:t>
            </a:r>
            <a:r>
              <a:rPr lang="en-US" dirty="0">
                <a:ea typeface="ＭＳ Ｐゴシック" pitchFamily="34" charset="-128"/>
                <a:sym typeface="Symbol"/>
              </a:rPr>
              <a:t>error </a:t>
            </a:r>
            <a:r>
              <a:rPr lang="en-US" dirty="0" smtClean="0">
                <a:ea typeface="ＭＳ Ｐゴシック" pitchFamily="34" charset="-128"/>
                <a:sym typeface="Symbol"/>
              </a:rPr>
              <a:t>amplification</a:t>
            </a:r>
          </a:p>
          <a:p>
            <a:r>
              <a:rPr lang="en-US" dirty="0" smtClean="0">
                <a:ea typeface="ＭＳ Ｐゴシック" pitchFamily="34" charset="-128"/>
                <a:sym typeface="Symbol"/>
              </a:rPr>
              <a:t>real time measurement of quadrupole component via analog bucking trough an instrumentation amplifier</a:t>
            </a:r>
          </a:p>
          <a:p>
            <a:r>
              <a:rPr lang="en-US" dirty="0" smtClean="0">
                <a:ea typeface="ＭＳ Ｐゴシック" pitchFamily="34" charset="-128"/>
                <a:sym typeface="Symbol"/>
              </a:rPr>
              <a:t>vanishingly small high-order </a:t>
            </a:r>
            <a:br>
              <a:rPr lang="en-US" dirty="0" smtClean="0">
                <a:ea typeface="ＭＳ Ｐゴシック" pitchFamily="34" charset="-128"/>
                <a:sym typeface="Symbol"/>
              </a:rPr>
            </a:br>
            <a:r>
              <a:rPr lang="en-US" dirty="0" smtClean="0">
                <a:ea typeface="ＭＳ Ｐゴシック" pitchFamily="34" charset="-128"/>
                <a:sym typeface="Symbol"/>
              </a:rPr>
              <a:t>residuals if </a:t>
            </a:r>
            <a:r>
              <a:rPr lang="en-US" i="1" dirty="0" smtClean="0">
                <a:ea typeface="ＭＳ Ｐゴシック" pitchFamily="34" charset="-128"/>
                <a:sym typeface="Symbol"/>
              </a:rPr>
              <a:t>w</a:t>
            </a:r>
            <a:r>
              <a:rPr lang="en-US" dirty="0" smtClean="0">
                <a:ea typeface="ＭＳ Ｐゴシック" pitchFamily="34" charset="-128"/>
                <a:sym typeface="Symbol"/>
              </a:rPr>
              <a:t>/</a:t>
            </a:r>
            <a:r>
              <a:rPr lang="en-US" i="1" dirty="0" err="1" smtClean="0">
                <a:ea typeface="ＭＳ Ｐゴシック" pitchFamily="34" charset="-128"/>
                <a:sym typeface="Symbol"/>
              </a:rPr>
              <a:t>r</a:t>
            </a:r>
            <a:r>
              <a:rPr lang="en-US" i="1" baseline="-25000" dirty="0" err="1" smtClean="0">
                <a:ea typeface="ＭＳ Ｐゴシック" pitchFamily="34" charset="-128"/>
                <a:sym typeface="Symbol"/>
              </a:rPr>
              <a:t>ref</a:t>
            </a:r>
            <a:r>
              <a:rPr lang="en-US" dirty="0" smtClean="0">
                <a:ea typeface="ＭＳ Ｐゴシック" pitchFamily="34" charset="-128"/>
                <a:sym typeface="Symbol"/>
              </a:rPr>
              <a:t>&lt;1. In this case:</a:t>
            </a:r>
          </a:p>
          <a:p>
            <a:endParaRPr lang="en-US" dirty="0">
              <a:ea typeface="ＭＳ Ｐゴシック" pitchFamily="34" charset="-128"/>
              <a:sym typeface="Symbol"/>
            </a:endParaRPr>
          </a:p>
          <a:p>
            <a:endParaRPr lang="en-US" dirty="0" smtClean="0">
              <a:ea typeface="ＭＳ Ｐゴシック" pitchFamily="34" charset="-128"/>
              <a:sym typeface="Symbol"/>
            </a:endParaRPr>
          </a:p>
          <a:p>
            <a:pPr marL="449263" indent="-404813">
              <a:buNone/>
            </a:pPr>
            <a:r>
              <a:rPr lang="en-US" dirty="0" smtClean="0">
                <a:ea typeface="ＭＳ Ｐゴシック" pitchFamily="34" charset="-128"/>
                <a:sym typeface="Symbol"/>
              </a:rPr>
              <a:t>	(truncation error: to be evaluated) </a:t>
            </a:r>
            <a:endParaRPr lang="en-US" dirty="0" smtClean="0">
              <a:ea typeface="ＭＳ Ｐゴシック" pitchFamily="34" charset="-128"/>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000" b="4842"/>
          <a:stretch/>
        </p:blipFill>
        <p:spPr bwMode="auto">
          <a:xfrm>
            <a:off x="4839715" y="5310158"/>
            <a:ext cx="5269485" cy="162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800" y="2242567"/>
            <a:ext cx="3657274"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25"/>
          <p:cNvSpPr>
            <a:spLocks noGrp="1"/>
          </p:cNvSpPr>
          <p:nvPr>
            <p:ph type="title"/>
          </p:nvPr>
        </p:nvSpPr>
        <p:spPr>
          <a:xfrm>
            <a:off x="31144" y="154760"/>
            <a:ext cx="2870800" cy="410369"/>
          </a:xfrm>
          <a:prstGeom prst="rect">
            <a:avLst/>
          </a:prstGeom>
        </p:spPr>
        <p:txBody>
          <a:bodyPr wrap="none">
            <a:spAutoFit/>
          </a:bodyPr>
          <a:lstStyle/>
          <a:p>
            <a:r>
              <a:rPr lang="en-GB" sz="2000" kern="0" dirty="0" smtClean="0">
                <a:solidFill>
                  <a:schemeClr val="bg1"/>
                </a:solidFill>
              </a:rPr>
              <a:t>Harmonic fluxmeter (2/2)</a:t>
            </a:r>
            <a:endParaRPr lang="en-GB" sz="2000" dirty="0">
              <a:solidFill>
                <a:schemeClr val="bg1"/>
              </a:solidFill>
            </a:endParaRPr>
          </a:p>
        </p:txBody>
      </p:sp>
      <p:grpSp>
        <p:nvGrpSpPr>
          <p:cNvPr id="24" name="Group 23"/>
          <p:cNvGrpSpPr/>
          <p:nvPr/>
        </p:nvGrpSpPr>
        <p:grpSpPr>
          <a:xfrm>
            <a:off x="5889625" y="838200"/>
            <a:ext cx="4244975" cy="1317626"/>
            <a:chOff x="5889625" y="1415033"/>
            <a:chExt cx="4244975" cy="1317626"/>
          </a:xfrm>
        </p:grpSpPr>
        <p:grpSp>
          <p:nvGrpSpPr>
            <p:cNvPr id="4" name="Group 3"/>
            <p:cNvGrpSpPr/>
            <p:nvPr/>
          </p:nvGrpSpPr>
          <p:grpSpPr>
            <a:xfrm>
              <a:off x="5889625" y="1415033"/>
              <a:ext cx="4244975" cy="1317626"/>
              <a:chOff x="0" y="934233"/>
              <a:chExt cx="4244975" cy="1317648"/>
            </a:xfrm>
          </p:grpSpPr>
          <p:sp>
            <p:nvSpPr>
              <p:cNvPr id="5" name="Rectangle 4"/>
              <p:cNvSpPr>
                <a:spLocks noChangeArrowheads="1"/>
              </p:cNvSpPr>
              <p:nvPr/>
            </p:nvSpPr>
            <p:spPr bwMode="auto">
              <a:xfrm>
                <a:off x="1807498" y="934233"/>
                <a:ext cx="8826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US" sz="1200">
                    <a:solidFill>
                      <a:srgbClr val="000000"/>
                    </a:solidFill>
                    <a:effectLst/>
                    <a:latin typeface="Tahoma"/>
                    <a:ea typeface="Times New Roman"/>
                  </a:rPr>
                  <a:t>Y</a:t>
                </a:r>
                <a:endParaRPr lang="en-GB" sz="1200">
                  <a:effectLst/>
                  <a:latin typeface="Times New Roman"/>
                  <a:ea typeface="Times New Roman"/>
                </a:endParaRPr>
              </a:p>
            </p:txBody>
          </p:sp>
          <p:sp>
            <p:nvSpPr>
              <p:cNvPr id="6" name="Rectangle 5"/>
              <p:cNvSpPr>
                <a:spLocks noChangeArrowheads="1"/>
              </p:cNvSpPr>
              <p:nvPr/>
            </p:nvSpPr>
            <p:spPr bwMode="auto">
              <a:xfrm>
                <a:off x="4114800" y="1610436"/>
                <a:ext cx="889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US" sz="1200">
                    <a:solidFill>
                      <a:srgbClr val="000000"/>
                    </a:solidFill>
                    <a:effectLst/>
                    <a:latin typeface="Tahoma"/>
                    <a:ea typeface="Times New Roman"/>
                  </a:rPr>
                  <a:t>X</a:t>
                </a:r>
                <a:endParaRPr lang="en-GB" sz="1200">
                  <a:effectLst/>
                  <a:latin typeface="Times New Roman"/>
                  <a:ea typeface="Times New Roman"/>
                </a:endParaRPr>
              </a:p>
            </p:txBody>
          </p:sp>
          <p:sp>
            <p:nvSpPr>
              <p:cNvPr id="7" name="Rectangle 6"/>
              <p:cNvSpPr>
                <a:spLocks noChangeArrowheads="1"/>
              </p:cNvSpPr>
              <p:nvPr/>
            </p:nvSpPr>
            <p:spPr bwMode="auto">
              <a:xfrm>
                <a:off x="4155744" y="1610436"/>
                <a:ext cx="86995" cy="17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GB" sz="800">
                    <a:solidFill>
                      <a:srgbClr val="000000"/>
                    </a:solidFill>
                    <a:effectLst/>
                    <a:latin typeface="Tahoma"/>
                    <a:ea typeface="Times New Roman"/>
                  </a:rPr>
                  <a:t> </a:t>
                </a:r>
                <a:endParaRPr lang="en-GB" sz="1200">
                  <a:effectLst/>
                  <a:latin typeface="Times New Roman"/>
                  <a:ea typeface="Times New Roman"/>
                </a:endParaRPr>
              </a:p>
            </p:txBody>
          </p:sp>
          <p:sp>
            <p:nvSpPr>
              <p:cNvPr id="8" name="Rectangle 7"/>
              <p:cNvSpPr>
                <a:spLocks noChangeArrowheads="1"/>
              </p:cNvSpPr>
              <p:nvPr/>
            </p:nvSpPr>
            <p:spPr bwMode="auto">
              <a:xfrm>
                <a:off x="2231409" y="1610436"/>
                <a:ext cx="12319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US" sz="1200">
                    <a:solidFill>
                      <a:srgbClr val="000000"/>
                    </a:solidFill>
                    <a:effectLst/>
                    <a:latin typeface="Tahoma"/>
                    <a:ea typeface="Times New Roman"/>
                  </a:rPr>
                  <a:t>z</a:t>
                </a:r>
                <a:r>
                  <a:rPr lang="en-US" sz="1200" baseline="-25000">
                    <a:solidFill>
                      <a:srgbClr val="000000"/>
                    </a:solidFill>
                    <a:effectLst/>
                    <a:latin typeface="Tahoma"/>
                    <a:ea typeface="Times New Roman"/>
                  </a:rPr>
                  <a:t>1</a:t>
                </a:r>
                <a:endParaRPr lang="en-GB" sz="1200">
                  <a:effectLst/>
                  <a:latin typeface="Times New Roman"/>
                  <a:ea typeface="Times New Roman"/>
                </a:endParaRPr>
              </a:p>
            </p:txBody>
          </p:sp>
          <p:sp>
            <p:nvSpPr>
              <p:cNvPr id="9" name="Rectangle 8"/>
              <p:cNvSpPr>
                <a:spLocks noChangeArrowheads="1"/>
              </p:cNvSpPr>
              <p:nvPr/>
            </p:nvSpPr>
            <p:spPr bwMode="auto">
              <a:xfrm>
                <a:off x="2565780" y="1705970"/>
                <a:ext cx="181610" cy="24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US" sz="1200">
                    <a:solidFill>
                      <a:srgbClr val="000000"/>
                    </a:solidFill>
                    <a:effectLst/>
                    <a:latin typeface="Tahoma"/>
                    <a:ea typeface="Times New Roman"/>
                  </a:rPr>
                  <a:t>R</a:t>
                </a:r>
                <a:r>
                  <a:rPr lang="en-US" sz="1200" baseline="-25000">
                    <a:solidFill>
                      <a:srgbClr val="000000"/>
                    </a:solidFill>
                    <a:effectLst/>
                    <a:latin typeface="Tahoma"/>
                    <a:ea typeface="Times New Roman"/>
                  </a:rPr>
                  <a:t>0</a:t>
                </a:r>
                <a:endParaRPr lang="en-GB" sz="1200">
                  <a:effectLst/>
                  <a:latin typeface="Times New Roman"/>
                  <a:ea typeface="Times New Roman"/>
                </a:endParaRPr>
              </a:p>
            </p:txBody>
          </p:sp>
          <p:cxnSp>
            <p:nvCxnSpPr>
              <p:cNvPr id="10" name="AutoShape 250"/>
              <p:cNvCxnSpPr>
                <a:cxnSpLocks noChangeShapeType="1"/>
              </p:cNvCxnSpPr>
              <p:nvPr/>
            </p:nvCxnSpPr>
            <p:spPr bwMode="auto">
              <a:xfrm>
                <a:off x="0" y="1576317"/>
                <a:ext cx="4244975" cy="0"/>
              </a:xfrm>
              <a:prstGeom prst="straightConnector1">
                <a:avLst/>
              </a:prstGeom>
              <a:noFill/>
              <a:ln w="3175">
                <a:solidFill>
                  <a:srgbClr val="000000"/>
                </a:solidFill>
                <a:round/>
                <a:headEnd/>
                <a:tailEnd type="triangle" w="sm" len="sm"/>
              </a:ln>
              <a:extLst>
                <a:ext uri="{909E8E84-426E-40DD-AFC4-6F175D3DCCD1}">
                  <a14:hiddenFill xmlns:a14="http://schemas.microsoft.com/office/drawing/2010/main">
                    <a:noFill/>
                  </a14:hiddenFill>
                </a:ext>
              </a:extLst>
            </p:spPr>
          </p:cxnSp>
          <p:cxnSp>
            <p:nvCxnSpPr>
              <p:cNvPr id="11" name="AutoShape 251"/>
              <p:cNvCxnSpPr>
                <a:cxnSpLocks noChangeShapeType="1"/>
              </p:cNvCxnSpPr>
              <p:nvPr/>
            </p:nvCxnSpPr>
            <p:spPr bwMode="auto">
              <a:xfrm flipV="1">
                <a:off x="1985750" y="934278"/>
                <a:ext cx="0" cy="916122"/>
              </a:xfrm>
              <a:prstGeom prst="straightConnector1">
                <a:avLst/>
              </a:prstGeom>
              <a:noFill/>
              <a:ln w="3175">
                <a:solidFill>
                  <a:srgbClr val="000000"/>
                </a:solidFill>
                <a:round/>
                <a:headEnd/>
                <a:tailEnd type="triangle" w="sm" len="sm"/>
              </a:ln>
              <a:extLst>
                <a:ext uri="{909E8E84-426E-40DD-AFC4-6F175D3DCCD1}">
                  <a14:hiddenFill xmlns:a14="http://schemas.microsoft.com/office/drawing/2010/main">
                    <a:noFill/>
                  </a14:hiddenFill>
                </a:ext>
              </a:extLst>
            </p:spPr>
          </p:cxnSp>
          <p:cxnSp>
            <p:nvCxnSpPr>
              <p:cNvPr id="12" name="AutoShape 253"/>
              <p:cNvCxnSpPr>
                <a:cxnSpLocks noChangeShapeType="1"/>
              </p:cNvCxnSpPr>
              <p:nvPr/>
            </p:nvCxnSpPr>
            <p:spPr bwMode="auto">
              <a:xfrm>
                <a:off x="2613547" y="1460311"/>
                <a:ext cx="0" cy="272415"/>
              </a:xfrm>
              <a:prstGeom prst="straightConnector1">
                <a:avLst/>
              </a:prstGeom>
              <a:noFill/>
              <a:ln w="317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13" name="AutoShape 254"/>
              <p:cNvCxnSpPr>
                <a:cxnSpLocks noChangeShapeType="1"/>
              </p:cNvCxnSpPr>
              <p:nvPr/>
            </p:nvCxnSpPr>
            <p:spPr bwMode="auto">
              <a:xfrm flipV="1">
                <a:off x="1712794" y="1576317"/>
                <a:ext cx="552735" cy="1489"/>
              </a:xfrm>
              <a:prstGeom prst="straightConnector1">
                <a:avLst/>
              </a:prstGeom>
              <a:noFill/>
              <a:ln w="28575">
                <a:solidFill>
                  <a:srgbClr val="C00000"/>
                </a:solidFill>
                <a:round/>
                <a:headEnd type="oval" w="med" len="med"/>
                <a:tailEnd type="oval" w="med" len="med"/>
              </a:ln>
              <a:extLst>
                <a:ext uri="{909E8E84-426E-40DD-AFC4-6F175D3DCCD1}">
                  <a14:hiddenFill xmlns:a14="http://schemas.microsoft.com/office/drawing/2010/main">
                    <a:noFill/>
                  </a14:hiddenFill>
                </a:ext>
              </a:extLst>
            </p:spPr>
          </p:cxnSp>
          <p:sp>
            <p:nvSpPr>
              <p:cNvPr id="14" name="Rectangle 13"/>
              <p:cNvSpPr>
                <a:spLocks noChangeArrowheads="1"/>
              </p:cNvSpPr>
              <p:nvPr/>
            </p:nvSpPr>
            <p:spPr bwMode="auto">
              <a:xfrm>
                <a:off x="2565780" y="1985750"/>
                <a:ext cx="12319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US" sz="1200">
                    <a:solidFill>
                      <a:srgbClr val="000000"/>
                    </a:solidFill>
                    <a:effectLst/>
                    <a:latin typeface="Tahoma"/>
                    <a:ea typeface="Times New Roman"/>
                  </a:rPr>
                  <a:t>w</a:t>
                </a:r>
                <a:endParaRPr lang="en-GB" sz="1200">
                  <a:effectLst/>
                  <a:latin typeface="Times New Roman"/>
                  <a:ea typeface="Times New Roman"/>
                </a:endParaRPr>
              </a:p>
            </p:txBody>
          </p:sp>
          <p:cxnSp>
            <p:nvCxnSpPr>
              <p:cNvPr id="15" name="AutoShape 254"/>
              <p:cNvCxnSpPr>
                <a:cxnSpLocks noChangeShapeType="1"/>
              </p:cNvCxnSpPr>
              <p:nvPr/>
            </p:nvCxnSpPr>
            <p:spPr bwMode="auto">
              <a:xfrm flipV="1">
                <a:off x="2361063" y="1576317"/>
                <a:ext cx="552735" cy="1489"/>
              </a:xfrm>
              <a:prstGeom prst="straightConnector1">
                <a:avLst/>
              </a:prstGeom>
              <a:noFill/>
              <a:ln w="28575">
                <a:solidFill>
                  <a:srgbClr val="C00000"/>
                </a:solidFill>
                <a:round/>
                <a:headEnd type="oval" w="med" len="med"/>
                <a:tailEnd type="oval" w="med" len="med"/>
              </a:ln>
              <a:extLst>
                <a:ext uri="{909E8E84-426E-40DD-AFC4-6F175D3DCCD1}">
                  <a14:hiddenFill xmlns:a14="http://schemas.microsoft.com/office/drawing/2010/main">
                    <a:noFill/>
                  </a14:hiddenFill>
                </a:ext>
              </a:extLst>
            </p:spPr>
          </p:cxnSp>
          <p:cxnSp>
            <p:nvCxnSpPr>
              <p:cNvPr id="16" name="AutoShape 254"/>
              <p:cNvCxnSpPr>
                <a:cxnSpLocks noChangeShapeType="1"/>
              </p:cNvCxnSpPr>
              <p:nvPr/>
            </p:nvCxnSpPr>
            <p:spPr bwMode="auto">
              <a:xfrm flipV="1">
                <a:off x="3016156" y="1569493"/>
                <a:ext cx="552735" cy="1489"/>
              </a:xfrm>
              <a:prstGeom prst="straightConnector1">
                <a:avLst/>
              </a:prstGeom>
              <a:noFill/>
              <a:ln w="28575">
                <a:solidFill>
                  <a:srgbClr val="C00000"/>
                </a:solidFill>
                <a:round/>
                <a:headEnd type="oval" w="med" len="med"/>
                <a:tailEnd type="oval" w="med" len="med"/>
              </a:ln>
              <a:extLst>
                <a:ext uri="{909E8E84-426E-40DD-AFC4-6F175D3DCCD1}">
                  <a14:hiddenFill xmlns:a14="http://schemas.microsoft.com/office/drawing/2010/main">
                    <a:noFill/>
                  </a14:hiddenFill>
                </a:ext>
              </a:extLst>
            </p:spPr>
          </p:cxnSp>
          <p:cxnSp>
            <p:nvCxnSpPr>
              <p:cNvPr id="17" name="AutoShape 254"/>
              <p:cNvCxnSpPr>
                <a:cxnSpLocks noChangeShapeType="1"/>
              </p:cNvCxnSpPr>
              <p:nvPr/>
            </p:nvCxnSpPr>
            <p:spPr bwMode="auto">
              <a:xfrm flipV="1">
                <a:off x="409433" y="1583141"/>
                <a:ext cx="552450" cy="1270"/>
              </a:xfrm>
              <a:prstGeom prst="straightConnector1">
                <a:avLst/>
              </a:prstGeom>
              <a:noFill/>
              <a:ln w="28575">
                <a:solidFill>
                  <a:srgbClr val="C00000"/>
                </a:solidFill>
                <a:round/>
                <a:headEnd type="oval" w="med" len="med"/>
                <a:tailEnd type="oval" w="med" len="med"/>
              </a:ln>
              <a:extLst>
                <a:ext uri="{909E8E84-426E-40DD-AFC4-6F175D3DCCD1}">
                  <a14:hiddenFill xmlns:a14="http://schemas.microsoft.com/office/drawing/2010/main">
                    <a:noFill/>
                  </a14:hiddenFill>
                </a:ext>
              </a:extLst>
            </p:spPr>
          </p:cxnSp>
          <p:cxnSp>
            <p:nvCxnSpPr>
              <p:cNvPr id="18" name="AutoShape 254"/>
              <p:cNvCxnSpPr>
                <a:cxnSpLocks noChangeShapeType="1"/>
              </p:cNvCxnSpPr>
              <p:nvPr/>
            </p:nvCxnSpPr>
            <p:spPr bwMode="auto">
              <a:xfrm flipV="1">
                <a:off x="1064526" y="1576317"/>
                <a:ext cx="552450" cy="1270"/>
              </a:xfrm>
              <a:prstGeom prst="straightConnector1">
                <a:avLst/>
              </a:prstGeom>
              <a:noFill/>
              <a:ln w="28575">
                <a:solidFill>
                  <a:srgbClr val="C00000"/>
                </a:solidFill>
                <a:round/>
                <a:headEnd type="oval" w="med" len="med"/>
                <a:tailEnd type="oval" w="med" len="med"/>
              </a:ln>
              <a:extLst>
                <a:ext uri="{909E8E84-426E-40DD-AFC4-6F175D3DCCD1}">
                  <a14:hiddenFill xmlns:a14="http://schemas.microsoft.com/office/drawing/2010/main">
                    <a:noFill/>
                  </a14:hiddenFill>
                </a:ext>
              </a:extLst>
            </p:spPr>
          </p:cxnSp>
          <p:cxnSp>
            <p:nvCxnSpPr>
              <p:cNvPr id="19" name="Straight Arrow Connector 18"/>
              <p:cNvCxnSpPr/>
              <p:nvPr/>
            </p:nvCxnSpPr>
            <p:spPr>
              <a:xfrm>
                <a:off x="2361063" y="2197290"/>
                <a:ext cx="55245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AutoShape 253"/>
              <p:cNvCxnSpPr>
                <a:cxnSpLocks noChangeShapeType="1"/>
              </p:cNvCxnSpPr>
              <p:nvPr/>
            </p:nvCxnSpPr>
            <p:spPr bwMode="auto">
              <a:xfrm>
                <a:off x="2913797" y="1460311"/>
                <a:ext cx="0" cy="791570"/>
              </a:xfrm>
              <a:prstGeom prst="straightConnector1">
                <a:avLst/>
              </a:prstGeom>
              <a:noFill/>
              <a:ln w="3175">
                <a:solidFill>
                  <a:srgbClr val="000000"/>
                </a:solidFill>
                <a:prstDash val="dash"/>
                <a:round/>
                <a:headEnd/>
                <a:tailEnd/>
              </a:ln>
              <a:extLst>
                <a:ext uri="{909E8E84-426E-40DD-AFC4-6F175D3DCCD1}">
                  <a14:hiddenFill xmlns:a14="http://schemas.microsoft.com/office/drawing/2010/main">
                    <a:noFill/>
                  </a14:hiddenFill>
                </a:ext>
              </a:extLst>
            </p:spPr>
          </p:cxnSp>
          <p:sp>
            <p:nvSpPr>
              <p:cNvPr id="21" name="Rectangle 20"/>
              <p:cNvSpPr>
                <a:spLocks noChangeArrowheads="1"/>
              </p:cNvSpPr>
              <p:nvPr/>
            </p:nvSpPr>
            <p:spPr bwMode="auto">
              <a:xfrm>
                <a:off x="2947917" y="1610436"/>
                <a:ext cx="12319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US" sz="1200">
                    <a:solidFill>
                      <a:srgbClr val="000000"/>
                    </a:solidFill>
                    <a:effectLst/>
                    <a:latin typeface="Tahoma"/>
                    <a:ea typeface="Times New Roman"/>
                  </a:rPr>
                  <a:t>z</a:t>
                </a:r>
                <a:r>
                  <a:rPr lang="en-US" sz="1200" baseline="-25000">
                    <a:solidFill>
                      <a:srgbClr val="000000"/>
                    </a:solidFill>
                    <a:effectLst/>
                    <a:latin typeface="Tahoma"/>
                    <a:ea typeface="Times New Roman"/>
                  </a:rPr>
                  <a:t>2</a:t>
                </a:r>
                <a:endParaRPr lang="en-GB" sz="1200">
                  <a:effectLst/>
                  <a:latin typeface="Times New Roman"/>
                  <a:ea typeface="Times New Roman"/>
                </a:endParaRPr>
              </a:p>
            </p:txBody>
          </p:sp>
          <p:cxnSp>
            <p:nvCxnSpPr>
              <p:cNvPr id="22" name="AutoShape 253"/>
              <p:cNvCxnSpPr>
                <a:cxnSpLocks noChangeShapeType="1"/>
              </p:cNvCxnSpPr>
              <p:nvPr/>
            </p:nvCxnSpPr>
            <p:spPr bwMode="auto">
              <a:xfrm>
                <a:off x="2361063" y="1460311"/>
                <a:ext cx="0" cy="791210"/>
              </a:xfrm>
              <a:prstGeom prst="straightConnector1">
                <a:avLst/>
              </a:prstGeom>
              <a:noFill/>
              <a:ln w="3175">
                <a:solidFill>
                  <a:srgbClr val="000000"/>
                </a:solidFill>
                <a:prstDash val="dash"/>
                <a:round/>
                <a:headEnd/>
                <a:tailEnd/>
              </a:ln>
              <a:extLst>
                <a:ext uri="{909E8E84-426E-40DD-AFC4-6F175D3DCCD1}">
                  <a14:hiddenFill xmlns:a14="http://schemas.microsoft.com/office/drawing/2010/main">
                    <a:noFill/>
                  </a14:hiddenFill>
                </a:ext>
              </a:extLst>
            </p:spPr>
          </p:cxnSp>
          <p:sp>
            <p:nvSpPr>
              <p:cNvPr id="23" name="Rectangle 22"/>
              <p:cNvSpPr>
                <a:spLocks noChangeArrowheads="1"/>
              </p:cNvSpPr>
              <p:nvPr/>
            </p:nvSpPr>
            <p:spPr bwMode="auto">
              <a:xfrm>
                <a:off x="416257" y="1180532"/>
                <a:ext cx="367807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spcAft>
                    <a:spcPts val="0"/>
                  </a:spcAft>
                </a:pPr>
                <a:r>
                  <a:rPr lang="en-US" sz="1200" b="1">
                    <a:solidFill>
                      <a:srgbClr val="C00000"/>
                    </a:solidFill>
                    <a:effectLst/>
                    <a:latin typeface="Tahoma"/>
                    <a:ea typeface="Times New Roman"/>
                  </a:rPr>
                  <a:t>Coil 1          2           3             4            5</a:t>
                </a:r>
                <a:endParaRPr lang="en-GB" sz="1200">
                  <a:effectLst/>
                  <a:latin typeface="Times New Roman"/>
                  <a:ea typeface="Times New Roman"/>
                </a:endParaRPr>
              </a:p>
            </p:txBody>
          </p:sp>
        </p:grpSp>
        <mc:AlternateContent xmlns:mc="http://schemas.openxmlformats.org/markup-compatibility/2006" xmlns:a14="http://schemas.microsoft.com/office/drawing/2010/main">
          <mc:Choice Requires="a14">
            <p:sp>
              <p:nvSpPr>
                <p:cNvPr id="3" name="TextBox 2"/>
                <p:cNvSpPr txBox="1"/>
                <p:nvPr/>
              </p:nvSpPr>
              <p:spPr bwMode="auto">
                <a:xfrm>
                  <a:off x="6375400" y="2209800"/>
                  <a:ext cx="1402115" cy="45204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50800" tIns="50800" rIns="152400" bIns="50800" numCol="1" rtlCol="0" anchor="t" anchorCtr="0" compatLnSpc="1">
                  <a:prstTxWarp prst="textNoShape">
                    <a:avLst/>
                  </a:prstTxWarp>
                  <a:spAutoFit/>
                </a:bodyPr>
                <a:lstStyle/>
                <a:p>
                  <a:pPr/>
                  <a14:m>
                    <m:oMathPara xmlns:m="http://schemas.openxmlformats.org/officeDocument/2006/math">
                      <m:oMathParaPr>
                        <m:jc m:val="centerGroup"/>
                      </m:oMathParaPr>
                      <m:oMath xmlns:m="http://schemas.openxmlformats.org/officeDocument/2006/math">
                        <m:sSub>
                          <m:sSubPr>
                            <m:ctrlPr>
                              <a:rPr lang="fr-CH" sz="1200" b="0" i="1" kern="0" smtClean="0">
                                <a:latin typeface="Cambria Math"/>
                              </a:rPr>
                            </m:ctrlPr>
                          </m:sSubPr>
                          <m:e>
                            <m:r>
                              <a:rPr lang="fr-CH" sz="1200" b="0" i="1" kern="0" smtClean="0">
                                <a:latin typeface="Cambria Math"/>
                              </a:rPr>
                              <m:t>𝑅</m:t>
                            </m:r>
                          </m:e>
                          <m:sub>
                            <m:r>
                              <a:rPr lang="fr-CH" sz="1200" b="0" i="1" kern="0" smtClean="0">
                                <a:latin typeface="Cambria Math"/>
                              </a:rPr>
                              <m:t>0</m:t>
                            </m:r>
                            <m:r>
                              <a:rPr lang="fr-CH" sz="1200" b="0" i="1" kern="0" smtClean="0">
                                <a:latin typeface="Cambria Math"/>
                              </a:rPr>
                              <m:t>𝑘</m:t>
                            </m:r>
                          </m:sub>
                        </m:sSub>
                        <m:r>
                          <a:rPr lang="en-GB" sz="1200" i="1" kern="0" smtClean="0">
                            <a:latin typeface="Cambria Math"/>
                          </a:rPr>
                          <m:t>=</m:t>
                        </m:r>
                        <m:f>
                          <m:fPr>
                            <m:ctrlPr>
                              <a:rPr lang="en-GB" sz="1200" i="1" kern="0">
                                <a:latin typeface="Cambria Math"/>
                              </a:rPr>
                            </m:ctrlPr>
                          </m:fPr>
                          <m:num>
                            <m:r>
                              <a:rPr lang="fr-CH" sz="1200" i="1" kern="0">
                                <a:latin typeface="Cambria Math"/>
                              </a:rPr>
                              <m:t>5</m:t>
                            </m:r>
                          </m:num>
                          <m:den>
                            <m:r>
                              <a:rPr lang="fr-CH" sz="1200" i="1" kern="0">
                                <a:latin typeface="Cambria Math"/>
                              </a:rPr>
                              <m:t>4</m:t>
                            </m:r>
                          </m:den>
                        </m:f>
                        <m:d>
                          <m:dPr>
                            <m:ctrlPr>
                              <a:rPr lang="en-GB" sz="1200" i="1" kern="0" smtClean="0">
                                <a:latin typeface="Cambria Math"/>
                              </a:rPr>
                            </m:ctrlPr>
                          </m:dPr>
                          <m:e>
                            <m:r>
                              <a:rPr lang="fr-CH" sz="1200" i="1" kern="0">
                                <a:latin typeface="Cambria Math"/>
                              </a:rPr>
                              <m:t>𝑘</m:t>
                            </m:r>
                            <m:r>
                              <a:rPr lang="fr-CH" sz="1200" b="0" i="1" kern="0" smtClean="0">
                                <a:latin typeface="Cambria Math"/>
                              </a:rPr>
                              <m:t>−3</m:t>
                            </m:r>
                          </m:e>
                        </m:d>
                        <m:r>
                          <a:rPr lang="fr-CH" sz="1200" b="0" i="1" kern="0" smtClean="0">
                            <a:latin typeface="Cambria Math"/>
                          </a:rPr>
                          <m:t>𝑤</m:t>
                        </m:r>
                      </m:oMath>
                    </m:oMathPara>
                  </a14:m>
                  <a:endParaRPr lang="en-GB" sz="1200" kern="0" dirty="0" err="1" smtClean="0"/>
                </a:p>
              </p:txBody>
            </p:sp>
          </mc:Choice>
          <mc:Fallback xmlns="">
            <p:sp>
              <p:nvSpPr>
                <p:cNvPr id="3" name="TextBox 2"/>
                <p:cNvSpPr txBox="1">
                  <a:spLocks noRot="1" noChangeAspect="1" noMove="1" noResize="1" noEditPoints="1" noAdjustHandles="1" noChangeArrowheads="1" noChangeShapeType="1" noTextEdit="1"/>
                </p:cNvSpPr>
                <p:nvPr/>
              </p:nvSpPr>
              <p:spPr bwMode="auto">
                <a:xfrm>
                  <a:off x="6375400" y="2209800"/>
                  <a:ext cx="1402115" cy="452047"/>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sp>
        <p:nvSpPr>
          <p:cNvPr id="25" name="Freeform 24"/>
          <p:cNvSpPr/>
          <p:nvPr/>
        </p:nvSpPr>
        <p:spPr bwMode="auto">
          <a:xfrm rot="214604">
            <a:off x="6454214" y="4899026"/>
            <a:ext cx="3204678" cy="319676"/>
          </a:xfrm>
          <a:custGeom>
            <a:avLst/>
            <a:gdLst>
              <a:gd name="connsiteX0" fmla="*/ 3128211 w 3128211"/>
              <a:gd name="connsiteY0" fmla="*/ 459586 h 459586"/>
              <a:gd name="connsiteX1" fmla="*/ 1483895 w 3128211"/>
              <a:gd name="connsiteY1" fmla="*/ 58533 h 459586"/>
              <a:gd name="connsiteX2" fmla="*/ 0 w 3128211"/>
              <a:gd name="connsiteY2" fmla="*/ 10407 h 459586"/>
            </a:gdLst>
            <a:ahLst/>
            <a:cxnLst>
              <a:cxn ang="0">
                <a:pos x="connsiteX0" y="connsiteY0"/>
              </a:cxn>
              <a:cxn ang="0">
                <a:pos x="connsiteX1" y="connsiteY1"/>
              </a:cxn>
              <a:cxn ang="0">
                <a:pos x="connsiteX2" y="connsiteY2"/>
              </a:cxn>
            </a:cxnLst>
            <a:rect l="l" t="t" r="r" b="b"/>
            <a:pathLst>
              <a:path w="3128211" h="459586">
                <a:moveTo>
                  <a:pt x="3128211" y="459586"/>
                </a:moveTo>
                <a:cubicBezTo>
                  <a:pt x="2566737" y="296491"/>
                  <a:pt x="2005263" y="133396"/>
                  <a:pt x="1483895" y="58533"/>
                </a:cubicBezTo>
                <a:cubicBezTo>
                  <a:pt x="962527" y="-16330"/>
                  <a:pt x="481263" y="-2962"/>
                  <a:pt x="0" y="10407"/>
                </a:cubicBezTo>
              </a:path>
            </a:pathLst>
          </a:custGeom>
          <a:noFill/>
          <a:ln w="12700" cap="flat" cmpd="sng" algn="ctr">
            <a:solidFill>
              <a:srgbClr val="FF33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Arial" charset="0"/>
              <a:ea typeface="ＭＳ Ｐゴシック" charset="0"/>
              <a:sym typeface="Arial" charset="0"/>
            </a:endParaRPr>
          </a:p>
        </p:txBody>
      </p:sp>
      <mc:AlternateContent xmlns:mc="http://schemas.openxmlformats.org/markup-compatibility/2006" xmlns:a14="http://schemas.microsoft.com/office/drawing/2010/main">
        <mc:Choice Requires="a14">
          <p:sp>
            <p:nvSpPr>
              <p:cNvPr id="27" name="Rectangle 26"/>
              <p:cNvSpPr/>
              <p:nvPr/>
            </p:nvSpPr>
            <p:spPr>
              <a:xfrm>
                <a:off x="1879600" y="2085014"/>
                <a:ext cx="2235933" cy="6896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a:rPr>
                          </m:ctrlPr>
                        </m:sSubPr>
                        <m:e>
                          <m:r>
                            <m:rPr>
                              <m:sty m:val="p"/>
                            </m:rPr>
                            <a:rPr lang="en-US" sz="1600">
                              <a:latin typeface="Cambria Math"/>
                            </a:rPr>
                            <m:t>Φ</m:t>
                          </m:r>
                        </m:e>
                        <m:sub>
                          <m:r>
                            <a:rPr lang="en-US" sz="1600" i="1">
                              <a:latin typeface="Cambria Math"/>
                            </a:rPr>
                            <m:t>𝑘</m:t>
                          </m:r>
                        </m:sub>
                      </m:sSub>
                      <m:r>
                        <a:rPr lang="fr-CH" sz="1600" b="0" i="1" smtClean="0">
                          <a:latin typeface="Cambria Math"/>
                        </a:rPr>
                        <m:t>(</m:t>
                      </m:r>
                      <m:r>
                        <a:rPr lang="fr-CH" sz="1600" b="0" i="1" smtClean="0">
                          <a:latin typeface="Cambria Math"/>
                        </a:rPr>
                        <m:t>𝑡</m:t>
                      </m:r>
                      <m:r>
                        <a:rPr lang="fr-CH" sz="1600" b="0" i="1" smtClean="0">
                          <a:latin typeface="Cambria Math"/>
                        </a:rPr>
                        <m:t>)=</m:t>
                      </m:r>
                      <m:nary>
                        <m:naryPr>
                          <m:chr m:val="∑"/>
                          <m:limLoc m:val="undOvr"/>
                          <m:supHide m:val="on"/>
                          <m:ctrlPr>
                            <a:rPr lang="en-GB" sz="1600" i="1">
                              <a:latin typeface="Cambria Math"/>
                            </a:rPr>
                          </m:ctrlPr>
                        </m:naryPr>
                        <m:sub>
                          <m:r>
                            <a:rPr lang="en-US" sz="1600" i="1">
                              <a:latin typeface="Cambria Math"/>
                            </a:rPr>
                            <m:t>𝑛</m:t>
                          </m:r>
                        </m:sub>
                        <m:sup/>
                        <m:e>
                          <m:f>
                            <m:fPr>
                              <m:ctrlPr>
                                <a:rPr lang="en-GB" sz="1600" i="1">
                                  <a:latin typeface="Cambria Math"/>
                                </a:rPr>
                              </m:ctrlPr>
                            </m:fPr>
                            <m:num>
                              <m:sSub>
                                <m:sSubPr>
                                  <m:ctrlPr>
                                    <a:rPr lang="en-GB" sz="1600" i="1">
                                      <a:latin typeface="Cambria Math"/>
                                    </a:rPr>
                                  </m:ctrlPr>
                                </m:sSubPr>
                                <m:e>
                                  <m:r>
                                    <a:rPr lang="en-US" sz="1600" i="1">
                                      <a:latin typeface="Cambria Math"/>
                                    </a:rPr>
                                    <m:t>𝜅</m:t>
                                  </m:r>
                                </m:e>
                                <m:sub>
                                  <m:r>
                                    <a:rPr lang="en-US" sz="1600" i="1">
                                      <a:latin typeface="Cambria Math"/>
                                    </a:rPr>
                                    <m:t>𝑘𝑛</m:t>
                                  </m:r>
                                </m:sub>
                              </m:sSub>
                            </m:num>
                            <m:den>
                              <m:sSubSup>
                                <m:sSubSupPr>
                                  <m:ctrlPr>
                                    <a:rPr lang="en-GB" sz="1600" i="1">
                                      <a:latin typeface="Cambria Math"/>
                                    </a:rPr>
                                  </m:ctrlPr>
                                </m:sSubSupPr>
                                <m:e>
                                  <m:r>
                                    <a:rPr lang="en-US" sz="1600" i="1">
                                      <a:latin typeface="Cambria Math"/>
                                    </a:rPr>
                                    <m:t>𝑟</m:t>
                                  </m:r>
                                </m:e>
                                <m:sub>
                                  <m:r>
                                    <a:rPr lang="en-US" sz="1600" i="1">
                                      <a:latin typeface="Cambria Math"/>
                                    </a:rPr>
                                    <m:t>𝑟𝑒𝑓</m:t>
                                  </m:r>
                                </m:sub>
                                <m:sup>
                                  <m:r>
                                    <a:rPr lang="en-US" sz="1600" i="1">
                                      <a:latin typeface="Cambria Math"/>
                                    </a:rPr>
                                    <m:t>𝑛</m:t>
                                  </m:r>
                                  <m:r>
                                    <a:rPr lang="en-US" sz="1600" i="1">
                                      <a:latin typeface="Cambria Math"/>
                                    </a:rPr>
                                    <m:t>−1</m:t>
                                  </m:r>
                                </m:sup>
                              </m:sSubSup>
                            </m:den>
                          </m:f>
                          <m:sSub>
                            <m:sSubPr>
                              <m:ctrlPr>
                                <a:rPr lang="en-GB" sz="1600" i="1">
                                  <a:latin typeface="Cambria Math"/>
                                </a:rPr>
                              </m:ctrlPr>
                            </m:sSubPr>
                            <m:e>
                              <m:r>
                                <a:rPr lang="en-US" sz="1600" i="1">
                                  <a:latin typeface="Cambria Math"/>
                                </a:rPr>
                                <m:t>𝐵</m:t>
                              </m:r>
                            </m:e>
                            <m:sub>
                              <m:r>
                                <a:rPr lang="en-US" sz="1600" i="1">
                                  <a:latin typeface="Cambria Math"/>
                                </a:rPr>
                                <m:t>𝑛</m:t>
                              </m:r>
                            </m:sub>
                          </m:sSub>
                          <m:r>
                            <a:rPr lang="fr-CH" sz="1600" i="1">
                              <a:latin typeface="Cambria Math"/>
                            </a:rPr>
                            <m:t>(</m:t>
                          </m:r>
                          <m:r>
                            <a:rPr lang="fr-CH" sz="1600" i="1">
                              <a:latin typeface="Cambria Math"/>
                            </a:rPr>
                            <m:t>𝑡</m:t>
                          </m:r>
                          <m:r>
                            <a:rPr lang="fr-CH" sz="1600" i="1">
                              <a:latin typeface="Cambria Math"/>
                            </a:rPr>
                            <m:t>)</m:t>
                          </m:r>
                        </m:e>
                      </m:nary>
                    </m:oMath>
                  </m:oMathPara>
                </a14:m>
                <a:endParaRPr lang="en-GB" sz="1600" dirty="0"/>
              </a:p>
            </p:txBody>
          </p:sp>
        </mc:Choice>
        <mc:Fallback xmlns="">
          <p:sp>
            <p:nvSpPr>
              <p:cNvPr id="27" name="Rectangle 26"/>
              <p:cNvSpPr>
                <a:spLocks noRot="1" noChangeAspect="1" noMove="1" noResize="1" noEditPoints="1" noAdjustHandles="1" noChangeArrowheads="1" noChangeShapeType="1" noTextEdit="1"/>
              </p:cNvSpPr>
              <p:nvPr/>
            </p:nvSpPr>
            <p:spPr>
              <a:xfrm>
                <a:off x="1879600" y="2085014"/>
                <a:ext cx="2235933" cy="689676"/>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281529" y="5715000"/>
                <a:ext cx="2655471" cy="7092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1600" i="1">
                              <a:latin typeface="Cambria Math"/>
                            </a:rPr>
                          </m:ctrlPr>
                        </m:fPr>
                        <m:num>
                          <m:r>
                            <m:rPr>
                              <m:sty m:val="p"/>
                            </m:rPr>
                            <a:rPr lang="en-US" sz="1600">
                              <a:latin typeface="Cambria Math"/>
                            </a:rPr>
                            <m:t>Δ</m:t>
                          </m:r>
                          <m:sSub>
                            <m:sSubPr>
                              <m:ctrlPr>
                                <a:rPr lang="en-GB" sz="1600" i="1">
                                  <a:latin typeface="Cambria Math"/>
                                </a:rPr>
                              </m:ctrlPr>
                            </m:sSubPr>
                            <m:e>
                              <m:r>
                                <a:rPr lang="en-US" sz="1600" i="1">
                                  <a:latin typeface="Cambria Math"/>
                                </a:rPr>
                                <m:t>𝐵</m:t>
                              </m:r>
                            </m:e>
                            <m:sub>
                              <m:r>
                                <a:rPr lang="en-US" sz="1600" i="1">
                                  <a:latin typeface="Cambria Math"/>
                                </a:rPr>
                                <m:t>2</m:t>
                              </m:r>
                            </m:sub>
                          </m:sSub>
                        </m:num>
                        <m:den>
                          <m:sSub>
                            <m:sSubPr>
                              <m:ctrlPr>
                                <a:rPr lang="en-GB" sz="1600" i="1">
                                  <a:latin typeface="Cambria Math"/>
                                </a:rPr>
                              </m:ctrlPr>
                            </m:sSubPr>
                            <m:e>
                              <m:r>
                                <a:rPr lang="en-US" sz="1600" i="1">
                                  <a:latin typeface="Cambria Math"/>
                                </a:rPr>
                                <m:t>𝐵</m:t>
                              </m:r>
                            </m:e>
                            <m:sub>
                              <m:r>
                                <a:rPr lang="en-US" sz="1600" i="1">
                                  <a:latin typeface="Cambria Math"/>
                                </a:rPr>
                                <m:t>2</m:t>
                              </m:r>
                            </m:sub>
                          </m:sSub>
                        </m:den>
                      </m:f>
                      <m:r>
                        <a:rPr lang="en-US" sz="1600" i="1">
                          <a:latin typeface="Cambria Math"/>
                        </a:rPr>
                        <m:t>=</m:t>
                      </m:r>
                      <m:f>
                        <m:fPr>
                          <m:ctrlPr>
                            <a:rPr lang="en-GB" sz="1600" i="1">
                              <a:latin typeface="Cambria Math"/>
                            </a:rPr>
                          </m:ctrlPr>
                        </m:fPr>
                        <m:num>
                          <m:r>
                            <a:rPr lang="en-US" sz="1600" i="1">
                              <a:latin typeface="Cambria Math"/>
                            </a:rPr>
                            <m:t>1</m:t>
                          </m:r>
                        </m:num>
                        <m:den>
                          <m:r>
                            <a:rPr lang="en-US" sz="1600" i="1">
                              <a:latin typeface="Cambria Math"/>
                            </a:rPr>
                            <m:t>2</m:t>
                          </m:r>
                        </m:den>
                      </m:f>
                      <m:sSup>
                        <m:sSupPr>
                          <m:ctrlPr>
                            <a:rPr lang="en-GB" sz="1600" i="1">
                              <a:latin typeface="Cambria Math"/>
                            </a:rPr>
                          </m:ctrlPr>
                        </m:sSupPr>
                        <m:e>
                          <m:d>
                            <m:dPr>
                              <m:ctrlPr>
                                <a:rPr lang="en-GB" sz="1600" i="1">
                                  <a:latin typeface="Cambria Math"/>
                                </a:rPr>
                              </m:ctrlPr>
                            </m:dPr>
                            <m:e>
                              <m:f>
                                <m:fPr>
                                  <m:ctrlPr>
                                    <a:rPr lang="en-GB" sz="1600" i="1">
                                      <a:latin typeface="Cambria Math"/>
                                    </a:rPr>
                                  </m:ctrlPr>
                                </m:fPr>
                                <m:num>
                                  <m:r>
                                    <a:rPr lang="en-US" sz="1600" i="1">
                                      <a:latin typeface="Cambria Math"/>
                                    </a:rPr>
                                    <m:t>𝑤</m:t>
                                  </m:r>
                                </m:num>
                                <m:den>
                                  <m:sSub>
                                    <m:sSubPr>
                                      <m:ctrlPr>
                                        <a:rPr lang="en-GB" sz="1600" i="1">
                                          <a:latin typeface="Cambria Math"/>
                                        </a:rPr>
                                      </m:ctrlPr>
                                    </m:sSubPr>
                                    <m:e>
                                      <m:r>
                                        <a:rPr lang="en-US" sz="1600" i="1">
                                          <a:latin typeface="Cambria Math"/>
                                        </a:rPr>
                                        <m:t>𝑟</m:t>
                                      </m:r>
                                    </m:e>
                                    <m:sub>
                                      <m:r>
                                        <a:rPr lang="en-US" sz="1600" i="1">
                                          <a:latin typeface="Cambria Math"/>
                                        </a:rPr>
                                        <m:t>𝑟𝑒𝑓</m:t>
                                      </m:r>
                                    </m:sub>
                                  </m:sSub>
                                </m:den>
                              </m:f>
                            </m:e>
                          </m:d>
                        </m:e>
                        <m:sup>
                          <m:r>
                            <a:rPr lang="en-US" sz="1600" i="1">
                              <a:latin typeface="Cambria Math"/>
                            </a:rPr>
                            <m:t>2</m:t>
                          </m:r>
                        </m:sup>
                      </m:sSup>
                      <m:f>
                        <m:fPr>
                          <m:ctrlPr>
                            <a:rPr lang="en-GB" sz="1600" i="1">
                              <a:latin typeface="Cambria Math"/>
                            </a:rPr>
                          </m:ctrlPr>
                        </m:fPr>
                        <m:num>
                          <m:sSub>
                            <m:sSubPr>
                              <m:ctrlPr>
                                <a:rPr lang="en-GB" sz="1600" i="1">
                                  <a:latin typeface="Cambria Math"/>
                                </a:rPr>
                              </m:ctrlPr>
                            </m:sSubPr>
                            <m:e>
                              <m:r>
                                <a:rPr lang="en-US" sz="1600" i="1">
                                  <a:latin typeface="Cambria Math"/>
                                </a:rPr>
                                <m:t>𝐵</m:t>
                              </m:r>
                            </m:e>
                            <m:sub>
                              <m:r>
                                <a:rPr lang="en-US" sz="1600" i="1">
                                  <a:latin typeface="Cambria Math"/>
                                </a:rPr>
                                <m:t>4</m:t>
                              </m:r>
                            </m:sub>
                          </m:sSub>
                        </m:num>
                        <m:den>
                          <m:sSub>
                            <m:sSubPr>
                              <m:ctrlPr>
                                <a:rPr lang="en-GB" sz="1600" i="1">
                                  <a:latin typeface="Cambria Math"/>
                                </a:rPr>
                              </m:ctrlPr>
                            </m:sSubPr>
                            <m:e>
                              <m:r>
                                <a:rPr lang="en-US" sz="1600" i="1">
                                  <a:latin typeface="Cambria Math"/>
                                </a:rPr>
                                <m:t>𝐵</m:t>
                              </m:r>
                            </m:e>
                            <m:sub>
                              <m:r>
                                <a:rPr lang="en-US" sz="1600" i="1">
                                  <a:latin typeface="Cambria Math"/>
                                </a:rPr>
                                <m:t>2</m:t>
                              </m:r>
                            </m:sub>
                          </m:sSub>
                        </m:den>
                      </m:f>
                      <m:r>
                        <a:rPr lang="en-US" sz="1600" i="1">
                          <a:latin typeface="Cambria Math"/>
                        </a:rPr>
                        <m:t>≪</m:t>
                      </m:r>
                      <m:sSup>
                        <m:sSupPr>
                          <m:ctrlPr>
                            <a:rPr lang="en-GB" sz="1600" i="1">
                              <a:latin typeface="Cambria Math"/>
                            </a:rPr>
                          </m:ctrlPr>
                        </m:sSupPr>
                        <m:e>
                          <m:r>
                            <a:rPr lang="en-US" sz="1600" i="1">
                              <a:latin typeface="Cambria Math"/>
                            </a:rPr>
                            <m:t>10</m:t>
                          </m:r>
                        </m:e>
                        <m:sup>
                          <m:r>
                            <a:rPr lang="en-US" sz="1600" i="1">
                              <a:latin typeface="Cambria Math"/>
                            </a:rPr>
                            <m:t>−3</m:t>
                          </m:r>
                        </m:sup>
                      </m:sSup>
                    </m:oMath>
                  </m:oMathPara>
                </a14:m>
                <a:endParaRPr lang="en-GB" sz="1600" dirty="0"/>
              </a:p>
            </p:txBody>
          </p:sp>
        </mc:Choice>
        <mc:Fallback xmlns="">
          <p:sp>
            <p:nvSpPr>
              <p:cNvPr id="28" name="Rectangle 27"/>
              <p:cNvSpPr>
                <a:spLocks noRot="1" noChangeAspect="1" noMove="1" noResize="1" noEditPoints="1" noAdjustHandles="1" noChangeArrowheads="1" noChangeShapeType="1" noTextEdit="1"/>
              </p:cNvSpPr>
              <p:nvPr/>
            </p:nvSpPr>
            <p:spPr>
              <a:xfrm>
                <a:off x="1281529" y="5715000"/>
                <a:ext cx="2655471" cy="709297"/>
              </a:xfrm>
              <a:prstGeom prst="rect">
                <a:avLst/>
              </a:prstGeom>
              <a:blipFill rotWithShape="1">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61911640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00" y="1427557"/>
            <a:ext cx="8991600" cy="5259500"/>
          </a:xfrm>
          <a:prstGeom prst="rect">
            <a:avLst/>
          </a:prstGeom>
          <a:noFill/>
          <a:ln>
            <a:noFill/>
          </a:ln>
        </p:spPr>
      </p:pic>
      <p:sp>
        <p:nvSpPr>
          <p:cNvPr id="2" name="Rectangle 1"/>
          <p:cNvSpPr/>
          <p:nvPr/>
        </p:nvSpPr>
        <p:spPr>
          <a:xfrm>
            <a:off x="706895" y="998876"/>
            <a:ext cx="1468640" cy="390317"/>
          </a:xfrm>
          <a:prstGeom prst="rect">
            <a:avLst/>
          </a:prstGeom>
        </p:spPr>
        <p:txBody>
          <a:bodyPr wrap="none" lIns="96981" tIns="48491" rIns="96981" bIns="48491">
            <a:spAutoFit/>
          </a:bodyPr>
          <a:lstStyle/>
          <a:p>
            <a:pPr>
              <a:spcBef>
                <a:spcPts val="0"/>
              </a:spcBef>
            </a:pPr>
            <a:r>
              <a:rPr lang="en-GB" sz="1900" dirty="0" smtClean="0">
                <a:latin typeface="Calibri" pitchFamily="34" charset="0"/>
                <a:cs typeface="Calibri" pitchFamily="34" charset="0"/>
                <a:sym typeface="Symbol"/>
              </a:rPr>
              <a:t></a:t>
            </a:r>
            <a:r>
              <a:rPr lang="en-GB" sz="1900" baseline="-25000" dirty="0" smtClean="0">
                <a:latin typeface="Calibri" pitchFamily="34" charset="0"/>
                <a:cs typeface="Calibri" pitchFamily="34" charset="0"/>
                <a:sym typeface="Symbol"/>
              </a:rPr>
              <a:t>1</a:t>
            </a:r>
            <a:r>
              <a:rPr lang="en-GB" sz="1900" dirty="0" smtClean="0">
                <a:latin typeface="Calibri" pitchFamily="34" charset="0"/>
                <a:cs typeface="Calibri" pitchFamily="34" charset="0"/>
                <a:sym typeface="Symbol"/>
              </a:rPr>
              <a:t>(t)</a:t>
            </a:r>
            <a:r>
              <a:rPr lang="en-GB" sz="1900" baseline="-25000" dirty="0" smtClean="0">
                <a:latin typeface="Calibri" pitchFamily="34" charset="0"/>
                <a:cs typeface="Calibri" pitchFamily="34" charset="0"/>
                <a:sym typeface="Symbol"/>
              </a:rPr>
              <a:t> </a:t>
            </a:r>
            <a:r>
              <a:rPr lang="en-GB" sz="1900" dirty="0">
                <a:latin typeface="Calibri" pitchFamily="34" charset="0"/>
                <a:cs typeface="Calibri" pitchFamily="34" charset="0"/>
                <a:sym typeface="Symbol"/>
              </a:rPr>
              <a:t> </a:t>
            </a:r>
            <a:r>
              <a:rPr lang="en-GB" sz="1900" dirty="0" smtClean="0">
                <a:latin typeface="Calibri" pitchFamily="34" charset="0"/>
                <a:cs typeface="Calibri" pitchFamily="34" charset="0"/>
                <a:sym typeface="Symbol"/>
              </a:rPr>
              <a:t></a:t>
            </a:r>
            <a:r>
              <a:rPr lang="en-GB" sz="1900" baseline="-25000" dirty="0" smtClean="0">
                <a:latin typeface="Calibri" pitchFamily="34" charset="0"/>
                <a:cs typeface="Calibri" pitchFamily="34" charset="0"/>
                <a:sym typeface="Symbol"/>
              </a:rPr>
              <a:t>5</a:t>
            </a:r>
            <a:r>
              <a:rPr lang="en-GB" sz="1900" dirty="0" smtClean="0">
                <a:latin typeface="Calibri" pitchFamily="34" charset="0"/>
                <a:cs typeface="Calibri" pitchFamily="34" charset="0"/>
                <a:sym typeface="Symbol"/>
              </a:rPr>
              <a:t>(t</a:t>
            </a:r>
            <a:r>
              <a:rPr lang="en-GB" sz="1900" dirty="0">
                <a:latin typeface="Calibri" pitchFamily="34" charset="0"/>
                <a:cs typeface="Calibri" pitchFamily="34" charset="0"/>
                <a:sym typeface="Symbol"/>
              </a:rPr>
              <a:t>)</a:t>
            </a:r>
            <a:r>
              <a:rPr lang="en-GB" sz="1900" dirty="0" smtClean="0">
                <a:latin typeface="Calibri" pitchFamily="34" charset="0"/>
                <a:cs typeface="Calibri" pitchFamily="34" charset="0"/>
              </a:rPr>
              <a:t> </a:t>
            </a:r>
            <a:endParaRPr lang="en-GB" sz="1900" dirty="0">
              <a:latin typeface="Calibri" pitchFamily="34" charset="0"/>
              <a:cs typeface="Calibri" pitchFamily="34" charset="0"/>
            </a:endParaRPr>
          </a:p>
        </p:txBody>
      </p:sp>
      <p:sp>
        <p:nvSpPr>
          <p:cNvPr id="13" name="Rectangle 12"/>
          <p:cNvSpPr/>
          <p:nvPr/>
        </p:nvSpPr>
        <p:spPr>
          <a:xfrm>
            <a:off x="2683718" y="6380941"/>
            <a:ext cx="5616186" cy="390317"/>
          </a:xfrm>
          <a:prstGeom prst="rect">
            <a:avLst/>
          </a:prstGeom>
        </p:spPr>
        <p:txBody>
          <a:bodyPr wrap="none" lIns="96981" tIns="48491" rIns="96981" bIns="48491">
            <a:spAutoFit/>
          </a:bodyPr>
          <a:lstStyle/>
          <a:p>
            <a:pPr>
              <a:spcBef>
                <a:spcPts val="0"/>
              </a:spcBef>
            </a:pPr>
            <a:r>
              <a:rPr lang="en-GB" sz="1900" dirty="0" smtClean="0">
                <a:latin typeface="Calibri" pitchFamily="34" charset="0"/>
                <a:cs typeface="Calibri" pitchFamily="34" charset="0"/>
              </a:rPr>
              <a:t>example of result: measurement during a PS </a:t>
            </a:r>
            <a:r>
              <a:rPr lang="en-GB" sz="1900" dirty="0" err="1" smtClean="0">
                <a:latin typeface="Calibri" pitchFamily="34" charset="0"/>
                <a:cs typeface="Calibri" pitchFamily="34" charset="0"/>
              </a:rPr>
              <a:t>supercycle</a:t>
            </a:r>
            <a:endParaRPr lang="en-GB" sz="1900" dirty="0">
              <a:latin typeface="Calibri" pitchFamily="34" charset="0"/>
              <a:cs typeface="Calibri" pitchFamily="34" charset="0"/>
            </a:endParaRPr>
          </a:p>
        </p:txBody>
      </p:sp>
      <p:sp>
        <p:nvSpPr>
          <p:cNvPr id="18" name="Rectangle 17"/>
          <p:cNvSpPr/>
          <p:nvPr/>
        </p:nvSpPr>
        <p:spPr>
          <a:xfrm>
            <a:off x="127000" y="152400"/>
            <a:ext cx="3647152" cy="400110"/>
          </a:xfrm>
          <a:prstGeom prst="rect">
            <a:avLst/>
          </a:prstGeom>
        </p:spPr>
        <p:txBody>
          <a:bodyPr wrap="none">
            <a:spAutoFit/>
          </a:bodyPr>
          <a:lstStyle/>
          <a:p>
            <a:r>
              <a:rPr lang="en-GB" b="1" kern="0" dirty="0" smtClean="0">
                <a:solidFill>
                  <a:schemeClr val="bg1"/>
                </a:solidFill>
                <a:latin typeface="+mj-lt"/>
              </a:rPr>
              <a:t>Harmonic fluxmeter: raw output</a:t>
            </a:r>
            <a:endParaRPr lang="en-GB" b="1" dirty="0">
              <a:solidFill>
                <a:schemeClr val="bg1"/>
              </a:solidFill>
              <a:latin typeface="+mj-lt"/>
            </a:endParaRPr>
          </a:p>
        </p:txBody>
      </p:sp>
      <p:cxnSp>
        <p:nvCxnSpPr>
          <p:cNvPr id="12" name="Straight Arrow Connector 11"/>
          <p:cNvCxnSpPr/>
          <p:nvPr/>
        </p:nvCxnSpPr>
        <p:spPr bwMode="auto">
          <a:xfrm>
            <a:off x="1415716" y="1427557"/>
            <a:ext cx="1066800" cy="1391843"/>
          </a:xfrm>
          <a:prstGeom prst="straightConnector1">
            <a:avLst/>
          </a:prstGeom>
          <a:solidFill>
            <a:schemeClr val="accent1"/>
          </a:solidFill>
          <a:ln w="3175" cap="flat" cmpd="sng" algn="ctr">
            <a:solidFill>
              <a:srgbClr val="000000"/>
            </a:solidFill>
            <a:prstDash val="solid"/>
            <a:round/>
            <a:headEnd type="none" w="med" len="med"/>
            <a:tailEnd type="stealth"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a:off x="1441215" y="1443599"/>
            <a:ext cx="1099897" cy="679879"/>
          </a:xfrm>
          <a:prstGeom prst="straightConnector1">
            <a:avLst/>
          </a:prstGeom>
          <a:solidFill>
            <a:schemeClr val="accent1"/>
          </a:solidFill>
          <a:ln w="3175" cap="flat" cmpd="sng" algn="ctr">
            <a:solidFill>
              <a:srgbClr val="000000"/>
            </a:solidFill>
            <a:prstDash val="solid"/>
            <a:round/>
            <a:headEnd type="none" w="med" len="med"/>
            <a:tailEnd type="stealth"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H="1">
            <a:off x="6375400" y="4724400"/>
            <a:ext cx="1447800" cy="762000"/>
          </a:xfrm>
          <a:prstGeom prst="straightConnector1">
            <a:avLst/>
          </a:prstGeom>
          <a:solidFill>
            <a:schemeClr val="accent1"/>
          </a:solidFill>
          <a:ln w="3175" cap="flat" cmpd="sng" algn="ctr">
            <a:solidFill>
              <a:srgbClr val="000000"/>
            </a:solidFill>
            <a:prstDash val="solid"/>
            <a:round/>
            <a:headEnd type="none" w="med" len="med"/>
            <a:tailEnd type="stealth"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Rectangle 22"/>
          <p:cNvSpPr/>
          <p:nvPr/>
        </p:nvSpPr>
        <p:spPr>
          <a:xfrm>
            <a:off x="7899400" y="3862148"/>
            <a:ext cx="2110986" cy="975092"/>
          </a:xfrm>
          <a:prstGeom prst="rect">
            <a:avLst/>
          </a:prstGeom>
        </p:spPr>
        <p:txBody>
          <a:bodyPr wrap="square" lIns="96981" tIns="48491" rIns="96981" bIns="48491">
            <a:spAutoFit/>
          </a:bodyPr>
          <a:lstStyle/>
          <a:p>
            <a:pPr>
              <a:spcBef>
                <a:spcPts val="0"/>
              </a:spcBef>
            </a:pPr>
            <a:r>
              <a:rPr lang="fr-CH" sz="1900" dirty="0" smtClean="0">
                <a:latin typeface="Calibri" pitchFamily="34" charset="0"/>
                <a:cs typeface="Calibri" pitchFamily="34" charset="0"/>
              </a:rPr>
              <a:t>«</a:t>
            </a:r>
            <a:r>
              <a:rPr lang="fr-CH" sz="1900" dirty="0" err="1" smtClean="0">
                <a:latin typeface="Calibri" pitchFamily="34" charset="0"/>
                <a:cs typeface="Calibri" pitchFamily="34" charset="0"/>
              </a:rPr>
              <a:t>zero</a:t>
            </a:r>
            <a:r>
              <a:rPr lang="fr-CH" sz="1900" dirty="0" smtClean="0">
                <a:latin typeface="Calibri" pitchFamily="34" charset="0"/>
                <a:cs typeface="Calibri" pitchFamily="34" charset="0"/>
              </a:rPr>
              <a:t>» cycles @ 200 A for PS </a:t>
            </a:r>
            <a:r>
              <a:rPr lang="fr-CH" sz="1900" dirty="0" err="1" smtClean="0">
                <a:latin typeface="Calibri" pitchFamily="34" charset="0"/>
                <a:cs typeface="Calibri" pitchFamily="34" charset="0"/>
              </a:rPr>
              <a:t>capacitor</a:t>
            </a:r>
            <a:r>
              <a:rPr lang="fr-CH" sz="1900" dirty="0" smtClean="0">
                <a:latin typeface="Calibri" pitchFamily="34" charset="0"/>
                <a:cs typeface="Calibri" pitchFamily="34" charset="0"/>
              </a:rPr>
              <a:t> recharge</a:t>
            </a:r>
            <a:endParaRPr lang="en-GB" sz="1900" dirty="0">
              <a:latin typeface="Calibri" pitchFamily="34" charset="0"/>
              <a:cs typeface="Calibri" pitchFamily="34" charset="0"/>
            </a:endParaRPr>
          </a:p>
        </p:txBody>
      </p:sp>
    </p:spTree>
    <p:extLst>
      <p:ext uri="{BB962C8B-B14F-4D97-AF65-F5344CB8AC3E}">
        <p14:creationId xmlns:p14="http://schemas.microsoft.com/office/powerpoint/2010/main" val="406307170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00" y="152400"/>
            <a:ext cx="5787162" cy="400110"/>
          </a:xfrm>
          <a:prstGeom prst="rect">
            <a:avLst/>
          </a:prstGeom>
        </p:spPr>
        <p:txBody>
          <a:bodyPr wrap="none">
            <a:spAutoFit/>
          </a:bodyPr>
          <a:lstStyle/>
          <a:p>
            <a:r>
              <a:rPr lang="en-GB" b="1" kern="0" dirty="0">
                <a:solidFill>
                  <a:schemeClr val="bg1"/>
                </a:solidFill>
                <a:latin typeface="+mj-lt"/>
              </a:rPr>
              <a:t>Harmonic fluxmeter</a:t>
            </a:r>
            <a:r>
              <a:rPr lang="en-GB" b="1" kern="0" dirty="0" smtClean="0">
                <a:solidFill>
                  <a:schemeClr val="bg1"/>
                </a:solidFill>
                <a:latin typeface="+mj-lt"/>
              </a:rPr>
              <a:t>: reconstructed field harmonics</a:t>
            </a:r>
            <a:endParaRPr lang="en-GB" b="1" dirty="0">
              <a:solidFill>
                <a:schemeClr val="bg1"/>
              </a:solidFill>
              <a:latin typeface="+mj-lt"/>
            </a:endParaRPr>
          </a:p>
        </p:txBody>
      </p:sp>
      <p:sp>
        <p:nvSpPr>
          <p:cNvPr id="6" name="Rectangle 5"/>
          <p:cNvSpPr/>
          <p:nvPr/>
        </p:nvSpPr>
        <p:spPr>
          <a:xfrm>
            <a:off x="10694" y="4876800"/>
            <a:ext cx="10149305" cy="2144643"/>
          </a:xfrm>
          <a:prstGeom prst="rect">
            <a:avLst/>
          </a:prstGeom>
        </p:spPr>
        <p:txBody>
          <a:bodyPr wrap="square" lIns="96981" tIns="48491" rIns="96981" bIns="48491">
            <a:spAutoFit/>
          </a:bodyPr>
          <a:lstStyle/>
          <a:p>
            <a:pPr marL="303066" indent="-303066">
              <a:spcBef>
                <a:spcPts val="0"/>
              </a:spcBef>
              <a:buFont typeface="Arial" pitchFamily="34" charset="0"/>
              <a:buChar char="•"/>
            </a:pPr>
            <a:r>
              <a:rPr lang="en-GB" sz="1900" dirty="0" smtClean="0">
                <a:latin typeface="Calibri" pitchFamily="34" charset="0"/>
                <a:cs typeface="Calibri" pitchFamily="34" charset="0"/>
              </a:rPr>
              <a:t>integrator </a:t>
            </a:r>
            <a:r>
              <a:rPr lang="en-GB" sz="1900" dirty="0">
                <a:latin typeface="Calibri" pitchFamily="34" charset="0"/>
                <a:cs typeface="Calibri" pitchFamily="34" charset="0"/>
              </a:rPr>
              <a:t>drift </a:t>
            </a:r>
            <a:r>
              <a:rPr lang="en-GB" sz="1900" dirty="0" smtClean="0">
                <a:latin typeface="Calibri" pitchFamily="34" charset="0"/>
                <a:cs typeface="Calibri" pitchFamily="34" charset="0"/>
              </a:rPr>
              <a:t>increases with </a:t>
            </a:r>
            <a:r>
              <a:rPr lang="en-GB" sz="1900" i="1" dirty="0" smtClean="0">
                <a:latin typeface="Calibri" pitchFamily="34" charset="0"/>
                <a:cs typeface="Calibri" pitchFamily="34" charset="0"/>
              </a:rPr>
              <a:t>n</a:t>
            </a:r>
            <a:r>
              <a:rPr lang="en-GB" sz="1900" dirty="0" smtClean="0">
                <a:latin typeface="Calibri" pitchFamily="34" charset="0"/>
                <a:cs typeface="Calibri" pitchFamily="34" charset="0"/>
              </a:rPr>
              <a:t> </a:t>
            </a:r>
            <a:r>
              <a:rPr lang="en-GB" sz="1900" dirty="0">
                <a:latin typeface="Calibri" pitchFamily="34" charset="0"/>
                <a:cs typeface="Calibri" pitchFamily="34" charset="0"/>
                <a:sym typeface="Symbol"/>
              </a:rPr>
              <a:t> </a:t>
            </a:r>
            <a:r>
              <a:rPr lang="en-GB" sz="1900" u="sng" dirty="0">
                <a:latin typeface="Calibri" pitchFamily="34" charset="0"/>
                <a:cs typeface="Calibri" pitchFamily="34" charset="0"/>
                <a:sym typeface="Symbol"/>
              </a:rPr>
              <a:t>only B</a:t>
            </a:r>
            <a:r>
              <a:rPr lang="en-GB" sz="1900" u="sng" baseline="-25000" dirty="0">
                <a:latin typeface="Calibri" pitchFamily="34" charset="0"/>
                <a:cs typeface="Calibri" pitchFamily="34" charset="0"/>
                <a:sym typeface="Symbol"/>
              </a:rPr>
              <a:t>1</a:t>
            </a:r>
            <a:r>
              <a:rPr lang="en-GB" sz="1900" u="sng" dirty="0">
                <a:latin typeface="Calibri" pitchFamily="34" charset="0"/>
                <a:cs typeface="Calibri" pitchFamily="34" charset="0"/>
                <a:sym typeface="Symbol"/>
              </a:rPr>
              <a:t> and B</a:t>
            </a:r>
            <a:r>
              <a:rPr lang="en-GB" sz="1900" u="sng" baseline="-25000" dirty="0">
                <a:latin typeface="Calibri" pitchFamily="34" charset="0"/>
                <a:cs typeface="Calibri" pitchFamily="34" charset="0"/>
                <a:sym typeface="Symbol"/>
              </a:rPr>
              <a:t>2</a:t>
            </a:r>
            <a:r>
              <a:rPr lang="en-GB" sz="1900" u="sng" dirty="0">
                <a:latin typeface="Calibri" pitchFamily="34" charset="0"/>
                <a:cs typeface="Calibri" pitchFamily="34" charset="0"/>
                <a:sym typeface="Symbol"/>
              </a:rPr>
              <a:t> </a:t>
            </a:r>
            <a:r>
              <a:rPr lang="en-GB" sz="1900" u="sng" dirty="0" smtClean="0">
                <a:latin typeface="Calibri" pitchFamily="34" charset="0"/>
                <a:cs typeface="Calibri" pitchFamily="34" charset="0"/>
                <a:sym typeface="Symbol"/>
              </a:rPr>
              <a:t>usable </a:t>
            </a:r>
            <a:r>
              <a:rPr lang="en-GB" sz="1900" dirty="0">
                <a:latin typeface="Calibri" pitchFamily="34" charset="0"/>
                <a:cs typeface="Calibri" pitchFamily="34" charset="0"/>
                <a:sym typeface="Symbol"/>
              </a:rPr>
              <a:t>for the </a:t>
            </a:r>
            <a:r>
              <a:rPr lang="en-GB" sz="1900" dirty="0" smtClean="0">
                <a:latin typeface="Calibri" pitchFamily="34" charset="0"/>
                <a:cs typeface="Calibri" pitchFamily="34" charset="0"/>
                <a:sym typeface="Symbol"/>
              </a:rPr>
              <a:t>moment</a:t>
            </a:r>
            <a:endParaRPr lang="en-GB" sz="1900" dirty="0">
              <a:latin typeface="Calibri" pitchFamily="34" charset="0"/>
              <a:cs typeface="Calibri" pitchFamily="34" charset="0"/>
              <a:sym typeface="Symbol"/>
            </a:endParaRPr>
          </a:p>
          <a:p>
            <a:pPr marL="303066" indent="-303066">
              <a:spcBef>
                <a:spcPts val="0"/>
              </a:spcBef>
              <a:buFont typeface="Arial" pitchFamily="34" charset="0"/>
              <a:buChar char="•"/>
            </a:pPr>
            <a:r>
              <a:rPr lang="en-GB" sz="1900" dirty="0" smtClean="0">
                <a:latin typeface="Calibri" pitchFamily="34" charset="0"/>
                <a:cs typeface="Calibri" pitchFamily="34" charset="0"/>
              </a:rPr>
              <a:t>solutions to be tested:</a:t>
            </a:r>
            <a:br>
              <a:rPr lang="en-GB" sz="1900" dirty="0" smtClean="0">
                <a:latin typeface="Calibri" pitchFamily="34" charset="0"/>
                <a:cs typeface="Calibri" pitchFamily="34" charset="0"/>
              </a:rPr>
            </a:br>
            <a:r>
              <a:rPr lang="en-GB" sz="1900" dirty="0" smtClean="0">
                <a:latin typeface="Calibri" pitchFamily="34" charset="0"/>
                <a:cs typeface="Calibri" pitchFamily="34" charset="0"/>
              </a:rPr>
              <a:t>- more accurate calibration (amplification of errors)</a:t>
            </a:r>
            <a:br>
              <a:rPr lang="en-GB" sz="1900" dirty="0" smtClean="0">
                <a:latin typeface="Calibri" pitchFamily="34" charset="0"/>
                <a:cs typeface="Calibri" pitchFamily="34" charset="0"/>
              </a:rPr>
            </a:b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multipole</a:t>
            </a:r>
            <a:r>
              <a:rPr lang="en-GB" sz="1900" dirty="0" smtClean="0">
                <a:latin typeface="Calibri" pitchFamily="34" charset="0"/>
                <a:cs typeface="Calibri" pitchFamily="34" charset="0"/>
              </a:rPr>
              <a:t> field marker for drift correction (Hall probe array)</a:t>
            </a:r>
            <a:r>
              <a:rPr lang="en-GB" sz="1900" dirty="0">
                <a:latin typeface="Calibri" pitchFamily="34" charset="0"/>
                <a:cs typeface="Calibri" pitchFamily="34" charset="0"/>
              </a:rPr>
              <a:t/>
            </a:r>
            <a:br>
              <a:rPr lang="en-GB" sz="1900" dirty="0">
                <a:latin typeface="Calibri" pitchFamily="34" charset="0"/>
                <a:cs typeface="Calibri" pitchFamily="34" charset="0"/>
              </a:rPr>
            </a:br>
            <a:r>
              <a:rPr lang="en-GB" sz="1900" dirty="0">
                <a:latin typeface="Calibri" pitchFamily="34" charset="0"/>
                <a:cs typeface="Calibri" pitchFamily="34" charset="0"/>
              </a:rPr>
              <a:t>- </a:t>
            </a:r>
            <a:r>
              <a:rPr lang="en-GB" sz="1900" u="sng" dirty="0" err="1">
                <a:latin typeface="Calibri" pitchFamily="34" charset="0"/>
                <a:cs typeface="Calibri" pitchFamily="34" charset="0"/>
              </a:rPr>
              <a:t>analog</a:t>
            </a:r>
            <a:r>
              <a:rPr lang="en-GB" sz="1900" u="sng" dirty="0">
                <a:latin typeface="Calibri" pitchFamily="34" charset="0"/>
                <a:cs typeface="Calibri" pitchFamily="34" charset="0"/>
              </a:rPr>
              <a:t> bucking</a:t>
            </a:r>
            <a:r>
              <a:rPr lang="en-GB" sz="1900" dirty="0">
                <a:latin typeface="Calibri" pitchFamily="34" charset="0"/>
                <a:cs typeface="Calibri" pitchFamily="34" charset="0"/>
              </a:rPr>
              <a:t> </a:t>
            </a:r>
            <a:r>
              <a:rPr lang="en-GB" sz="1900" dirty="0" smtClean="0">
                <a:latin typeface="Calibri" pitchFamily="34" charset="0"/>
                <a:cs typeface="Calibri" pitchFamily="34" charset="0"/>
              </a:rPr>
              <a:t>using a PCB array with more degrees of freedom (arbitrary </a:t>
            </a:r>
            <a:r>
              <a:rPr lang="en-GB" sz="1900" dirty="0" err="1" smtClean="0">
                <a:latin typeface="Calibri" pitchFamily="34" charset="0"/>
                <a:cs typeface="Calibri" pitchFamily="34" charset="0"/>
              </a:rPr>
              <a:t>R</a:t>
            </a:r>
            <a:r>
              <a:rPr lang="en-GB" sz="1900" baseline="-25000" dirty="0" err="1" smtClean="0">
                <a:latin typeface="Calibri" pitchFamily="34" charset="0"/>
                <a:cs typeface="Calibri" pitchFamily="34" charset="0"/>
              </a:rPr>
              <a:t>k</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w</a:t>
            </a:r>
            <a:r>
              <a:rPr lang="en-GB" sz="1900" baseline="-25000" dirty="0" err="1" smtClean="0">
                <a:latin typeface="Calibri" pitchFamily="34" charset="0"/>
                <a:cs typeface="Calibri" pitchFamily="34" charset="0"/>
              </a:rPr>
              <a:t>k</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A</a:t>
            </a:r>
            <a:r>
              <a:rPr lang="en-GB" sz="1900" baseline="-25000" dirty="0" err="1" smtClean="0">
                <a:latin typeface="Calibri" pitchFamily="34" charset="0"/>
                <a:cs typeface="Calibri" pitchFamily="34" charset="0"/>
              </a:rPr>
              <a:t>k</a:t>
            </a:r>
            <a:r>
              <a:rPr lang="en-GB" sz="1900" dirty="0" smtClean="0">
                <a:latin typeface="Calibri" pitchFamily="34" charset="0"/>
                <a:cs typeface="Calibri" pitchFamily="34" charset="0"/>
              </a:rPr>
              <a:t>)</a:t>
            </a:r>
            <a:r>
              <a:rPr lang="en-GB" sz="1900" dirty="0">
                <a:latin typeface="Calibri" pitchFamily="34" charset="0"/>
                <a:cs typeface="Calibri" pitchFamily="34" charset="0"/>
              </a:rPr>
              <a:t/>
            </a:r>
            <a:br>
              <a:rPr lang="en-GB" sz="1900" dirty="0">
                <a:latin typeface="Calibri" pitchFamily="34" charset="0"/>
                <a:cs typeface="Calibri" pitchFamily="34" charset="0"/>
              </a:rPr>
            </a:br>
            <a:r>
              <a:rPr lang="en-GB" sz="1900" dirty="0">
                <a:latin typeface="Calibri" pitchFamily="34" charset="0"/>
                <a:cs typeface="Calibri" pitchFamily="34" charset="0"/>
              </a:rPr>
              <a:t>- </a:t>
            </a:r>
            <a:r>
              <a:rPr lang="en-GB" sz="1900" u="sng" dirty="0">
                <a:latin typeface="Calibri" pitchFamily="34" charset="0"/>
                <a:cs typeface="Calibri" pitchFamily="34" charset="0"/>
              </a:rPr>
              <a:t>circular array of tangential coils</a:t>
            </a:r>
            <a:r>
              <a:rPr lang="en-GB" sz="1900" dirty="0">
                <a:latin typeface="Calibri" pitchFamily="34" charset="0"/>
                <a:cs typeface="Calibri" pitchFamily="34" charset="0"/>
              </a:rPr>
              <a:t> (well conditioned calibration + skew harmonics + possibility of rotation to measure accurately remanent harmonic components )</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600" y="533400"/>
            <a:ext cx="8839200" cy="4780547"/>
          </a:xfrm>
          <a:prstGeom prst="rect">
            <a:avLst/>
          </a:prstGeom>
          <a:noFill/>
          <a:ln>
            <a:noFill/>
          </a:ln>
        </p:spPr>
      </p:pic>
      <p:sp>
        <p:nvSpPr>
          <p:cNvPr id="7" name="Rectangle 6"/>
          <p:cNvSpPr/>
          <p:nvPr/>
        </p:nvSpPr>
        <p:spPr>
          <a:xfrm>
            <a:off x="2108200" y="3267283"/>
            <a:ext cx="410659" cy="390317"/>
          </a:xfrm>
          <a:prstGeom prst="rect">
            <a:avLst/>
          </a:prstGeom>
        </p:spPr>
        <p:txBody>
          <a:bodyPr wrap="none" lIns="96981" tIns="48491" rIns="96981" bIns="48491">
            <a:spAutoFit/>
          </a:bodyPr>
          <a:lstStyle/>
          <a:p>
            <a:pPr>
              <a:spcBef>
                <a:spcPts val="0"/>
              </a:spcBef>
            </a:pPr>
            <a:r>
              <a:rPr lang="en-GB" sz="1900" b="1" dirty="0" smtClean="0">
                <a:solidFill>
                  <a:srgbClr val="0000FF"/>
                </a:solidFill>
                <a:latin typeface="Calibri" pitchFamily="34" charset="0"/>
                <a:cs typeface="Calibri" pitchFamily="34" charset="0"/>
              </a:rPr>
              <a:t>B</a:t>
            </a:r>
            <a:r>
              <a:rPr lang="en-GB" sz="1900" b="1" baseline="-25000" dirty="0" smtClean="0">
                <a:solidFill>
                  <a:srgbClr val="0000FF"/>
                </a:solidFill>
                <a:latin typeface="Calibri" pitchFamily="34" charset="0"/>
                <a:cs typeface="Calibri" pitchFamily="34" charset="0"/>
              </a:rPr>
              <a:t>1</a:t>
            </a:r>
            <a:endParaRPr lang="en-GB" sz="1900" b="1" baseline="-25000" dirty="0">
              <a:solidFill>
                <a:srgbClr val="0000FF"/>
              </a:solidFill>
              <a:latin typeface="Calibri" pitchFamily="34" charset="0"/>
              <a:cs typeface="Calibri" pitchFamily="34" charset="0"/>
            </a:endParaRPr>
          </a:p>
        </p:txBody>
      </p:sp>
      <p:sp>
        <p:nvSpPr>
          <p:cNvPr id="8" name="Rectangle 7"/>
          <p:cNvSpPr/>
          <p:nvPr/>
        </p:nvSpPr>
        <p:spPr>
          <a:xfrm>
            <a:off x="2108200" y="2352883"/>
            <a:ext cx="410659" cy="390317"/>
          </a:xfrm>
          <a:prstGeom prst="rect">
            <a:avLst/>
          </a:prstGeom>
        </p:spPr>
        <p:txBody>
          <a:bodyPr wrap="none" lIns="96981" tIns="48491" rIns="96981" bIns="48491">
            <a:spAutoFit/>
          </a:bodyPr>
          <a:lstStyle/>
          <a:p>
            <a:pPr>
              <a:spcBef>
                <a:spcPts val="0"/>
              </a:spcBef>
            </a:pPr>
            <a:r>
              <a:rPr lang="en-GB" sz="1900" b="1" dirty="0" smtClean="0">
                <a:solidFill>
                  <a:srgbClr val="00B050"/>
                </a:solidFill>
                <a:latin typeface="Calibri" pitchFamily="34" charset="0"/>
                <a:cs typeface="Calibri" pitchFamily="34" charset="0"/>
              </a:rPr>
              <a:t>B</a:t>
            </a:r>
            <a:r>
              <a:rPr lang="en-GB" sz="1900" b="1" baseline="-25000" dirty="0" smtClean="0">
                <a:solidFill>
                  <a:srgbClr val="00B050"/>
                </a:solidFill>
                <a:latin typeface="Calibri" pitchFamily="34" charset="0"/>
                <a:cs typeface="Calibri" pitchFamily="34" charset="0"/>
              </a:rPr>
              <a:t>2</a:t>
            </a:r>
            <a:endParaRPr lang="en-GB" sz="1900" b="1" baseline="-25000" dirty="0">
              <a:solidFill>
                <a:srgbClr val="00B050"/>
              </a:solidFill>
              <a:latin typeface="Calibri" pitchFamily="34" charset="0"/>
              <a:cs typeface="Calibri" pitchFamily="34" charset="0"/>
            </a:endParaRPr>
          </a:p>
        </p:txBody>
      </p:sp>
      <p:sp>
        <p:nvSpPr>
          <p:cNvPr id="9" name="Rectangle 8"/>
          <p:cNvSpPr/>
          <p:nvPr/>
        </p:nvSpPr>
        <p:spPr>
          <a:xfrm>
            <a:off x="3602541" y="3581400"/>
            <a:ext cx="410659" cy="390317"/>
          </a:xfrm>
          <a:prstGeom prst="rect">
            <a:avLst/>
          </a:prstGeom>
        </p:spPr>
        <p:txBody>
          <a:bodyPr wrap="none" lIns="96981" tIns="48491" rIns="96981" bIns="48491">
            <a:spAutoFit/>
          </a:bodyPr>
          <a:lstStyle/>
          <a:p>
            <a:pPr>
              <a:spcBef>
                <a:spcPts val="0"/>
              </a:spcBef>
            </a:pPr>
            <a:r>
              <a:rPr lang="en-GB" sz="1900" b="1" dirty="0" smtClean="0">
                <a:solidFill>
                  <a:srgbClr val="FF0000"/>
                </a:solidFill>
                <a:latin typeface="Calibri" pitchFamily="34" charset="0"/>
                <a:cs typeface="Calibri" pitchFamily="34" charset="0"/>
              </a:rPr>
              <a:t>B</a:t>
            </a:r>
            <a:r>
              <a:rPr lang="en-GB" sz="1900" b="1" baseline="-25000" dirty="0" smtClean="0">
                <a:solidFill>
                  <a:srgbClr val="FF0000"/>
                </a:solidFill>
                <a:latin typeface="Calibri" pitchFamily="34" charset="0"/>
                <a:cs typeface="Calibri" pitchFamily="34" charset="0"/>
              </a:rPr>
              <a:t>3</a:t>
            </a:r>
            <a:endParaRPr lang="en-GB" sz="1900" b="1" baseline="-25000" dirty="0">
              <a:solidFill>
                <a:srgbClr val="FF0000"/>
              </a:solidFill>
              <a:latin typeface="Calibri" pitchFamily="34" charset="0"/>
              <a:cs typeface="Calibri" pitchFamily="34" charset="0"/>
            </a:endParaRPr>
          </a:p>
        </p:txBody>
      </p:sp>
      <p:sp>
        <p:nvSpPr>
          <p:cNvPr id="10" name="Rectangle 9"/>
          <p:cNvSpPr/>
          <p:nvPr/>
        </p:nvSpPr>
        <p:spPr>
          <a:xfrm>
            <a:off x="4041942" y="1590883"/>
            <a:ext cx="413865" cy="390317"/>
          </a:xfrm>
          <a:prstGeom prst="rect">
            <a:avLst/>
          </a:prstGeom>
        </p:spPr>
        <p:txBody>
          <a:bodyPr wrap="none" lIns="96981" tIns="48491" rIns="96981" bIns="48491">
            <a:spAutoFit/>
          </a:bodyPr>
          <a:lstStyle/>
          <a:p>
            <a:pPr>
              <a:spcBef>
                <a:spcPts val="0"/>
              </a:spcBef>
            </a:pPr>
            <a:r>
              <a:rPr lang="en-GB" sz="1900" b="1" dirty="0" smtClean="0">
                <a:solidFill>
                  <a:srgbClr val="33CCCC"/>
                </a:solidFill>
                <a:latin typeface="Calibri" pitchFamily="34" charset="0"/>
                <a:cs typeface="Calibri" pitchFamily="34" charset="0"/>
              </a:rPr>
              <a:t>B</a:t>
            </a:r>
            <a:r>
              <a:rPr lang="en-GB" sz="1900" b="1" baseline="-25000" dirty="0" smtClean="0">
                <a:solidFill>
                  <a:srgbClr val="33CCCC"/>
                </a:solidFill>
                <a:latin typeface="Calibri" pitchFamily="34" charset="0"/>
                <a:cs typeface="Calibri" pitchFamily="34" charset="0"/>
              </a:rPr>
              <a:t>4</a:t>
            </a:r>
            <a:endParaRPr lang="en-GB" sz="1900" b="1" baseline="-25000" dirty="0">
              <a:solidFill>
                <a:srgbClr val="33CCCC"/>
              </a:solidFill>
              <a:latin typeface="Calibri" pitchFamily="34" charset="0"/>
              <a:cs typeface="Calibri" pitchFamily="34" charset="0"/>
            </a:endParaRPr>
          </a:p>
        </p:txBody>
      </p:sp>
      <p:sp>
        <p:nvSpPr>
          <p:cNvPr id="11" name="Rectangle 10"/>
          <p:cNvSpPr/>
          <p:nvPr/>
        </p:nvSpPr>
        <p:spPr>
          <a:xfrm>
            <a:off x="5689600" y="1341076"/>
            <a:ext cx="410659" cy="390317"/>
          </a:xfrm>
          <a:prstGeom prst="rect">
            <a:avLst/>
          </a:prstGeom>
        </p:spPr>
        <p:txBody>
          <a:bodyPr wrap="none" lIns="96981" tIns="48491" rIns="96981" bIns="48491">
            <a:spAutoFit/>
          </a:bodyPr>
          <a:lstStyle/>
          <a:p>
            <a:pPr>
              <a:spcBef>
                <a:spcPts val="0"/>
              </a:spcBef>
            </a:pPr>
            <a:r>
              <a:rPr lang="en-GB" sz="1900" b="1" dirty="0" smtClean="0">
                <a:solidFill>
                  <a:srgbClr val="FF00FF"/>
                </a:solidFill>
                <a:latin typeface="Calibri" pitchFamily="34" charset="0"/>
                <a:cs typeface="Calibri" pitchFamily="34" charset="0"/>
              </a:rPr>
              <a:t>B</a:t>
            </a:r>
            <a:r>
              <a:rPr lang="en-GB" sz="1900" b="1" baseline="-25000" dirty="0" smtClean="0">
                <a:solidFill>
                  <a:srgbClr val="FF00FF"/>
                </a:solidFill>
                <a:latin typeface="Calibri" pitchFamily="34" charset="0"/>
                <a:cs typeface="Calibri" pitchFamily="34" charset="0"/>
              </a:rPr>
              <a:t>5</a:t>
            </a:r>
            <a:endParaRPr lang="en-GB" sz="1900" b="1" baseline="-25000" dirty="0">
              <a:solidFill>
                <a:srgbClr val="FF00FF"/>
              </a:solidFill>
              <a:latin typeface="Calibri" pitchFamily="34" charset="0"/>
              <a:cs typeface="Calibri" pitchFamily="34" charset="0"/>
            </a:endParaRPr>
          </a:p>
        </p:txBody>
      </p:sp>
      <p:cxnSp>
        <p:nvCxnSpPr>
          <p:cNvPr id="17" name="Straight Arrow Connector 16"/>
          <p:cNvCxnSpPr/>
          <p:nvPr/>
        </p:nvCxnSpPr>
        <p:spPr bwMode="auto">
          <a:xfrm>
            <a:off x="1270000" y="1981200"/>
            <a:ext cx="990600" cy="1219200"/>
          </a:xfrm>
          <a:prstGeom prst="straightConnector1">
            <a:avLst/>
          </a:prstGeom>
          <a:solidFill>
            <a:schemeClr val="accent1"/>
          </a:solidFill>
          <a:ln w="31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29" name="Rectangle 28"/>
              <p:cNvSpPr/>
              <p:nvPr/>
            </p:nvSpPr>
            <p:spPr>
              <a:xfrm>
                <a:off x="7366000" y="905367"/>
                <a:ext cx="2566344" cy="8459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a:latin typeface="Cambria Math"/>
                            </a:rPr>
                          </m:ctrlPr>
                        </m:dPr>
                        <m:e>
                          <m:sSub>
                            <m:sSubPr>
                              <m:ctrlPr>
                                <a:rPr lang="en-GB" i="1">
                                  <a:latin typeface="Cambria Math"/>
                                </a:rPr>
                              </m:ctrlPr>
                            </m:sSubPr>
                            <m:e>
                              <m:r>
                                <a:rPr lang="en-US" i="1">
                                  <a:latin typeface="Cambria Math"/>
                                </a:rPr>
                                <m:t>𝐵</m:t>
                              </m:r>
                            </m:e>
                            <m:sub>
                              <m:r>
                                <a:rPr lang="en-US" i="1">
                                  <a:latin typeface="Cambria Math"/>
                                </a:rPr>
                                <m:t>𝑛</m:t>
                              </m:r>
                            </m:sub>
                          </m:sSub>
                        </m:e>
                      </m:d>
                      <m:r>
                        <a:rPr lang="en-US" i="1">
                          <a:latin typeface="Cambria Math"/>
                        </a:rPr>
                        <m:t>=</m:t>
                      </m:r>
                      <m:sSup>
                        <m:sSupPr>
                          <m:ctrlPr>
                            <a:rPr lang="en-GB" i="1">
                              <a:latin typeface="Cambria Math"/>
                            </a:rPr>
                          </m:ctrlPr>
                        </m:sSupPr>
                        <m:e>
                          <m:d>
                            <m:dPr>
                              <m:begChr m:val="["/>
                              <m:endChr m:val="]"/>
                              <m:ctrlPr>
                                <a:rPr lang="en-GB" i="1">
                                  <a:latin typeface="Cambria Math"/>
                                </a:rPr>
                              </m:ctrlPr>
                            </m:dPr>
                            <m:e>
                              <m:f>
                                <m:fPr>
                                  <m:ctrlPr>
                                    <a:rPr lang="en-GB" i="1">
                                      <a:latin typeface="Cambria Math"/>
                                    </a:rPr>
                                  </m:ctrlPr>
                                </m:fPr>
                                <m:num>
                                  <m:sSub>
                                    <m:sSubPr>
                                      <m:ctrlPr>
                                        <a:rPr lang="en-GB" i="1">
                                          <a:latin typeface="Cambria Math"/>
                                        </a:rPr>
                                      </m:ctrlPr>
                                    </m:sSubPr>
                                    <m:e>
                                      <m:r>
                                        <a:rPr lang="en-US" i="1">
                                          <a:latin typeface="Cambria Math"/>
                                        </a:rPr>
                                        <m:t>𝜅</m:t>
                                      </m:r>
                                    </m:e>
                                    <m:sub>
                                      <m:r>
                                        <a:rPr lang="en-US" i="1">
                                          <a:latin typeface="Cambria Math"/>
                                        </a:rPr>
                                        <m:t>𝑘𝑛</m:t>
                                      </m:r>
                                    </m:sub>
                                  </m:sSub>
                                </m:num>
                                <m:den>
                                  <m:sSubSup>
                                    <m:sSubSupPr>
                                      <m:ctrlPr>
                                        <a:rPr lang="en-GB" i="1">
                                          <a:latin typeface="Cambria Math"/>
                                        </a:rPr>
                                      </m:ctrlPr>
                                    </m:sSubSupPr>
                                    <m:e>
                                      <m:r>
                                        <a:rPr lang="en-US" i="1">
                                          <a:latin typeface="Cambria Math"/>
                                        </a:rPr>
                                        <m:t>𝑟</m:t>
                                      </m:r>
                                    </m:e>
                                    <m:sub>
                                      <m:r>
                                        <a:rPr lang="en-US" i="1">
                                          <a:latin typeface="Cambria Math"/>
                                        </a:rPr>
                                        <m:t>𝑟𝑒𝑓</m:t>
                                      </m:r>
                                    </m:sub>
                                    <m:sup>
                                      <m:r>
                                        <a:rPr lang="en-US" i="1">
                                          <a:latin typeface="Cambria Math"/>
                                        </a:rPr>
                                        <m:t>𝑛</m:t>
                                      </m:r>
                                      <m:r>
                                        <a:rPr lang="en-US" i="1">
                                          <a:latin typeface="Cambria Math"/>
                                        </a:rPr>
                                        <m:t>−1</m:t>
                                      </m:r>
                                    </m:sup>
                                  </m:sSubSup>
                                </m:den>
                              </m:f>
                            </m:e>
                          </m:d>
                        </m:e>
                        <m:sup>
                          <m:r>
                            <a:rPr lang="en-US" i="1">
                              <a:latin typeface="Cambria Math"/>
                            </a:rPr>
                            <m:t>−1</m:t>
                          </m:r>
                        </m:sup>
                      </m:sSup>
                      <m:d>
                        <m:dPr>
                          <m:begChr m:val="{"/>
                          <m:endChr m:val="}"/>
                          <m:ctrlPr>
                            <a:rPr lang="en-GB" i="1">
                              <a:latin typeface="Cambria Math"/>
                            </a:rPr>
                          </m:ctrlPr>
                        </m:dPr>
                        <m:e>
                          <m:sSub>
                            <m:sSubPr>
                              <m:ctrlPr>
                                <a:rPr lang="en-GB" i="1">
                                  <a:latin typeface="Cambria Math"/>
                                </a:rPr>
                              </m:ctrlPr>
                            </m:sSubPr>
                            <m:e>
                              <m:r>
                                <m:rPr>
                                  <m:sty m:val="p"/>
                                </m:rPr>
                                <a:rPr lang="en-US">
                                  <a:latin typeface="Cambria Math"/>
                                </a:rPr>
                                <m:t>Φ</m:t>
                              </m:r>
                            </m:e>
                            <m:sub>
                              <m:r>
                                <a:rPr lang="en-US" i="1">
                                  <a:latin typeface="Cambria Math"/>
                                </a:rPr>
                                <m:t>𝑘</m:t>
                              </m:r>
                            </m:sub>
                          </m:sSub>
                        </m:e>
                      </m:d>
                    </m:oMath>
                  </m:oMathPara>
                </a14:m>
                <a:endParaRPr lang="en-GB" dirty="0"/>
              </a:p>
            </p:txBody>
          </p:sp>
        </mc:Choice>
        <mc:Fallback xmlns="">
          <p:sp>
            <p:nvSpPr>
              <p:cNvPr id="29" name="Rectangle 28"/>
              <p:cNvSpPr>
                <a:spLocks noRot="1" noChangeAspect="1" noMove="1" noResize="1" noEditPoints="1" noAdjustHandles="1" noChangeArrowheads="1" noChangeShapeType="1" noTextEdit="1"/>
              </p:cNvSpPr>
              <p:nvPr/>
            </p:nvSpPr>
            <p:spPr>
              <a:xfrm>
                <a:off x="7366000" y="905367"/>
                <a:ext cx="2566344" cy="845937"/>
              </a:xfrm>
              <a:prstGeom prst="rect">
                <a:avLst/>
              </a:prstGeom>
              <a:blipFill rotWithShape="1">
                <a:blip r:embed="rId3"/>
                <a:stretch>
                  <a:fillRect/>
                </a:stretch>
              </a:blipFill>
            </p:spPr>
            <p:txBody>
              <a:bodyPr/>
              <a:lstStyle/>
              <a:p>
                <a:r>
                  <a:rPr lang="en-GB">
                    <a:noFill/>
                  </a:rPr>
                  <a:t> </a:t>
                </a:r>
              </a:p>
            </p:txBody>
          </p:sp>
        </mc:Fallback>
      </mc:AlternateContent>
      <p:sp>
        <p:nvSpPr>
          <p:cNvPr id="30" name="Rectangle 29"/>
          <p:cNvSpPr/>
          <p:nvPr/>
        </p:nvSpPr>
        <p:spPr>
          <a:xfrm>
            <a:off x="7395297" y="3971717"/>
            <a:ext cx="2574616" cy="738664"/>
          </a:xfrm>
          <a:prstGeom prst="rect">
            <a:avLst/>
          </a:prstGeom>
        </p:spPr>
        <p:txBody>
          <a:bodyPr wrap="none">
            <a:spAutoFit/>
          </a:bodyPr>
          <a:lstStyle/>
          <a:p>
            <a:r>
              <a:rPr lang="en-GB" sz="1400" dirty="0" smtClean="0">
                <a:latin typeface="Calibri" pitchFamily="34" charset="0"/>
                <a:cs typeface="Calibri" pitchFamily="34" charset="0"/>
              </a:rPr>
              <a:t>non-constant drift</a:t>
            </a:r>
            <a:br>
              <a:rPr lang="en-GB" sz="1400" dirty="0" smtClean="0">
                <a:latin typeface="Calibri" pitchFamily="34" charset="0"/>
                <a:cs typeface="Calibri" pitchFamily="34" charset="0"/>
              </a:rPr>
            </a:br>
            <a:r>
              <a:rPr lang="en-GB" sz="1400" dirty="0" smtClean="0">
                <a:latin typeface="Calibri" pitchFamily="34" charset="0"/>
                <a:cs typeface="Calibri" pitchFamily="34" charset="0"/>
              </a:rPr>
              <a:t>cannot be corrected by imposing</a:t>
            </a:r>
          </a:p>
          <a:p>
            <a:r>
              <a:rPr lang="fr-CH" sz="1400" dirty="0" err="1" smtClean="0">
                <a:latin typeface="Calibri" pitchFamily="34" charset="0"/>
              </a:rPr>
              <a:t>dB</a:t>
            </a:r>
            <a:r>
              <a:rPr lang="fr-CH" sz="1400" baseline="-25000" dirty="0" err="1" smtClean="0">
                <a:latin typeface="Calibri" pitchFamily="34" charset="0"/>
              </a:rPr>
              <a:t>n</a:t>
            </a:r>
            <a:r>
              <a:rPr lang="fr-CH" sz="1400" dirty="0" smtClean="0">
                <a:latin typeface="Calibri" pitchFamily="34" charset="0"/>
              </a:rPr>
              <a:t>/</a:t>
            </a:r>
            <a:r>
              <a:rPr lang="fr-CH" sz="1400" dirty="0" err="1" smtClean="0">
                <a:latin typeface="Calibri" pitchFamily="34" charset="0"/>
              </a:rPr>
              <a:t>dt</a:t>
            </a:r>
            <a:r>
              <a:rPr lang="fr-CH" sz="1400" dirty="0" smtClean="0">
                <a:latin typeface="Calibri" pitchFamily="34" charset="0"/>
              </a:rPr>
              <a:t>=0 </a:t>
            </a:r>
            <a:r>
              <a:rPr lang="fr-CH" sz="1400" dirty="0" err="1" smtClean="0">
                <a:latin typeface="Calibri" pitchFamily="34" charset="0"/>
              </a:rPr>
              <a:t>when</a:t>
            </a:r>
            <a:r>
              <a:rPr lang="fr-CH" sz="1400" dirty="0">
                <a:latin typeface="Calibri" pitchFamily="34" charset="0"/>
              </a:rPr>
              <a:t> </a:t>
            </a:r>
            <a:r>
              <a:rPr lang="fr-CH" sz="1400" dirty="0" err="1" smtClean="0">
                <a:latin typeface="Calibri" pitchFamily="34" charset="0"/>
              </a:rPr>
              <a:t>dI</a:t>
            </a:r>
            <a:r>
              <a:rPr lang="fr-CH" sz="1400" dirty="0" smtClean="0">
                <a:latin typeface="Calibri" pitchFamily="34" charset="0"/>
              </a:rPr>
              <a:t>/</a:t>
            </a:r>
            <a:r>
              <a:rPr lang="fr-CH" sz="1400" dirty="0" err="1" smtClean="0">
                <a:latin typeface="Calibri" pitchFamily="34" charset="0"/>
              </a:rPr>
              <a:t>dt</a:t>
            </a:r>
            <a:r>
              <a:rPr lang="fr-CH" sz="1400" dirty="0" smtClean="0">
                <a:latin typeface="Calibri" pitchFamily="34" charset="0"/>
              </a:rPr>
              <a:t>=0</a:t>
            </a:r>
            <a:endParaRPr lang="en-GB" sz="1400" dirty="0"/>
          </a:p>
        </p:txBody>
      </p:sp>
      <p:sp>
        <p:nvSpPr>
          <p:cNvPr id="31" name="Rectangle 30"/>
          <p:cNvSpPr/>
          <p:nvPr/>
        </p:nvSpPr>
        <p:spPr>
          <a:xfrm>
            <a:off x="355600" y="1489694"/>
            <a:ext cx="2413289" cy="523220"/>
          </a:xfrm>
          <a:prstGeom prst="rect">
            <a:avLst/>
          </a:prstGeom>
          <a:solidFill>
            <a:schemeClr val="bg1"/>
          </a:solidFill>
        </p:spPr>
        <p:txBody>
          <a:bodyPr wrap="none">
            <a:spAutoFit/>
          </a:bodyPr>
          <a:lstStyle/>
          <a:p>
            <a:r>
              <a:rPr lang="fr-CH" sz="1400" dirty="0" smtClean="0">
                <a:latin typeface="Calibri" pitchFamily="34" charset="0"/>
                <a:cs typeface="Calibri" pitchFamily="34" charset="0"/>
              </a:rPr>
              <a:t>short-</a:t>
            </a:r>
            <a:r>
              <a:rPr lang="fr-CH" sz="1400" dirty="0" err="1" smtClean="0">
                <a:latin typeface="Calibri" pitchFamily="34" charset="0"/>
                <a:cs typeface="Calibri" pitchFamily="34" charset="0"/>
              </a:rPr>
              <a:t>term</a:t>
            </a:r>
            <a:r>
              <a:rPr lang="fr-CH" sz="1400" dirty="0" smtClean="0">
                <a:latin typeface="Calibri" pitchFamily="34" charset="0"/>
                <a:cs typeface="Calibri" pitchFamily="34" charset="0"/>
              </a:rPr>
              <a:t> </a:t>
            </a:r>
            <a:r>
              <a:rPr lang="fr-CH" sz="1400" dirty="0" err="1" smtClean="0">
                <a:latin typeface="Calibri" pitchFamily="34" charset="0"/>
                <a:cs typeface="Calibri" pitchFamily="34" charset="0"/>
              </a:rPr>
              <a:t>waveform</a:t>
            </a:r>
            <a:r>
              <a:rPr lang="fr-CH" sz="1400" dirty="0" smtClean="0">
                <a:latin typeface="Calibri" pitchFamily="34" charset="0"/>
                <a:cs typeface="Calibri" pitchFamily="34" charset="0"/>
              </a:rPr>
              <a:t> </a:t>
            </a:r>
            <a:r>
              <a:rPr lang="fr-CH" sz="1400" dirty="0" err="1" smtClean="0">
                <a:latin typeface="Calibri" pitchFamily="34" charset="0"/>
                <a:cs typeface="Calibri" pitchFamily="34" charset="0"/>
              </a:rPr>
              <a:t>depends</a:t>
            </a:r>
            <a:r>
              <a:rPr lang="fr-CH" sz="1400" dirty="0" smtClean="0">
                <a:latin typeface="Calibri" pitchFamily="34" charset="0"/>
                <a:cs typeface="Calibri" pitchFamily="34" charset="0"/>
              </a:rPr>
              <a:t/>
            </a:r>
            <a:br>
              <a:rPr lang="fr-CH" sz="1400" dirty="0" smtClean="0">
                <a:latin typeface="Calibri" pitchFamily="34" charset="0"/>
                <a:cs typeface="Calibri" pitchFamily="34" charset="0"/>
              </a:rPr>
            </a:br>
            <a:r>
              <a:rPr lang="fr-CH" sz="1400" dirty="0" smtClean="0">
                <a:latin typeface="Calibri" pitchFamily="34" charset="0"/>
                <a:cs typeface="Calibri" pitchFamily="34" charset="0"/>
              </a:rPr>
              <a:t>on </a:t>
            </a:r>
            <a:r>
              <a:rPr lang="fr-CH" sz="1400" dirty="0" err="1" smtClean="0">
                <a:latin typeface="Calibri" pitchFamily="34" charset="0"/>
                <a:cs typeface="Calibri" pitchFamily="34" charset="0"/>
              </a:rPr>
              <a:t>trim</a:t>
            </a:r>
            <a:r>
              <a:rPr lang="fr-CH" sz="1400" dirty="0" smtClean="0">
                <a:latin typeface="Calibri" pitchFamily="34" charset="0"/>
                <a:cs typeface="Calibri" pitchFamily="34" charset="0"/>
              </a:rPr>
              <a:t> circuits excitation</a:t>
            </a:r>
            <a:endParaRPr lang="en-GB" sz="1400" dirty="0"/>
          </a:p>
        </p:txBody>
      </p:sp>
      <p:sp>
        <p:nvSpPr>
          <p:cNvPr id="33" name="Rectangle 32"/>
          <p:cNvSpPr/>
          <p:nvPr/>
        </p:nvSpPr>
        <p:spPr>
          <a:xfrm>
            <a:off x="7488528" y="2138119"/>
            <a:ext cx="2388154" cy="523220"/>
          </a:xfrm>
          <a:prstGeom prst="rect">
            <a:avLst/>
          </a:prstGeom>
        </p:spPr>
        <p:txBody>
          <a:bodyPr wrap="none">
            <a:spAutoFit/>
          </a:bodyPr>
          <a:lstStyle/>
          <a:p>
            <a:r>
              <a:rPr lang="fr-CH" sz="1400" dirty="0" err="1" smtClean="0">
                <a:latin typeface="Calibri" pitchFamily="34" charset="0"/>
                <a:cs typeface="Calibri" pitchFamily="34" charset="0"/>
              </a:rPr>
              <a:t>low-frequency</a:t>
            </a:r>
            <a:r>
              <a:rPr lang="fr-CH" sz="1400" dirty="0" smtClean="0">
                <a:latin typeface="Calibri" pitchFamily="34" charset="0"/>
                <a:cs typeface="Calibri" pitchFamily="34" charset="0"/>
              </a:rPr>
              <a:t> noise </a:t>
            </a:r>
            <a:r>
              <a:rPr lang="fr-CH" sz="1400" dirty="0" err="1" smtClean="0">
                <a:latin typeface="Calibri" pitchFamily="34" charset="0"/>
                <a:cs typeface="Calibri" pitchFamily="34" charset="0"/>
              </a:rPr>
              <a:t>increases</a:t>
            </a:r>
            <a:r>
              <a:rPr lang="fr-CH" sz="1400" dirty="0" smtClean="0">
                <a:latin typeface="Calibri" pitchFamily="34" charset="0"/>
                <a:cs typeface="Calibri" pitchFamily="34" charset="0"/>
              </a:rPr>
              <a:t/>
            </a:r>
            <a:br>
              <a:rPr lang="fr-CH" sz="1400" dirty="0" smtClean="0">
                <a:latin typeface="Calibri" pitchFamily="34" charset="0"/>
                <a:cs typeface="Calibri" pitchFamily="34" charset="0"/>
              </a:rPr>
            </a:br>
            <a:r>
              <a:rPr lang="fr-CH" sz="1400" dirty="0" err="1" smtClean="0">
                <a:latin typeface="Calibri" pitchFamily="34" charset="0"/>
                <a:cs typeface="Calibri" pitchFamily="34" charset="0"/>
              </a:rPr>
              <a:t>with</a:t>
            </a:r>
            <a:r>
              <a:rPr lang="fr-CH" sz="1400" dirty="0" smtClean="0">
                <a:latin typeface="Calibri" pitchFamily="34" charset="0"/>
                <a:cs typeface="Calibri" pitchFamily="34" charset="0"/>
              </a:rPr>
              <a:t> </a:t>
            </a:r>
            <a:r>
              <a:rPr lang="fr-CH" sz="1400" dirty="0" err="1" smtClean="0">
                <a:latin typeface="Calibri" pitchFamily="34" charset="0"/>
                <a:cs typeface="Calibri" pitchFamily="34" charset="0"/>
              </a:rPr>
              <a:t>harmonic</a:t>
            </a:r>
            <a:r>
              <a:rPr lang="fr-CH" sz="1400" dirty="0" smtClean="0">
                <a:latin typeface="Calibri" pitchFamily="34" charset="0"/>
                <a:cs typeface="Calibri" pitchFamily="34" charset="0"/>
              </a:rPr>
              <a:t> </a:t>
            </a:r>
            <a:r>
              <a:rPr lang="fr-CH" sz="1400" dirty="0" err="1" smtClean="0">
                <a:latin typeface="Calibri" pitchFamily="34" charset="0"/>
                <a:cs typeface="Calibri" pitchFamily="34" charset="0"/>
              </a:rPr>
              <a:t>order</a:t>
            </a:r>
            <a:endParaRPr lang="en-GB" sz="1400" dirty="0"/>
          </a:p>
        </p:txBody>
      </p:sp>
      <p:cxnSp>
        <p:nvCxnSpPr>
          <p:cNvPr id="36" name="Straight Arrow Connector 35"/>
          <p:cNvCxnSpPr/>
          <p:nvPr/>
        </p:nvCxnSpPr>
        <p:spPr bwMode="auto">
          <a:xfrm flipH="1" flipV="1">
            <a:off x="5251784" y="3681663"/>
            <a:ext cx="2114216" cy="280737"/>
          </a:xfrm>
          <a:prstGeom prst="straightConnector1">
            <a:avLst/>
          </a:prstGeom>
          <a:solidFill>
            <a:schemeClr val="accent1"/>
          </a:solidFill>
          <a:ln w="31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flipH="1">
            <a:off x="5156200" y="2352883"/>
            <a:ext cx="2332328" cy="576807"/>
          </a:xfrm>
          <a:prstGeom prst="straightConnector1">
            <a:avLst/>
          </a:prstGeom>
          <a:solidFill>
            <a:schemeClr val="accent1"/>
          </a:solidFill>
          <a:ln w="31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13137068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67" t="4198" r="8371" b="7808"/>
          <a:stretch/>
        </p:blipFill>
        <p:spPr bwMode="auto">
          <a:xfrm>
            <a:off x="4944726" y="1016000"/>
            <a:ext cx="5009662"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5125068" y="993054"/>
            <a:ext cx="4792393" cy="359539"/>
          </a:xfrm>
          <a:prstGeom prst="rect">
            <a:avLst/>
          </a:prstGeom>
          <a:solidFill>
            <a:srgbClr val="FFFFFF"/>
          </a:solidFill>
        </p:spPr>
        <p:txBody>
          <a:bodyPr wrap="square" lIns="96981" tIns="48491" rIns="96981" bIns="48491" rtlCol="0">
            <a:spAutoFit/>
          </a:bodyPr>
          <a:lstStyle/>
          <a:p>
            <a:r>
              <a:rPr lang="en-GB" sz="1700" i="1" dirty="0">
                <a:latin typeface="Calibri" pitchFamily="34" charset="0"/>
                <a:cs typeface="Calibri" pitchFamily="34" charset="0"/>
              </a:rPr>
              <a:t>relative field error</a:t>
            </a:r>
          </a:p>
        </p:txBody>
      </p:sp>
      <p:sp>
        <p:nvSpPr>
          <p:cNvPr id="36" name="TextBox 35"/>
          <p:cNvSpPr txBox="1"/>
          <p:nvPr/>
        </p:nvSpPr>
        <p:spPr>
          <a:xfrm>
            <a:off x="5560054" y="1559931"/>
            <a:ext cx="2061752" cy="359539"/>
          </a:xfrm>
          <a:prstGeom prst="rect">
            <a:avLst/>
          </a:prstGeom>
          <a:noFill/>
        </p:spPr>
        <p:txBody>
          <a:bodyPr wrap="none" lIns="96981" tIns="48491" rIns="96981" bIns="48491" rtlCol="0">
            <a:spAutoFit/>
          </a:bodyPr>
          <a:lstStyle/>
          <a:p>
            <a:pPr algn="l"/>
            <a:r>
              <a:rPr lang="en-GB" sz="1700" i="1" dirty="0">
                <a:solidFill>
                  <a:srgbClr val="FF0000"/>
                </a:solidFill>
                <a:latin typeface="Calibri" pitchFamily="34" charset="0"/>
                <a:cs typeface="Calibri" pitchFamily="34" charset="0"/>
              </a:rPr>
              <a:t>3.5</a:t>
            </a:r>
            <a:r>
              <a:rPr lang="en-GB" sz="1700" i="1" dirty="0">
                <a:solidFill>
                  <a:srgbClr val="FF0000"/>
                </a:solidFill>
                <a:latin typeface="Calibri" pitchFamily="34" charset="0"/>
                <a:cs typeface="Calibri" pitchFamily="34" charset="0"/>
                <a:sym typeface="Symbol"/>
              </a:rPr>
              <a:t></a:t>
            </a:r>
            <a:r>
              <a:rPr lang="en-GB" sz="1700" i="1" dirty="0">
                <a:solidFill>
                  <a:srgbClr val="FF0000"/>
                </a:solidFill>
                <a:latin typeface="Calibri" pitchFamily="34" charset="0"/>
                <a:cs typeface="Calibri" pitchFamily="34" charset="0"/>
              </a:rPr>
              <a:t>10</a:t>
            </a:r>
            <a:r>
              <a:rPr lang="en-GB" sz="1700" i="1" baseline="30000" dirty="0">
                <a:solidFill>
                  <a:srgbClr val="FF0000"/>
                </a:solidFill>
                <a:latin typeface="Calibri" pitchFamily="34" charset="0"/>
                <a:cs typeface="Calibri" pitchFamily="34" charset="0"/>
              </a:rPr>
              <a:t>-3</a:t>
            </a:r>
            <a:r>
              <a:rPr lang="en-GB" sz="1700" i="1" dirty="0">
                <a:solidFill>
                  <a:srgbClr val="FF0000"/>
                </a:solidFill>
                <a:latin typeface="Calibri" pitchFamily="34" charset="0"/>
                <a:cs typeface="Calibri" pitchFamily="34" charset="0"/>
              </a:rPr>
              <a:t> (quadrupole)</a:t>
            </a:r>
          </a:p>
        </p:txBody>
      </p:sp>
      <p:sp>
        <p:nvSpPr>
          <p:cNvPr id="37" name="TextBox 36"/>
          <p:cNvSpPr txBox="1"/>
          <p:nvPr/>
        </p:nvSpPr>
        <p:spPr>
          <a:xfrm>
            <a:off x="5714191" y="2216134"/>
            <a:ext cx="1587263" cy="359539"/>
          </a:xfrm>
          <a:prstGeom prst="rect">
            <a:avLst/>
          </a:prstGeom>
          <a:noFill/>
        </p:spPr>
        <p:txBody>
          <a:bodyPr wrap="none" lIns="96981" tIns="48491" rIns="96981" bIns="48491" rtlCol="0">
            <a:spAutoFit/>
          </a:bodyPr>
          <a:lstStyle/>
          <a:p>
            <a:pPr algn="l"/>
            <a:r>
              <a:rPr lang="en-GB" sz="1700" i="1" dirty="0">
                <a:solidFill>
                  <a:srgbClr val="66FF66"/>
                </a:solidFill>
                <a:latin typeface="Calibri" pitchFamily="34" charset="0"/>
                <a:cs typeface="Calibri" pitchFamily="34" charset="0"/>
              </a:rPr>
              <a:t>1.0</a:t>
            </a:r>
            <a:r>
              <a:rPr lang="en-GB" sz="1700" i="1" dirty="0">
                <a:solidFill>
                  <a:srgbClr val="66FF66"/>
                </a:solidFill>
                <a:latin typeface="Calibri" pitchFamily="34" charset="0"/>
                <a:cs typeface="Calibri" pitchFamily="34" charset="0"/>
                <a:sym typeface="Symbol"/>
              </a:rPr>
              <a:t></a:t>
            </a:r>
            <a:r>
              <a:rPr lang="en-GB" sz="1700" i="1" dirty="0">
                <a:solidFill>
                  <a:srgbClr val="66FF66"/>
                </a:solidFill>
                <a:latin typeface="Calibri" pitchFamily="34" charset="0"/>
                <a:cs typeface="Calibri" pitchFamily="34" charset="0"/>
              </a:rPr>
              <a:t>10</a:t>
            </a:r>
            <a:r>
              <a:rPr lang="en-GB" sz="1700" i="1" baseline="30000" dirty="0">
                <a:solidFill>
                  <a:srgbClr val="66FF66"/>
                </a:solidFill>
                <a:latin typeface="Calibri" pitchFamily="34" charset="0"/>
                <a:cs typeface="Calibri" pitchFamily="34" charset="0"/>
              </a:rPr>
              <a:t>-3</a:t>
            </a:r>
            <a:r>
              <a:rPr lang="en-GB" sz="1700" i="1" dirty="0">
                <a:solidFill>
                  <a:srgbClr val="66FF66"/>
                </a:solidFill>
                <a:latin typeface="Calibri" pitchFamily="34" charset="0"/>
                <a:cs typeface="Calibri" pitchFamily="34" charset="0"/>
              </a:rPr>
              <a:t> (dipole)</a:t>
            </a:r>
          </a:p>
        </p:txBody>
      </p:sp>
      <p:sp>
        <p:nvSpPr>
          <p:cNvPr id="41" name="TextBox 40"/>
          <p:cNvSpPr txBox="1"/>
          <p:nvPr/>
        </p:nvSpPr>
        <p:spPr>
          <a:xfrm>
            <a:off x="5959783" y="3176240"/>
            <a:ext cx="2239685" cy="359539"/>
          </a:xfrm>
          <a:prstGeom prst="rect">
            <a:avLst/>
          </a:prstGeom>
          <a:noFill/>
        </p:spPr>
        <p:txBody>
          <a:bodyPr wrap="none" lIns="96981" tIns="48491" rIns="96981" bIns="48491" rtlCol="0">
            <a:spAutoFit/>
          </a:bodyPr>
          <a:lstStyle/>
          <a:p>
            <a:pPr algn="l"/>
            <a:r>
              <a:rPr lang="en-GB" sz="1700" b="1" i="1" dirty="0">
                <a:solidFill>
                  <a:srgbClr val="FF0000"/>
                </a:solidFill>
                <a:latin typeface="Calibri" pitchFamily="34" charset="0"/>
                <a:cs typeface="Calibri" pitchFamily="34" charset="0"/>
                <a:sym typeface="Symbol"/>
              </a:rPr>
              <a:t>  </a:t>
            </a:r>
            <a:r>
              <a:rPr lang="en-GB" sz="1700" b="1" i="1" dirty="0">
                <a:solidFill>
                  <a:srgbClr val="FF0000"/>
                </a:solidFill>
                <a:latin typeface="Calibri" pitchFamily="34" charset="0"/>
                <a:cs typeface="Calibri" pitchFamily="34" charset="0"/>
              </a:rPr>
              <a:t>50</a:t>
            </a:r>
            <a:r>
              <a:rPr lang="en-GB" sz="1700" b="1" i="1" dirty="0">
                <a:solidFill>
                  <a:srgbClr val="FF0000"/>
                </a:solidFill>
                <a:latin typeface="Calibri" pitchFamily="34" charset="0"/>
                <a:cs typeface="Calibri" pitchFamily="34" charset="0"/>
                <a:sym typeface="Symbol"/>
              </a:rPr>
              <a:t> </a:t>
            </a:r>
            <a:r>
              <a:rPr lang="en-GB" sz="1700" b="1" i="1" dirty="0" err="1">
                <a:solidFill>
                  <a:srgbClr val="FF0000"/>
                </a:solidFill>
                <a:latin typeface="Calibri" pitchFamily="34" charset="0"/>
                <a:cs typeface="Calibri" pitchFamily="34" charset="0"/>
                <a:sym typeface="Symbol"/>
              </a:rPr>
              <a:t>ms</a:t>
            </a:r>
            <a:r>
              <a:rPr lang="en-GB" sz="1700" b="1" i="1" dirty="0">
                <a:solidFill>
                  <a:srgbClr val="FF0000"/>
                </a:solidFill>
                <a:latin typeface="Calibri" pitchFamily="34" charset="0"/>
                <a:cs typeface="Calibri" pitchFamily="34" charset="0"/>
              </a:rPr>
              <a:t> </a:t>
            </a:r>
            <a:r>
              <a:rPr lang="en-GB" sz="1700" i="1" dirty="0">
                <a:solidFill>
                  <a:srgbClr val="FF0000"/>
                </a:solidFill>
                <a:latin typeface="Calibri" pitchFamily="34" charset="0"/>
                <a:cs typeface="Calibri" pitchFamily="34" charset="0"/>
              </a:rPr>
              <a:t>(quadrupole)</a:t>
            </a:r>
          </a:p>
        </p:txBody>
      </p:sp>
      <p:sp>
        <p:nvSpPr>
          <p:cNvPr id="42" name="TextBox 41"/>
          <p:cNvSpPr txBox="1"/>
          <p:nvPr/>
        </p:nvSpPr>
        <p:spPr>
          <a:xfrm>
            <a:off x="5570124" y="3577445"/>
            <a:ext cx="1765197" cy="359539"/>
          </a:xfrm>
          <a:prstGeom prst="rect">
            <a:avLst/>
          </a:prstGeom>
          <a:noFill/>
        </p:spPr>
        <p:txBody>
          <a:bodyPr wrap="none" lIns="96981" tIns="48491" rIns="96981" bIns="48491" rtlCol="0">
            <a:spAutoFit/>
          </a:bodyPr>
          <a:lstStyle/>
          <a:p>
            <a:pPr algn="l"/>
            <a:r>
              <a:rPr lang="en-GB" sz="1700" b="1" i="1" dirty="0">
                <a:solidFill>
                  <a:srgbClr val="66FF66"/>
                </a:solidFill>
                <a:latin typeface="Calibri" pitchFamily="34" charset="0"/>
                <a:cs typeface="Calibri" pitchFamily="34" charset="0"/>
                <a:sym typeface="Symbol"/>
              </a:rPr>
              <a:t>  2</a:t>
            </a:r>
            <a:r>
              <a:rPr lang="en-GB" sz="1700" b="1" i="1" dirty="0">
                <a:solidFill>
                  <a:srgbClr val="66FF66"/>
                </a:solidFill>
                <a:latin typeface="Calibri" pitchFamily="34" charset="0"/>
                <a:cs typeface="Calibri" pitchFamily="34" charset="0"/>
              </a:rPr>
              <a:t>5</a:t>
            </a:r>
            <a:r>
              <a:rPr lang="en-GB" sz="1700" b="1" i="1" dirty="0">
                <a:solidFill>
                  <a:srgbClr val="66FF66"/>
                </a:solidFill>
                <a:latin typeface="Calibri" pitchFamily="34" charset="0"/>
                <a:cs typeface="Calibri" pitchFamily="34" charset="0"/>
                <a:sym typeface="Symbol"/>
              </a:rPr>
              <a:t> </a:t>
            </a:r>
            <a:r>
              <a:rPr lang="en-GB" sz="1700" b="1" i="1" dirty="0" err="1">
                <a:solidFill>
                  <a:srgbClr val="66FF66"/>
                </a:solidFill>
                <a:latin typeface="Calibri" pitchFamily="34" charset="0"/>
                <a:cs typeface="Calibri" pitchFamily="34" charset="0"/>
                <a:sym typeface="Symbol"/>
              </a:rPr>
              <a:t>ms</a:t>
            </a:r>
            <a:r>
              <a:rPr lang="en-GB" sz="1700" b="1" i="1" dirty="0">
                <a:solidFill>
                  <a:srgbClr val="66FF66"/>
                </a:solidFill>
                <a:latin typeface="Calibri" pitchFamily="34" charset="0"/>
                <a:cs typeface="Calibri" pitchFamily="34" charset="0"/>
              </a:rPr>
              <a:t> </a:t>
            </a:r>
            <a:r>
              <a:rPr lang="en-GB" sz="1700" i="1" dirty="0">
                <a:solidFill>
                  <a:srgbClr val="66FF66"/>
                </a:solidFill>
                <a:latin typeface="Calibri" pitchFamily="34" charset="0"/>
                <a:cs typeface="Calibri" pitchFamily="34" charset="0"/>
              </a:rPr>
              <a:t>(dipole)</a:t>
            </a:r>
          </a:p>
        </p:txBody>
      </p:sp>
      <p:sp>
        <p:nvSpPr>
          <p:cNvPr id="43" name="Rectangle 3"/>
          <p:cNvSpPr>
            <a:spLocks noChangeArrowheads="1"/>
          </p:cNvSpPr>
          <p:nvPr/>
        </p:nvSpPr>
        <p:spPr bwMode="auto">
          <a:xfrm>
            <a:off x="5125068" y="4876800"/>
            <a:ext cx="4755532" cy="1169551"/>
          </a:xfrm>
          <a:prstGeom prst="rect">
            <a:avLst/>
          </a:prstGeom>
          <a:noFill/>
          <a:ln w="3175" algn="ctr">
            <a:noFill/>
            <a:miter lim="800000"/>
            <a:headEnd/>
            <a:tailEnd type="none" w="sm" len="sm"/>
          </a:ln>
          <a:effectLst>
            <a:prstShdw prst="shdw17" dist="17961" dir="2700000">
              <a:schemeClr val="accent1">
                <a:gamma/>
                <a:shade val="60000"/>
                <a:invGamma/>
              </a:schemeClr>
            </a:prstShdw>
          </a:effectLst>
        </p:spPr>
        <p:txBody>
          <a:bodyPr wrap="square" lIns="0" tIns="0" rIns="0" bIns="0" anchor="ctr">
            <a:spAutoFit/>
          </a:bodyPr>
          <a:lstStyle/>
          <a:p>
            <a:pPr marL="186892" indent="-186892">
              <a:buFontTx/>
              <a:buChar char="•"/>
              <a:defRPr/>
            </a:pPr>
            <a:r>
              <a:rPr lang="en-US" sz="1900" dirty="0">
                <a:latin typeface="Calibri" pitchFamily="34" charset="0"/>
              </a:rPr>
              <a:t>At </a:t>
            </a:r>
            <a:r>
              <a:rPr lang="en-US" sz="1900" dirty="0" smtClean="0">
                <a:latin typeface="Calibri" pitchFamily="34" charset="0"/>
              </a:rPr>
              <a:t>0.6 T </a:t>
            </a:r>
            <a:r>
              <a:rPr lang="en-US" sz="1900" dirty="0">
                <a:latin typeface="Calibri" pitchFamily="34" charset="0"/>
              </a:rPr>
              <a:t>(linear range) eddy current effects are relatively small and fast</a:t>
            </a:r>
          </a:p>
          <a:p>
            <a:pPr marL="186892" indent="-186892">
              <a:buFontTx/>
              <a:buChar char="•"/>
              <a:defRPr/>
            </a:pPr>
            <a:r>
              <a:rPr lang="en-US" sz="1900" dirty="0">
                <a:latin typeface="Calibri" pitchFamily="34" charset="0"/>
              </a:rPr>
              <a:t>Quadrupole effects </a:t>
            </a:r>
            <a:r>
              <a:rPr lang="en-US" sz="1900" dirty="0" smtClean="0">
                <a:latin typeface="Calibri" pitchFamily="34" charset="0"/>
              </a:rPr>
              <a:t>are significantly </a:t>
            </a:r>
            <a:r>
              <a:rPr lang="en-US" sz="1900" dirty="0">
                <a:latin typeface="Calibri" pitchFamily="34" charset="0"/>
              </a:rPr>
              <a:t>larger than on dipole </a:t>
            </a:r>
            <a:r>
              <a:rPr lang="en-US" sz="1900" dirty="0" smtClean="0">
                <a:latin typeface="Calibri" pitchFamily="34" charset="0"/>
              </a:rPr>
              <a:t>(!)</a:t>
            </a:r>
            <a:endParaRPr lang="en-US" sz="1900" dirty="0">
              <a:latin typeface="Calibri" pitchFamily="34" charset="0"/>
            </a:endParaRPr>
          </a:p>
        </p:txBody>
      </p:sp>
      <p:sp>
        <p:nvSpPr>
          <p:cNvPr id="26" name="Rectangle 25"/>
          <p:cNvSpPr/>
          <p:nvPr/>
        </p:nvSpPr>
        <p:spPr>
          <a:xfrm>
            <a:off x="127000" y="152400"/>
            <a:ext cx="5065810" cy="400110"/>
          </a:xfrm>
          <a:prstGeom prst="rect">
            <a:avLst/>
          </a:prstGeom>
        </p:spPr>
        <p:txBody>
          <a:bodyPr wrap="none">
            <a:spAutoFit/>
          </a:bodyPr>
          <a:lstStyle/>
          <a:p>
            <a:r>
              <a:rPr lang="en-GB" b="1" kern="0" dirty="0">
                <a:solidFill>
                  <a:schemeClr val="bg1"/>
                </a:solidFill>
                <a:latin typeface="+mj-lt"/>
              </a:rPr>
              <a:t>Harmonic fluxmeter: </a:t>
            </a:r>
            <a:r>
              <a:rPr lang="en-GB" b="1" kern="0" dirty="0" smtClean="0">
                <a:solidFill>
                  <a:schemeClr val="bg1"/>
                </a:solidFill>
                <a:latin typeface="+mj-lt"/>
              </a:rPr>
              <a:t>eddy currents (low field)</a:t>
            </a:r>
            <a:endParaRPr lang="en-GB" b="1" dirty="0">
              <a:solidFill>
                <a:schemeClr val="bg1"/>
              </a:solidFill>
              <a:latin typeface="+mj-lt"/>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00" y="953553"/>
            <a:ext cx="4859535" cy="569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038693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106383503"/>
              </p:ext>
            </p:extLst>
          </p:nvPr>
        </p:nvGraphicFramePr>
        <p:xfrm>
          <a:off x="279400" y="3505200"/>
          <a:ext cx="3188026" cy="762000"/>
        </p:xfrm>
        <a:graphic>
          <a:graphicData uri="http://schemas.openxmlformats.org/presentationml/2006/ole">
            <mc:AlternateContent xmlns:mc="http://schemas.openxmlformats.org/markup-compatibility/2006">
              <mc:Choice xmlns:v="urn:schemas-microsoft-com:vml" Requires="v">
                <p:oleObj spid="_x0000_s2153" name="Equation" r:id="rId4" imgW="1917360" imgH="419040" progId="Equation.3">
                  <p:embed/>
                </p:oleObj>
              </mc:Choice>
              <mc:Fallback>
                <p:oleObj name="Equation" r:id="rId4" imgW="1917360" imgH="419040" progId="Equation.3">
                  <p:embed/>
                  <p:pic>
                    <p:nvPicPr>
                      <p:cNvPr id="0" name=""/>
                      <p:cNvPicPr>
                        <a:picLocks noChangeAspect="1" noChangeArrowheads="1"/>
                      </p:cNvPicPr>
                      <p:nvPr/>
                    </p:nvPicPr>
                    <p:blipFill>
                      <a:blip r:embed="rId5"/>
                      <a:srcRect/>
                      <a:stretch>
                        <a:fillRect/>
                      </a:stretch>
                    </p:blipFill>
                    <p:spPr bwMode="auto">
                      <a:xfrm>
                        <a:off x="279400" y="3505200"/>
                        <a:ext cx="3188026" cy="762000"/>
                      </a:xfrm>
                      <a:prstGeom prst="rect">
                        <a:avLst/>
                      </a:prstGeom>
                      <a:noFill/>
                      <a:ln>
                        <a:noFill/>
                      </a:ln>
                    </p:spPr>
                  </p:pic>
                </p:oleObj>
              </mc:Fallback>
            </mc:AlternateContent>
          </a:graphicData>
        </a:graphic>
      </p:graphicFrame>
      <p:sp>
        <p:nvSpPr>
          <p:cNvPr id="25" name="Rectangle 3"/>
          <p:cNvSpPr>
            <a:spLocks noChangeArrowheads="1"/>
          </p:cNvSpPr>
          <p:nvPr/>
        </p:nvSpPr>
        <p:spPr bwMode="auto">
          <a:xfrm>
            <a:off x="160171" y="5536049"/>
            <a:ext cx="9794550" cy="1169551"/>
          </a:xfrm>
          <a:prstGeom prst="rect">
            <a:avLst/>
          </a:prstGeom>
          <a:noFill/>
          <a:ln w="3175" algn="ctr">
            <a:noFill/>
            <a:miter lim="800000"/>
            <a:headEnd/>
            <a:tailEnd type="none" w="sm" len="sm"/>
          </a:ln>
          <a:effectLst>
            <a:prstShdw prst="shdw17" dist="17961" dir="2700000">
              <a:schemeClr val="accent1">
                <a:gamma/>
                <a:shade val="60000"/>
                <a:invGamma/>
              </a:schemeClr>
            </a:prstShdw>
          </a:effectLst>
        </p:spPr>
        <p:txBody>
          <a:bodyPr wrap="square" lIns="0" tIns="0" rIns="0" bIns="0" anchor="ctr">
            <a:spAutoFit/>
          </a:bodyPr>
          <a:lstStyle/>
          <a:p>
            <a:pPr marL="303066" indent="-303066">
              <a:buFont typeface="Arial" pitchFamily="34" charset="0"/>
              <a:buChar char="•"/>
              <a:defRPr/>
            </a:pPr>
            <a:r>
              <a:rPr lang="en-US" sz="1900" dirty="0" smtClean="0">
                <a:latin typeface="Calibri" pitchFamily="34" charset="0"/>
              </a:rPr>
              <a:t>2 </a:t>
            </a:r>
            <a:r>
              <a:rPr lang="en-US" sz="1900" dirty="0">
                <a:latin typeface="Calibri" pitchFamily="34" charset="0"/>
              </a:rPr>
              <a:t>x </a:t>
            </a:r>
            <a:r>
              <a:rPr lang="en-US" sz="1900" dirty="0" smtClean="0">
                <a:latin typeface="Calibri" pitchFamily="34" charset="0"/>
              </a:rPr>
              <a:t>time </a:t>
            </a:r>
            <a:r>
              <a:rPr lang="en-US" sz="1900" dirty="0">
                <a:latin typeface="Calibri" pitchFamily="34" charset="0"/>
              </a:rPr>
              <a:t>constant and effect amplitude on the </a:t>
            </a:r>
            <a:r>
              <a:rPr lang="en-US" sz="1900" dirty="0" smtClean="0">
                <a:latin typeface="Calibri" pitchFamily="34" charset="0"/>
              </a:rPr>
              <a:t>quadrupole </a:t>
            </a:r>
            <a:endParaRPr lang="en-US" sz="1900" b="1" dirty="0">
              <a:latin typeface="Calibri" pitchFamily="34" charset="0"/>
            </a:endParaRPr>
          </a:p>
          <a:p>
            <a:pPr marL="303066" indent="-303066">
              <a:buFont typeface="Arial" pitchFamily="34" charset="0"/>
              <a:buChar char="•"/>
              <a:defRPr/>
            </a:pPr>
            <a:r>
              <a:rPr lang="en-US" sz="1900" dirty="0" smtClean="0">
                <a:latin typeface="Calibri" pitchFamily="34" charset="0"/>
              </a:rPr>
              <a:t>no </a:t>
            </a:r>
            <a:r>
              <a:rPr lang="en-US" sz="1900" dirty="0">
                <a:latin typeface="Calibri" pitchFamily="34" charset="0"/>
              </a:rPr>
              <a:t>appreciable change on the dipole</a:t>
            </a:r>
          </a:p>
          <a:p>
            <a:pPr marL="303066" indent="-303066">
              <a:buFont typeface="Arial" pitchFamily="34" charset="0"/>
              <a:buChar char="•"/>
              <a:defRPr/>
            </a:pPr>
            <a:r>
              <a:rPr lang="en-US" sz="1900" dirty="0" smtClean="0">
                <a:latin typeface="Calibri" pitchFamily="34" charset="0"/>
                <a:sym typeface="Symbol"/>
              </a:rPr>
              <a:t>expected effect of </a:t>
            </a:r>
            <a:r>
              <a:rPr lang="en-US" sz="1900" dirty="0" smtClean="0">
                <a:latin typeface="Calibri" pitchFamily="34" charset="0"/>
                <a:sym typeface="Symbol"/>
              </a:rPr>
              <a:t>saturation  -</a:t>
            </a:r>
            <a:r>
              <a:rPr lang="en-US" sz="1900" dirty="0" smtClean="0">
                <a:latin typeface="Calibri" pitchFamily="34" charset="0"/>
                <a:sym typeface="Symbol"/>
              </a:rPr>
              <a:t>20</a:t>
            </a:r>
            <a:r>
              <a:rPr lang="en-US" sz="1900" dirty="0">
                <a:latin typeface="Calibri" pitchFamily="34" charset="0"/>
                <a:sym typeface="Symbol"/>
              </a:rPr>
              <a:t>% </a:t>
            </a:r>
            <a:r>
              <a:rPr lang="en-US" sz="1900" dirty="0" smtClean="0">
                <a:latin typeface="Calibri" pitchFamily="34" charset="0"/>
                <a:sym typeface="Symbol"/>
              </a:rPr>
              <a:t>drop of   some other effect becomes dominant (increased magnetic </a:t>
            </a:r>
            <a:r>
              <a:rPr lang="en-US" sz="1900" dirty="0">
                <a:latin typeface="Calibri" pitchFamily="34" charset="0"/>
                <a:sym typeface="Symbol"/>
              </a:rPr>
              <a:t>circuit length due to flux </a:t>
            </a:r>
            <a:r>
              <a:rPr lang="en-US" sz="1900" dirty="0" smtClean="0">
                <a:latin typeface="Calibri" pitchFamily="34" charset="0"/>
                <a:sym typeface="Symbol"/>
              </a:rPr>
              <a:t>leakage ?)</a:t>
            </a:r>
            <a:endParaRPr lang="en-US" sz="1900" dirty="0">
              <a:latin typeface="Calibri" pitchFamily="34" charset="0"/>
              <a:sym typeface="Symbol"/>
            </a:endParaRPr>
          </a:p>
        </p:txBody>
      </p:sp>
      <p:grpSp>
        <p:nvGrpSpPr>
          <p:cNvPr id="3" name="Group 2"/>
          <p:cNvGrpSpPr/>
          <p:nvPr/>
        </p:nvGrpSpPr>
        <p:grpSpPr>
          <a:xfrm>
            <a:off x="2565552" y="832498"/>
            <a:ext cx="8305648" cy="4730102"/>
            <a:chOff x="2396716" y="584684"/>
            <a:chExt cx="8098007" cy="4257092"/>
          </a:xfrm>
        </p:grpSpPr>
        <p:grpSp>
          <p:nvGrpSpPr>
            <p:cNvPr id="2" name="Group 1"/>
            <p:cNvGrpSpPr/>
            <p:nvPr/>
          </p:nvGrpSpPr>
          <p:grpSpPr>
            <a:xfrm>
              <a:off x="2396716" y="584684"/>
              <a:ext cx="8098007" cy="4257092"/>
              <a:chOff x="2504728" y="2600908"/>
              <a:chExt cx="8098007" cy="4257092"/>
            </a:xfrm>
          </p:grpSpPr>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6888"/>
              <a:stretch/>
            </p:blipFill>
            <p:spPr bwMode="auto">
              <a:xfrm>
                <a:off x="2504728" y="2600908"/>
                <a:ext cx="8098007" cy="425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427330" y="5143500"/>
                <a:ext cx="1538171" cy="553998"/>
              </a:xfrm>
              <a:prstGeom prst="rect">
                <a:avLst/>
              </a:prstGeom>
              <a:noFill/>
            </p:spPr>
            <p:txBody>
              <a:bodyPr wrap="none" rtlCol="0">
                <a:spAutoFit/>
              </a:bodyPr>
              <a:lstStyle/>
              <a:p>
                <a:pPr algn="l"/>
                <a:r>
                  <a:rPr lang="en-GB" sz="1700" i="1" dirty="0">
                    <a:solidFill>
                      <a:srgbClr val="0000FF"/>
                    </a:solidFill>
                    <a:latin typeface="Calibri" pitchFamily="34" charset="0"/>
                    <a:cs typeface="Calibri" pitchFamily="34" charset="0"/>
                  </a:rPr>
                  <a:t>I(t) (zoom-in</a:t>
                </a:r>
                <a:r>
                  <a:rPr lang="en-GB" sz="1700" i="1" dirty="0" smtClean="0">
                    <a:solidFill>
                      <a:srgbClr val="0000FF"/>
                    </a:solidFill>
                    <a:latin typeface="Calibri" pitchFamily="34" charset="0"/>
                    <a:cs typeface="Calibri" pitchFamily="34" charset="0"/>
                  </a:rPr>
                  <a:t>)</a:t>
                </a:r>
                <a:br>
                  <a:rPr lang="en-GB" sz="1700" i="1" dirty="0" smtClean="0">
                    <a:solidFill>
                      <a:srgbClr val="0000FF"/>
                    </a:solidFill>
                    <a:latin typeface="Calibri" pitchFamily="34" charset="0"/>
                    <a:cs typeface="Calibri" pitchFamily="34" charset="0"/>
                  </a:rPr>
                </a:br>
                <a:r>
                  <a:rPr lang="en-GB" sz="1700" i="1" dirty="0" err="1" smtClean="0">
                    <a:solidFill>
                      <a:srgbClr val="0000FF"/>
                    </a:solidFill>
                    <a:latin typeface="Calibri" pitchFamily="34" charset="0"/>
                    <a:cs typeface="Calibri" pitchFamily="34" charset="0"/>
                  </a:rPr>
                  <a:t>dI</a:t>
                </a:r>
                <a:r>
                  <a:rPr lang="en-GB" sz="1700" i="1" dirty="0" smtClean="0">
                    <a:solidFill>
                      <a:srgbClr val="0000FF"/>
                    </a:solidFill>
                    <a:latin typeface="Calibri" pitchFamily="34" charset="0"/>
                    <a:cs typeface="Calibri" pitchFamily="34" charset="0"/>
                  </a:rPr>
                  <a:t>/</a:t>
                </a:r>
                <a:r>
                  <a:rPr lang="en-GB" sz="1700" i="1" dirty="0" err="1" smtClean="0">
                    <a:solidFill>
                      <a:srgbClr val="0000FF"/>
                    </a:solidFill>
                    <a:latin typeface="Calibri" pitchFamily="34" charset="0"/>
                    <a:cs typeface="Calibri" pitchFamily="34" charset="0"/>
                  </a:rPr>
                  <a:t>dt</a:t>
                </a:r>
                <a:r>
                  <a:rPr lang="en-GB" sz="1700" i="1" dirty="0" smtClean="0">
                    <a:solidFill>
                      <a:srgbClr val="0000FF"/>
                    </a:solidFill>
                    <a:latin typeface="Calibri" pitchFamily="34" charset="0"/>
                    <a:cs typeface="Calibri" pitchFamily="34" charset="0"/>
                    <a:sym typeface="Symbol"/>
                  </a:rPr>
                  <a:t> 9000 A/s</a:t>
                </a:r>
                <a:endParaRPr lang="en-GB" sz="1700" i="1" dirty="0">
                  <a:solidFill>
                    <a:srgbClr val="0000FF"/>
                  </a:solidFill>
                  <a:latin typeface="Calibri" pitchFamily="34" charset="0"/>
                  <a:cs typeface="Calibri" pitchFamily="34" charset="0"/>
                </a:endParaRPr>
              </a:p>
            </p:txBody>
          </p:sp>
          <p:sp>
            <p:nvSpPr>
              <p:cNvPr id="9" name="TextBox 8"/>
              <p:cNvSpPr txBox="1"/>
              <p:nvPr/>
            </p:nvSpPr>
            <p:spPr>
              <a:xfrm>
                <a:off x="5169024" y="2646189"/>
                <a:ext cx="1777362" cy="318549"/>
              </a:xfrm>
              <a:prstGeom prst="rect">
                <a:avLst/>
              </a:prstGeom>
              <a:noFill/>
            </p:spPr>
            <p:txBody>
              <a:bodyPr wrap="none" rtlCol="0">
                <a:spAutoFit/>
              </a:bodyPr>
              <a:lstStyle/>
              <a:p>
                <a:pPr algn="l"/>
                <a:r>
                  <a:rPr lang="en-GB" sz="1700" i="1" dirty="0">
                    <a:solidFill>
                      <a:srgbClr val="FF0000"/>
                    </a:solidFill>
                    <a:latin typeface="Calibri" pitchFamily="34" charset="0"/>
                    <a:cs typeface="Calibri" pitchFamily="34" charset="0"/>
                  </a:rPr>
                  <a:t>I*</a:t>
                </a:r>
                <a:r>
                  <a:rPr lang="en-GB" sz="1700" i="1" baseline="-25000" dirty="0">
                    <a:solidFill>
                      <a:srgbClr val="FF0000"/>
                    </a:solidFill>
                    <a:latin typeface="Calibri" pitchFamily="34" charset="0"/>
                    <a:cs typeface="Calibri" pitchFamily="34" charset="0"/>
                  </a:rPr>
                  <a:t>2</a:t>
                </a:r>
                <a:r>
                  <a:rPr lang="en-GB" sz="1700" i="1" dirty="0">
                    <a:solidFill>
                      <a:srgbClr val="FF0000"/>
                    </a:solidFill>
                    <a:latin typeface="Calibri" pitchFamily="34" charset="0"/>
                    <a:cs typeface="Calibri" pitchFamily="34" charset="0"/>
                  </a:rPr>
                  <a:t>(t) (quadrupole)</a:t>
                </a:r>
              </a:p>
            </p:txBody>
          </p:sp>
          <p:sp>
            <p:nvSpPr>
              <p:cNvPr id="10" name="TextBox 9"/>
              <p:cNvSpPr txBox="1"/>
              <p:nvPr/>
            </p:nvSpPr>
            <p:spPr>
              <a:xfrm>
                <a:off x="4254290" y="5769260"/>
                <a:ext cx="1314735" cy="318549"/>
              </a:xfrm>
              <a:prstGeom prst="rect">
                <a:avLst/>
              </a:prstGeom>
              <a:noFill/>
            </p:spPr>
            <p:txBody>
              <a:bodyPr wrap="none" rtlCol="0">
                <a:spAutoFit/>
              </a:bodyPr>
              <a:lstStyle/>
              <a:p>
                <a:pPr algn="l"/>
                <a:r>
                  <a:rPr lang="en-GB" sz="1700" i="1" dirty="0">
                    <a:solidFill>
                      <a:srgbClr val="00B050"/>
                    </a:solidFill>
                    <a:latin typeface="Calibri" pitchFamily="34" charset="0"/>
                    <a:cs typeface="Calibri" pitchFamily="34" charset="0"/>
                  </a:rPr>
                  <a:t>I*</a:t>
                </a:r>
                <a:r>
                  <a:rPr lang="en-GB" sz="1700" i="1" baseline="-25000" dirty="0">
                    <a:solidFill>
                      <a:srgbClr val="00B050"/>
                    </a:solidFill>
                    <a:latin typeface="Calibri" pitchFamily="34" charset="0"/>
                    <a:cs typeface="Calibri" pitchFamily="34" charset="0"/>
                  </a:rPr>
                  <a:t>1</a:t>
                </a:r>
                <a:r>
                  <a:rPr lang="en-GB" sz="1700" i="1" dirty="0">
                    <a:solidFill>
                      <a:srgbClr val="00B050"/>
                    </a:solidFill>
                    <a:latin typeface="Calibri" pitchFamily="34" charset="0"/>
                    <a:cs typeface="Calibri" pitchFamily="34" charset="0"/>
                  </a:rPr>
                  <a:t>(t) (dipole)</a:t>
                </a:r>
              </a:p>
            </p:txBody>
          </p:sp>
          <p:cxnSp>
            <p:nvCxnSpPr>
              <p:cNvPr id="11" name="Straight Connector 10"/>
              <p:cNvCxnSpPr/>
              <p:nvPr/>
            </p:nvCxnSpPr>
            <p:spPr bwMode="auto">
              <a:xfrm flipH="1">
                <a:off x="5061542" y="2924686"/>
                <a:ext cx="214963" cy="284103"/>
              </a:xfrm>
              <a:prstGeom prst="line">
                <a:avLst/>
              </a:prstGeom>
              <a:solidFill>
                <a:schemeClr val="accent1"/>
              </a:solidFill>
              <a:ln w="3175" cap="flat" cmpd="sng" algn="ctr">
                <a:solidFill>
                  <a:srgbClr val="FF6600"/>
                </a:solidFill>
                <a:prstDash val="solid"/>
                <a:round/>
                <a:headEnd type="none" w="med" len="med"/>
                <a:tailEnd type="stealth" w="sm" len="sm"/>
              </a:ln>
              <a:effectLst/>
            </p:spPr>
          </p:cxnSp>
          <p:cxnSp>
            <p:nvCxnSpPr>
              <p:cNvPr id="12" name="Straight Connector 11"/>
              <p:cNvCxnSpPr>
                <a:stCxn id="10" idx="1"/>
              </p:cNvCxnSpPr>
              <p:nvPr/>
            </p:nvCxnSpPr>
            <p:spPr bwMode="auto">
              <a:xfrm flipH="1">
                <a:off x="3872712" y="5928535"/>
                <a:ext cx="381579" cy="128757"/>
              </a:xfrm>
              <a:prstGeom prst="line">
                <a:avLst/>
              </a:prstGeom>
              <a:solidFill>
                <a:schemeClr val="accent1"/>
              </a:solidFill>
              <a:ln w="3175" cap="flat" cmpd="sng" algn="ctr">
                <a:solidFill>
                  <a:srgbClr val="00CC00"/>
                </a:solidFill>
                <a:prstDash val="solid"/>
                <a:round/>
                <a:headEnd type="none" w="med" len="med"/>
                <a:tailEnd type="stealth" w="sm" len="sm"/>
              </a:ln>
              <a:effectLst/>
            </p:spPr>
          </p:cxnSp>
          <p:sp>
            <p:nvSpPr>
              <p:cNvPr id="21" name="TextBox 20"/>
              <p:cNvSpPr txBox="1"/>
              <p:nvPr/>
            </p:nvSpPr>
            <p:spPr>
              <a:xfrm>
                <a:off x="4710565" y="3513760"/>
                <a:ext cx="3554411" cy="318549"/>
              </a:xfrm>
              <a:prstGeom prst="rect">
                <a:avLst/>
              </a:prstGeom>
              <a:noFill/>
            </p:spPr>
            <p:txBody>
              <a:bodyPr wrap="none" rtlCol="0">
                <a:spAutoFit/>
              </a:bodyPr>
              <a:lstStyle/>
              <a:p>
                <a:pPr algn="l"/>
                <a:r>
                  <a:rPr lang="en-GB" sz="1700" b="1" i="1" dirty="0" err="1">
                    <a:solidFill>
                      <a:srgbClr val="FF0000"/>
                    </a:solidFill>
                    <a:latin typeface="Calibri" pitchFamily="34" charset="0"/>
                    <a:cs typeface="Calibri" pitchFamily="34" charset="0"/>
                  </a:rPr>
                  <a:t>quadrupole</a:t>
                </a:r>
                <a:r>
                  <a:rPr lang="en-GB" sz="1700" b="1" i="1" dirty="0">
                    <a:solidFill>
                      <a:srgbClr val="FF0000"/>
                    </a:solidFill>
                    <a:latin typeface="Calibri" pitchFamily="34" charset="0"/>
                    <a:cs typeface="Calibri" pitchFamily="34" charset="0"/>
                  </a:rPr>
                  <a:t> relative field error </a:t>
                </a:r>
                <a:r>
                  <a:rPr lang="en-GB" sz="1700" b="1" i="1" dirty="0">
                    <a:solidFill>
                      <a:srgbClr val="FF0000"/>
                    </a:solidFill>
                    <a:latin typeface="Calibri" pitchFamily="34" charset="0"/>
                    <a:cs typeface="Calibri" pitchFamily="34" charset="0"/>
                    <a:sym typeface="Symbol"/>
                  </a:rPr>
                  <a:t> </a:t>
                </a:r>
                <a:r>
                  <a:rPr lang="en-GB" sz="1700" b="1" i="1" dirty="0">
                    <a:solidFill>
                      <a:srgbClr val="FF0000"/>
                    </a:solidFill>
                    <a:latin typeface="Calibri" pitchFamily="34" charset="0"/>
                    <a:cs typeface="Calibri" pitchFamily="34" charset="0"/>
                  </a:rPr>
                  <a:t>5</a:t>
                </a:r>
                <a:r>
                  <a:rPr lang="en-GB" sz="1700" b="1" i="1" dirty="0">
                    <a:solidFill>
                      <a:srgbClr val="FF0000"/>
                    </a:solidFill>
                    <a:latin typeface="Calibri" pitchFamily="34" charset="0"/>
                    <a:cs typeface="Calibri" pitchFamily="34" charset="0"/>
                    <a:sym typeface="Symbol"/>
                  </a:rPr>
                  <a:t>10</a:t>
                </a:r>
                <a:r>
                  <a:rPr lang="en-GB" sz="1700" b="1" i="1" baseline="30000" dirty="0">
                    <a:solidFill>
                      <a:srgbClr val="FF0000"/>
                    </a:solidFill>
                    <a:latin typeface="Calibri" pitchFamily="34" charset="0"/>
                    <a:cs typeface="Calibri" pitchFamily="34" charset="0"/>
                    <a:sym typeface="Symbol"/>
                  </a:rPr>
                  <a:t>-3</a:t>
                </a:r>
                <a:endParaRPr lang="en-GB" sz="1700" b="1" i="1" dirty="0">
                  <a:solidFill>
                    <a:srgbClr val="FF0000"/>
                  </a:solidFill>
                  <a:latin typeface="Calibri" pitchFamily="34" charset="0"/>
                  <a:cs typeface="Calibri" pitchFamily="34" charset="0"/>
                </a:endParaRPr>
              </a:p>
            </p:txBody>
          </p:sp>
          <p:sp>
            <p:nvSpPr>
              <p:cNvPr id="22" name="TextBox 21"/>
              <p:cNvSpPr txBox="1"/>
              <p:nvPr/>
            </p:nvSpPr>
            <p:spPr>
              <a:xfrm>
                <a:off x="4722358" y="3825044"/>
                <a:ext cx="1114680" cy="318549"/>
              </a:xfrm>
              <a:prstGeom prst="rect">
                <a:avLst/>
              </a:prstGeom>
              <a:noFill/>
            </p:spPr>
            <p:txBody>
              <a:bodyPr wrap="none" rtlCol="0">
                <a:spAutoFit/>
              </a:bodyPr>
              <a:lstStyle/>
              <a:p>
                <a:pPr algn="l"/>
                <a:r>
                  <a:rPr lang="en-GB" sz="1700" b="1" i="1" dirty="0">
                    <a:solidFill>
                      <a:srgbClr val="FF0000"/>
                    </a:solidFill>
                    <a:latin typeface="Calibri" pitchFamily="34" charset="0"/>
                    <a:cs typeface="Calibri" pitchFamily="34" charset="0"/>
                    <a:sym typeface="Symbol"/>
                  </a:rPr>
                  <a:t>  </a:t>
                </a:r>
                <a:r>
                  <a:rPr lang="en-GB" sz="1700" b="1" i="1" dirty="0">
                    <a:solidFill>
                      <a:srgbClr val="FF0000"/>
                    </a:solidFill>
                    <a:latin typeface="Calibri" pitchFamily="34" charset="0"/>
                    <a:cs typeface="Calibri" pitchFamily="34" charset="0"/>
                  </a:rPr>
                  <a:t>100</a:t>
                </a:r>
                <a:r>
                  <a:rPr lang="en-GB" sz="1700" b="1" i="1" dirty="0">
                    <a:solidFill>
                      <a:srgbClr val="FF0000"/>
                    </a:solidFill>
                    <a:latin typeface="Calibri" pitchFamily="34" charset="0"/>
                    <a:cs typeface="Calibri" pitchFamily="34" charset="0"/>
                    <a:sym typeface="Symbol"/>
                  </a:rPr>
                  <a:t> </a:t>
                </a:r>
                <a:r>
                  <a:rPr lang="en-GB" sz="1700" b="1" i="1" dirty="0" err="1">
                    <a:solidFill>
                      <a:srgbClr val="FF0000"/>
                    </a:solidFill>
                    <a:latin typeface="Calibri" pitchFamily="34" charset="0"/>
                    <a:cs typeface="Calibri" pitchFamily="34" charset="0"/>
                    <a:sym typeface="Symbol"/>
                  </a:rPr>
                  <a:t>ms</a:t>
                </a:r>
                <a:endParaRPr lang="en-GB" sz="1700" i="1" dirty="0">
                  <a:solidFill>
                    <a:srgbClr val="FF0000"/>
                  </a:solidFill>
                  <a:latin typeface="Calibri" pitchFamily="34" charset="0"/>
                  <a:cs typeface="Calibri" pitchFamily="34" charset="0"/>
                </a:endParaRPr>
              </a:p>
            </p:txBody>
          </p:sp>
        </p:grpSp>
        <p:cxnSp>
          <p:nvCxnSpPr>
            <p:cNvPr id="24" name="Straight Connector 23"/>
            <p:cNvCxnSpPr/>
            <p:nvPr/>
          </p:nvCxnSpPr>
          <p:spPr bwMode="auto">
            <a:xfrm flipH="1">
              <a:off x="3955489" y="3422766"/>
              <a:ext cx="381578" cy="118755"/>
            </a:xfrm>
            <a:prstGeom prst="line">
              <a:avLst/>
            </a:prstGeom>
            <a:solidFill>
              <a:schemeClr val="accent1"/>
            </a:solidFill>
            <a:ln w="3175" cap="flat" cmpd="sng" algn="ctr">
              <a:solidFill>
                <a:srgbClr val="0000FF"/>
              </a:solidFill>
              <a:prstDash val="solid"/>
              <a:round/>
              <a:headEnd type="none" w="med" len="med"/>
              <a:tailEnd type="stealth" w="sm" len="sm"/>
            </a:ln>
            <a:effectLst/>
          </p:spPr>
        </p:cxnSp>
      </p:grpSp>
      <p:pic>
        <p:nvPicPr>
          <p:cNvPr id="2092" name="Picture 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000" y="673310"/>
            <a:ext cx="4003675" cy="234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27000" y="152400"/>
            <a:ext cx="6319359" cy="400110"/>
          </a:xfrm>
          <a:prstGeom prst="rect">
            <a:avLst/>
          </a:prstGeom>
        </p:spPr>
        <p:txBody>
          <a:bodyPr wrap="none">
            <a:spAutoFit/>
          </a:bodyPr>
          <a:lstStyle/>
          <a:p>
            <a:r>
              <a:rPr lang="en-GB" b="1" kern="0" dirty="0">
                <a:solidFill>
                  <a:schemeClr val="bg1"/>
                </a:solidFill>
                <a:latin typeface="+mj-lt"/>
              </a:rPr>
              <a:t>Harmonic fluxmeter: </a:t>
            </a:r>
            <a:r>
              <a:rPr lang="en-GB" b="1" kern="0" dirty="0" smtClean="0">
                <a:solidFill>
                  <a:schemeClr val="bg1"/>
                </a:solidFill>
                <a:latin typeface="+mj-lt"/>
              </a:rPr>
              <a:t>eddy currents (high field, high </a:t>
            </a:r>
            <a:r>
              <a:rPr lang="en-GB" b="1" kern="0" dirty="0" err="1" smtClean="0">
                <a:solidFill>
                  <a:schemeClr val="bg1"/>
                </a:solidFill>
                <a:latin typeface="+mj-lt"/>
              </a:rPr>
              <a:t>dI</a:t>
            </a:r>
            <a:r>
              <a:rPr lang="en-GB" b="1" kern="0" dirty="0" smtClean="0">
                <a:solidFill>
                  <a:schemeClr val="bg1"/>
                </a:solidFill>
                <a:latin typeface="+mj-lt"/>
              </a:rPr>
              <a:t>/</a:t>
            </a:r>
            <a:r>
              <a:rPr lang="en-GB" b="1" kern="0" dirty="0" err="1" smtClean="0">
                <a:solidFill>
                  <a:schemeClr val="bg1"/>
                </a:solidFill>
                <a:latin typeface="+mj-lt"/>
              </a:rPr>
              <a:t>dt</a:t>
            </a:r>
            <a:r>
              <a:rPr lang="en-GB" b="1" kern="0" dirty="0" smtClean="0">
                <a:solidFill>
                  <a:schemeClr val="bg1"/>
                </a:solidFill>
                <a:latin typeface="+mj-lt"/>
              </a:rPr>
              <a:t>)</a:t>
            </a:r>
            <a:endParaRPr lang="en-GB" b="1" dirty="0">
              <a:solidFill>
                <a:schemeClr val="bg1"/>
              </a:solidFill>
              <a:latin typeface="+mj-lt"/>
            </a:endParaRPr>
          </a:p>
        </p:txBody>
      </p:sp>
    </p:spTree>
    <p:extLst>
      <p:ext uri="{BB962C8B-B14F-4D97-AF65-F5344CB8AC3E}">
        <p14:creationId xmlns:p14="http://schemas.microsoft.com/office/powerpoint/2010/main" val="26239767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
          <p:cNvGrpSpPr/>
          <p:nvPr/>
        </p:nvGrpSpPr>
        <p:grpSpPr>
          <a:xfrm>
            <a:off x="-382629" y="849340"/>
            <a:ext cx="5470769" cy="2960660"/>
            <a:chOff x="-382629" y="289278"/>
            <a:chExt cx="5470769" cy="296066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629" y="289278"/>
              <a:ext cx="5470769" cy="296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944156" y="533400"/>
              <a:ext cx="593401" cy="359539"/>
            </a:xfrm>
            <a:prstGeom prst="rect">
              <a:avLst/>
            </a:prstGeom>
            <a:noFill/>
          </p:spPr>
          <p:txBody>
            <a:bodyPr wrap="none" lIns="96981" tIns="48491" rIns="96981" bIns="48491" rtlCol="0">
              <a:spAutoFit/>
            </a:bodyPr>
            <a:lstStyle/>
            <a:p>
              <a:pPr algn="l"/>
              <a:r>
                <a:rPr lang="en-GB" sz="1700" i="1" dirty="0">
                  <a:solidFill>
                    <a:srgbClr val="66FF66"/>
                  </a:solidFill>
                  <a:latin typeface="Calibri" pitchFamily="34" charset="0"/>
                  <a:cs typeface="Calibri" pitchFamily="34" charset="0"/>
                </a:rPr>
                <a:t>B</a:t>
              </a:r>
              <a:r>
                <a:rPr lang="en-GB" sz="1700" i="1" baseline="-25000" dirty="0">
                  <a:solidFill>
                    <a:srgbClr val="66FF66"/>
                  </a:solidFill>
                  <a:latin typeface="Calibri" pitchFamily="34" charset="0"/>
                  <a:cs typeface="Calibri" pitchFamily="34" charset="0"/>
                </a:rPr>
                <a:t>1</a:t>
              </a:r>
              <a:r>
                <a:rPr lang="en-GB" sz="1700" i="1" dirty="0">
                  <a:solidFill>
                    <a:srgbClr val="66FF66"/>
                  </a:solidFill>
                  <a:latin typeface="Calibri" pitchFamily="34" charset="0"/>
                  <a:cs typeface="Calibri" pitchFamily="34" charset="0"/>
                </a:rPr>
                <a:t>(t)</a:t>
              </a:r>
            </a:p>
          </p:txBody>
        </p:sp>
        <p:sp>
          <p:nvSpPr>
            <p:cNvPr id="19" name="TextBox 18"/>
            <p:cNvSpPr txBox="1"/>
            <p:nvPr/>
          </p:nvSpPr>
          <p:spPr>
            <a:xfrm>
              <a:off x="443889" y="2401672"/>
              <a:ext cx="593401" cy="359539"/>
            </a:xfrm>
            <a:prstGeom prst="rect">
              <a:avLst/>
            </a:prstGeom>
            <a:noFill/>
          </p:spPr>
          <p:txBody>
            <a:bodyPr wrap="none" lIns="96981" tIns="48491" rIns="96981" bIns="48491" rtlCol="0">
              <a:spAutoFit/>
            </a:bodyPr>
            <a:lstStyle/>
            <a:p>
              <a:pPr algn="l"/>
              <a:r>
                <a:rPr lang="en-GB" sz="1700" i="1" dirty="0">
                  <a:solidFill>
                    <a:srgbClr val="FF0000"/>
                  </a:solidFill>
                  <a:latin typeface="Calibri" pitchFamily="34" charset="0"/>
                  <a:cs typeface="Calibri" pitchFamily="34" charset="0"/>
                </a:rPr>
                <a:t>B</a:t>
              </a:r>
              <a:r>
                <a:rPr lang="en-GB" sz="1700" i="1" baseline="-25000" dirty="0">
                  <a:solidFill>
                    <a:srgbClr val="FF0000"/>
                  </a:solidFill>
                  <a:latin typeface="Calibri" pitchFamily="34" charset="0"/>
                  <a:cs typeface="Calibri" pitchFamily="34" charset="0"/>
                </a:rPr>
                <a:t>2</a:t>
              </a:r>
              <a:r>
                <a:rPr lang="en-GB" sz="1700" i="1" dirty="0">
                  <a:solidFill>
                    <a:srgbClr val="FF0000"/>
                  </a:solidFill>
                  <a:latin typeface="Calibri" pitchFamily="34" charset="0"/>
                  <a:cs typeface="Calibri" pitchFamily="34" charset="0"/>
                </a:rPr>
                <a:t>(t)</a:t>
              </a:r>
            </a:p>
          </p:txBody>
        </p:sp>
      </p:gr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859" y="3970018"/>
            <a:ext cx="5538035" cy="338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a:spLocks noChangeArrowheads="1"/>
          </p:cNvSpPr>
          <p:nvPr/>
        </p:nvSpPr>
        <p:spPr bwMode="auto">
          <a:xfrm>
            <a:off x="4650414" y="5103674"/>
            <a:ext cx="4985169" cy="1754326"/>
          </a:xfrm>
          <a:prstGeom prst="rect">
            <a:avLst/>
          </a:prstGeom>
          <a:noFill/>
          <a:ln w="3175" algn="ctr">
            <a:noFill/>
            <a:miter lim="800000"/>
            <a:headEnd/>
            <a:tailEnd type="none" w="sm" len="sm"/>
          </a:ln>
          <a:effectLst>
            <a:prstShdw prst="shdw17" dist="17961" dir="2700000">
              <a:schemeClr val="accent1">
                <a:gamma/>
                <a:shade val="60000"/>
                <a:invGamma/>
              </a:schemeClr>
            </a:prstShdw>
          </a:effectLst>
        </p:spPr>
        <p:txBody>
          <a:bodyPr wrap="square" lIns="0" tIns="0" rIns="0" bIns="0" anchor="ctr">
            <a:spAutoFit/>
          </a:bodyPr>
          <a:lstStyle/>
          <a:p>
            <a:pPr marL="186892" indent="-186892">
              <a:buFontTx/>
              <a:buChar char="•"/>
              <a:defRPr/>
            </a:pPr>
            <a:r>
              <a:rPr lang="en-US" sz="1900" dirty="0">
                <a:latin typeface="Calibri" pitchFamily="34" charset="0"/>
              </a:rPr>
              <a:t>Results at </a:t>
            </a:r>
            <a:r>
              <a:rPr lang="en-US" sz="1900" dirty="0" smtClean="0">
                <a:latin typeface="Calibri" pitchFamily="34" charset="0"/>
              </a:rPr>
              <a:t>1.2 T </a:t>
            </a:r>
            <a:r>
              <a:rPr lang="en-US" sz="1900" dirty="0">
                <a:latin typeface="Calibri" pitchFamily="34" charset="0"/>
              </a:rPr>
              <a:t>with </a:t>
            </a:r>
            <a:r>
              <a:rPr lang="en-US" sz="1900" u="sng" dirty="0">
                <a:latin typeface="Calibri" pitchFamily="34" charset="0"/>
              </a:rPr>
              <a:t>reduced </a:t>
            </a:r>
            <a:r>
              <a:rPr lang="en-US" sz="1900" dirty="0">
                <a:latin typeface="Calibri" pitchFamily="34" charset="0"/>
              </a:rPr>
              <a:t>ramp rate show smaller relative field </a:t>
            </a:r>
            <a:r>
              <a:rPr lang="en-US" sz="1900" dirty="0" smtClean="0">
                <a:latin typeface="Calibri" pitchFamily="34" charset="0"/>
              </a:rPr>
              <a:t>error, same </a:t>
            </a:r>
            <a:r>
              <a:rPr lang="en-US" sz="1900" dirty="0" smtClean="0">
                <a:latin typeface="Calibri" pitchFamily="34" charset="0"/>
                <a:sym typeface="Symbol"/>
              </a:rPr>
              <a:t></a:t>
            </a:r>
            <a:br>
              <a:rPr lang="en-US" sz="1900" dirty="0" smtClean="0">
                <a:latin typeface="Calibri" pitchFamily="34" charset="0"/>
                <a:sym typeface="Symbol"/>
              </a:rPr>
            </a:br>
            <a:r>
              <a:rPr lang="en-US" sz="1900" dirty="0" smtClean="0">
                <a:latin typeface="Calibri" pitchFamily="34" charset="0"/>
                <a:sym typeface="Symbol"/>
              </a:rPr>
              <a:t> </a:t>
            </a:r>
            <a:r>
              <a:rPr lang="en-US" sz="1900" dirty="0" err="1">
                <a:latin typeface="Calibri" pitchFamily="34" charset="0"/>
                <a:sym typeface="Symbol"/>
              </a:rPr>
              <a:t>behaviour</a:t>
            </a:r>
            <a:r>
              <a:rPr lang="en-US" sz="1900" dirty="0">
                <a:latin typeface="Calibri" pitchFamily="34" charset="0"/>
                <a:sym typeface="Symbol"/>
              </a:rPr>
              <a:t> consistent with eddy currents</a:t>
            </a:r>
          </a:p>
          <a:p>
            <a:pPr marL="186892" indent="-186892">
              <a:buFontTx/>
              <a:buChar char="•"/>
              <a:defRPr/>
            </a:pPr>
            <a:r>
              <a:rPr lang="en-US" sz="1900" dirty="0">
                <a:latin typeface="Calibri" pitchFamily="34" charset="0"/>
                <a:sym typeface="Symbol"/>
              </a:rPr>
              <a:t>Equivalent current plot </a:t>
            </a:r>
            <a:r>
              <a:rPr lang="en-US" sz="1900" dirty="0" smtClean="0">
                <a:latin typeface="Calibri" pitchFamily="34" charset="0"/>
                <a:sym typeface="Symbol"/>
              </a:rPr>
              <a:t>shows much </a:t>
            </a:r>
            <a:r>
              <a:rPr lang="en-US" sz="1900" dirty="0">
                <a:latin typeface="Calibri" pitchFamily="34" charset="0"/>
                <a:sym typeface="Symbol"/>
              </a:rPr>
              <a:t>higher saturation effects on quadrupole than on dipole</a:t>
            </a:r>
          </a:p>
          <a:p>
            <a:pPr marL="186892" indent="-186892">
              <a:buFontTx/>
              <a:buChar char="•"/>
              <a:defRPr/>
            </a:pPr>
            <a:endParaRPr lang="en-US" sz="1900" dirty="0">
              <a:latin typeface="Calibri" pitchFamily="34" charset="0"/>
            </a:endParaRPr>
          </a:p>
        </p:txBody>
      </p:sp>
      <p:sp>
        <p:nvSpPr>
          <p:cNvPr id="11" name="TextBox 10"/>
          <p:cNvSpPr txBox="1"/>
          <p:nvPr/>
        </p:nvSpPr>
        <p:spPr>
          <a:xfrm>
            <a:off x="344879" y="4450210"/>
            <a:ext cx="1834125" cy="359539"/>
          </a:xfrm>
          <a:prstGeom prst="rect">
            <a:avLst/>
          </a:prstGeom>
          <a:noFill/>
        </p:spPr>
        <p:txBody>
          <a:bodyPr wrap="none" lIns="96981" tIns="48491" rIns="96981" bIns="48491" rtlCol="0">
            <a:spAutoFit/>
          </a:bodyPr>
          <a:lstStyle/>
          <a:p>
            <a:pPr algn="l"/>
            <a:r>
              <a:rPr lang="en-GB" sz="1700" i="1" dirty="0">
                <a:solidFill>
                  <a:srgbClr val="FF0000"/>
                </a:solidFill>
                <a:latin typeface="Calibri" pitchFamily="34" charset="0"/>
                <a:cs typeface="Calibri" pitchFamily="34" charset="0"/>
              </a:rPr>
              <a:t>I*</a:t>
            </a:r>
            <a:r>
              <a:rPr lang="en-GB" sz="1700" i="1" baseline="-25000" dirty="0">
                <a:solidFill>
                  <a:srgbClr val="FF0000"/>
                </a:solidFill>
                <a:latin typeface="Calibri" pitchFamily="34" charset="0"/>
                <a:cs typeface="Calibri" pitchFamily="34" charset="0"/>
              </a:rPr>
              <a:t>2</a:t>
            </a:r>
            <a:r>
              <a:rPr lang="en-GB" sz="1700" i="1" dirty="0">
                <a:solidFill>
                  <a:srgbClr val="FF0000"/>
                </a:solidFill>
                <a:latin typeface="Calibri" pitchFamily="34" charset="0"/>
                <a:cs typeface="Calibri" pitchFamily="34" charset="0"/>
              </a:rPr>
              <a:t>(t) (quadrupole)</a:t>
            </a:r>
          </a:p>
        </p:txBody>
      </p:sp>
      <p:sp>
        <p:nvSpPr>
          <p:cNvPr id="12" name="TextBox 11"/>
          <p:cNvSpPr txBox="1"/>
          <p:nvPr/>
        </p:nvSpPr>
        <p:spPr>
          <a:xfrm>
            <a:off x="2273534" y="5287466"/>
            <a:ext cx="1359636" cy="359539"/>
          </a:xfrm>
          <a:prstGeom prst="rect">
            <a:avLst/>
          </a:prstGeom>
          <a:noFill/>
        </p:spPr>
        <p:txBody>
          <a:bodyPr wrap="none" lIns="96981" tIns="48491" rIns="96981" bIns="48491" rtlCol="0">
            <a:spAutoFit/>
          </a:bodyPr>
          <a:lstStyle/>
          <a:p>
            <a:pPr algn="l"/>
            <a:r>
              <a:rPr lang="en-GB" sz="1700" i="1" dirty="0">
                <a:solidFill>
                  <a:srgbClr val="00B050"/>
                </a:solidFill>
                <a:latin typeface="Calibri" pitchFamily="34" charset="0"/>
                <a:cs typeface="Calibri" pitchFamily="34" charset="0"/>
              </a:rPr>
              <a:t>I*</a:t>
            </a:r>
            <a:r>
              <a:rPr lang="en-GB" sz="1700" i="1" baseline="-25000" dirty="0">
                <a:solidFill>
                  <a:srgbClr val="00B050"/>
                </a:solidFill>
                <a:latin typeface="Calibri" pitchFamily="34" charset="0"/>
                <a:cs typeface="Calibri" pitchFamily="34" charset="0"/>
              </a:rPr>
              <a:t>1</a:t>
            </a:r>
            <a:r>
              <a:rPr lang="en-GB" sz="1700" i="1" dirty="0">
                <a:solidFill>
                  <a:srgbClr val="00B050"/>
                </a:solidFill>
                <a:latin typeface="Calibri" pitchFamily="34" charset="0"/>
                <a:cs typeface="Calibri" pitchFamily="34" charset="0"/>
              </a:rPr>
              <a:t>(t) (dipole)</a:t>
            </a:r>
          </a:p>
        </p:txBody>
      </p:sp>
      <p:cxnSp>
        <p:nvCxnSpPr>
          <p:cNvPr id="13" name="Straight Connector 12"/>
          <p:cNvCxnSpPr>
            <a:stCxn id="11" idx="2"/>
          </p:cNvCxnSpPr>
          <p:nvPr/>
        </p:nvCxnSpPr>
        <p:spPr bwMode="auto">
          <a:xfrm>
            <a:off x="1261942" y="4809749"/>
            <a:ext cx="568466" cy="360403"/>
          </a:xfrm>
          <a:prstGeom prst="line">
            <a:avLst/>
          </a:prstGeom>
          <a:solidFill>
            <a:schemeClr val="accent1"/>
          </a:solidFill>
          <a:ln w="3175" cap="flat" cmpd="sng" algn="ctr">
            <a:solidFill>
              <a:srgbClr val="FF6600"/>
            </a:solidFill>
            <a:prstDash val="solid"/>
            <a:round/>
            <a:headEnd type="none" w="med" len="med"/>
            <a:tailEnd type="stealth" w="sm" len="sm"/>
          </a:ln>
          <a:effectLst/>
        </p:spPr>
      </p:cxnSp>
      <p:cxnSp>
        <p:nvCxnSpPr>
          <p:cNvPr id="14" name="Straight Connector 13"/>
          <p:cNvCxnSpPr/>
          <p:nvPr/>
        </p:nvCxnSpPr>
        <p:spPr bwMode="auto">
          <a:xfrm flipH="1" flipV="1">
            <a:off x="2212379" y="4890120"/>
            <a:ext cx="155981" cy="477286"/>
          </a:xfrm>
          <a:prstGeom prst="line">
            <a:avLst/>
          </a:prstGeom>
          <a:solidFill>
            <a:schemeClr val="accent1"/>
          </a:solidFill>
          <a:ln w="3175" cap="flat" cmpd="sng" algn="ctr">
            <a:solidFill>
              <a:srgbClr val="00CC00"/>
            </a:solidFill>
            <a:prstDash val="solid"/>
            <a:round/>
            <a:headEnd type="none" w="med" len="med"/>
            <a:tailEnd type="stealth" w="sm" len="sm"/>
          </a:ln>
          <a:effectLst/>
        </p:spPr>
      </p:cxnSp>
      <p:grpSp>
        <p:nvGrpSpPr>
          <p:cNvPr id="3" name="Group 2"/>
          <p:cNvGrpSpPr/>
          <p:nvPr/>
        </p:nvGrpSpPr>
        <p:grpSpPr>
          <a:xfrm>
            <a:off x="2947143" y="534000"/>
            <a:ext cx="7847857" cy="4800000"/>
            <a:chOff x="2717800" y="304800"/>
            <a:chExt cx="7847857" cy="4800000"/>
          </a:xfrm>
        </p:grpSpPr>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7800" y="304800"/>
              <a:ext cx="7847857" cy="4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40851" y="3505200"/>
              <a:ext cx="3114219" cy="882759"/>
            </a:xfrm>
            <a:prstGeom prst="rect">
              <a:avLst/>
            </a:prstGeom>
            <a:noFill/>
          </p:spPr>
          <p:txBody>
            <a:bodyPr wrap="none" lIns="96981" tIns="48491" rIns="96981" bIns="48491" rtlCol="0">
              <a:spAutoFit/>
            </a:bodyPr>
            <a:lstStyle/>
            <a:p>
              <a:pPr algn="l"/>
              <a:r>
                <a:rPr lang="en-GB" sz="1700" i="1" dirty="0">
                  <a:solidFill>
                    <a:srgbClr val="0000FF"/>
                  </a:solidFill>
                  <a:latin typeface="Calibri" pitchFamily="34" charset="0"/>
                  <a:cs typeface="Calibri" pitchFamily="34" charset="0"/>
                </a:rPr>
                <a:t>I(t) </a:t>
              </a:r>
              <a:r>
                <a:rPr lang="en-GB" sz="1700" i="1" dirty="0" smtClean="0">
                  <a:solidFill>
                    <a:srgbClr val="0000FF"/>
                  </a:solidFill>
                  <a:latin typeface="Calibri" pitchFamily="34" charset="0"/>
                  <a:cs typeface="Calibri" pitchFamily="34" charset="0"/>
                </a:rPr>
                <a:t>current-controlled, B-train off</a:t>
              </a:r>
              <a:br>
                <a:rPr lang="en-GB" sz="1700" i="1" dirty="0" smtClean="0">
                  <a:solidFill>
                    <a:srgbClr val="0000FF"/>
                  </a:solidFill>
                  <a:latin typeface="Calibri" pitchFamily="34" charset="0"/>
                  <a:cs typeface="Calibri" pitchFamily="34" charset="0"/>
                </a:rPr>
              </a:br>
              <a:r>
                <a:rPr lang="en-GB" sz="1700" i="1" dirty="0" err="1" smtClean="0">
                  <a:solidFill>
                    <a:srgbClr val="0000FF"/>
                  </a:solidFill>
                  <a:latin typeface="Calibri" pitchFamily="34" charset="0"/>
                  <a:cs typeface="Calibri" pitchFamily="34" charset="0"/>
                </a:rPr>
                <a:t>dI</a:t>
              </a:r>
              <a:r>
                <a:rPr lang="en-GB" sz="1700" i="1" dirty="0" smtClean="0">
                  <a:solidFill>
                    <a:srgbClr val="0000FF"/>
                  </a:solidFill>
                  <a:latin typeface="Calibri" pitchFamily="34" charset="0"/>
                  <a:cs typeface="Calibri" pitchFamily="34" charset="0"/>
                </a:rPr>
                <a:t>/</a:t>
              </a:r>
              <a:r>
                <a:rPr lang="en-GB" sz="1700" i="1" dirty="0" err="1" smtClean="0">
                  <a:solidFill>
                    <a:srgbClr val="0000FF"/>
                  </a:solidFill>
                  <a:latin typeface="Calibri" pitchFamily="34" charset="0"/>
                  <a:cs typeface="Calibri" pitchFamily="34" charset="0"/>
                </a:rPr>
                <a:t>dt</a:t>
              </a:r>
              <a:r>
                <a:rPr lang="en-GB" sz="1700" i="1" dirty="0" smtClean="0">
                  <a:solidFill>
                    <a:srgbClr val="0000FF"/>
                  </a:solidFill>
                  <a:latin typeface="Calibri" pitchFamily="34" charset="0"/>
                  <a:cs typeface="Calibri" pitchFamily="34" charset="0"/>
                </a:rPr>
                <a:t> = 3300 A/s</a:t>
              </a:r>
              <a:br>
                <a:rPr lang="en-GB" sz="1700" i="1" dirty="0" smtClean="0">
                  <a:solidFill>
                    <a:srgbClr val="0000FF"/>
                  </a:solidFill>
                  <a:latin typeface="Calibri" pitchFamily="34" charset="0"/>
                  <a:cs typeface="Calibri" pitchFamily="34" charset="0"/>
                </a:rPr>
              </a:br>
              <a:r>
                <a:rPr lang="en-GB" sz="1700" i="1" dirty="0" smtClean="0">
                  <a:solidFill>
                    <a:srgbClr val="0000FF"/>
                  </a:solidFill>
                  <a:latin typeface="Calibri" pitchFamily="34" charset="0"/>
                  <a:cs typeface="Calibri" pitchFamily="34" charset="0"/>
                </a:rPr>
                <a:t>(</a:t>
              </a:r>
              <a:r>
                <a:rPr lang="en-GB" sz="1700" i="1" dirty="0">
                  <a:solidFill>
                    <a:srgbClr val="0000FF"/>
                  </a:solidFill>
                  <a:latin typeface="Calibri" pitchFamily="34" charset="0"/>
                  <a:cs typeface="Calibri" pitchFamily="34" charset="0"/>
                </a:rPr>
                <a:t>zoom-in)</a:t>
              </a:r>
            </a:p>
          </p:txBody>
        </p:sp>
        <p:cxnSp>
          <p:nvCxnSpPr>
            <p:cNvPr id="15" name="Straight Connector 14"/>
            <p:cNvCxnSpPr>
              <a:stCxn id="10" idx="1"/>
            </p:cNvCxnSpPr>
            <p:nvPr/>
          </p:nvCxnSpPr>
          <p:spPr bwMode="auto">
            <a:xfrm flipH="1" flipV="1">
              <a:off x="4167695" y="3785233"/>
              <a:ext cx="373156" cy="161347"/>
            </a:xfrm>
            <a:prstGeom prst="line">
              <a:avLst/>
            </a:prstGeom>
            <a:solidFill>
              <a:schemeClr val="accent1"/>
            </a:solidFill>
            <a:ln w="3175" cap="flat" cmpd="sng" algn="ctr">
              <a:solidFill>
                <a:srgbClr val="0000FF"/>
              </a:solidFill>
              <a:prstDash val="solid"/>
              <a:round/>
              <a:headEnd type="none" w="med" len="med"/>
              <a:tailEnd type="stealth" w="sm" len="sm"/>
            </a:ln>
            <a:effectLst/>
          </p:spPr>
        </p:cxnSp>
        <p:sp>
          <p:nvSpPr>
            <p:cNvPr id="16" name="TextBox 15"/>
            <p:cNvSpPr txBox="1"/>
            <p:nvPr/>
          </p:nvSpPr>
          <p:spPr>
            <a:xfrm>
              <a:off x="4470517" y="1197031"/>
              <a:ext cx="3656740" cy="359539"/>
            </a:xfrm>
            <a:prstGeom prst="rect">
              <a:avLst/>
            </a:prstGeom>
            <a:noFill/>
          </p:spPr>
          <p:txBody>
            <a:bodyPr wrap="none" lIns="96981" tIns="48491" rIns="96981" bIns="48491" rtlCol="0">
              <a:spAutoFit/>
            </a:bodyPr>
            <a:lstStyle/>
            <a:p>
              <a:pPr algn="l"/>
              <a:r>
                <a:rPr lang="en-GB" sz="1700" b="1" i="1" dirty="0" err="1">
                  <a:solidFill>
                    <a:srgbClr val="FF0000"/>
                  </a:solidFill>
                  <a:latin typeface="Calibri" pitchFamily="34" charset="0"/>
                  <a:cs typeface="Calibri" pitchFamily="34" charset="0"/>
                </a:rPr>
                <a:t>quadrupole</a:t>
              </a:r>
              <a:r>
                <a:rPr lang="en-GB" sz="1700" b="1" i="1" dirty="0">
                  <a:solidFill>
                    <a:srgbClr val="FF0000"/>
                  </a:solidFill>
                  <a:latin typeface="Calibri" pitchFamily="34" charset="0"/>
                  <a:cs typeface="Calibri" pitchFamily="34" charset="0"/>
                </a:rPr>
                <a:t> relative field error </a:t>
              </a:r>
              <a:r>
                <a:rPr lang="en-GB" sz="1700" b="1" i="1" dirty="0">
                  <a:solidFill>
                    <a:srgbClr val="FF0000"/>
                  </a:solidFill>
                  <a:latin typeface="Calibri" pitchFamily="34" charset="0"/>
                  <a:cs typeface="Calibri" pitchFamily="34" charset="0"/>
                  <a:sym typeface="Symbol"/>
                </a:rPr>
                <a:t> 210</a:t>
              </a:r>
              <a:r>
                <a:rPr lang="en-GB" sz="1700" b="1" i="1" baseline="30000" dirty="0">
                  <a:solidFill>
                    <a:srgbClr val="FF0000"/>
                  </a:solidFill>
                  <a:latin typeface="Calibri" pitchFamily="34" charset="0"/>
                  <a:cs typeface="Calibri" pitchFamily="34" charset="0"/>
                  <a:sym typeface="Symbol"/>
                </a:rPr>
                <a:t>-3</a:t>
              </a:r>
              <a:endParaRPr lang="en-GB" sz="1700" b="1" i="1" dirty="0">
                <a:solidFill>
                  <a:srgbClr val="FF0000"/>
                </a:solidFill>
                <a:latin typeface="Calibri" pitchFamily="34" charset="0"/>
                <a:cs typeface="Calibri" pitchFamily="34" charset="0"/>
              </a:endParaRPr>
            </a:p>
          </p:txBody>
        </p:sp>
      </p:grpSp>
      <p:sp>
        <p:nvSpPr>
          <p:cNvPr id="17" name="TextBox 16"/>
          <p:cNvSpPr txBox="1"/>
          <p:nvPr/>
        </p:nvSpPr>
        <p:spPr>
          <a:xfrm>
            <a:off x="5750077" y="1697861"/>
            <a:ext cx="1154452" cy="359539"/>
          </a:xfrm>
          <a:prstGeom prst="rect">
            <a:avLst/>
          </a:prstGeom>
          <a:noFill/>
        </p:spPr>
        <p:txBody>
          <a:bodyPr wrap="none" lIns="96981" tIns="48491" rIns="96981" bIns="48491" rtlCol="0">
            <a:spAutoFit/>
          </a:bodyPr>
          <a:lstStyle/>
          <a:p>
            <a:pPr algn="l"/>
            <a:r>
              <a:rPr lang="en-GB" sz="1700" b="1" i="1" dirty="0">
                <a:solidFill>
                  <a:srgbClr val="FF0000"/>
                </a:solidFill>
                <a:latin typeface="Calibri" pitchFamily="34" charset="0"/>
                <a:cs typeface="Calibri" pitchFamily="34" charset="0"/>
                <a:sym typeface="Symbol"/>
              </a:rPr>
              <a:t>  </a:t>
            </a:r>
            <a:r>
              <a:rPr lang="en-GB" sz="1700" b="1" i="1" dirty="0">
                <a:solidFill>
                  <a:srgbClr val="FF0000"/>
                </a:solidFill>
                <a:latin typeface="Calibri" pitchFamily="34" charset="0"/>
                <a:cs typeface="Calibri" pitchFamily="34" charset="0"/>
              </a:rPr>
              <a:t>100</a:t>
            </a:r>
            <a:r>
              <a:rPr lang="en-GB" sz="1700" b="1" i="1" dirty="0">
                <a:solidFill>
                  <a:srgbClr val="FF0000"/>
                </a:solidFill>
                <a:latin typeface="Calibri" pitchFamily="34" charset="0"/>
                <a:cs typeface="Calibri" pitchFamily="34" charset="0"/>
                <a:sym typeface="Symbol"/>
              </a:rPr>
              <a:t> </a:t>
            </a:r>
            <a:r>
              <a:rPr lang="en-GB" sz="1700" b="1" i="1" dirty="0" err="1">
                <a:solidFill>
                  <a:srgbClr val="FF0000"/>
                </a:solidFill>
                <a:latin typeface="Calibri" pitchFamily="34" charset="0"/>
                <a:cs typeface="Calibri" pitchFamily="34" charset="0"/>
                <a:sym typeface="Symbol"/>
              </a:rPr>
              <a:t>ms</a:t>
            </a:r>
            <a:endParaRPr lang="en-GB" sz="1700" i="1" dirty="0">
              <a:solidFill>
                <a:srgbClr val="FF0000"/>
              </a:solidFill>
              <a:latin typeface="Calibri" pitchFamily="34" charset="0"/>
              <a:cs typeface="Calibri" pitchFamily="34" charset="0"/>
            </a:endParaRPr>
          </a:p>
        </p:txBody>
      </p:sp>
      <p:cxnSp>
        <p:nvCxnSpPr>
          <p:cNvPr id="22" name="Straight Connector 21"/>
          <p:cNvCxnSpPr/>
          <p:nvPr/>
        </p:nvCxnSpPr>
        <p:spPr bwMode="auto">
          <a:xfrm flipH="1">
            <a:off x="4658020" y="1785770"/>
            <a:ext cx="112174" cy="348431"/>
          </a:xfrm>
          <a:prstGeom prst="line">
            <a:avLst/>
          </a:prstGeom>
          <a:solidFill>
            <a:schemeClr val="accent1"/>
          </a:solidFill>
          <a:ln w="3175" cap="flat" cmpd="sng" algn="ctr">
            <a:solidFill>
              <a:srgbClr val="FF0000"/>
            </a:solidFill>
            <a:prstDash val="solid"/>
            <a:round/>
            <a:headEnd type="none" w="med" len="med"/>
            <a:tailEnd type="stealth" w="sm" len="sm"/>
          </a:ln>
          <a:effectLst/>
        </p:spPr>
      </p:cxnSp>
      <p:sp>
        <p:nvSpPr>
          <p:cNvPr id="20" name="Rectangle 19"/>
          <p:cNvSpPr/>
          <p:nvPr/>
        </p:nvSpPr>
        <p:spPr>
          <a:xfrm>
            <a:off x="127000" y="152400"/>
            <a:ext cx="6250429" cy="400110"/>
          </a:xfrm>
          <a:prstGeom prst="rect">
            <a:avLst/>
          </a:prstGeom>
        </p:spPr>
        <p:txBody>
          <a:bodyPr wrap="none">
            <a:spAutoFit/>
          </a:bodyPr>
          <a:lstStyle/>
          <a:p>
            <a:r>
              <a:rPr lang="en-GB" b="1" kern="0" dirty="0">
                <a:solidFill>
                  <a:schemeClr val="bg1"/>
                </a:solidFill>
                <a:latin typeface="+mj-lt"/>
              </a:rPr>
              <a:t>Harmonic fluxmeter: </a:t>
            </a:r>
            <a:r>
              <a:rPr lang="en-GB" b="1" kern="0" dirty="0" smtClean="0">
                <a:solidFill>
                  <a:schemeClr val="bg1"/>
                </a:solidFill>
                <a:latin typeface="+mj-lt"/>
              </a:rPr>
              <a:t>eddy currents (high field, low </a:t>
            </a:r>
            <a:r>
              <a:rPr lang="en-GB" b="1" kern="0" dirty="0" err="1" smtClean="0">
                <a:solidFill>
                  <a:schemeClr val="bg1"/>
                </a:solidFill>
                <a:latin typeface="+mj-lt"/>
              </a:rPr>
              <a:t>dI</a:t>
            </a:r>
            <a:r>
              <a:rPr lang="en-GB" b="1" kern="0" dirty="0" smtClean="0">
                <a:solidFill>
                  <a:schemeClr val="bg1"/>
                </a:solidFill>
                <a:latin typeface="+mj-lt"/>
              </a:rPr>
              <a:t>/</a:t>
            </a:r>
            <a:r>
              <a:rPr lang="en-GB" b="1" kern="0" dirty="0" err="1" smtClean="0">
                <a:solidFill>
                  <a:schemeClr val="bg1"/>
                </a:solidFill>
                <a:latin typeface="+mj-lt"/>
              </a:rPr>
              <a:t>dt</a:t>
            </a:r>
            <a:r>
              <a:rPr lang="en-GB" b="1" kern="0" dirty="0" smtClean="0">
                <a:solidFill>
                  <a:schemeClr val="bg1"/>
                </a:solidFill>
                <a:latin typeface="+mj-lt"/>
              </a:rPr>
              <a:t>)</a:t>
            </a:r>
            <a:endParaRPr lang="en-GB" b="1" dirty="0">
              <a:solidFill>
                <a:schemeClr val="bg1"/>
              </a:solidFill>
              <a:latin typeface="+mj-lt"/>
            </a:endParaRPr>
          </a:p>
        </p:txBody>
      </p:sp>
    </p:spTree>
    <p:extLst>
      <p:ext uri="{BB962C8B-B14F-4D97-AF65-F5344CB8AC3E}">
        <p14:creationId xmlns:p14="http://schemas.microsoft.com/office/powerpoint/2010/main" val="143158801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4294967295"/>
          </p:nvPr>
        </p:nvSpPr>
        <p:spPr>
          <a:xfrm>
            <a:off x="889000" y="2743200"/>
            <a:ext cx="8077200" cy="2514600"/>
          </a:xfrm>
        </p:spPr>
        <p:txBody>
          <a:bodyPr wrap="none" anchor="ctr" anchorCtr="0"/>
          <a:lstStyle/>
          <a:p>
            <a:pPr marL="44450" indent="0" algn="ctr">
              <a:buNone/>
            </a:pPr>
            <a:r>
              <a:rPr lang="en-US" sz="6600" dirty="0" smtClean="0">
                <a:ea typeface="ＭＳ Ｐゴシック" pitchFamily="34" charset="-128"/>
              </a:rPr>
              <a:t>Introduction</a:t>
            </a:r>
          </a:p>
        </p:txBody>
      </p:sp>
    </p:spTree>
    <p:extLst>
      <p:ext uri="{BB962C8B-B14F-4D97-AF65-F5344CB8AC3E}">
        <p14:creationId xmlns:p14="http://schemas.microsoft.com/office/powerpoint/2010/main" val="177123888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4294967295"/>
          </p:nvPr>
        </p:nvSpPr>
        <p:spPr>
          <a:xfrm>
            <a:off x="1117600" y="2514600"/>
            <a:ext cx="8077200" cy="2514600"/>
          </a:xfrm>
        </p:spPr>
        <p:txBody>
          <a:bodyPr wrap="none" anchor="ctr" anchorCtr="0"/>
          <a:lstStyle/>
          <a:p>
            <a:pPr marL="44450" indent="0" algn="ctr">
              <a:lnSpc>
                <a:spcPct val="100000"/>
              </a:lnSpc>
              <a:spcBef>
                <a:spcPts val="0"/>
              </a:spcBef>
              <a:buNone/>
            </a:pPr>
            <a:r>
              <a:rPr lang="en-US" sz="6600" dirty="0" smtClean="0">
                <a:ea typeface="ＭＳ Ｐゴシック" pitchFamily="34" charset="-128"/>
              </a:rPr>
              <a:t>B-train upgrade</a:t>
            </a:r>
            <a:br>
              <a:rPr lang="en-US" sz="6600" dirty="0" smtClean="0">
                <a:ea typeface="ＭＳ Ｐゴシック" pitchFamily="34" charset="-128"/>
              </a:rPr>
            </a:br>
            <a:r>
              <a:rPr lang="en-US" sz="6600" dirty="0" smtClean="0">
                <a:ea typeface="ＭＳ Ｐゴシック" pitchFamily="34" charset="-128"/>
              </a:rPr>
              <a:t>hardware developments</a:t>
            </a:r>
          </a:p>
        </p:txBody>
      </p:sp>
    </p:spTree>
    <p:extLst>
      <p:ext uri="{BB962C8B-B14F-4D97-AF65-F5344CB8AC3E}">
        <p14:creationId xmlns:p14="http://schemas.microsoft.com/office/powerpoint/2010/main" val="404704837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Rectangle 16"/>
          <p:cNvSpPr/>
          <p:nvPr/>
        </p:nvSpPr>
        <p:spPr>
          <a:xfrm>
            <a:off x="127000" y="152400"/>
            <a:ext cx="2443298" cy="400110"/>
          </a:xfrm>
          <a:prstGeom prst="rect">
            <a:avLst/>
          </a:prstGeom>
        </p:spPr>
        <p:txBody>
          <a:bodyPr wrap="none">
            <a:spAutoFit/>
          </a:bodyPr>
          <a:lstStyle/>
          <a:p>
            <a:r>
              <a:rPr lang="en-GB" b="1" kern="0" dirty="0">
                <a:solidFill>
                  <a:schemeClr val="bg1"/>
                </a:solidFill>
                <a:latin typeface="+mj-lt"/>
              </a:rPr>
              <a:t>B-train </a:t>
            </a:r>
            <a:r>
              <a:rPr lang="en-GB" b="1" kern="0" dirty="0" smtClean="0">
                <a:solidFill>
                  <a:schemeClr val="bg1"/>
                </a:solidFill>
                <a:latin typeface="+mj-lt"/>
              </a:rPr>
              <a:t>upgrade (1/2)</a:t>
            </a:r>
            <a:endParaRPr lang="en-GB" b="1" dirty="0">
              <a:solidFill>
                <a:schemeClr val="bg1"/>
              </a:solidFill>
              <a:latin typeface="+mj-lt"/>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44" b="6017"/>
          <a:stretch/>
        </p:blipFill>
        <p:spPr bwMode="auto">
          <a:xfrm>
            <a:off x="127000" y="3486389"/>
            <a:ext cx="5921375" cy="321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50800" y="815955"/>
            <a:ext cx="9982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152400" bIns="50800" numCol="1" anchor="t" anchorCtr="0" compatLnSpc="1">
            <a:prstTxWarp prst="textNoShape">
              <a:avLst/>
            </a:prstTxWarp>
            <a:spAutoFit/>
          </a:bodyPr>
          <a:lstStyle>
            <a:lvl1pPr marL="425450" indent="-381000" algn="l" rtl="0" eaLnBrk="0" fontAlgn="base" hangingPunct="0">
              <a:lnSpc>
                <a:spcPts val="2000"/>
              </a:lnSpc>
              <a:spcBef>
                <a:spcPts val="1200"/>
              </a:spcBef>
              <a:spcAft>
                <a:spcPct val="0"/>
              </a:spcAft>
              <a:buClr>
                <a:srgbClr val="013469"/>
              </a:buClr>
              <a:buSzPct val="94000"/>
              <a:buFont typeface="Wingdings" pitchFamily="2" charset="2"/>
              <a:buChar char="è"/>
              <a:defRPr sz="2000">
                <a:solidFill>
                  <a:schemeClr val="tx1"/>
                </a:solidFill>
                <a:latin typeface="+mn-lt"/>
                <a:ea typeface="ＭＳ Ｐゴシック" charset="-128"/>
                <a:cs typeface="ＭＳ Ｐゴシック" charset="0"/>
                <a:sym typeface="Arial" charset="0"/>
              </a:defRPr>
            </a:lvl1pPr>
            <a:lvl2pPr marL="819150" indent="-3175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2pPr>
            <a:lvl3pPr marL="1263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3pPr>
            <a:lvl4pPr marL="1771650" indent="-2540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128"/>
                <a:cs typeface="ＭＳ Ｐゴシック"/>
                <a:sym typeface="Arial" charset="0"/>
              </a:defRPr>
            </a:lvl4pPr>
            <a:lvl5pPr marL="2279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5pPr>
            <a:lvl6pPr marL="27368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6pPr>
            <a:lvl7pPr marL="31940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7pPr>
            <a:lvl8pPr marL="36512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8pPr>
            <a:lvl9pPr marL="41084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9pPr>
          </a:lstStyle>
          <a:p>
            <a:pPr marL="44450" indent="0">
              <a:lnSpc>
                <a:spcPct val="100000"/>
              </a:lnSpc>
              <a:spcBef>
                <a:spcPts val="0"/>
              </a:spcBef>
              <a:buNone/>
            </a:pPr>
            <a:r>
              <a:rPr lang="en-US" kern="0" dirty="0" smtClean="0">
                <a:ea typeface="ＭＳ Ｐゴシック" pitchFamily="34" charset="-128"/>
              </a:rPr>
              <a:t>Objectives of the project:</a:t>
            </a:r>
          </a:p>
          <a:p>
            <a:pPr marL="44450" indent="0">
              <a:lnSpc>
                <a:spcPct val="100000"/>
              </a:lnSpc>
              <a:spcBef>
                <a:spcPts val="0"/>
              </a:spcBef>
              <a:buNone/>
            </a:pPr>
            <a:endParaRPr lang="en-US" sz="1200" kern="0" dirty="0" smtClean="0">
              <a:ea typeface="ＭＳ Ｐゴシック" pitchFamily="34" charset="-128"/>
            </a:endParaRPr>
          </a:p>
          <a:p>
            <a:pPr>
              <a:spcBef>
                <a:spcPts val="0"/>
              </a:spcBef>
            </a:pPr>
            <a:r>
              <a:rPr lang="en-US" kern="0" dirty="0" smtClean="0">
                <a:ea typeface="ＭＳ Ｐゴシック" pitchFamily="34" charset="-128"/>
              </a:rPr>
              <a:t>long-term consolidation of the LHC injector chain</a:t>
            </a:r>
          </a:p>
          <a:p>
            <a:pPr>
              <a:spcBef>
                <a:spcPts val="0"/>
              </a:spcBef>
            </a:pPr>
            <a:r>
              <a:rPr lang="en-US" kern="0" dirty="0" smtClean="0">
                <a:ea typeface="ＭＳ Ｐゴシック" pitchFamily="34" charset="-128"/>
              </a:rPr>
              <a:t>improve performance for more demanding regimes + upcoming projects</a:t>
            </a:r>
          </a:p>
          <a:p>
            <a:pPr>
              <a:spcBef>
                <a:spcPts val="0"/>
              </a:spcBef>
            </a:pPr>
            <a:r>
              <a:rPr lang="en-US" kern="0" dirty="0" smtClean="0">
                <a:ea typeface="ＭＳ Ｐゴシック" pitchFamily="34" charset="-128"/>
              </a:rPr>
              <a:t>remove operation constraints and improve reliability</a:t>
            </a:r>
          </a:p>
          <a:p>
            <a:pPr marL="44450" indent="0">
              <a:buNone/>
            </a:pPr>
            <a:r>
              <a:rPr lang="en-US" kern="0" dirty="0" smtClean="0">
                <a:ea typeface="ＭＳ Ｐゴシック" pitchFamily="34" charset="-128"/>
              </a:rPr>
              <a:t>Status: optimization R&amp;D of FMR marker</a:t>
            </a:r>
            <a:r>
              <a:rPr lang="en-US" kern="0" baseline="30000" dirty="0" smtClean="0">
                <a:ea typeface="ＭＳ Ｐゴシック" pitchFamily="34" charset="-128"/>
              </a:rPr>
              <a:t>*</a:t>
            </a:r>
            <a:r>
              <a:rPr lang="en-US" kern="0" dirty="0" smtClean="0">
                <a:ea typeface="ＭＳ Ｐゴシック" pitchFamily="34" charset="-128"/>
              </a:rPr>
              <a:t> ongoing, </a:t>
            </a:r>
            <a:br>
              <a:rPr lang="en-US" kern="0" dirty="0" smtClean="0">
                <a:ea typeface="ＭＳ Ｐゴシック" pitchFamily="34" charset="-128"/>
              </a:rPr>
            </a:br>
            <a:r>
              <a:rPr lang="en-US" kern="0" dirty="0" smtClean="0">
                <a:ea typeface="ＭＳ Ｐゴシック" pitchFamily="34" charset="-128"/>
              </a:rPr>
              <a:t>prototype electronic components being tested</a:t>
            </a:r>
          </a:p>
        </p:txBody>
      </p:sp>
      <p:sp>
        <p:nvSpPr>
          <p:cNvPr id="3" name="Rectangle 2"/>
          <p:cNvSpPr/>
          <p:nvPr/>
        </p:nvSpPr>
        <p:spPr>
          <a:xfrm>
            <a:off x="51171" y="6705600"/>
            <a:ext cx="3047629" cy="276999"/>
          </a:xfrm>
          <a:prstGeom prst="rect">
            <a:avLst/>
          </a:prstGeom>
        </p:spPr>
        <p:txBody>
          <a:bodyPr wrap="none">
            <a:spAutoFit/>
          </a:bodyPr>
          <a:lstStyle/>
          <a:p>
            <a:r>
              <a:rPr lang="en-US" sz="1200" kern="0" dirty="0" smtClean="0">
                <a:solidFill>
                  <a:schemeClr val="bg1">
                    <a:lumMod val="65000"/>
                  </a:schemeClr>
                </a:solidFill>
                <a:latin typeface="Times New Roman" pitchFamily="18" charset="0"/>
                <a:cs typeface="Times New Roman" pitchFamily="18" charset="0"/>
              </a:rPr>
              <a:t>* see also </a:t>
            </a:r>
            <a:r>
              <a:rPr lang="en-US" sz="1200" kern="0" dirty="0" err="1" smtClean="0">
                <a:solidFill>
                  <a:schemeClr val="bg1">
                    <a:lumMod val="65000"/>
                  </a:schemeClr>
                </a:solidFill>
                <a:latin typeface="Times New Roman" pitchFamily="18" charset="0"/>
                <a:cs typeface="Times New Roman" pitchFamily="18" charset="0"/>
              </a:rPr>
              <a:t>M.Buzio</a:t>
            </a:r>
            <a:r>
              <a:rPr lang="en-US" sz="1200" kern="0" dirty="0" smtClean="0">
                <a:solidFill>
                  <a:schemeClr val="bg1">
                    <a:lumMod val="65000"/>
                  </a:schemeClr>
                </a:solidFill>
                <a:latin typeface="Times New Roman" pitchFamily="18" charset="0"/>
                <a:cs typeface="Times New Roman" pitchFamily="18" charset="0"/>
              </a:rPr>
              <a:t>, talks in IMMW 16 and 17</a:t>
            </a:r>
            <a:endParaRPr lang="en-GB" sz="1200" dirty="0">
              <a:solidFill>
                <a:schemeClr val="bg1">
                  <a:lumMod val="65000"/>
                </a:schemeClr>
              </a:solidFill>
              <a:latin typeface="Times New Roman" pitchFamily="18" charset="0"/>
              <a:cs typeface="Times New Roman" pitchFamily="18" charset="0"/>
            </a:endParaRPr>
          </a:p>
        </p:txBody>
      </p:sp>
      <p:sp>
        <p:nvSpPr>
          <p:cNvPr id="5" name="Rectangle 4"/>
          <p:cNvSpPr/>
          <p:nvPr/>
        </p:nvSpPr>
        <p:spPr>
          <a:xfrm>
            <a:off x="7366000" y="6657201"/>
            <a:ext cx="2514600" cy="276999"/>
          </a:xfrm>
          <a:prstGeom prst="rect">
            <a:avLst/>
          </a:prstGeom>
        </p:spPr>
        <p:txBody>
          <a:bodyPr wrap="square">
            <a:spAutoFit/>
          </a:bodyPr>
          <a:lstStyle/>
          <a:p>
            <a:pPr algn="ctr"/>
            <a:r>
              <a:rPr lang="en-US" sz="1200" kern="0" dirty="0" smtClean="0">
                <a:latin typeface="+mj-lt"/>
              </a:rPr>
              <a:t>Prototype B-train electronics </a:t>
            </a:r>
            <a:r>
              <a:rPr lang="en-US" sz="1200" kern="0" dirty="0" smtClean="0">
                <a:latin typeface="+mj-lt"/>
                <a:sym typeface="Symbol"/>
              </a:rPr>
              <a:t>2</a:t>
            </a:r>
            <a:endParaRPr lang="en-GB" sz="1200" dirty="0">
              <a:latin typeface="+mj-lt"/>
            </a:endParaRP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447" t="11793" r="10217"/>
          <a:stretch/>
        </p:blipFill>
        <p:spPr bwMode="auto">
          <a:xfrm>
            <a:off x="7203314" y="2211943"/>
            <a:ext cx="2829686" cy="441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170469" y="5361801"/>
            <a:ext cx="966931" cy="276999"/>
          </a:xfrm>
          <a:prstGeom prst="rect">
            <a:avLst/>
          </a:prstGeom>
        </p:spPr>
        <p:txBody>
          <a:bodyPr wrap="none">
            <a:spAutoFit/>
          </a:bodyPr>
          <a:lstStyle/>
          <a:p>
            <a:pPr algn="ctr"/>
            <a:r>
              <a:rPr lang="en-US" sz="1200" kern="0" dirty="0" smtClean="0">
                <a:latin typeface="+mj-lt"/>
              </a:rPr>
              <a:t>industrial PC</a:t>
            </a:r>
            <a:endParaRPr lang="en-GB" sz="1200" dirty="0">
              <a:latin typeface="+mj-lt"/>
            </a:endParaRPr>
          </a:p>
        </p:txBody>
      </p:sp>
      <p:sp>
        <p:nvSpPr>
          <p:cNvPr id="10" name="Rectangle 9"/>
          <p:cNvSpPr/>
          <p:nvPr/>
        </p:nvSpPr>
        <p:spPr>
          <a:xfrm>
            <a:off x="1422400" y="3214300"/>
            <a:ext cx="3429000" cy="276999"/>
          </a:xfrm>
          <a:prstGeom prst="rect">
            <a:avLst/>
          </a:prstGeom>
        </p:spPr>
        <p:txBody>
          <a:bodyPr wrap="square">
            <a:spAutoFit/>
          </a:bodyPr>
          <a:lstStyle/>
          <a:p>
            <a:pPr algn="ctr"/>
            <a:r>
              <a:rPr lang="en-US" sz="1200" b="1" kern="0" dirty="0">
                <a:latin typeface="+mj-lt"/>
              </a:rPr>
              <a:t>upgraded  B-train </a:t>
            </a:r>
            <a:r>
              <a:rPr lang="en-US" sz="1200" b="1" kern="0" dirty="0" smtClean="0">
                <a:latin typeface="+mj-lt"/>
              </a:rPr>
              <a:t>systems </a:t>
            </a:r>
            <a:r>
              <a:rPr lang="en-US" sz="1200" b="1" kern="0" dirty="0">
                <a:latin typeface="+mj-lt"/>
              </a:rPr>
              <a:t>specifications</a:t>
            </a:r>
            <a:endParaRPr lang="en-GB" sz="1200" b="1" dirty="0">
              <a:latin typeface="+mj-lt"/>
            </a:endParaRPr>
          </a:p>
        </p:txBody>
      </p:sp>
      <p:sp>
        <p:nvSpPr>
          <p:cNvPr id="11" name="Rectangle 10"/>
          <p:cNvSpPr/>
          <p:nvPr/>
        </p:nvSpPr>
        <p:spPr>
          <a:xfrm>
            <a:off x="6138410" y="3781238"/>
            <a:ext cx="1031051" cy="646331"/>
          </a:xfrm>
          <a:prstGeom prst="rect">
            <a:avLst/>
          </a:prstGeom>
        </p:spPr>
        <p:txBody>
          <a:bodyPr wrap="none">
            <a:spAutoFit/>
          </a:bodyPr>
          <a:lstStyle/>
          <a:p>
            <a:pPr algn="ctr"/>
            <a:r>
              <a:rPr lang="en-US" sz="1200" kern="0" dirty="0" smtClean="0">
                <a:latin typeface="+mj-lt"/>
              </a:rPr>
              <a:t>multifunction</a:t>
            </a:r>
            <a:br>
              <a:rPr lang="en-US" sz="1200" kern="0" dirty="0" smtClean="0">
                <a:latin typeface="+mj-lt"/>
              </a:rPr>
            </a:br>
            <a:r>
              <a:rPr lang="en-US" sz="1200" kern="0" dirty="0" smtClean="0">
                <a:latin typeface="+mj-lt"/>
              </a:rPr>
              <a:t>diagnostic</a:t>
            </a:r>
            <a:br>
              <a:rPr lang="en-US" sz="1200" kern="0" dirty="0" smtClean="0">
                <a:latin typeface="+mj-lt"/>
              </a:rPr>
            </a:br>
            <a:r>
              <a:rPr lang="en-US" sz="1200" kern="0" dirty="0" smtClean="0">
                <a:latin typeface="+mj-lt"/>
              </a:rPr>
              <a:t>display</a:t>
            </a:r>
            <a:endParaRPr lang="en-GB" sz="1200" dirty="0">
              <a:latin typeface="+mj-lt"/>
            </a:endParaRPr>
          </a:p>
        </p:txBody>
      </p:sp>
      <p:sp>
        <p:nvSpPr>
          <p:cNvPr id="13" name="Rectangle 12"/>
          <p:cNvSpPr/>
          <p:nvPr/>
        </p:nvSpPr>
        <p:spPr>
          <a:xfrm>
            <a:off x="6199323" y="3035372"/>
            <a:ext cx="909223" cy="646331"/>
          </a:xfrm>
          <a:prstGeom prst="rect">
            <a:avLst/>
          </a:prstGeom>
        </p:spPr>
        <p:txBody>
          <a:bodyPr wrap="none">
            <a:spAutoFit/>
          </a:bodyPr>
          <a:lstStyle/>
          <a:p>
            <a:pPr algn="ctr"/>
            <a:r>
              <a:rPr lang="en-US" sz="1200" kern="0" dirty="0" smtClean="0">
                <a:latin typeface="+mj-lt"/>
              </a:rPr>
              <a:t>signal</a:t>
            </a:r>
            <a:br>
              <a:rPr lang="en-US" sz="1200" kern="0" dirty="0" smtClean="0">
                <a:latin typeface="+mj-lt"/>
              </a:rPr>
            </a:br>
            <a:r>
              <a:rPr lang="en-US" sz="1200" kern="0" dirty="0" smtClean="0">
                <a:latin typeface="+mj-lt"/>
              </a:rPr>
              <a:t>distribution</a:t>
            </a:r>
            <a:br>
              <a:rPr lang="en-US" sz="1200" kern="0" dirty="0" smtClean="0">
                <a:latin typeface="+mj-lt"/>
              </a:rPr>
            </a:br>
            <a:r>
              <a:rPr lang="en-US" sz="1200" kern="0" dirty="0" smtClean="0">
                <a:latin typeface="+mj-lt"/>
              </a:rPr>
              <a:t>&amp; timing</a:t>
            </a:r>
            <a:endParaRPr lang="en-GB" sz="1200" dirty="0">
              <a:latin typeface="+mj-lt"/>
            </a:endParaRPr>
          </a:p>
        </p:txBody>
      </p:sp>
      <p:sp>
        <p:nvSpPr>
          <p:cNvPr id="14" name="Rectangle 13"/>
          <p:cNvSpPr/>
          <p:nvPr/>
        </p:nvSpPr>
        <p:spPr>
          <a:xfrm>
            <a:off x="6306723" y="4710610"/>
            <a:ext cx="694422" cy="461665"/>
          </a:xfrm>
          <a:prstGeom prst="rect">
            <a:avLst/>
          </a:prstGeom>
        </p:spPr>
        <p:txBody>
          <a:bodyPr wrap="none">
            <a:spAutoFit/>
          </a:bodyPr>
          <a:lstStyle/>
          <a:p>
            <a:pPr algn="ctr"/>
            <a:r>
              <a:rPr lang="en-US" sz="1200" kern="0" dirty="0" smtClean="0">
                <a:latin typeface="+mj-lt"/>
              </a:rPr>
              <a:t>power</a:t>
            </a:r>
            <a:br>
              <a:rPr lang="en-US" sz="1200" kern="0" dirty="0" smtClean="0">
                <a:latin typeface="+mj-lt"/>
              </a:rPr>
            </a:br>
            <a:r>
              <a:rPr lang="en-US" sz="1200" kern="0" dirty="0" smtClean="0">
                <a:latin typeface="+mj-lt"/>
              </a:rPr>
              <a:t>supplies</a:t>
            </a:r>
            <a:endParaRPr lang="en-GB" sz="1200" dirty="0">
              <a:latin typeface="+mj-lt"/>
            </a:endParaRPr>
          </a:p>
        </p:txBody>
      </p:sp>
      <p:cxnSp>
        <p:nvCxnSpPr>
          <p:cNvPr id="4" name="Straight Arrow Connector 3"/>
          <p:cNvCxnSpPr>
            <a:stCxn id="13" idx="3"/>
          </p:cNvCxnSpPr>
          <p:nvPr/>
        </p:nvCxnSpPr>
        <p:spPr bwMode="auto">
          <a:xfrm>
            <a:off x="7108546" y="3358538"/>
            <a:ext cx="714654" cy="271261"/>
          </a:xfrm>
          <a:prstGeom prst="straightConnector1">
            <a:avLst/>
          </a:prstGeom>
          <a:solidFill>
            <a:schemeClr val="accent1"/>
          </a:solidFill>
          <a:ln w="31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a:stCxn id="11" idx="3"/>
          </p:cNvCxnSpPr>
          <p:nvPr/>
        </p:nvCxnSpPr>
        <p:spPr bwMode="auto">
          <a:xfrm flipV="1">
            <a:off x="7169461" y="3782200"/>
            <a:ext cx="1034739" cy="322204"/>
          </a:xfrm>
          <a:prstGeom prst="straightConnector1">
            <a:avLst/>
          </a:prstGeom>
          <a:solidFill>
            <a:schemeClr val="accent1"/>
          </a:solidFill>
          <a:ln w="31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a:stCxn id="14" idx="3"/>
          </p:cNvCxnSpPr>
          <p:nvPr/>
        </p:nvCxnSpPr>
        <p:spPr bwMode="auto">
          <a:xfrm flipV="1">
            <a:off x="7001145" y="4267200"/>
            <a:ext cx="1050655" cy="674243"/>
          </a:xfrm>
          <a:prstGeom prst="straightConnector1">
            <a:avLst/>
          </a:prstGeom>
          <a:solidFill>
            <a:schemeClr val="accent1"/>
          </a:solidFill>
          <a:ln w="31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flipV="1">
            <a:off x="7108546" y="5172275"/>
            <a:ext cx="790854" cy="328025"/>
          </a:xfrm>
          <a:prstGeom prst="straightConnector1">
            <a:avLst/>
          </a:prstGeom>
          <a:solidFill>
            <a:schemeClr val="accent1"/>
          </a:solidFill>
          <a:ln w="31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87572298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p:nvPr/>
        </p:nvSpPr>
        <p:spPr>
          <a:xfrm>
            <a:off x="2837140" y="6389251"/>
            <a:ext cx="5603234" cy="621149"/>
          </a:xfrm>
          <a:prstGeom prst="rect">
            <a:avLst/>
          </a:prstGeom>
        </p:spPr>
        <p:txBody>
          <a:bodyPr wrap="none" lIns="96981" tIns="48491" rIns="96981" bIns="48491">
            <a:spAutoFit/>
          </a:bodyPr>
          <a:lstStyle/>
          <a:p>
            <a:pPr algn="ctr">
              <a:spcBef>
                <a:spcPts val="0"/>
              </a:spcBef>
            </a:pPr>
            <a:r>
              <a:rPr lang="en-US" sz="1700" dirty="0">
                <a:latin typeface="Calibri" pitchFamily="34" charset="0"/>
                <a:cs typeface="Tahoma" pitchFamily="34" charset="0"/>
              </a:rPr>
              <a:t>N different marker levels </a:t>
            </a:r>
            <a:r>
              <a:rPr lang="en-US" sz="1700" dirty="0">
                <a:latin typeface="Calibri" pitchFamily="34" charset="0"/>
                <a:cs typeface="Tahoma" pitchFamily="34" charset="0"/>
                <a:sym typeface="Symbol"/>
              </a:rPr>
              <a:t> up to 4 N corrections per cycle</a:t>
            </a:r>
          </a:p>
          <a:p>
            <a:pPr algn="ctr">
              <a:spcBef>
                <a:spcPts val="0"/>
              </a:spcBef>
            </a:pPr>
            <a:r>
              <a:rPr lang="en-US" sz="1700" dirty="0">
                <a:latin typeface="Calibri" pitchFamily="34" charset="0"/>
                <a:cs typeface="Tahoma" pitchFamily="34" charset="0"/>
                <a:sym typeface="Symbol"/>
              </a:rPr>
              <a:t>Corrections smeared over a certain t to avoid sudden jumps</a:t>
            </a:r>
            <a:endParaRPr lang="en-US" sz="1700" dirty="0">
              <a:latin typeface="Calibri" pitchFamily="34" charset="0"/>
              <a:cs typeface="Tahoma" pitchFamily="34" charset="0"/>
            </a:endParaRPr>
          </a:p>
        </p:txBody>
      </p:sp>
      <p:grpSp>
        <p:nvGrpSpPr>
          <p:cNvPr id="11" name="Group 10"/>
          <p:cNvGrpSpPr/>
          <p:nvPr/>
        </p:nvGrpSpPr>
        <p:grpSpPr>
          <a:xfrm>
            <a:off x="5410780" y="3151669"/>
            <a:ext cx="4055854" cy="1151945"/>
            <a:chOff x="5275510" y="2302889"/>
            <a:chExt cx="3954458" cy="1036751"/>
          </a:xfrm>
        </p:grpSpPr>
        <p:sp>
          <p:nvSpPr>
            <p:cNvPr id="3" name="Rectangle 2"/>
            <p:cNvSpPr/>
            <p:nvPr/>
          </p:nvSpPr>
          <p:spPr>
            <a:xfrm>
              <a:off x="5275510" y="2302889"/>
              <a:ext cx="3954458" cy="470898"/>
            </a:xfrm>
            <a:prstGeom prst="rect">
              <a:avLst/>
            </a:prstGeom>
          </p:spPr>
          <p:txBody>
            <a:bodyPr wrap="none">
              <a:spAutoFit/>
            </a:bodyPr>
            <a:lstStyle/>
            <a:p>
              <a:r>
                <a:rPr lang="en-US" sz="1400" dirty="0">
                  <a:latin typeface="Calibri" pitchFamily="34" charset="0"/>
                  <a:cs typeface="Tahoma" pitchFamily="34" charset="0"/>
                </a:rPr>
                <a:t>ADC offset (</a:t>
              </a:r>
              <a:r>
                <a:rPr lang="en-US" sz="1400" dirty="0">
                  <a:latin typeface="Calibri" pitchFamily="34" charset="0"/>
                  <a:cs typeface="Tahoma" pitchFamily="34" charset="0"/>
                  <a:sym typeface="Symbol"/>
                </a:rPr>
                <a:t> integrator drift</a:t>
              </a:r>
              <a:r>
                <a:rPr lang="en-US" sz="1400" dirty="0">
                  <a:latin typeface="Calibri" pitchFamily="34" charset="0"/>
                  <a:cs typeface="Tahoma" pitchFamily="34" charset="0"/>
                </a:rPr>
                <a:t>) </a:t>
              </a:r>
              <a:br>
                <a:rPr lang="en-US" sz="1400" dirty="0">
                  <a:latin typeface="Calibri" pitchFamily="34" charset="0"/>
                  <a:cs typeface="Tahoma" pitchFamily="34" charset="0"/>
                </a:rPr>
              </a:br>
              <a:r>
                <a:rPr lang="en-US" sz="1400" dirty="0">
                  <a:latin typeface="Calibri" pitchFamily="34" charset="0"/>
                  <a:cs typeface="Tahoma" pitchFamily="34" charset="0"/>
                </a:rPr>
                <a:t>updated every time the same marker level is reached</a:t>
              </a:r>
              <a:endParaRPr lang="en-US" sz="1400" dirty="0"/>
            </a:p>
          </p:txBody>
        </p:sp>
        <p:cxnSp>
          <p:nvCxnSpPr>
            <p:cNvPr id="9" name="Straight Arrow Connector 8"/>
            <p:cNvCxnSpPr/>
            <p:nvPr/>
          </p:nvCxnSpPr>
          <p:spPr bwMode="auto">
            <a:xfrm>
              <a:off x="8229364" y="2791000"/>
              <a:ext cx="586975" cy="548640"/>
            </a:xfrm>
            <a:prstGeom prst="straightConnector1">
              <a:avLst/>
            </a:prstGeom>
            <a:solidFill>
              <a:schemeClr val="accent1"/>
            </a:solidFill>
            <a:ln w="3175" cap="flat" cmpd="sng" algn="ctr">
              <a:solidFill>
                <a:schemeClr val="tx1"/>
              </a:solidFill>
              <a:prstDash val="solid"/>
              <a:round/>
              <a:headEnd type="none" w="med" len="med"/>
              <a:tailEnd type="arrow"/>
            </a:ln>
            <a:effectLst/>
          </p:spPr>
        </p:cxnSp>
      </p:grpSp>
      <p:grpSp>
        <p:nvGrpSpPr>
          <p:cNvPr id="15" name="Group 14"/>
          <p:cNvGrpSpPr/>
          <p:nvPr/>
        </p:nvGrpSpPr>
        <p:grpSpPr>
          <a:xfrm>
            <a:off x="5497815" y="4608416"/>
            <a:ext cx="4232312" cy="979775"/>
            <a:chOff x="5360370" y="3613961"/>
            <a:chExt cx="4126505" cy="881797"/>
          </a:xfrm>
        </p:grpSpPr>
        <p:sp>
          <p:nvSpPr>
            <p:cNvPr id="10" name="Rectangle 9"/>
            <p:cNvSpPr/>
            <p:nvPr/>
          </p:nvSpPr>
          <p:spPr>
            <a:xfrm>
              <a:off x="5360370" y="4024860"/>
              <a:ext cx="4126505" cy="470898"/>
            </a:xfrm>
            <a:prstGeom prst="rect">
              <a:avLst/>
            </a:prstGeom>
          </p:spPr>
          <p:txBody>
            <a:bodyPr wrap="none">
              <a:spAutoFit/>
            </a:bodyPr>
            <a:lstStyle/>
            <a:p>
              <a:r>
                <a:rPr lang="en-US" sz="1400" dirty="0">
                  <a:latin typeface="Calibri" pitchFamily="34" charset="0"/>
                  <a:cs typeface="Tahoma" pitchFamily="34" charset="0"/>
                </a:rPr>
                <a:t>Integrator gain </a:t>
              </a:r>
              <a:br>
                <a:rPr lang="en-US" sz="1400" dirty="0">
                  <a:latin typeface="Calibri" pitchFamily="34" charset="0"/>
                  <a:cs typeface="Tahoma" pitchFamily="34" charset="0"/>
                </a:rPr>
              </a:br>
              <a:r>
                <a:rPr lang="en-US" sz="1400" dirty="0">
                  <a:latin typeface="Calibri" pitchFamily="34" charset="0"/>
                  <a:cs typeface="Tahoma" pitchFamily="34" charset="0"/>
                </a:rPr>
                <a:t>updated every time a different </a:t>
              </a:r>
              <a:r>
                <a:rPr lang="en-US" sz="1400" dirty="0" smtClean="0">
                  <a:latin typeface="Calibri" pitchFamily="34" charset="0"/>
                  <a:cs typeface="Tahoma" pitchFamily="34" charset="0"/>
                </a:rPr>
                <a:t>marker </a:t>
              </a:r>
              <a:r>
                <a:rPr lang="en-US" sz="1400" dirty="0">
                  <a:latin typeface="Calibri" pitchFamily="34" charset="0"/>
                  <a:cs typeface="Tahoma" pitchFamily="34" charset="0"/>
                </a:rPr>
                <a:t>level is reached</a:t>
              </a:r>
              <a:endParaRPr lang="en-US" sz="1400" dirty="0"/>
            </a:p>
          </p:txBody>
        </p:sp>
        <p:cxnSp>
          <p:nvCxnSpPr>
            <p:cNvPr id="19" name="Straight Arrow Connector 18"/>
            <p:cNvCxnSpPr/>
            <p:nvPr/>
          </p:nvCxnSpPr>
          <p:spPr bwMode="auto">
            <a:xfrm flipV="1">
              <a:off x="6661786" y="3613961"/>
              <a:ext cx="732547" cy="565960"/>
            </a:xfrm>
            <a:prstGeom prst="straightConnector1">
              <a:avLst/>
            </a:prstGeom>
            <a:solidFill>
              <a:schemeClr val="accent1"/>
            </a:solidFill>
            <a:ln w="3175" cap="flat" cmpd="sng" algn="ctr">
              <a:solidFill>
                <a:schemeClr val="tx1"/>
              </a:solidFill>
              <a:prstDash val="solid"/>
              <a:round/>
              <a:headEnd type="none" w="med" len="med"/>
              <a:tailEnd type="arrow"/>
            </a:ln>
            <a:effectLst/>
          </p:spPr>
        </p:cxnSp>
      </p:grpSp>
      <p:grpSp>
        <p:nvGrpSpPr>
          <p:cNvPr id="8" name="Group 7"/>
          <p:cNvGrpSpPr/>
          <p:nvPr/>
        </p:nvGrpSpPr>
        <p:grpSpPr>
          <a:xfrm>
            <a:off x="82875" y="3151669"/>
            <a:ext cx="10026325" cy="3241840"/>
            <a:chOff x="80803" y="2122868"/>
            <a:chExt cx="9775667" cy="2917656"/>
          </a:xfrm>
        </p:grpSpPr>
        <mc:AlternateContent xmlns:mc="http://schemas.openxmlformats.org/markup-compatibility/2006" xmlns:a14="http://schemas.microsoft.com/office/drawing/2010/main">
          <mc:Choice Requires="a14">
            <p:sp>
              <p:nvSpPr>
                <p:cNvPr id="2" name="Rectangle 1"/>
                <p:cNvSpPr/>
                <p:nvPr/>
              </p:nvSpPr>
              <p:spPr>
                <a:xfrm>
                  <a:off x="5256189" y="2953878"/>
                  <a:ext cx="4600281" cy="6716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z="1900" i="1">
                            <a:latin typeface="Cambria Math"/>
                          </a:rPr>
                          <m:t>𝐵</m:t>
                        </m:r>
                        <m:r>
                          <a:rPr lang="en-US" sz="1900" i="1">
                            <a:latin typeface="Cambria Math"/>
                          </a:rPr>
                          <m:t>=</m:t>
                        </m:r>
                        <m:sSub>
                          <m:sSubPr>
                            <m:ctrlPr>
                              <a:rPr lang="en-GB" sz="1900" i="1">
                                <a:latin typeface="Cambria Math"/>
                              </a:rPr>
                            </m:ctrlPr>
                          </m:sSubPr>
                          <m:e>
                            <m:r>
                              <a:rPr lang="en-US" sz="1900" i="1">
                                <a:latin typeface="Cambria Math"/>
                              </a:rPr>
                              <m:t>𝐵</m:t>
                            </m:r>
                          </m:e>
                          <m:sub>
                            <m:r>
                              <a:rPr lang="en-US" sz="1900" i="1">
                                <a:latin typeface="Cambria Math"/>
                              </a:rPr>
                              <m:t>0</m:t>
                            </m:r>
                          </m:sub>
                        </m:sSub>
                        <m:r>
                          <a:rPr lang="en-US" sz="1900" i="1">
                            <a:latin typeface="Cambria Math"/>
                          </a:rPr>
                          <m:t>+</m:t>
                        </m:r>
                        <m:r>
                          <a:rPr lang="en-US" sz="1900" i="1">
                            <a:latin typeface="Cambria Math"/>
                          </a:rPr>
                          <m:t>𝑎</m:t>
                        </m:r>
                        <m:nary>
                          <m:naryPr>
                            <m:limLoc m:val="subSup"/>
                            <m:ctrlPr>
                              <a:rPr lang="en-GB" sz="1900" i="1">
                                <a:latin typeface="Cambria Math"/>
                              </a:rPr>
                            </m:ctrlPr>
                          </m:naryPr>
                          <m:sub>
                            <m:r>
                              <a:rPr lang="en-US" sz="1900" i="1">
                                <a:latin typeface="Cambria Math"/>
                              </a:rPr>
                              <m:t>0</m:t>
                            </m:r>
                          </m:sub>
                          <m:sup>
                            <m:r>
                              <a:rPr lang="en-US" sz="1900" i="1">
                                <a:latin typeface="Cambria Math"/>
                              </a:rPr>
                              <m:t>𝑡</m:t>
                            </m:r>
                          </m:sup>
                          <m:e>
                            <m:r>
                              <a:rPr lang="en-US" sz="1900" i="1">
                                <a:latin typeface="Cambria Math"/>
                              </a:rPr>
                              <m:t>(1+</m:t>
                            </m:r>
                            <m:r>
                              <a:rPr lang="en-US" sz="1900" i="1">
                                <a:latin typeface="Cambria Math"/>
                              </a:rPr>
                              <m:t>𝜀</m:t>
                            </m:r>
                            <m:r>
                              <a:rPr lang="en-US" sz="1900" i="1">
                                <a:latin typeface="Cambria Math"/>
                              </a:rPr>
                              <m:t>(</m:t>
                            </m:r>
                            <m:r>
                              <a:rPr lang="en-US" sz="1900" i="1">
                                <a:latin typeface="Cambria Math"/>
                              </a:rPr>
                              <m:t>𝑡</m:t>
                            </m:r>
                            <m:r>
                              <a:rPr lang="en-US" sz="1900" i="1">
                                <a:latin typeface="Cambria Math"/>
                              </a:rPr>
                              <m:t>))(</m:t>
                            </m:r>
                            <m:r>
                              <a:rPr lang="en-US" sz="1900" i="1">
                                <a:latin typeface="Cambria Math"/>
                              </a:rPr>
                              <m:t>𝑉</m:t>
                            </m:r>
                            <m:d>
                              <m:dPr>
                                <m:ctrlPr>
                                  <a:rPr lang="en-GB" sz="1900" i="1">
                                    <a:latin typeface="Cambria Math"/>
                                  </a:rPr>
                                </m:ctrlPr>
                              </m:dPr>
                              <m:e>
                                <m:r>
                                  <a:rPr lang="en-US" sz="1900" i="1">
                                    <a:latin typeface="Cambria Math"/>
                                  </a:rPr>
                                  <m:t>𝑡</m:t>
                                </m:r>
                              </m:e>
                            </m:d>
                            <m:r>
                              <a:rPr lang="en-US" sz="1900" i="1">
                                <a:latin typeface="Cambria Math"/>
                              </a:rPr>
                              <m:t>−</m:t>
                            </m:r>
                            <m:sSub>
                              <m:sSubPr>
                                <m:ctrlPr>
                                  <a:rPr lang="en-GB" sz="1900" i="1">
                                    <a:latin typeface="Cambria Math"/>
                                  </a:rPr>
                                </m:ctrlPr>
                              </m:sSubPr>
                              <m:e>
                                <m:r>
                                  <a:rPr lang="en-US" sz="1900" i="1">
                                    <a:latin typeface="Cambria Math"/>
                                  </a:rPr>
                                  <m:t>𝑉</m:t>
                                </m:r>
                              </m:e>
                              <m:sub>
                                <m:r>
                                  <a:rPr lang="en-US" sz="1900" i="1">
                                    <a:latin typeface="Cambria Math"/>
                                  </a:rPr>
                                  <m:t>0</m:t>
                                </m:r>
                              </m:sub>
                            </m:sSub>
                            <m:r>
                              <a:rPr lang="en-US" sz="1900" i="1">
                                <a:latin typeface="Cambria Math"/>
                              </a:rPr>
                              <m:t>(</m:t>
                            </m:r>
                            <m:r>
                              <a:rPr lang="en-US" sz="1900" i="1">
                                <a:latin typeface="Cambria Math"/>
                              </a:rPr>
                              <m:t>𝑡</m:t>
                            </m:r>
                            <m:r>
                              <a:rPr lang="en-US" sz="1900" i="1">
                                <a:latin typeface="Cambria Math"/>
                              </a:rPr>
                              <m:t>)</m:t>
                            </m:r>
                          </m:e>
                        </m:nary>
                        <m:r>
                          <a:rPr lang="en-US" sz="1900" i="1">
                            <a:latin typeface="Cambria Math"/>
                          </a:rPr>
                          <m:t>)</m:t>
                        </m:r>
                        <m:r>
                          <a:rPr lang="en-US" sz="1900" i="1">
                            <a:latin typeface="Cambria Math"/>
                          </a:rPr>
                          <m:t>𝑑𝑡</m:t>
                        </m:r>
                      </m:oMath>
                    </m:oMathPara>
                  </a14:m>
                  <a:endParaRPr lang="en-US" sz="1900" dirty="0"/>
                </a:p>
              </p:txBody>
            </p:sp>
          </mc:Choice>
          <mc:Fallback xmlns="">
            <p:sp>
              <p:nvSpPr>
                <p:cNvPr id="2" name="Rectangle 1"/>
                <p:cNvSpPr>
                  <a:spLocks noRot="1" noChangeAspect="1" noMove="1" noResize="1" noEditPoints="1" noAdjustHandles="1" noChangeArrowheads="1" noChangeShapeType="1" noTextEdit="1"/>
                </p:cNvSpPr>
                <p:nvPr/>
              </p:nvSpPr>
              <p:spPr>
                <a:xfrm>
                  <a:off x="5256189" y="2953878"/>
                  <a:ext cx="4600281" cy="671607"/>
                </a:xfrm>
                <a:prstGeom prst="rect">
                  <a:avLst/>
                </a:prstGeom>
                <a:blipFill rotWithShape="1">
                  <a:blip r:embed="rId3"/>
                  <a:stretch>
                    <a:fillRect/>
                  </a:stretch>
                </a:blipFill>
              </p:spPr>
              <p:txBody>
                <a:bodyPr/>
                <a:lstStyle/>
                <a:p>
                  <a:r>
                    <a:rPr lang="en-GB">
                      <a:noFill/>
                    </a:rPr>
                    <a:t> </a:t>
                  </a:r>
                </a:p>
              </p:txBody>
            </p:sp>
          </mc:Fallback>
        </mc:AlternateContent>
        <p:pic>
          <p:nvPicPr>
            <p:cNvPr id="870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03" y="2122868"/>
              <a:ext cx="4802634" cy="2917656"/>
            </a:xfrm>
            <a:prstGeom prst="rect">
              <a:avLst/>
            </a:prstGeom>
            <a:solidFill>
              <a:srgbClr val="FFFFFF"/>
            </a:solidFill>
            <a:ln>
              <a:noFill/>
            </a:ln>
            <a:effectLst/>
          </p:spPr>
        </p:pic>
      </p:grpSp>
      <p:sp>
        <p:nvSpPr>
          <p:cNvPr id="18" name="Rectangle 17"/>
          <p:cNvSpPr>
            <a:spLocks noChangeArrowheads="1"/>
          </p:cNvSpPr>
          <p:nvPr/>
        </p:nvSpPr>
        <p:spPr bwMode="auto">
          <a:xfrm>
            <a:off x="79262" y="762000"/>
            <a:ext cx="9858783" cy="22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0" tIns="0" rIns="0" bIns="0">
            <a:spAutoFit/>
          </a:bodyPr>
          <a:lstStyle/>
          <a:p>
            <a:pPr>
              <a:spcBef>
                <a:spcPts val="636"/>
              </a:spcBef>
              <a:buSzPts val="1800"/>
            </a:pPr>
            <a:r>
              <a:rPr lang="en-GB" sz="1900" b="1" dirty="0">
                <a:solidFill>
                  <a:srgbClr val="CC00FF"/>
                </a:solidFill>
                <a:latin typeface="Calibri"/>
              </a:rPr>
              <a:t>New concept: continuous digital distribution of </a:t>
            </a:r>
            <a:r>
              <a:rPr lang="en-GB" sz="1900" b="1" i="1" dirty="0">
                <a:solidFill>
                  <a:srgbClr val="CC00FF"/>
                </a:solidFill>
                <a:latin typeface="Calibri"/>
              </a:rPr>
              <a:t>B(t)</a:t>
            </a:r>
            <a:r>
              <a:rPr lang="en-GB" sz="1900" dirty="0">
                <a:latin typeface="Calibri"/>
              </a:rPr>
              <a:t> on a fast serial line to replace old pulse train</a:t>
            </a:r>
          </a:p>
          <a:p>
            <a:pPr marL="190259" indent="-190259">
              <a:spcBef>
                <a:spcPts val="636"/>
              </a:spcBef>
              <a:buSzPts val="1800"/>
              <a:buFont typeface="Calibri"/>
              <a:buChar char="•"/>
            </a:pPr>
            <a:r>
              <a:rPr lang="en-GB" sz="1900" dirty="0">
                <a:latin typeface="Calibri"/>
              </a:rPr>
              <a:t>Output stream </a:t>
            </a:r>
            <a:r>
              <a:rPr lang="en-GB" sz="1900" u="sng" dirty="0">
                <a:latin typeface="Calibri"/>
              </a:rPr>
              <a:t>continuously updated with current B(t)</a:t>
            </a:r>
            <a:r>
              <a:rPr lang="en-GB" sz="1900" dirty="0">
                <a:latin typeface="Calibri"/>
              </a:rPr>
              <a:t> values </a:t>
            </a:r>
            <a:br>
              <a:rPr lang="en-GB" sz="1900" dirty="0">
                <a:latin typeface="Calibri"/>
              </a:rPr>
            </a:br>
            <a:r>
              <a:rPr lang="en-GB" sz="1900" dirty="0">
                <a:latin typeface="Calibri"/>
                <a:sym typeface="Symbol"/>
              </a:rPr>
              <a:t> no need for complex triggering and reset logic; no B</a:t>
            </a:r>
            <a:r>
              <a:rPr lang="en-GB" sz="1900" baseline="-25000" dirty="0">
                <a:latin typeface="Calibri"/>
                <a:sym typeface="Symbol"/>
              </a:rPr>
              <a:t>0</a:t>
            </a:r>
            <a:r>
              <a:rPr lang="en-GB" sz="1900" dirty="0">
                <a:latin typeface="Calibri"/>
                <a:sym typeface="Symbol"/>
              </a:rPr>
              <a:t> initialization burst</a:t>
            </a:r>
          </a:p>
          <a:p>
            <a:pPr marL="190259" indent="-190259">
              <a:spcBef>
                <a:spcPts val="636"/>
              </a:spcBef>
              <a:buSzPts val="1800"/>
              <a:buFont typeface="Calibri"/>
              <a:buChar char="•"/>
            </a:pPr>
            <a:r>
              <a:rPr lang="en-GB" sz="1900" u="sng" dirty="0">
                <a:latin typeface="Calibri"/>
                <a:sym typeface="Symbol"/>
              </a:rPr>
              <a:t>Adaptive auto-calibration of gain and offset</a:t>
            </a:r>
            <a:r>
              <a:rPr lang="en-GB" sz="1900" dirty="0">
                <a:latin typeface="Calibri"/>
                <a:sym typeface="Symbol"/>
              </a:rPr>
              <a:t> using field markers on flat-top and flat-bottom </a:t>
            </a:r>
            <a:br>
              <a:rPr lang="en-GB" sz="1900" dirty="0">
                <a:latin typeface="Calibri"/>
                <a:sym typeface="Symbol"/>
              </a:rPr>
            </a:br>
            <a:r>
              <a:rPr lang="en-GB" sz="1900" dirty="0">
                <a:latin typeface="Calibri"/>
                <a:sym typeface="Symbol"/>
              </a:rPr>
              <a:t> fully transparent correction of measurement error</a:t>
            </a:r>
          </a:p>
          <a:p>
            <a:pPr>
              <a:buSzPts val="1800"/>
            </a:pPr>
            <a:r>
              <a:rPr lang="en-GB" sz="1900" b="1" dirty="0">
                <a:solidFill>
                  <a:srgbClr val="00CC00"/>
                </a:solidFill>
                <a:latin typeface="Calibri"/>
                <a:sym typeface="Symbol"/>
              </a:rPr>
              <a:t>fast and robust transmission,</a:t>
            </a:r>
            <a:r>
              <a:rPr lang="en-GB" sz="1900" b="1" dirty="0">
                <a:solidFill>
                  <a:srgbClr val="FF0000"/>
                </a:solidFill>
                <a:latin typeface="Calibri"/>
                <a:sym typeface="Symbol"/>
              </a:rPr>
              <a:t> </a:t>
            </a:r>
            <a:r>
              <a:rPr lang="en-GB" sz="1900" b="1" dirty="0">
                <a:solidFill>
                  <a:srgbClr val="00B0F0"/>
                </a:solidFill>
                <a:latin typeface="Calibri"/>
                <a:sym typeface="Symbol"/>
              </a:rPr>
              <a:t>no more timing conflicts</a:t>
            </a:r>
            <a:br>
              <a:rPr lang="en-GB" sz="1900" b="1" dirty="0">
                <a:solidFill>
                  <a:srgbClr val="00B0F0"/>
                </a:solidFill>
                <a:latin typeface="Calibri"/>
                <a:sym typeface="Symbol"/>
              </a:rPr>
            </a:br>
            <a:r>
              <a:rPr lang="en-GB" sz="1900" b="1" dirty="0">
                <a:solidFill>
                  <a:srgbClr val="FF6600"/>
                </a:solidFill>
                <a:latin typeface="Calibri"/>
                <a:sym typeface="Symbol"/>
              </a:rPr>
              <a:t>but: drift correction must be applied continuously on-the-fly</a:t>
            </a:r>
            <a:endParaRPr lang="en-GB" sz="1900" b="1" dirty="0">
              <a:solidFill>
                <a:srgbClr val="00B0F0"/>
              </a:solidFill>
              <a:latin typeface="Calibri"/>
              <a:sym typeface="Symbol"/>
            </a:endParaRPr>
          </a:p>
        </p:txBody>
      </p:sp>
      <p:sp>
        <p:nvSpPr>
          <p:cNvPr id="17" name="Rectangle 16"/>
          <p:cNvSpPr/>
          <p:nvPr/>
        </p:nvSpPr>
        <p:spPr>
          <a:xfrm>
            <a:off x="127000" y="152400"/>
            <a:ext cx="2443298" cy="400110"/>
          </a:xfrm>
          <a:prstGeom prst="rect">
            <a:avLst/>
          </a:prstGeom>
        </p:spPr>
        <p:txBody>
          <a:bodyPr wrap="none">
            <a:spAutoFit/>
          </a:bodyPr>
          <a:lstStyle/>
          <a:p>
            <a:r>
              <a:rPr lang="en-GB" b="1" kern="0" dirty="0">
                <a:solidFill>
                  <a:schemeClr val="bg1"/>
                </a:solidFill>
                <a:latin typeface="+mj-lt"/>
              </a:rPr>
              <a:t>B-train </a:t>
            </a:r>
            <a:r>
              <a:rPr lang="en-GB" b="1" kern="0" dirty="0" smtClean="0">
                <a:solidFill>
                  <a:schemeClr val="bg1"/>
                </a:solidFill>
                <a:latin typeface="+mj-lt"/>
              </a:rPr>
              <a:t>upgrade (2/2)</a:t>
            </a:r>
            <a:endParaRPr lang="en-GB" b="1" dirty="0">
              <a:solidFill>
                <a:schemeClr val="bg1"/>
              </a:solidFill>
              <a:latin typeface="+mj-lt"/>
            </a:endParaRPr>
          </a:p>
        </p:txBody>
      </p:sp>
    </p:spTree>
    <p:extLst>
      <p:ext uri="{BB962C8B-B14F-4D97-AF65-F5344CB8AC3E}">
        <p14:creationId xmlns:p14="http://schemas.microsoft.com/office/powerpoint/2010/main" val="6300958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6"/>
          <p:cNvSpPr>
            <a:spLocks noChangeArrowheads="1"/>
          </p:cNvSpPr>
          <p:nvPr/>
        </p:nvSpPr>
        <p:spPr bwMode="auto">
          <a:xfrm>
            <a:off x="78475" y="931307"/>
            <a:ext cx="5382525" cy="484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square" lIns="0" tIns="0" rIns="0" bIns="0">
            <a:spAutoFit/>
          </a:bodyPr>
          <a:lstStyle/>
          <a:p>
            <a:pPr>
              <a:spcAft>
                <a:spcPts val="636"/>
              </a:spcAft>
            </a:pPr>
            <a:r>
              <a:rPr lang="en-US" sz="1900" b="1" dirty="0" smtClean="0">
                <a:latin typeface="Calibri" pitchFamily="34" charset="0"/>
              </a:rPr>
              <a:t>CERN standard platform</a:t>
            </a:r>
            <a:r>
              <a:rPr lang="en-US" sz="1900" dirty="0" smtClean="0">
                <a:latin typeface="Calibri" pitchFamily="34" charset="0"/>
              </a:rPr>
              <a:t>, based </a:t>
            </a:r>
            <a:r>
              <a:rPr lang="en-US" sz="1900" dirty="0">
                <a:latin typeface="Calibri" pitchFamily="34" charset="0"/>
              </a:rPr>
              <a:t>on the Open </a:t>
            </a:r>
            <a:r>
              <a:rPr lang="en-US" sz="1900" dirty="0" smtClean="0">
                <a:latin typeface="Calibri" pitchFamily="34" charset="0"/>
              </a:rPr>
              <a:t>Hardware concept, compatible with all planned accelerator control upgrades</a:t>
            </a:r>
            <a:endParaRPr lang="en-US" sz="1900" dirty="0">
              <a:latin typeface="Calibri" pitchFamily="34" charset="0"/>
            </a:endParaRPr>
          </a:p>
          <a:p>
            <a:pPr>
              <a:spcAft>
                <a:spcPts val="636"/>
              </a:spcAft>
            </a:pPr>
            <a:endParaRPr lang="en-GB" sz="1900" dirty="0"/>
          </a:p>
          <a:p>
            <a:pPr marL="190259" indent="-190259">
              <a:spcAft>
                <a:spcPts val="636"/>
              </a:spcAft>
              <a:buFont typeface="Arial" pitchFamily="34" charset="0"/>
              <a:buChar char="•"/>
            </a:pPr>
            <a:r>
              <a:rPr lang="en-US" sz="1900" b="1" dirty="0">
                <a:latin typeface="Calibri" pitchFamily="34" charset="0"/>
              </a:rPr>
              <a:t>PICMG1.3</a:t>
            </a:r>
            <a:r>
              <a:rPr lang="en-US" sz="1900" dirty="0">
                <a:latin typeface="Calibri" pitchFamily="34" charset="0"/>
              </a:rPr>
              <a:t> – (Open Modular Computing Specification): industrial PC bus standard</a:t>
            </a:r>
          </a:p>
          <a:p>
            <a:pPr marL="190259" indent="-190259">
              <a:spcAft>
                <a:spcPts val="636"/>
              </a:spcAft>
              <a:buFont typeface="Arial" pitchFamily="34" charset="0"/>
              <a:buChar char="•"/>
            </a:pPr>
            <a:r>
              <a:rPr lang="en-US" sz="1900" b="1" dirty="0">
                <a:latin typeface="Calibri" pitchFamily="34" charset="0"/>
              </a:rPr>
              <a:t>SPEC</a:t>
            </a:r>
            <a:r>
              <a:rPr lang="en-US" sz="1900" dirty="0">
                <a:latin typeface="Calibri" pitchFamily="34" charset="0"/>
              </a:rPr>
              <a:t> (Simple </a:t>
            </a:r>
            <a:r>
              <a:rPr lang="en-US" sz="1900" dirty="0" err="1">
                <a:latin typeface="Calibri" pitchFamily="34" charset="0"/>
              </a:rPr>
              <a:t>PCIe</a:t>
            </a:r>
            <a:r>
              <a:rPr lang="en-US" sz="1900" dirty="0">
                <a:latin typeface="Calibri" pitchFamily="34" charset="0"/>
              </a:rPr>
              <a:t> FMC carrier) +  </a:t>
            </a:r>
            <a:br>
              <a:rPr lang="en-US" sz="1900" dirty="0">
                <a:latin typeface="Calibri" pitchFamily="34" charset="0"/>
              </a:rPr>
            </a:br>
            <a:r>
              <a:rPr lang="en-US" sz="1900" b="1" dirty="0">
                <a:latin typeface="Calibri" pitchFamily="34" charset="0"/>
              </a:rPr>
              <a:t>FMC </a:t>
            </a:r>
            <a:r>
              <a:rPr lang="en-US" sz="1900" dirty="0">
                <a:latin typeface="Calibri" pitchFamily="34" charset="0"/>
              </a:rPr>
              <a:t>(FPGA mezzanine cards) for modular custom electronics, easily portable to other bus standards e.g. VME64x</a:t>
            </a:r>
          </a:p>
          <a:p>
            <a:pPr marL="190259" indent="-190259">
              <a:spcAft>
                <a:spcPts val="636"/>
              </a:spcAft>
              <a:buFont typeface="Arial" pitchFamily="34" charset="0"/>
              <a:buChar char="•"/>
            </a:pPr>
            <a:r>
              <a:rPr lang="en-US" sz="1900" b="1" dirty="0">
                <a:latin typeface="Calibri" pitchFamily="34" charset="0"/>
              </a:rPr>
              <a:t>Wishbone</a:t>
            </a:r>
            <a:r>
              <a:rPr lang="en-US" sz="1900" dirty="0">
                <a:latin typeface="Calibri" pitchFamily="34" charset="0"/>
              </a:rPr>
              <a:t> </a:t>
            </a:r>
            <a:r>
              <a:rPr lang="en-US" sz="1900" dirty="0" err="1">
                <a:latin typeface="Calibri" pitchFamily="34" charset="0"/>
              </a:rPr>
              <a:t>serializer</a:t>
            </a:r>
            <a:r>
              <a:rPr lang="en-US" sz="1900" dirty="0">
                <a:latin typeface="Calibri" pitchFamily="34" charset="0"/>
              </a:rPr>
              <a:t> bridge FPGA core </a:t>
            </a:r>
            <a:br>
              <a:rPr lang="en-US" sz="1900" dirty="0">
                <a:latin typeface="Calibri" pitchFamily="34" charset="0"/>
              </a:rPr>
            </a:br>
            <a:r>
              <a:rPr lang="en-US" sz="1900" dirty="0">
                <a:latin typeface="Calibri" pitchFamily="34" charset="0"/>
              </a:rPr>
              <a:t>(used </a:t>
            </a:r>
            <a:r>
              <a:rPr lang="en-US" sz="1900" dirty="0" smtClean="0">
                <a:latin typeface="Calibri" pitchFamily="34" charset="0"/>
              </a:rPr>
              <a:t>for PC DMA </a:t>
            </a:r>
            <a:r>
              <a:rPr lang="en-US" sz="1900" dirty="0">
                <a:latin typeface="Calibri" pitchFamily="34" charset="0"/>
              </a:rPr>
              <a:t>access)</a:t>
            </a:r>
          </a:p>
          <a:p>
            <a:pPr marL="190259" indent="-190259">
              <a:spcAft>
                <a:spcPts val="636"/>
              </a:spcAft>
              <a:buFont typeface="Arial" pitchFamily="34" charset="0"/>
              <a:buChar char="•"/>
            </a:pPr>
            <a:r>
              <a:rPr lang="en-US" sz="1900" b="1" dirty="0">
                <a:latin typeface="Calibri" pitchFamily="34" charset="0"/>
              </a:rPr>
              <a:t>White Rabbit</a:t>
            </a:r>
            <a:r>
              <a:rPr lang="en-US" sz="1900" dirty="0">
                <a:latin typeface="Calibri" pitchFamily="34" charset="0"/>
              </a:rPr>
              <a:t> serial link </a:t>
            </a:r>
          </a:p>
          <a:p>
            <a:pPr marL="190259" indent="-190259">
              <a:spcAft>
                <a:spcPts val="636"/>
              </a:spcAft>
              <a:buFont typeface="Arial" pitchFamily="34" charset="0"/>
              <a:buChar char="•"/>
            </a:pPr>
            <a:r>
              <a:rPr lang="en-US" sz="1900" b="1" dirty="0">
                <a:latin typeface="Calibri" pitchFamily="34" charset="0"/>
              </a:rPr>
              <a:t>Scientific Linux</a:t>
            </a:r>
            <a:r>
              <a:rPr lang="en-US" sz="1900" dirty="0">
                <a:latin typeface="Calibri" pitchFamily="34" charset="0"/>
              </a:rPr>
              <a:t> with C/C++, optional </a:t>
            </a:r>
            <a:br>
              <a:rPr lang="en-US" sz="1900" dirty="0">
                <a:latin typeface="Calibri" pitchFamily="34" charset="0"/>
              </a:rPr>
            </a:br>
            <a:r>
              <a:rPr lang="en-US" sz="1900" dirty="0">
                <a:latin typeface="Calibri" pitchFamily="34" charset="0"/>
              </a:rPr>
              <a:t>real-time kernel</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663" y="932388"/>
            <a:ext cx="2266137" cy="1353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data:image/jpg;base64,/9j/4AAQSkZJRgABAQAAAQABAAD/2wCEAAkGBhAQEBAQEhQWEhQVEhcVFBgSFRUQFRASFxYVFRUXFBUXGyYeFxkjGRUSIC8gIycpLSwsFR4xOjAqNSYrLCkBCQoKDgwOGg8PGiwlHyIvKiwsLy0sLSwqLCwqKTUpKiksLCksLCwsLCksNCwsLCksLCwsLCwsLCwsLCwsKSwsKf/AABEIAOEA4QMBIgACEQEDEQH/xAAcAAEAAgMBAQEAAAAAAAAAAAAABQcBBAYDAgj/xAA/EAABAwEECAMFBgQGAwAAAAABAAIDEQQSITEFBhMiQVFhcTKBkSNCUmKhBxRygrHwM0OSwRVTorLR8STC4f/EABoBAQADAQEBAAAAAAAAAAAAAAADBAUCAQb/xAAwEQACAgAFAQUHBAMAAAAAAAAAAQIDBBESITFBBRNhcfAyUYGRobHRFCLB4SNCUv/aAAwDAQACEQMRAD8AvFERAEREAREQBERAEREAREQBERAEREAREQBERAEREAREQBERAEREAREQBERAEREAREQBERAEREAREQBERAEREAREQBERAEREAREQBERAEREAREQBERAEREAREQBERAEREAREQBERAEREAREQBERAEREAREQBERAEREAREQBERAEREAREQBERAEREAREQBFiqVQGUWKpVAZRYqlUBlFhZQBERAEREAREQBERAEREAREQBERAEREARF8lyA+qrBcobTGtVms2D3Au+BtC6v9lyuktepaEuBgZSoAptXjmS4bg6lo6VU9eHss4RHK2MTvZ7Wxgq9zWjm4ho+qibZrdZo/eLuwp6Vp9FUNv1slmc4xDjQvLnUHOsjiXO60WtZ7IXUfK58g4tHsmH8x4eTlq19k5LOyXwRWliX0LStH2gMGTWN/HIGk55NNDwWpJr5IfC6DtVziRyoDmuMgddFWizwt57PbGoxG8/CtR8IR1uipR1ulb0hETB6McOXJd/oILp9/4Iu/k+p29n17eWzOkY2JrDHRzL0lxry5pdI1wbUAhtbuNHE8F8W/Wy2wSbN4i5tcGVa9pyLfaioXJWGezugtwFonf/AOMC4yOZuhs0WLagitTTPivvRVo+92TYbZu0gwbJuvLI8mPc1pxYN2N9Mhs3e6awuiuuTeWcU0n4Zrkl1ymks8mdhY9c53ZsY4fKJQf9N9SEOuLSaOjx+R7HH+h11/0VYTw6ShvXoIrQGGjrrQHsIwNR4m96heEOukFbkomszu5cyv4JKg/1U6L2eDrlvHjwOFbYuS6rPp6B5Db91x92QGMntepXyUgHKmY9KvIrHJHI3kNy8Ma7uLHcMgO63bDrW+IgBzoa8DvRu8iSOeRHZRS7Nk1nBkqxP/SLaqsrk9Ha8NIG2bT52bzPPi1dLZ7UyQBzHBw5jFZ1lU63lJFiM4y4PdERRnYREQBERAEREAREQBERAFglYLlzutOuENiYakOkpg34eV7/AIzK7rrlZLTFbnMpKKzZMaS0pFZ2X5HBreuZ6AcVXGl/tAtFse+GxNLWj+JIcBG3m94wb2G8eCzo3Vm2aVf94tjnxQHFrfDJI3oP5bKcczh3XlrfaY2GLRtlaIo7xBuYUAF6V9eLg0EVPE1WpRRXGehful19y/LK85trN7IimWiOBhmreOPtH+KQg0c7iGMrk0Z5kkDHl9rLb5CTXZ1qK4Xh8chzDTwGZ8itrT0pnnjsrKAUBcODWgboPytaPOjRxW5O4RhsEQFaVq4VAGRkeOPIDKo5Arbrgo8clNs8/ZRENAvOpugNvG7wuR5NbwvOPmvaKCeXGuzb0o93m9wuj8o81JaC1dfI/ZxtvyE1kc8khnWU5l3y8PorM0NqrDAAT7V/xPANPwNyaOyrYjHwp2W7Oq6HP8lcWHU18hDti6Y51kBePWQgU7BT9n1Ut4G4yKMdS0U8mR50pxVhhi+qLGs7Qtm+EW44aCOEbqxpHZzBzonOe0Nb7SQBoDmuJO6cTcA8z2UFatQLab1Y2kuaWuMcrd5pwI3mg0IrxxVsUSiihjLYZ5dTt0QZTtr0Lao9mZPvEWzYGNcAHANb4a88MMXg0oK4BaekyZG3JCy0A8XMIc05Y3t76vHZXaWqL0jqzZpwb8YqeLdw+oz81Zrx6TWuPyIpYf3M/Ps+rpjdWBzoicbtatPauDh0K+rNpmaKolZebkXMFR+Zh8laGlPs5eypgdtG53Hbrh+F2VfTrVcXpzV596mMcvuuIpe+WRvEjmOYpgtmrEU2r9jyfroQOEo+0fWjraHC9A8D5Sasd0BOLTTgcOy6HQmnnxu9nVjwQHRnAO6AHLpwNcCFXEZdG/eGxkrSo/hyEcDwH0XSaOtwnF125K3InGmWfxMNcR1rmltSmt0eJOPBcmhNPx2ltRg4eJpzB40/eClQqfsWlZIztRVskZ9oM6gZnrQUNeLceAVoaF0uy0RNe3sR8J5L57FYZ1PNcF2qzVsyRRYqsqmTBERAEREARFhAZXy4oXLl9cdaRZYy1p9oRn8APHucaeq7rrlbJQjycykorNnlrhrkLM0xRb0pwwxuE5ADi/oo7VbUdznttdt3pK3mRO3hGcw5/wAT+nDvl7alaqOqLZaRWQ4xtdnEDjecD75+lea7gBXLbY0p1U/F+/wXgQwi5vVP4I09J2jZQyP5NNO/BUtFLtLbaHH+XC1g7yOvO+jQFa+uc12yuHNzR5Z/2Cp3QsoNrtzfmiPkG0V7syCUHL3sgxMt8vA+NXhefbLQ7jK6Np5MYcfU/ot/RFke5wLRWad+7xu5UOPBjC0Dqa8FratQDYTRHMTytPm8jH1/Vdt9n1hD7S+Qj+FE1rfxPF4n1L/2Fcvt7utsjhHVJo7TQOhWWWFsbRj7x4udxKlAECyvl5ScnqZpJJLJBEReHoREQBERAfN1RmnNCx2mMscMfdPFp4YqVWCF7GTi9SPGk9mUNrFo90V4vaHXXXJWnC9TwuHJ2Le9QFBvrA6N7DeaT7Jxz5mJ/XkrP+0nRrS52GEkBvdSw0r6EeiqbQMptEVos0mYyPEPb4XDrT1pXGpK+qpxGuEZPqUXDJtHYy2kARTtydRjweIcCYyR/U09xyUjqjpx1nlmibjdxYCfGyl+Mel5teYBXOWGcu0aXu8TYi780bw4fUL0gnLbbE5uZgDsObJMPo5dSqVlbTI89L2Lw0XpNloiZNGatcARzHQ9Vuqo9SdYnWG2z2CWrYy+/FXhHJvROHy0Iae3RWywr5m+rupeD4NGMtR9oiKA6CIiAL5c6iyuY14066zwgRmkjzQU8Qb7xb1/5UldbskoR6nFk1CLkzGtms/3ajGEbQipqL10cMOZ6rmtUbMy32x8sxvGIB9w4tMhNASelPDww5Bc7LI6YPcXkvIJBc44u68jhnwVoanavMsdna0Uc94DpHD3nHGg+UcFr31xwdOle09s/uZtM5Yi3U+F0J5rVkoEKxDVOI15ttXiKuFwn81WO/QqpIJdlpSYHASMb6kGn6KxPtHm2U7ZDkHAO/C5oYT2xB8lX2sNnJnikGF9hjr8MjTfZXliKeq+owNeVMX8TNt3safkSkL9janj3ZxtG8to2jZB57p/MVYGoUl2a0Npg9jXNp8lGnPjvA+armGYWuACtyRpBaThs5W1GPQ4tPR3ZS2qmtbopMRdkYbsjHZg5EefAjn694uh2QcVz9ziuemWb+JdYKyo/Relo7QwPYe44tPVb9V8o04vJmonms0ZRYqsoehERAEWKrKALBKyVpaV0i2CN0juGQyqeARJt5IcHC/aPb233XjRrI7pIzq7eIHXwKpNWYXNrMcNoXvA5ANw/wB317LqdabW62y7OtGtJfO84NaCa0PzH4eFeijtFhsj3StbSJgEUNffumr3U5VA9KdvqaKdEYR9xRlNbyNrSYEVjdGMyxsY6ue4V+pd6Lxsbb1sdTKKFrPzOdX9AFH6Y0nfnZE2rmxG+4DG9JkxvU1XUao6FcXNY7F8j78hz3jw7AYeRKtWNQiyDJ/MnftC1cLrFZrfGPa2aNt+n8yznxA87pN7sXLqdQ9YRarK2pq5gAPMim6fTDyUtZo2vidE4Xm0LSDk5hFKdqYKsNW5P8Kt89ne72bXlo94mJwvMNBxFW+i+erX6iuUOq3XkXrP8bUn8S4AsrwstpbI1r2G80ioI4he6zScIiIDylkACpzWfTz7ROS6oY0kMIJNO45mgOH1orT0w0vjLGkVdUEOye3JzajKtaVXAS6qSSzObG2gBo4SYFgPEH3mcuPfErU7Msqrm5WGfjY2SSUEeWp2rQtbpC+rWNAxafE4mtAeVAcuYyVp2eAMa1rRRrQAAOAGAC0dBaJbZoWxtyH1PM9f3wUmq2MxLxFjee3Qnw1Kqh49TKwVlFULJwP2laL2jQSN17XMPQkYfoqyjYZoHRONJGGlfhlZ4T54H8yvjWDRf3iB8fvUqw8njFvlwPQlUjpqyvhe6YNII3Zm8aN97DiMfJfS9lXKVeh9DNxMWpZkVHMWk2huZNJ46GocMC4da8MFu2yzMtTWzRODJg3dd7sjcwyQcuR4dl4WnH28e9h7Ro95vB4pxH6LViBb7WAgtJ3mYiprm05NP0wWxKtPYhTfK5JrQmtc1mfdkvQPbhji0+fFp81ZmiNfWOA2woP8yM3mHvTwnp9FVkFtinbce0OIza7B7Dxpx5dO9V6QaOdC69BK6M/C7HDlQ0qP3RUcTg4Xe1z7zuFrhxt4dC+rLbY5G3mODxzaa/8AS97ypfR+mpGu34xe+OzSfdn9yx26fQf3XRWbXORuUziM6WiB2Wf8SG8D9Fg29nzg9vXyLccQnyWOClVxcf2gUFXNid+CcNP9MgBWHfadAP5bvJ7CPUFQLB3viJJ38OrO1AS8uGf9qEfuwuJ/EP7BaNp1/nkqBdgHO6Xu8r1B+ikXZ+IfMcjx4iC6nf2u3MiY57zQAfunVVfrXrOJiS91xjagNaQaDI1d8R6Y5BfJmmtJJaHzkZvmJuN/KHBg83nsoq2/doXB1onbJIPDHZwJXg8m0Ajj7tBKv4TCwqlnLd+vW+RBZa5rYiJoH2mjCDDZxiGNF2SbiSRmxp5nErT0jpYtpZ7O0OkIo1rMGxtGGfADnlnxxUhaRaLUdnGw2aM+42s08nV5xx74CvhW/Y9W2wAigYcL+N55OXtX8DnhXDkFra0vBv6Fd+O/h+SI0BoEQC8435CaudTBp+XiT9eVFa+oOjW7E2imLiWt6NbgSO5BFeg614GFhnmbZoRi4hpPKufYUqe3dXDYLE2CGOFnhY0NHWnE98T5rM7SsUIKuPX7f2WMNFylrkeUbiJHclUOu9kNm0nOTUtlImbxrewIx5OBGfAdjcZhJIwwVQ6w6xut9ujcGUZG643CrrodUucRzONOHrWHsrV3za4yeZLjMnDJne6haUrE6F5o5hFAaDBwrTD958l2DSqB1G097ZzHAEPJq52JcSSQRwGeXzHmrr0Fa78dDm3DOtRwP9vJQdo4bu7HJcM4wtm2h8olUWEWWXDTNnwoRu/UfvmFiyNaSRW9dyJGXY8cVukIAvNKzzHgAFlEXQCIiAwQuP1y1VMtbRCPaAb7f8wUz7rsV8kKWm6VM9cTicFNZM/Pk1gdC8uibhXeiyLTxMfLju+nJa50UXh9oshBLcZYzgRzJb7ueYw50Vyay6mMtFZGUZJ6B/emRVdW7QckEocawytO66uzd5P8Lh3+q+ooxsbofteUl09dDOlXKt78HKxvglddlBhkHLdI64ZjtUY5cpCB1tgYX3G2mAEVLaPA448B33TgpLSlgim3LVFspOD2Mutccd7ZVBB+aIkYVu5qG/wu12Rxls04eBxa+jgORydT8TVL3mpZcP6evWQyj1Jexaw2KWgLpLK/kRtmcR4HUe3yLlJxXyfZmy2gZ4bEO82yhr/quRn1licLlqsrK/ExuwPerBsyepatF4s7jWCWSMciWyAf2/RcqlyeX05/s9cVydzap5GeKztb1pMwesct30CiprbIfCGN/PN/7VXPMdK3wzA/ibT/AGlZ29p5xu83DurleHUN2vXzImm+qJh8s5zez+p5+lFhkUvxgfhZep5uIUVEbU40rA38cwYP9RC9JrNagK7WznpETOfUAtHmV3KyMXp6+R4q30yJxmizLQSzYcpZroHZkYqt6OzaOso35L3yxgWdp7vd7R3kFy+jtVtIWomkjwziWnZtHd+DRx4lT1k1dsNiAfK8SuIrVtS1x5bTxSH5WjzVC2actLb8l6/lEqjkjfGsr3AsssQjZlutMYd3J9pIcs6KGtOlnvOzjdfeMHOFNnFzDAMHOzFcR3WzaLNabSdmyN0EbsKHdkkBwoGj+G08hnTMhWBqbqCyzBskgF4eFtMGngT16KKy6nDx1NeS5b8z2Fbk8jH2eaomzMNolHtHijQc2NOJLvmccT0p1XbhqBq+l8zddK6bnLlmjCKgskfD24Lgta9SYY4J54axyB+3BGYcHVNOQFSenYUVgLxtFnD2lpyIoeoOaVWyqlnF+Z5KKlyURBoKR8gtcLDszvvDRQRPBO1Z2BF4D4XNVwau2UtBJ/7yNf3zUdZdX47PK4sAF5xFK0DxumjQa40v/wD2lVPaLvBm9QU3RiN4DAOz5UFOit4rFu1aVwiGujTPU+TcvHkfoi+r37oUWeWT6REQBERAEREAREQGC1a1s0dFM0skYHtPBwr/ANeS2kRbcA4226iFrXCyymNp/lSATwnGp3HggZnh+i5fSGrVoYfaWRj/AJrNK6E1HyPDm8zgArZovlzK8FbrxlkPX4InVFlDW7RlCRspgKZSRtdwHvAjny5qEtWibPiXRDuGlpz6Ffo59gjObQfJa0mgYHZsBWlDtfbKccyH9Nvsz87x2aEZNf6vPcUJPI9F7ssrXUpETXDJxxrl609VfR1Vsx/l07EheTtS7Gc4ge+KnXbUV/qePDeJSTbHdI9mGioxcWs44544fuimtH25oui7CCD4thJaDSuFNoaVp+qtaLU+xNxEDK9gtyHQ0DPDEwdmhQ29rRsXssRw2XUr+GM2gt3LTaaZAgQRDlRrSQ2nkprR+qD63y2Oz8KsG0lI5bVxJHkfJdkGUX1RZssXJ+ysvXy+hMql1I7RuhIYcWiruLnbzjzxOSkQFkIqjk5PNkqSXAREXh6FhZRAR1oshL8RfaTvCrRTkaEdsit1jABQZfReiIDFEWUQBERAEREAREQBERAEREAREQBERAEREAREQBERAEREAREQBERAEREAREQBERAEREAREQBERAEREAREQBERAEREAREQBERAEREAREQBERAEREAREQBERAEREAREQBERAEREAREQBERAEREAREQBERAEREAREQBERAEREAREQBERAEREAREQBERAEREAREQBERAEREAREQBERAEREAREQBERAEREAREQH//Z"/>
          <p:cNvSpPr>
            <a:spLocks noChangeAspect="1" noChangeArrowheads="1"/>
          </p:cNvSpPr>
          <p:nvPr/>
        </p:nvSpPr>
        <p:spPr bwMode="auto">
          <a:xfrm>
            <a:off x="65129" y="-1153583"/>
            <a:ext cx="2198077"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6981" tIns="48491" rIns="96981" bIns="48491" numCol="1" anchor="t" anchorCtr="0" compatLnSpc="1">
            <a:prstTxWarp prst="textNoShape">
              <a:avLst/>
            </a:prstTxWarp>
          </a:bodyPr>
          <a:lstStyle/>
          <a:p>
            <a:endParaRPr lang="en-GB"/>
          </a:p>
        </p:txBody>
      </p:sp>
      <p:sp>
        <p:nvSpPr>
          <p:cNvPr id="18" name="Rectangle 17"/>
          <p:cNvSpPr/>
          <p:nvPr/>
        </p:nvSpPr>
        <p:spPr>
          <a:xfrm>
            <a:off x="50800" y="152400"/>
            <a:ext cx="3993401" cy="400110"/>
          </a:xfrm>
          <a:prstGeom prst="rect">
            <a:avLst/>
          </a:prstGeom>
        </p:spPr>
        <p:txBody>
          <a:bodyPr wrap="none">
            <a:spAutoFit/>
          </a:bodyPr>
          <a:lstStyle/>
          <a:p>
            <a:r>
              <a:rPr lang="en-GB" b="1" kern="0" dirty="0" smtClean="0">
                <a:solidFill>
                  <a:schemeClr val="bg1"/>
                </a:solidFill>
                <a:latin typeface="+mj-lt"/>
              </a:rPr>
              <a:t>New electronic hardware platform</a:t>
            </a:r>
            <a:endParaRPr lang="en-GB" b="1" dirty="0">
              <a:solidFill>
                <a:schemeClr val="bg1"/>
              </a:solidFill>
              <a:latin typeface="+mj-lt"/>
            </a:endParaRPr>
          </a:p>
        </p:txBody>
      </p:sp>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49" t="11969" r="21904" b="6245"/>
          <a:stretch/>
        </p:blipFill>
        <p:spPr bwMode="auto">
          <a:xfrm>
            <a:off x="5613400" y="932388"/>
            <a:ext cx="1912621" cy="135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613400" y="2362200"/>
            <a:ext cx="4336712" cy="4320000"/>
            <a:chOff x="4775200" y="2160000"/>
            <a:chExt cx="4336712" cy="4320000"/>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5200" y="2160000"/>
              <a:ext cx="4336712"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7137400" y="4911421"/>
              <a:ext cx="1714500" cy="1413179"/>
              <a:chOff x="931743" y="1981200"/>
              <a:chExt cx="1684457" cy="1413179"/>
            </a:xfrm>
          </p:grpSpPr>
          <p:pic>
            <p:nvPicPr>
              <p:cNvPr id="15"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0095" y="1981200"/>
                <a:ext cx="1022351" cy="118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96"/>
              <a:stretch/>
            </p:blipFill>
            <p:spPr bwMode="auto">
              <a:xfrm>
                <a:off x="931743" y="3167513"/>
                <a:ext cx="1684457" cy="22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cxnSp>
        <p:nvCxnSpPr>
          <p:cNvPr id="8" name="Straight Arrow Connector 7"/>
          <p:cNvCxnSpPr/>
          <p:nvPr/>
        </p:nvCxnSpPr>
        <p:spPr bwMode="auto">
          <a:xfrm flipV="1">
            <a:off x="4394200" y="1752600"/>
            <a:ext cx="1143000" cy="762000"/>
          </a:xfrm>
          <a:prstGeom prst="straightConnector1">
            <a:avLst/>
          </a:prstGeom>
          <a:solidFill>
            <a:schemeClr val="accent1"/>
          </a:solidFill>
          <a:ln w="28575" cap="flat" cmpd="sng" algn="ctr">
            <a:solidFill>
              <a:schemeClr val="bg1">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a:off x="3632200" y="3048000"/>
            <a:ext cx="2590800" cy="228600"/>
          </a:xfrm>
          <a:prstGeom prst="straightConnector1">
            <a:avLst/>
          </a:prstGeom>
          <a:solidFill>
            <a:schemeClr val="accent1"/>
          </a:solidFill>
          <a:ln w="28575" cap="flat" cmpd="sng" algn="ctr">
            <a:solidFill>
              <a:schemeClr val="bg1">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a:off x="4394200" y="3810000"/>
            <a:ext cx="1600200" cy="1303621"/>
          </a:xfrm>
          <a:prstGeom prst="straightConnector1">
            <a:avLst/>
          </a:prstGeom>
          <a:solidFill>
            <a:schemeClr val="accent1"/>
          </a:solidFill>
          <a:ln w="28575" cap="flat" cmpd="sng" algn="ctr">
            <a:solidFill>
              <a:schemeClr val="bg1">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9255635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 name="Rectangle 6"/>
          <p:cNvSpPr>
            <a:spLocks noChangeArrowheads="1"/>
          </p:cNvSpPr>
          <p:nvPr/>
        </p:nvSpPr>
        <p:spPr bwMode="auto">
          <a:xfrm>
            <a:off x="3943694" y="934045"/>
            <a:ext cx="6216306"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square" lIns="0" tIns="0" rIns="0" bIns="0">
            <a:spAutoFit/>
          </a:bodyPr>
          <a:lstStyle/>
          <a:p>
            <a:r>
              <a:rPr lang="en-US" sz="1900" dirty="0">
                <a:latin typeface="Calibri" pitchFamily="34" charset="0"/>
              </a:rPr>
              <a:t>Two </a:t>
            </a:r>
            <a:r>
              <a:rPr lang="en-US" sz="1900" dirty="0" smtClean="0">
                <a:latin typeface="Calibri" pitchFamily="34" charset="0"/>
              </a:rPr>
              <a:t>cards </a:t>
            </a:r>
            <a:r>
              <a:rPr lang="en-US" sz="1900" dirty="0">
                <a:latin typeface="Calibri" pitchFamily="34" charset="0"/>
              </a:rPr>
              <a:t>with no commercial equivalent </a:t>
            </a:r>
            <a:r>
              <a:rPr lang="en-US" sz="1900" dirty="0" smtClean="0">
                <a:latin typeface="Calibri" pitchFamily="34" charset="0"/>
              </a:rPr>
              <a:t>developed:</a:t>
            </a:r>
            <a:br>
              <a:rPr lang="en-US" sz="1900" dirty="0" smtClean="0">
                <a:latin typeface="Calibri" pitchFamily="34" charset="0"/>
              </a:rPr>
            </a:br>
            <a:endParaRPr lang="en-US" sz="1900" dirty="0">
              <a:latin typeface="Calibri" pitchFamily="34" charset="0"/>
            </a:endParaRPr>
          </a:p>
          <a:p>
            <a:pPr marL="363680" indent="-363680">
              <a:buFont typeface="+mj-lt"/>
              <a:buAutoNum type="arabicPeriod"/>
            </a:pPr>
            <a:r>
              <a:rPr lang="en-US" sz="1900" b="1" dirty="0" smtClean="0">
                <a:latin typeface="Calibri" pitchFamily="34" charset="0"/>
              </a:rPr>
              <a:t>FMR </a:t>
            </a:r>
            <a:r>
              <a:rPr lang="en-US" sz="1900" b="1" dirty="0">
                <a:latin typeface="Calibri" pitchFamily="34" charset="0"/>
              </a:rPr>
              <a:t>peak detection card</a:t>
            </a:r>
            <a:r>
              <a:rPr lang="en-US" sz="1900" dirty="0">
                <a:latin typeface="Calibri" pitchFamily="34" charset="0"/>
              </a:rPr>
              <a:t>: based on 16-bit, 10 MHz ADC</a:t>
            </a:r>
            <a:br>
              <a:rPr lang="en-US" sz="1900" dirty="0">
                <a:latin typeface="Calibri" pitchFamily="34" charset="0"/>
              </a:rPr>
            </a:br>
            <a:r>
              <a:rPr lang="en-US" sz="1900" dirty="0">
                <a:latin typeface="Calibri" pitchFamily="34" charset="0"/>
              </a:rPr>
              <a:t>Function: produce a trigger corresponding to the FMR resonance peak via differentiation/threshold comparison. </a:t>
            </a:r>
            <a:br>
              <a:rPr lang="en-US" sz="1900" dirty="0">
                <a:latin typeface="Calibri" pitchFamily="34" charset="0"/>
              </a:rPr>
            </a:br>
            <a:r>
              <a:rPr lang="en-US" sz="1900" dirty="0">
                <a:latin typeface="Calibri" pitchFamily="34" charset="0"/>
              </a:rPr>
              <a:t>Compatible with NMR demodulated </a:t>
            </a:r>
            <a:r>
              <a:rPr lang="en-US" sz="1900" dirty="0" smtClean="0">
                <a:latin typeface="Calibri" pitchFamily="34" charset="0"/>
              </a:rPr>
              <a:t>signal (to be tested)</a:t>
            </a:r>
            <a:r>
              <a:rPr lang="en-US" sz="1900" dirty="0">
                <a:latin typeface="Calibri" pitchFamily="34" charset="0"/>
              </a:rPr>
              <a:t/>
            </a:r>
            <a:br>
              <a:rPr lang="en-US" sz="1900" dirty="0">
                <a:latin typeface="Calibri" pitchFamily="34" charset="0"/>
              </a:rPr>
            </a:br>
            <a:r>
              <a:rPr lang="en-US" sz="1900" dirty="0">
                <a:latin typeface="Calibri" pitchFamily="34" charset="0"/>
              </a:rPr>
              <a:t>Trigger validation (today done via error-prone synchronization with the timing system) </a:t>
            </a:r>
            <a:r>
              <a:rPr lang="en-US" sz="1900" dirty="0" smtClean="0">
                <a:latin typeface="Calibri" pitchFamily="34" charset="0"/>
              </a:rPr>
              <a:t>will </a:t>
            </a:r>
            <a:r>
              <a:rPr lang="en-US" sz="1900" dirty="0">
                <a:latin typeface="Calibri" pitchFamily="34" charset="0"/>
              </a:rPr>
              <a:t>be </a:t>
            </a:r>
            <a:r>
              <a:rPr lang="en-US" sz="1900" dirty="0" smtClean="0">
                <a:latin typeface="Calibri" pitchFamily="34" charset="0"/>
              </a:rPr>
              <a:t>done </a:t>
            </a:r>
            <a:r>
              <a:rPr lang="en-US" sz="1900" dirty="0">
                <a:latin typeface="Calibri" pitchFamily="34" charset="0"/>
              </a:rPr>
              <a:t>in software (e.g. by comparison with expected values B(I))</a:t>
            </a:r>
          </a:p>
          <a:p>
            <a:pPr marL="363680" indent="-363680">
              <a:buFont typeface="+mj-lt"/>
              <a:buAutoNum type="arabicPeriod"/>
            </a:pPr>
            <a:endParaRPr lang="en-US" sz="1900" dirty="0">
              <a:latin typeface="Calibri" pitchFamily="34" charset="0"/>
            </a:endParaRPr>
          </a:p>
          <a:p>
            <a:pPr marL="363680" indent="-363680">
              <a:buFont typeface="+mj-lt"/>
              <a:buAutoNum type="arabicPeriod"/>
            </a:pPr>
            <a:r>
              <a:rPr lang="en-US" sz="1900" b="1" dirty="0">
                <a:latin typeface="Calibri" pitchFamily="34" charset="0"/>
              </a:rPr>
              <a:t>Dual integrator card</a:t>
            </a:r>
            <a:r>
              <a:rPr lang="en-US" sz="1900" dirty="0">
                <a:latin typeface="Calibri" pitchFamily="34" charset="0"/>
              </a:rPr>
              <a:t>: based on a 18-bit, 2 MHz ADC carries out the </a:t>
            </a:r>
            <a:r>
              <a:rPr lang="en-US" sz="1900" dirty="0" smtClean="0">
                <a:latin typeface="Calibri" pitchFamily="34" charset="0"/>
              </a:rPr>
              <a:t>coil voltage integration. </a:t>
            </a:r>
            <a:r>
              <a:rPr lang="en-US" sz="1900" dirty="0">
                <a:latin typeface="Calibri" pitchFamily="34" charset="0"/>
              </a:rPr>
              <a:t>Fully floating input for better CM rejection. Calibration coefficients are expected to be computed in software by the host controller (much less stringent timing needed, more flexibility to adapt software algorithms). General purpose ADC </a:t>
            </a:r>
            <a:r>
              <a:rPr lang="en-US" sz="1900" dirty="0" smtClean="0">
                <a:latin typeface="Calibri" pitchFamily="34" charset="0"/>
              </a:rPr>
              <a:t>functions</a:t>
            </a:r>
            <a:endParaRPr lang="en-US" sz="1900" dirty="0">
              <a:latin typeface="Calibri"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235" y="3200400"/>
            <a:ext cx="2510405" cy="372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 name="Picture 1" descr="\\cern.ch\dfs\Users\g\giloteau\Public\Draft_Marco\FMR_Unité101_Proto_PP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990600"/>
            <a:ext cx="3751385" cy="19812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H="1">
            <a:off x="2641601" y="2226005"/>
            <a:ext cx="1302093" cy="136195"/>
          </a:xfrm>
          <a:prstGeom prst="straightConnector1">
            <a:avLst/>
          </a:prstGeom>
          <a:solidFill>
            <a:schemeClr val="accent1"/>
          </a:solidFill>
          <a:ln w="3175" cap="flat" cmpd="sng" algn="ctr">
            <a:solidFill>
              <a:schemeClr val="tx1"/>
            </a:solidFill>
            <a:prstDash val="solid"/>
            <a:round/>
            <a:headEnd type="none" w="med" len="med"/>
            <a:tailEnd type="arrow"/>
          </a:ln>
          <a:effectLst/>
        </p:spPr>
      </p:cxnSp>
      <p:sp>
        <p:nvSpPr>
          <p:cNvPr id="11" name="Rectangle 10"/>
          <p:cNvSpPr/>
          <p:nvPr/>
        </p:nvSpPr>
        <p:spPr>
          <a:xfrm>
            <a:off x="50800" y="152400"/>
            <a:ext cx="3167855" cy="400110"/>
          </a:xfrm>
          <a:prstGeom prst="rect">
            <a:avLst/>
          </a:prstGeom>
        </p:spPr>
        <p:txBody>
          <a:bodyPr wrap="none">
            <a:spAutoFit/>
          </a:bodyPr>
          <a:lstStyle/>
          <a:p>
            <a:r>
              <a:rPr lang="en-GB" b="1" kern="0" dirty="0" smtClean="0">
                <a:solidFill>
                  <a:schemeClr val="bg1"/>
                </a:solidFill>
                <a:latin typeface="+mj-lt"/>
              </a:rPr>
              <a:t>New FPGA Mezzanine Cards</a:t>
            </a:r>
            <a:endParaRPr lang="en-GB" b="1" dirty="0">
              <a:solidFill>
                <a:schemeClr val="bg1"/>
              </a:solidFill>
              <a:latin typeface="+mj-lt"/>
            </a:endParaRPr>
          </a:p>
        </p:txBody>
      </p:sp>
      <p:grpSp>
        <p:nvGrpSpPr>
          <p:cNvPr id="6" name="Group 5"/>
          <p:cNvGrpSpPr/>
          <p:nvPr/>
        </p:nvGrpSpPr>
        <p:grpSpPr>
          <a:xfrm>
            <a:off x="346245" y="6155742"/>
            <a:ext cx="625112" cy="576684"/>
            <a:chOff x="156544" y="6011550"/>
            <a:chExt cx="625112" cy="576684"/>
          </a:xfrm>
        </p:grpSpPr>
        <p:pic>
          <p:nvPicPr>
            <p:cNvPr id="14"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400" y="6011550"/>
              <a:ext cx="379401" cy="43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96"/>
            <a:stretch/>
          </p:blipFill>
          <p:spPr bwMode="auto">
            <a:xfrm>
              <a:off x="156544" y="6505518"/>
              <a:ext cx="625112" cy="8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7258254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0800" y="36095"/>
            <a:ext cx="6553200" cy="647700"/>
          </a:xfrm>
        </p:spPr>
        <p:txBody>
          <a:bodyPr/>
          <a:lstStyle/>
          <a:p>
            <a:r>
              <a:rPr lang="en-US" dirty="0" smtClean="0">
                <a:ea typeface="ＭＳ Ｐゴシック" pitchFamily="34" charset="-128"/>
              </a:rPr>
              <a:t>Open </a:t>
            </a:r>
            <a:r>
              <a:rPr lang="en-US" dirty="0">
                <a:ea typeface="ＭＳ Ｐゴシック" pitchFamily="34" charset="-128"/>
              </a:rPr>
              <a:t>hardware </a:t>
            </a:r>
            <a:r>
              <a:rPr lang="en-US" dirty="0" smtClean="0">
                <a:ea typeface="ＭＳ Ｐゴシック" pitchFamily="34" charset="-128"/>
              </a:rPr>
              <a:t>repository: www.ohwr.org</a:t>
            </a:r>
          </a:p>
        </p:txBody>
      </p:sp>
      <p:sp>
        <p:nvSpPr>
          <p:cNvPr id="5123" name="Content Placeholder 2"/>
          <p:cNvSpPr>
            <a:spLocks noGrp="1"/>
          </p:cNvSpPr>
          <p:nvPr>
            <p:ph idx="4294967295"/>
          </p:nvPr>
        </p:nvSpPr>
        <p:spPr>
          <a:xfrm>
            <a:off x="104273" y="838200"/>
            <a:ext cx="9900151" cy="3124200"/>
          </a:xfrm>
        </p:spPr>
        <p:txBody>
          <a:bodyPr/>
          <a:lstStyle/>
          <a:p>
            <a:r>
              <a:rPr lang="en-US" dirty="0" smtClean="0">
                <a:ea typeface="ＭＳ Ｐゴシック" pitchFamily="34" charset="-128"/>
              </a:rPr>
              <a:t>A CERN-developed </a:t>
            </a:r>
            <a:r>
              <a:rPr lang="en-US" b="1" dirty="0" smtClean="0">
                <a:solidFill>
                  <a:srgbClr val="0000FF"/>
                </a:solidFill>
                <a:ea typeface="ＭＳ Ｐゴシック" pitchFamily="34" charset="-128"/>
              </a:rPr>
              <a:t>web-based collaborative tool</a:t>
            </a:r>
            <a:r>
              <a:rPr lang="en-US" dirty="0" smtClean="0">
                <a:ea typeface="ＭＳ Ｐゴシック" pitchFamily="34" charset="-128"/>
              </a:rPr>
              <a:t> for electronics designers</a:t>
            </a:r>
          </a:p>
          <a:p>
            <a:r>
              <a:rPr lang="en-US" b="1" dirty="0" smtClean="0">
                <a:solidFill>
                  <a:srgbClr val="FF00FF"/>
                </a:solidFill>
                <a:ea typeface="ＭＳ Ｐゴシック" pitchFamily="34" charset="-128"/>
              </a:rPr>
              <a:t>Key points</a:t>
            </a:r>
            <a:r>
              <a:rPr lang="en-US" dirty="0" smtClean="0">
                <a:ea typeface="ＭＳ Ｐゴシック" pitchFamily="34" charset="-128"/>
              </a:rPr>
              <a:t>: dissemination of knowledge, peer-review, no vendor-lock, encourage re-use, stimulate small firms, exploit the support and R&amp;D capability of big firms</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98" t="6305" r="16921" b="5825"/>
          <a:stretch/>
        </p:blipFill>
        <p:spPr bwMode="auto">
          <a:xfrm>
            <a:off x="1803400" y="1967992"/>
            <a:ext cx="6410476" cy="493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99" y="4191000"/>
            <a:ext cx="3738563" cy="112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99" y="5723048"/>
            <a:ext cx="4133850" cy="108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775" y="3565895"/>
            <a:ext cx="4314825" cy="1185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6607" y="5029200"/>
            <a:ext cx="513019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4232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6"/>
          <p:cNvSpPr>
            <a:spLocks noChangeArrowheads="1"/>
          </p:cNvSpPr>
          <p:nvPr/>
        </p:nvSpPr>
        <p:spPr bwMode="auto">
          <a:xfrm>
            <a:off x="57904" y="859334"/>
            <a:ext cx="9975095"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square" lIns="0" tIns="0" rIns="0" bIns="0">
            <a:spAutoFit/>
          </a:bodyPr>
          <a:lstStyle/>
          <a:p>
            <a:r>
              <a:rPr lang="en-GB" sz="1900" dirty="0">
                <a:latin typeface="Calibri" pitchFamily="34" charset="0"/>
              </a:rPr>
              <a:t>New </a:t>
            </a:r>
            <a:r>
              <a:rPr lang="en-GB" sz="1900" dirty="0" smtClean="0">
                <a:latin typeface="Calibri" pitchFamily="34" charset="0"/>
              </a:rPr>
              <a:t>CERN/GSI deterministic </a:t>
            </a:r>
            <a:r>
              <a:rPr lang="en-GB" sz="1900" dirty="0">
                <a:latin typeface="Calibri" pitchFamily="34" charset="0"/>
              </a:rPr>
              <a:t>fieldbus </a:t>
            </a:r>
            <a:r>
              <a:rPr lang="en-GB" sz="1900" dirty="0" smtClean="0">
                <a:latin typeface="Calibri" pitchFamily="34" charset="0"/>
              </a:rPr>
              <a:t>network standard </a:t>
            </a:r>
            <a:r>
              <a:rPr lang="en-GB" sz="1900" dirty="0">
                <a:latin typeface="Calibri" pitchFamily="34" charset="0"/>
              </a:rPr>
              <a:t>= </a:t>
            </a:r>
            <a:r>
              <a:rPr lang="en-US" sz="1900" b="1" dirty="0" err="1" smtClean="0">
                <a:solidFill>
                  <a:srgbClr val="FF3300"/>
                </a:solidFill>
                <a:latin typeface="Calibri" pitchFamily="34" charset="0"/>
              </a:rPr>
              <a:t>Gbit</a:t>
            </a:r>
            <a:r>
              <a:rPr lang="en-US" sz="1900" b="1" dirty="0" smtClean="0">
                <a:solidFill>
                  <a:srgbClr val="FF3300"/>
                </a:solidFill>
                <a:latin typeface="Calibri" pitchFamily="34" charset="0"/>
              </a:rPr>
              <a:t> </a:t>
            </a:r>
            <a:r>
              <a:rPr lang="en-GB" sz="1900" b="1" dirty="0" smtClean="0">
                <a:solidFill>
                  <a:srgbClr val="FF3300"/>
                </a:solidFill>
                <a:latin typeface="Calibri" pitchFamily="34" charset="0"/>
              </a:rPr>
              <a:t>Ethernet </a:t>
            </a:r>
            <a:r>
              <a:rPr lang="en-GB" sz="1900" b="1" dirty="0">
                <a:solidFill>
                  <a:srgbClr val="FF3300"/>
                </a:solidFill>
                <a:latin typeface="Calibri" pitchFamily="34" charset="0"/>
              </a:rPr>
              <a:t>+ </a:t>
            </a:r>
            <a:r>
              <a:rPr lang="en-GB" sz="1900" b="1" dirty="0" smtClean="0">
                <a:solidFill>
                  <a:srgbClr val="FF3300"/>
                </a:solidFill>
                <a:latin typeface="Calibri" pitchFamily="34" charset="0"/>
              </a:rPr>
              <a:t>sub-ns-accurate </a:t>
            </a:r>
            <a:r>
              <a:rPr lang="en-GB" sz="1900" b="1" dirty="0">
                <a:solidFill>
                  <a:srgbClr val="FF3300"/>
                </a:solidFill>
                <a:latin typeface="Calibri" pitchFamily="34" charset="0"/>
              </a:rPr>
              <a:t>timing</a:t>
            </a:r>
          </a:p>
          <a:p>
            <a:pPr algn="l">
              <a:spcBef>
                <a:spcPct val="0"/>
              </a:spcBef>
            </a:pPr>
            <a:endParaRPr lang="en-US" sz="1900" dirty="0">
              <a:latin typeface="Calibri" pitchFamily="34" charset="0"/>
            </a:endParaRPr>
          </a:p>
          <a:p>
            <a:pPr marL="303066" indent="-303066">
              <a:buClr>
                <a:srgbClr val="00B050"/>
              </a:buClr>
              <a:buFont typeface="Wingdings" pitchFamily="2" charset="2"/>
              <a:buChar char=""/>
            </a:pPr>
            <a:r>
              <a:rPr lang="en-US" sz="1900" dirty="0" smtClean="0">
                <a:latin typeface="Calibri" pitchFamily="34" charset="0"/>
              </a:rPr>
              <a:t>cheap, </a:t>
            </a:r>
            <a:r>
              <a:rPr lang="en-US" sz="1900" dirty="0">
                <a:latin typeface="Calibri" pitchFamily="34" charset="0"/>
              </a:rPr>
              <a:t>robust, </a:t>
            </a:r>
            <a:r>
              <a:rPr lang="en-US" sz="1900" dirty="0" smtClean="0">
                <a:latin typeface="Calibri" pitchFamily="34" charset="0"/>
              </a:rPr>
              <a:t>scalable, fast over standard multimodal fiber</a:t>
            </a:r>
            <a:endParaRPr lang="en-US" sz="1900" dirty="0">
              <a:latin typeface="Calibri" pitchFamily="34" charset="0"/>
            </a:endParaRPr>
          </a:p>
          <a:p>
            <a:pPr marL="303066" indent="-303066">
              <a:buClr>
                <a:srgbClr val="00B050"/>
              </a:buClr>
              <a:buFont typeface="Wingdings" pitchFamily="2" charset="2"/>
              <a:buChar char=""/>
            </a:pPr>
            <a:r>
              <a:rPr lang="en-US" sz="1900" dirty="0">
                <a:latin typeface="Calibri" pitchFamily="34" charset="0"/>
              </a:rPr>
              <a:t>Ethernet standard </a:t>
            </a:r>
            <a:r>
              <a:rPr lang="en-US" sz="1900" dirty="0" smtClean="0">
                <a:latin typeface="Calibri" pitchFamily="34" charset="0"/>
                <a:sym typeface="Symbol"/>
              </a:rPr>
              <a:t> </a:t>
            </a:r>
            <a:r>
              <a:rPr lang="en-US" sz="1900" dirty="0" smtClean="0">
                <a:latin typeface="Calibri" pitchFamily="34" charset="0"/>
              </a:rPr>
              <a:t>maintainability </a:t>
            </a:r>
            <a:r>
              <a:rPr lang="en-US" sz="1900" dirty="0">
                <a:latin typeface="Calibri" pitchFamily="34" charset="0"/>
              </a:rPr>
              <a:t>and interoperability </a:t>
            </a:r>
            <a:r>
              <a:rPr lang="en-US" sz="1900" dirty="0" smtClean="0">
                <a:latin typeface="Calibri" pitchFamily="34" charset="0"/>
              </a:rPr>
              <a:t/>
            </a:r>
            <a:br>
              <a:rPr lang="en-US" sz="1900" dirty="0" smtClean="0">
                <a:latin typeface="Calibri" pitchFamily="34" charset="0"/>
              </a:rPr>
            </a:br>
            <a:r>
              <a:rPr lang="en-US" sz="1900" dirty="0" smtClean="0">
                <a:latin typeface="Calibri" pitchFamily="34" charset="0"/>
              </a:rPr>
              <a:t>with future </a:t>
            </a:r>
            <a:r>
              <a:rPr lang="en-US" sz="1900" dirty="0">
                <a:latin typeface="Calibri" pitchFamily="34" charset="0"/>
              </a:rPr>
              <a:t>control </a:t>
            </a:r>
            <a:r>
              <a:rPr lang="en-US" sz="1900" dirty="0" smtClean="0">
                <a:latin typeface="Calibri" pitchFamily="34" charset="0"/>
              </a:rPr>
              <a:t>systems</a:t>
            </a:r>
          </a:p>
          <a:p>
            <a:pPr marL="303066" indent="-303066">
              <a:buClr>
                <a:srgbClr val="00B050"/>
              </a:buClr>
              <a:buFont typeface="Wingdings" pitchFamily="2" charset="2"/>
              <a:buChar char=""/>
            </a:pPr>
            <a:r>
              <a:rPr lang="en-US" sz="1900" dirty="0" smtClean="0">
                <a:latin typeface="Calibri" pitchFamily="34" charset="0"/>
              </a:rPr>
              <a:t>commercial partner products already on the market</a:t>
            </a:r>
            <a:endParaRPr lang="en-US" sz="1900" dirty="0">
              <a:latin typeface="Calibri" pitchFamily="34" charset="0"/>
            </a:endParaRPr>
          </a:p>
          <a:p>
            <a:pPr marL="303066" indent="-303066">
              <a:buClr>
                <a:srgbClr val="FF0000"/>
              </a:buClr>
              <a:buFont typeface="Wingdings" pitchFamily="2" charset="2"/>
              <a:buChar char=""/>
            </a:pPr>
            <a:r>
              <a:rPr lang="en-US" sz="1900" dirty="0" smtClean="0">
                <a:latin typeface="Calibri" pitchFamily="34" charset="0"/>
              </a:rPr>
              <a:t>new electronics needed downstream by B-train users</a:t>
            </a:r>
            <a:endParaRPr lang="en-US" sz="1900" dirty="0">
              <a:latin typeface="Calibri" pitchFamily="34" charset="0"/>
            </a:endParaRPr>
          </a:p>
          <a:p>
            <a:pPr marL="303066" indent="-303066">
              <a:buClr>
                <a:srgbClr val="FF0000"/>
              </a:buClr>
              <a:buFont typeface="Wingdings" pitchFamily="2" charset="2"/>
              <a:buChar char=""/>
            </a:pPr>
            <a:r>
              <a:rPr lang="en-US" sz="1900" dirty="0" smtClean="0">
                <a:latin typeface="Calibri" pitchFamily="34" charset="0"/>
              </a:rPr>
              <a:t>impact </a:t>
            </a:r>
            <a:r>
              <a:rPr lang="en-US" sz="1900" dirty="0">
                <a:latin typeface="Calibri" pitchFamily="34" charset="0"/>
              </a:rPr>
              <a:t>of switches on latency and jitter </a:t>
            </a:r>
            <a:r>
              <a:rPr lang="en-US" sz="1900" dirty="0" smtClean="0">
                <a:latin typeface="Calibri" pitchFamily="34" charset="0"/>
              </a:rPr>
              <a:t>to </a:t>
            </a:r>
            <a:r>
              <a:rPr lang="en-US" sz="1900" dirty="0">
                <a:latin typeface="Calibri" pitchFamily="34" charset="0"/>
              </a:rPr>
              <a:t>be </a:t>
            </a:r>
            <a:r>
              <a:rPr lang="en-US" sz="1900" dirty="0" smtClean="0">
                <a:latin typeface="Calibri" pitchFamily="34" charset="0"/>
              </a:rPr>
              <a:t>assessed</a:t>
            </a:r>
          </a:p>
          <a:p>
            <a:pPr marL="303066" indent="-303066">
              <a:buClr>
                <a:srgbClr val="FF0000"/>
              </a:buClr>
              <a:buFont typeface="Wingdings" pitchFamily="2" charset="2"/>
              <a:buChar char=""/>
            </a:pPr>
            <a:endParaRPr lang="en-US" sz="1900" dirty="0">
              <a:latin typeface="Calibri" pitchFamily="34" charset="0"/>
            </a:endParaRPr>
          </a:p>
          <a:p>
            <a:pPr>
              <a:buClr>
                <a:srgbClr val="FF0000"/>
              </a:buClr>
            </a:pPr>
            <a:r>
              <a:rPr lang="en-US" sz="1900" dirty="0" smtClean="0">
                <a:latin typeface="Calibri" pitchFamily="34" charset="0"/>
              </a:rPr>
              <a:t>Base design targets: 250 kHz broadcast of B(t) and dB/</a:t>
            </a:r>
            <a:r>
              <a:rPr lang="en-US" sz="1900" dirty="0" err="1" smtClean="0">
                <a:latin typeface="Calibri" pitchFamily="34" charset="0"/>
              </a:rPr>
              <a:t>dt</a:t>
            </a:r>
            <a:r>
              <a:rPr lang="en-US" sz="1900" dirty="0" smtClean="0">
                <a:latin typeface="Calibri" pitchFamily="34" charset="0"/>
              </a:rPr>
              <a:t>, as required by RF (other users happy with 10 kHz or less). Ample headroom for scalability</a:t>
            </a:r>
            <a:endParaRPr lang="en-US" sz="1900" dirty="0">
              <a:latin typeface="Calibri" pitchFamily="34" charset="0"/>
            </a:endParaRPr>
          </a:p>
        </p:txBody>
      </p:sp>
      <p:sp>
        <p:nvSpPr>
          <p:cNvPr id="10" name="Rectangle 9"/>
          <p:cNvSpPr/>
          <p:nvPr/>
        </p:nvSpPr>
        <p:spPr>
          <a:xfrm>
            <a:off x="124624" y="152400"/>
            <a:ext cx="3441968" cy="400110"/>
          </a:xfrm>
          <a:prstGeom prst="rect">
            <a:avLst/>
          </a:prstGeom>
        </p:spPr>
        <p:txBody>
          <a:bodyPr wrap="none">
            <a:spAutoFit/>
          </a:bodyPr>
          <a:lstStyle/>
          <a:p>
            <a:r>
              <a:rPr lang="en-GB" b="1" kern="0" dirty="0" smtClean="0">
                <a:solidFill>
                  <a:schemeClr val="bg1"/>
                </a:solidFill>
                <a:latin typeface="+mj-lt"/>
              </a:rPr>
              <a:t>New White Rabbit distribution</a:t>
            </a:r>
            <a:endParaRPr lang="en-GB" b="1" dirty="0">
              <a:solidFill>
                <a:schemeClr val="bg1"/>
              </a:solidFill>
              <a:latin typeface="+mj-lt"/>
            </a:endParaRPr>
          </a:p>
        </p:txBody>
      </p:sp>
      <p:grpSp>
        <p:nvGrpSpPr>
          <p:cNvPr id="5" name="Group 4"/>
          <p:cNvGrpSpPr/>
          <p:nvPr/>
        </p:nvGrpSpPr>
        <p:grpSpPr>
          <a:xfrm>
            <a:off x="6575425" y="1421658"/>
            <a:ext cx="3609975" cy="1550142"/>
            <a:chOff x="6680200" y="1368762"/>
            <a:chExt cx="3609975" cy="1550142"/>
          </a:xfrm>
        </p:grpSpPr>
        <p:grpSp>
          <p:nvGrpSpPr>
            <p:cNvPr id="6" name="Group 5"/>
            <p:cNvGrpSpPr/>
            <p:nvPr/>
          </p:nvGrpSpPr>
          <p:grpSpPr>
            <a:xfrm>
              <a:off x="8496078" y="1368762"/>
              <a:ext cx="1460722" cy="1209404"/>
              <a:chOff x="931743" y="1981200"/>
              <a:chExt cx="1684457" cy="1413179"/>
            </a:xfrm>
          </p:grpSpPr>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0095" y="1981200"/>
                <a:ext cx="1022351" cy="118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1896"/>
              <a:stretch/>
            </p:blipFill>
            <p:spPr bwMode="auto">
              <a:xfrm>
                <a:off x="931743" y="3167513"/>
                <a:ext cx="1684457" cy="22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6680200" y="1368762"/>
              <a:ext cx="3609975" cy="1550142"/>
              <a:chOff x="7846854" y="1484178"/>
              <a:chExt cx="3609975" cy="1550142"/>
            </a:xfrm>
          </p:grpSpPr>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6854" y="1484178"/>
                <a:ext cx="1560936" cy="153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173832" y="2803488"/>
                <a:ext cx="2282997" cy="230832"/>
              </a:xfrm>
              <a:prstGeom prst="rect">
                <a:avLst/>
              </a:prstGeom>
            </p:spPr>
            <p:txBody>
              <a:bodyPr wrap="none">
                <a:spAutoFit/>
              </a:bodyPr>
              <a:lstStyle/>
              <a:p>
                <a:r>
                  <a:rPr lang="en-US" sz="900" dirty="0">
                    <a:latin typeface="Calibri" pitchFamily="34" charset="0"/>
                    <a:hlinkClick r:id="rId6"/>
                  </a:rPr>
                  <a:t>http://</a:t>
                </a:r>
                <a:r>
                  <a:rPr lang="en-US" sz="900" dirty="0" smtClean="0">
                    <a:latin typeface="Calibri" pitchFamily="34" charset="0"/>
                    <a:hlinkClick r:id="rId6"/>
                  </a:rPr>
                  <a:t>www.ohwr.org/projects/white-rabbit</a:t>
                </a:r>
                <a:r>
                  <a:rPr lang="en-US" sz="900" dirty="0" smtClean="0">
                    <a:latin typeface="Calibri" pitchFamily="34" charset="0"/>
                  </a:rPr>
                  <a:t> </a:t>
                </a:r>
                <a:endParaRPr lang="en-GB" sz="900" dirty="0"/>
              </a:p>
            </p:txBody>
          </p:sp>
        </p:grpSp>
      </p:grpSp>
      <p:grpSp>
        <p:nvGrpSpPr>
          <p:cNvPr id="24" name="Group 23"/>
          <p:cNvGrpSpPr/>
          <p:nvPr/>
        </p:nvGrpSpPr>
        <p:grpSpPr>
          <a:xfrm>
            <a:off x="660400" y="4343400"/>
            <a:ext cx="8337884" cy="2444949"/>
            <a:chOff x="1371954" y="3486835"/>
            <a:chExt cx="8337884" cy="2444949"/>
          </a:xfrm>
        </p:grpSpPr>
        <p:sp>
          <p:nvSpPr>
            <p:cNvPr id="2" name="Rectangle 1"/>
            <p:cNvSpPr/>
            <p:nvPr/>
          </p:nvSpPr>
          <p:spPr bwMode="auto">
            <a:xfrm>
              <a:off x="4886828" y="5808673"/>
              <a:ext cx="65" cy="123111"/>
            </a:xfrm>
            <a:prstGeom prst="rect">
              <a:avLst/>
            </a:prstGeom>
            <a:solidFill>
              <a:srgbClr val="FFFFCC"/>
            </a:solidFill>
            <a:ln w="3175" cap="flat" cmpd="sng" algn="ctr">
              <a:solidFill>
                <a:schemeClr val="tx1"/>
              </a:solidFill>
              <a:prstDash val="solid"/>
              <a:round/>
              <a:headEnd type="none" w="med" len="med"/>
              <a:tailEnd type="stealth" w="sm" len="sm"/>
            </a:ln>
            <a:effectLst/>
          </p:spPr>
          <p:txBody>
            <a:bodyPr vert="horz" wrap="none" lIns="0" tIns="0" rIns="0" bIns="0" numCol="1" rtlCol="0" anchor="ctr" anchorCtr="0" compatLnSpc="1">
              <a:prstTxWarp prst="textNoShape">
                <a:avLst/>
              </a:prstTxWarp>
              <a:spAutoFit/>
            </a:bodyPr>
            <a:lstStyle/>
            <a:p>
              <a:pPr algn="ctr" defTabSz="969813" eaLnBrk="0" hangingPunct="0">
                <a:spcBef>
                  <a:spcPct val="50000"/>
                </a:spcBef>
              </a:pPr>
              <a:endParaRPr lang="en-GB" sz="800">
                <a:solidFill>
                  <a:schemeClr val="tx1"/>
                </a:solidFill>
                <a:latin typeface="Times New Roman" pitchFamily="18" charset="0"/>
              </a:endParaRPr>
            </a:p>
          </p:txBody>
        </p:sp>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7200"/>
            <a:stretch/>
          </p:blipFill>
          <p:spPr bwMode="auto">
            <a:xfrm>
              <a:off x="3327400" y="3962400"/>
              <a:ext cx="6382438" cy="60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954" y="5040387"/>
              <a:ext cx="8181975" cy="76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bwMode="auto">
            <a:xfrm flipV="1">
              <a:off x="2413000" y="4567499"/>
              <a:ext cx="5334000" cy="472888"/>
            </a:xfrm>
            <a:prstGeom prst="straightConnector1">
              <a:avLst/>
            </a:prstGeom>
            <a:solidFill>
              <a:schemeClr val="accent1"/>
            </a:solidFill>
            <a:ln w="38100" cap="flat" cmpd="sng" algn="ctr">
              <a:solidFill>
                <a:srgbClr val="00B0F0"/>
              </a:solidFill>
              <a:prstDash val="solid"/>
              <a:round/>
              <a:headEnd type="triangle" w="lg" len="lg"/>
              <a:tailEnd type="non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H="1" flipV="1">
              <a:off x="9194800" y="4567499"/>
              <a:ext cx="359129" cy="472888"/>
            </a:xfrm>
            <a:prstGeom prst="straightConnector1">
              <a:avLst/>
            </a:prstGeom>
            <a:solidFill>
              <a:schemeClr val="accent1"/>
            </a:solidFill>
            <a:ln w="38100" cap="flat" cmpd="sng" algn="ctr">
              <a:solidFill>
                <a:srgbClr val="00B0F0"/>
              </a:solidFill>
              <a:prstDash val="solid"/>
              <a:round/>
              <a:headEnd type="triangle" w="lg" len="lg"/>
              <a:tailEnd type="non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Rectangle 19"/>
            <p:cNvSpPr/>
            <p:nvPr/>
          </p:nvSpPr>
          <p:spPr>
            <a:xfrm>
              <a:off x="1879600" y="4186535"/>
              <a:ext cx="1469761" cy="461665"/>
            </a:xfrm>
            <a:prstGeom prst="rect">
              <a:avLst/>
            </a:prstGeom>
          </p:spPr>
          <p:txBody>
            <a:bodyPr wrap="none">
              <a:spAutoFit/>
            </a:bodyPr>
            <a:lstStyle/>
            <a:p>
              <a:pPr algn="r"/>
              <a:r>
                <a:rPr lang="en-US" sz="1200" dirty="0" smtClean="0">
                  <a:latin typeface="Calibri" pitchFamily="34" charset="0"/>
                </a:rPr>
                <a:t>standard</a:t>
              </a:r>
              <a:br>
                <a:rPr lang="en-US" sz="1200" dirty="0" smtClean="0">
                  <a:latin typeface="Calibri" pitchFamily="34" charset="0"/>
                </a:rPr>
              </a:br>
              <a:r>
                <a:rPr lang="en-US" sz="1200" dirty="0" smtClean="0">
                  <a:latin typeface="Calibri" pitchFamily="34" charset="0"/>
                </a:rPr>
                <a:t>MAC Ethernet frame</a:t>
              </a:r>
              <a:endParaRPr lang="en-GB" sz="1200" dirty="0"/>
            </a:p>
          </p:txBody>
        </p:sp>
        <p:sp>
          <p:nvSpPr>
            <p:cNvPr id="25" name="Rectangle 24"/>
            <p:cNvSpPr/>
            <p:nvPr/>
          </p:nvSpPr>
          <p:spPr>
            <a:xfrm>
              <a:off x="8053550" y="4665443"/>
              <a:ext cx="675506" cy="276999"/>
            </a:xfrm>
            <a:prstGeom prst="rect">
              <a:avLst/>
            </a:prstGeom>
          </p:spPr>
          <p:txBody>
            <a:bodyPr wrap="none">
              <a:spAutoFit/>
            </a:bodyPr>
            <a:lstStyle/>
            <a:p>
              <a:pPr algn="r"/>
              <a:r>
                <a:rPr lang="en-US" sz="1200" dirty="0" smtClean="0">
                  <a:latin typeface="Calibri" pitchFamily="34" charset="0"/>
                </a:rPr>
                <a:t>payload</a:t>
              </a:r>
              <a:endParaRPr lang="en-GB" sz="1200" dirty="0"/>
            </a:p>
          </p:txBody>
        </p:sp>
        <p:cxnSp>
          <p:nvCxnSpPr>
            <p:cNvPr id="23" name="Straight Arrow Connector 22"/>
            <p:cNvCxnSpPr/>
            <p:nvPr/>
          </p:nvCxnSpPr>
          <p:spPr bwMode="auto">
            <a:xfrm>
              <a:off x="3327400" y="3810000"/>
              <a:ext cx="6360477" cy="0"/>
            </a:xfrm>
            <a:prstGeom prst="straightConnector1">
              <a:avLst/>
            </a:prstGeom>
            <a:solidFill>
              <a:schemeClr val="accent1"/>
            </a:solidFill>
            <a:ln w="3175" cap="flat" cmpd="sng" algn="ctr">
              <a:solidFill>
                <a:srgbClr val="0000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8" name="Rectangle 27"/>
            <p:cNvSpPr/>
            <p:nvPr/>
          </p:nvSpPr>
          <p:spPr>
            <a:xfrm>
              <a:off x="4174040" y="3486835"/>
              <a:ext cx="5173160" cy="323165"/>
            </a:xfrm>
            <a:prstGeom prst="rect">
              <a:avLst/>
            </a:prstGeom>
          </p:spPr>
          <p:txBody>
            <a:bodyPr wrap="square">
              <a:spAutoFit/>
            </a:bodyPr>
            <a:lstStyle/>
            <a:p>
              <a:pPr algn="ctr"/>
              <a:r>
                <a:rPr lang="en-US" sz="1500" dirty="0" smtClean="0">
                  <a:solidFill>
                    <a:srgbClr val="00B0F0"/>
                  </a:solidFill>
                  <a:latin typeface="Calibri" pitchFamily="34" charset="0"/>
                </a:rPr>
                <a:t>min. length </a:t>
              </a:r>
              <a:r>
                <a:rPr lang="en-US" sz="1500" dirty="0" smtClean="0">
                  <a:solidFill>
                    <a:srgbClr val="00B0F0"/>
                  </a:solidFill>
                  <a:latin typeface="Calibri" pitchFamily="34" charset="0"/>
                  <a:sym typeface="Symbol"/>
                </a:rPr>
                <a:t>0.6 s (</a:t>
              </a:r>
              <a:r>
                <a:rPr lang="en-US" sz="1500" i="1" dirty="0" smtClean="0">
                  <a:solidFill>
                    <a:srgbClr val="00B0F0"/>
                  </a:solidFill>
                  <a:latin typeface="Calibri" pitchFamily="34" charset="0"/>
                  <a:sym typeface="Symbol"/>
                </a:rPr>
                <a:t>f </a:t>
              </a:r>
              <a:r>
                <a:rPr lang="en-US" sz="1500" dirty="0" smtClean="0">
                  <a:solidFill>
                    <a:srgbClr val="00B0F0"/>
                  </a:solidFill>
                  <a:latin typeface="Calibri" pitchFamily="34" charset="0"/>
                  <a:sym typeface="Symbol"/>
                </a:rPr>
                <a:t> 1.7 MHz)</a:t>
              </a:r>
              <a:endParaRPr lang="en-GB" sz="1500" dirty="0">
                <a:solidFill>
                  <a:srgbClr val="00B0F0"/>
                </a:solidFill>
              </a:endParaRPr>
            </a:p>
          </p:txBody>
        </p:sp>
      </p:grpSp>
    </p:spTree>
    <p:extLst>
      <p:ext uri="{BB962C8B-B14F-4D97-AF65-F5344CB8AC3E}">
        <p14:creationId xmlns:p14="http://schemas.microsoft.com/office/powerpoint/2010/main" val="99025899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4294967295"/>
          </p:nvPr>
        </p:nvSpPr>
        <p:spPr>
          <a:xfrm>
            <a:off x="889000" y="2743200"/>
            <a:ext cx="8077200" cy="2514600"/>
          </a:xfrm>
        </p:spPr>
        <p:txBody>
          <a:bodyPr wrap="none" anchor="ctr" anchorCtr="0"/>
          <a:lstStyle/>
          <a:p>
            <a:pPr marL="44450" indent="0" algn="ctr">
              <a:buNone/>
            </a:pPr>
            <a:r>
              <a:rPr lang="en-US" sz="6600" dirty="0" smtClean="0">
                <a:ea typeface="ＭＳ Ｐゴシック" pitchFamily="34" charset="-128"/>
              </a:rPr>
              <a:t>Conclusions</a:t>
            </a:r>
          </a:p>
        </p:txBody>
      </p:sp>
    </p:spTree>
    <p:extLst>
      <p:ext uri="{BB962C8B-B14F-4D97-AF65-F5344CB8AC3E}">
        <p14:creationId xmlns:p14="http://schemas.microsoft.com/office/powerpoint/2010/main" val="356838654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03200" y="34871"/>
            <a:ext cx="6553200" cy="647700"/>
          </a:xfrm>
        </p:spPr>
        <p:txBody>
          <a:bodyPr/>
          <a:lstStyle/>
          <a:p>
            <a:r>
              <a:rPr lang="en-US" dirty="0" smtClean="0">
                <a:ea typeface="ＭＳ Ｐゴシック" pitchFamily="34" charset="-128"/>
              </a:rPr>
              <a:t>Summary and outlook</a:t>
            </a:r>
          </a:p>
        </p:txBody>
      </p:sp>
      <p:sp>
        <p:nvSpPr>
          <p:cNvPr id="5" name="Content Placeholder 2"/>
          <p:cNvSpPr txBox="1">
            <a:spLocks/>
          </p:cNvSpPr>
          <p:nvPr/>
        </p:nvSpPr>
        <p:spPr bwMode="auto">
          <a:xfrm>
            <a:off x="279400" y="1028700"/>
            <a:ext cx="9525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152400" bIns="50800" numCol="1" anchor="t" anchorCtr="0" compatLnSpc="1">
            <a:prstTxWarp prst="textNoShape">
              <a:avLst/>
            </a:prstTxWarp>
          </a:bodyPr>
          <a:lstStyle>
            <a:lvl1pPr marL="425450" indent="-381000" algn="l" rtl="0" eaLnBrk="0" fontAlgn="base" hangingPunct="0">
              <a:lnSpc>
                <a:spcPts val="2000"/>
              </a:lnSpc>
              <a:spcBef>
                <a:spcPts val="1200"/>
              </a:spcBef>
              <a:spcAft>
                <a:spcPct val="0"/>
              </a:spcAft>
              <a:buClr>
                <a:srgbClr val="013469"/>
              </a:buClr>
              <a:buSzPct val="94000"/>
              <a:buFont typeface="Wingdings" pitchFamily="2" charset="2"/>
              <a:buChar char="è"/>
              <a:defRPr sz="2000">
                <a:solidFill>
                  <a:schemeClr val="tx1"/>
                </a:solidFill>
                <a:latin typeface="+mn-lt"/>
                <a:ea typeface="ＭＳ Ｐゴシック" charset="-128"/>
                <a:cs typeface="ＭＳ Ｐゴシック" charset="0"/>
                <a:sym typeface="Arial" charset="0"/>
              </a:defRPr>
            </a:lvl1pPr>
            <a:lvl2pPr marL="819150" indent="-3175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2pPr>
            <a:lvl3pPr marL="1263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3pPr>
            <a:lvl4pPr marL="1771650" indent="-2540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ＭＳ Ｐゴシック" charset="-128"/>
                <a:cs typeface="ＭＳ Ｐゴシック"/>
                <a:sym typeface="Arial" charset="0"/>
              </a:defRPr>
            </a:lvl4pPr>
            <a:lvl5pPr marL="2279650" indent="-254000" algn="l" rtl="0" eaLnBrk="0" fontAlgn="base" hangingPunct="0">
              <a:lnSpc>
                <a:spcPts val="2000"/>
              </a:lnSpc>
              <a:spcBef>
                <a:spcPts val="1200"/>
              </a:spcBef>
              <a:spcAft>
                <a:spcPct val="0"/>
              </a:spcAft>
              <a:buClr>
                <a:srgbClr val="013469"/>
              </a:buClr>
              <a:buSzPct val="100000"/>
              <a:buFont typeface="Arial" charset="0"/>
              <a:buChar char="»"/>
              <a:defRPr sz="2000">
                <a:solidFill>
                  <a:schemeClr val="tx1"/>
                </a:solidFill>
                <a:latin typeface="+mn-lt"/>
                <a:ea typeface="ＭＳ Ｐゴシック" charset="-128"/>
                <a:cs typeface="ＭＳ Ｐゴシック"/>
                <a:sym typeface="Arial" charset="0"/>
              </a:defRPr>
            </a:lvl5pPr>
            <a:lvl6pPr marL="27368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6pPr>
            <a:lvl7pPr marL="31940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7pPr>
            <a:lvl8pPr marL="36512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8pPr>
            <a:lvl9pPr marL="4108450" indent="-254000" algn="l" rtl="0" fontAlgn="base">
              <a:lnSpc>
                <a:spcPts val="2000"/>
              </a:lnSpc>
              <a:spcBef>
                <a:spcPts val="1200"/>
              </a:spcBef>
              <a:spcAft>
                <a:spcPct val="0"/>
              </a:spcAft>
              <a:buClr>
                <a:srgbClr val="013469"/>
              </a:buClr>
              <a:buSzPct val="100000"/>
              <a:buFont typeface="Arial" charset="0"/>
              <a:buChar char="»"/>
              <a:defRPr sz="2000">
                <a:solidFill>
                  <a:schemeClr val="tx1"/>
                </a:solidFill>
                <a:latin typeface="+mn-lt"/>
                <a:ea typeface="+mn-ea"/>
                <a:sym typeface="Arial" charset="0"/>
              </a:defRPr>
            </a:lvl9pPr>
          </a:lstStyle>
          <a:p>
            <a:r>
              <a:rPr lang="en-US" kern="0" dirty="0" smtClean="0">
                <a:ea typeface="ＭＳ Ｐゴシック" pitchFamily="34" charset="-128"/>
              </a:rPr>
              <a:t>Different methods exist to predict and control the field, but </a:t>
            </a:r>
            <a:r>
              <a:rPr lang="en-US" b="1" kern="0" dirty="0" smtClean="0">
                <a:solidFill>
                  <a:srgbClr val="FF0000"/>
                </a:solidFill>
                <a:ea typeface="ＭＳ Ｐゴシック" pitchFamily="34" charset="-128"/>
              </a:rPr>
              <a:t>the most demanding accelerators based on iron-dominated magnets require B-trains</a:t>
            </a:r>
            <a:r>
              <a:rPr lang="en-US" kern="0" dirty="0" smtClean="0">
                <a:ea typeface="ＭＳ Ｐゴシック" pitchFamily="34" charset="-128"/>
              </a:rPr>
              <a:t> (measurements have always the last word … </a:t>
            </a:r>
            <a:r>
              <a:rPr lang="en-US" kern="0" dirty="0" smtClean="0">
                <a:ea typeface="ＭＳ Ｐゴシック" pitchFamily="34" charset="-128"/>
                <a:sym typeface="Wingdings" pitchFamily="2" charset="2"/>
              </a:rPr>
              <a:t></a:t>
            </a:r>
            <a:r>
              <a:rPr lang="en-US" kern="0" dirty="0" smtClean="0">
                <a:ea typeface="ＭＳ Ｐゴシック" pitchFamily="34" charset="-128"/>
              </a:rPr>
              <a:t>)</a:t>
            </a:r>
          </a:p>
          <a:p>
            <a:r>
              <a:rPr lang="en-US" kern="0" dirty="0" smtClean="0">
                <a:ea typeface="ＭＳ Ｐゴシック" pitchFamily="34" charset="-128"/>
              </a:rPr>
              <a:t>CERN </a:t>
            </a:r>
            <a:r>
              <a:rPr lang="en-US" b="1" kern="0" dirty="0" smtClean="0">
                <a:solidFill>
                  <a:srgbClr val="00B050"/>
                </a:solidFill>
                <a:ea typeface="ＭＳ Ｐゴシック" pitchFamily="34" charset="-128"/>
              </a:rPr>
              <a:t>B-train upgrade</a:t>
            </a:r>
            <a:r>
              <a:rPr lang="en-US" kern="0" dirty="0" smtClean="0">
                <a:ea typeface="ＭＳ Ｐゴシック" pitchFamily="34" charset="-128"/>
              </a:rPr>
              <a:t> project is well on its way to provide the foundation for robust injector chain field control throughout the LHC’s lifetime. </a:t>
            </a:r>
          </a:p>
          <a:p>
            <a:r>
              <a:rPr lang="en-US" kern="0" dirty="0" smtClean="0">
                <a:ea typeface="ＭＳ Ｐゴシック" pitchFamily="34" charset="-128"/>
              </a:rPr>
              <a:t>In the next 12-24 months we expect to finalize the design and test new electronic components and sensors. Series production and deployment to all six CERN machines will follow.</a:t>
            </a:r>
          </a:p>
          <a:p>
            <a:r>
              <a:rPr lang="en-US" kern="0" dirty="0" smtClean="0">
                <a:ea typeface="ＭＳ Ｐゴシック" pitchFamily="34" charset="-128"/>
              </a:rPr>
              <a:t>Key </a:t>
            </a:r>
            <a:r>
              <a:rPr lang="en-US" b="1" kern="0" dirty="0" smtClean="0">
                <a:solidFill>
                  <a:srgbClr val="FF00FF"/>
                </a:solidFill>
                <a:ea typeface="ＭＳ Ｐゴシック" pitchFamily="34" charset="-128"/>
              </a:rPr>
              <a:t>electronic components (integrator, ADC, marker trigger, White Rabbit fieldbus) are already publicly available through the Open Hardware Repository</a:t>
            </a:r>
            <a:r>
              <a:rPr lang="en-US" kern="0" dirty="0" smtClean="0">
                <a:ea typeface="ＭＳ Ｐゴシック" pitchFamily="34" charset="-128"/>
              </a:rPr>
              <a:t>. </a:t>
            </a:r>
            <a:br>
              <a:rPr lang="en-US" kern="0" dirty="0" smtClean="0">
                <a:ea typeface="ＭＳ Ｐゴシック" pitchFamily="34" charset="-128"/>
              </a:rPr>
            </a:br>
            <a:r>
              <a:rPr lang="en-US" kern="0" dirty="0" smtClean="0">
                <a:ea typeface="ＭＳ Ｐゴシック" pitchFamily="34" charset="-128"/>
              </a:rPr>
              <a:t>CERN welcomes collaboration in this field, as is already the case with hadronteraphy machines CNAO and </a:t>
            </a:r>
            <a:r>
              <a:rPr lang="en-US" kern="0" dirty="0" err="1" smtClean="0">
                <a:ea typeface="ＭＳ Ｐゴシック" pitchFamily="34" charset="-128"/>
              </a:rPr>
              <a:t>MedAustron</a:t>
            </a:r>
            <a:r>
              <a:rPr lang="en-US" kern="0" dirty="0" smtClean="0">
                <a:ea typeface="ＭＳ Ｐゴシック" pitchFamily="34" charset="-128"/>
              </a:rPr>
              <a:t>, as a way to disseminate our results and stimulate our own progress</a:t>
            </a:r>
          </a:p>
        </p:txBody>
      </p:sp>
    </p:spTree>
    <p:extLst>
      <p:ext uri="{BB962C8B-B14F-4D97-AF65-F5344CB8AC3E}">
        <p14:creationId xmlns:p14="http://schemas.microsoft.com/office/powerpoint/2010/main" val="104234836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4837" y="48127"/>
            <a:ext cx="6553200" cy="647700"/>
          </a:xfrm>
        </p:spPr>
        <p:txBody>
          <a:bodyPr/>
          <a:lstStyle/>
          <a:p>
            <a:r>
              <a:rPr lang="en-US" dirty="0" smtClean="0">
                <a:ea typeface="ＭＳ Ｐゴシック" pitchFamily="34" charset="-128"/>
              </a:rPr>
              <a:t>Real-time magnetic field measurements</a:t>
            </a:r>
          </a:p>
        </p:txBody>
      </p:sp>
      <p:grpSp>
        <p:nvGrpSpPr>
          <p:cNvPr id="114" name="Group 29"/>
          <p:cNvGrpSpPr>
            <a:grpSpLocks/>
          </p:cNvGrpSpPr>
          <p:nvPr/>
        </p:nvGrpSpPr>
        <p:grpSpPr bwMode="auto">
          <a:xfrm rot="19355090">
            <a:off x="3260725" y="3970511"/>
            <a:ext cx="1692275" cy="131763"/>
            <a:chOff x="157" y="4117"/>
            <a:chExt cx="7020" cy="1080"/>
          </a:xfrm>
        </p:grpSpPr>
        <p:sp>
          <p:nvSpPr>
            <p:cNvPr id="115" name="Freeform 30"/>
            <p:cNvSpPr>
              <a:spLocks/>
            </p:cNvSpPr>
            <p:nvPr/>
          </p:nvSpPr>
          <p:spPr bwMode="auto">
            <a:xfrm>
              <a:off x="249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6" name="Freeform 31"/>
            <p:cNvSpPr>
              <a:spLocks/>
            </p:cNvSpPr>
            <p:nvPr/>
          </p:nvSpPr>
          <p:spPr bwMode="auto">
            <a:xfrm>
              <a:off x="285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7" name="Freeform 32"/>
            <p:cNvSpPr>
              <a:spLocks/>
            </p:cNvSpPr>
            <p:nvPr/>
          </p:nvSpPr>
          <p:spPr bwMode="auto">
            <a:xfrm>
              <a:off x="30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8" name="Freeform 33"/>
            <p:cNvSpPr>
              <a:spLocks/>
            </p:cNvSpPr>
            <p:nvPr/>
          </p:nvSpPr>
          <p:spPr bwMode="auto">
            <a:xfrm>
              <a:off x="321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9" name="Freeform 34"/>
            <p:cNvSpPr>
              <a:spLocks/>
            </p:cNvSpPr>
            <p:nvPr/>
          </p:nvSpPr>
          <p:spPr bwMode="auto">
            <a:xfrm>
              <a:off x="177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0" name="Freeform 35"/>
            <p:cNvSpPr>
              <a:spLocks/>
            </p:cNvSpPr>
            <p:nvPr/>
          </p:nvSpPr>
          <p:spPr bwMode="auto">
            <a:xfrm>
              <a:off x="51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1" name="Freeform 36"/>
            <p:cNvSpPr>
              <a:spLocks/>
            </p:cNvSpPr>
            <p:nvPr/>
          </p:nvSpPr>
          <p:spPr bwMode="auto">
            <a:xfrm>
              <a:off x="375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2" name="Freeform 37"/>
            <p:cNvSpPr>
              <a:spLocks/>
            </p:cNvSpPr>
            <p:nvPr/>
          </p:nvSpPr>
          <p:spPr bwMode="auto">
            <a:xfrm>
              <a:off x="447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3" name="Freeform 38"/>
            <p:cNvSpPr>
              <a:spLocks/>
            </p:cNvSpPr>
            <p:nvPr/>
          </p:nvSpPr>
          <p:spPr bwMode="auto">
            <a:xfrm>
              <a:off x="48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4" name="Freeform 39"/>
            <p:cNvSpPr>
              <a:spLocks/>
            </p:cNvSpPr>
            <p:nvPr/>
          </p:nvSpPr>
          <p:spPr bwMode="auto">
            <a:xfrm>
              <a:off x="66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5" name="Freeform 40"/>
            <p:cNvSpPr>
              <a:spLocks/>
            </p:cNvSpPr>
            <p:nvPr/>
          </p:nvSpPr>
          <p:spPr bwMode="auto">
            <a:xfrm>
              <a:off x="339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6" name="Line 41"/>
            <p:cNvSpPr>
              <a:spLocks noChangeShapeType="1"/>
            </p:cNvSpPr>
            <p:nvPr/>
          </p:nvSpPr>
          <p:spPr bwMode="auto">
            <a:xfrm>
              <a:off x="157" y="51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7" name="Line 42"/>
            <p:cNvSpPr>
              <a:spLocks noChangeShapeType="1"/>
            </p:cNvSpPr>
            <p:nvPr/>
          </p:nvSpPr>
          <p:spPr bwMode="auto">
            <a:xfrm>
              <a:off x="697" y="5197"/>
              <a:ext cx="10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8" name="Line 43"/>
            <p:cNvSpPr>
              <a:spLocks noChangeShapeType="1"/>
            </p:cNvSpPr>
            <p:nvPr/>
          </p:nvSpPr>
          <p:spPr bwMode="auto">
            <a:xfrm>
              <a:off x="1957" y="5197"/>
              <a:ext cx="5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9" name="Line 44"/>
            <p:cNvSpPr>
              <a:spLocks noChangeShapeType="1"/>
            </p:cNvSpPr>
            <p:nvPr/>
          </p:nvSpPr>
          <p:spPr bwMode="auto">
            <a:xfrm>
              <a:off x="267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0" name="Line 45"/>
            <p:cNvSpPr>
              <a:spLocks noChangeShapeType="1"/>
            </p:cNvSpPr>
            <p:nvPr/>
          </p:nvSpPr>
          <p:spPr bwMode="auto">
            <a:xfrm>
              <a:off x="357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1" name="Line 46"/>
            <p:cNvSpPr>
              <a:spLocks noChangeShapeType="1"/>
            </p:cNvSpPr>
            <p:nvPr/>
          </p:nvSpPr>
          <p:spPr bwMode="auto">
            <a:xfrm>
              <a:off x="3937" y="5197"/>
              <a:ext cx="5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2" name="Line 47"/>
            <p:cNvSpPr>
              <a:spLocks noChangeShapeType="1"/>
            </p:cNvSpPr>
            <p:nvPr/>
          </p:nvSpPr>
          <p:spPr bwMode="auto">
            <a:xfrm>
              <a:off x="465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3" name="Line 48"/>
            <p:cNvSpPr>
              <a:spLocks noChangeShapeType="1"/>
            </p:cNvSpPr>
            <p:nvPr/>
          </p:nvSpPr>
          <p:spPr bwMode="auto">
            <a:xfrm>
              <a:off x="5017" y="5197"/>
              <a:ext cx="16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4" name="Line 49"/>
            <p:cNvSpPr>
              <a:spLocks noChangeShapeType="1"/>
            </p:cNvSpPr>
            <p:nvPr/>
          </p:nvSpPr>
          <p:spPr bwMode="auto">
            <a:xfrm>
              <a:off x="6817" y="51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35" name="Group 134"/>
          <p:cNvGrpSpPr/>
          <p:nvPr/>
        </p:nvGrpSpPr>
        <p:grpSpPr>
          <a:xfrm>
            <a:off x="5811587" y="2269675"/>
            <a:ext cx="3732463" cy="945036"/>
            <a:chOff x="5811587" y="2267914"/>
            <a:chExt cx="3732463" cy="945036"/>
          </a:xfrm>
        </p:grpSpPr>
        <p:sp>
          <p:nvSpPr>
            <p:cNvPr id="136" name="TextBox 135"/>
            <p:cNvSpPr txBox="1"/>
            <p:nvPr/>
          </p:nvSpPr>
          <p:spPr bwMode="auto">
            <a:xfrm>
              <a:off x="5811587" y="2267914"/>
              <a:ext cx="2777817" cy="945036"/>
            </a:xfrm>
            <a:prstGeom prst="rect">
              <a:avLst/>
            </a:prstGeom>
            <a:noFill/>
          </p:spPr>
          <p:txBody>
            <a:bodyPr anchor="ctr">
              <a:no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eaLnBrk="1" hangingPunct="1">
                <a:spcBef>
                  <a:spcPct val="0"/>
                </a:spcBef>
              </a:pPr>
              <a:endParaRPr lang="en-US" sz="1800" dirty="0">
                <a:solidFill>
                  <a:srgbClr val="008200"/>
                </a:solidFill>
                <a:latin typeface="Calibri" pitchFamily="34" charset="0"/>
                <a:cs typeface="Arial" charset="0"/>
              </a:endParaRPr>
            </a:p>
            <a:p>
              <a:pPr algn="l" eaLnBrk="1" hangingPunct="1">
                <a:spcBef>
                  <a:spcPct val="0"/>
                </a:spcBef>
              </a:pPr>
              <a:endParaRPr lang="en-US" sz="1800" dirty="0" smtClean="0">
                <a:latin typeface="Calibri" pitchFamily="34" charset="0"/>
                <a:cs typeface="Arial" charset="0"/>
              </a:endParaRPr>
            </a:p>
            <a:p>
              <a:pPr algn="l" eaLnBrk="1" hangingPunct="1">
                <a:spcBef>
                  <a:spcPct val="0"/>
                </a:spcBef>
              </a:pPr>
              <a:r>
                <a:rPr lang="en-US" sz="1800" dirty="0" smtClean="0">
                  <a:latin typeface="Calibri" pitchFamily="34" charset="0"/>
                  <a:cs typeface="Arial" charset="0"/>
                </a:rPr>
                <a:t>magnetic measurement  </a:t>
              </a:r>
              <a:br>
                <a:rPr lang="en-US" sz="1800" dirty="0" smtClean="0">
                  <a:latin typeface="Calibri" pitchFamily="34" charset="0"/>
                  <a:cs typeface="Arial" charset="0"/>
                </a:rPr>
              </a:br>
              <a:r>
                <a:rPr lang="en-US" sz="1800" i="1" dirty="0" smtClean="0">
                  <a:latin typeface="Calibri" pitchFamily="34" charset="0"/>
                  <a:cs typeface="Arial" charset="0"/>
                </a:rPr>
                <a:t>or</a:t>
              </a:r>
              <a:r>
                <a:rPr lang="en-US" sz="1800" dirty="0" smtClean="0">
                  <a:latin typeface="Calibri" pitchFamily="34" charset="0"/>
                  <a:cs typeface="Arial" charset="0"/>
                </a:rPr>
                <a:t> field model</a:t>
              </a:r>
              <a:endParaRPr lang="en-US" sz="1800" dirty="0">
                <a:latin typeface="Calibri" pitchFamily="34" charset="0"/>
                <a:cs typeface="Arial" charset="0"/>
                <a:sym typeface="Symbol" pitchFamily="18" charset="2"/>
              </a:endParaRPr>
            </a:p>
            <a:p>
              <a:pPr eaLnBrk="1" hangingPunct="1">
                <a:spcBef>
                  <a:spcPct val="0"/>
                </a:spcBef>
              </a:pPr>
              <a:r>
                <a:rPr lang="en-US" sz="1800" dirty="0">
                  <a:solidFill>
                    <a:srgbClr val="008200"/>
                  </a:solidFill>
                  <a:latin typeface="Calibri" pitchFamily="34" charset="0"/>
                  <a:cs typeface="Arial" charset="0"/>
                </a:rPr>
                <a:t> </a:t>
              </a:r>
            </a:p>
            <a:p>
              <a:pPr eaLnBrk="1" hangingPunct="1">
                <a:spcBef>
                  <a:spcPct val="0"/>
                </a:spcBef>
              </a:pPr>
              <a:endParaRPr lang="en-US" sz="1800" dirty="0">
                <a:solidFill>
                  <a:srgbClr val="008200"/>
                </a:solidFill>
                <a:latin typeface="Calibri" pitchFamily="34" charset="0"/>
                <a:cs typeface="Arial" charset="0"/>
              </a:endParaRPr>
            </a:p>
          </p:txBody>
        </p:sp>
        <p:graphicFrame>
          <p:nvGraphicFramePr>
            <p:cNvPr id="137" name="Object 63"/>
            <p:cNvGraphicFramePr>
              <a:graphicFrameLocks noChangeAspect="1"/>
            </p:cNvGraphicFramePr>
            <p:nvPr>
              <p:extLst>
                <p:ext uri="{D42A27DB-BD31-4B8C-83A1-F6EECF244321}">
                  <p14:modId xmlns:p14="http://schemas.microsoft.com/office/powerpoint/2010/main" val="1018617149"/>
                </p:ext>
              </p:extLst>
            </p:nvPr>
          </p:nvGraphicFramePr>
          <p:xfrm>
            <a:off x="8321675" y="2424520"/>
            <a:ext cx="1222375" cy="631825"/>
          </p:xfrm>
          <a:graphic>
            <a:graphicData uri="http://schemas.openxmlformats.org/presentationml/2006/ole">
              <mc:AlternateContent xmlns:mc="http://schemas.openxmlformats.org/markup-compatibility/2006">
                <mc:Choice xmlns:v="urn:schemas-microsoft-com:vml" Requires="v">
                  <p:oleObj spid="_x0000_s1131" name="Equation" r:id="rId3" imgW="761760" imgH="393480" progId="Equation.3">
                    <p:embed/>
                  </p:oleObj>
                </mc:Choice>
                <mc:Fallback>
                  <p:oleObj name="Equation" r:id="rId3" imgW="761760" imgH="393480" progId="Equation.3">
                    <p:embed/>
                    <p:pic>
                      <p:nvPicPr>
                        <p:cNvPr id="0" name=""/>
                        <p:cNvPicPr>
                          <a:picLocks noChangeAspect="1" noChangeArrowheads="1"/>
                        </p:cNvPicPr>
                        <p:nvPr/>
                      </p:nvPicPr>
                      <p:blipFill>
                        <a:blip r:embed="rId4"/>
                        <a:srcRect/>
                        <a:stretch>
                          <a:fillRect/>
                        </a:stretch>
                      </p:blipFill>
                      <p:spPr bwMode="auto">
                        <a:xfrm>
                          <a:off x="8321675" y="2424520"/>
                          <a:ext cx="1222375"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38" name="Text Box 30"/>
          <p:cNvSpPr txBox="1">
            <a:spLocks noChangeArrowheads="1"/>
          </p:cNvSpPr>
          <p:nvPr/>
        </p:nvSpPr>
        <p:spPr bwMode="auto">
          <a:xfrm>
            <a:off x="3008313" y="2386186"/>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algn="l" eaLnBrk="1" hangingPunct="1">
              <a:spcBef>
                <a:spcPct val="0"/>
              </a:spcBef>
            </a:pPr>
            <a:r>
              <a:rPr lang="en-US" sz="1800" b="1" i="1">
                <a:solidFill>
                  <a:schemeClr val="hlink"/>
                </a:solidFill>
                <a:cs typeface="Arial" charset="0"/>
              </a:rPr>
              <a:t>I(t)</a:t>
            </a:r>
            <a:endParaRPr lang="en-US">
              <a:solidFill>
                <a:schemeClr val="hlink"/>
              </a:solidFill>
              <a:cs typeface="Arial" charset="0"/>
            </a:endParaRPr>
          </a:p>
        </p:txBody>
      </p:sp>
      <p:grpSp>
        <p:nvGrpSpPr>
          <p:cNvPr id="139" name="Group 29"/>
          <p:cNvGrpSpPr>
            <a:grpSpLocks/>
          </p:cNvGrpSpPr>
          <p:nvPr/>
        </p:nvGrpSpPr>
        <p:grpSpPr bwMode="auto">
          <a:xfrm rot="20157688">
            <a:off x="1762125" y="3932411"/>
            <a:ext cx="2232025" cy="142875"/>
            <a:chOff x="157" y="4117"/>
            <a:chExt cx="7020" cy="1080"/>
          </a:xfrm>
        </p:grpSpPr>
        <p:sp>
          <p:nvSpPr>
            <p:cNvPr id="140" name="Freeform 30"/>
            <p:cNvSpPr>
              <a:spLocks/>
            </p:cNvSpPr>
            <p:nvPr/>
          </p:nvSpPr>
          <p:spPr bwMode="auto">
            <a:xfrm>
              <a:off x="249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1" name="Freeform 31"/>
            <p:cNvSpPr>
              <a:spLocks/>
            </p:cNvSpPr>
            <p:nvPr/>
          </p:nvSpPr>
          <p:spPr bwMode="auto">
            <a:xfrm>
              <a:off x="285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2" name="Freeform 32"/>
            <p:cNvSpPr>
              <a:spLocks/>
            </p:cNvSpPr>
            <p:nvPr/>
          </p:nvSpPr>
          <p:spPr bwMode="auto">
            <a:xfrm>
              <a:off x="30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3" name="Freeform 33"/>
            <p:cNvSpPr>
              <a:spLocks/>
            </p:cNvSpPr>
            <p:nvPr/>
          </p:nvSpPr>
          <p:spPr bwMode="auto">
            <a:xfrm>
              <a:off x="321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4" name="Freeform 34"/>
            <p:cNvSpPr>
              <a:spLocks/>
            </p:cNvSpPr>
            <p:nvPr/>
          </p:nvSpPr>
          <p:spPr bwMode="auto">
            <a:xfrm>
              <a:off x="177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5" name="Freeform 35"/>
            <p:cNvSpPr>
              <a:spLocks/>
            </p:cNvSpPr>
            <p:nvPr/>
          </p:nvSpPr>
          <p:spPr bwMode="auto">
            <a:xfrm>
              <a:off x="51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6" name="Freeform 36"/>
            <p:cNvSpPr>
              <a:spLocks/>
            </p:cNvSpPr>
            <p:nvPr/>
          </p:nvSpPr>
          <p:spPr bwMode="auto">
            <a:xfrm>
              <a:off x="375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7" name="Freeform 37"/>
            <p:cNvSpPr>
              <a:spLocks/>
            </p:cNvSpPr>
            <p:nvPr/>
          </p:nvSpPr>
          <p:spPr bwMode="auto">
            <a:xfrm>
              <a:off x="447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8" name="Freeform 38"/>
            <p:cNvSpPr>
              <a:spLocks/>
            </p:cNvSpPr>
            <p:nvPr/>
          </p:nvSpPr>
          <p:spPr bwMode="auto">
            <a:xfrm>
              <a:off x="48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9" name="Freeform 39"/>
            <p:cNvSpPr>
              <a:spLocks/>
            </p:cNvSpPr>
            <p:nvPr/>
          </p:nvSpPr>
          <p:spPr bwMode="auto">
            <a:xfrm>
              <a:off x="66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0" name="Freeform 40"/>
            <p:cNvSpPr>
              <a:spLocks/>
            </p:cNvSpPr>
            <p:nvPr/>
          </p:nvSpPr>
          <p:spPr bwMode="auto">
            <a:xfrm>
              <a:off x="339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51" name="Line 41"/>
            <p:cNvSpPr>
              <a:spLocks noChangeShapeType="1"/>
            </p:cNvSpPr>
            <p:nvPr/>
          </p:nvSpPr>
          <p:spPr bwMode="auto">
            <a:xfrm>
              <a:off x="157" y="51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2" name="Line 42"/>
            <p:cNvSpPr>
              <a:spLocks noChangeShapeType="1"/>
            </p:cNvSpPr>
            <p:nvPr/>
          </p:nvSpPr>
          <p:spPr bwMode="auto">
            <a:xfrm>
              <a:off x="697" y="5197"/>
              <a:ext cx="10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 name="Line 43"/>
            <p:cNvSpPr>
              <a:spLocks noChangeShapeType="1"/>
            </p:cNvSpPr>
            <p:nvPr/>
          </p:nvSpPr>
          <p:spPr bwMode="auto">
            <a:xfrm>
              <a:off x="1957" y="5197"/>
              <a:ext cx="5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4" name="Line 44"/>
            <p:cNvSpPr>
              <a:spLocks noChangeShapeType="1"/>
            </p:cNvSpPr>
            <p:nvPr/>
          </p:nvSpPr>
          <p:spPr bwMode="auto">
            <a:xfrm>
              <a:off x="267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5" name="Line 45"/>
            <p:cNvSpPr>
              <a:spLocks noChangeShapeType="1"/>
            </p:cNvSpPr>
            <p:nvPr/>
          </p:nvSpPr>
          <p:spPr bwMode="auto">
            <a:xfrm>
              <a:off x="357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6" name="Line 46"/>
            <p:cNvSpPr>
              <a:spLocks noChangeShapeType="1"/>
            </p:cNvSpPr>
            <p:nvPr/>
          </p:nvSpPr>
          <p:spPr bwMode="auto">
            <a:xfrm>
              <a:off x="3937" y="5197"/>
              <a:ext cx="5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7" name="Line 47"/>
            <p:cNvSpPr>
              <a:spLocks noChangeShapeType="1"/>
            </p:cNvSpPr>
            <p:nvPr/>
          </p:nvSpPr>
          <p:spPr bwMode="auto">
            <a:xfrm>
              <a:off x="465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8" name="Line 48"/>
            <p:cNvSpPr>
              <a:spLocks noChangeShapeType="1"/>
            </p:cNvSpPr>
            <p:nvPr/>
          </p:nvSpPr>
          <p:spPr bwMode="auto">
            <a:xfrm>
              <a:off x="5017" y="5197"/>
              <a:ext cx="16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9" name="Line 49"/>
            <p:cNvSpPr>
              <a:spLocks noChangeShapeType="1"/>
            </p:cNvSpPr>
            <p:nvPr/>
          </p:nvSpPr>
          <p:spPr bwMode="auto">
            <a:xfrm>
              <a:off x="6817" y="51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pic>
        <p:nvPicPr>
          <p:cNvPr id="160" name="Picture 2" descr="http://img84.imageshack.us/img84/7744/oct611es5.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51829" flipH="1">
            <a:off x="3044825" y="4114974"/>
            <a:ext cx="6985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 name="Group 29"/>
          <p:cNvGrpSpPr>
            <a:grpSpLocks/>
          </p:cNvGrpSpPr>
          <p:nvPr/>
        </p:nvGrpSpPr>
        <p:grpSpPr bwMode="auto">
          <a:xfrm rot="1485507">
            <a:off x="5637213" y="4078461"/>
            <a:ext cx="2519362" cy="134938"/>
            <a:chOff x="157" y="4117"/>
            <a:chExt cx="7020" cy="1080"/>
          </a:xfrm>
        </p:grpSpPr>
        <p:sp>
          <p:nvSpPr>
            <p:cNvPr id="162" name="Freeform 30"/>
            <p:cNvSpPr>
              <a:spLocks/>
            </p:cNvSpPr>
            <p:nvPr/>
          </p:nvSpPr>
          <p:spPr bwMode="auto">
            <a:xfrm>
              <a:off x="249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3" name="Freeform 31"/>
            <p:cNvSpPr>
              <a:spLocks/>
            </p:cNvSpPr>
            <p:nvPr/>
          </p:nvSpPr>
          <p:spPr bwMode="auto">
            <a:xfrm>
              <a:off x="285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4" name="Freeform 32"/>
            <p:cNvSpPr>
              <a:spLocks/>
            </p:cNvSpPr>
            <p:nvPr/>
          </p:nvSpPr>
          <p:spPr bwMode="auto">
            <a:xfrm>
              <a:off x="30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5" name="Freeform 33"/>
            <p:cNvSpPr>
              <a:spLocks/>
            </p:cNvSpPr>
            <p:nvPr/>
          </p:nvSpPr>
          <p:spPr bwMode="auto">
            <a:xfrm>
              <a:off x="321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6" name="Freeform 34"/>
            <p:cNvSpPr>
              <a:spLocks/>
            </p:cNvSpPr>
            <p:nvPr/>
          </p:nvSpPr>
          <p:spPr bwMode="auto">
            <a:xfrm>
              <a:off x="177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7" name="Freeform 35"/>
            <p:cNvSpPr>
              <a:spLocks/>
            </p:cNvSpPr>
            <p:nvPr/>
          </p:nvSpPr>
          <p:spPr bwMode="auto">
            <a:xfrm>
              <a:off x="51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8" name="Freeform 36"/>
            <p:cNvSpPr>
              <a:spLocks/>
            </p:cNvSpPr>
            <p:nvPr/>
          </p:nvSpPr>
          <p:spPr bwMode="auto">
            <a:xfrm>
              <a:off x="375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69" name="Freeform 37"/>
            <p:cNvSpPr>
              <a:spLocks/>
            </p:cNvSpPr>
            <p:nvPr/>
          </p:nvSpPr>
          <p:spPr bwMode="auto">
            <a:xfrm>
              <a:off x="447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0" name="Freeform 38"/>
            <p:cNvSpPr>
              <a:spLocks/>
            </p:cNvSpPr>
            <p:nvPr/>
          </p:nvSpPr>
          <p:spPr bwMode="auto">
            <a:xfrm>
              <a:off x="48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1" name="Freeform 39"/>
            <p:cNvSpPr>
              <a:spLocks/>
            </p:cNvSpPr>
            <p:nvPr/>
          </p:nvSpPr>
          <p:spPr bwMode="auto">
            <a:xfrm>
              <a:off x="66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2" name="Freeform 40"/>
            <p:cNvSpPr>
              <a:spLocks/>
            </p:cNvSpPr>
            <p:nvPr/>
          </p:nvSpPr>
          <p:spPr bwMode="auto">
            <a:xfrm>
              <a:off x="339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3" name="Line 41"/>
            <p:cNvSpPr>
              <a:spLocks noChangeShapeType="1"/>
            </p:cNvSpPr>
            <p:nvPr/>
          </p:nvSpPr>
          <p:spPr bwMode="auto">
            <a:xfrm>
              <a:off x="157" y="51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 name="Line 42"/>
            <p:cNvSpPr>
              <a:spLocks noChangeShapeType="1"/>
            </p:cNvSpPr>
            <p:nvPr/>
          </p:nvSpPr>
          <p:spPr bwMode="auto">
            <a:xfrm>
              <a:off x="697" y="5197"/>
              <a:ext cx="10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5" name="Line 43"/>
            <p:cNvSpPr>
              <a:spLocks noChangeShapeType="1"/>
            </p:cNvSpPr>
            <p:nvPr/>
          </p:nvSpPr>
          <p:spPr bwMode="auto">
            <a:xfrm>
              <a:off x="1957" y="5197"/>
              <a:ext cx="5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6" name="Line 44"/>
            <p:cNvSpPr>
              <a:spLocks noChangeShapeType="1"/>
            </p:cNvSpPr>
            <p:nvPr/>
          </p:nvSpPr>
          <p:spPr bwMode="auto">
            <a:xfrm>
              <a:off x="267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7" name="Line 45"/>
            <p:cNvSpPr>
              <a:spLocks noChangeShapeType="1"/>
            </p:cNvSpPr>
            <p:nvPr/>
          </p:nvSpPr>
          <p:spPr bwMode="auto">
            <a:xfrm>
              <a:off x="357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8" name="Line 46"/>
            <p:cNvSpPr>
              <a:spLocks noChangeShapeType="1"/>
            </p:cNvSpPr>
            <p:nvPr/>
          </p:nvSpPr>
          <p:spPr bwMode="auto">
            <a:xfrm>
              <a:off x="3937" y="5197"/>
              <a:ext cx="5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9" name="Line 47"/>
            <p:cNvSpPr>
              <a:spLocks noChangeShapeType="1"/>
            </p:cNvSpPr>
            <p:nvPr/>
          </p:nvSpPr>
          <p:spPr bwMode="auto">
            <a:xfrm>
              <a:off x="465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 name="Line 48"/>
            <p:cNvSpPr>
              <a:spLocks noChangeShapeType="1"/>
            </p:cNvSpPr>
            <p:nvPr/>
          </p:nvSpPr>
          <p:spPr bwMode="auto">
            <a:xfrm>
              <a:off x="5017" y="5197"/>
              <a:ext cx="16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1" name="Line 49"/>
            <p:cNvSpPr>
              <a:spLocks noChangeShapeType="1"/>
            </p:cNvSpPr>
            <p:nvPr/>
          </p:nvSpPr>
          <p:spPr bwMode="auto">
            <a:xfrm>
              <a:off x="6817" y="51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82" name="Group 29"/>
          <p:cNvGrpSpPr>
            <a:grpSpLocks/>
          </p:cNvGrpSpPr>
          <p:nvPr/>
        </p:nvGrpSpPr>
        <p:grpSpPr bwMode="auto">
          <a:xfrm rot="2714685">
            <a:off x="4546600" y="3937174"/>
            <a:ext cx="1836738" cy="144462"/>
            <a:chOff x="157" y="4117"/>
            <a:chExt cx="7020" cy="1080"/>
          </a:xfrm>
        </p:grpSpPr>
        <p:sp>
          <p:nvSpPr>
            <p:cNvPr id="183" name="Freeform 30"/>
            <p:cNvSpPr>
              <a:spLocks/>
            </p:cNvSpPr>
            <p:nvPr/>
          </p:nvSpPr>
          <p:spPr bwMode="auto">
            <a:xfrm>
              <a:off x="249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fr-FR"/>
            </a:p>
          </p:txBody>
        </p:sp>
        <p:sp>
          <p:nvSpPr>
            <p:cNvPr id="184" name="Freeform 31"/>
            <p:cNvSpPr>
              <a:spLocks/>
            </p:cNvSpPr>
            <p:nvPr/>
          </p:nvSpPr>
          <p:spPr bwMode="auto">
            <a:xfrm>
              <a:off x="285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fr-FR"/>
            </a:p>
          </p:txBody>
        </p:sp>
        <p:sp>
          <p:nvSpPr>
            <p:cNvPr id="185" name="Freeform 32"/>
            <p:cNvSpPr>
              <a:spLocks/>
            </p:cNvSpPr>
            <p:nvPr/>
          </p:nvSpPr>
          <p:spPr bwMode="auto">
            <a:xfrm>
              <a:off x="30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fr-FR"/>
            </a:p>
          </p:txBody>
        </p:sp>
        <p:sp>
          <p:nvSpPr>
            <p:cNvPr id="186" name="Freeform 33"/>
            <p:cNvSpPr>
              <a:spLocks/>
            </p:cNvSpPr>
            <p:nvPr/>
          </p:nvSpPr>
          <p:spPr bwMode="auto">
            <a:xfrm>
              <a:off x="321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fr-FR"/>
            </a:p>
          </p:txBody>
        </p:sp>
        <p:sp>
          <p:nvSpPr>
            <p:cNvPr id="187" name="Freeform 34"/>
            <p:cNvSpPr>
              <a:spLocks/>
            </p:cNvSpPr>
            <p:nvPr/>
          </p:nvSpPr>
          <p:spPr bwMode="auto">
            <a:xfrm>
              <a:off x="177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fr-FR"/>
            </a:p>
          </p:txBody>
        </p:sp>
        <p:sp>
          <p:nvSpPr>
            <p:cNvPr id="188" name="Freeform 35"/>
            <p:cNvSpPr>
              <a:spLocks/>
            </p:cNvSpPr>
            <p:nvPr/>
          </p:nvSpPr>
          <p:spPr bwMode="auto">
            <a:xfrm>
              <a:off x="51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fr-FR"/>
            </a:p>
          </p:txBody>
        </p:sp>
        <p:sp>
          <p:nvSpPr>
            <p:cNvPr id="189" name="Freeform 36"/>
            <p:cNvSpPr>
              <a:spLocks/>
            </p:cNvSpPr>
            <p:nvPr/>
          </p:nvSpPr>
          <p:spPr bwMode="auto">
            <a:xfrm>
              <a:off x="375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fr-FR"/>
            </a:p>
          </p:txBody>
        </p:sp>
        <p:sp>
          <p:nvSpPr>
            <p:cNvPr id="190" name="Freeform 37"/>
            <p:cNvSpPr>
              <a:spLocks/>
            </p:cNvSpPr>
            <p:nvPr/>
          </p:nvSpPr>
          <p:spPr bwMode="auto">
            <a:xfrm>
              <a:off x="447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fr-FR"/>
            </a:p>
          </p:txBody>
        </p:sp>
        <p:sp>
          <p:nvSpPr>
            <p:cNvPr id="191" name="Freeform 38"/>
            <p:cNvSpPr>
              <a:spLocks/>
            </p:cNvSpPr>
            <p:nvPr/>
          </p:nvSpPr>
          <p:spPr bwMode="auto">
            <a:xfrm>
              <a:off x="48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fr-FR"/>
            </a:p>
          </p:txBody>
        </p:sp>
        <p:sp>
          <p:nvSpPr>
            <p:cNvPr id="192" name="Freeform 39"/>
            <p:cNvSpPr>
              <a:spLocks/>
            </p:cNvSpPr>
            <p:nvPr/>
          </p:nvSpPr>
          <p:spPr bwMode="auto">
            <a:xfrm>
              <a:off x="663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fr-FR"/>
            </a:p>
          </p:txBody>
        </p:sp>
        <p:sp>
          <p:nvSpPr>
            <p:cNvPr id="193" name="Freeform 40"/>
            <p:cNvSpPr>
              <a:spLocks/>
            </p:cNvSpPr>
            <p:nvPr/>
          </p:nvSpPr>
          <p:spPr bwMode="auto">
            <a:xfrm flipH="1">
              <a:off x="3397" y="4117"/>
              <a:ext cx="180" cy="1080"/>
            </a:xfrm>
            <a:custGeom>
              <a:avLst/>
              <a:gdLst>
                <a:gd name="T0" fmla="*/ 0 w 1080"/>
                <a:gd name="T1" fmla="*/ 3960 h 3960"/>
                <a:gd name="T2" fmla="*/ 180 w 1080"/>
                <a:gd name="T3" fmla="*/ 3960 h 3960"/>
                <a:gd name="T4" fmla="*/ 180 w 1080"/>
                <a:gd name="T5" fmla="*/ 0 h 3960"/>
                <a:gd name="T6" fmla="*/ 900 w 1080"/>
                <a:gd name="T7" fmla="*/ 0 h 3960"/>
                <a:gd name="T8" fmla="*/ 900 w 1080"/>
                <a:gd name="T9" fmla="*/ 3960 h 3960"/>
                <a:gd name="T10" fmla="*/ 1080 w 1080"/>
                <a:gd name="T11" fmla="*/ 3960 h 3960"/>
                <a:gd name="T12" fmla="*/ 0 60000 65536"/>
                <a:gd name="T13" fmla="*/ 0 60000 65536"/>
                <a:gd name="T14" fmla="*/ 0 60000 65536"/>
                <a:gd name="T15" fmla="*/ 0 60000 65536"/>
                <a:gd name="T16" fmla="*/ 0 60000 65536"/>
                <a:gd name="T17" fmla="*/ 0 60000 65536"/>
                <a:gd name="T18" fmla="*/ 0 w 1080"/>
                <a:gd name="T19" fmla="*/ 0 h 3960"/>
                <a:gd name="T20" fmla="*/ 1080 w 1080"/>
                <a:gd name="T21" fmla="*/ 3960 h 3960"/>
              </a:gdLst>
              <a:ahLst/>
              <a:cxnLst>
                <a:cxn ang="T12">
                  <a:pos x="T0" y="T1"/>
                </a:cxn>
                <a:cxn ang="T13">
                  <a:pos x="T2" y="T3"/>
                </a:cxn>
                <a:cxn ang="T14">
                  <a:pos x="T4" y="T5"/>
                </a:cxn>
                <a:cxn ang="T15">
                  <a:pos x="T6" y="T7"/>
                </a:cxn>
                <a:cxn ang="T16">
                  <a:pos x="T8" y="T9"/>
                </a:cxn>
                <a:cxn ang="T17">
                  <a:pos x="T10" y="T11"/>
                </a:cxn>
              </a:cxnLst>
              <a:rect l="T18" t="T19" r="T20" b="T21"/>
              <a:pathLst>
                <a:path w="1080" h="3960">
                  <a:moveTo>
                    <a:pt x="0" y="3960"/>
                  </a:moveTo>
                  <a:lnTo>
                    <a:pt x="180" y="3960"/>
                  </a:lnTo>
                  <a:lnTo>
                    <a:pt x="180" y="0"/>
                  </a:lnTo>
                  <a:lnTo>
                    <a:pt x="900" y="0"/>
                  </a:lnTo>
                  <a:lnTo>
                    <a:pt x="900" y="3960"/>
                  </a:lnTo>
                  <a:lnTo>
                    <a:pt x="1080" y="39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fr-FR"/>
            </a:p>
          </p:txBody>
        </p:sp>
        <p:sp>
          <p:nvSpPr>
            <p:cNvPr id="194" name="Line 41"/>
            <p:cNvSpPr>
              <a:spLocks noChangeShapeType="1"/>
            </p:cNvSpPr>
            <p:nvPr/>
          </p:nvSpPr>
          <p:spPr bwMode="auto">
            <a:xfrm>
              <a:off x="157" y="51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5" name="Line 42"/>
            <p:cNvSpPr>
              <a:spLocks noChangeShapeType="1"/>
            </p:cNvSpPr>
            <p:nvPr/>
          </p:nvSpPr>
          <p:spPr bwMode="auto">
            <a:xfrm>
              <a:off x="697" y="5197"/>
              <a:ext cx="10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6" name="Line 43"/>
            <p:cNvSpPr>
              <a:spLocks noChangeShapeType="1"/>
            </p:cNvSpPr>
            <p:nvPr/>
          </p:nvSpPr>
          <p:spPr bwMode="auto">
            <a:xfrm>
              <a:off x="1957" y="5197"/>
              <a:ext cx="5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7" name="Line 44"/>
            <p:cNvSpPr>
              <a:spLocks noChangeShapeType="1"/>
            </p:cNvSpPr>
            <p:nvPr/>
          </p:nvSpPr>
          <p:spPr bwMode="auto">
            <a:xfrm>
              <a:off x="267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8" name="Line 45"/>
            <p:cNvSpPr>
              <a:spLocks noChangeShapeType="1"/>
            </p:cNvSpPr>
            <p:nvPr/>
          </p:nvSpPr>
          <p:spPr bwMode="auto">
            <a:xfrm>
              <a:off x="357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9" name="Line 46"/>
            <p:cNvSpPr>
              <a:spLocks noChangeShapeType="1"/>
            </p:cNvSpPr>
            <p:nvPr/>
          </p:nvSpPr>
          <p:spPr bwMode="auto">
            <a:xfrm>
              <a:off x="3937" y="5197"/>
              <a:ext cx="5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0" name="Line 47"/>
            <p:cNvSpPr>
              <a:spLocks noChangeShapeType="1"/>
            </p:cNvSpPr>
            <p:nvPr/>
          </p:nvSpPr>
          <p:spPr bwMode="auto">
            <a:xfrm>
              <a:off x="4657" y="5197"/>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1" name="Line 48"/>
            <p:cNvSpPr>
              <a:spLocks noChangeShapeType="1"/>
            </p:cNvSpPr>
            <p:nvPr/>
          </p:nvSpPr>
          <p:spPr bwMode="auto">
            <a:xfrm flipH="1">
              <a:off x="5017" y="5197"/>
              <a:ext cx="16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2" name="Line 49"/>
            <p:cNvSpPr>
              <a:spLocks noChangeShapeType="1"/>
            </p:cNvSpPr>
            <p:nvPr/>
          </p:nvSpPr>
          <p:spPr bwMode="auto">
            <a:xfrm>
              <a:off x="6817" y="5197"/>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03" name="Text Box 30"/>
          <p:cNvSpPr txBox="1">
            <a:spLocks noChangeArrowheads="1"/>
          </p:cNvSpPr>
          <p:nvPr/>
        </p:nvSpPr>
        <p:spPr bwMode="auto">
          <a:xfrm>
            <a:off x="6753225" y="3646661"/>
            <a:ext cx="368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algn="l" eaLnBrk="1" hangingPunct="1">
              <a:spcBef>
                <a:spcPct val="0"/>
              </a:spcBef>
            </a:pPr>
            <a:r>
              <a:rPr lang="en-US" sz="1800" b="1" i="1">
                <a:cs typeface="Arial" charset="0"/>
              </a:rPr>
              <a:t>B(t)</a:t>
            </a:r>
            <a:endParaRPr lang="en-US">
              <a:cs typeface="Arial" charset="0"/>
            </a:endParaRPr>
          </a:p>
        </p:txBody>
      </p:sp>
      <p:grpSp>
        <p:nvGrpSpPr>
          <p:cNvPr id="204" name="Group 94"/>
          <p:cNvGrpSpPr>
            <a:grpSpLocks/>
          </p:cNvGrpSpPr>
          <p:nvPr/>
        </p:nvGrpSpPr>
        <p:grpSpPr bwMode="auto">
          <a:xfrm>
            <a:off x="7526338" y="4930944"/>
            <a:ext cx="2379662" cy="1523998"/>
            <a:chOff x="4741" y="2908"/>
            <a:chExt cx="1499" cy="960"/>
          </a:xfrm>
        </p:grpSpPr>
        <p:pic>
          <p:nvPicPr>
            <p:cNvPr id="205" name="Picture 62" descr="http://cs-ccr-www3.cern.ch/vistar_capture/sps1.png?0.58556681209994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5" y="2908"/>
              <a:ext cx="1004" cy="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 name="TextBox 205"/>
            <p:cNvSpPr txBox="1"/>
            <p:nvPr/>
          </p:nvSpPr>
          <p:spPr>
            <a:xfrm>
              <a:off x="4741" y="3695"/>
              <a:ext cx="1499" cy="173"/>
            </a:xfrm>
            <a:prstGeom prst="rect">
              <a:avLst/>
            </a:prstGeom>
            <a:noFill/>
          </p:spPr>
          <p:txBody>
            <a:bodyPr wrap="none">
              <a:spAutoFit/>
            </a:bodyPr>
            <a:lstStyle/>
            <a:p>
              <a:pPr algn="l" eaLnBrk="1" hangingPunct="1">
                <a:spcBef>
                  <a:spcPct val="0"/>
                </a:spcBef>
                <a:defRPr/>
              </a:pPr>
              <a:r>
                <a:rPr lang="en-US" sz="1200" dirty="0">
                  <a:latin typeface="+mj-lt"/>
                  <a:cs typeface="Arial" charset="0"/>
                </a:rPr>
                <a:t>qualitative feedback to operators</a:t>
              </a:r>
            </a:p>
          </p:txBody>
        </p:sp>
      </p:grpSp>
      <p:grpSp>
        <p:nvGrpSpPr>
          <p:cNvPr id="207" name="Group 97"/>
          <p:cNvGrpSpPr>
            <a:grpSpLocks/>
          </p:cNvGrpSpPr>
          <p:nvPr/>
        </p:nvGrpSpPr>
        <p:grpSpPr bwMode="auto">
          <a:xfrm>
            <a:off x="4952206" y="4942652"/>
            <a:ext cx="2376487" cy="1633535"/>
            <a:chOff x="2258" y="2750"/>
            <a:chExt cx="1497" cy="1029"/>
          </a:xfrm>
        </p:grpSpPr>
        <p:pic>
          <p:nvPicPr>
            <p:cNvPr id="208" name="Picture 60" descr="http://www.liv.ac.uk/science_eng_images/physics/hep/BeamInject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2" y="2750"/>
              <a:ext cx="1111"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TextBox 208"/>
            <p:cNvSpPr txBox="1">
              <a:spLocks noChangeArrowheads="1"/>
            </p:cNvSpPr>
            <p:nvPr/>
          </p:nvSpPr>
          <p:spPr bwMode="auto">
            <a:xfrm>
              <a:off x="2258" y="3521"/>
              <a:ext cx="149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eaLnBrk="1" hangingPunct="1">
                <a:lnSpc>
                  <a:spcPct val="75000"/>
                </a:lnSpc>
                <a:spcBef>
                  <a:spcPct val="0"/>
                </a:spcBef>
              </a:pPr>
              <a:r>
                <a:rPr lang="en-US" sz="1200" dirty="0">
                  <a:latin typeface="Arial" charset="0"/>
                  <a:cs typeface="Arial" charset="0"/>
                </a:rPr>
                <a:t>beam diagnostics &amp; control</a:t>
              </a:r>
              <a:br>
                <a:rPr lang="en-US" sz="1200" dirty="0">
                  <a:latin typeface="Arial" charset="0"/>
                  <a:cs typeface="Arial" charset="0"/>
                </a:rPr>
              </a:br>
              <a:r>
                <a:rPr lang="en-US" sz="1200" dirty="0">
                  <a:latin typeface="Arial" charset="0"/>
                  <a:cs typeface="Arial" charset="0"/>
                </a:rPr>
                <a:t>(relativistic parameters, </a:t>
              </a:r>
              <a:r>
                <a:rPr lang="en-US" sz="1200" dirty="0" err="1">
                  <a:latin typeface="Arial" charset="0"/>
                  <a:cs typeface="Arial" charset="0"/>
                </a:rPr>
                <a:t>emittance</a:t>
              </a:r>
              <a:r>
                <a:rPr lang="en-US" sz="1200" dirty="0">
                  <a:latin typeface="Arial" charset="0"/>
                  <a:cs typeface="Arial" charset="0"/>
                </a:rPr>
                <a:t>, </a:t>
              </a:r>
              <a:br>
                <a:rPr lang="en-US" sz="1200" dirty="0">
                  <a:latin typeface="Arial" charset="0"/>
                  <a:cs typeface="Arial" charset="0"/>
                </a:rPr>
              </a:br>
              <a:r>
                <a:rPr lang="en-US" sz="1200" dirty="0">
                  <a:latin typeface="Arial" charset="0"/>
                  <a:cs typeface="Arial" charset="0"/>
                </a:rPr>
                <a:t>program tunes, trim supplies…)</a:t>
              </a:r>
            </a:p>
          </p:txBody>
        </p:sp>
      </p:grpSp>
      <p:grpSp>
        <p:nvGrpSpPr>
          <p:cNvPr id="210" name="Group 100"/>
          <p:cNvGrpSpPr>
            <a:grpSpLocks/>
          </p:cNvGrpSpPr>
          <p:nvPr/>
        </p:nvGrpSpPr>
        <p:grpSpPr bwMode="auto">
          <a:xfrm>
            <a:off x="407988" y="4930953"/>
            <a:ext cx="1590675" cy="1133476"/>
            <a:chOff x="1707" y="3158"/>
            <a:chExt cx="1002" cy="714"/>
          </a:xfrm>
        </p:grpSpPr>
        <p:pic>
          <p:nvPicPr>
            <p:cNvPr id="211" name="Picture 53" descr="http://all-free-download.com/images/graphiclarge/ac_source_symbol_clip_art_1035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8" y="3158"/>
              <a:ext cx="534"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 name="TextBox 211"/>
            <p:cNvSpPr txBox="1"/>
            <p:nvPr/>
          </p:nvSpPr>
          <p:spPr>
            <a:xfrm>
              <a:off x="1707" y="3698"/>
              <a:ext cx="1002" cy="174"/>
            </a:xfrm>
            <a:prstGeom prst="rect">
              <a:avLst/>
            </a:prstGeom>
            <a:noFill/>
          </p:spPr>
          <p:txBody>
            <a:bodyPr wrap="none">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algn="ctr" eaLnBrk="0" fontAlgn="base" hangingPunct="0">
                <a:spcBef>
                  <a:spcPct val="50000"/>
                </a:spcBef>
                <a:spcAft>
                  <a:spcPct val="0"/>
                </a:spcAft>
                <a:defRPr sz="800">
                  <a:solidFill>
                    <a:schemeClr val="tx1"/>
                  </a:solidFill>
                  <a:latin typeface="Times New Roman" pitchFamily="18" charset="0"/>
                </a:defRPr>
              </a:lvl6pPr>
              <a:lvl7pPr marL="2971800" indent="-228600" algn="ctr" eaLnBrk="0" fontAlgn="base" hangingPunct="0">
                <a:spcBef>
                  <a:spcPct val="50000"/>
                </a:spcBef>
                <a:spcAft>
                  <a:spcPct val="0"/>
                </a:spcAft>
                <a:defRPr sz="800">
                  <a:solidFill>
                    <a:schemeClr val="tx1"/>
                  </a:solidFill>
                  <a:latin typeface="Times New Roman" pitchFamily="18" charset="0"/>
                </a:defRPr>
              </a:lvl7pPr>
              <a:lvl8pPr marL="3429000" indent="-228600" algn="ctr" eaLnBrk="0" fontAlgn="base" hangingPunct="0">
                <a:spcBef>
                  <a:spcPct val="50000"/>
                </a:spcBef>
                <a:spcAft>
                  <a:spcPct val="0"/>
                </a:spcAft>
                <a:defRPr sz="800">
                  <a:solidFill>
                    <a:schemeClr val="tx1"/>
                  </a:solidFill>
                  <a:latin typeface="Times New Roman" pitchFamily="18" charset="0"/>
                </a:defRPr>
              </a:lvl8pPr>
              <a:lvl9pPr marL="3886200" indent="-228600" algn="ctr" eaLnBrk="0" fontAlgn="base" hangingPunct="0">
                <a:spcBef>
                  <a:spcPct val="50000"/>
                </a:spcBef>
                <a:spcAft>
                  <a:spcPct val="0"/>
                </a:spcAft>
                <a:defRPr sz="800">
                  <a:solidFill>
                    <a:schemeClr val="tx1"/>
                  </a:solidFill>
                  <a:latin typeface="Times New Roman" pitchFamily="18" charset="0"/>
                </a:defRPr>
              </a:lvl9pPr>
            </a:lstStyle>
            <a:p>
              <a:pPr algn="l" eaLnBrk="1" hangingPunct="1">
                <a:spcBef>
                  <a:spcPct val="0"/>
                </a:spcBef>
              </a:pPr>
              <a:r>
                <a:rPr lang="en-US" sz="1200" dirty="0">
                  <a:latin typeface="Arial" charset="0"/>
                  <a:cs typeface="Arial" charset="0"/>
                </a:rPr>
                <a:t>power supply </a:t>
              </a:r>
              <a:r>
                <a:rPr lang="en-US" sz="1200" dirty="0" smtClean="0">
                  <a:latin typeface="Arial" charset="0"/>
                  <a:cs typeface="Arial" charset="0"/>
                </a:rPr>
                <a:t>control</a:t>
              </a:r>
              <a:endParaRPr lang="en-US" sz="1200" dirty="0">
                <a:latin typeface="Arial" charset="0"/>
                <a:cs typeface="Arial" charset="0"/>
              </a:endParaRPr>
            </a:p>
          </p:txBody>
        </p:sp>
      </p:grpSp>
      <p:grpSp>
        <p:nvGrpSpPr>
          <p:cNvPr id="213" name="Group 103"/>
          <p:cNvGrpSpPr>
            <a:grpSpLocks/>
          </p:cNvGrpSpPr>
          <p:nvPr/>
        </p:nvGrpSpPr>
        <p:grpSpPr bwMode="auto">
          <a:xfrm>
            <a:off x="2360613" y="4930949"/>
            <a:ext cx="1971675" cy="1354137"/>
            <a:chOff x="4866" y="686"/>
            <a:chExt cx="1242" cy="853"/>
          </a:xfrm>
        </p:grpSpPr>
        <p:pic>
          <p:nvPicPr>
            <p:cNvPr id="214" name="Picture 51" descr="http://www.icepp.s.u-tokyo.ac.jp/images/SCRF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6" y="686"/>
              <a:ext cx="1242"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TextBox 214"/>
            <p:cNvSpPr txBox="1"/>
            <p:nvPr/>
          </p:nvSpPr>
          <p:spPr>
            <a:xfrm>
              <a:off x="4912" y="1366"/>
              <a:ext cx="1101" cy="173"/>
            </a:xfrm>
            <a:prstGeom prst="rect">
              <a:avLst/>
            </a:prstGeom>
            <a:noFill/>
          </p:spPr>
          <p:txBody>
            <a:bodyPr wrap="none">
              <a:spAutoFit/>
            </a:bodyPr>
            <a:lstStyle/>
            <a:p>
              <a:pPr algn="l" eaLnBrk="1" hangingPunct="1">
                <a:spcBef>
                  <a:spcPct val="0"/>
                </a:spcBef>
                <a:defRPr/>
              </a:pPr>
              <a:r>
                <a:rPr lang="en-US" sz="1200">
                  <a:latin typeface="+mj-lt"/>
                  <a:cs typeface="Arial" charset="0"/>
                </a:rPr>
                <a:t>RF control (</a:t>
              </a:r>
              <a:r>
                <a:rPr lang="en-US" sz="1200" u="sng">
                  <a:latin typeface="+mj-lt"/>
                  <a:cs typeface="Arial" charset="0"/>
                </a:rPr>
                <a:t>mandatory)</a:t>
              </a:r>
              <a:endParaRPr lang="en-US" sz="1200">
                <a:latin typeface="+mj-lt"/>
                <a:cs typeface="Arial" charset="0"/>
              </a:endParaRPr>
            </a:p>
          </p:txBody>
        </p:sp>
      </p:grpSp>
      <p:pic>
        <p:nvPicPr>
          <p:cNvPr id="216" name="Picture 2" descr="http://img84.imageshack.us/img84/7744/oct611es5.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97343">
            <a:off x="7545388" y="4078461"/>
            <a:ext cx="6985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 descr="http://img84.imageshack.us/img84/7744/oct611es5.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6038" y="4078461"/>
            <a:ext cx="6985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1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36988" y="2062336"/>
            <a:ext cx="186848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 descr="http://img84.imageshack.us/img84/7744/oct611es5.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05672">
            <a:off x="5708650" y="4078461"/>
            <a:ext cx="6985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 name="Freeform 112"/>
          <p:cNvSpPr>
            <a:spLocks/>
          </p:cNvSpPr>
          <p:nvPr/>
        </p:nvSpPr>
        <p:spPr bwMode="auto">
          <a:xfrm>
            <a:off x="1173163" y="2891011"/>
            <a:ext cx="2617787" cy="1944688"/>
          </a:xfrm>
          <a:custGeom>
            <a:avLst/>
            <a:gdLst>
              <a:gd name="T0" fmla="*/ 0 w 1649"/>
              <a:gd name="T1" fmla="*/ 1323 h 1323"/>
              <a:gd name="T2" fmla="*/ 9 w 1649"/>
              <a:gd name="T3" fmla="*/ 12 h 1323"/>
              <a:gd name="T4" fmla="*/ 1649 w 1649"/>
              <a:gd name="T5" fmla="*/ 0 h 1323"/>
            </a:gdLst>
            <a:ahLst/>
            <a:cxnLst>
              <a:cxn ang="0">
                <a:pos x="T0" y="T1"/>
              </a:cxn>
              <a:cxn ang="0">
                <a:pos x="T2" y="T3"/>
              </a:cxn>
              <a:cxn ang="0">
                <a:pos x="T4" y="T5"/>
              </a:cxn>
            </a:cxnLst>
            <a:rect l="0" t="0" r="r" b="b"/>
            <a:pathLst>
              <a:path w="1649" h="1323">
                <a:moveTo>
                  <a:pt x="0" y="1323"/>
                </a:moveTo>
                <a:lnTo>
                  <a:pt x="9" y="12"/>
                </a:lnTo>
                <a:lnTo>
                  <a:pt x="1649" y="0"/>
                </a:lnTo>
              </a:path>
            </a:pathLst>
          </a:custGeom>
          <a:noFill/>
          <a:ln w="76200" cap="flat" cmpd="sng">
            <a:solidFill>
              <a:schemeClr val="hlink"/>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0" tIns="0" rIns="0" bIns="0" anchor="ctr">
            <a:spAutoFit/>
          </a:bodyPr>
          <a:lstStyle/>
          <a:p>
            <a:endParaRPr lang="en-GB"/>
          </a:p>
        </p:txBody>
      </p:sp>
      <mc:AlternateContent xmlns:mc="http://schemas.openxmlformats.org/markup-compatibility/2006" xmlns:a14="http://schemas.microsoft.com/office/drawing/2010/main">
        <mc:Choice Requires="a14">
          <p:sp>
            <p:nvSpPr>
              <p:cNvPr id="221" name="Rectangle 220"/>
              <p:cNvSpPr/>
              <p:nvPr/>
            </p:nvSpPr>
            <p:spPr>
              <a:xfrm>
                <a:off x="318636" y="6140611"/>
                <a:ext cx="1740541" cy="657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a:rPr>
                        <m:t>∆</m:t>
                      </m:r>
                      <m:r>
                        <a:rPr lang="en-US" sz="1400" i="1" smtClean="0">
                          <a:latin typeface="Cambria Math"/>
                        </a:rPr>
                        <m:t>𝛼</m:t>
                      </m:r>
                      <m:r>
                        <a:rPr lang="en-US" sz="1400" i="1" smtClean="0">
                          <a:latin typeface="Cambria Math"/>
                        </a:rPr>
                        <m:t>≈</m:t>
                      </m:r>
                      <m:f>
                        <m:fPr>
                          <m:ctrlPr>
                            <a:rPr lang="en-GB" sz="1400" i="1">
                              <a:latin typeface="Cambria Math"/>
                            </a:rPr>
                          </m:ctrlPr>
                        </m:fPr>
                        <m:num>
                          <m:r>
                            <a:rPr lang="en-US" sz="1400" i="1">
                              <a:latin typeface="Cambria Math"/>
                            </a:rPr>
                            <m:t>0.3</m:t>
                          </m:r>
                        </m:num>
                        <m:den>
                          <m:sSub>
                            <m:sSubPr>
                              <m:ctrlPr>
                                <a:rPr lang="en-GB" sz="1400" i="1">
                                  <a:latin typeface="Cambria Math"/>
                                </a:rPr>
                              </m:ctrlPr>
                            </m:sSubPr>
                            <m:e>
                              <m:r>
                                <a:rPr lang="en-US" sz="1400" i="1">
                                  <a:latin typeface="Cambria Math"/>
                                </a:rPr>
                                <m:t>𝑝</m:t>
                              </m:r>
                            </m:e>
                            <m:sub>
                              <m:r>
                                <a:rPr lang="en-US" sz="1400" i="1">
                                  <a:latin typeface="Cambria Math"/>
                                </a:rPr>
                                <m:t>[</m:t>
                              </m:r>
                              <m:r>
                                <a:rPr lang="en-US" sz="1400" i="1">
                                  <a:latin typeface="Cambria Math"/>
                                </a:rPr>
                                <m:t>𝐺𝑒𝑉</m:t>
                              </m:r>
                              <m:r>
                                <a:rPr lang="en-US" sz="1400" i="1">
                                  <a:latin typeface="Cambria Math"/>
                                </a:rPr>
                                <m:t>/</m:t>
                              </m:r>
                              <m:r>
                                <a:rPr lang="en-US" sz="1400" i="1">
                                  <a:latin typeface="Cambria Math"/>
                                </a:rPr>
                                <m:t>𝑐</m:t>
                              </m:r>
                              <m:r>
                                <a:rPr lang="en-US" sz="1400" i="1">
                                  <a:latin typeface="Cambria Math"/>
                                </a:rPr>
                                <m:t>]</m:t>
                              </m:r>
                            </m:sub>
                          </m:sSub>
                        </m:den>
                      </m:f>
                      <m:nary>
                        <m:naryPr>
                          <m:limLoc m:val="undOvr"/>
                          <m:subHide m:val="on"/>
                          <m:supHide m:val="on"/>
                          <m:ctrlPr>
                            <a:rPr lang="en-GB" sz="1400" i="1">
                              <a:latin typeface="Cambria Math"/>
                            </a:rPr>
                          </m:ctrlPr>
                        </m:naryPr>
                        <m:sub/>
                        <m:sup/>
                        <m:e>
                          <m:r>
                            <a:rPr lang="en-US" sz="1400" i="1">
                              <a:latin typeface="Cambria Math"/>
                            </a:rPr>
                            <m:t>𝐵𝑑𝑠</m:t>
                          </m:r>
                        </m:e>
                      </m:nary>
                    </m:oMath>
                  </m:oMathPara>
                </a14:m>
                <a:endParaRPr lang="en-GB" sz="1400" dirty="0"/>
              </a:p>
            </p:txBody>
          </p:sp>
        </mc:Choice>
        <mc:Fallback xmlns="">
          <p:sp>
            <p:nvSpPr>
              <p:cNvPr id="221" name="Rectangle 220"/>
              <p:cNvSpPr>
                <a:spLocks noRot="1" noChangeAspect="1" noMove="1" noResize="1" noEditPoints="1" noAdjustHandles="1" noChangeArrowheads="1" noChangeShapeType="1" noTextEdit="1"/>
              </p:cNvSpPr>
              <p:nvPr/>
            </p:nvSpPr>
            <p:spPr>
              <a:xfrm>
                <a:off x="318636" y="6140611"/>
                <a:ext cx="1740541" cy="657424"/>
              </a:xfrm>
              <a:prstGeom prst="rect">
                <a:avLst/>
              </a:prstGeom>
              <a:blipFill rotWithShape="1">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Rectangle 221"/>
              <p:cNvSpPr/>
              <p:nvPr/>
            </p:nvSpPr>
            <p:spPr>
              <a:xfrm>
                <a:off x="2393870" y="6238800"/>
                <a:ext cx="1839050" cy="5702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a:latin typeface="Cambria Math"/>
                            </a:rPr>
                          </m:ctrlPr>
                        </m:sSubPr>
                        <m:e>
                          <m:r>
                            <a:rPr lang="en-US" sz="1600" i="1">
                              <a:latin typeface="Cambria Math"/>
                            </a:rPr>
                            <m:t>𝑓</m:t>
                          </m:r>
                        </m:e>
                        <m:sub>
                          <m:r>
                            <a:rPr lang="en-US" sz="1600" i="1">
                              <a:latin typeface="Cambria Math"/>
                            </a:rPr>
                            <m:t>𝑟𝑒𝑣</m:t>
                          </m:r>
                        </m:sub>
                      </m:sSub>
                      <m:r>
                        <a:rPr lang="en-US" sz="1600" i="1">
                          <a:latin typeface="Cambria Math"/>
                        </a:rPr>
                        <m:t>≈</m:t>
                      </m:r>
                      <m:f>
                        <m:fPr>
                          <m:ctrlPr>
                            <a:rPr lang="en-GB" sz="1600" i="1">
                              <a:latin typeface="Cambria Math"/>
                            </a:rPr>
                          </m:ctrlPr>
                        </m:fPr>
                        <m:num>
                          <m:r>
                            <a:rPr lang="en-US" sz="1600" i="1">
                              <a:latin typeface="Cambria Math"/>
                            </a:rPr>
                            <m:t>𝛽</m:t>
                          </m:r>
                          <m:d>
                            <m:dPr>
                              <m:ctrlPr>
                                <a:rPr lang="en-GB" sz="1600" i="1">
                                  <a:latin typeface="Cambria Math"/>
                                </a:rPr>
                              </m:ctrlPr>
                            </m:dPr>
                            <m:e>
                              <m:r>
                                <a:rPr lang="en-US" sz="1600" i="1">
                                  <a:latin typeface="Cambria Math"/>
                                </a:rPr>
                                <m:t>𝐵</m:t>
                              </m:r>
                              <m:r>
                                <a:rPr lang="en-US" sz="1600" i="1">
                                  <a:latin typeface="Cambria Math"/>
                                </a:rPr>
                                <m:t>,</m:t>
                              </m:r>
                              <m:r>
                                <a:rPr lang="en-US" sz="1600" i="1">
                                  <a:latin typeface="Cambria Math"/>
                                </a:rPr>
                                <m:t>𝑅</m:t>
                              </m:r>
                            </m:e>
                          </m:d>
                          <m:r>
                            <a:rPr lang="en-US" sz="1600" i="1">
                              <a:latin typeface="Cambria Math"/>
                            </a:rPr>
                            <m:t>𝑐</m:t>
                          </m:r>
                        </m:num>
                        <m:den>
                          <m:r>
                            <a:rPr lang="en-US" sz="1600" i="1">
                              <a:latin typeface="Cambria Math"/>
                            </a:rPr>
                            <m:t>2</m:t>
                          </m:r>
                          <m:r>
                            <a:rPr lang="en-US" sz="1600" i="1">
                              <a:latin typeface="Cambria Math"/>
                            </a:rPr>
                            <m:t>𝜋</m:t>
                          </m:r>
                          <m:r>
                            <a:rPr lang="en-US" sz="1600" i="1">
                              <a:latin typeface="Cambria Math"/>
                            </a:rPr>
                            <m:t>𝑅</m:t>
                          </m:r>
                        </m:den>
                      </m:f>
                    </m:oMath>
                  </m:oMathPara>
                </a14:m>
                <a:endParaRPr lang="en-GB" sz="1600" dirty="0"/>
              </a:p>
            </p:txBody>
          </p:sp>
        </mc:Choice>
        <mc:Fallback xmlns="">
          <p:sp>
            <p:nvSpPr>
              <p:cNvPr id="222" name="Rectangle 221"/>
              <p:cNvSpPr>
                <a:spLocks noRot="1" noChangeAspect="1" noMove="1" noResize="1" noEditPoints="1" noAdjustHandles="1" noChangeArrowheads="1" noChangeShapeType="1" noTextEdit="1"/>
              </p:cNvSpPr>
              <p:nvPr/>
            </p:nvSpPr>
            <p:spPr>
              <a:xfrm>
                <a:off x="2393870" y="6238800"/>
                <a:ext cx="1839050" cy="570221"/>
              </a:xfrm>
              <a:prstGeom prst="rect">
                <a:avLst/>
              </a:prstGeom>
              <a:blipFill rotWithShape="1">
                <a:blip r:embed="rId13"/>
                <a:stretch>
                  <a:fillRect/>
                </a:stretch>
              </a:blipFill>
            </p:spPr>
            <p:txBody>
              <a:bodyPr/>
              <a:lstStyle/>
              <a:p>
                <a:r>
                  <a:rPr lang="en-GB">
                    <a:noFill/>
                  </a:rPr>
                  <a:t> </a:t>
                </a:r>
              </a:p>
            </p:txBody>
          </p:sp>
        </mc:Fallback>
      </mc:AlternateContent>
      <p:sp>
        <p:nvSpPr>
          <p:cNvPr id="223" name="Rectangle 222"/>
          <p:cNvSpPr/>
          <p:nvPr/>
        </p:nvSpPr>
        <p:spPr>
          <a:xfrm>
            <a:off x="14454" y="838200"/>
            <a:ext cx="9891545" cy="1200329"/>
          </a:xfrm>
          <a:prstGeom prst="rect">
            <a:avLst/>
          </a:prstGeom>
        </p:spPr>
        <p:txBody>
          <a:bodyPr wrap="square">
            <a:spAutoFit/>
          </a:bodyPr>
          <a:lstStyle/>
          <a:p>
            <a:pPr marL="285750" indent="-285750" algn="l">
              <a:spcBef>
                <a:spcPts val="0"/>
              </a:spcBef>
              <a:buFont typeface="Arial" pitchFamily="34" charset="0"/>
              <a:buChar char="•"/>
            </a:pPr>
            <a:r>
              <a:rPr lang="en-US" sz="1800" b="1" dirty="0" smtClean="0">
                <a:latin typeface="Calibri" pitchFamily="34" charset="0"/>
              </a:rPr>
              <a:t>Precise knowledge in real-time of the magnetic field in the main bending magnets in synchrotrons is important for longitudinal and transversal beam control</a:t>
            </a:r>
          </a:p>
          <a:p>
            <a:pPr marL="285750" indent="-285750" algn="l">
              <a:spcBef>
                <a:spcPts val="0"/>
              </a:spcBef>
              <a:buFont typeface="Arial" pitchFamily="34" charset="0"/>
              <a:buChar char="•"/>
            </a:pPr>
            <a:r>
              <a:rPr lang="en-US" sz="1800" dirty="0" smtClean="0">
                <a:latin typeface="Calibri" pitchFamily="34" charset="0"/>
              </a:rPr>
              <a:t>Field values are traditionally measured and transmitted as pulse trains to different users</a:t>
            </a:r>
          </a:p>
          <a:p>
            <a:pPr marL="285750" indent="-285750" algn="l">
              <a:buFont typeface="Arial" pitchFamily="34" charset="0"/>
              <a:buChar char="•"/>
            </a:pPr>
            <a:endParaRPr lang="en-US" sz="1800" dirty="0">
              <a:latin typeface="Calibri"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ea typeface="ＭＳ Ｐゴシック" pitchFamily="34" charset="-128"/>
              </a:rPr>
              <a:t>Analytical magnetic field models</a:t>
            </a:r>
          </a:p>
        </p:txBody>
      </p:sp>
      <p:sp>
        <p:nvSpPr>
          <p:cNvPr id="225" name="Rectangle 224"/>
          <p:cNvSpPr/>
          <p:nvPr/>
        </p:nvSpPr>
        <p:spPr>
          <a:xfrm>
            <a:off x="203200" y="914400"/>
            <a:ext cx="9361040" cy="5909310"/>
          </a:xfrm>
          <a:prstGeom prst="rect">
            <a:avLst/>
          </a:prstGeom>
        </p:spPr>
        <p:txBody>
          <a:bodyPr wrap="square">
            <a:spAutoFit/>
          </a:bodyPr>
          <a:lstStyle/>
          <a:p>
            <a:pPr marL="285750" indent="-285750">
              <a:spcBef>
                <a:spcPts val="0"/>
              </a:spcBef>
              <a:buFont typeface="Arial" pitchFamily="34" charset="0"/>
              <a:buChar char="•"/>
            </a:pPr>
            <a:r>
              <a:rPr lang="en-US" sz="1800" b="1" dirty="0" smtClean="0">
                <a:latin typeface="Calibri" pitchFamily="34" charset="0"/>
              </a:rPr>
              <a:t>Mathematical models: </a:t>
            </a:r>
            <a:r>
              <a:rPr lang="en-GB" sz="1800" b="1" dirty="0">
                <a:solidFill>
                  <a:srgbClr val="00B0F0"/>
                </a:solidFill>
                <a:latin typeface="Calibri" pitchFamily="34" charset="0"/>
              </a:rPr>
              <a:t>B(t) =  f(I</a:t>
            </a:r>
            <a:r>
              <a:rPr lang="en-GB" sz="1800" b="1" dirty="0" smtClean="0">
                <a:solidFill>
                  <a:srgbClr val="00B0F0"/>
                </a:solidFill>
                <a:latin typeface="Calibri" pitchFamily="34" charset="0"/>
              </a:rPr>
              <a:t>, </a:t>
            </a:r>
            <a:r>
              <a:rPr lang="en-GB" sz="1800" b="1" dirty="0" err="1" smtClean="0">
                <a:solidFill>
                  <a:srgbClr val="00B0F0"/>
                </a:solidFill>
                <a:latin typeface="Calibri" pitchFamily="34" charset="0"/>
              </a:rPr>
              <a:t>dI</a:t>
            </a:r>
            <a:r>
              <a:rPr lang="en-GB" sz="1800" b="1" dirty="0" smtClean="0">
                <a:solidFill>
                  <a:srgbClr val="00B0F0"/>
                </a:solidFill>
                <a:latin typeface="Calibri" pitchFamily="34" charset="0"/>
              </a:rPr>
              <a:t>/</a:t>
            </a:r>
            <a:r>
              <a:rPr lang="en-GB" sz="1800" b="1" dirty="0" err="1" smtClean="0">
                <a:solidFill>
                  <a:srgbClr val="00B0F0"/>
                </a:solidFill>
                <a:latin typeface="Calibri" pitchFamily="34" charset="0"/>
              </a:rPr>
              <a:t>dt</a:t>
            </a:r>
            <a:r>
              <a:rPr lang="en-GB" sz="1800" b="1" dirty="0" smtClean="0">
                <a:solidFill>
                  <a:srgbClr val="00B0F0"/>
                </a:solidFill>
                <a:latin typeface="Calibri" pitchFamily="34" charset="0"/>
              </a:rPr>
              <a:t>, t, I(</a:t>
            </a:r>
            <a:r>
              <a:rPr lang="en-GB" sz="1800" b="1" dirty="0" err="1" smtClean="0">
                <a:solidFill>
                  <a:srgbClr val="00B0F0"/>
                </a:solidFill>
                <a:latin typeface="Calibri" pitchFamily="34" charset="0"/>
              </a:rPr>
              <a:t>t</a:t>
            </a:r>
            <a:r>
              <a:rPr lang="en-GB" sz="1800" b="1" dirty="0" err="1">
                <a:solidFill>
                  <a:srgbClr val="00B0F0"/>
                </a:solidFill>
                <a:latin typeface="Calibri" pitchFamily="34" charset="0"/>
              </a:rPr>
              <a:t>’≤t</a:t>
            </a:r>
            <a:r>
              <a:rPr lang="en-GB" sz="1800" b="1" dirty="0">
                <a:solidFill>
                  <a:srgbClr val="00B0F0"/>
                </a:solidFill>
                <a:latin typeface="Calibri" pitchFamily="34" charset="0"/>
              </a:rPr>
              <a:t>))</a:t>
            </a:r>
            <a:r>
              <a:rPr lang="en-US" sz="1800" b="1" dirty="0" smtClean="0">
                <a:latin typeface="Calibri" pitchFamily="34" charset="0"/>
              </a:rPr>
              <a:t> </a:t>
            </a:r>
          </a:p>
          <a:p>
            <a:pPr>
              <a:spcBef>
                <a:spcPts val="0"/>
              </a:spcBef>
              <a:tabLst>
                <a:tab pos="271463" algn="l"/>
              </a:tabLst>
            </a:pPr>
            <a:r>
              <a:rPr lang="en-US" sz="1800" dirty="0">
                <a:latin typeface="Calibri" pitchFamily="34" charset="0"/>
              </a:rPr>
              <a:t>	</a:t>
            </a:r>
            <a:r>
              <a:rPr lang="en-US" sz="1800" dirty="0" smtClean="0">
                <a:latin typeface="Calibri" pitchFamily="34" charset="0"/>
              </a:rPr>
              <a:t>- </a:t>
            </a:r>
            <a:r>
              <a:rPr lang="en-US" sz="1800" dirty="0" smtClean="0">
                <a:latin typeface="Calibri" pitchFamily="34" charset="0"/>
                <a:sym typeface="Symbol"/>
              </a:rPr>
              <a:t>provide or supplement real-time field information to users</a:t>
            </a:r>
            <a:br>
              <a:rPr lang="en-US" sz="1800" dirty="0" smtClean="0">
                <a:latin typeface="Calibri" pitchFamily="34" charset="0"/>
                <a:sym typeface="Symbol"/>
              </a:rPr>
            </a:br>
            <a:r>
              <a:rPr lang="en-US" sz="1800" dirty="0" smtClean="0">
                <a:latin typeface="Calibri" pitchFamily="34" charset="0"/>
                <a:sym typeface="Symbol"/>
              </a:rPr>
              <a:t>	- </a:t>
            </a:r>
            <a:r>
              <a:rPr lang="en-US" sz="1800" dirty="0">
                <a:latin typeface="Calibri" pitchFamily="34" charset="0"/>
              </a:rPr>
              <a:t>go from desired </a:t>
            </a:r>
            <a:r>
              <a:rPr lang="en-US" sz="1800" b="1" dirty="0" err="1">
                <a:latin typeface="Calibri" pitchFamily="34" charset="0"/>
              </a:rPr>
              <a:t>B</a:t>
            </a:r>
            <a:r>
              <a:rPr lang="en-US" sz="1800" b="1" baseline="-25000" dirty="0" err="1">
                <a:latin typeface="Calibri" pitchFamily="34" charset="0"/>
              </a:rPr>
              <a:t>n</a:t>
            </a:r>
            <a:r>
              <a:rPr lang="en-US" sz="1800" b="1" dirty="0">
                <a:latin typeface="Calibri" pitchFamily="34" charset="0"/>
              </a:rPr>
              <a:t>(t) </a:t>
            </a:r>
            <a:r>
              <a:rPr lang="en-US" sz="1800" b="1" dirty="0">
                <a:latin typeface="Calibri" pitchFamily="34" charset="0"/>
                <a:sym typeface="Symbol"/>
              </a:rPr>
              <a:t> </a:t>
            </a:r>
            <a:r>
              <a:rPr lang="en-US" sz="1800" b="1" dirty="0" err="1">
                <a:latin typeface="Calibri" pitchFamily="34" charset="0"/>
                <a:sym typeface="Symbol"/>
              </a:rPr>
              <a:t>I</a:t>
            </a:r>
            <a:r>
              <a:rPr lang="en-US" sz="1800" b="1" baseline="-25000" dirty="0" err="1">
                <a:latin typeface="Calibri" pitchFamily="34" charset="0"/>
                <a:sym typeface="Symbol"/>
              </a:rPr>
              <a:t>k</a:t>
            </a:r>
            <a:r>
              <a:rPr lang="en-US" sz="1800" b="1" dirty="0">
                <a:latin typeface="Calibri" pitchFamily="34" charset="0"/>
                <a:sym typeface="Symbol"/>
              </a:rPr>
              <a:t>(t) </a:t>
            </a:r>
            <a:r>
              <a:rPr lang="en-US" sz="1800" dirty="0">
                <a:latin typeface="Calibri" pitchFamily="34" charset="0"/>
                <a:sym typeface="Symbol"/>
              </a:rPr>
              <a:t>(inverse problem</a:t>
            </a:r>
            <a:r>
              <a:rPr lang="en-US" sz="1800" dirty="0" smtClean="0">
                <a:latin typeface="Calibri" pitchFamily="34" charset="0"/>
                <a:sym typeface="Symbol"/>
              </a:rPr>
              <a:t>) e.g. during commissioning</a:t>
            </a:r>
            <a:r>
              <a:rPr lang="en-US" sz="1800" dirty="0">
                <a:latin typeface="Calibri" pitchFamily="34" charset="0"/>
                <a:sym typeface="Symbol"/>
              </a:rPr>
              <a:t/>
            </a:r>
            <a:br>
              <a:rPr lang="en-US" sz="1800" dirty="0">
                <a:latin typeface="Calibri" pitchFamily="34" charset="0"/>
                <a:sym typeface="Symbol"/>
              </a:rPr>
            </a:br>
            <a:r>
              <a:rPr lang="en-US" sz="1800" dirty="0">
                <a:latin typeface="Calibri" pitchFamily="34" charset="0"/>
                <a:sym typeface="Symbol"/>
              </a:rPr>
              <a:t>	- replace </a:t>
            </a:r>
            <a:r>
              <a:rPr lang="en-US" sz="1800" dirty="0" smtClean="0">
                <a:latin typeface="Calibri" pitchFamily="34" charset="0"/>
                <a:sym typeface="Symbol"/>
              </a:rPr>
              <a:t>B-train measurements in case of failure or during diagnostic runs</a:t>
            </a:r>
            <a:br>
              <a:rPr lang="en-US" sz="1800" dirty="0" smtClean="0">
                <a:latin typeface="Calibri" pitchFamily="34" charset="0"/>
                <a:sym typeface="Symbol"/>
              </a:rPr>
            </a:br>
            <a:r>
              <a:rPr lang="en-US" sz="1800" dirty="0" smtClean="0">
                <a:latin typeface="Calibri" pitchFamily="34" charset="0"/>
                <a:sym typeface="Symbol"/>
              </a:rPr>
              <a:t>	- compare </a:t>
            </a:r>
            <a:r>
              <a:rPr lang="en-US" sz="1800" dirty="0">
                <a:latin typeface="Calibri" pitchFamily="34" charset="0"/>
                <a:sym typeface="Symbol"/>
              </a:rPr>
              <a:t>to </a:t>
            </a:r>
            <a:r>
              <a:rPr lang="en-US" sz="1800" dirty="0" smtClean="0">
                <a:latin typeface="Calibri" pitchFamily="34" charset="0"/>
                <a:sym typeface="Symbol"/>
              </a:rPr>
              <a:t>B-train </a:t>
            </a:r>
            <a:r>
              <a:rPr lang="en-US" sz="1800" dirty="0">
                <a:latin typeface="Calibri" pitchFamily="34" charset="0"/>
                <a:sym typeface="Symbol"/>
              </a:rPr>
              <a:t>measurements </a:t>
            </a:r>
            <a:r>
              <a:rPr lang="en-US" sz="1800" dirty="0" smtClean="0">
                <a:latin typeface="Calibri" pitchFamily="34" charset="0"/>
                <a:sym typeface="Symbol"/>
              </a:rPr>
              <a:t>for diagnostic purposes</a:t>
            </a:r>
          </a:p>
          <a:p>
            <a:pPr algn="l" eaLnBrk="1" hangingPunct="1">
              <a:spcBef>
                <a:spcPts val="0"/>
              </a:spcBef>
              <a:tabLst>
                <a:tab pos="271463" algn="l"/>
              </a:tabLst>
            </a:pPr>
            <a:endParaRPr lang="en-US" sz="1800" dirty="0" smtClean="0">
              <a:latin typeface="Calibri" pitchFamily="34" charset="0"/>
              <a:sym typeface="Symbol"/>
            </a:endParaRPr>
          </a:p>
          <a:p>
            <a:pPr marL="285750" indent="-285750" algn="l" eaLnBrk="1" hangingPunct="1">
              <a:spcBef>
                <a:spcPts val="0"/>
              </a:spcBef>
              <a:buFont typeface="Arial" pitchFamily="34" charset="0"/>
              <a:buChar char="•"/>
            </a:pPr>
            <a:r>
              <a:rPr lang="en-US" sz="1800" dirty="0" smtClean="0">
                <a:latin typeface="Calibri" pitchFamily="34" charset="0"/>
                <a:sym typeface="Symbol"/>
              </a:rPr>
              <a:t>Potentially </a:t>
            </a:r>
            <a:r>
              <a:rPr lang="en-US" sz="1800" b="1" dirty="0" smtClean="0">
                <a:solidFill>
                  <a:srgbClr val="00B050"/>
                </a:solidFill>
                <a:latin typeface="Calibri" pitchFamily="34" charset="0"/>
                <a:sym typeface="Symbol"/>
              </a:rPr>
              <a:t>simpler/more reliable</a:t>
            </a:r>
            <a:r>
              <a:rPr lang="en-US" sz="1800" dirty="0" smtClean="0">
                <a:latin typeface="Calibri" pitchFamily="34" charset="0"/>
                <a:sym typeface="Symbol"/>
              </a:rPr>
              <a:t> than B-trains</a:t>
            </a:r>
            <a:br>
              <a:rPr lang="en-US" sz="1800" dirty="0" smtClean="0">
                <a:latin typeface="Calibri" pitchFamily="34" charset="0"/>
                <a:sym typeface="Symbol"/>
              </a:rPr>
            </a:br>
            <a:r>
              <a:rPr lang="en-US" sz="1800" dirty="0" smtClean="0">
                <a:latin typeface="Calibri" pitchFamily="34" charset="0"/>
                <a:sym typeface="Symbol"/>
              </a:rPr>
              <a:t>(essentially “just” software and commercial computing hardware)</a:t>
            </a:r>
          </a:p>
          <a:p>
            <a:pPr marL="285750" indent="-285750" algn="l" eaLnBrk="1" hangingPunct="1">
              <a:spcBef>
                <a:spcPts val="0"/>
              </a:spcBef>
              <a:buFont typeface="Arial" pitchFamily="34" charset="0"/>
              <a:buChar char="•"/>
            </a:pPr>
            <a:endParaRPr lang="en-US" sz="1800" dirty="0" smtClean="0">
              <a:latin typeface="Calibri" pitchFamily="34" charset="0"/>
              <a:sym typeface="Symbol"/>
            </a:endParaRPr>
          </a:p>
          <a:p>
            <a:pPr marL="285750" indent="-285750">
              <a:spcBef>
                <a:spcPts val="0"/>
              </a:spcBef>
              <a:buFont typeface="Arial" pitchFamily="34" charset="0"/>
              <a:buChar char="•"/>
            </a:pPr>
            <a:r>
              <a:rPr lang="en-US" sz="1800" b="1" dirty="0" smtClean="0">
                <a:solidFill>
                  <a:srgbClr val="FF0000"/>
                </a:solidFill>
                <a:latin typeface="Calibri" pitchFamily="34" charset="0"/>
                <a:sym typeface="Symbol"/>
              </a:rPr>
              <a:t>Accurate prediction very difficult,</a:t>
            </a:r>
            <a:r>
              <a:rPr lang="en-US" sz="1800" dirty="0" smtClean="0">
                <a:latin typeface="Calibri" pitchFamily="34" charset="0"/>
                <a:sym typeface="Symbol"/>
              </a:rPr>
              <a:t> especially for iron-dominated magnets: </a:t>
            </a:r>
            <a:br>
              <a:rPr lang="en-US" sz="1800" dirty="0" smtClean="0">
                <a:latin typeface="Calibri" pitchFamily="34" charset="0"/>
                <a:sym typeface="Symbol"/>
              </a:rPr>
            </a:br>
            <a:r>
              <a:rPr lang="en-US" sz="1800" dirty="0" smtClean="0">
                <a:latin typeface="Calibri" pitchFamily="34" charset="0"/>
                <a:sym typeface="Symbol"/>
              </a:rPr>
              <a:t>- </a:t>
            </a:r>
            <a:r>
              <a:rPr lang="en-GB" sz="1800" dirty="0" smtClean="0">
                <a:latin typeface="Calibri" pitchFamily="34" charset="0"/>
              </a:rPr>
              <a:t>Eddy </a:t>
            </a:r>
            <a:r>
              <a:rPr lang="en-GB" sz="1800" dirty="0">
                <a:latin typeface="Calibri" pitchFamily="34" charset="0"/>
              </a:rPr>
              <a:t>currents in the magnets, vacuum chamber or surrounding structures</a:t>
            </a:r>
            <a:br>
              <a:rPr lang="en-GB" sz="1800" dirty="0">
                <a:latin typeface="Calibri" pitchFamily="34" charset="0"/>
              </a:rPr>
            </a:br>
            <a:r>
              <a:rPr lang="en-GB" sz="1800" dirty="0">
                <a:latin typeface="Calibri" pitchFamily="34" charset="0"/>
              </a:rPr>
              <a:t>- Other dynamic effects e.g. ageing of iron </a:t>
            </a:r>
            <a:r>
              <a:rPr lang="en-GB" sz="1800" dirty="0" smtClean="0">
                <a:latin typeface="Calibri" pitchFamily="34" charset="0"/>
              </a:rPr>
              <a:t>yoke, magnetic aftereffect</a:t>
            </a:r>
            <a:r>
              <a:rPr lang="en-GB" sz="1800" dirty="0">
                <a:latin typeface="Calibri" pitchFamily="34" charset="0"/>
              </a:rPr>
              <a:t/>
            </a:r>
            <a:br>
              <a:rPr lang="en-GB" sz="1800" dirty="0">
                <a:latin typeface="Calibri" pitchFamily="34" charset="0"/>
              </a:rPr>
            </a:br>
            <a:r>
              <a:rPr lang="en-GB" sz="1800" dirty="0">
                <a:latin typeface="Calibri" pitchFamily="34" charset="0"/>
              </a:rPr>
              <a:t>- Hysteresis effects (“Pulse to Pulse Modulation”)</a:t>
            </a:r>
            <a:br>
              <a:rPr lang="en-GB" sz="1800" dirty="0">
                <a:latin typeface="Calibri" pitchFamily="34" charset="0"/>
              </a:rPr>
            </a:br>
            <a:r>
              <a:rPr lang="en-GB" sz="1800" dirty="0">
                <a:latin typeface="Calibri" pitchFamily="34" charset="0"/>
              </a:rPr>
              <a:t>- Temperature drifts</a:t>
            </a:r>
            <a:br>
              <a:rPr lang="en-GB" sz="1800" dirty="0">
                <a:latin typeface="Calibri" pitchFamily="34" charset="0"/>
              </a:rPr>
            </a:br>
            <a:r>
              <a:rPr lang="en-GB" sz="1800" dirty="0">
                <a:latin typeface="Calibri" pitchFamily="34" charset="0"/>
              </a:rPr>
              <a:t>- Errors of </a:t>
            </a:r>
            <a:r>
              <a:rPr lang="en-GB" sz="1800" i="1" dirty="0">
                <a:latin typeface="Calibri" pitchFamily="34" charset="0"/>
              </a:rPr>
              <a:t>I</a:t>
            </a:r>
            <a:r>
              <a:rPr lang="en-GB" sz="1800" dirty="0">
                <a:latin typeface="Calibri" pitchFamily="34" charset="0"/>
              </a:rPr>
              <a:t>(</a:t>
            </a:r>
            <a:r>
              <a:rPr lang="en-GB" sz="1800" i="1" dirty="0">
                <a:latin typeface="Calibri" pitchFamily="34" charset="0"/>
              </a:rPr>
              <a:t>t</a:t>
            </a:r>
            <a:r>
              <a:rPr lang="en-GB" sz="1800" dirty="0">
                <a:latin typeface="Calibri" pitchFamily="34" charset="0"/>
              </a:rPr>
              <a:t>) measurement</a:t>
            </a:r>
            <a:br>
              <a:rPr lang="en-GB" sz="1800" dirty="0">
                <a:latin typeface="Calibri" pitchFamily="34" charset="0"/>
              </a:rPr>
            </a:br>
            <a:r>
              <a:rPr lang="en-GB" sz="1800" dirty="0">
                <a:latin typeface="Calibri" pitchFamily="34" charset="0"/>
              </a:rPr>
              <a:t>- Timing jitter</a:t>
            </a:r>
            <a:br>
              <a:rPr lang="en-GB" sz="1800" dirty="0">
                <a:latin typeface="Calibri" pitchFamily="34" charset="0"/>
              </a:rPr>
            </a:br>
            <a:endParaRPr lang="en-GB" sz="1800" dirty="0" smtClean="0">
              <a:latin typeface="Calibri" pitchFamily="34" charset="0"/>
            </a:endParaRPr>
          </a:p>
          <a:p>
            <a:pPr marL="285750" indent="-285750">
              <a:spcBef>
                <a:spcPts val="0"/>
              </a:spcBef>
              <a:buFont typeface="Arial" pitchFamily="34" charset="0"/>
              <a:buChar char="•"/>
            </a:pPr>
            <a:r>
              <a:rPr lang="en-US" sz="1800" dirty="0" smtClean="0">
                <a:latin typeface="Calibri" pitchFamily="34" charset="0"/>
                <a:sym typeface="Symbol"/>
              </a:rPr>
              <a:t>at CERN, only the </a:t>
            </a:r>
            <a:r>
              <a:rPr lang="en-US" sz="1800" dirty="0">
                <a:latin typeface="Calibri" pitchFamily="34" charset="0"/>
                <a:sym typeface="Symbol"/>
              </a:rPr>
              <a:t>Antiproton Decelerator </a:t>
            </a:r>
            <a:r>
              <a:rPr lang="en-US" sz="1800" dirty="0" smtClean="0">
                <a:latin typeface="Calibri" pitchFamily="34" charset="0"/>
                <a:sym typeface="Symbol"/>
              </a:rPr>
              <a:t>can run reliably on the synthetic B-train (</a:t>
            </a:r>
            <a:r>
              <a:rPr lang="en-US" sz="1800" i="1" dirty="0" smtClean="0">
                <a:latin typeface="Calibri" pitchFamily="34" charset="0"/>
                <a:sym typeface="Symbol"/>
              </a:rPr>
              <a:t>very</a:t>
            </a:r>
            <a:r>
              <a:rPr lang="en-US" sz="1800" dirty="0" smtClean="0">
                <a:latin typeface="Calibri" pitchFamily="34" charset="0"/>
                <a:sym typeface="Symbol"/>
              </a:rPr>
              <a:t> special case: very low-field ring, RF stability is much more critical than field accuracy)</a:t>
            </a:r>
          </a:p>
          <a:p>
            <a:pPr marL="285750" indent="-285750" algn="l" eaLnBrk="1" hangingPunct="1">
              <a:spcBef>
                <a:spcPts val="0"/>
              </a:spcBef>
              <a:buFont typeface="Arial" pitchFamily="34" charset="0"/>
              <a:buChar char="•"/>
            </a:pPr>
            <a:endParaRPr lang="en-US" sz="1800" dirty="0" smtClean="0">
              <a:latin typeface="Calibri" pitchFamily="34" charset="0"/>
              <a:sym typeface="Symbol"/>
            </a:endParaRPr>
          </a:p>
          <a:p>
            <a:pPr marL="285750" indent="-285750" algn="l" eaLnBrk="1" hangingPunct="1">
              <a:spcBef>
                <a:spcPts val="0"/>
              </a:spcBef>
              <a:buFont typeface="Arial" pitchFamily="34" charset="0"/>
              <a:buChar char="•"/>
            </a:pPr>
            <a:r>
              <a:rPr lang="en-US" sz="1800" dirty="0" smtClean="0">
                <a:latin typeface="Calibri" pitchFamily="34" charset="0"/>
                <a:sym typeface="Symbol"/>
              </a:rPr>
              <a:t>… a different story for high field, superconducting magnets …</a:t>
            </a:r>
            <a:endParaRPr lang="en-US" sz="1800" dirty="0" smtClean="0">
              <a:latin typeface="Calibri" pitchFamily="34" charset="0"/>
            </a:endParaRPr>
          </a:p>
        </p:txBody>
      </p:sp>
    </p:spTree>
    <p:extLst>
      <p:ext uri="{BB962C8B-B14F-4D97-AF65-F5344CB8AC3E}">
        <p14:creationId xmlns:p14="http://schemas.microsoft.com/office/powerpoint/2010/main" val="25290004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88765" y="774359"/>
                <a:ext cx="6737945" cy="2435877"/>
              </a:xfrm>
              <a:prstGeom prst="rect">
                <a:avLst/>
              </a:prstGeom>
            </p:spPr>
            <p:txBody>
              <a:bodyPr wrap="square" lIns="96981" tIns="48491" rIns="96981" bIns="48491">
                <a:spAutoFit/>
              </a:bodyPr>
              <a:lstStyle/>
              <a:p>
                <a:pPr marL="303066" indent="-303066">
                  <a:spcBef>
                    <a:spcPts val="0"/>
                  </a:spcBef>
                  <a:buFont typeface="Arial" pitchFamily="34" charset="0"/>
                  <a:buChar char="•"/>
                </a:pPr>
                <a:r>
                  <a:rPr lang="en-US" sz="1800" dirty="0">
                    <a:latin typeface="Calibri" pitchFamily="34" charset="0"/>
                  </a:rPr>
                  <a:t>Original design objectives: </a:t>
                </a:r>
                <a:br>
                  <a:rPr lang="en-US" sz="1800" dirty="0">
                    <a:latin typeface="Calibri" pitchFamily="34" charset="0"/>
                  </a:rPr>
                </a:br>
                <a:r>
                  <a:rPr lang="en-US" sz="1800" dirty="0">
                    <a:latin typeface="Calibri" pitchFamily="34" charset="0"/>
                  </a:rPr>
                  <a:t>- supplement the measured B-train in case of failure (attained)</a:t>
                </a:r>
                <a:br>
                  <a:rPr lang="en-US" sz="1800" dirty="0">
                    <a:latin typeface="Calibri" pitchFamily="34" charset="0"/>
                  </a:rPr>
                </a:br>
                <a:r>
                  <a:rPr lang="en-US" sz="1800" dirty="0">
                    <a:latin typeface="Calibri" pitchFamily="34" charset="0"/>
                  </a:rPr>
                  <a:t>- predict the field with 10</a:t>
                </a:r>
                <a:r>
                  <a:rPr lang="en-US" sz="1800" baseline="30000" dirty="0">
                    <a:latin typeface="Calibri" pitchFamily="34" charset="0"/>
                  </a:rPr>
                  <a:t>-4</a:t>
                </a:r>
                <a:r>
                  <a:rPr lang="en-US" sz="1800" dirty="0">
                    <a:latin typeface="Calibri" pitchFamily="34" charset="0"/>
                  </a:rPr>
                  <a:t> precision and zero noise </a:t>
                </a:r>
                <a:r>
                  <a:rPr lang="en-US" sz="1800" dirty="0" smtClean="0">
                    <a:latin typeface="Calibri" pitchFamily="34" charset="0"/>
                  </a:rPr>
                  <a:t>(…) </a:t>
                </a:r>
                <a:endParaRPr lang="en-US" sz="1800" dirty="0">
                  <a:latin typeface="Calibri" pitchFamily="34" charset="0"/>
                </a:endParaRPr>
              </a:p>
              <a:p>
                <a:pPr marL="303066" indent="-303066">
                  <a:spcBef>
                    <a:spcPts val="0"/>
                  </a:spcBef>
                  <a:buFont typeface="Arial" pitchFamily="34" charset="0"/>
                  <a:buChar char="•"/>
                </a:pPr>
                <a:r>
                  <a:rPr lang="en-US" sz="1800" dirty="0">
                    <a:latin typeface="Calibri" pitchFamily="34" charset="0"/>
                  </a:rPr>
                  <a:t>Simple 1</a:t>
                </a:r>
                <a:r>
                  <a:rPr lang="en-US" sz="1800" baseline="30000" dirty="0">
                    <a:latin typeface="Calibri" pitchFamily="34" charset="0"/>
                  </a:rPr>
                  <a:t>st</a:t>
                </a:r>
                <a:r>
                  <a:rPr lang="en-US" sz="1800" dirty="0">
                    <a:latin typeface="Calibri" pitchFamily="34" charset="0"/>
                  </a:rPr>
                  <a:t> order linear model including eddy currents:</a:t>
                </a:r>
                <a:br>
                  <a:rPr lang="en-US" sz="1800" dirty="0">
                    <a:latin typeface="Calibri" pitchFamily="34" charset="0"/>
                  </a:rPr>
                </a:br>
                <a:r>
                  <a:rPr lang="fr-CH" sz="1800" dirty="0"/>
                  <a:t> </a:t>
                </a:r>
                <a14:m>
                  <m:oMath xmlns:m="http://schemas.openxmlformats.org/officeDocument/2006/math">
                    <m:r>
                      <a:rPr lang="fr-CH" sz="1800" i="1">
                        <a:solidFill>
                          <a:srgbClr val="FF0000"/>
                        </a:solidFill>
                        <a:latin typeface="Cambria Math"/>
                      </a:rPr>
                      <m:t>𝐵</m:t>
                    </m:r>
                    <m:r>
                      <a:rPr lang="fr-CH" sz="1800" i="1">
                        <a:solidFill>
                          <a:srgbClr val="FF0000"/>
                        </a:solidFill>
                        <a:latin typeface="Cambria Math"/>
                      </a:rPr>
                      <m:t>=</m:t>
                    </m:r>
                    <m:sSub>
                      <m:sSubPr>
                        <m:ctrlPr>
                          <a:rPr lang="fr-CH" sz="1800" i="1">
                            <a:solidFill>
                              <a:srgbClr val="FF0000"/>
                            </a:solidFill>
                            <a:latin typeface="Cambria Math"/>
                          </a:rPr>
                        </m:ctrlPr>
                      </m:sSubPr>
                      <m:e>
                        <m:r>
                          <a:rPr lang="fr-CH" sz="1800" i="1">
                            <a:solidFill>
                              <a:srgbClr val="FF0000"/>
                            </a:solidFill>
                            <a:latin typeface="Cambria Math"/>
                          </a:rPr>
                          <m:t>𝐵</m:t>
                        </m:r>
                      </m:e>
                      <m:sub>
                        <m:r>
                          <a:rPr lang="fr-CH" sz="1800" i="1">
                            <a:solidFill>
                              <a:srgbClr val="FF0000"/>
                            </a:solidFill>
                            <a:latin typeface="Cambria Math"/>
                          </a:rPr>
                          <m:t>0</m:t>
                        </m:r>
                      </m:sub>
                    </m:sSub>
                    <m:r>
                      <a:rPr lang="fr-CH" sz="1800" i="1">
                        <a:solidFill>
                          <a:srgbClr val="FF0000"/>
                        </a:solidFill>
                        <a:latin typeface="Cambria Math"/>
                      </a:rPr>
                      <m:t>+</m:t>
                    </m:r>
                    <m:sSub>
                      <m:sSubPr>
                        <m:ctrlPr>
                          <a:rPr lang="fr-CH" sz="1800" i="1">
                            <a:solidFill>
                              <a:srgbClr val="FF0000"/>
                            </a:solidFill>
                            <a:latin typeface="Cambria Math"/>
                          </a:rPr>
                        </m:ctrlPr>
                      </m:sSubPr>
                      <m:e>
                        <m:r>
                          <a:rPr lang="fr-CH" sz="1800" i="1">
                            <a:solidFill>
                              <a:srgbClr val="FF0000"/>
                            </a:solidFill>
                            <a:latin typeface="Cambria Math"/>
                          </a:rPr>
                          <m:t>𝑘</m:t>
                        </m:r>
                      </m:e>
                      <m:sub>
                        <m:r>
                          <a:rPr lang="fr-CH" sz="1800" i="1">
                            <a:solidFill>
                              <a:srgbClr val="FF0000"/>
                            </a:solidFill>
                            <a:latin typeface="Cambria Math"/>
                          </a:rPr>
                          <m:t>1</m:t>
                        </m:r>
                      </m:sub>
                    </m:sSub>
                    <m:sSub>
                      <m:sSubPr>
                        <m:ctrlPr>
                          <a:rPr lang="fr-CH" sz="1800" i="1">
                            <a:solidFill>
                              <a:srgbClr val="FF0000"/>
                            </a:solidFill>
                            <a:latin typeface="Cambria Math"/>
                          </a:rPr>
                        </m:ctrlPr>
                      </m:sSubPr>
                      <m:e>
                        <m:r>
                          <a:rPr lang="fr-CH" sz="1800" i="1">
                            <a:solidFill>
                              <a:srgbClr val="FF0000"/>
                            </a:solidFill>
                            <a:latin typeface="Cambria Math"/>
                          </a:rPr>
                          <m:t>𝐼</m:t>
                        </m:r>
                      </m:e>
                      <m:sub>
                        <m:r>
                          <a:rPr lang="fr-CH" sz="1800" i="1">
                            <a:solidFill>
                              <a:srgbClr val="FF0000"/>
                            </a:solidFill>
                            <a:latin typeface="Cambria Math"/>
                          </a:rPr>
                          <m:t>𝑚</m:t>
                        </m:r>
                      </m:sub>
                    </m:sSub>
                    <m:r>
                      <a:rPr lang="fr-CH" sz="1800" i="1">
                        <a:solidFill>
                          <a:srgbClr val="FF0000"/>
                        </a:solidFill>
                        <a:latin typeface="Cambria Math"/>
                      </a:rPr>
                      <m:t>−</m:t>
                    </m:r>
                    <m:sSub>
                      <m:sSubPr>
                        <m:ctrlPr>
                          <a:rPr lang="fr-CH" sz="1800" i="1">
                            <a:solidFill>
                              <a:srgbClr val="FF0000"/>
                            </a:solidFill>
                            <a:latin typeface="Cambria Math"/>
                          </a:rPr>
                        </m:ctrlPr>
                      </m:sSubPr>
                      <m:e>
                        <m:r>
                          <a:rPr lang="fr-CH" sz="1800" i="1">
                            <a:solidFill>
                              <a:srgbClr val="FF0000"/>
                            </a:solidFill>
                            <a:latin typeface="Cambria Math"/>
                          </a:rPr>
                          <m:t>𝑘</m:t>
                        </m:r>
                      </m:e>
                      <m:sub>
                        <m:r>
                          <a:rPr lang="fr-CH" sz="1800" i="1">
                            <a:solidFill>
                              <a:srgbClr val="FF0000"/>
                            </a:solidFill>
                            <a:latin typeface="Cambria Math"/>
                          </a:rPr>
                          <m:t>2</m:t>
                        </m:r>
                      </m:sub>
                    </m:sSub>
                    <m:r>
                      <a:rPr lang="fr-CH" sz="1800" i="1">
                        <a:solidFill>
                          <a:srgbClr val="FF0000"/>
                        </a:solidFill>
                        <a:latin typeface="Cambria Math"/>
                      </a:rPr>
                      <m:t>𝐿</m:t>
                    </m:r>
                    <m:r>
                      <a:rPr lang="fr-CH" sz="1800" i="1">
                        <a:solidFill>
                          <a:srgbClr val="FF0000"/>
                        </a:solidFill>
                        <a:latin typeface="Cambria Math"/>
                      </a:rPr>
                      <m:t> </m:t>
                    </m:r>
                    <m:f>
                      <m:fPr>
                        <m:ctrlPr>
                          <a:rPr lang="fr-CH" sz="1800" i="1">
                            <a:solidFill>
                              <a:srgbClr val="FF0000"/>
                            </a:solidFill>
                            <a:latin typeface="Cambria Math"/>
                          </a:rPr>
                        </m:ctrlPr>
                      </m:fPr>
                      <m:num>
                        <m:r>
                          <a:rPr lang="fr-CH" sz="1800" i="1">
                            <a:solidFill>
                              <a:srgbClr val="FF0000"/>
                            </a:solidFill>
                            <a:latin typeface="Cambria Math"/>
                          </a:rPr>
                          <m:t>𝑑</m:t>
                        </m:r>
                        <m:sSub>
                          <m:sSubPr>
                            <m:ctrlPr>
                              <a:rPr lang="fr-CH" sz="1800" i="1">
                                <a:solidFill>
                                  <a:srgbClr val="FF0000"/>
                                </a:solidFill>
                                <a:latin typeface="Cambria Math"/>
                              </a:rPr>
                            </m:ctrlPr>
                          </m:sSubPr>
                          <m:e>
                            <m:r>
                              <a:rPr lang="fr-CH" sz="1800" i="1">
                                <a:solidFill>
                                  <a:srgbClr val="FF0000"/>
                                </a:solidFill>
                                <a:latin typeface="Cambria Math"/>
                              </a:rPr>
                              <m:t>𝐼</m:t>
                            </m:r>
                          </m:e>
                          <m:sub>
                            <m:r>
                              <a:rPr lang="fr-CH" sz="1800" i="1">
                                <a:solidFill>
                                  <a:srgbClr val="FF0000"/>
                                </a:solidFill>
                                <a:latin typeface="Cambria Math"/>
                              </a:rPr>
                              <m:t>𝑚</m:t>
                            </m:r>
                          </m:sub>
                        </m:sSub>
                      </m:num>
                      <m:den>
                        <m:r>
                          <a:rPr lang="fr-CH" sz="1800" i="1">
                            <a:solidFill>
                              <a:srgbClr val="FF0000"/>
                            </a:solidFill>
                            <a:latin typeface="Cambria Math"/>
                          </a:rPr>
                          <m:t>𝑑𝑡</m:t>
                        </m:r>
                      </m:den>
                    </m:f>
                  </m:oMath>
                </a14:m>
                <a:endParaRPr lang="en-US" sz="1800" dirty="0">
                  <a:solidFill>
                    <a:srgbClr val="FF0000"/>
                  </a:solidFill>
                  <a:latin typeface="Calibri" pitchFamily="34" charset="0"/>
                </a:endParaRPr>
              </a:p>
              <a:p>
                <a:pPr marL="303066" indent="-303066">
                  <a:spcBef>
                    <a:spcPts val="0"/>
                  </a:spcBef>
                  <a:buFont typeface="Arial" pitchFamily="34" charset="0"/>
                  <a:buChar char="•"/>
                </a:pPr>
                <a:r>
                  <a:rPr lang="en-US" sz="1800" dirty="0">
                    <a:latin typeface="Calibri" pitchFamily="34" charset="0"/>
                  </a:rPr>
                  <a:t>Accurate, but requires recalibration with NMR </a:t>
                </a:r>
                <a:r>
                  <a:rPr lang="en-US" sz="1800" u="sng" dirty="0">
                    <a:latin typeface="Calibri" pitchFamily="34" charset="0"/>
                  </a:rPr>
                  <a:t>every few hours</a:t>
                </a:r>
              </a:p>
              <a:p>
                <a:pPr marL="303066" indent="-303066">
                  <a:spcBef>
                    <a:spcPts val="0"/>
                  </a:spcBef>
                  <a:buFont typeface="Arial" pitchFamily="34" charset="0"/>
                  <a:buChar char="•"/>
                </a:pPr>
                <a:r>
                  <a:rPr lang="en-US" sz="1800" dirty="0">
                    <a:latin typeface="Calibri" pitchFamily="34" charset="0"/>
                  </a:rPr>
                  <a:t>Useful mainly as a diagnostic tool in case of </a:t>
                </a:r>
                <a:r>
                  <a:rPr lang="en-US" sz="1800" dirty="0" smtClean="0">
                    <a:latin typeface="Calibri" pitchFamily="34" charset="0"/>
                  </a:rPr>
                  <a:t>control signal </a:t>
                </a:r>
                <a:br>
                  <a:rPr lang="en-US" sz="1800" dirty="0" smtClean="0">
                    <a:latin typeface="Calibri" pitchFamily="34" charset="0"/>
                  </a:rPr>
                </a:br>
                <a:r>
                  <a:rPr lang="en-US" sz="1800" dirty="0" smtClean="0">
                    <a:latin typeface="Calibri" pitchFamily="34" charset="0"/>
                  </a:rPr>
                  <a:t>or </a:t>
                </a:r>
                <a:r>
                  <a:rPr lang="en-US" sz="1800" dirty="0">
                    <a:latin typeface="Calibri" pitchFamily="34" charset="0"/>
                  </a:rPr>
                  <a:t>B-train </a:t>
                </a:r>
                <a:r>
                  <a:rPr lang="en-US" sz="1800" dirty="0" smtClean="0">
                    <a:latin typeface="Calibri" pitchFamily="34" charset="0"/>
                  </a:rPr>
                  <a:t>malfunctions</a:t>
                </a:r>
                <a:endParaRPr lang="en-US" sz="1800" dirty="0">
                  <a:latin typeface="Calibri"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8765" y="774359"/>
                <a:ext cx="6737945" cy="2435877"/>
              </a:xfrm>
              <a:prstGeom prst="rect">
                <a:avLst/>
              </a:prstGeom>
              <a:blipFill rotWithShape="1">
                <a:blip r:embed="rId3"/>
                <a:stretch>
                  <a:fillRect l="-543" t="-1250" b="-2750"/>
                </a:stretch>
              </a:blipFill>
            </p:spPr>
            <p:txBody>
              <a:bodyPr/>
              <a:lstStyle/>
              <a:p>
                <a:r>
                  <a:rPr lang="en-GB">
                    <a:noFill/>
                  </a:rPr>
                  <a:t> </a:t>
                </a:r>
              </a:p>
            </p:txBody>
          </p:sp>
        </mc:Fallback>
      </mc:AlternateContent>
      <p:grpSp>
        <p:nvGrpSpPr>
          <p:cNvPr id="14" name="Group 13"/>
          <p:cNvGrpSpPr/>
          <p:nvPr/>
        </p:nvGrpSpPr>
        <p:grpSpPr>
          <a:xfrm>
            <a:off x="6743219" y="1003674"/>
            <a:ext cx="2977573" cy="3286379"/>
            <a:chOff x="6465168" y="260648"/>
            <a:chExt cx="3318613" cy="3366363"/>
          </a:xfrm>
        </p:grpSpPr>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168" y="332656"/>
              <a:ext cx="3318613" cy="3294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880648" y="260648"/>
              <a:ext cx="2710117" cy="290849"/>
            </a:xfrm>
            <a:prstGeom prst="rect">
              <a:avLst/>
            </a:prstGeom>
          </p:spPr>
          <p:txBody>
            <a:bodyPr wrap="none">
              <a:spAutoFit/>
            </a:bodyPr>
            <a:lstStyle/>
            <a:p>
              <a:r>
                <a:rPr lang="en-US" sz="1500" dirty="0">
                  <a:latin typeface="Calibri" pitchFamily="34" charset="0"/>
                </a:rPr>
                <a:t>block diagram of implementation</a:t>
              </a:r>
              <a:endParaRPr lang="en-GB" sz="1500" dirty="0"/>
            </a:p>
          </p:txBody>
        </p:sp>
      </p:grpSp>
      <p:grpSp>
        <p:nvGrpSpPr>
          <p:cNvPr id="13" name="Group 12"/>
          <p:cNvGrpSpPr/>
          <p:nvPr/>
        </p:nvGrpSpPr>
        <p:grpSpPr>
          <a:xfrm>
            <a:off x="6451600" y="4343400"/>
            <a:ext cx="3624903" cy="2209800"/>
            <a:chOff x="5041041" y="3869416"/>
            <a:chExt cx="4015296" cy="2075932"/>
          </a:xfrm>
        </p:grpSpPr>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7429" y="3897052"/>
              <a:ext cx="3772061" cy="196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bwMode="auto">
            <a:xfrm flipV="1">
              <a:off x="6969224" y="5456205"/>
              <a:ext cx="0" cy="489143"/>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6930923" y="4577735"/>
              <a:ext cx="0" cy="489143"/>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16" name="Rectangle 15"/>
            <p:cNvSpPr/>
            <p:nvPr/>
          </p:nvSpPr>
          <p:spPr>
            <a:xfrm>
              <a:off x="5041041" y="3869416"/>
              <a:ext cx="4015296" cy="303588"/>
            </a:xfrm>
            <a:prstGeom prst="rect">
              <a:avLst/>
            </a:prstGeom>
            <a:solidFill>
              <a:srgbClr val="FFFFFF"/>
            </a:solidFill>
          </p:spPr>
          <p:txBody>
            <a:bodyPr wrap="none">
              <a:spAutoFit/>
            </a:bodyPr>
            <a:lstStyle/>
            <a:p>
              <a:r>
                <a:rPr lang="en-US" sz="1500" b="1" dirty="0">
                  <a:solidFill>
                    <a:srgbClr val="FF0000"/>
                  </a:solidFill>
                  <a:latin typeface="Calibri" pitchFamily="34" charset="0"/>
                </a:rPr>
                <a:t>0.05% short-term error w.r.t. measurement</a:t>
              </a:r>
              <a:endParaRPr lang="en-GB" sz="1500" b="1" dirty="0">
                <a:solidFill>
                  <a:srgbClr val="FF0000"/>
                </a:solidFill>
              </a:endParaRPr>
            </a:p>
          </p:txBody>
        </p:sp>
      </p:grpSp>
      <p:sp>
        <p:nvSpPr>
          <p:cNvPr id="7" name="Rectangle 6"/>
          <p:cNvSpPr/>
          <p:nvPr/>
        </p:nvSpPr>
        <p:spPr>
          <a:xfrm>
            <a:off x="6135944" y="6629400"/>
            <a:ext cx="4049456" cy="374928"/>
          </a:xfrm>
          <a:prstGeom prst="rect">
            <a:avLst/>
          </a:prstGeom>
        </p:spPr>
        <p:txBody>
          <a:bodyPr wrap="square" lIns="96981" tIns="48491" rIns="96981" bIns="48491">
            <a:spAutoFit/>
          </a:bodyPr>
          <a:lstStyle/>
          <a:p>
            <a:pPr algn="r"/>
            <a:r>
              <a:rPr lang="en-GB" sz="900" dirty="0"/>
              <a:t>F. </a:t>
            </a:r>
            <a:r>
              <a:rPr lang="en-GB" sz="900" dirty="0" err="1" smtClean="0"/>
              <a:t>Caspers,</a:t>
            </a:r>
            <a:r>
              <a:rPr lang="en-GB" sz="900" i="1" dirty="0" err="1" smtClean="0"/>
              <a:t>et</a:t>
            </a:r>
            <a:r>
              <a:rPr lang="en-GB" sz="900" i="1" dirty="0" smtClean="0"/>
              <a:t> al.</a:t>
            </a:r>
            <a:r>
              <a:rPr lang="en-GB" sz="900" dirty="0" smtClean="0"/>
              <a:t>, </a:t>
            </a:r>
            <a:r>
              <a:rPr lang="en-GB" sz="900" dirty="0"/>
              <a:t>An Alternative to Classical Real-time Magnetic Field Measurements using a Magnet </a:t>
            </a:r>
            <a:r>
              <a:rPr lang="en-GB" sz="900" dirty="0" smtClean="0"/>
              <a:t>Model, ICALEPCS 97</a:t>
            </a:r>
            <a:endParaRPr lang="en-GB" sz="900" dirty="0"/>
          </a:p>
        </p:txBody>
      </p:sp>
      <p:sp>
        <p:nvSpPr>
          <p:cNvPr id="25" name="Title 1"/>
          <p:cNvSpPr txBox="1">
            <a:spLocks/>
          </p:cNvSpPr>
          <p:nvPr/>
        </p:nvSpPr>
        <p:spPr>
          <a:xfrm>
            <a:off x="108414" y="45804"/>
            <a:ext cx="6553200" cy="647700"/>
          </a:xfrm>
          <a:prstGeom prst="rect">
            <a:avLst/>
          </a:prstGeom>
        </p:spPr>
        <p:txBody>
          <a:bodyPr anchor="ctr" anchorCtr="0"/>
          <a:lstStyle>
            <a:lvl1pPr algn="l" rtl="0" eaLnBrk="0" fontAlgn="base" hangingPunct="0">
              <a:spcBef>
                <a:spcPct val="0"/>
              </a:spcBef>
              <a:spcAft>
                <a:spcPct val="0"/>
              </a:spcAft>
              <a:defRPr sz="2200" b="1">
                <a:solidFill>
                  <a:srgbClr val="FFFFFF"/>
                </a:solidFill>
                <a:latin typeface="+mj-lt"/>
                <a:ea typeface="ＭＳ Ｐゴシック" charset="-128"/>
                <a:cs typeface="ＭＳ Ｐゴシック" charset="0"/>
                <a:sym typeface="Arial" charset="0"/>
              </a:defRPr>
            </a:lvl1pPr>
            <a:lvl2pPr algn="l" rtl="0" eaLnBrk="0" fontAlgn="base" hangingPunct="0">
              <a:spcBef>
                <a:spcPct val="0"/>
              </a:spcBef>
              <a:spcAft>
                <a:spcPct val="0"/>
              </a:spcAft>
              <a:defRPr sz="2200" b="1">
                <a:solidFill>
                  <a:srgbClr val="FFFFFF"/>
                </a:solidFill>
                <a:latin typeface="Calibri" pitchFamily="34" charset="0"/>
                <a:ea typeface="ＭＳ Ｐゴシック" charset="0"/>
                <a:cs typeface="ＭＳ Ｐゴシック" charset="0"/>
                <a:sym typeface="Arial" charset="0"/>
              </a:defRPr>
            </a:lvl2pPr>
            <a:lvl3pPr algn="l" rtl="0" eaLnBrk="0" fontAlgn="base" hangingPunct="0">
              <a:spcBef>
                <a:spcPct val="0"/>
              </a:spcBef>
              <a:spcAft>
                <a:spcPct val="0"/>
              </a:spcAft>
              <a:defRPr sz="2200" b="1">
                <a:solidFill>
                  <a:srgbClr val="FFFFFF"/>
                </a:solidFill>
                <a:latin typeface="Calibri" pitchFamily="34" charset="0"/>
                <a:ea typeface="ＭＳ Ｐゴシック" charset="0"/>
                <a:cs typeface="ＭＳ Ｐゴシック" charset="0"/>
                <a:sym typeface="Arial" charset="0"/>
              </a:defRPr>
            </a:lvl3pPr>
            <a:lvl4pPr algn="l" rtl="0" eaLnBrk="0" fontAlgn="base" hangingPunct="0">
              <a:spcBef>
                <a:spcPct val="0"/>
              </a:spcBef>
              <a:spcAft>
                <a:spcPct val="0"/>
              </a:spcAft>
              <a:defRPr sz="2200" b="1">
                <a:solidFill>
                  <a:srgbClr val="FFFFFF"/>
                </a:solidFill>
                <a:latin typeface="Calibri" pitchFamily="34" charset="0"/>
                <a:ea typeface="ＭＳ Ｐゴシック" charset="0"/>
                <a:cs typeface="ＭＳ Ｐゴシック" charset="0"/>
                <a:sym typeface="Arial" charset="0"/>
              </a:defRPr>
            </a:lvl4pPr>
            <a:lvl5pPr algn="l" rtl="0" eaLnBrk="0" fontAlgn="base" hangingPunct="0">
              <a:spcBef>
                <a:spcPct val="0"/>
              </a:spcBef>
              <a:spcAft>
                <a:spcPct val="0"/>
              </a:spcAft>
              <a:defRPr sz="2200" b="1">
                <a:solidFill>
                  <a:srgbClr val="FFFFFF"/>
                </a:solidFill>
                <a:latin typeface="Calibri" pitchFamily="34" charset="0"/>
                <a:ea typeface="ＭＳ Ｐゴシック" charset="0"/>
                <a:cs typeface="ＭＳ Ｐゴシック" charset="0"/>
                <a:sym typeface="Arial" charset="0"/>
              </a:defRPr>
            </a:lvl5pPr>
            <a:lvl6pPr marL="457200" algn="l" rtl="0" fontAlgn="base">
              <a:spcBef>
                <a:spcPct val="0"/>
              </a:spcBef>
              <a:spcAft>
                <a:spcPct val="0"/>
              </a:spcAft>
              <a:defRPr sz="2200" b="1">
                <a:solidFill>
                  <a:srgbClr val="FFFFFF"/>
                </a:solidFill>
                <a:latin typeface="Arial" charset="0"/>
                <a:ea typeface="ＭＳ Ｐゴシック" charset="0"/>
                <a:sym typeface="Arial" charset="0"/>
              </a:defRPr>
            </a:lvl6pPr>
            <a:lvl7pPr marL="914400" algn="l" rtl="0" fontAlgn="base">
              <a:spcBef>
                <a:spcPct val="0"/>
              </a:spcBef>
              <a:spcAft>
                <a:spcPct val="0"/>
              </a:spcAft>
              <a:defRPr sz="2200" b="1">
                <a:solidFill>
                  <a:srgbClr val="FFFFFF"/>
                </a:solidFill>
                <a:latin typeface="Arial" charset="0"/>
                <a:ea typeface="ＭＳ Ｐゴシック" charset="0"/>
                <a:sym typeface="Arial" charset="0"/>
              </a:defRPr>
            </a:lvl7pPr>
            <a:lvl8pPr marL="1371600" algn="l" rtl="0" fontAlgn="base">
              <a:spcBef>
                <a:spcPct val="0"/>
              </a:spcBef>
              <a:spcAft>
                <a:spcPct val="0"/>
              </a:spcAft>
              <a:defRPr sz="2200" b="1">
                <a:solidFill>
                  <a:srgbClr val="FFFFFF"/>
                </a:solidFill>
                <a:latin typeface="Arial" charset="0"/>
                <a:ea typeface="ＭＳ Ｐゴシック" charset="0"/>
                <a:sym typeface="Arial" charset="0"/>
              </a:defRPr>
            </a:lvl8pPr>
            <a:lvl9pPr marL="1828800" algn="l" rtl="0" fontAlgn="base">
              <a:spcBef>
                <a:spcPct val="0"/>
              </a:spcBef>
              <a:spcAft>
                <a:spcPct val="0"/>
              </a:spcAft>
              <a:defRPr sz="2200" b="1">
                <a:solidFill>
                  <a:srgbClr val="FFFFFF"/>
                </a:solidFill>
                <a:latin typeface="Arial" charset="0"/>
                <a:ea typeface="ＭＳ Ｐゴシック" charset="0"/>
                <a:sym typeface="Arial" charset="0"/>
              </a:defRPr>
            </a:lvl9pPr>
          </a:lstStyle>
          <a:p>
            <a:r>
              <a:rPr lang="en-US" dirty="0" smtClean="0">
                <a:ea typeface="ＭＳ Ｐゴシック" pitchFamily="34" charset="-128"/>
              </a:rPr>
              <a:t>Field model of CERN PS Booster</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00" y="3281606"/>
            <a:ext cx="5352107" cy="346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057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904" y="734080"/>
            <a:ext cx="10044193" cy="2036921"/>
          </a:xfrm>
          <a:prstGeom prst="rect">
            <a:avLst/>
          </a:prstGeom>
        </p:spPr>
        <p:txBody>
          <a:bodyPr wrap="square" lIns="96981" tIns="48491" rIns="96981" bIns="48491">
            <a:spAutoFit/>
          </a:bodyPr>
          <a:lstStyle/>
          <a:p>
            <a:pPr marL="303066" indent="-303066">
              <a:spcBef>
                <a:spcPts val="0"/>
              </a:spcBef>
              <a:buFont typeface="Arial" pitchFamily="34" charset="0"/>
              <a:buChar char="•"/>
            </a:pPr>
            <a:r>
              <a:rPr lang="en-US" sz="1800" dirty="0" smtClean="0">
                <a:latin typeface="Calibri" pitchFamily="34" charset="0"/>
              </a:rPr>
              <a:t>Aim: </a:t>
            </a:r>
            <a:r>
              <a:rPr lang="en-US" sz="1800" b="1" dirty="0" smtClean="0">
                <a:latin typeface="Calibri" pitchFamily="34" charset="0"/>
              </a:rPr>
              <a:t>predict </a:t>
            </a:r>
            <a:r>
              <a:rPr lang="en-US" sz="1800" b="1" dirty="0">
                <a:latin typeface="Calibri" pitchFamily="34" charset="0"/>
              </a:rPr>
              <a:t>the state of all magnets</a:t>
            </a:r>
            <a:r>
              <a:rPr lang="en-US" sz="1800" dirty="0">
                <a:latin typeface="Calibri" pitchFamily="34" charset="0"/>
              </a:rPr>
              <a:t>, following arbitrary operating cycles, to an agreed accuracy; allow inversion I=I(B); lower requirements on beam-based feedback control</a:t>
            </a:r>
          </a:p>
          <a:p>
            <a:pPr marL="303066" indent="-303066">
              <a:spcBef>
                <a:spcPts val="0"/>
              </a:spcBef>
              <a:buFont typeface="Arial" pitchFamily="34" charset="0"/>
              <a:buChar char="•"/>
            </a:pPr>
            <a:r>
              <a:rPr lang="en-US" sz="1800" dirty="0">
                <a:latin typeface="Calibri" pitchFamily="34" charset="0"/>
              </a:rPr>
              <a:t>Semi-empirical scaling laws based on extensive statistical knowledge of magnets (25% tested cold + W/C correlation, 100% warm); relies upon permanent magnetic test facilities to measure the effects of novel operating cycles and conditions</a:t>
            </a:r>
          </a:p>
          <a:p>
            <a:pPr marL="303066" indent="-303066">
              <a:spcBef>
                <a:spcPts val="0"/>
              </a:spcBef>
              <a:buFont typeface="Arial" pitchFamily="34" charset="0"/>
              <a:buChar char="•"/>
            </a:pPr>
            <a:r>
              <a:rPr lang="en-US" sz="1800" dirty="0">
                <a:latin typeface="Calibri" pitchFamily="34" charset="0"/>
              </a:rPr>
              <a:t>Outstanding success, as proved by the unprecedentedly quick commissioning of LHC</a:t>
            </a:r>
          </a:p>
          <a:p>
            <a:pPr marL="303066" indent="-303066">
              <a:spcBef>
                <a:spcPts val="0"/>
              </a:spcBef>
              <a:buFont typeface="Arial" pitchFamily="34" charset="0"/>
              <a:buChar char="•"/>
            </a:pPr>
            <a:r>
              <a:rPr lang="en-US" sz="1800" dirty="0">
                <a:latin typeface="Calibri" pitchFamily="34" charset="0"/>
              </a:rPr>
              <a:t>Limitations: hysteresis and eddy currents effects (as needed for resistive magnets) are not included</a:t>
            </a:r>
          </a:p>
        </p:txBody>
      </p:sp>
      <p:pic>
        <p:nvPicPr>
          <p:cNvPr id="6146" name="Picture 2" descr="FiDeL sche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600" y="2771001"/>
            <a:ext cx="4964994" cy="36403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83547" y="2895600"/>
            <a:ext cx="4213933" cy="1252091"/>
          </a:xfrm>
          <a:prstGeom prst="rect">
            <a:avLst/>
          </a:prstGeom>
        </p:spPr>
        <p:txBody>
          <a:bodyPr wrap="square" lIns="96981" tIns="48491" rIns="96981" bIns="48491">
            <a:spAutoFit/>
          </a:bodyPr>
          <a:lstStyle/>
          <a:p>
            <a:pPr>
              <a:spcBef>
                <a:spcPts val="0"/>
              </a:spcBef>
            </a:pPr>
            <a:r>
              <a:rPr lang="en-US" sz="1500" b="1" dirty="0">
                <a:latin typeface="Calibri" pitchFamily="34" charset="0"/>
              </a:rPr>
              <a:t>parameterization of transfer function and harmonics</a:t>
            </a:r>
            <a:r>
              <a:rPr lang="en-US" sz="1500" dirty="0">
                <a:latin typeface="Calibri" pitchFamily="34" charset="0"/>
              </a:rPr>
              <a:t> of the main magnet and corrector circuits (prepare injection settings, define the ramp, provide trims to follow the field drift at injection and during ramps</a:t>
            </a:r>
          </a:p>
        </p:txBody>
      </p:sp>
      <p:sp>
        <p:nvSpPr>
          <p:cNvPr id="9" name="Rectangle 8"/>
          <p:cNvSpPr/>
          <p:nvPr/>
        </p:nvSpPr>
        <p:spPr>
          <a:xfrm>
            <a:off x="5701594" y="5257800"/>
            <a:ext cx="4215867" cy="1060119"/>
          </a:xfrm>
          <a:prstGeom prst="rect">
            <a:avLst/>
          </a:prstGeom>
        </p:spPr>
        <p:txBody>
          <a:bodyPr wrap="square" lIns="96981" tIns="48491" rIns="96981" bIns="48491">
            <a:spAutoFit/>
          </a:bodyPr>
          <a:lstStyle/>
          <a:p>
            <a:pPr>
              <a:spcBef>
                <a:spcPts val="0"/>
              </a:spcBef>
            </a:pPr>
            <a:r>
              <a:rPr lang="en-US" sz="1500" b="1" dirty="0">
                <a:latin typeface="Calibri" pitchFamily="34" charset="0"/>
              </a:rPr>
              <a:t>LHC model (MAD)</a:t>
            </a:r>
            <a:r>
              <a:rPr lang="en-US" sz="1500" dirty="0">
                <a:latin typeface="Calibri" pitchFamily="34" charset="0"/>
              </a:rPr>
              <a:t> provide a </a:t>
            </a:r>
            <a:r>
              <a:rPr lang="en-US" sz="1500" b="1" dirty="0">
                <a:latin typeface="Calibri" pitchFamily="34" charset="0"/>
              </a:rPr>
              <a:t>snap-shot of the deviations from nominal optics (field errors)</a:t>
            </a:r>
            <a:r>
              <a:rPr lang="en-US" sz="1500" dirty="0">
                <a:latin typeface="Calibri" pitchFamily="34" charset="0"/>
              </a:rPr>
              <a:t> in all magnets at an arbitrary time to perform studies on the LHC beams</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600" y="4226036"/>
            <a:ext cx="2452077" cy="730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0800" y="6629400"/>
            <a:ext cx="4921509" cy="236429"/>
          </a:xfrm>
          <a:prstGeom prst="rect">
            <a:avLst/>
          </a:prstGeom>
        </p:spPr>
        <p:txBody>
          <a:bodyPr wrap="none" lIns="96981" tIns="48491" rIns="96981" bIns="48491">
            <a:spAutoFit/>
          </a:bodyPr>
          <a:lstStyle/>
          <a:p>
            <a:r>
              <a:rPr lang="en-GB" sz="900" dirty="0"/>
              <a:t>See </a:t>
            </a:r>
            <a:r>
              <a:rPr lang="en-GB" sz="900" dirty="0" smtClean="0"/>
              <a:t>also L. </a:t>
            </a:r>
            <a:r>
              <a:rPr lang="en-GB" sz="900" dirty="0" err="1" smtClean="0"/>
              <a:t>Bottura</a:t>
            </a:r>
            <a:r>
              <a:rPr lang="en-GB" sz="900" dirty="0" smtClean="0"/>
              <a:t>, </a:t>
            </a:r>
            <a:r>
              <a:rPr lang="en-GB" sz="900" dirty="0" err="1" smtClean="0"/>
              <a:t>FiDeL</a:t>
            </a:r>
            <a:r>
              <a:rPr lang="en-GB" sz="900" dirty="0" smtClean="0"/>
              <a:t> </a:t>
            </a:r>
            <a:r>
              <a:rPr lang="en-GB" sz="900" dirty="0"/>
              <a:t>- the Field Description for the </a:t>
            </a:r>
            <a:r>
              <a:rPr lang="en-GB" sz="900" dirty="0" smtClean="0"/>
              <a:t>LHC, IMMW 16, Bad </a:t>
            </a:r>
            <a:r>
              <a:rPr lang="en-GB" sz="900" dirty="0" err="1" smtClean="0"/>
              <a:t>Zurzach</a:t>
            </a:r>
            <a:r>
              <a:rPr lang="en-GB" sz="900" dirty="0" smtClean="0"/>
              <a:t>, 2009</a:t>
            </a:r>
            <a:endParaRPr lang="en-GB" sz="900" dirty="0"/>
          </a:p>
        </p:txBody>
      </p:sp>
      <p:sp>
        <p:nvSpPr>
          <p:cNvPr id="10" name="Rectangle 9"/>
          <p:cNvSpPr/>
          <p:nvPr/>
        </p:nvSpPr>
        <p:spPr>
          <a:xfrm>
            <a:off x="131758" y="152400"/>
            <a:ext cx="5112875" cy="400110"/>
          </a:xfrm>
          <a:prstGeom prst="rect">
            <a:avLst/>
          </a:prstGeom>
        </p:spPr>
        <p:txBody>
          <a:bodyPr wrap="none">
            <a:spAutoFit/>
          </a:bodyPr>
          <a:lstStyle/>
          <a:p>
            <a:r>
              <a:rPr lang="en-US" b="1" dirty="0" smtClean="0">
                <a:solidFill>
                  <a:schemeClr val="bg1"/>
                </a:solidFill>
                <a:latin typeface="Calibri" pitchFamily="34" charset="0"/>
              </a:rPr>
              <a:t>The FIDEL </a:t>
            </a:r>
            <a:r>
              <a:rPr lang="en-US" b="1" dirty="0">
                <a:solidFill>
                  <a:schemeClr val="bg1"/>
                </a:solidFill>
                <a:latin typeface="Calibri" pitchFamily="34" charset="0"/>
              </a:rPr>
              <a:t>(</a:t>
            </a:r>
            <a:r>
              <a:rPr lang="en-US" b="1" u="sng" dirty="0">
                <a:solidFill>
                  <a:schemeClr val="bg1"/>
                </a:solidFill>
                <a:latin typeface="Calibri" pitchFamily="34" charset="0"/>
              </a:rPr>
              <a:t>Fi</a:t>
            </a:r>
            <a:r>
              <a:rPr lang="en-US" b="1" dirty="0">
                <a:solidFill>
                  <a:schemeClr val="bg1"/>
                </a:solidFill>
                <a:latin typeface="Calibri" pitchFamily="34" charset="0"/>
              </a:rPr>
              <a:t>eld </a:t>
            </a:r>
            <a:r>
              <a:rPr lang="en-US" b="1" u="sng" dirty="0">
                <a:solidFill>
                  <a:schemeClr val="bg1"/>
                </a:solidFill>
                <a:latin typeface="Calibri" pitchFamily="34" charset="0"/>
              </a:rPr>
              <a:t>De</a:t>
            </a:r>
            <a:r>
              <a:rPr lang="en-US" b="1" dirty="0">
                <a:solidFill>
                  <a:schemeClr val="bg1"/>
                </a:solidFill>
                <a:latin typeface="Calibri" pitchFamily="34" charset="0"/>
              </a:rPr>
              <a:t>scription of the </a:t>
            </a:r>
            <a:r>
              <a:rPr lang="en-US" b="1" u="sng" dirty="0">
                <a:solidFill>
                  <a:schemeClr val="bg1"/>
                </a:solidFill>
                <a:latin typeface="Calibri" pitchFamily="34" charset="0"/>
              </a:rPr>
              <a:t>L</a:t>
            </a:r>
            <a:r>
              <a:rPr lang="en-US" b="1" dirty="0">
                <a:solidFill>
                  <a:schemeClr val="bg1"/>
                </a:solidFill>
                <a:latin typeface="Calibri" pitchFamily="34" charset="0"/>
              </a:rPr>
              <a:t>HC) model</a:t>
            </a:r>
            <a:endParaRPr lang="en-GB" b="1" dirty="0">
              <a:solidFill>
                <a:schemeClr val="bg1"/>
              </a:solidFill>
            </a:endParaRPr>
          </a:p>
        </p:txBody>
      </p:sp>
    </p:spTree>
    <p:extLst>
      <p:ext uri="{BB962C8B-B14F-4D97-AF65-F5344CB8AC3E}">
        <p14:creationId xmlns:p14="http://schemas.microsoft.com/office/powerpoint/2010/main" val="2415613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9233" y="114141"/>
            <a:ext cx="3685945" cy="400110"/>
          </a:xfrm>
          <a:prstGeom prst="rect">
            <a:avLst/>
          </a:prstGeom>
        </p:spPr>
        <p:txBody>
          <a:bodyPr wrap="none">
            <a:spAutoFit/>
          </a:bodyPr>
          <a:lstStyle/>
          <a:p>
            <a:r>
              <a:rPr lang="en-GB" b="1" dirty="0">
                <a:solidFill>
                  <a:schemeClr val="bg1"/>
                </a:solidFill>
                <a:latin typeface="+mj-lt"/>
              </a:rPr>
              <a:t>FIDEL: mathematical formulation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887260"/>
            <a:ext cx="9186863" cy="604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079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440" y="765095"/>
            <a:ext cx="10121520" cy="682705"/>
          </a:xfrm>
          <a:prstGeom prst="rect">
            <a:avLst/>
          </a:prstGeom>
        </p:spPr>
        <p:txBody>
          <a:bodyPr wrap="square" lIns="96981" tIns="48491" rIns="96981" bIns="48491">
            <a:spAutoFit/>
          </a:bodyPr>
          <a:lstStyle/>
          <a:p>
            <a:pPr>
              <a:spcBef>
                <a:spcPts val="0"/>
              </a:spcBef>
            </a:pPr>
            <a:r>
              <a:rPr lang="en-US" sz="1900" dirty="0">
                <a:latin typeface="Calibri" pitchFamily="34" charset="0"/>
              </a:rPr>
              <a:t>Example of application: inversion of the current profile needed by the local B</a:t>
            </a:r>
            <a:r>
              <a:rPr lang="en-US" sz="1900" baseline="-25000" dirty="0">
                <a:latin typeface="Calibri" pitchFamily="34" charset="0"/>
              </a:rPr>
              <a:t>3</a:t>
            </a:r>
            <a:r>
              <a:rPr lang="en-US" sz="1900" dirty="0">
                <a:latin typeface="Calibri" pitchFamily="34" charset="0"/>
              </a:rPr>
              <a:t> correctors (MCS</a:t>
            </a:r>
            <a:r>
              <a:rPr lang="en-US" sz="1900" dirty="0" smtClean="0">
                <a:latin typeface="Calibri" pitchFamily="34" charset="0"/>
              </a:rPr>
              <a:t>)</a:t>
            </a:r>
            <a:br>
              <a:rPr lang="en-US" sz="1900" dirty="0" smtClean="0">
                <a:latin typeface="Calibri" pitchFamily="34" charset="0"/>
              </a:rPr>
            </a:br>
            <a:r>
              <a:rPr lang="en-US" sz="1900" dirty="0" smtClean="0">
                <a:latin typeface="Calibri" pitchFamily="34" charset="0"/>
              </a:rPr>
              <a:t>to </a:t>
            </a:r>
            <a:r>
              <a:rPr lang="en-US" sz="1900" dirty="0">
                <a:latin typeface="Calibri" pitchFamily="34" charset="0"/>
              </a:rPr>
              <a:t>compensate decay and snapback transients</a:t>
            </a:r>
          </a:p>
        </p:txBody>
      </p:sp>
      <p:grpSp>
        <p:nvGrpSpPr>
          <p:cNvPr id="23" name="Group 22"/>
          <p:cNvGrpSpPr/>
          <p:nvPr/>
        </p:nvGrpSpPr>
        <p:grpSpPr>
          <a:xfrm>
            <a:off x="5918200" y="1338225"/>
            <a:ext cx="3877354" cy="2882254"/>
            <a:chOff x="6105129" y="296652"/>
            <a:chExt cx="3780420" cy="2844316"/>
          </a:xfrm>
        </p:grpSpPr>
        <p:pic>
          <p:nvPicPr>
            <p:cNvPr id="7171" name="Picture 3" descr="C:\Users\Marco\AppData\Local\Microsoft\Windows\Temporary Internet Files\Content.IE5\QRBLIR0Z\lhc-pho-2001-00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129" y="296652"/>
              <a:ext cx="3780420" cy="28443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7"/>
            <p:cNvSpPr txBox="1">
              <a:spLocks noChangeArrowheads="1"/>
            </p:cNvSpPr>
            <p:nvPr/>
          </p:nvSpPr>
          <p:spPr bwMode="auto">
            <a:xfrm>
              <a:off x="6176934" y="2858743"/>
              <a:ext cx="1525418" cy="25816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type="none" w="sm" len="sm"/>
                </a14:hiddenLine>
              </a:ext>
            </a:extLst>
          </p:spPr>
          <p:txBody>
            <a:bodyPr wrap="none" lIns="0" tIns="0" rIns="0" bIns="0">
              <a:spAutoFit/>
            </a:bodyPr>
            <a:lstStyle/>
            <a:p>
              <a:r>
                <a:rPr lang="en-US" sz="1700" b="1" dirty="0">
                  <a:solidFill>
                    <a:srgbClr val="FFFFFF"/>
                  </a:solidFill>
                  <a:latin typeface="Calibri" pitchFamily="34" charset="0"/>
                </a:rPr>
                <a:t>MCS spool pieces</a:t>
              </a:r>
              <a:endParaRPr lang="fr-FR" sz="1700" b="1" dirty="0">
                <a:solidFill>
                  <a:srgbClr val="FFFFFF"/>
                </a:solidFill>
                <a:latin typeface="Calibri" pitchFamily="34" charset="0"/>
              </a:endParaRPr>
            </a:p>
          </p:txBody>
        </p:sp>
        <p:sp>
          <p:nvSpPr>
            <p:cNvPr id="16" name="Text Box 17"/>
            <p:cNvSpPr txBox="1">
              <a:spLocks noChangeArrowheads="1"/>
            </p:cNvSpPr>
            <p:nvPr/>
          </p:nvSpPr>
          <p:spPr bwMode="auto">
            <a:xfrm>
              <a:off x="6141132" y="518483"/>
              <a:ext cx="1849444" cy="25816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type="none" w="sm" len="sm"/>
                </a14:hiddenLine>
              </a:ext>
            </a:extLst>
          </p:spPr>
          <p:txBody>
            <a:bodyPr wrap="none" lIns="0" tIns="0" rIns="0" bIns="0">
              <a:spAutoFit/>
            </a:bodyPr>
            <a:lstStyle/>
            <a:p>
              <a:pPr algn="l"/>
              <a:r>
                <a:rPr lang="en-US" sz="1700" b="1" dirty="0">
                  <a:latin typeface="Calibri" pitchFamily="34" charset="0"/>
                </a:rPr>
                <a:t>LHC dipole cold mass</a:t>
              </a:r>
              <a:endParaRPr lang="fr-FR" sz="1700" b="1" dirty="0">
                <a:latin typeface="Calibri" pitchFamily="34" charset="0"/>
              </a:endParaRPr>
            </a:p>
          </p:txBody>
        </p:sp>
        <p:cxnSp>
          <p:nvCxnSpPr>
            <p:cNvPr id="14" name="Straight Arrow Connector 13"/>
            <p:cNvCxnSpPr/>
            <p:nvPr/>
          </p:nvCxnSpPr>
          <p:spPr bwMode="auto">
            <a:xfrm>
              <a:off x="6339172" y="764704"/>
              <a:ext cx="198004" cy="527286"/>
            </a:xfrm>
            <a:prstGeom prst="straightConnector1">
              <a:avLst/>
            </a:prstGeom>
            <a:solidFill>
              <a:schemeClr val="accent1"/>
            </a:solidFill>
            <a:ln w="3175" cap="flat" cmpd="sng" algn="ctr">
              <a:solidFill>
                <a:schemeClr val="tx1"/>
              </a:solidFill>
              <a:prstDash val="solid"/>
              <a:round/>
              <a:headEnd type="none" w="med" len="med"/>
              <a:tailEnd type="arrow"/>
            </a:ln>
            <a:effectLst/>
          </p:spPr>
        </p:cxnSp>
        <p:cxnSp>
          <p:nvCxnSpPr>
            <p:cNvPr id="19" name="Straight Arrow Connector 18"/>
            <p:cNvCxnSpPr>
              <a:stCxn id="15" idx="0"/>
            </p:cNvCxnSpPr>
            <p:nvPr/>
          </p:nvCxnSpPr>
          <p:spPr bwMode="auto">
            <a:xfrm flipV="1">
              <a:off x="6939643" y="2096853"/>
              <a:ext cx="337308" cy="761891"/>
            </a:xfrm>
            <a:prstGeom prst="straightConnector1">
              <a:avLst/>
            </a:prstGeom>
            <a:solidFill>
              <a:schemeClr val="accent1"/>
            </a:solidFill>
            <a:ln w="3175" cap="flat" cmpd="sng" algn="ctr">
              <a:solidFill>
                <a:srgbClr val="FFFFFF"/>
              </a:solidFill>
              <a:prstDash val="solid"/>
              <a:round/>
              <a:headEnd type="none" w="med" len="med"/>
              <a:tailEnd type="arrow"/>
            </a:ln>
            <a:effectLst/>
          </p:spPr>
        </p:cxnSp>
        <p:cxnSp>
          <p:nvCxnSpPr>
            <p:cNvPr id="22" name="Straight Arrow Connector 21"/>
            <p:cNvCxnSpPr>
              <a:stCxn id="15" idx="0"/>
            </p:cNvCxnSpPr>
            <p:nvPr/>
          </p:nvCxnSpPr>
          <p:spPr bwMode="auto">
            <a:xfrm flipV="1">
              <a:off x="6939643" y="2096853"/>
              <a:ext cx="987811" cy="761891"/>
            </a:xfrm>
            <a:prstGeom prst="straightConnector1">
              <a:avLst/>
            </a:prstGeom>
            <a:solidFill>
              <a:schemeClr val="accent1"/>
            </a:solidFill>
            <a:ln w="3175" cap="flat" cmpd="sng" algn="ctr">
              <a:solidFill>
                <a:srgbClr val="FFFFFF"/>
              </a:solidFill>
              <a:prstDash val="solid"/>
              <a:round/>
              <a:headEnd type="none" w="med" len="med"/>
              <a:tailEnd type="arrow"/>
            </a:ln>
            <a:effectLst/>
          </p:spPr>
        </p:cxnSp>
      </p:grpSp>
      <p:sp>
        <p:nvSpPr>
          <p:cNvPr id="9" name="Rectangle 8"/>
          <p:cNvSpPr/>
          <p:nvPr/>
        </p:nvSpPr>
        <p:spPr>
          <a:xfrm>
            <a:off x="202952" y="129559"/>
            <a:ext cx="5702715" cy="400110"/>
          </a:xfrm>
          <a:prstGeom prst="rect">
            <a:avLst/>
          </a:prstGeom>
        </p:spPr>
        <p:txBody>
          <a:bodyPr wrap="none">
            <a:spAutoFit/>
          </a:bodyPr>
          <a:lstStyle/>
          <a:p>
            <a:r>
              <a:rPr lang="en-GB" b="1" dirty="0" smtClean="0">
                <a:solidFill>
                  <a:schemeClr val="bg1"/>
                </a:solidFill>
                <a:latin typeface="+mj-lt"/>
              </a:rPr>
              <a:t>Application of FIDEL: </a:t>
            </a:r>
            <a:r>
              <a:rPr lang="en-GB" b="1" dirty="0">
                <a:solidFill>
                  <a:schemeClr val="bg1"/>
                </a:solidFill>
                <a:latin typeface="+mj-lt"/>
              </a:rPr>
              <a:t>feed-forward </a:t>
            </a:r>
            <a:r>
              <a:rPr lang="en-GB" b="1" dirty="0" smtClean="0">
                <a:solidFill>
                  <a:schemeClr val="bg1"/>
                </a:solidFill>
                <a:latin typeface="+mj-lt"/>
              </a:rPr>
              <a:t>B</a:t>
            </a:r>
            <a:r>
              <a:rPr lang="en-GB" b="1" baseline="-25000" dirty="0" smtClean="0">
                <a:solidFill>
                  <a:schemeClr val="bg1"/>
                </a:solidFill>
                <a:latin typeface="+mj-lt"/>
              </a:rPr>
              <a:t>3</a:t>
            </a:r>
            <a:r>
              <a:rPr lang="en-GB" b="1" dirty="0" smtClean="0">
                <a:solidFill>
                  <a:schemeClr val="bg1"/>
                </a:solidFill>
                <a:latin typeface="+mj-lt"/>
              </a:rPr>
              <a:t> </a:t>
            </a:r>
            <a:r>
              <a:rPr lang="en-GB" b="1" dirty="0">
                <a:solidFill>
                  <a:schemeClr val="bg1"/>
                </a:solidFill>
                <a:latin typeface="+mj-lt"/>
              </a:rPr>
              <a:t>compensation</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4269602"/>
            <a:ext cx="4800600" cy="274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1676400"/>
            <a:ext cx="5195888" cy="254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9295" y="4372303"/>
            <a:ext cx="4094163" cy="253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896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AT-MEL_template">
  <a:themeElements>
    <a:clrScheme name="">
      <a:dk1>
        <a:srgbClr val="000000"/>
      </a:dk1>
      <a:lt1>
        <a:srgbClr val="FFFFFF"/>
      </a:lt1>
      <a:dk2>
        <a:srgbClr val="000000"/>
      </a:dk2>
      <a:lt2>
        <a:srgbClr val="808080"/>
      </a:lt2>
      <a:accent1>
        <a:srgbClr val="DDDDDD"/>
      </a:accent1>
      <a:accent2>
        <a:srgbClr val="333399"/>
      </a:accent2>
      <a:accent3>
        <a:srgbClr val="FFFFFF"/>
      </a:accent3>
      <a:accent4>
        <a:srgbClr val="000000"/>
      </a:accent4>
      <a:accent5>
        <a:srgbClr val="EBEBEB"/>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charset="0"/>
            <a:ea typeface="ＭＳ Ｐゴシック" charset="0"/>
            <a:sym typeface="Arial" charset="0"/>
          </a:defRPr>
        </a:defPPr>
      </a:lstStyle>
    </a:spDef>
    <a:lnDef>
      <a:spPr bwMode="auto">
        <a:solidFill>
          <a:schemeClr val="accent1"/>
        </a:solidFill>
        <a:ln w="3175" cap="flat" cmpd="sng" algn="ctr">
          <a:solidFill>
            <a:srgbClr val="000000"/>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50800" tIns="50800" rIns="152400" bIns="50800" numCol="1" anchor="t" anchorCtr="0" compatLnSpc="1">
        <a:prstTxWarp prst="textNoShape">
          <a:avLst/>
        </a:prstTxWarp>
      </a:bodyPr>
      <a:lstStyle>
        <a:defPPr>
          <a:defRPr kern="0" dirty="0" err="1" smtClean="0">
            <a:ea typeface="ＭＳ Ｐゴシック" pitchFamily="34" charset="-128"/>
          </a:defRPr>
        </a:defPPr>
      </a:lstStyle>
    </a:txDef>
  </a:objectDefaults>
  <a:extraClrSchemeLst>
    <a:extraClrScheme>
      <a:clrScheme name="AT-MEL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5889</TotalTime>
  <Pages>0</Pages>
  <Words>1956</Words>
  <Characters>0</Characters>
  <Application>Microsoft Office PowerPoint</Application>
  <PresentationFormat>Custom</PresentationFormat>
  <Lines>0</Lines>
  <Paragraphs>321</Paragraphs>
  <Slides>38</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AT-MEL_template</vt:lpstr>
      <vt:lpstr>Equation</vt:lpstr>
      <vt:lpstr>PowerPoint Presentation</vt:lpstr>
      <vt:lpstr>PowerPoint Presentation</vt:lpstr>
      <vt:lpstr>PowerPoint Presentation</vt:lpstr>
      <vt:lpstr>Real-time magnetic field measurements</vt:lpstr>
      <vt:lpstr>Analytical magnetic field models</vt:lpstr>
      <vt:lpstr>PowerPoint Presentation</vt:lpstr>
      <vt:lpstr>PowerPoint Presentation</vt:lpstr>
      <vt:lpstr>PowerPoint Presentation</vt:lpstr>
      <vt:lpstr>PowerPoint Presentation</vt:lpstr>
      <vt:lpstr>Improving field reproducibility: pre-cycles (1/3)</vt:lpstr>
      <vt:lpstr>Improving field reproducibility: pre-cycles (2/3)</vt:lpstr>
      <vt:lpstr>Improving field reproducibility: pre-cycles (3/3)</vt:lpstr>
      <vt:lpstr>Feed-forward control of eddy currents</vt:lpstr>
      <vt:lpstr>PowerPoint Presentation</vt:lpstr>
      <vt:lpstr>Motivation</vt:lpstr>
      <vt:lpstr>CERN PS combined-function magnet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Harmonic fluxmeter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hardware repository: www.ohwr.org</vt:lpstr>
      <vt:lpstr>PowerPoint Presentation</vt:lpstr>
      <vt:lpstr>PowerPoint Presentation</vt:lpstr>
      <vt:lpstr>Summary and outlook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Marco Buzio</dc:creator>
  <cp:lastModifiedBy>Marco Buzio</cp:lastModifiedBy>
  <cp:revision>262</cp:revision>
  <dcterms:modified xsi:type="dcterms:W3CDTF">2013-06-06T16:04:44Z</dcterms:modified>
</cp:coreProperties>
</file>