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handoutMasterIdLst>
    <p:handoutMasterId r:id="rId32"/>
  </p:handoutMasterIdLst>
  <p:sldIdLst>
    <p:sldId id="355" r:id="rId2"/>
    <p:sldId id="360" r:id="rId3"/>
    <p:sldId id="361" r:id="rId4"/>
    <p:sldId id="362" r:id="rId5"/>
    <p:sldId id="363" r:id="rId6"/>
    <p:sldId id="364" r:id="rId7"/>
    <p:sldId id="374" r:id="rId8"/>
    <p:sldId id="366" r:id="rId9"/>
    <p:sldId id="365" r:id="rId10"/>
    <p:sldId id="368" r:id="rId11"/>
    <p:sldId id="370" r:id="rId12"/>
    <p:sldId id="371" r:id="rId13"/>
    <p:sldId id="369" r:id="rId14"/>
    <p:sldId id="372" r:id="rId15"/>
    <p:sldId id="373" r:id="rId16"/>
    <p:sldId id="376" r:id="rId17"/>
    <p:sldId id="377" r:id="rId18"/>
    <p:sldId id="382" r:id="rId19"/>
    <p:sldId id="378" r:id="rId20"/>
    <p:sldId id="379" r:id="rId21"/>
    <p:sldId id="380" r:id="rId22"/>
    <p:sldId id="381" r:id="rId23"/>
    <p:sldId id="375" r:id="rId24"/>
    <p:sldId id="383" r:id="rId25"/>
    <p:sldId id="384" r:id="rId26"/>
    <p:sldId id="385" r:id="rId27"/>
    <p:sldId id="386" r:id="rId28"/>
    <p:sldId id="388" r:id="rId29"/>
    <p:sldId id="387" r:id="rId30"/>
  </p:sldIdLst>
  <p:sldSz cx="10160000" cy="7620000"/>
  <p:notesSz cx="6670675" cy="9929813"/>
  <p:defaultTextStyle>
    <a:defPPr>
      <a:defRPr lang="en-US"/>
    </a:defPPr>
    <a:lvl1pPr algn="l" rtl="0" fontAlgn="base">
      <a:spcBef>
        <a:spcPct val="0"/>
      </a:spcBef>
      <a:spcAft>
        <a:spcPct val="0"/>
      </a:spcAft>
      <a:defRPr sz="2000" kern="1200">
        <a:solidFill>
          <a:srgbClr val="000000"/>
        </a:solidFill>
        <a:latin typeface="Arial" charset="0"/>
        <a:ea typeface="ＭＳ Ｐゴシック" pitchFamily="34" charset="-128"/>
        <a:cs typeface="+mn-cs"/>
        <a:sym typeface="Arial" charset="0"/>
      </a:defRPr>
    </a:lvl1pPr>
    <a:lvl2pPr marL="457200" algn="l" rtl="0" fontAlgn="base">
      <a:spcBef>
        <a:spcPct val="0"/>
      </a:spcBef>
      <a:spcAft>
        <a:spcPct val="0"/>
      </a:spcAft>
      <a:defRPr sz="2000" kern="1200">
        <a:solidFill>
          <a:srgbClr val="000000"/>
        </a:solidFill>
        <a:latin typeface="Arial" charset="0"/>
        <a:ea typeface="ＭＳ Ｐゴシック" pitchFamily="34" charset="-128"/>
        <a:cs typeface="+mn-cs"/>
        <a:sym typeface="Arial" charset="0"/>
      </a:defRPr>
    </a:lvl2pPr>
    <a:lvl3pPr marL="914400" algn="l" rtl="0" fontAlgn="base">
      <a:spcBef>
        <a:spcPct val="0"/>
      </a:spcBef>
      <a:spcAft>
        <a:spcPct val="0"/>
      </a:spcAft>
      <a:defRPr sz="2000" kern="1200">
        <a:solidFill>
          <a:srgbClr val="000000"/>
        </a:solidFill>
        <a:latin typeface="Arial" charset="0"/>
        <a:ea typeface="ＭＳ Ｐゴシック" pitchFamily="34" charset="-128"/>
        <a:cs typeface="+mn-cs"/>
        <a:sym typeface="Arial" charset="0"/>
      </a:defRPr>
    </a:lvl3pPr>
    <a:lvl4pPr marL="1371600" algn="l" rtl="0" fontAlgn="base">
      <a:spcBef>
        <a:spcPct val="0"/>
      </a:spcBef>
      <a:spcAft>
        <a:spcPct val="0"/>
      </a:spcAft>
      <a:defRPr sz="2000" kern="1200">
        <a:solidFill>
          <a:srgbClr val="000000"/>
        </a:solidFill>
        <a:latin typeface="Arial" charset="0"/>
        <a:ea typeface="ＭＳ Ｐゴシック" pitchFamily="34" charset="-128"/>
        <a:cs typeface="+mn-cs"/>
        <a:sym typeface="Arial" charset="0"/>
      </a:defRPr>
    </a:lvl4pPr>
    <a:lvl5pPr marL="1828800" algn="l" rtl="0" fontAlgn="base">
      <a:spcBef>
        <a:spcPct val="0"/>
      </a:spcBef>
      <a:spcAft>
        <a:spcPct val="0"/>
      </a:spcAft>
      <a:defRPr sz="2000" kern="1200">
        <a:solidFill>
          <a:srgbClr val="000000"/>
        </a:solidFill>
        <a:latin typeface="Arial" charset="0"/>
        <a:ea typeface="ＭＳ Ｐゴシック" pitchFamily="34" charset="-128"/>
        <a:cs typeface="+mn-cs"/>
        <a:sym typeface="Arial" charset="0"/>
      </a:defRPr>
    </a:lvl5pPr>
    <a:lvl6pPr marL="2286000" algn="l" defTabSz="914400" rtl="0" eaLnBrk="1" latinLnBrk="0" hangingPunct="1">
      <a:defRPr sz="2000" kern="1200">
        <a:solidFill>
          <a:srgbClr val="000000"/>
        </a:solidFill>
        <a:latin typeface="Arial" charset="0"/>
        <a:ea typeface="ＭＳ Ｐゴシック" pitchFamily="34" charset="-128"/>
        <a:cs typeface="+mn-cs"/>
        <a:sym typeface="Arial" charset="0"/>
      </a:defRPr>
    </a:lvl6pPr>
    <a:lvl7pPr marL="2743200" algn="l" defTabSz="914400" rtl="0" eaLnBrk="1" latinLnBrk="0" hangingPunct="1">
      <a:defRPr sz="2000" kern="1200">
        <a:solidFill>
          <a:srgbClr val="000000"/>
        </a:solidFill>
        <a:latin typeface="Arial" charset="0"/>
        <a:ea typeface="ＭＳ Ｐゴシック" pitchFamily="34" charset="-128"/>
        <a:cs typeface="+mn-cs"/>
        <a:sym typeface="Arial" charset="0"/>
      </a:defRPr>
    </a:lvl7pPr>
    <a:lvl8pPr marL="3200400" algn="l" defTabSz="914400" rtl="0" eaLnBrk="1" latinLnBrk="0" hangingPunct="1">
      <a:defRPr sz="2000" kern="1200">
        <a:solidFill>
          <a:srgbClr val="000000"/>
        </a:solidFill>
        <a:latin typeface="Arial" charset="0"/>
        <a:ea typeface="ＭＳ Ｐゴシック" pitchFamily="34" charset="-128"/>
        <a:cs typeface="+mn-cs"/>
        <a:sym typeface="Arial" charset="0"/>
      </a:defRPr>
    </a:lvl8pPr>
    <a:lvl9pPr marL="3657600" algn="l" defTabSz="914400" rtl="0" eaLnBrk="1" latinLnBrk="0" hangingPunct="1">
      <a:defRPr sz="2000" kern="1200">
        <a:solidFill>
          <a:srgbClr val="000000"/>
        </a:solidFill>
        <a:latin typeface="Arial" charset="0"/>
        <a:ea typeface="ＭＳ Ｐゴシック" pitchFamily="34"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0000FF"/>
    <a:srgbClr val="FF3300"/>
    <a:srgbClr val="904932"/>
    <a:srgbClr val="0F20A6"/>
    <a:srgbClr val="2D0B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14" autoAdjust="0"/>
    <p:restoredTop sz="94660"/>
  </p:normalViewPr>
  <p:slideViewPr>
    <p:cSldViewPr>
      <p:cViewPr varScale="1">
        <p:scale>
          <a:sx n="74" d="100"/>
          <a:sy n="74" d="100"/>
        </p:scale>
        <p:origin x="-422" y="-67"/>
      </p:cViewPr>
      <p:guideLst>
        <p:guide orient="horz" pos="2400"/>
        <p:guide pos="320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pitchFamily="34" charset="0"/>
                <a:ea typeface="ＭＳ Ｐゴシック" charset="-128"/>
                <a:cs typeface="+mn-cs"/>
                <a:sym typeface="Arial" pitchFamily="34" charset="0"/>
              </a:defRPr>
            </a:lvl1pPr>
          </a:lstStyle>
          <a:p>
            <a:pPr>
              <a:defRPr/>
            </a:pPr>
            <a:endParaRPr lang="en-US"/>
          </a:p>
        </p:txBody>
      </p:sp>
      <p:sp>
        <p:nvSpPr>
          <p:cNvPr id="3" name="Date Placeholder 2"/>
          <p:cNvSpPr>
            <a:spLocks noGrp="1"/>
          </p:cNvSpPr>
          <p:nvPr>
            <p:ph type="dt" sz="quarter" idx="1"/>
          </p:nvPr>
        </p:nvSpPr>
        <p:spPr>
          <a:xfrm>
            <a:off x="3778250" y="0"/>
            <a:ext cx="2890838"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sym typeface="Arial" pitchFamily="34" charset="0"/>
              </a:defRPr>
            </a:lvl1pPr>
          </a:lstStyle>
          <a:p>
            <a:pPr>
              <a:defRPr/>
            </a:pPr>
            <a:fld id="{30A0550E-9D68-4F33-BD30-2A3CA9D2D363}" type="datetimeFigureOut">
              <a:rPr lang="en-US"/>
              <a:pPr>
                <a:defRPr/>
              </a:pPr>
              <a:t>6/7/2013</a:t>
            </a:fld>
            <a:endParaRPr lang="en-US"/>
          </a:p>
        </p:txBody>
      </p:sp>
      <p:sp>
        <p:nvSpPr>
          <p:cNvPr id="4" name="Footer Placeholder 3"/>
          <p:cNvSpPr>
            <a:spLocks noGrp="1"/>
          </p:cNvSpPr>
          <p:nvPr>
            <p:ph type="ftr" sz="quarter" idx="2"/>
          </p:nvPr>
        </p:nvSpPr>
        <p:spPr>
          <a:xfrm>
            <a:off x="0" y="9431338"/>
            <a:ext cx="2890838" cy="496887"/>
          </a:xfrm>
          <a:prstGeom prst="rect">
            <a:avLst/>
          </a:prstGeom>
        </p:spPr>
        <p:txBody>
          <a:bodyPr vert="horz" lIns="91440" tIns="45720" rIns="91440" bIns="45720" rtlCol="0" anchor="b"/>
          <a:lstStyle>
            <a:lvl1pPr algn="l">
              <a:defRPr sz="1200">
                <a:latin typeface="Arial" pitchFamily="34" charset="0"/>
                <a:ea typeface="ＭＳ Ｐゴシック" charset="-128"/>
                <a:cs typeface="+mn-cs"/>
                <a:sym typeface="Arial" pitchFamily="34" charset="0"/>
              </a:defRPr>
            </a:lvl1pPr>
          </a:lstStyle>
          <a:p>
            <a:pPr>
              <a:defRPr/>
            </a:pPr>
            <a:endParaRPr lang="en-US"/>
          </a:p>
        </p:txBody>
      </p:sp>
      <p:sp>
        <p:nvSpPr>
          <p:cNvPr id="5" name="Slide Number Placeholder 4"/>
          <p:cNvSpPr>
            <a:spLocks noGrp="1"/>
          </p:cNvSpPr>
          <p:nvPr>
            <p:ph type="sldNum" sz="quarter" idx="3"/>
          </p:nvPr>
        </p:nvSpPr>
        <p:spPr>
          <a:xfrm>
            <a:off x="3778250" y="9431338"/>
            <a:ext cx="2890838"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sym typeface="Arial" pitchFamily="34" charset="0"/>
              </a:defRPr>
            </a:lvl1pPr>
          </a:lstStyle>
          <a:p>
            <a:pPr>
              <a:defRPr/>
            </a:pPr>
            <a:fld id="{86644389-F753-4825-AE33-945A8B2179F4}" type="slidenum">
              <a:rPr lang="en-US"/>
              <a:pPr>
                <a:defRPr/>
              </a:pPr>
              <a:t>‹#›</a:t>
            </a:fld>
            <a:endParaRPr lang="en-US"/>
          </a:p>
        </p:txBody>
      </p:sp>
    </p:spTree>
    <p:extLst>
      <p:ext uri="{BB962C8B-B14F-4D97-AF65-F5344CB8AC3E}">
        <p14:creationId xmlns:p14="http://schemas.microsoft.com/office/powerpoint/2010/main" val="727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838" cy="496888"/>
          </a:xfrm>
          <a:prstGeom prst="rect">
            <a:avLst/>
          </a:prstGeom>
        </p:spPr>
        <p:txBody>
          <a:bodyPr vert="horz" lIns="91440" tIns="45720" rIns="91440" bIns="45720" rtlCol="0"/>
          <a:lstStyle>
            <a:lvl1pPr algn="l">
              <a:defRPr sz="1200">
                <a:latin typeface="Arial" pitchFamily="34" charset="0"/>
                <a:ea typeface="ＭＳ Ｐゴシック" charset="-128"/>
                <a:cs typeface="+mn-cs"/>
                <a:sym typeface="Arial" pitchFamily="34" charset="0"/>
              </a:defRPr>
            </a:lvl1pPr>
          </a:lstStyle>
          <a:p>
            <a:pPr>
              <a:defRPr/>
            </a:pPr>
            <a:endParaRPr lang="en-US"/>
          </a:p>
        </p:txBody>
      </p:sp>
      <p:sp>
        <p:nvSpPr>
          <p:cNvPr id="3" name="Date Placeholder 2"/>
          <p:cNvSpPr>
            <a:spLocks noGrp="1"/>
          </p:cNvSpPr>
          <p:nvPr>
            <p:ph type="dt" idx="1"/>
          </p:nvPr>
        </p:nvSpPr>
        <p:spPr>
          <a:xfrm>
            <a:off x="3778250" y="0"/>
            <a:ext cx="2890838" cy="496888"/>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sym typeface="Arial" pitchFamily="34" charset="0"/>
              </a:defRPr>
            </a:lvl1pPr>
          </a:lstStyle>
          <a:p>
            <a:pPr>
              <a:defRPr/>
            </a:pPr>
            <a:fld id="{7120CDD3-2291-4770-A9A5-D1CC767B9C6C}" type="datetimeFigureOut">
              <a:rPr lang="en-US"/>
              <a:pPr>
                <a:defRPr/>
              </a:pPr>
              <a:t>6/7/2013</a:t>
            </a:fld>
            <a:endParaRPr lang="en-US"/>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66750" y="4716463"/>
            <a:ext cx="5337175" cy="44688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31338"/>
            <a:ext cx="2890838" cy="496887"/>
          </a:xfrm>
          <a:prstGeom prst="rect">
            <a:avLst/>
          </a:prstGeom>
        </p:spPr>
        <p:txBody>
          <a:bodyPr vert="horz" lIns="91440" tIns="45720" rIns="91440" bIns="45720" rtlCol="0" anchor="b"/>
          <a:lstStyle>
            <a:lvl1pPr algn="l">
              <a:defRPr sz="1200">
                <a:latin typeface="Arial" pitchFamily="34" charset="0"/>
                <a:ea typeface="ＭＳ Ｐゴシック" charset="-128"/>
                <a:cs typeface="+mn-cs"/>
                <a:sym typeface="Arial" pitchFamily="34" charset="0"/>
              </a:defRPr>
            </a:lvl1pPr>
          </a:lstStyle>
          <a:p>
            <a:pPr>
              <a:defRPr/>
            </a:pPr>
            <a:endParaRPr lang="en-US"/>
          </a:p>
        </p:txBody>
      </p:sp>
      <p:sp>
        <p:nvSpPr>
          <p:cNvPr id="7" name="Slide Number Placeholder 6"/>
          <p:cNvSpPr>
            <a:spLocks noGrp="1"/>
          </p:cNvSpPr>
          <p:nvPr>
            <p:ph type="sldNum" sz="quarter" idx="5"/>
          </p:nvPr>
        </p:nvSpPr>
        <p:spPr>
          <a:xfrm>
            <a:off x="3778250" y="9431338"/>
            <a:ext cx="2890838"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sym typeface="Arial" pitchFamily="34" charset="0"/>
              </a:defRPr>
            </a:lvl1pPr>
          </a:lstStyle>
          <a:p>
            <a:pPr>
              <a:defRPr/>
            </a:pPr>
            <a:fld id="{BD71C622-5B6F-4292-A048-E77D6B2EAC19}" type="slidenum">
              <a:rPr lang="en-US"/>
              <a:pPr>
                <a:defRPr/>
              </a:pPr>
              <a:t>‹#›</a:t>
            </a:fld>
            <a:endParaRPr lang="en-US"/>
          </a:p>
        </p:txBody>
      </p:sp>
    </p:spTree>
    <p:extLst>
      <p:ext uri="{BB962C8B-B14F-4D97-AF65-F5344CB8AC3E}">
        <p14:creationId xmlns:p14="http://schemas.microsoft.com/office/powerpoint/2010/main" val="30649456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854075" y="744538"/>
            <a:ext cx="4962525" cy="37226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noChangeArrowheads="1"/>
          </p:cNvSpPr>
          <p:nvPr>
            <p:ph type="body" idx="1"/>
          </p:nvPr>
        </p:nvSpPr>
        <p:spPr bwMode="auto">
          <a:xfrm>
            <a:off x="668413" y="4716217"/>
            <a:ext cx="5335919" cy="446974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09" tIns="47554" rIns="95109" bIns="47554"/>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6963"/>
            <a:ext cx="8636000" cy="1633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24000" y="4318000"/>
            <a:ext cx="7112000" cy="194786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48751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6553200" cy="6477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63144698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0" y="0"/>
            <a:ext cx="10160000" cy="762000"/>
          </a:xfrm>
          <a:prstGeom prst="rect">
            <a:avLst/>
          </a:prstGeom>
          <a:gradFill flip="none" rotWithShape="1">
            <a:gsLst>
              <a:gs pos="0">
                <a:schemeClr val="bg1">
                  <a:alpha val="0"/>
                </a:schemeClr>
              </a:gs>
              <a:gs pos="100000">
                <a:srgbClr val="0F20A6">
                  <a:alpha val="94000"/>
                </a:srgbClr>
              </a:gs>
              <a:gs pos="75000">
                <a:srgbClr val="000090">
                  <a:alpha val="94000"/>
                </a:srgbClr>
              </a:gs>
            </a:gsLst>
            <a:lin ang="10800000" scaled="0"/>
            <a:tileRect/>
          </a:gradFill>
          <a:ln w="12700">
            <a:noFill/>
            <a:miter lim="800000"/>
            <a:headEnd/>
            <a:tailEnd/>
          </a:ln>
        </p:spPr>
        <p:txBody>
          <a:bodyPr lIns="0" tIns="0" rIns="0" bIns="0"/>
          <a:lstStyle/>
          <a:p>
            <a:pPr>
              <a:defRPr/>
            </a:pPr>
            <a:endParaRPr lang="en-US">
              <a:latin typeface="Arial" pitchFamily="34" charset="0"/>
              <a:ea typeface="ＭＳ Ｐゴシック" charset="-128"/>
              <a:sym typeface="Arial" pitchFamily="34" charset="0"/>
            </a:endParaRPr>
          </a:p>
        </p:txBody>
      </p:sp>
      <p:sp>
        <p:nvSpPr>
          <p:cNvPr id="1027" name="Rectangle 2"/>
          <p:cNvSpPr>
            <a:spLocks noGrp="1" noChangeArrowheads="1"/>
          </p:cNvSpPr>
          <p:nvPr>
            <p:ph type="body" idx="1"/>
          </p:nvPr>
        </p:nvSpPr>
        <p:spPr bwMode="auto">
          <a:xfrm>
            <a:off x="596900" y="1270000"/>
            <a:ext cx="9144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152400" bIns="5080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sp>
        <p:nvSpPr>
          <p:cNvPr id="1030" name="Rectangle 3"/>
          <p:cNvSpPr>
            <a:spLocks/>
          </p:cNvSpPr>
          <p:nvPr/>
        </p:nvSpPr>
        <p:spPr bwMode="auto">
          <a:xfrm rot="5400000">
            <a:off x="4775200" y="2235200"/>
            <a:ext cx="609600" cy="10160000"/>
          </a:xfrm>
          <a:prstGeom prst="rect">
            <a:avLst/>
          </a:prstGeom>
          <a:gradFill flip="none" rotWithShape="1">
            <a:gsLst>
              <a:gs pos="25000">
                <a:schemeClr val="accent3">
                  <a:lumMod val="85000"/>
                </a:schemeClr>
              </a:gs>
              <a:gs pos="85000">
                <a:schemeClr val="bg1">
                  <a:lumMod val="65000"/>
                </a:schemeClr>
              </a:gs>
            </a:gsLst>
            <a:lin ang="14820000" scaled="0"/>
            <a:tileRect/>
          </a:gradFill>
          <a:ln>
            <a:noFill/>
          </a:ln>
        </p:spPr>
        <p:txBody>
          <a:bodyPr lIns="0" tIns="0" rIns="0" bIns="0"/>
          <a:lstStyle/>
          <a:p>
            <a:pPr>
              <a:defRPr/>
            </a:pPr>
            <a:endParaRPr lang="en-US">
              <a:ea typeface="ＭＳ Ｐゴシック" charset="0"/>
              <a:cs typeface="ＭＳ Ｐゴシック" charset="0"/>
            </a:endParaRPr>
          </a:p>
        </p:txBody>
      </p:sp>
      <p:sp>
        <p:nvSpPr>
          <p:cNvPr id="1029" name="Rectangle 4"/>
          <p:cNvSpPr>
            <a:spLocks noGrp="1" noChangeArrowheads="1"/>
          </p:cNvSpPr>
          <p:nvPr>
            <p:ph type="title"/>
          </p:nvPr>
        </p:nvSpPr>
        <p:spPr bwMode="auto">
          <a:xfrm>
            <a:off x="508000" y="0"/>
            <a:ext cx="65532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90311" bIns="50800" numCol="1" anchor="ctr" anchorCtr="0" compatLnSpc="1">
            <a:prstTxWarp prst="textNoShape">
              <a:avLst/>
            </a:prstTxWarp>
          </a:bodyPr>
          <a:lstStyle/>
          <a:p>
            <a:pPr lvl="0"/>
            <a:r>
              <a:rPr lang="en-US" smtClean="0">
                <a:sym typeface="Arial" charset="0"/>
              </a:rPr>
              <a:t>Click to edit Master title style</a:t>
            </a:r>
          </a:p>
        </p:txBody>
      </p:sp>
      <p:sp>
        <p:nvSpPr>
          <p:cNvPr id="2" name="Rectangle 5"/>
          <p:cNvSpPr>
            <a:spLocks/>
          </p:cNvSpPr>
          <p:nvPr/>
        </p:nvSpPr>
        <p:spPr bwMode="auto">
          <a:xfrm>
            <a:off x="2260600" y="7163078"/>
            <a:ext cx="518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45150" bIns="0" anchor="ctr">
            <a:spAutoFit/>
          </a:bodyPr>
          <a:lstStyle/>
          <a:p>
            <a:pPr marL="44450" algn="ctr"/>
            <a:r>
              <a:rPr lang="en-US" sz="1200" u="sng" dirty="0" smtClean="0">
                <a:solidFill>
                  <a:srgbClr val="808080"/>
                </a:solidFill>
                <a:cs typeface="Arial" charset="0"/>
              </a:rPr>
              <a:t>M Buzio</a:t>
            </a:r>
            <a:endParaRPr lang="en-US" sz="1200" dirty="0">
              <a:solidFill>
                <a:srgbClr val="808080"/>
              </a:solidFill>
              <a:cs typeface="Arial" charset="0"/>
            </a:endParaRPr>
          </a:p>
          <a:p>
            <a:pPr marL="44450" algn="ctr"/>
            <a:r>
              <a:rPr lang="en-US" sz="1200" dirty="0">
                <a:solidFill>
                  <a:srgbClr val="808080"/>
                </a:solidFill>
                <a:cs typeface="Arial" charset="0"/>
              </a:rPr>
              <a:t>IMMW Workshop, Brookhaven, June 2013</a:t>
            </a:r>
          </a:p>
        </p:txBody>
      </p:sp>
      <p:pic>
        <p:nvPicPr>
          <p:cNvPr id="1031" name="Picture 2" descr="LogoOutline-Black-01.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7010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70800" y="7088188"/>
            <a:ext cx="2105025" cy="53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8" r:id="rId1"/>
    <p:sldLayoutId id="2147483659" r:id="rId2"/>
  </p:sldLayoutIdLst>
  <p:transition/>
  <p:hf hdr="0" ftr="0" dt="0"/>
  <p:txStyles>
    <p:title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p:titleStyle>
    <p:bodyStyle>
      <a:lvl1pPr marL="425450" indent="-381000" algn="l" rtl="0" eaLnBrk="0" fontAlgn="base" hangingPunct="0">
        <a:lnSpc>
          <a:spcPts val="2000"/>
        </a:lnSpc>
        <a:spcBef>
          <a:spcPts val="1200"/>
        </a:spcBef>
        <a:spcAft>
          <a:spcPct val="0"/>
        </a:spcAft>
        <a:buClr>
          <a:srgbClr val="013469"/>
        </a:buClr>
        <a:buSzPct val="94000"/>
        <a:buFont typeface="Wingdings" pitchFamily="2" charset="2"/>
        <a:buChar char="è"/>
        <a:defRPr sz="2000">
          <a:solidFill>
            <a:schemeClr val="tx1"/>
          </a:solidFill>
          <a:latin typeface="+mn-lt"/>
          <a:ea typeface="ＭＳ Ｐゴシック" charset="-128"/>
          <a:cs typeface="ＭＳ Ｐゴシック" charset="0"/>
          <a:sym typeface="Arial" charset="0"/>
        </a:defRPr>
      </a:lvl1pPr>
      <a:lvl2pPr marL="819150" indent="-317500" algn="l" rtl="0" eaLnBrk="0" fontAlgn="base" hangingPunct="0">
        <a:lnSpc>
          <a:spcPts val="2000"/>
        </a:lnSpc>
        <a:spcBef>
          <a:spcPts val="1200"/>
        </a:spcBef>
        <a:spcAft>
          <a:spcPct val="0"/>
        </a:spcAft>
        <a:buClr>
          <a:srgbClr val="013469"/>
        </a:buClr>
        <a:buSzPct val="100000"/>
        <a:buFont typeface="Arial" charset="0"/>
        <a:buChar char="–"/>
        <a:defRPr sz="2000">
          <a:solidFill>
            <a:schemeClr val="tx1"/>
          </a:solidFill>
          <a:latin typeface="+mn-lt"/>
          <a:ea typeface="ＭＳ Ｐゴシック" charset="-128"/>
          <a:cs typeface="ＭＳ Ｐゴシック"/>
          <a:sym typeface="Arial" charset="0"/>
        </a:defRPr>
      </a:lvl2pPr>
      <a:lvl3pPr marL="1263650" indent="-254000" algn="l" rtl="0" eaLnBrk="0" fontAlgn="base" hangingPunct="0">
        <a:lnSpc>
          <a:spcPts val="2000"/>
        </a:lnSpc>
        <a:spcBef>
          <a:spcPts val="1200"/>
        </a:spcBef>
        <a:spcAft>
          <a:spcPct val="0"/>
        </a:spcAft>
        <a:buClr>
          <a:srgbClr val="013469"/>
        </a:buClr>
        <a:buSzPct val="100000"/>
        <a:buFont typeface="Arial" charset="0"/>
        <a:buChar char="•"/>
        <a:defRPr sz="2000">
          <a:solidFill>
            <a:schemeClr val="tx1"/>
          </a:solidFill>
          <a:latin typeface="+mn-lt"/>
          <a:ea typeface="ＭＳ Ｐゴシック" charset="-128"/>
          <a:cs typeface="ＭＳ Ｐゴシック"/>
          <a:sym typeface="Arial" charset="0"/>
        </a:defRPr>
      </a:lvl3pPr>
      <a:lvl4pPr marL="1771650" indent="-2540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ＭＳ Ｐゴシック" charset="-128"/>
          <a:cs typeface="ＭＳ Ｐゴシック"/>
          <a:sym typeface="Arial" charset="0"/>
        </a:defRPr>
      </a:lvl4pPr>
      <a:lvl5pPr marL="2279650" indent="-254000" algn="l" rtl="0" eaLnBrk="0" fontAlgn="base" hangingPunct="0">
        <a:lnSpc>
          <a:spcPts val="2000"/>
        </a:lnSpc>
        <a:spcBef>
          <a:spcPts val="1200"/>
        </a:spcBef>
        <a:spcAft>
          <a:spcPct val="0"/>
        </a:spcAft>
        <a:buClr>
          <a:srgbClr val="013469"/>
        </a:buClr>
        <a:buSzPct val="100000"/>
        <a:buFont typeface="Arial" charset="0"/>
        <a:buChar char="»"/>
        <a:defRPr sz="2000">
          <a:solidFill>
            <a:schemeClr val="tx1"/>
          </a:solidFill>
          <a:latin typeface="+mn-lt"/>
          <a:ea typeface="ＭＳ Ｐゴシック" charset="-128"/>
          <a:cs typeface="ＭＳ Ｐゴシック"/>
          <a:sym typeface="Arial" charset="0"/>
        </a:defRPr>
      </a:lvl5pPr>
      <a:lvl6pPr marL="2736850" indent="-254000" algn="l" rtl="0" fontAlgn="base">
        <a:lnSpc>
          <a:spcPts val="2000"/>
        </a:lnSpc>
        <a:spcBef>
          <a:spcPts val="1200"/>
        </a:spcBef>
        <a:spcAft>
          <a:spcPct val="0"/>
        </a:spcAft>
        <a:buClr>
          <a:srgbClr val="013469"/>
        </a:buClr>
        <a:buSzPct val="100000"/>
        <a:buFont typeface="Arial" charset="0"/>
        <a:buChar char="»"/>
        <a:defRPr sz="2000">
          <a:solidFill>
            <a:schemeClr val="tx1"/>
          </a:solidFill>
          <a:latin typeface="+mn-lt"/>
          <a:ea typeface="+mn-ea"/>
          <a:sym typeface="Arial" charset="0"/>
        </a:defRPr>
      </a:lvl6pPr>
      <a:lvl7pPr marL="3194050" indent="-254000" algn="l" rtl="0" fontAlgn="base">
        <a:lnSpc>
          <a:spcPts val="2000"/>
        </a:lnSpc>
        <a:spcBef>
          <a:spcPts val="1200"/>
        </a:spcBef>
        <a:spcAft>
          <a:spcPct val="0"/>
        </a:spcAft>
        <a:buClr>
          <a:srgbClr val="013469"/>
        </a:buClr>
        <a:buSzPct val="100000"/>
        <a:buFont typeface="Arial" charset="0"/>
        <a:buChar char="»"/>
        <a:defRPr sz="2000">
          <a:solidFill>
            <a:schemeClr val="tx1"/>
          </a:solidFill>
          <a:latin typeface="+mn-lt"/>
          <a:ea typeface="+mn-ea"/>
          <a:sym typeface="Arial" charset="0"/>
        </a:defRPr>
      </a:lvl7pPr>
      <a:lvl8pPr marL="3651250" indent="-254000" algn="l" rtl="0" fontAlgn="base">
        <a:lnSpc>
          <a:spcPts val="2000"/>
        </a:lnSpc>
        <a:spcBef>
          <a:spcPts val="1200"/>
        </a:spcBef>
        <a:spcAft>
          <a:spcPct val="0"/>
        </a:spcAft>
        <a:buClr>
          <a:srgbClr val="013469"/>
        </a:buClr>
        <a:buSzPct val="100000"/>
        <a:buFont typeface="Arial" charset="0"/>
        <a:buChar char="»"/>
        <a:defRPr sz="2000">
          <a:solidFill>
            <a:schemeClr val="tx1"/>
          </a:solidFill>
          <a:latin typeface="+mn-lt"/>
          <a:ea typeface="+mn-ea"/>
          <a:sym typeface="Arial" charset="0"/>
        </a:defRPr>
      </a:lvl8pPr>
      <a:lvl9pPr marL="4108450" indent="-254000" algn="l" rtl="0" fontAlgn="base">
        <a:lnSpc>
          <a:spcPts val="2000"/>
        </a:lnSpc>
        <a:spcBef>
          <a:spcPts val="1200"/>
        </a:spcBef>
        <a:spcAft>
          <a:spcPct val="0"/>
        </a:spcAft>
        <a:buClr>
          <a:srgbClr val="013469"/>
        </a:buClr>
        <a:buSzPct val="100000"/>
        <a:buFont typeface="Arial" charset="0"/>
        <a:buChar char="»"/>
        <a:defRPr sz="2000">
          <a:solidFill>
            <a:schemeClr val="tx1"/>
          </a:solidFill>
          <a:latin typeface="+mn-lt"/>
          <a:ea typeface="+mn-ea"/>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onlinefoktai.files.wordpress.com/2011/12/hm1.jpg"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hyperlink" Target="http://upload.wikimedia.org/wikipedia/commons/9/9c/Dioscorides01.jp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0.gif"/><Relationship Id="rId5" Type="http://schemas.openxmlformats.org/officeDocument/2006/relationships/image" Target="../media/image39.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brucelashleydpm.files.wordpress.com/2012/03/bigstock_human_circulatory_system_full_30332087.jpg"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hyperlink" Target="http://brucelashleydpm.files.wordpress.com/2012/03/bigstock_human_circulatory_system_full_30332087.jpg"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7.jpeg"/></Relationships>
</file>

<file path=ppt/slides/_rels/slide2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wmf"/><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4294967295"/>
          </p:nvPr>
        </p:nvSpPr>
        <p:spPr bwMode="auto">
          <a:xfrm>
            <a:off x="5232400" y="6324600"/>
            <a:ext cx="434975" cy="287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2000">
                <a:solidFill>
                  <a:srgbClr val="000000"/>
                </a:solidFill>
                <a:latin typeface="Arial" charset="0"/>
                <a:ea typeface="ＭＳ Ｐゴシック" pitchFamily="34" charset="-128"/>
                <a:sym typeface="Arial" charset="0"/>
              </a:defRPr>
            </a:lvl1pPr>
            <a:lvl2pPr marL="742950" indent="-285750" eaLnBrk="0" hangingPunct="0">
              <a:defRPr sz="2000">
                <a:solidFill>
                  <a:srgbClr val="000000"/>
                </a:solidFill>
                <a:latin typeface="Arial" charset="0"/>
                <a:ea typeface="ＭＳ Ｐゴシック" pitchFamily="34" charset="-128"/>
                <a:sym typeface="Arial" charset="0"/>
              </a:defRPr>
            </a:lvl2pPr>
            <a:lvl3pPr marL="1143000" indent="-228600" eaLnBrk="0" hangingPunct="0">
              <a:defRPr sz="2000">
                <a:solidFill>
                  <a:srgbClr val="000000"/>
                </a:solidFill>
                <a:latin typeface="Arial" charset="0"/>
                <a:ea typeface="ＭＳ Ｐゴシック" pitchFamily="34" charset="-128"/>
                <a:sym typeface="Arial" charset="0"/>
              </a:defRPr>
            </a:lvl3pPr>
            <a:lvl4pPr marL="1600200" indent="-228600" eaLnBrk="0" hangingPunct="0">
              <a:defRPr sz="2000">
                <a:solidFill>
                  <a:srgbClr val="000000"/>
                </a:solidFill>
                <a:latin typeface="Arial" charset="0"/>
                <a:ea typeface="ＭＳ Ｐゴシック" pitchFamily="34" charset="-128"/>
                <a:sym typeface="Arial" charset="0"/>
              </a:defRPr>
            </a:lvl4pPr>
            <a:lvl5pPr marL="2057400" indent="-228600" eaLnBrk="0" hangingPunct="0">
              <a:defRPr sz="20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9pPr>
          </a:lstStyle>
          <a:p>
            <a:pPr eaLnBrk="1" hangingPunct="1"/>
            <a:fld id="{7D84A84F-1860-415A-AD03-877D038A3330}" type="slidenum">
              <a:rPr lang="en-US" sz="1200" smtClean="0">
                <a:solidFill>
                  <a:srgbClr val="808080"/>
                </a:solidFill>
                <a:cs typeface="Arial" charset="0"/>
              </a:rPr>
              <a:pPr eaLnBrk="1" hangingPunct="1"/>
              <a:t>1</a:t>
            </a:fld>
            <a:endParaRPr lang="en-US" sz="1200" smtClean="0">
              <a:solidFill>
                <a:srgbClr val="808080"/>
              </a:solidFill>
              <a:cs typeface="Arial" charset="0"/>
            </a:endParaRPr>
          </a:p>
        </p:txBody>
      </p:sp>
      <p:sp>
        <p:nvSpPr>
          <p:cNvPr id="3075" name="Rectangle 2"/>
          <p:cNvSpPr>
            <a:spLocks noGrp="1" noChangeArrowheads="1"/>
          </p:cNvSpPr>
          <p:nvPr>
            <p:ph type="body" idx="4294967295"/>
          </p:nvPr>
        </p:nvSpPr>
        <p:spPr>
          <a:xfrm>
            <a:off x="0" y="762000"/>
            <a:ext cx="10160000" cy="6248400"/>
          </a:xfrm>
        </p:spPr>
        <p:txBody>
          <a:bodyPr rIns="254000"/>
          <a:lstStyle/>
          <a:p>
            <a:pPr eaLnBrk="1" hangingPunct="1">
              <a:buFont typeface="Wingdings" pitchFamily="2" charset="2"/>
              <a:buNone/>
            </a:pPr>
            <a:endParaRPr lang="en-US" sz="2800" b="1" dirty="0" smtClean="0">
              <a:latin typeface="Arial" charset="0"/>
              <a:ea typeface="ＭＳ Ｐゴシック" pitchFamily="34" charset="-128"/>
            </a:endParaRPr>
          </a:p>
          <a:p>
            <a:pPr algn="ctr" eaLnBrk="1" hangingPunct="1">
              <a:lnSpc>
                <a:spcPts val="3900"/>
              </a:lnSpc>
              <a:buFont typeface="Wingdings" pitchFamily="2" charset="2"/>
              <a:buNone/>
            </a:pPr>
            <a:endParaRPr lang="en-US" sz="2800" b="1" dirty="0" smtClean="0">
              <a:latin typeface="Arial" charset="0"/>
              <a:ea typeface="ＭＳ Ｐゴシック" pitchFamily="34" charset="-128"/>
            </a:endParaRPr>
          </a:p>
          <a:p>
            <a:pPr algn="ctr" eaLnBrk="1" hangingPunct="1">
              <a:lnSpc>
                <a:spcPts val="3900"/>
              </a:lnSpc>
              <a:buNone/>
            </a:pPr>
            <a:r>
              <a:rPr lang="en-GB" sz="2800" b="1" dirty="0">
                <a:latin typeface="Arial" charset="0"/>
                <a:ea typeface="ＭＳ Ｐゴシック" pitchFamily="34" charset="-128"/>
              </a:rPr>
              <a:t>Magnetic </a:t>
            </a:r>
            <a:r>
              <a:rPr lang="en-GB" sz="2800" b="1" dirty="0" smtClean="0">
                <a:latin typeface="Arial" charset="0"/>
                <a:ea typeface="ＭＳ Ｐゴシック" pitchFamily="34" charset="-128"/>
              </a:rPr>
              <a:t>Fields: </a:t>
            </a:r>
            <a:br>
              <a:rPr lang="en-GB" sz="2800" b="1" dirty="0" smtClean="0">
                <a:latin typeface="Arial" charset="0"/>
                <a:ea typeface="ＭＳ Ｐゴシック" pitchFamily="34" charset="-128"/>
              </a:rPr>
            </a:br>
            <a:r>
              <a:rPr lang="en-GB" sz="2800" b="1" dirty="0" smtClean="0">
                <a:latin typeface="Arial" charset="0"/>
                <a:ea typeface="ＭＳ Ｐゴシック" pitchFamily="34" charset="-128"/>
              </a:rPr>
              <a:t>Hazards </a:t>
            </a:r>
            <a:r>
              <a:rPr lang="en-GB" sz="2800" b="1" dirty="0">
                <a:latin typeface="Arial" charset="0"/>
                <a:ea typeface="ＭＳ Ｐゴシック" pitchFamily="34" charset="-128"/>
              </a:rPr>
              <a:t>and Effects on </a:t>
            </a:r>
            <a:r>
              <a:rPr lang="en-GB" sz="2800" b="1" dirty="0" smtClean="0">
                <a:latin typeface="Arial" charset="0"/>
                <a:ea typeface="ＭＳ Ｐゴシック" pitchFamily="34" charset="-128"/>
              </a:rPr>
              <a:t>Human Health</a:t>
            </a:r>
            <a:endParaRPr lang="en-US" sz="2800" b="1" dirty="0" smtClean="0">
              <a:latin typeface="Arial" charset="0"/>
              <a:ea typeface="ＭＳ Ｐゴシック" pitchFamily="34" charset="-128"/>
            </a:endParaRPr>
          </a:p>
          <a:p>
            <a:pPr algn="ctr" eaLnBrk="1" hangingPunct="1">
              <a:lnSpc>
                <a:spcPts val="3900"/>
              </a:lnSpc>
              <a:buFont typeface="Wingdings" pitchFamily="2" charset="2"/>
              <a:buNone/>
            </a:pPr>
            <a:endParaRPr lang="en-US" sz="2800" b="1" dirty="0" smtClean="0">
              <a:latin typeface="Arial" charset="0"/>
              <a:ea typeface="ＭＳ Ｐゴシック" pitchFamily="34" charset="-128"/>
            </a:endParaRPr>
          </a:p>
          <a:p>
            <a:pPr algn="ctr" eaLnBrk="1" hangingPunct="1">
              <a:lnSpc>
                <a:spcPts val="3900"/>
              </a:lnSpc>
              <a:buFont typeface="Wingdings" pitchFamily="2" charset="2"/>
              <a:buNone/>
            </a:pPr>
            <a:endParaRPr lang="en-US" sz="2800" b="1" dirty="0" smtClean="0">
              <a:latin typeface="Arial" charset="0"/>
              <a:ea typeface="ＭＳ Ｐゴシック" pitchFamily="34" charset="-128"/>
            </a:endParaRPr>
          </a:p>
          <a:p>
            <a:pPr algn="ctr" eaLnBrk="1" hangingPunct="1">
              <a:buNone/>
            </a:pPr>
            <a:r>
              <a:rPr lang="en-US" dirty="0" smtClean="0">
                <a:latin typeface="Arial" charset="0"/>
                <a:ea typeface="ＭＳ Ｐゴシック" pitchFamily="34" charset="-128"/>
              </a:rPr>
              <a:t>M Buzio</a:t>
            </a:r>
          </a:p>
          <a:p>
            <a:pPr algn="ctr" eaLnBrk="1" hangingPunct="1">
              <a:buFont typeface="Wingdings" pitchFamily="2" charset="2"/>
              <a:buNone/>
            </a:pPr>
            <a:endParaRPr lang="en-US" dirty="0" smtClean="0">
              <a:latin typeface="Arial" charset="0"/>
              <a:ea typeface="ＭＳ Ｐゴシック" pitchFamily="34" charset="-128"/>
            </a:endParaRPr>
          </a:p>
          <a:p>
            <a:pPr algn="ctr" eaLnBrk="1" hangingPunct="1">
              <a:buFont typeface="Wingdings" pitchFamily="2" charset="2"/>
              <a:buNone/>
            </a:pPr>
            <a:r>
              <a:rPr lang="en-US" dirty="0" smtClean="0">
                <a:latin typeface="Arial" charset="0"/>
                <a:ea typeface="ＭＳ Ｐゴシック" pitchFamily="34" charset="-128"/>
              </a:rPr>
              <a:t>07.06.2013</a:t>
            </a:r>
          </a:p>
          <a:p>
            <a:pPr algn="ctr" eaLnBrk="1" hangingPunct="1">
              <a:buFont typeface="Wingdings" pitchFamily="2" charset="2"/>
              <a:buNone/>
            </a:pPr>
            <a:r>
              <a:rPr lang="en-US" dirty="0" smtClean="0">
                <a:latin typeface="Arial" charset="0"/>
                <a:ea typeface="ＭＳ Ｐゴシック" pitchFamily="34" charset="-128"/>
              </a:rPr>
              <a:t> </a:t>
            </a:r>
          </a:p>
        </p:txBody>
      </p:sp>
      <p:sp>
        <p:nvSpPr>
          <p:cNvPr id="3076" name="Text Box 3"/>
          <p:cNvSpPr txBox="1">
            <a:spLocks noChangeArrowheads="1"/>
          </p:cNvSpPr>
          <p:nvPr/>
        </p:nvSpPr>
        <p:spPr bwMode="auto">
          <a:xfrm>
            <a:off x="9399588" y="7200900"/>
            <a:ext cx="28257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sz="2000">
                <a:solidFill>
                  <a:srgbClr val="000000"/>
                </a:solidFill>
                <a:latin typeface="Arial" charset="0"/>
                <a:ea typeface="ＭＳ Ｐゴシック" pitchFamily="34" charset="-128"/>
                <a:sym typeface="Arial" charset="0"/>
              </a:defRPr>
            </a:lvl1pPr>
            <a:lvl2pPr marL="742950" indent="-285750" eaLnBrk="0" hangingPunct="0">
              <a:defRPr sz="2000">
                <a:solidFill>
                  <a:srgbClr val="000000"/>
                </a:solidFill>
                <a:latin typeface="Arial" charset="0"/>
                <a:ea typeface="ＭＳ Ｐゴシック" pitchFamily="34" charset="-128"/>
                <a:sym typeface="Arial" charset="0"/>
              </a:defRPr>
            </a:lvl2pPr>
            <a:lvl3pPr marL="1143000" indent="-228600" eaLnBrk="0" hangingPunct="0">
              <a:defRPr sz="2000">
                <a:solidFill>
                  <a:srgbClr val="000000"/>
                </a:solidFill>
                <a:latin typeface="Arial" charset="0"/>
                <a:ea typeface="ＭＳ Ｐゴシック" pitchFamily="34" charset="-128"/>
                <a:sym typeface="Arial" charset="0"/>
              </a:defRPr>
            </a:lvl3pPr>
            <a:lvl4pPr marL="1600200" indent="-228600" eaLnBrk="0" hangingPunct="0">
              <a:defRPr sz="2000">
                <a:solidFill>
                  <a:srgbClr val="000000"/>
                </a:solidFill>
                <a:latin typeface="Arial" charset="0"/>
                <a:ea typeface="ＭＳ Ｐゴシック" pitchFamily="34" charset="-128"/>
                <a:sym typeface="Arial" charset="0"/>
              </a:defRPr>
            </a:lvl4pPr>
            <a:lvl5pPr marL="2057400" indent="-228600" eaLnBrk="0" hangingPunct="0">
              <a:defRPr sz="20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2000">
                <a:solidFill>
                  <a:srgbClr val="000000"/>
                </a:solidFill>
                <a:latin typeface="Arial" charset="0"/>
                <a:ea typeface="ＭＳ Ｐゴシック" pitchFamily="34" charset="-128"/>
                <a:sym typeface="Arial" charset="0"/>
              </a:defRPr>
            </a:lvl9pPr>
          </a:lstStyle>
          <a:p>
            <a:pPr algn="ctr" eaLnBrk="1" hangingPunct="1"/>
            <a:fld id="{8FF534C1-EBE1-4083-B8DD-23BFC073C93B}" type="slidenum">
              <a:rPr lang="en-US" sz="1200">
                <a:solidFill>
                  <a:srgbClr val="808080"/>
                </a:solidFill>
                <a:cs typeface="Arial" charset="0"/>
              </a:rPr>
              <a:pPr algn="ctr" eaLnBrk="1" hangingPunct="1"/>
              <a:t>1</a:t>
            </a:fld>
            <a:endParaRPr lang="en-US" sz="1200">
              <a:solidFill>
                <a:srgbClr val="808080"/>
              </a:solidFill>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a:ea typeface="ＭＳ Ｐゴシック" pitchFamily="34" charset="-128"/>
              </a:rPr>
              <a:t>Interference with welding process</a:t>
            </a:r>
            <a:endParaRPr lang="en-US" kern="0" dirty="0" smtClean="0">
              <a:ea typeface="ＭＳ Ｐゴシック" pitchFamily="34" charset="-128"/>
            </a:endParaRPr>
          </a:p>
        </p:txBody>
      </p:sp>
      <p:sp>
        <p:nvSpPr>
          <p:cNvPr id="3" name="Rectangle 9"/>
          <p:cNvSpPr>
            <a:spLocks noChangeArrowheads="1"/>
          </p:cNvSpPr>
          <p:nvPr/>
        </p:nvSpPr>
        <p:spPr bwMode="auto">
          <a:xfrm>
            <a:off x="812800" y="5075872"/>
            <a:ext cx="9067800" cy="1477328"/>
          </a:xfrm>
          <a:prstGeom prst="rect">
            <a:avLst/>
          </a:prstGeom>
          <a:noFill/>
          <a:ln>
            <a:noFill/>
          </a:ln>
          <a:extLst/>
        </p:spPr>
        <p:txBody>
          <a:bodyPr wrap="square">
            <a:spAutoFit/>
          </a:bodyPr>
          <a:lstStyle/>
          <a:p>
            <a:pPr marL="268288" indent="-268288" algn="l">
              <a:spcBef>
                <a:spcPct val="0"/>
              </a:spcBef>
              <a:buFontTx/>
              <a:buChar char="•"/>
              <a:defRPr/>
            </a:pPr>
            <a:r>
              <a:rPr lang="en-US" sz="1800" b="1" baseline="0" dirty="0">
                <a:solidFill>
                  <a:srgbClr val="FF33CC"/>
                </a:solidFill>
                <a:latin typeface="Calibri" pitchFamily="34" charset="0"/>
              </a:rPr>
              <a:t>plasma arc</a:t>
            </a:r>
            <a:r>
              <a:rPr lang="en-US" sz="1800" b="1" baseline="0" dirty="0">
                <a:solidFill>
                  <a:schemeClr val="tx1"/>
                </a:solidFill>
                <a:latin typeface="Calibri" pitchFamily="34" charset="0"/>
              </a:rPr>
              <a:t>-</a:t>
            </a:r>
            <a:r>
              <a:rPr lang="en-US" sz="1800" baseline="0" dirty="0">
                <a:solidFill>
                  <a:schemeClr val="tx1"/>
                </a:solidFill>
                <a:latin typeface="Calibri" pitchFamily="34" charset="0"/>
              </a:rPr>
              <a:t> or </a:t>
            </a:r>
            <a:r>
              <a:rPr lang="en-US" sz="1800" b="1" baseline="0" dirty="0">
                <a:solidFill>
                  <a:srgbClr val="FF33CC"/>
                </a:solidFill>
                <a:latin typeface="Calibri" pitchFamily="34" charset="0"/>
              </a:rPr>
              <a:t>electron beam</a:t>
            </a:r>
            <a:r>
              <a:rPr lang="en-US" sz="1800" baseline="0" dirty="0">
                <a:solidFill>
                  <a:schemeClr val="tx1"/>
                </a:solidFill>
                <a:latin typeface="Calibri" pitchFamily="34" charset="0"/>
              </a:rPr>
              <a:t>-based welding processes are sensitive to local and </a:t>
            </a:r>
            <a:br>
              <a:rPr lang="en-US" sz="1800" baseline="0" dirty="0">
                <a:solidFill>
                  <a:schemeClr val="tx1"/>
                </a:solidFill>
                <a:latin typeface="Calibri" pitchFamily="34" charset="0"/>
              </a:rPr>
            </a:br>
            <a:r>
              <a:rPr lang="en-US" sz="1800" baseline="0" dirty="0">
                <a:solidFill>
                  <a:schemeClr val="tx1"/>
                </a:solidFill>
                <a:latin typeface="Calibri" pitchFamily="34" charset="0"/>
              </a:rPr>
              <a:t>ambient magnetic field</a:t>
            </a:r>
          </a:p>
          <a:p>
            <a:pPr marL="268288" indent="-268288" algn="l">
              <a:spcBef>
                <a:spcPct val="0"/>
              </a:spcBef>
              <a:buFontTx/>
              <a:buChar char="•"/>
              <a:defRPr/>
            </a:pPr>
            <a:r>
              <a:rPr lang="en-US" sz="1800" baseline="0" dirty="0">
                <a:solidFill>
                  <a:schemeClr val="tx1"/>
                </a:solidFill>
                <a:latin typeface="Calibri" pitchFamily="34" charset="0"/>
              </a:rPr>
              <a:t>lower-current methods (e.g. TIG) tend to be most sensitive</a:t>
            </a:r>
          </a:p>
          <a:p>
            <a:pPr marL="268288" indent="-268288" algn="l">
              <a:spcBef>
                <a:spcPct val="0"/>
              </a:spcBef>
              <a:buFontTx/>
              <a:buChar char="•"/>
              <a:defRPr/>
            </a:pPr>
            <a:r>
              <a:rPr lang="en-US" sz="1800" baseline="0" dirty="0">
                <a:solidFill>
                  <a:schemeClr val="tx1"/>
                </a:solidFill>
                <a:latin typeface="Calibri" pitchFamily="34" charset="0"/>
              </a:rPr>
              <a:t>problems appear already between </a:t>
            </a:r>
            <a:r>
              <a:rPr lang="en-US" sz="1800" b="1" baseline="0" dirty="0">
                <a:solidFill>
                  <a:schemeClr val="tx1"/>
                </a:solidFill>
                <a:latin typeface="Calibri" pitchFamily="34" charset="0"/>
              </a:rPr>
              <a:t>1 and 4 </a:t>
            </a:r>
            <a:r>
              <a:rPr lang="en-US" sz="1800" b="1" baseline="0" dirty="0" err="1">
                <a:solidFill>
                  <a:schemeClr val="tx1"/>
                </a:solidFill>
                <a:latin typeface="Calibri" pitchFamily="34" charset="0"/>
              </a:rPr>
              <a:t>mT</a:t>
            </a:r>
            <a:r>
              <a:rPr lang="en-US" sz="1800" baseline="0" dirty="0">
                <a:solidFill>
                  <a:schemeClr val="tx1"/>
                </a:solidFill>
                <a:latin typeface="Calibri" pitchFamily="34" charset="0"/>
              </a:rPr>
              <a:t>: instability, “arc blow” (deflection),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aseline="0" dirty="0" smtClean="0">
                <a:solidFill>
                  <a:schemeClr val="tx1"/>
                </a:solidFill>
                <a:latin typeface="Calibri" pitchFamily="34" charset="0"/>
              </a:rPr>
              <a:t>molten </a:t>
            </a:r>
            <a:r>
              <a:rPr lang="en-US" sz="1800" baseline="0" dirty="0">
                <a:solidFill>
                  <a:schemeClr val="tx1"/>
                </a:solidFill>
                <a:latin typeface="Calibri" pitchFamily="34" charset="0"/>
              </a:rPr>
              <a:t>metal spray </a:t>
            </a:r>
            <a:r>
              <a:rPr lang="en-US" sz="1800" baseline="0" dirty="0">
                <a:solidFill>
                  <a:schemeClr val="tx1"/>
                </a:solidFill>
                <a:latin typeface="Calibri" pitchFamily="34" charset="0"/>
                <a:sym typeface="Symbol" pitchFamily="18" charset="2"/>
              </a:rPr>
              <a:t> </a:t>
            </a:r>
            <a:r>
              <a:rPr lang="en-US" sz="1800" b="1" baseline="0" dirty="0">
                <a:solidFill>
                  <a:srgbClr val="FF3300"/>
                </a:solidFill>
                <a:latin typeface="Calibri" pitchFamily="34" charset="0"/>
                <a:sym typeface="Symbol" pitchFamily="18" charset="2"/>
              </a:rPr>
              <a:t>arc welding impossible above </a:t>
            </a:r>
            <a:r>
              <a:rPr lang="en-US" sz="1800" b="1" baseline="0" dirty="0" smtClean="0">
                <a:solidFill>
                  <a:srgbClr val="FF3300"/>
                </a:solidFill>
                <a:latin typeface="Calibri" pitchFamily="34" charset="0"/>
                <a:sym typeface="Symbol" pitchFamily="18" charset="2"/>
              </a:rPr>
              <a:t>20 </a:t>
            </a:r>
            <a:r>
              <a:rPr lang="en-US" sz="1800" b="1" baseline="0" dirty="0" err="1">
                <a:solidFill>
                  <a:srgbClr val="FF3300"/>
                </a:solidFill>
                <a:latin typeface="Calibri" pitchFamily="34" charset="0"/>
                <a:sym typeface="Symbol" pitchFamily="18" charset="2"/>
              </a:rPr>
              <a:t>mT</a:t>
            </a:r>
            <a:endParaRPr lang="en-US" sz="1800" b="1" baseline="0" dirty="0">
              <a:solidFill>
                <a:srgbClr val="FF3300"/>
              </a:solidFill>
              <a:latin typeface="Calibri" pitchFamily="34" charset="0"/>
              <a:sym typeface="Symbol" pitchFamily="18" charset="2"/>
            </a:endParaRPr>
          </a:p>
        </p:txBody>
      </p:sp>
      <p:pic>
        <p:nvPicPr>
          <p:cNvPr id="5" name="Picture 8" descr="lhc_welding_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082675"/>
            <a:ext cx="51847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Weld bead defl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275" y="1082675"/>
            <a:ext cx="27622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descr="Arc defl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663" y="2927350"/>
            <a:ext cx="2370137"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a:spLocks noChangeArrowheads="1"/>
          </p:cNvSpPr>
          <p:nvPr/>
        </p:nvSpPr>
        <p:spPr bwMode="auto">
          <a:xfrm>
            <a:off x="6589713" y="2192337"/>
            <a:ext cx="2905125" cy="549275"/>
          </a:xfrm>
          <a:prstGeom prst="rect">
            <a:avLst/>
          </a:prstGeom>
          <a:noFill/>
          <a:ln w="12700">
            <a:noFill/>
            <a:miter lim="800000"/>
            <a:headEnd type="none" w="sm" len="sm"/>
            <a:tailEnd type="none" w="sm" len="sm"/>
          </a:ln>
        </p:spPr>
        <p:txBody>
          <a:bodyPr wrap="none">
            <a:spAutoFit/>
          </a:bodyPr>
          <a:lstStyle/>
          <a:p>
            <a:pPr marL="268288" indent="-268288">
              <a:spcBef>
                <a:spcPct val="0"/>
              </a:spcBef>
              <a:buClr>
                <a:srgbClr val="FFFFFF"/>
              </a:buClr>
              <a:defRPr/>
            </a:pPr>
            <a:r>
              <a:rPr lang="en-US" sz="1800" baseline="0">
                <a:solidFill>
                  <a:schemeClr val="tx1"/>
                </a:solidFill>
                <a:latin typeface="Calibri" pitchFamily="34" charset="0"/>
              </a:rPr>
              <a:t>example: moderate arc blow</a:t>
            </a:r>
          </a:p>
          <a:p>
            <a:pPr marL="268288" indent="-268288">
              <a:spcBef>
                <a:spcPct val="0"/>
              </a:spcBef>
              <a:buClr>
                <a:srgbClr val="FFFFFF"/>
              </a:buClr>
              <a:defRPr/>
            </a:pPr>
            <a:r>
              <a:rPr lang="en-US" sz="1200" b="0" baseline="0">
                <a:solidFill>
                  <a:schemeClr val="tx1"/>
                </a:solidFill>
                <a:latin typeface="Calibri" pitchFamily="34" charset="0"/>
              </a:rPr>
              <a:t>(source www.twi.co.uk)</a:t>
            </a:r>
          </a:p>
        </p:txBody>
      </p:sp>
    </p:spTree>
    <p:extLst>
      <p:ext uri="{BB962C8B-B14F-4D97-AF65-F5344CB8AC3E}">
        <p14:creationId xmlns:p14="http://schemas.microsoft.com/office/powerpoint/2010/main" val="355272846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smtClean="0">
                <a:ea typeface="ＭＳ Ｐゴシック" pitchFamily="34" charset="-128"/>
              </a:rPr>
              <a:t>Faulty </a:t>
            </a:r>
            <a:r>
              <a:rPr lang="en-GB" kern="0" dirty="0">
                <a:ea typeface="ＭＳ Ｐゴシック" pitchFamily="34" charset="-128"/>
              </a:rPr>
              <a:t>current lead connection (</a:t>
            </a:r>
            <a:r>
              <a:rPr lang="en-GB" kern="0" dirty="0" smtClean="0">
                <a:ea typeface="ＭＳ Ｐゴシック" pitchFamily="34" charset="-128"/>
              </a:rPr>
              <a:t>1/2)</a:t>
            </a:r>
            <a:endParaRPr lang="en-GB" kern="0" dirty="0">
              <a:ea typeface="ＭＳ Ｐゴシック" pitchFamily="34" charset="-128"/>
            </a:endParaRPr>
          </a:p>
        </p:txBody>
      </p:sp>
      <p:sp>
        <p:nvSpPr>
          <p:cNvPr id="3" name="Rectangle 9"/>
          <p:cNvSpPr>
            <a:spLocks noChangeArrowheads="1"/>
          </p:cNvSpPr>
          <p:nvPr/>
        </p:nvSpPr>
        <p:spPr bwMode="auto">
          <a:xfrm>
            <a:off x="193997" y="822734"/>
            <a:ext cx="9610403" cy="396466"/>
          </a:xfrm>
          <a:prstGeom prst="rect">
            <a:avLst/>
          </a:prstGeom>
          <a:noFill/>
          <a:ln>
            <a:noFill/>
          </a:ln>
          <a:extLst/>
        </p:spPr>
        <p:txBody>
          <a:bodyPr/>
          <a:lstStyle/>
          <a:p>
            <a:pPr algn="ctr">
              <a:spcBef>
                <a:spcPct val="0"/>
              </a:spcBef>
              <a:buClr>
                <a:srgbClr val="FFFFFF"/>
              </a:buClr>
              <a:defRPr/>
            </a:pPr>
            <a:r>
              <a:rPr lang="en-US" sz="1800" baseline="0" dirty="0" smtClean="0">
                <a:solidFill>
                  <a:schemeClr val="tx1"/>
                </a:solidFill>
                <a:latin typeface="Calibri" pitchFamily="34" charset="0"/>
              </a:rPr>
              <a:t>Accident occurred on a CERN SPS main dipole test bench in bldg. 867, during a 6kA </a:t>
            </a:r>
            <a:r>
              <a:rPr lang="en-US" sz="1800" baseline="0" dirty="0" err="1" smtClean="0">
                <a:solidFill>
                  <a:schemeClr val="tx1"/>
                </a:solidFill>
                <a:latin typeface="Calibri" pitchFamily="34" charset="0"/>
              </a:rPr>
              <a:t>rampup</a:t>
            </a:r>
            <a:r>
              <a:rPr lang="en-US" sz="1800" baseline="0" dirty="0" smtClean="0">
                <a:solidFill>
                  <a:schemeClr val="tx1"/>
                </a:solidFill>
                <a:latin typeface="Calibri" pitchFamily="34" charset="0"/>
              </a:rPr>
              <a:t>  (2012)</a:t>
            </a:r>
            <a:endParaRPr lang="en-US" sz="1800" baseline="0" dirty="0">
              <a:solidFill>
                <a:schemeClr val="tx1"/>
              </a:solidFill>
              <a:latin typeface="Calibri" pitchFamily="34" charset="0"/>
            </a:endParaRPr>
          </a:p>
        </p:txBody>
      </p:sp>
      <p:grpSp>
        <p:nvGrpSpPr>
          <p:cNvPr id="5" name="Group 4"/>
          <p:cNvGrpSpPr/>
          <p:nvPr/>
        </p:nvGrpSpPr>
        <p:grpSpPr>
          <a:xfrm>
            <a:off x="722303" y="1862285"/>
            <a:ext cx="8911217" cy="4995715"/>
            <a:chOff x="722303" y="1349609"/>
            <a:chExt cx="8911217" cy="4995715"/>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780" y="1349609"/>
              <a:ext cx="6660740" cy="499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a:off x="2360712" y="2659665"/>
              <a:ext cx="2880320" cy="504056"/>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w="med" len="med"/>
            </a:ln>
            <a:effectLst/>
          </p:spPr>
        </p:cxnSp>
        <p:sp>
          <p:nvSpPr>
            <p:cNvPr id="8" name="Rectangle 7"/>
            <p:cNvSpPr/>
            <p:nvPr/>
          </p:nvSpPr>
          <p:spPr>
            <a:xfrm>
              <a:off x="7418862" y="4459865"/>
              <a:ext cx="1824217" cy="369332"/>
            </a:xfrm>
            <a:prstGeom prst="rect">
              <a:avLst/>
            </a:prstGeom>
          </p:spPr>
          <p:txBody>
            <a:bodyPr wrap="none">
              <a:spAutoFit/>
            </a:bodyPr>
            <a:lstStyle/>
            <a:p>
              <a:r>
                <a:rPr lang="en-US" sz="1800" b="0" baseline="0" dirty="0" smtClean="0">
                  <a:solidFill>
                    <a:schemeClr val="bg1"/>
                  </a:solidFill>
                  <a:latin typeface="Calibri" pitchFamily="34" charset="0"/>
                </a:rPr>
                <a:t>6kA current leads</a:t>
              </a:r>
              <a:endParaRPr lang="en-GB" b="0" dirty="0">
                <a:solidFill>
                  <a:schemeClr val="bg1"/>
                </a:solidFill>
              </a:endParaRPr>
            </a:p>
          </p:txBody>
        </p:sp>
        <p:sp>
          <p:nvSpPr>
            <p:cNvPr id="9" name="Rectangle 8"/>
            <p:cNvSpPr/>
            <p:nvPr/>
          </p:nvSpPr>
          <p:spPr>
            <a:xfrm>
              <a:off x="1050021" y="5179945"/>
              <a:ext cx="1097865" cy="369332"/>
            </a:xfrm>
            <a:prstGeom prst="rect">
              <a:avLst/>
            </a:prstGeom>
          </p:spPr>
          <p:txBody>
            <a:bodyPr wrap="none">
              <a:spAutoFit/>
            </a:bodyPr>
            <a:lstStyle/>
            <a:p>
              <a:r>
                <a:rPr lang="en-US" sz="1800" b="0" baseline="0" dirty="0" err="1" smtClean="0">
                  <a:solidFill>
                    <a:schemeClr val="tx1"/>
                  </a:solidFill>
                  <a:latin typeface="Calibri" pitchFamily="34" charset="0"/>
                </a:rPr>
                <a:t>fluxmeter</a:t>
              </a:r>
              <a:endParaRPr lang="en-GB" b="0" dirty="0">
                <a:solidFill>
                  <a:schemeClr val="tx1"/>
                </a:solidFill>
              </a:endParaRPr>
            </a:p>
          </p:txBody>
        </p:sp>
        <p:sp>
          <p:nvSpPr>
            <p:cNvPr id="10" name="Rectangle 9"/>
            <p:cNvSpPr/>
            <p:nvPr/>
          </p:nvSpPr>
          <p:spPr>
            <a:xfrm>
              <a:off x="7437276" y="2659665"/>
              <a:ext cx="1146469" cy="369332"/>
            </a:xfrm>
            <a:prstGeom prst="rect">
              <a:avLst/>
            </a:prstGeom>
          </p:spPr>
          <p:txBody>
            <a:bodyPr wrap="none">
              <a:spAutoFit/>
            </a:bodyPr>
            <a:lstStyle/>
            <a:p>
              <a:r>
                <a:rPr lang="en-US" sz="1800" b="0" baseline="0" dirty="0" smtClean="0">
                  <a:solidFill>
                    <a:schemeClr val="bg1"/>
                  </a:solidFill>
                  <a:latin typeface="Calibri" pitchFamily="34" charset="0"/>
                </a:rPr>
                <a:t>MB dipole</a:t>
              </a:r>
              <a:endParaRPr lang="en-GB" b="0" dirty="0">
                <a:solidFill>
                  <a:schemeClr val="bg1"/>
                </a:solidFill>
              </a:endParaRPr>
            </a:p>
          </p:txBody>
        </p:sp>
        <p:cxnSp>
          <p:nvCxnSpPr>
            <p:cNvPr id="11" name="Straight Arrow Connector 10"/>
            <p:cNvCxnSpPr/>
            <p:nvPr/>
          </p:nvCxnSpPr>
          <p:spPr bwMode="auto">
            <a:xfrm flipV="1">
              <a:off x="2147886" y="4459865"/>
              <a:ext cx="2787652" cy="904746"/>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w="med" len="med"/>
            </a:ln>
            <a:effectLst/>
          </p:spPr>
        </p:cxnSp>
        <p:sp>
          <p:nvSpPr>
            <p:cNvPr id="12" name="Rectangle 11"/>
            <p:cNvSpPr/>
            <p:nvPr/>
          </p:nvSpPr>
          <p:spPr>
            <a:xfrm>
              <a:off x="722303" y="2405915"/>
              <a:ext cx="1624164" cy="646331"/>
            </a:xfrm>
            <a:prstGeom prst="rect">
              <a:avLst/>
            </a:prstGeom>
          </p:spPr>
          <p:txBody>
            <a:bodyPr wrap="none">
              <a:spAutoFit/>
            </a:bodyPr>
            <a:lstStyle/>
            <a:p>
              <a:r>
                <a:rPr lang="en-US" sz="1800" b="0" baseline="0" dirty="0" smtClean="0">
                  <a:solidFill>
                    <a:schemeClr val="tx1"/>
                  </a:solidFill>
                  <a:latin typeface="Calibri" pitchFamily="34" charset="0"/>
                </a:rPr>
                <a:t>6kA copper</a:t>
              </a:r>
              <a:br>
                <a:rPr lang="en-US" sz="1800" b="0" baseline="0" dirty="0" smtClean="0">
                  <a:solidFill>
                    <a:schemeClr val="tx1"/>
                  </a:solidFill>
                  <a:latin typeface="Calibri" pitchFamily="34" charset="0"/>
                </a:rPr>
              </a:br>
              <a:r>
                <a:rPr lang="en-US" sz="1800" b="0" baseline="0" dirty="0" smtClean="0">
                  <a:solidFill>
                    <a:schemeClr val="tx1"/>
                  </a:solidFill>
                  <a:latin typeface="Calibri" pitchFamily="34" charset="0"/>
                </a:rPr>
                <a:t>connection box</a:t>
              </a:r>
              <a:endParaRPr lang="en-GB" b="0" dirty="0">
                <a:solidFill>
                  <a:schemeClr val="tx1"/>
                </a:solidFill>
              </a:endParaRPr>
            </a:p>
          </p:txBody>
        </p:sp>
        <p:cxnSp>
          <p:nvCxnSpPr>
            <p:cNvPr id="13" name="Straight Arrow Connector 12"/>
            <p:cNvCxnSpPr/>
            <p:nvPr/>
          </p:nvCxnSpPr>
          <p:spPr bwMode="auto">
            <a:xfrm flipH="1">
              <a:off x="7581292" y="4829197"/>
              <a:ext cx="576065" cy="1300103"/>
            </a:xfrm>
            <a:prstGeom prst="straightConnector1">
              <a:avLst/>
            </a:prstGeom>
            <a:solidFill>
              <a:schemeClr val="accent1"/>
            </a:solidFill>
            <a:ln w="3175" cap="flat" cmpd="sng" algn="ctr">
              <a:solidFill>
                <a:srgbClr val="FFFFFF"/>
              </a:solidFill>
              <a:prstDash val="solid"/>
              <a:round/>
              <a:headEnd type="none" w="med" len="med"/>
              <a:tailEnd type="triangle" w="med" len="med"/>
            </a:ln>
            <a:effectLst/>
          </p:spPr>
        </p:cxnSp>
      </p:grpSp>
      <p:grpSp>
        <p:nvGrpSpPr>
          <p:cNvPr id="14" name="Group 13"/>
          <p:cNvGrpSpPr/>
          <p:nvPr/>
        </p:nvGrpSpPr>
        <p:grpSpPr>
          <a:xfrm>
            <a:off x="4960937" y="1171100"/>
            <a:ext cx="1058302" cy="2949799"/>
            <a:chOff x="4960937" y="658424"/>
            <a:chExt cx="1058302" cy="2949799"/>
          </a:xfrm>
        </p:grpSpPr>
        <p:sp>
          <p:nvSpPr>
            <p:cNvPr id="15" name="Explosion 2 14"/>
            <p:cNvSpPr/>
            <p:nvPr/>
          </p:nvSpPr>
          <p:spPr bwMode="auto">
            <a:xfrm>
              <a:off x="5517491" y="3115657"/>
              <a:ext cx="149" cy="276701"/>
            </a:xfrm>
            <a:prstGeom prst="irregularSeal2">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w="3175" cap="flat" cmpd="sng" algn="ctr">
              <a:solidFill>
                <a:schemeClr val="tx1"/>
              </a:solidFill>
              <a:prstDash val="solid"/>
              <a:round/>
              <a:headEnd type="none" w="med" len="med"/>
              <a:tailEnd type="stealth" w="sm" len="sm"/>
            </a:ln>
            <a:effectLst/>
          </p:spPr>
          <p:txBody>
            <a:bodyPr vert="horz" wrap="non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800" b="0" i="0" u="none" strike="noStrike" cap="none" normalizeH="0" baseline="0" smtClean="0">
                <a:ln>
                  <a:noFill/>
                </a:ln>
                <a:solidFill>
                  <a:schemeClr val="tx1"/>
                </a:solidFill>
                <a:latin typeface="Times New Roman" pitchFamily="18" charset="0"/>
              </a:endParaRPr>
            </a:p>
          </p:txBody>
        </p:sp>
        <p:pic>
          <p:nvPicPr>
            <p:cNvPr id="16" name="Picture 3" descr="C:\Users\Marco\AppData\Local\Microsoft\Windows\Temporary Internet Files\Content.IE5\YAAOAV3M\MC90043481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937" y="658424"/>
              <a:ext cx="1058302" cy="29497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77807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Faulty current lead connection </a:t>
            </a:r>
            <a:r>
              <a:rPr lang="en-GB" kern="0" dirty="0" smtClean="0">
                <a:ea typeface="ＭＳ Ｐゴシック" pitchFamily="34" charset="-128"/>
              </a:rPr>
              <a:t>(2/2</a:t>
            </a:r>
            <a:r>
              <a:rPr lang="en-GB" kern="0" dirty="0">
                <a:ea typeface="ＭＳ Ｐゴシック" pitchFamily="34" charset="-128"/>
              </a:rPr>
              <a:t>)</a:t>
            </a:r>
            <a:endParaRPr lang="en-US" kern="0" dirty="0" smtClean="0">
              <a:ea typeface="ＭＳ Ｐゴシック" pitchFamily="34" charset="-128"/>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1708" y="1543595"/>
            <a:ext cx="7896374" cy="5238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1546024" y="2204061"/>
            <a:ext cx="2681948" cy="1342550"/>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w="med" len="med"/>
          </a:ln>
          <a:effectLst/>
        </p:spPr>
      </p:cxnSp>
      <p:sp>
        <p:nvSpPr>
          <p:cNvPr id="6" name="Rectangle 5"/>
          <p:cNvSpPr/>
          <p:nvPr/>
        </p:nvSpPr>
        <p:spPr>
          <a:xfrm>
            <a:off x="339540" y="2008046"/>
            <a:ext cx="1206484" cy="369332"/>
          </a:xfrm>
          <a:prstGeom prst="rect">
            <a:avLst/>
          </a:prstGeom>
        </p:spPr>
        <p:txBody>
          <a:bodyPr wrap="none">
            <a:spAutoFit/>
          </a:bodyPr>
          <a:lstStyle/>
          <a:p>
            <a:r>
              <a:rPr lang="en-US" sz="1800" b="0" baseline="0" dirty="0" smtClean="0">
                <a:solidFill>
                  <a:schemeClr val="tx1"/>
                </a:solidFill>
                <a:latin typeface="Calibri" pitchFamily="34" charset="0"/>
              </a:rPr>
              <a:t>molten  Cu</a:t>
            </a:r>
            <a:endParaRPr lang="en-GB" b="0" dirty="0">
              <a:solidFill>
                <a:schemeClr val="tx1"/>
              </a:solidFill>
            </a:endParaRPr>
          </a:p>
        </p:txBody>
      </p:sp>
      <p:sp>
        <p:nvSpPr>
          <p:cNvPr id="7" name="Rectangle 6"/>
          <p:cNvSpPr>
            <a:spLocks noChangeArrowheads="1"/>
          </p:cNvSpPr>
          <p:nvPr/>
        </p:nvSpPr>
        <p:spPr bwMode="auto">
          <a:xfrm>
            <a:off x="159520" y="918021"/>
            <a:ext cx="9721080" cy="396466"/>
          </a:xfrm>
          <a:prstGeom prst="rect">
            <a:avLst/>
          </a:prstGeom>
          <a:noFill/>
          <a:ln>
            <a:noFill/>
          </a:ln>
          <a:extLst/>
        </p:spPr>
        <p:txBody>
          <a:bodyPr/>
          <a:lstStyle/>
          <a:p>
            <a:pPr algn="ctr">
              <a:spcBef>
                <a:spcPct val="0"/>
              </a:spcBef>
              <a:buClr>
                <a:srgbClr val="FFFFFF"/>
              </a:buClr>
              <a:defRPr/>
            </a:pPr>
            <a:r>
              <a:rPr lang="en-US" sz="1800" baseline="0" dirty="0" smtClean="0">
                <a:solidFill>
                  <a:schemeClr val="tx1"/>
                </a:solidFill>
                <a:latin typeface="Calibri" pitchFamily="34" charset="0"/>
              </a:rPr>
              <a:t>connection fault</a:t>
            </a:r>
            <a:r>
              <a:rPr lang="en-US" sz="1800" baseline="0" dirty="0" smtClean="0">
                <a:solidFill>
                  <a:schemeClr val="tx1"/>
                </a:solidFill>
                <a:latin typeface="Calibri" pitchFamily="34" charset="0"/>
                <a:sym typeface="Symbol"/>
              </a:rPr>
              <a:t>  copper melts </a:t>
            </a:r>
            <a:r>
              <a:rPr lang="en-US" sz="1800" baseline="0" dirty="0">
                <a:solidFill>
                  <a:schemeClr val="tx1"/>
                </a:solidFill>
                <a:latin typeface="Calibri" pitchFamily="34" charset="0"/>
                <a:sym typeface="Symbol"/>
              </a:rPr>
              <a:t> </a:t>
            </a:r>
            <a:r>
              <a:rPr lang="en-US" sz="1800" baseline="0" dirty="0" smtClean="0">
                <a:solidFill>
                  <a:schemeClr val="tx1"/>
                </a:solidFill>
                <a:latin typeface="Calibri" pitchFamily="34" charset="0"/>
                <a:sym typeface="Symbol"/>
              </a:rPr>
              <a:t> circuit opens </a:t>
            </a:r>
            <a:r>
              <a:rPr lang="en-US" sz="1800" baseline="0" dirty="0">
                <a:solidFill>
                  <a:schemeClr val="tx1"/>
                </a:solidFill>
                <a:latin typeface="Calibri" pitchFamily="34" charset="0"/>
                <a:sym typeface="Symbol"/>
              </a:rPr>
              <a:t> </a:t>
            </a:r>
            <a:r>
              <a:rPr lang="en-US" sz="1800" baseline="0" dirty="0" smtClean="0">
                <a:solidFill>
                  <a:schemeClr val="tx1"/>
                </a:solidFill>
                <a:latin typeface="Calibri" pitchFamily="34" charset="0"/>
                <a:sym typeface="Symbol"/>
              </a:rPr>
              <a:t> electrical arc </a:t>
            </a:r>
            <a:r>
              <a:rPr lang="en-US" sz="1800" baseline="0" dirty="0">
                <a:solidFill>
                  <a:schemeClr val="tx1"/>
                </a:solidFill>
                <a:latin typeface="Calibri" pitchFamily="34" charset="0"/>
                <a:sym typeface="Symbol"/>
              </a:rPr>
              <a:t> </a:t>
            </a:r>
            <a:r>
              <a:rPr lang="en-US" sz="1800" baseline="0" dirty="0" smtClean="0">
                <a:solidFill>
                  <a:schemeClr val="tx1"/>
                </a:solidFill>
                <a:latin typeface="Calibri" pitchFamily="34" charset="0"/>
                <a:sym typeface="Symbol"/>
              </a:rPr>
              <a:t> explosion, flame</a:t>
            </a:r>
            <a:endParaRPr lang="en-US" sz="1800" baseline="0" dirty="0">
              <a:solidFill>
                <a:schemeClr val="tx1"/>
              </a:solidFill>
              <a:latin typeface="Calibri" pitchFamily="34" charset="0"/>
            </a:endParaRPr>
          </a:p>
        </p:txBody>
      </p:sp>
      <p:cxnSp>
        <p:nvCxnSpPr>
          <p:cNvPr id="8" name="Straight Arrow Connector 7"/>
          <p:cNvCxnSpPr>
            <a:stCxn id="6" idx="3"/>
          </p:cNvCxnSpPr>
          <p:nvPr/>
        </p:nvCxnSpPr>
        <p:spPr bwMode="auto">
          <a:xfrm>
            <a:off x="1546024" y="2192712"/>
            <a:ext cx="989760" cy="1821951"/>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w="med" len="med"/>
          </a:ln>
          <a:effectLst/>
        </p:spPr>
      </p:cxnSp>
      <p:sp>
        <p:nvSpPr>
          <p:cNvPr id="9" name="Rectangle 8"/>
          <p:cNvSpPr/>
          <p:nvPr/>
        </p:nvSpPr>
        <p:spPr>
          <a:xfrm>
            <a:off x="162734" y="6174903"/>
            <a:ext cx="1560106" cy="369332"/>
          </a:xfrm>
          <a:prstGeom prst="rect">
            <a:avLst/>
          </a:prstGeom>
        </p:spPr>
        <p:txBody>
          <a:bodyPr wrap="none">
            <a:spAutoFit/>
          </a:bodyPr>
          <a:lstStyle/>
          <a:p>
            <a:r>
              <a:rPr lang="en-US" sz="1800" b="0" baseline="0" dirty="0" smtClean="0">
                <a:solidFill>
                  <a:schemeClr val="tx1"/>
                </a:solidFill>
                <a:latin typeface="Calibri" pitchFamily="34" charset="0"/>
              </a:rPr>
              <a:t>fastening bolts</a:t>
            </a:r>
            <a:endParaRPr lang="en-GB" b="0" dirty="0">
              <a:solidFill>
                <a:schemeClr val="tx1"/>
              </a:solidFill>
            </a:endParaRPr>
          </a:p>
        </p:txBody>
      </p:sp>
      <p:sp>
        <p:nvSpPr>
          <p:cNvPr id="10" name="Rectangle 9"/>
          <p:cNvSpPr/>
          <p:nvPr/>
        </p:nvSpPr>
        <p:spPr>
          <a:xfrm>
            <a:off x="4394200" y="2192712"/>
            <a:ext cx="1232132" cy="369332"/>
          </a:xfrm>
          <a:prstGeom prst="rect">
            <a:avLst/>
          </a:prstGeom>
        </p:spPr>
        <p:txBody>
          <a:bodyPr wrap="none">
            <a:spAutoFit/>
          </a:bodyPr>
          <a:lstStyle/>
          <a:p>
            <a:r>
              <a:rPr lang="en-US" sz="1800" b="0" baseline="0" dirty="0" smtClean="0">
                <a:solidFill>
                  <a:schemeClr val="bg1"/>
                </a:solidFill>
                <a:latin typeface="Calibri" pitchFamily="34" charset="0"/>
              </a:rPr>
              <a:t>just broken</a:t>
            </a:r>
            <a:endParaRPr lang="en-GB" b="0" dirty="0">
              <a:solidFill>
                <a:schemeClr val="bg1"/>
              </a:solidFill>
            </a:endParaRPr>
          </a:p>
        </p:txBody>
      </p:sp>
      <p:sp>
        <p:nvSpPr>
          <p:cNvPr id="11" name="Rectangle 10"/>
          <p:cNvSpPr/>
          <p:nvPr/>
        </p:nvSpPr>
        <p:spPr>
          <a:xfrm>
            <a:off x="7366000" y="4554723"/>
            <a:ext cx="2473819" cy="646331"/>
          </a:xfrm>
          <a:prstGeom prst="rect">
            <a:avLst/>
          </a:prstGeom>
        </p:spPr>
        <p:txBody>
          <a:bodyPr wrap="none">
            <a:spAutoFit/>
          </a:bodyPr>
          <a:lstStyle/>
          <a:p>
            <a:r>
              <a:rPr lang="en-US" sz="1800" b="0" baseline="0" dirty="0" smtClean="0">
                <a:solidFill>
                  <a:schemeClr val="bg1"/>
                </a:solidFill>
                <a:latin typeface="Calibri" pitchFamily="34" charset="0"/>
              </a:rPr>
              <a:t>broken since a long time</a:t>
            </a:r>
            <a:br>
              <a:rPr lang="en-US" sz="1800" b="0" baseline="0" dirty="0" smtClean="0">
                <a:solidFill>
                  <a:schemeClr val="bg1"/>
                </a:solidFill>
                <a:latin typeface="Calibri" pitchFamily="34" charset="0"/>
              </a:rPr>
            </a:br>
            <a:r>
              <a:rPr lang="en-US" sz="1800" b="0" baseline="0" dirty="0" smtClean="0">
                <a:solidFill>
                  <a:schemeClr val="bg1"/>
                </a:solidFill>
                <a:latin typeface="Calibri" pitchFamily="34" charset="0"/>
              </a:rPr>
              <a:t>(cause of the fault)</a:t>
            </a:r>
            <a:endParaRPr lang="en-GB" b="0" dirty="0">
              <a:solidFill>
                <a:schemeClr val="bg1"/>
              </a:solidFill>
            </a:endParaRPr>
          </a:p>
        </p:txBody>
      </p:sp>
      <p:cxnSp>
        <p:nvCxnSpPr>
          <p:cNvPr id="12" name="Straight Arrow Connector 11"/>
          <p:cNvCxnSpPr/>
          <p:nvPr/>
        </p:nvCxnSpPr>
        <p:spPr bwMode="auto">
          <a:xfrm>
            <a:off x="5027998" y="2562044"/>
            <a:ext cx="388106" cy="1136967"/>
          </a:xfrm>
          <a:prstGeom prst="straightConnector1">
            <a:avLst/>
          </a:prstGeom>
          <a:solidFill>
            <a:schemeClr val="accent1"/>
          </a:solidFill>
          <a:ln w="3175" cap="flat" cmpd="sng" algn="ctr">
            <a:solidFill>
              <a:srgbClr val="FFFFFF"/>
            </a:solidFill>
            <a:prstDash val="solid"/>
            <a:round/>
            <a:headEnd type="none" w="med" len="med"/>
            <a:tailEnd type="triangle" w="med" len="med"/>
          </a:ln>
          <a:effectLst/>
        </p:spPr>
      </p:cxnSp>
      <p:cxnSp>
        <p:nvCxnSpPr>
          <p:cNvPr id="13" name="Straight Arrow Connector 12"/>
          <p:cNvCxnSpPr>
            <a:stCxn id="10" idx="2"/>
          </p:cNvCxnSpPr>
          <p:nvPr/>
        </p:nvCxnSpPr>
        <p:spPr bwMode="auto">
          <a:xfrm>
            <a:off x="5010266" y="2562044"/>
            <a:ext cx="1531685" cy="1767519"/>
          </a:xfrm>
          <a:prstGeom prst="straightConnector1">
            <a:avLst/>
          </a:prstGeom>
          <a:solidFill>
            <a:schemeClr val="accent1"/>
          </a:solidFill>
          <a:ln w="3175" cap="flat" cmpd="sng" algn="ctr">
            <a:solidFill>
              <a:srgbClr val="FFFFFF"/>
            </a:solidFill>
            <a:prstDash val="solid"/>
            <a:round/>
            <a:headEnd type="none" w="med" len="med"/>
            <a:tailEnd type="triangle" w="med" len="med"/>
          </a:ln>
          <a:effectLst/>
        </p:spPr>
      </p:cxnSp>
      <p:cxnSp>
        <p:nvCxnSpPr>
          <p:cNvPr id="14" name="Straight Arrow Connector 13"/>
          <p:cNvCxnSpPr/>
          <p:nvPr/>
        </p:nvCxnSpPr>
        <p:spPr bwMode="auto">
          <a:xfrm flipH="1" flipV="1">
            <a:off x="5731198" y="4662735"/>
            <a:ext cx="1665126" cy="215154"/>
          </a:xfrm>
          <a:prstGeom prst="straightConnector1">
            <a:avLst/>
          </a:prstGeom>
          <a:solidFill>
            <a:schemeClr val="accent1"/>
          </a:solidFill>
          <a:ln w="3175" cap="flat" cmpd="sng" algn="ctr">
            <a:solidFill>
              <a:srgbClr val="FFFFFF"/>
            </a:solidFill>
            <a:prstDash val="solid"/>
            <a:round/>
            <a:headEnd type="none" w="med" len="med"/>
            <a:tailEnd type="triangle" w="med" len="med"/>
          </a:ln>
          <a:effectLst/>
        </p:spPr>
      </p:cxnSp>
      <p:cxnSp>
        <p:nvCxnSpPr>
          <p:cNvPr id="15" name="Straight Arrow Connector 14"/>
          <p:cNvCxnSpPr/>
          <p:nvPr/>
        </p:nvCxnSpPr>
        <p:spPr bwMode="auto">
          <a:xfrm flipH="1" flipV="1">
            <a:off x="6563762" y="3699011"/>
            <a:ext cx="832562" cy="1178877"/>
          </a:xfrm>
          <a:prstGeom prst="straightConnector1">
            <a:avLst/>
          </a:prstGeom>
          <a:solidFill>
            <a:schemeClr val="accent1"/>
          </a:solidFill>
          <a:ln w="3175" cap="flat" cmpd="sng" algn="ctr">
            <a:solidFill>
              <a:srgbClr val="FFFFFF"/>
            </a:solidFill>
            <a:prstDash val="solid"/>
            <a:round/>
            <a:headEnd type="none" w="med" len="med"/>
            <a:tailEnd type="triangle" w="med" len="med"/>
          </a:ln>
          <a:effectLst/>
        </p:spPr>
      </p:cxnSp>
      <p:cxnSp>
        <p:nvCxnSpPr>
          <p:cNvPr id="16" name="Straight Arrow Connector 15"/>
          <p:cNvCxnSpPr>
            <a:stCxn id="9" idx="3"/>
          </p:cNvCxnSpPr>
          <p:nvPr/>
        </p:nvCxnSpPr>
        <p:spPr bwMode="auto">
          <a:xfrm flipV="1">
            <a:off x="1722840" y="6102895"/>
            <a:ext cx="3009188" cy="256674"/>
          </a:xfrm>
          <a:prstGeom prst="straightConnector1">
            <a:avLst/>
          </a:prstGeom>
          <a:solidFill>
            <a:schemeClr val="accent1"/>
          </a:solidFill>
          <a:ln w="3175" cap="flat" cmpd="sng" algn="ctr">
            <a:solidFill>
              <a:schemeClr val="bg1">
                <a:lumMod val="75000"/>
              </a:schemeClr>
            </a:solidFill>
            <a:prstDash val="solid"/>
            <a:round/>
            <a:headEnd type="none" w="med" len="med"/>
            <a:tailEnd type="triangle" w="med" len="med"/>
          </a:ln>
          <a:effectLst/>
        </p:spPr>
      </p:cxnSp>
    </p:spTree>
    <p:extLst>
      <p:ext uri="{BB962C8B-B14F-4D97-AF65-F5344CB8AC3E}">
        <p14:creationId xmlns:p14="http://schemas.microsoft.com/office/powerpoint/2010/main" val="176278558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Part II – Magnetic fields and human health</a:t>
            </a:r>
          </a:p>
        </p:txBody>
      </p:sp>
      <p:grpSp>
        <p:nvGrpSpPr>
          <p:cNvPr id="2" name="Group 1"/>
          <p:cNvGrpSpPr/>
          <p:nvPr/>
        </p:nvGrpSpPr>
        <p:grpSpPr>
          <a:xfrm>
            <a:off x="1907422" y="1295400"/>
            <a:ext cx="6096000" cy="5017532"/>
            <a:chOff x="1907422" y="1295400"/>
            <a:chExt cx="6096000" cy="5017532"/>
          </a:xfrm>
        </p:grpSpPr>
        <p:sp>
          <p:nvSpPr>
            <p:cNvPr id="6" name="Rectangle 5"/>
            <p:cNvSpPr/>
            <p:nvPr/>
          </p:nvSpPr>
          <p:spPr>
            <a:xfrm>
              <a:off x="2794000" y="5943600"/>
              <a:ext cx="4322844" cy="369332"/>
            </a:xfrm>
            <a:prstGeom prst="rect">
              <a:avLst/>
            </a:prstGeom>
          </p:spPr>
          <p:txBody>
            <a:bodyPr wrap="square">
              <a:spAutoFit/>
            </a:bodyPr>
            <a:lstStyle/>
            <a:p>
              <a:pPr algn="ctr"/>
              <a:r>
                <a:rPr lang="en-US" sz="1800" dirty="0" err="1">
                  <a:solidFill>
                    <a:schemeClr val="tx1"/>
                  </a:solidFill>
                  <a:latin typeface="Calibri" pitchFamily="34" charset="0"/>
                </a:rPr>
                <a:t>Etibar</a:t>
              </a:r>
              <a:r>
                <a:rPr lang="en-US" sz="1800" dirty="0">
                  <a:solidFill>
                    <a:schemeClr val="tx1"/>
                  </a:solidFill>
                  <a:latin typeface="Calibri" pitchFamily="34" charset="0"/>
                </a:rPr>
                <a:t> </a:t>
              </a:r>
              <a:r>
                <a:rPr lang="en-US" sz="1800" dirty="0" err="1">
                  <a:solidFill>
                    <a:schemeClr val="tx1"/>
                  </a:solidFill>
                  <a:latin typeface="Calibri" pitchFamily="34" charset="0"/>
                </a:rPr>
                <a:t>Elchiyev</a:t>
              </a:r>
              <a:r>
                <a:rPr lang="en-US" sz="1800" dirty="0">
                  <a:solidFill>
                    <a:schemeClr val="tx1"/>
                  </a:solidFill>
                  <a:latin typeface="Calibri" pitchFamily="34" charset="0"/>
                </a:rPr>
                <a:t> </a:t>
              </a:r>
              <a:r>
                <a:rPr lang="en-US" sz="1800" dirty="0" smtClean="0">
                  <a:solidFill>
                    <a:schemeClr val="tx1"/>
                  </a:solidFill>
                  <a:latin typeface="Calibri" pitchFamily="34" charset="0"/>
                </a:rPr>
                <a:t>, “</a:t>
              </a:r>
              <a:r>
                <a:rPr lang="en-US" sz="1800" b="0" baseline="0" dirty="0" smtClean="0">
                  <a:solidFill>
                    <a:schemeClr val="tx1"/>
                  </a:solidFill>
                  <a:latin typeface="Calibri" pitchFamily="34" charset="0"/>
                </a:rPr>
                <a:t>human magnet”</a:t>
              </a:r>
              <a:endParaRPr lang="en-GB" b="0" dirty="0">
                <a:solidFill>
                  <a:schemeClr val="tx1"/>
                </a:solidFill>
              </a:endParaRPr>
            </a:p>
          </p:txBody>
        </p:sp>
        <p:pic>
          <p:nvPicPr>
            <p:cNvPr id="1026" name="Picture 2" descr="http://onlinefoktai.files.wordpress.com/2011/12/hm1.jpg?w=640&amp;h=46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422" y="1295400"/>
              <a:ext cx="6096000" cy="43815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4474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How magnets affect human health: an old concern …</a:t>
            </a:r>
            <a:endParaRPr lang="en-US" kern="0" dirty="0" smtClean="0">
              <a:ea typeface="ＭＳ Ｐゴシック" pitchFamily="34" charset="-128"/>
            </a:endParaRPr>
          </a:p>
        </p:txBody>
      </p:sp>
      <p:sp>
        <p:nvSpPr>
          <p:cNvPr id="3" name="Rectangle 9"/>
          <p:cNvSpPr>
            <a:spLocks noChangeArrowheads="1"/>
          </p:cNvSpPr>
          <p:nvPr/>
        </p:nvSpPr>
        <p:spPr bwMode="auto">
          <a:xfrm>
            <a:off x="93663" y="876300"/>
            <a:ext cx="5146675" cy="2014538"/>
          </a:xfrm>
          <a:prstGeom prst="rect">
            <a:avLst/>
          </a:prstGeom>
          <a:noFill/>
          <a:ln w="12700">
            <a:noFill/>
            <a:miter lim="800000"/>
            <a:headEnd type="none" w="sm" len="sm"/>
            <a:tailEnd type="none" w="sm" len="sm"/>
          </a:ln>
        </p:spPr>
        <p:txBody>
          <a:bodyPr>
            <a:spAutoFit/>
          </a:bodyPr>
          <a:lstStyle/>
          <a:p>
            <a:pPr marL="268288" indent="-268288" algn="l">
              <a:spcBef>
                <a:spcPct val="0"/>
              </a:spcBef>
              <a:buFontTx/>
              <a:buChar char="•"/>
              <a:defRPr/>
            </a:pPr>
            <a:r>
              <a:rPr lang="en-US" sz="1800" baseline="0" dirty="0">
                <a:solidFill>
                  <a:schemeClr val="tx1"/>
                </a:solidFill>
                <a:latin typeface="Calibri" pitchFamily="34" charset="0"/>
              </a:rPr>
              <a:t>Lodestone (magnetite, Fe</a:t>
            </a:r>
            <a:r>
              <a:rPr lang="en-US" sz="1800" baseline="-25000" dirty="0">
                <a:solidFill>
                  <a:schemeClr val="tx1"/>
                </a:solidFill>
                <a:latin typeface="Calibri" pitchFamily="34" charset="0"/>
              </a:rPr>
              <a:t>3</a:t>
            </a:r>
            <a:r>
              <a:rPr lang="en-US" sz="1800" baseline="0" dirty="0">
                <a:solidFill>
                  <a:schemeClr val="tx1"/>
                </a:solidFill>
                <a:latin typeface="Calibri" pitchFamily="34" charset="0"/>
              </a:rPr>
              <a:t>O</a:t>
            </a:r>
            <a:r>
              <a:rPr lang="en-US" sz="1800" baseline="-25000" dirty="0">
                <a:solidFill>
                  <a:schemeClr val="tx1"/>
                </a:solidFill>
                <a:latin typeface="Calibri" pitchFamily="34" charset="0"/>
              </a:rPr>
              <a:t>4</a:t>
            </a:r>
            <a:r>
              <a:rPr lang="en-US" sz="1800" baseline="0" dirty="0">
                <a:solidFill>
                  <a:schemeClr val="tx1"/>
                </a:solidFill>
                <a:latin typeface="Calibri" pitchFamily="34" charset="0"/>
              </a:rPr>
              <a:t>) first documented to attract iron by </a:t>
            </a:r>
            <a:r>
              <a:rPr lang="en-US" sz="1800" b="1" baseline="0" dirty="0">
                <a:solidFill>
                  <a:srgbClr val="904932"/>
                </a:solidFill>
                <a:latin typeface="Calibri" pitchFamily="34" charset="0"/>
              </a:rPr>
              <a:t>Thales of Miletus</a:t>
            </a:r>
            <a:r>
              <a:rPr lang="en-US" sz="1800" baseline="0" dirty="0">
                <a:solidFill>
                  <a:schemeClr val="tx1"/>
                </a:solidFill>
                <a:latin typeface="Calibri" pitchFamily="34" charset="0"/>
              </a:rPr>
              <a:t> (585 BC)</a:t>
            </a:r>
          </a:p>
          <a:p>
            <a:pPr marL="268288" indent="-268288" algn="l">
              <a:spcBef>
                <a:spcPct val="0"/>
              </a:spcBef>
              <a:buFontTx/>
              <a:buChar char="•"/>
              <a:defRPr/>
            </a:pPr>
            <a:r>
              <a:rPr lang="en-US" sz="1800" baseline="0" dirty="0">
                <a:solidFill>
                  <a:schemeClr val="tx1"/>
                </a:solidFill>
                <a:latin typeface="Calibri" pitchFamily="34" charset="0"/>
              </a:rPr>
              <a:t>Many </a:t>
            </a:r>
            <a:r>
              <a:rPr lang="en-US" sz="1800" b="1" baseline="0" dirty="0">
                <a:solidFill>
                  <a:srgbClr val="7030A0"/>
                </a:solidFill>
                <a:latin typeface="Calibri" pitchFamily="34" charset="0"/>
              </a:rPr>
              <a:t>weird medical applications</a:t>
            </a:r>
            <a:r>
              <a:rPr lang="en-US" sz="1800" baseline="0" dirty="0">
                <a:solidFill>
                  <a:schemeClr val="tx1"/>
                </a:solidFill>
                <a:latin typeface="Calibri" pitchFamily="34" charset="0"/>
              </a:rPr>
              <a:t> based on attraction/repulsion analogies thru the ages</a:t>
            </a:r>
          </a:p>
          <a:p>
            <a:pPr marL="268288" indent="-268288" algn="l">
              <a:spcBef>
                <a:spcPct val="0"/>
              </a:spcBef>
              <a:buFontTx/>
              <a:buChar char="•"/>
              <a:defRPr/>
            </a:pPr>
            <a:r>
              <a:rPr lang="en-US" sz="1800" b="1" baseline="0" dirty="0">
                <a:solidFill>
                  <a:srgbClr val="00B050"/>
                </a:solidFill>
                <a:latin typeface="Calibri" pitchFamily="34" charset="0"/>
              </a:rPr>
              <a:t>Effective treatments</a:t>
            </a:r>
            <a:r>
              <a:rPr lang="en-US" sz="1800" baseline="0" dirty="0">
                <a:solidFill>
                  <a:schemeClr val="tx1"/>
                </a:solidFill>
                <a:latin typeface="Calibri" pitchFamily="34" charset="0"/>
              </a:rPr>
              <a:t>:  lodestone powder used as a styptic or laxative, or for  surgical extraction of iron shards from the eyes</a:t>
            </a:r>
          </a:p>
        </p:txBody>
      </p:sp>
      <p:pic>
        <p:nvPicPr>
          <p:cNvPr id="5" name="Picture 10" descr="File:Dioscorides0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3433763"/>
            <a:ext cx="22447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1428750" y="6230938"/>
            <a:ext cx="2227533" cy="184666"/>
          </a:xfrm>
          <a:prstGeom prst="rect">
            <a:avLst/>
          </a:prstGeom>
          <a:noFill/>
          <a:ln>
            <a:noFill/>
          </a:ln>
          <a:effectLst>
            <a:prstShdw prst="shdw17" dist="17961" dir="2700000">
              <a:schemeClr val="accent1">
                <a:gamma/>
                <a:shade val="60000"/>
                <a:invGamma/>
              </a:schemeClr>
            </a:prstShdw>
          </a:effectLst>
          <a:extLst/>
        </p:spPr>
        <p:txBody>
          <a:bodyPr wrap="none" lIns="0" tIns="0" rIns="0" bIns="0">
            <a:spAutoFit/>
          </a:bodyPr>
          <a:lstStyle/>
          <a:p>
            <a:pPr>
              <a:defRPr/>
            </a:pPr>
            <a:r>
              <a:rPr lang="en-US" sz="1200" baseline="0" dirty="0" err="1">
                <a:solidFill>
                  <a:schemeClr val="tx1"/>
                </a:solidFill>
                <a:latin typeface="Calibri" pitchFamily="34" charset="0"/>
              </a:rPr>
              <a:t>Dioscorides</a:t>
            </a:r>
            <a:r>
              <a:rPr lang="en-US" sz="1200" baseline="0" dirty="0">
                <a:solidFill>
                  <a:schemeClr val="tx1"/>
                </a:solidFill>
                <a:latin typeface="Calibri" pitchFamily="34" charset="0"/>
              </a:rPr>
              <a:t> of </a:t>
            </a:r>
            <a:r>
              <a:rPr lang="en-US" sz="1200" baseline="0" dirty="0" err="1">
                <a:solidFill>
                  <a:schemeClr val="tx1"/>
                </a:solidFill>
                <a:latin typeface="Calibri" pitchFamily="34" charset="0"/>
              </a:rPr>
              <a:t>Anazarbus</a:t>
            </a:r>
            <a:r>
              <a:rPr lang="en-US" sz="1200" baseline="0" dirty="0">
                <a:solidFill>
                  <a:schemeClr val="tx1"/>
                </a:solidFill>
                <a:latin typeface="Calibri" pitchFamily="34" charset="0"/>
              </a:rPr>
              <a:t>, 40-90 AD</a:t>
            </a:r>
          </a:p>
        </p:txBody>
      </p:sp>
      <p:grpSp>
        <p:nvGrpSpPr>
          <p:cNvPr id="7" name="Group 14"/>
          <p:cNvGrpSpPr>
            <a:grpSpLocks/>
          </p:cNvGrpSpPr>
          <p:nvPr/>
        </p:nvGrpSpPr>
        <p:grpSpPr bwMode="auto">
          <a:xfrm>
            <a:off x="5073650" y="812800"/>
            <a:ext cx="4806950" cy="6121400"/>
            <a:chOff x="3052" y="164"/>
            <a:chExt cx="3028" cy="3856"/>
          </a:xfrm>
        </p:grpSpPr>
        <p:pic>
          <p:nvPicPr>
            <p:cNvPr id="8" name="Picture 7" descr="scroll-sto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242" b="2783"/>
            <a:stretch>
              <a:fillRect/>
            </a:stretch>
          </p:blipFill>
          <p:spPr bwMode="auto">
            <a:xfrm>
              <a:off x="3052" y="164"/>
              <a:ext cx="3028" cy="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3408" y="709"/>
              <a:ext cx="2449" cy="2721"/>
            </a:xfrm>
            <a:prstGeom prst="rect">
              <a:avLst/>
            </a:prstGeom>
            <a:noFill/>
            <a:ln>
              <a:noFill/>
            </a:ln>
            <a:effectLst>
              <a:prstShdw prst="shdw17" dist="17961" dir="2700000">
                <a:schemeClr val="accent1">
                  <a:gamma/>
                  <a:shade val="60000"/>
                  <a:invGamma/>
                </a:schemeClr>
              </a:prstShdw>
            </a:effectLst>
            <a:extLst/>
          </p:spPr>
          <p:txBody>
            <a:bodyPr lIns="0" tIns="0" rIns="0" bIns="0"/>
            <a:lstStyle>
              <a:lvl1pPr indent="179388">
                <a:defRPr sz="800" b="1">
                  <a:solidFill>
                    <a:schemeClr val="tx1"/>
                  </a:solidFill>
                  <a:latin typeface="Times New Roman" pitchFamily="18" charset="0"/>
                </a:defRPr>
              </a:lvl1pPr>
              <a:lvl2pPr>
                <a:defRPr sz="800" b="1">
                  <a:solidFill>
                    <a:schemeClr val="tx1"/>
                  </a:solidFill>
                  <a:latin typeface="Times New Roman" pitchFamily="18" charset="0"/>
                </a:defRPr>
              </a:lvl2pPr>
              <a:lvl3pPr>
                <a:defRPr sz="800" b="1">
                  <a:solidFill>
                    <a:schemeClr val="tx1"/>
                  </a:solidFill>
                  <a:latin typeface="Times New Roman" pitchFamily="18" charset="0"/>
                </a:defRPr>
              </a:lvl3pPr>
              <a:lvl4pPr>
                <a:defRPr sz="800" b="1">
                  <a:solidFill>
                    <a:schemeClr val="tx1"/>
                  </a:solidFill>
                  <a:latin typeface="Times New Roman" pitchFamily="18" charset="0"/>
                </a:defRPr>
              </a:lvl4pPr>
              <a:lvl5pPr>
                <a:defRPr sz="800" b="1">
                  <a:solidFill>
                    <a:schemeClr val="tx1"/>
                  </a:solidFill>
                  <a:latin typeface="Times New Roman" pitchFamily="18" charset="0"/>
                </a:defRPr>
              </a:lvl5pPr>
              <a:lvl6pPr algn="ctr" eaLnBrk="0" fontAlgn="base" hangingPunct="0">
                <a:spcBef>
                  <a:spcPct val="50000"/>
                </a:spcBef>
                <a:spcAft>
                  <a:spcPct val="0"/>
                </a:spcAft>
                <a:defRPr sz="800" b="1">
                  <a:solidFill>
                    <a:schemeClr val="tx1"/>
                  </a:solidFill>
                  <a:latin typeface="Times New Roman" pitchFamily="18" charset="0"/>
                </a:defRPr>
              </a:lvl6pPr>
              <a:lvl7pPr algn="ctr" eaLnBrk="0" fontAlgn="base" hangingPunct="0">
                <a:spcBef>
                  <a:spcPct val="50000"/>
                </a:spcBef>
                <a:spcAft>
                  <a:spcPct val="0"/>
                </a:spcAft>
                <a:defRPr sz="800" b="1">
                  <a:solidFill>
                    <a:schemeClr val="tx1"/>
                  </a:solidFill>
                  <a:latin typeface="Times New Roman" pitchFamily="18" charset="0"/>
                </a:defRPr>
              </a:lvl7pPr>
              <a:lvl8pPr algn="ctr" eaLnBrk="0" fontAlgn="base" hangingPunct="0">
                <a:spcBef>
                  <a:spcPct val="50000"/>
                </a:spcBef>
                <a:spcAft>
                  <a:spcPct val="0"/>
                </a:spcAft>
                <a:defRPr sz="800" b="1">
                  <a:solidFill>
                    <a:schemeClr val="tx1"/>
                  </a:solidFill>
                  <a:latin typeface="Times New Roman" pitchFamily="18" charset="0"/>
                </a:defRPr>
              </a:lvl8pPr>
              <a:lvl9pPr algn="ctr" eaLnBrk="0" fontAlgn="base" hangingPunct="0">
                <a:spcBef>
                  <a:spcPct val="50000"/>
                </a:spcBef>
                <a:spcAft>
                  <a:spcPct val="0"/>
                </a:spcAft>
                <a:defRPr sz="800" b="1">
                  <a:solidFill>
                    <a:schemeClr val="tx1"/>
                  </a:solidFill>
                  <a:latin typeface="Times New Roman" pitchFamily="18" charset="0"/>
                </a:defRPr>
              </a:lvl9pPr>
            </a:lstStyle>
            <a:p>
              <a:pPr algn="l">
                <a:defRPr/>
              </a:pPr>
              <a:r>
                <a:rPr lang="en-US" sz="1500" baseline="0" smtClean="0">
                  <a:latin typeface="Papyrus" pitchFamily="66" charset="0"/>
                </a:rPr>
                <a:t>B ut of ye Load-stone that which draws iron easily is ye best, &amp; of an azure-like colour &amp; thick, but not too heavy.  It hath a faculty of drawing out gross humors being given with melicrate ye weight of 3 Oboli.</a:t>
              </a:r>
            </a:p>
            <a:p>
              <a:pPr algn="l">
                <a:defRPr/>
              </a:pPr>
              <a:r>
                <a:rPr lang="en-US" sz="1500" baseline="0" smtClean="0">
                  <a:latin typeface="Papyrus" pitchFamily="66" charset="0"/>
                </a:rPr>
                <a:t>They say that this hath a discerning faculty of a woman that is chaste &amp; of her that plays ye adulteress with another man, for if any do set it secretly upon the beds for ye chaste woman, who loves her husband, she being overborne into sleep, with a certain natural faculty of ye stone both opens her hands towards her husband, and cleaves close to him; but the other being troubled in dreams with foul labours, falls out of ye bed. </a:t>
              </a:r>
            </a:p>
            <a:p>
              <a:pPr algn="l">
                <a:defRPr/>
              </a:pPr>
              <a:r>
                <a:rPr lang="en-US" sz="1500" baseline="0" smtClean="0">
                  <a:latin typeface="Papyrus" pitchFamily="66" charset="0"/>
                </a:rPr>
                <a:t>Also when two men carry this, it freeth them from all strife, &amp; it causeth concord, and being born on ye breast, it assuageth people. </a:t>
              </a:r>
            </a:p>
          </p:txBody>
        </p:sp>
        <p:sp>
          <p:nvSpPr>
            <p:cNvPr id="10" name="Text Box 12"/>
            <p:cNvSpPr txBox="1">
              <a:spLocks noChangeArrowheads="1"/>
            </p:cNvSpPr>
            <p:nvPr/>
          </p:nvSpPr>
          <p:spPr bwMode="auto">
            <a:xfrm>
              <a:off x="3268" y="3634"/>
              <a:ext cx="2621" cy="194"/>
            </a:xfrm>
            <a:prstGeom prst="rect">
              <a:avLst/>
            </a:prstGeom>
            <a:noFill/>
            <a:ln>
              <a:noFill/>
            </a:ln>
            <a:effectLst>
              <a:prstShdw prst="shdw17" dist="17961" dir="2700000">
                <a:schemeClr val="accent1">
                  <a:gamma/>
                  <a:shade val="60000"/>
                  <a:invGamma/>
                </a:schemeClr>
              </a:prstShdw>
            </a:effectLst>
            <a:extLst/>
          </p:spPr>
          <p:txBody>
            <a:bodyPr wrap="none" lIns="0" tIns="0" rIns="0" bIns="0">
              <a:spAutoFit/>
            </a:bodyPr>
            <a:lstStyle/>
            <a:p>
              <a:pPr algn="l">
                <a:defRPr/>
              </a:pPr>
              <a:r>
                <a:rPr lang="en-US" sz="1000" b="0" i="1" baseline="0" dirty="0">
                  <a:latin typeface="Calibri" pitchFamily="34" charset="0"/>
                </a:rPr>
                <a:t>Excerpt of “De </a:t>
              </a:r>
              <a:r>
                <a:rPr lang="en-US" sz="1000" b="0" i="1" baseline="0" dirty="0" err="1">
                  <a:latin typeface="Calibri" pitchFamily="34" charset="0"/>
                </a:rPr>
                <a:t>Materia</a:t>
              </a:r>
              <a:r>
                <a:rPr lang="en-US" sz="1000" b="0" i="1" baseline="0" dirty="0">
                  <a:latin typeface="Calibri" pitchFamily="34" charset="0"/>
                </a:rPr>
                <a:t> </a:t>
              </a:r>
              <a:r>
                <a:rPr lang="en-US" sz="1000" b="0" i="1" baseline="0" dirty="0" err="1">
                  <a:latin typeface="Calibri" pitchFamily="34" charset="0"/>
                </a:rPr>
                <a:t>Medica</a:t>
              </a:r>
              <a:r>
                <a:rPr lang="en-US" sz="1000" b="0" i="1" baseline="0" dirty="0">
                  <a:latin typeface="Calibri" pitchFamily="34" charset="0"/>
                </a:rPr>
                <a:t>” from:</a:t>
              </a:r>
              <a:br>
                <a:rPr lang="en-US" sz="1000" b="0" i="1" baseline="0" dirty="0">
                  <a:latin typeface="Calibri" pitchFamily="34" charset="0"/>
                </a:rPr>
              </a:br>
              <a:r>
                <a:rPr lang="en-US" sz="1000" b="0" i="1" baseline="0" dirty="0">
                  <a:latin typeface="Calibri" pitchFamily="34" charset="0"/>
                </a:rPr>
                <a:t>R.T. Gunther, The Greek Herbal of </a:t>
              </a:r>
              <a:r>
                <a:rPr lang="en-US" sz="1000" b="0" i="1" baseline="0" dirty="0" err="1">
                  <a:latin typeface="Calibri" pitchFamily="34" charset="0"/>
                </a:rPr>
                <a:t>Dioscorides</a:t>
              </a:r>
              <a:r>
                <a:rPr lang="en-US" sz="1000" b="0" i="1" baseline="0" dirty="0">
                  <a:latin typeface="Calibri" pitchFamily="34" charset="0"/>
                </a:rPr>
                <a:t>, 1934 (transl. by J. </a:t>
              </a:r>
              <a:r>
                <a:rPr lang="en-US" sz="1000" b="0" i="1" baseline="0" dirty="0" err="1">
                  <a:latin typeface="Calibri" pitchFamily="34" charset="0"/>
                </a:rPr>
                <a:t>Goodyer</a:t>
              </a:r>
              <a:r>
                <a:rPr lang="en-US" sz="1000" b="0" i="1" baseline="0" dirty="0">
                  <a:latin typeface="Calibri" pitchFamily="34" charset="0"/>
                </a:rPr>
                <a:t>, 1655)</a:t>
              </a:r>
            </a:p>
          </p:txBody>
        </p:sp>
      </p:grpSp>
      <p:sp>
        <p:nvSpPr>
          <p:cNvPr id="11" name="Right Arrow 1"/>
          <p:cNvSpPr>
            <a:spLocks noChangeArrowheads="1"/>
          </p:cNvSpPr>
          <p:nvPr/>
        </p:nvSpPr>
        <p:spPr bwMode="auto">
          <a:xfrm>
            <a:off x="3870960" y="5581651"/>
            <a:ext cx="1168400" cy="263525"/>
          </a:xfrm>
          <a:prstGeom prst="rightArrow">
            <a:avLst>
              <a:gd name="adj1" fmla="val 50000"/>
              <a:gd name="adj2" fmla="val 83256"/>
            </a:avLst>
          </a:prstGeom>
          <a:solidFill>
            <a:srgbClr val="FFC000"/>
          </a:solidFill>
          <a:ln w="3175" algn="ctr">
            <a:solidFill>
              <a:schemeClr val="tx1"/>
            </a:solidFill>
            <a:round/>
            <a:headEnd/>
            <a:tailEnd type="stealth" w="sm" len="sm"/>
          </a:ln>
        </p:spPr>
        <p:txBody>
          <a:bodyPr lIns="0" tIns="0" rIns="0" bIns="0" anchor="ctr">
            <a:spAutoFit/>
          </a:bodyPr>
          <a:lstStyle/>
          <a:p>
            <a:endParaRPr lang="en-GB" b="0" baseline="0"/>
          </a:p>
        </p:txBody>
      </p:sp>
    </p:spTree>
    <p:extLst>
      <p:ext uri="{BB962C8B-B14F-4D97-AF65-F5344CB8AC3E}">
        <p14:creationId xmlns:p14="http://schemas.microsoft.com/office/powerpoint/2010/main" val="4234548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Can you eat (permanent) magnets ? </a:t>
            </a:r>
          </a:p>
        </p:txBody>
      </p:sp>
      <p:sp>
        <p:nvSpPr>
          <p:cNvPr id="3" name="Rectangle 9"/>
          <p:cNvSpPr>
            <a:spLocks noChangeArrowheads="1"/>
          </p:cNvSpPr>
          <p:nvPr/>
        </p:nvSpPr>
        <p:spPr bwMode="auto">
          <a:xfrm>
            <a:off x="200025" y="1220440"/>
            <a:ext cx="9959975" cy="1754326"/>
          </a:xfrm>
          <a:prstGeom prst="rect">
            <a:avLst/>
          </a:prstGeom>
          <a:noFill/>
          <a:ln w="12700">
            <a:noFill/>
            <a:miter lim="800000"/>
            <a:headEnd type="none" w="sm" len="sm"/>
            <a:tailEnd type="none" w="sm" len="sm"/>
          </a:ln>
        </p:spPr>
        <p:txBody>
          <a:bodyPr wrap="square">
            <a:spAutoFit/>
          </a:bodyPr>
          <a:lstStyle/>
          <a:p>
            <a:pPr marL="268288" indent="-268288" algn="l">
              <a:spcBef>
                <a:spcPct val="0"/>
              </a:spcBef>
              <a:buFontTx/>
              <a:buChar char="•"/>
              <a:defRPr/>
            </a:pPr>
            <a:r>
              <a:rPr lang="en-GB" sz="1800" baseline="0" dirty="0" smtClean="0">
                <a:solidFill>
                  <a:schemeClr val="tx1"/>
                </a:solidFill>
                <a:latin typeface="Calibri" pitchFamily="34" charset="0"/>
              </a:rPr>
              <a:t>No particular harm from a single permanent magnet</a:t>
            </a:r>
          </a:p>
          <a:p>
            <a:pPr marL="285750" indent="-285750" algn="l">
              <a:spcBef>
                <a:spcPct val="0"/>
              </a:spcBef>
              <a:buFont typeface="Arial" pitchFamily="34" charset="0"/>
              <a:buChar char="•"/>
              <a:defRPr/>
            </a:pPr>
            <a:r>
              <a:rPr lang="en-GB" sz="1800" baseline="0" dirty="0" smtClean="0">
                <a:solidFill>
                  <a:schemeClr val="tx1"/>
                </a:solidFill>
                <a:latin typeface="Calibri" pitchFamily="34" charset="0"/>
              </a:rPr>
              <a:t>Two or more may </a:t>
            </a:r>
            <a:r>
              <a:rPr lang="en-GB" sz="1800" b="1" baseline="0" dirty="0" smtClean="0">
                <a:solidFill>
                  <a:srgbClr val="FF0000"/>
                </a:solidFill>
                <a:latin typeface="Calibri" pitchFamily="34" charset="0"/>
              </a:rPr>
              <a:t>pinch the bowels</a:t>
            </a:r>
            <a:r>
              <a:rPr lang="en-GB" sz="1800" baseline="0" dirty="0" smtClean="0">
                <a:solidFill>
                  <a:schemeClr val="tx1"/>
                </a:solidFill>
                <a:latin typeface="Calibri" pitchFamily="34" charset="0"/>
                <a:sym typeface="Symbol" pitchFamily="18" charset="2"/>
              </a:rPr>
              <a:t> obstruction, volvulus, necrosis, peritonitis</a:t>
            </a:r>
            <a:endParaRPr lang="en-GB" sz="1800" baseline="0" dirty="0" smtClean="0">
              <a:solidFill>
                <a:schemeClr val="tx1"/>
              </a:solidFill>
              <a:latin typeface="Calibri" pitchFamily="34" charset="0"/>
            </a:endParaRPr>
          </a:p>
          <a:p>
            <a:pPr marL="268288" indent="-268288" algn="l">
              <a:spcBef>
                <a:spcPct val="0"/>
              </a:spcBef>
              <a:buFontTx/>
              <a:buChar char="•"/>
              <a:defRPr/>
            </a:pPr>
            <a:r>
              <a:rPr lang="en-GB" sz="1800" baseline="0" dirty="0" smtClean="0">
                <a:solidFill>
                  <a:schemeClr val="tx1"/>
                </a:solidFill>
                <a:latin typeface="Calibri" pitchFamily="34" charset="0"/>
              </a:rPr>
              <a:t>Surgery is needed, the outcome may be </a:t>
            </a:r>
            <a:r>
              <a:rPr lang="en-GB" sz="1800" b="1" baseline="0" dirty="0" smtClean="0">
                <a:solidFill>
                  <a:schemeClr val="accent6">
                    <a:lumMod val="60000"/>
                    <a:lumOff val="40000"/>
                  </a:schemeClr>
                </a:solidFill>
                <a:latin typeface="Calibri" pitchFamily="34" charset="0"/>
              </a:rPr>
              <a:t>fatal</a:t>
            </a:r>
          </a:p>
          <a:p>
            <a:pPr marL="268288" indent="-268288" algn="l">
              <a:spcBef>
                <a:spcPct val="0"/>
              </a:spcBef>
              <a:buFontTx/>
              <a:buChar char="•"/>
              <a:defRPr/>
            </a:pPr>
            <a:r>
              <a:rPr lang="en-GB" sz="1800" b="1" baseline="0" dirty="0" smtClean="0">
                <a:solidFill>
                  <a:srgbClr val="FF33CC"/>
                </a:solidFill>
                <a:latin typeface="Calibri" pitchFamily="34" charset="0"/>
              </a:rPr>
              <a:t>5 cases/y in the USA  only</a:t>
            </a:r>
            <a:r>
              <a:rPr lang="en-GB" sz="1800" baseline="0" dirty="0" smtClean="0">
                <a:solidFill>
                  <a:schemeClr val="tx1"/>
                </a:solidFill>
                <a:latin typeface="Calibri" pitchFamily="34" charset="0"/>
              </a:rPr>
              <a:t> </a:t>
            </a:r>
            <a:r>
              <a:rPr lang="en-GB" sz="1800" baseline="0" dirty="0" smtClean="0">
                <a:solidFill>
                  <a:schemeClr val="tx1"/>
                </a:solidFill>
                <a:latin typeface="Calibri" pitchFamily="34" charset="0"/>
                <a:sym typeface="Symbol"/>
              </a:rPr>
              <a:t></a:t>
            </a:r>
            <a:r>
              <a:rPr lang="en-GB" sz="1800" baseline="0" dirty="0" smtClean="0">
                <a:solidFill>
                  <a:schemeClr val="tx1"/>
                </a:solidFill>
                <a:latin typeface="Calibri" pitchFamily="34" charset="0"/>
              </a:rPr>
              <a:t>  more and more frequent due to increasing popularity of rare-earth PM based toys</a:t>
            </a:r>
          </a:p>
          <a:p>
            <a:pPr marL="268288" indent="-268288" algn="l">
              <a:spcBef>
                <a:spcPct val="0"/>
              </a:spcBef>
              <a:buClr>
                <a:srgbClr val="FFFFFF"/>
              </a:buClr>
              <a:defRPr/>
            </a:pPr>
            <a:endParaRPr lang="en-GB" sz="1800" baseline="0" dirty="0">
              <a:solidFill>
                <a:schemeClr val="tx1"/>
              </a:solidFill>
              <a:latin typeface="Calibri" pitchFamily="34" charset="0"/>
            </a:endParaRPr>
          </a:p>
        </p:txBody>
      </p:sp>
      <p:pic>
        <p:nvPicPr>
          <p:cNvPr id="5" name="Picture 7" descr="webp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92" y="3476278"/>
            <a:ext cx="5696643" cy="284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a:grpSpLocks/>
          </p:cNvGrpSpPr>
          <p:nvPr/>
        </p:nvGrpSpPr>
        <p:grpSpPr bwMode="auto">
          <a:xfrm>
            <a:off x="5511753" y="3476278"/>
            <a:ext cx="3977751" cy="2848322"/>
            <a:chOff x="5511753" y="2947988"/>
            <a:chExt cx="3348085" cy="2028825"/>
          </a:xfrm>
        </p:grpSpPr>
        <p:pic>
          <p:nvPicPr>
            <p:cNvPr id="7" name="Picture 8" descr="Swallowed Magn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3838" y="2947988"/>
              <a:ext cx="2286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5511753" y="3992007"/>
              <a:ext cx="93" cy="163036"/>
            </a:xfrm>
            <a:prstGeom prst="rightArrow">
              <a:avLst>
                <a:gd name="adj1" fmla="val 50000"/>
                <a:gd name="adj2" fmla="val 62500"/>
              </a:avLst>
            </a:prstGeom>
            <a:solidFill>
              <a:srgbClr val="FFFFFF"/>
            </a:solidFill>
            <a:ln w="12700" algn="ctr">
              <a:solidFill>
                <a:schemeClr val="tx1"/>
              </a:solidFill>
              <a:miter lim="800000"/>
              <a:headEnd/>
              <a:tailEnd/>
            </a:ln>
            <a:effectLst>
              <a:outerShdw dist="28398" dir="3806097" algn="ctr" rotWithShape="0">
                <a:srgbClr val="66FFFF">
                  <a:alpha val="50000"/>
                </a:srgbClr>
              </a:outerShdw>
            </a:effectLst>
          </p:spPr>
          <p:txBody>
            <a:bodyPr wrap="none" lIns="0" tIns="0" rIns="0" bIns="0" anchor="ctr">
              <a:spAutoFit/>
            </a:bodyPr>
            <a:lstStyle/>
            <a:p>
              <a:endParaRPr lang="en-GB"/>
            </a:p>
          </p:txBody>
        </p:sp>
      </p:grpSp>
    </p:spTree>
    <p:extLst>
      <p:ext uri="{BB962C8B-B14F-4D97-AF65-F5344CB8AC3E}">
        <p14:creationId xmlns:p14="http://schemas.microsoft.com/office/powerpoint/2010/main" val="1721107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 YES  if you  are a bovine</a:t>
            </a:r>
          </a:p>
        </p:txBody>
      </p:sp>
      <p:grpSp>
        <p:nvGrpSpPr>
          <p:cNvPr id="2" name="Group 1"/>
          <p:cNvGrpSpPr/>
          <p:nvPr/>
        </p:nvGrpSpPr>
        <p:grpSpPr>
          <a:xfrm>
            <a:off x="50801" y="947737"/>
            <a:ext cx="9982200" cy="5985907"/>
            <a:chOff x="50801" y="947737"/>
            <a:chExt cx="9982200" cy="5985907"/>
          </a:xfrm>
        </p:grpSpPr>
        <p:grpSp>
          <p:nvGrpSpPr>
            <p:cNvPr id="3" name="Group 29"/>
            <p:cNvGrpSpPr>
              <a:grpSpLocks/>
            </p:cNvGrpSpPr>
            <p:nvPr/>
          </p:nvGrpSpPr>
          <p:grpSpPr bwMode="auto">
            <a:xfrm>
              <a:off x="1430338" y="947737"/>
              <a:ext cx="7620000" cy="5522913"/>
              <a:chOff x="852" y="252"/>
              <a:chExt cx="4800" cy="3479"/>
            </a:xfrm>
          </p:grpSpPr>
          <p:pic>
            <p:nvPicPr>
              <p:cNvPr id="5" name="Picture 22" descr="cow_cutaway_ruminant_dig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 y="252"/>
                <a:ext cx="4800" cy="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8"/>
              <p:cNvSpPr>
                <a:spLocks noChangeArrowheads="1"/>
              </p:cNvSpPr>
              <p:nvPr/>
            </p:nvSpPr>
            <p:spPr bwMode="auto">
              <a:xfrm>
                <a:off x="2802" y="2784"/>
                <a:ext cx="1054" cy="947"/>
              </a:xfrm>
              <a:prstGeom prst="wedgeEllipseCallout">
                <a:avLst>
                  <a:gd name="adj1" fmla="val 13093"/>
                  <a:gd name="adj2" fmla="val -118426"/>
                </a:avLst>
              </a:prstGeom>
              <a:solidFill>
                <a:srgbClr val="FFFFFF"/>
              </a:solidFill>
              <a:ln w="3175" algn="ctr">
                <a:solidFill>
                  <a:srgbClr val="FF0000"/>
                </a:solidFill>
                <a:miter lim="800000"/>
                <a:headEnd/>
                <a:tailEnd/>
              </a:ln>
              <a:effectLst/>
              <a:extLst>
                <a:ext uri="{AF507438-7753-43E0-B8FC-AC1667EBCBE1}">
                  <a14:hiddenEffects xmlns:a14="http://schemas.microsoft.com/office/drawing/2010/main">
                    <a:effectLst>
                      <a:outerShdw dist="17961" dir="2700000" algn="ctr" rotWithShape="0">
                        <a:srgbClr val="999900"/>
                      </a:outerShdw>
                    </a:effectLst>
                  </a14:hiddenEffects>
                </a:ext>
              </a:extLst>
            </p:spPr>
            <p:txBody>
              <a:bodyPr lIns="0" tIns="0" rIns="0" bIns="0" anchor="ctr"/>
              <a:lstStyle/>
              <a:p>
                <a:endParaRPr lang="en-GB" baseline="0"/>
              </a:p>
            </p:txBody>
          </p:sp>
          <p:sp>
            <p:nvSpPr>
              <p:cNvPr id="7" name="Oval 23"/>
              <p:cNvSpPr>
                <a:spLocks noChangeArrowheads="1"/>
              </p:cNvSpPr>
              <p:nvPr/>
            </p:nvSpPr>
            <p:spPr bwMode="auto">
              <a:xfrm rot="1785430">
                <a:off x="4957" y="1950"/>
                <a:ext cx="91" cy="73"/>
              </a:xfrm>
              <a:prstGeom prst="ellipse">
                <a:avLst/>
              </a:prstGeom>
              <a:solidFill>
                <a:srgbClr val="FFFFFF"/>
              </a:solidFill>
              <a:ln>
                <a:noFill/>
              </a:ln>
              <a:effectLst/>
              <a:extLst>
                <a:ext uri="{91240B29-F687-4F45-9708-019B960494DF}">
                  <a14:hiddenLine xmlns:a14="http://schemas.microsoft.com/office/drawing/2010/main" w="3175" algn="ctr">
                    <a:solidFill>
                      <a:srgbClr val="FFFFFF"/>
                    </a:solidFill>
                    <a:round/>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lIns="0" tIns="0" rIns="0" bIns="0" anchor="ctr">
                <a:spAutoFit/>
              </a:bodyPr>
              <a:lstStyle/>
              <a:p>
                <a:endParaRPr lang="en-GB"/>
              </a:p>
            </p:txBody>
          </p:sp>
          <p:sp>
            <p:nvSpPr>
              <p:cNvPr id="8" name="Oval 24"/>
              <p:cNvSpPr>
                <a:spLocks noChangeArrowheads="1"/>
              </p:cNvSpPr>
              <p:nvPr/>
            </p:nvSpPr>
            <p:spPr bwMode="auto">
              <a:xfrm>
                <a:off x="4971" y="1959"/>
                <a:ext cx="0" cy="73"/>
              </a:xfrm>
              <a:prstGeom prst="ellipse">
                <a:avLst/>
              </a:prstGeom>
              <a:solidFill>
                <a:schemeClr val="tx2"/>
              </a:solidFill>
              <a:ln>
                <a:noFill/>
              </a:ln>
              <a:effectLst/>
              <a:extLst>
                <a:ext uri="{91240B29-F687-4F45-9708-019B960494DF}">
                  <a14:hiddenLine xmlns:a14="http://schemas.microsoft.com/office/drawing/2010/main" w="3175" algn="ctr">
                    <a:solidFill>
                      <a:srgbClr val="FFFFFF"/>
                    </a:solidFill>
                    <a:round/>
                    <a:headEnd/>
                    <a:tailEnd/>
                  </a14:hiddenLine>
                </a:ex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lIns="0" tIns="0" rIns="0" bIns="0" anchor="ctr">
                <a:spAutoFit/>
              </a:bodyPr>
              <a:lstStyle/>
              <a:p>
                <a:endParaRPr lang="en-GB"/>
              </a:p>
            </p:txBody>
          </p:sp>
          <p:pic>
            <p:nvPicPr>
              <p:cNvPr id="9" name="Picture 26" descr="151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39" y="2863"/>
                <a:ext cx="764" cy="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27"/>
              <p:cNvSpPr>
                <a:spLocks noChangeArrowheads="1"/>
              </p:cNvSpPr>
              <p:nvPr/>
            </p:nvSpPr>
            <p:spPr bwMode="auto">
              <a:xfrm rot="20317763">
                <a:off x="3505" y="2077"/>
                <a:ext cx="0" cy="52"/>
              </a:xfrm>
              <a:prstGeom prst="roundRect">
                <a:avLst>
                  <a:gd name="adj" fmla="val 50000"/>
                </a:avLst>
              </a:prstGeom>
              <a:solidFill>
                <a:schemeClr val="folHlink"/>
              </a:solidFill>
              <a:ln w="3175" algn="ctr">
                <a:solidFill>
                  <a:schemeClr val="tx1"/>
                </a:solidFill>
                <a:round/>
                <a:headEnd/>
                <a:tailEnd/>
              </a:ln>
              <a:effectLst/>
              <a:extLst>
                <a:ext uri="{AF507438-7753-43E0-B8FC-AC1667EBCBE1}">
                  <a14:hiddenEffects xmlns:a14="http://schemas.microsoft.com/office/drawing/2010/main">
                    <a:effectLst>
                      <a:outerShdw dist="17961" dir="2700000" algn="ctr" rotWithShape="0">
                        <a:srgbClr val="000000"/>
                      </a:outerShdw>
                    </a:effectLst>
                  </a14:hiddenEffects>
                </a:ext>
              </a:extLst>
            </p:spPr>
            <p:txBody>
              <a:bodyPr wrap="none" lIns="0" tIns="0" rIns="0" bIns="0" anchor="ctr">
                <a:spAutoFit/>
              </a:bodyPr>
              <a:lstStyle/>
              <a:p>
                <a:endParaRPr lang="en-GB"/>
              </a:p>
            </p:txBody>
          </p:sp>
        </p:grpSp>
        <p:sp>
          <p:nvSpPr>
            <p:cNvPr id="11" name="Rectangle 9"/>
            <p:cNvSpPr>
              <a:spLocks noChangeArrowheads="1"/>
            </p:cNvSpPr>
            <p:nvPr/>
          </p:nvSpPr>
          <p:spPr bwMode="auto">
            <a:xfrm>
              <a:off x="50801" y="6564312"/>
              <a:ext cx="998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spcBef>
                  <a:spcPct val="0"/>
                </a:spcBef>
                <a:buClr>
                  <a:srgbClr val="FFFFFF"/>
                </a:buClr>
                <a:defRPr/>
              </a:pPr>
              <a:r>
                <a:rPr lang="en-GB" sz="1800" baseline="0" dirty="0" smtClean="0">
                  <a:solidFill>
                    <a:schemeClr val="tx1"/>
                  </a:solidFill>
                  <a:latin typeface="Calibri" pitchFamily="34" charset="0"/>
                </a:rPr>
                <a:t>“cow magnets” trap tramp iron, barbed wire, nails etc.. and prevent  the so-called</a:t>
              </a:r>
              <a:r>
                <a:rPr lang="en-GB" sz="1800" dirty="0" smtClean="0">
                  <a:solidFill>
                    <a:schemeClr val="tx1"/>
                  </a:solidFill>
                  <a:latin typeface="Calibri" pitchFamily="34" charset="0"/>
                </a:rPr>
                <a:t> </a:t>
              </a:r>
              <a:r>
                <a:rPr lang="en-GB" sz="1800" baseline="0" dirty="0" smtClean="0">
                  <a:solidFill>
                    <a:schemeClr val="tx1"/>
                  </a:solidFill>
                  <a:latin typeface="Calibri" pitchFamily="34" charset="0"/>
                </a:rPr>
                <a:t>hardware disease</a:t>
              </a:r>
              <a:endParaRPr lang="en-GB" sz="1800" baseline="0" dirty="0">
                <a:solidFill>
                  <a:schemeClr val="tx1"/>
                </a:solidFill>
                <a:latin typeface="Calibri" pitchFamily="34" charset="0"/>
              </a:endParaRPr>
            </a:p>
          </p:txBody>
        </p:sp>
        <p:sp>
          <p:nvSpPr>
            <p:cNvPr id="12" name="Oval 23"/>
            <p:cNvSpPr>
              <a:spLocks noChangeArrowheads="1"/>
            </p:cNvSpPr>
            <p:nvPr/>
          </p:nvSpPr>
          <p:spPr bwMode="auto">
            <a:xfrm rot="1785430">
              <a:off x="7944828" y="3679429"/>
              <a:ext cx="65136" cy="65761"/>
            </a:xfrm>
            <a:prstGeom prst="ellipse">
              <a:avLst/>
            </a:prstGeom>
            <a:solidFill>
              <a:schemeClr val="tx1"/>
            </a:solidFill>
            <a:ln>
              <a:noFill/>
            </a:ln>
            <a:effectLst/>
            <a:extLst/>
          </p:spPr>
          <p:txBody>
            <a:bodyPr wrap="square" lIns="0" tIns="0" rIns="0" bIns="0" anchor="ctr">
              <a:noAutofit/>
            </a:bodyPr>
            <a:lstStyle/>
            <a:p>
              <a:endParaRPr lang="en-GB"/>
            </a:p>
          </p:txBody>
        </p:sp>
      </p:grpSp>
    </p:spTree>
    <p:extLst>
      <p:ext uri="{BB962C8B-B14F-4D97-AF65-F5344CB8AC3E}">
        <p14:creationId xmlns:p14="http://schemas.microsoft.com/office/powerpoint/2010/main" val="311188266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Magnetic field and human health</a:t>
            </a:r>
          </a:p>
        </p:txBody>
      </p:sp>
      <p:sp>
        <p:nvSpPr>
          <p:cNvPr id="3" name="Rectangle 9"/>
          <p:cNvSpPr>
            <a:spLocks noChangeArrowheads="1"/>
          </p:cNvSpPr>
          <p:nvPr/>
        </p:nvSpPr>
        <p:spPr bwMode="auto">
          <a:xfrm>
            <a:off x="228600" y="838200"/>
            <a:ext cx="9575800" cy="646113"/>
          </a:xfrm>
          <a:prstGeom prst="rect">
            <a:avLst/>
          </a:prstGeom>
          <a:noFill/>
          <a:ln w="12700">
            <a:noFill/>
            <a:miter lim="800000"/>
            <a:headEnd type="none" w="sm" len="sm"/>
            <a:tailEnd type="none" w="sm" len="sm"/>
          </a:ln>
        </p:spPr>
        <p:txBody>
          <a:bodyPr>
            <a:spAutoFit/>
          </a:bodyPr>
          <a:lstStyle/>
          <a:p>
            <a:pPr marL="268288" indent="-268288" algn="l">
              <a:spcBef>
                <a:spcPct val="0"/>
              </a:spcBef>
              <a:buFontTx/>
              <a:buChar char="•"/>
              <a:defRPr/>
            </a:pPr>
            <a:r>
              <a:rPr lang="en-US" sz="1800" b="1" baseline="0" dirty="0">
                <a:solidFill>
                  <a:srgbClr val="FF33CC"/>
                </a:solidFill>
                <a:latin typeface="Calibri" pitchFamily="34" charset="0"/>
              </a:rPr>
              <a:t>Magnetic therapy</a:t>
            </a:r>
            <a:r>
              <a:rPr lang="en-US" sz="1800" baseline="0" dirty="0">
                <a:solidFill>
                  <a:schemeClr val="tx1"/>
                </a:solidFill>
                <a:latin typeface="Calibri" pitchFamily="34" charset="0"/>
              </a:rPr>
              <a:t>: many </a:t>
            </a:r>
            <a:r>
              <a:rPr lang="en-US" sz="1800" baseline="0" dirty="0" smtClean="0">
                <a:solidFill>
                  <a:schemeClr val="tx1"/>
                </a:solidFill>
                <a:latin typeface="Calibri" pitchFamily="34" charset="0"/>
              </a:rPr>
              <a:t>references online </a:t>
            </a:r>
            <a:r>
              <a:rPr lang="en-US" sz="1800" baseline="0" dirty="0">
                <a:solidFill>
                  <a:schemeClr val="tx1"/>
                </a:solidFill>
                <a:latin typeface="Calibri" pitchFamily="34" charset="0"/>
              </a:rPr>
              <a:t>… </a:t>
            </a:r>
          </a:p>
          <a:p>
            <a:pPr marL="268288" indent="-268288" algn="l">
              <a:spcBef>
                <a:spcPct val="0"/>
              </a:spcBef>
              <a:buFontTx/>
              <a:buChar char="•"/>
              <a:defRPr/>
            </a:pPr>
            <a:r>
              <a:rPr lang="en-US" sz="1800" baseline="0" dirty="0">
                <a:solidFill>
                  <a:schemeClr val="tx1"/>
                </a:solidFill>
                <a:latin typeface="Calibri" pitchFamily="34" charset="0"/>
              </a:rPr>
              <a:t>Most advertised effect is </a:t>
            </a:r>
            <a:r>
              <a:rPr lang="en-US" sz="1800" b="1" baseline="0" dirty="0">
                <a:solidFill>
                  <a:srgbClr val="FF0000"/>
                </a:solidFill>
                <a:latin typeface="Calibri" pitchFamily="34" charset="0"/>
              </a:rPr>
              <a:t>blood supply increase</a:t>
            </a:r>
            <a:r>
              <a:rPr lang="en-US" sz="1800" baseline="0" dirty="0">
                <a:solidFill>
                  <a:schemeClr val="tx1"/>
                </a:solidFill>
                <a:latin typeface="Calibri" pitchFamily="34" charset="0"/>
              </a:rPr>
              <a:t> - is it true ?</a:t>
            </a:r>
          </a:p>
        </p:txBody>
      </p:sp>
      <p:pic>
        <p:nvPicPr>
          <p:cNvPr id="6" name="Picture 16" descr="http://ecx.images-amazon.com/images/I/51n7TxCUhkL.jpg"/>
          <p:cNvPicPr>
            <a:picLocks noChangeAspect="1" noChangeArrowheads="1"/>
          </p:cNvPicPr>
          <p:nvPr/>
        </p:nvPicPr>
        <p:blipFill>
          <a:blip r:embed="rId3">
            <a:extLst>
              <a:ext uri="{28A0092B-C50C-407E-A947-70E740481C1C}">
                <a14:useLocalDpi xmlns:a14="http://schemas.microsoft.com/office/drawing/2010/main" val="0"/>
              </a:ext>
            </a:extLst>
          </a:blip>
          <a:srcRect l="18015" t="2979" r="17519" b="2087"/>
          <a:stretch>
            <a:fillRect/>
          </a:stretch>
        </p:blipFill>
        <p:spPr bwMode="auto">
          <a:xfrm>
            <a:off x="7545388" y="1719263"/>
            <a:ext cx="2124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p:cNvSpPr>
            <a:spLocks noChangeArrowheads="1"/>
          </p:cNvSpPr>
          <p:nvPr/>
        </p:nvSpPr>
        <p:spPr bwMode="auto">
          <a:xfrm>
            <a:off x="812800" y="6219825"/>
            <a:ext cx="8643938" cy="561975"/>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1" baseline="0" dirty="0">
                <a:solidFill>
                  <a:srgbClr val="FFFFFF"/>
                </a:solidFill>
                <a:latin typeface="Calibri" pitchFamily="34" charset="0"/>
              </a:rPr>
              <a:t>use at your own risk … </a:t>
            </a:r>
            <a:r>
              <a:rPr lang="en-US" sz="1800" b="1" baseline="0" dirty="0" smtClean="0">
                <a:solidFill>
                  <a:srgbClr val="FFFFFF"/>
                </a:solidFill>
                <a:latin typeface="Calibri" pitchFamily="34" charset="0"/>
              </a:rPr>
              <a:t>but what </a:t>
            </a:r>
            <a:r>
              <a:rPr lang="en-US" sz="1800" b="1" baseline="0" dirty="0">
                <a:solidFill>
                  <a:srgbClr val="FFFFFF"/>
                </a:solidFill>
                <a:latin typeface="Calibri" pitchFamily="34" charset="0"/>
              </a:rPr>
              <a:t>happens in reality ?</a:t>
            </a:r>
          </a:p>
        </p:txBody>
      </p:sp>
      <p:grpSp>
        <p:nvGrpSpPr>
          <p:cNvPr id="8" name="Group 7"/>
          <p:cNvGrpSpPr>
            <a:grpSpLocks/>
          </p:cNvGrpSpPr>
          <p:nvPr/>
        </p:nvGrpSpPr>
        <p:grpSpPr bwMode="auto">
          <a:xfrm>
            <a:off x="3944938" y="1719263"/>
            <a:ext cx="3238500" cy="4248150"/>
            <a:chOff x="3944888" y="1160748"/>
            <a:chExt cx="3238500" cy="4248472"/>
          </a:xfrm>
        </p:grpSpPr>
        <p:pic>
          <p:nvPicPr>
            <p:cNvPr id="9" name="Picture 11"/>
            <p:cNvPicPr>
              <a:picLocks noChangeAspect="1" noChangeArrowheads="1"/>
            </p:cNvPicPr>
            <p:nvPr/>
          </p:nvPicPr>
          <p:blipFill>
            <a:blip r:embed="rId4"/>
            <a:srcRect/>
            <a:stretch>
              <a:fillRect/>
            </a:stretch>
          </p:blipFill>
          <p:spPr bwMode="auto">
            <a:xfrm>
              <a:off x="3944888" y="2646761"/>
              <a:ext cx="3238500" cy="276245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rgbClr val="FFFFFF"/>
                  </a:solidFill>
                  <a:prstDash val="solid"/>
                  <a:miter lim="800000"/>
                  <a:headEnd type="none" w="med" len="med"/>
                  <a:tailEnd type="none" w="med" len="med"/>
                </a14:hiddenLine>
              </a:ext>
            </a:extLst>
          </p:spPr>
        </p:pic>
        <p:sp>
          <p:nvSpPr>
            <p:cNvPr id="10" name="Rectangle 9"/>
            <p:cNvSpPr/>
            <p:nvPr/>
          </p:nvSpPr>
          <p:spPr>
            <a:xfrm>
              <a:off x="3944888" y="1160748"/>
              <a:ext cx="3238500" cy="1400281"/>
            </a:xfrm>
            <a:prstGeom prst="rect">
              <a:avLst/>
            </a:prstGeom>
            <a:solidFill>
              <a:schemeClr val="bg2">
                <a:lumMod val="60000"/>
                <a:lumOff val="40000"/>
              </a:schemeClr>
            </a:solidFill>
          </p:spPr>
          <p:txBody>
            <a:bodyPr>
              <a:spAutoFit/>
            </a:bodyPr>
            <a:lstStyle/>
            <a:p>
              <a:pPr algn="just">
                <a:defRPr/>
              </a:pPr>
              <a:r>
                <a:rPr lang="en-GB" sz="1000" b="0" baseline="0" dirty="0">
                  <a:cs typeface="Times New Roman" pitchFamily="18" charset="0"/>
                </a:rPr>
                <a:t>“When blood flows through this magnetic field, the blood cells spin then separate from each other giving each cell more surface area to carry much more oxygen and vital nutrients. The magnetic field also widens your blood vessels allowing more blood to flow through.</a:t>
              </a:r>
            </a:p>
            <a:p>
              <a:pPr algn="just">
                <a:defRPr/>
              </a:pPr>
              <a:r>
                <a:rPr lang="en-GB" sz="1000" b="0" baseline="0" dirty="0">
                  <a:cs typeface="Times New Roman" pitchFamily="18" charset="0"/>
                </a:rPr>
                <a:t>The second benefit comes from Germanium which emits negative ions (also known as "Air Vitamins") and Far Infra-Red Rays (also known as "Growth Rays")”</a:t>
              </a:r>
              <a:endParaRPr lang="en-US" sz="1000" b="0" dirty="0">
                <a:cs typeface="Times New Roman" pitchFamily="18" charset="0"/>
              </a:endParaRPr>
            </a:p>
          </p:txBody>
        </p:sp>
      </p:grpSp>
      <p:pic>
        <p:nvPicPr>
          <p:cNvPr id="11" name="Picture 6" descr="CERVICAL COLL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299" y="172878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Magnetic Woollen Pet Bed Extra Small"/>
          <p:cNvPicPr>
            <a:picLocks noChangeAspect="1" noChangeArrowheads="1"/>
          </p:cNvPicPr>
          <p:nvPr/>
        </p:nvPicPr>
        <p:blipFill rotWithShape="1">
          <a:blip r:embed="rId6">
            <a:extLst>
              <a:ext uri="{28A0092B-C50C-407E-A947-70E740481C1C}">
                <a14:useLocalDpi xmlns:a14="http://schemas.microsoft.com/office/drawing/2010/main" val="0"/>
              </a:ext>
            </a:extLst>
          </a:blip>
          <a:srcRect l="4299" t="8814" r="4709" b="10708"/>
          <a:stretch/>
        </p:blipFill>
        <p:spPr bwMode="auto">
          <a:xfrm>
            <a:off x="625028" y="4419600"/>
            <a:ext cx="2854772" cy="1535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923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Medical applications of magnetic fields</a:t>
            </a:r>
            <a:endParaRPr lang="en-US" kern="0" dirty="0" smtClean="0">
              <a:ea typeface="ＭＳ Ｐゴシック" pitchFamily="34" charset="-128"/>
            </a:endParaRPr>
          </a:p>
        </p:txBody>
      </p:sp>
      <p:sp>
        <p:nvSpPr>
          <p:cNvPr id="3" name="Rectangle 9"/>
          <p:cNvSpPr>
            <a:spLocks noChangeArrowheads="1"/>
          </p:cNvSpPr>
          <p:nvPr/>
        </p:nvSpPr>
        <p:spPr bwMode="auto">
          <a:xfrm>
            <a:off x="93663" y="889213"/>
            <a:ext cx="6047469" cy="3970318"/>
          </a:xfrm>
          <a:prstGeom prst="rect">
            <a:avLst/>
          </a:prstGeom>
          <a:noFill/>
          <a:ln w="12700">
            <a:noFill/>
            <a:miter lim="800000"/>
            <a:headEnd type="none" w="sm" len="sm"/>
            <a:tailEnd type="none" w="sm" len="sm"/>
          </a:ln>
        </p:spPr>
        <p:txBody>
          <a:bodyPr wrap="square">
            <a:spAutoFit/>
          </a:bodyPr>
          <a:lstStyle/>
          <a:p>
            <a:pPr algn="l">
              <a:spcBef>
                <a:spcPct val="0"/>
              </a:spcBef>
              <a:defRPr/>
            </a:pPr>
            <a:r>
              <a:rPr lang="en-US" sz="1800" baseline="0" dirty="0" smtClean="0">
                <a:solidFill>
                  <a:schemeClr val="tx1"/>
                </a:solidFill>
                <a:latin typeface="Calibri" pitchFamily="34" charset="0"/>
              </a:rPr>
              <a:t>Established </a:t>
            </a:r>
            <a:r>
              <a:rPr lang="en-US" sz="1800" baseline="0" dirty="0">
                <a:solidFill>
                  <a:schemeClr val="tx1"/>
                </a:solidFill>
                <a:latin typeface="Calibri" pitchFamily="34" charset="0"/>
              </a:rPr>
              <a:t>medical applications </a:t>
            </a:r>
            <a:r>
              <a:rPr lang="en-US" sz="1800" baseline="0" dirty="0" smtClean="0">
                <a:solidFill>
                  <a:schemeClr val="tx1"/>
                </a:solidFill>
                <a:latin typeface="Calibri" pitchFamily="34" charset="0"/>
              </a:rPr>
              <a:t>and </a:t>
            </a:r>
            <a:r>
              <a:rPr lang="en-US" sz="1800" baseline="0" dirty="0">
                <a:solidFill>
                  <a:schemeClr val="tx1"/>
                </a:solidFill>
                <a:latin typeface="Calibri" pitchFamily="34" charset="0"/>
              </a:rPr>
              <a:t>therapies </a:t>
            </a:r>
            <a:r>
              <a:rPr lang="en-US" sz="1800" baseline="0" dirty="0" smtClean="0">
                <a:solidFill>
                  <a:schemeClr val="tx1"/>
                </a:solidFill>
                <a:latin typeface="Calibri" pitchFamily="34" charset="0"/>
              </a:rPr>
              <a:t>:</a:t>
            </a:r>
          </a:p>
          <a:p>
            <a:pPr marL="285750" indent="-285750" algn="l">
              <a:spcBef>
                <a:spcPct val="0"/>
              </a:spcBef>
              <a:buFont typeface="Arial" pitchFamily="34" charset="0"/>
              <a:buChar char="•"/>
              <a:defRPr/>
            </a:pPr>
            <a:endParaRPr lang="en-US" sz="1800" baseline="0" dirty="0" smtClean="0">
              <a:solidFill>
                <a:schemeClr val="tx1"/>
              </a:solidFill>
              <a:latin typeface="Calibri" pitchFamily="34" charset="0"/>
            </a:endParaRPr>
          </a:p>
          <a:p>
            <a:pPr marL="285750" indent="-285750" algn="l">
              <a:spcBef>
                <a:spcPct val="0"/>
              </a:spcBef>
              <a:buFont typeface="Arial" pitchFamily="34" charset="0"/>
              <a:buChar char="•"/>
              <a:defRPr/>
            </a:pPr>
            <a:r>
              <a:rPr lang="en-US" sz="1800" b="1" baseline="0" dirty="0" smtClean="0">
                <a:solidFill>
                  <a:srgbClr val="FFC000"/>
                </a:solidFill>
                <a:latin typeface="Calibri" pitchFamily="34" charset="0"/>
              </a:rPr>
              <a:t>Magnetic imaging</a:t>
            </a:r>
            <a:r>
              <a:rPr lang="en-US" sz="1800" baseline="0" dirty="0" smtClean="0">
                <a:solidFill>
                  <a:schemeClr val="tx1"/>
                </a:solidFill>
                <a:latin typeface="Calibri" pitchFamily="34" charset="0"/>
              </a:rPr>
              <a:t> (e.g. monitoring magnetic nanoparticle markers to study motility in the digestive system)</a:t>
            </a:r>
          </a:p>
          <a:p>
            <a:pPr marL="285750" indent="-285750" algn="l">
              <a:spcBef>
                <a:spcPct val="0"/>
              </a:spcBef>
              <a:buFont typeface="Arial" pitchFamily="34" charset="0"/>
              <a:buChar char="•"/>
              <a:defRPr/>
            </a:pPr>
            <a:r>
              <a:rPr lang="en-US" sz="1800" b="1" baseline="0" dirty="0" smtClean="0">
                <a:solidFill>
                  <a:srgbClr val="00B0F0"/>
                </a:solidFill>
                <a:latin typeface="Calibri" pitchFamily="34" charset="0"/>
              </a:rPr>
              <a:t>Drug delivery </a:t>
            </a:r>
            <a:r>
              <a:rPr lang="en-US" sz="1800" baseline="0" dirty="0" smtClean="0">
                <a:solidFill>
                  <a:schemeClr val="tx1"/>
                </a:solidFill>
                <a:latin typeface="Calibri" pitchFamily="34" charset="0"/>
              </a:rPr>
              <a:t>(capsules operated magnetically) and targeting (drug associates with magnetic nanoparticles) </a:t>
            </a:r>
          </a:p>
          <a:p>
            <a:pPr marL="285750" indent="-285750" algn="l">
              <a:spcBef>
                <a:spcPct val="0"/>
              </a:spcBef>
              <a:buFont typeface="Arial" pitchFamily="34" charset="0"/>
              <a:buChar char="•"/>
              <a:defRPr/>
            </a:pPr>
            <a:r>
              <a:rPr lang="en-US" sz="1800" b="1" baseline="0" dirty="0" smtClean="0">
                <a:solidFill>
                  <a:srgbClr val="FF33CC"/>
                </a:solidFill>
                <a:latin typeface="Calibri" pitchFamily="34" charset="0"/>
              </a:rPr>
              <a:t>Device guidance </a:t>
            </a:r>
            <a:r>
              <a:rPr lang="en-US" sz="1800" baseline="0" dirty="0" smtClean="0">
                <a:solidFill>
                  <a:schemeClr val="tx1"/>
                </a:solidFill>
                <a:latin typeface="Calibri" pitchFamily="34" charset="0"/>
              </a:rPr>
              <a:t>(e.g. catheters for cardiac electrophysiology, capsule endoscopy)</a:t>
            </a:r>
          </a:p>
          <a:p>
            <a:pPr marL="285750" indent="-285750" algn="l">
              <a:spcBef>
                <a:spcPct val="0"/>
              </a:spcBef>
              <a:buFont typeface="Arial" pitchFamily="34" charset="0"/>
              <a:buChar char="•"/>
              <a:defRPr/>
            </a:pPr>
            <a:r>
              <a:rPr lang="en-US" sz="1800" b="1" baseline="0" dirty="0" smtClean="0">
                <a:solidFill>
                  <a:srgbClr val="FF0000"/>
                </a:solidFill>
                <a:latin typeface="Calibri" pitchFamily="34" charset="0"/>
              </a:rPr>
              <a:t>Transcranial Magnetic Brain Stimulation</a:t>
            </a:r>
            <a:r>
              <a:rPr lang="en-US" sz="1800" baseline="0" dirty="0" smtClean="0">
                <a:solidFill>
                  <a:schemeClr val="tx1"/>
                </a:solidFill>
                <a:latin typeface="Calibri" pitchFamily="34" charset="0"/>
              </a:rPr>
              <a:t> (localized eddy currents to activate specific neuronal circuits)</a:t>
            </a:r>
          </a:p>
          <a:p>
            <a:pPr marL="285750" indent="-285750" algn="l">
              <a:spcBef>
                <a:spcPct val="0"/>
              </a:spcBef>
              <a:buFont typeface="Arial" pitchFamily="34" charset="0"/>
              <a:buChar char="•"/>
              <a:defRPr/>
            </a:pPr>
            <a:r>
              <a:rPr lang="en-US" sz="1800" b="1" baseline="0" dirty="0" smtClean="0">
                <a:solidFill>
                  <a:srgbClr val="0070C0"/>
                </a:solidFill>
                <a:latin typeface="Calibri" pitchFamily="34" charset="0"/>
              </a:rPr>
              <a:t>Pulsed EMF</a:t>
            </a:r>
            <a:r>
              <a:rPr lang="en-US" sz="1800" baseline="0" dirty="0" smtClean="0">
                <a:solidFill>
                  <a:schemeClr val="tx1"/>
                </a:solidFill>
                <a:latin typeface="Calibri" pitchFamily="34" charset="0"/>
              </a:rPr>
              <a:t> for bone nonunions (fractures that do not heal): inductively generated E field in connective tissue has similar effects to mechanical stress </a:t>
            </a:r>
            <a:r>
              <a:rPr lang="en-US" sz="1800" baseline="0" dirty="0" smtClean="0">
                <a:solidFill>
                  <a:schemeClr val="tx1"/>
                </a:solidFill>
                <a:latin typeface="Calibri" pitchFamily="34" charset="0"/>
                <a:sym typeface="Symbol"/>
              </a:rPr>
              <a:t> promotes bone cell growth</a:t>
            </a:r>
            <a:endParaRPr lang="en-US" sz="1800" baseline="0" dirty="0" smtClean="0">
              <a:solidFill>
                <a:schemeClr val="tx1"/>
              </a:solidFill>
              <a:latin typeface="Calibri" pitchFamily="34" charset="0"/>
            </a:endParaRPr>
          </a:p>
        </p:txBody>
      </p:sp>
      <p:grpSp>
        <p:nvGrpSpPr>
          <p:cNvPr id="5" name="Group 4"/>
          <p:cNvGrpSpPr/>
          <p:nvPr/>
        </p:nvGrpSpPr>
        <p:grpSpPr>
          <a:xfrm>
            <a:off x="5313040" y="948881"/>
            <a:ext cx="4404138" cy="1696615"/>
            <a:chOff x="5313040" y="440668"/>
            <a:chExt cx="4404138" cy="1696615"/>
          </a:xfrm>
        </p:grpSpPr>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164" y="440668"/>
              <a:ext cx="3288014" cy="169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bwMode="auto">
            <a:xfrm flipV="1">
              <a:off x="5313040" y="1288976"/>
              <a:ext cx="972108" cy="447836"/>
            </a:xfrm>
            <a:prstGeom prst="straightConnector1">
              <a:avLst/>
            </a:prstGeom>
            <a:solidFill>
              <a:schemeClr val="accent1"/>
            </a:solidFill>
            <a:ln w="3175" cap="flat" cmpd="sng" algn="ctr">
              <a:solidFill>
                <a:schemeClr val="bg2">
                  <a:lumMod val="20000"/>
                  <a:lumOff val="80000"/>
                </a:schemeClr>
              </a:solidFill>
              <a:prstDash val="solid"/>
              <a:round/>
              <a:headEnd type="none" w="med" len="med"/>
              <a:tailEnd type="arrow"/>
            </a:ln>
            <a:effectLst/>
          </p:spPr>
        </p:cxnSp>
      </p:grpSp>
      <p:grpSp>
        <p:nvGrpSpPr>
          <p:cNvPr id="8" name="Group 7"/>
          <p:cNvGrpSpPr/>
          <p:nvPr/>
        </p:nvGrpSpPr>
        <p:grpSpPr>
          <a:xfrm>
            <a:off x="5465440" y="2874373"/>
            <a:ext cx="4271511" cy="3907427"/>
            <a:chOff x="5465440" y="2366160"/>
            <a:chExt cx="4271511" cy="3907427"/>
          </a:xfrm>
        </p:grpSpPr>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507" y="2527585"/>
              <a:ext cx="1664444" cy="161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64" y="2528900"/>
              <a:ext cx="1644007" cy="161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3546" y="4377098"/>
              <a:ext cx="3293631" cy="189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bwMode="auto">
            <a:xfrm>
              <a:off x="5465440" y="2366160"/>
              <a:ext cx="819708" cy="558784"/>
            </a:xfrm>
            <a:prstGeom prst="straightConnector1">
              <a:avLst/>
            </a:prstGeom>
            <a:solidFill>
              <a:schemeClr val="accent1"/>
            </a:solidFill>
            <a:ln w="3175" cap="flat" cmpd="sng" algn="ctr">
              <a:solidFill>
                <a:schemeClr val="bg2">
                  <a:lumMod val="20000"/>
                  <a:lumOff val="80000"/>
                </a:schemeClr>
              </a:solidFill>
              <a:prstDash val="solid"/>
              <a:round/>
              <a:headEnd type="none" w="med" len="med"/>
              <a:tailEnd type="arrow"/>
            </a:ln>
            <a:effectLst/>
          </p:spPr>
        </p:cxnSp>
      </p:grpSp>
      <p:grpSp>
        <p:nvGrpSpPr>
          <p:cNvPr id="13" name="Group 12"/>
          <p:cNvGrpSpPr/>
          <p:nvPr/>
        </p:nvGrpSpPr>
        <p:grpSpPr>
          <a:xfrm>
            <a:off x="1304946" y="4650639"/>
            <a:ext cx="4260122" cy="2096247"/>
            <a:chOff x="1304946" y="4142426"/>
            <a:chExt cx="4260122" cy="2096247"/>
          </a:xfrm>
        </p:grpSpPr>
        <p:pic>
          <p:nvPicPr>
            <p:cNvPr id="14" name="Picture 2" descr="EBI Bone Healing System&lt;sup&gt;®&lt;/sup&gt; "/>
            <p:cNvPicPr>
              <a:picLocks noChangeAspect="1" noChangeArrowheads="1"/>
            </p:cNvPicPr>
            <p:nvPr/>
          </p:nvPicPr>
          <p:blipFill rotWithShape="1">
            <a:blip r:embed="rId7">
              <a:extLst>
                <a:ext uri="{28A0092B-C50C-407E-A947-70E740481C1C}">
                  <a14:useLocalDpi xmlns:a14="http://schemas.microsoft.com/office/drawing/2010/main" val="0"/>
                </a:ext>
              </a:extLst>
            </a:blip>
            <a:srcRect l="7465" t="3850" r="59910" b="5626"/>
            <a:stretch/>
          </p:blipFill>
          <p:spPr bwMode="auto">
            <a:xfrm>
              <a:off x="3787543" y="4329100"/>
              <a:ext cx="1777525" cy="19095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descr="Non Union Fracture of Tibia With Narrow Dynamic Compression Plate"/>
            <p:cNvPicPr>
              <a:picLocks noChangeAspect="1" noChangeArrowheads="1"/>
            </p:cNvPicPr>
            <p:nvPr/>
          </p:nvPicPr>
          <p:blipFill rotWithShape="1">
            <a:blip r:embed="rId8">
              <a:extLst>
                <a:ext uri="{28A0092B-C50C-407E-A947-70E740481C1C}">
                  <a14:useLocalDpi xmlns:a14="http://schemas.microsoft.com/office/drawing/2010/main" val="0"/>
                </a:ext>
              </a:extLst>
            </a:blip>
            <a:srcRect r="50000" b="6838"/>
            <a:stretch/>
          </p:blipFill>
          <p:spPr bwMode="auto">
            <a:xfrm>
              <a:off x="2277054" y="4329100"/>
              <a:ext cx="1188132" cy="1909573"/>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Arrow Connector 15"/>
            <p:cNvCxnSpPr/>
            <p:nvPr/>
          </p:nvCxnSpPr>
          <p:spPr bwMode="auto">
            <a:xfrm>
              <a:off x="1304946" y="4142426"/>
              <a:ext cx="839742" cy="474706"/>
            </a:xfrm>
            <a:prstGeom prst="straightConnector1">
              <a:avLst/>
            </a:prstGeom>
            <a:solidFill>
              <a:schemeClr val="accent1"/>
            </a:solidFill>
            <a:ln w="3175" cap="flat" cmpd="sng" algn="ctr">
              <a:solidFill>
                <a:schemeClr val="bg2">
                  <a:lumMod val="20000"/>
                  <a:lumOff val="80000"/>
                </a:schemeClr>
              </a:solidFill>
              <a:prstDash val="solid"/>
              <a:round/>
              <a:headEnd type="none" w="med" len="med"/>
              <a:tailEnd type="arrow"/>
            </a:ln>
            <a:effectLst/>
          </p:spPr>
        </p:cxnSp>
      </p:grpSp>
    </p:spTree>
    <p:extLst>
      <p:ext uri="{BB962C8B-B14F-4D97-AF65-F5344CB8AC3E}">
        <p14:creationId xmlns:p14="http://schemas.microsoft.com/office/powerpoint/2010/main" val="3607452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Forces on magnetic tissues</a:t>
            </a:r>
          </a:p>
        </p:txBody>
      </p:sp>
      <p:sp>
        <p:nvSpPr>
          <p:cNvPr id="3" name="Rectangle 9"/>
          <p:cNvSpPr>
            <a:spLocks noChangeArrowheads="1"/>
          </p:cNvSpPr>
          <p:nvPr/>
        </p:nvSpPr>
        <p:spPr bwMode="auto">
          <a:xfrm>
            <a:off x="154620" y="1040485"/>
            <a:ext cx="9613068" cy="1200329"/>
          </a:xfrm>
          <a:prstGeom prst="rect">
            <a:avLst/>
          </a:prstGeom>
          <a:noFill/>
          <a:ln w="12700">
            <a:noFill/>
            <a:miter lim="800000"/>
            <a:headEnd type="none" w="sm" len="sm"/>
            <a:tailEnd type="none" w="sm" len="sm"/>
          </a:ln>
        </p:spPr>
        <p:txBody>
          <a:bodyPr wrap="square">
            <a:spAutoFit/>
          </a:bodyPr>
          <a:lstStyle/>
          <a:p>
            <a:pPr marL="373062" indent="-285750" algn="l">
              <a:spcBef>
                <a:spcPct val="0"/>
              </a:spcBef>
              <a:buFont typeface="Arial" pitchFamily="34" charset="0"/>
              <a:buChar char="•"/>
              <a:defRPr/>
            </a:pPr>
            <a:r>
              <a:rPr lang="en-GB" sz="1800" b="1" baseline="0" dirty="0" smtClean="0">
                <a:solidFill>
                  <a:srgbClr val="00B050"/>
                </a:solidFill>
                <a:latin typeface="Calibri" pitchFamily="34" charset="0"/>
              </a:rPr>
              <a:t>Magnetite crystals</a:t>
            </a:r>
            <a:r>
              <a:rPr lang="en-GB" sz="1800" baseline="0" dirty="0" smtClean="0">
                <a:solidFill>
                  <a:schemeClr val="tx1"/>
                </a:solidFill>
                <a:latin typeface="Calibri" pitchFamily="34" charset="0"/>
              </a:rPr>
              <a:t> in many animal and human tissues </a:t>
            </a:r>
            <a:br>
              <a:rPr lang="en-GB" sz="1800" baseline="0" dirty="0" smtClean="0">
                <a:solidFill>
                  <a:schemeClr val="tx1"/>
                </a:solidFill>
                <a:latin typeface="Calibri" pitchFamily="34" charset="0"/>
              </a:rPr>
            </a:br>
            <a:r>
              <a:rPr lang="en-GB" sz="1800" baseline="0" dirty="0" smtClean="0">
                <a:solidFill>
                  <a:schemeClr val="tx1"/>
                </a:solidFill>
                <a:latin typeface="Calibri" pitchFamily="34" charset="0"/>
                <a:sym typeface="Symbol" pitchFamily="18" charset="2"/>
              </a:rPr>
              <a:t>possible role as </a:t>
            </a:r>
            <a:r>
              <a:rPr lang="en-GB" sz="1800" b="1" baseline="0" dirty="0" smtClean="0">
                <a:solidFill>
                  <a:srgbClr val="00B0F0"/>
                </a:solidFill>
                <a:latin typeface="Calibri" pitchFamily="34" charset="0"/>
                <a:sym typeface="Symbol" pitchFamily="18" charset="2"/>
              </a:rPr>
              <a:t>sensors</a:t>
            </a:r>
            <a:r>
              <a:rPr lang="en-GB" sz="1800" baseline="0" dirty="0" smtClean="0">
                <a:solidFill>
                  <a:srgbClr val="00B0F0"/>
                </a:solidFill>
                <a:latin typeface="Calibri" pitchFamily="34" charset="0"/>
                <a:sym typeface="Symbol" pitchFamily="18" charset="2"/>
              </a:rPr>
              <a:t> </a:t>
            </a:r>
            <a:r>
              <a:rPr lang="en-GB" sz="1800" baseline="0" dirty="0" smtClean="0">
                <a:solidFill>
                  <a:schemeClr val="tx1"/>
                </a:solidFill>
                <a:latin typeface="Calibri" pitchFamily="34" charset="0"/>
                <a:sym typeface="Symbol" pitchFamily="18" charset="2"/>
              </a:rPr>
              <a:t>(e.g. for homing)</a:t>
            </a:r>
            <a:endParaRPr lang="en-GB" sz="1800" baseline="0" dirty="0" smtClean="0">
              <a:solidFill>
                <a:schemeClr val="tx1"/>
              </a:solidFill>
              <a:latin typeface="Calibri" pitchFamily="34" charset="0"/>
            </a:endParaRPr>
          </a:p>
          <a:p>
            <a:pPr marL="373062" indent="-285750" algn="l">
              <a:spcBef>
                <a:spcPct val="0"/>
              </a:spcBef>
              <a:buFont typeface="Arial" pitchFamily="34" charset="0"/>
              <a:buChar char="•"/>
              <a:defRPr/>
            </a:pPr>
            <a:r>
              <a:rPr lang="en-GB" sz="1800" b="1" baseline="0" dirty="0" smtClean="0">
                <a:solidFill>
                  <a:srgbClr val="FF3300"/>
                </a:solidFill>
                <a:latin typeface="Calibri" pitchFamily="34" charset="0"/>
                <a:sym typeface="Symbol" pitchFamily="18" charset="2"/>
              </a:rPr>
              <a:t>Iron in human blood</a:t>
            </a:r>
            <a:r>
              <a:rPr lang="en-GB" sz="1800" baseline="0" dirty="0" smtClean="0">
                <a:solidFill>
                  <a:schemeClr val="tx1"/>
                </a:solidFill>
                <a:latin typeface="Calibri" pitchFamily="34" charset="0"/>
                <a:sym typeface="Symbol" pitchFamily="18" charset="2"/>
              </a:rPr>
              <a:t>: </a:t>
            </a:r>
            <a:r>
              <a:rPr lang="en-GB" sz="1800" baseline="0" dirty="0" smtClean="0">
                <a:solidFill>
                  <a:schemeClr val="tx1"/>
                </a:solidFill>
                <a:latin typeface="Calibri" pitchFamily="34" charset="0"/>
                <a:sym typeface="Symbol"/>
              </a:rPr>
              <a:t></a:t>
            </a:r>
            <a:r>
              <a:rPr lang="en-GB" sz="1800" baseline="0" dirty="0" smtClean="0">
                <a:solidFill>
                  <a:schemeClr val="tx1"/>
                </a:solidFill>
                <a:latin typeface="Calibri" pitchFamily="34" charset="0"/>
                <a:sym typeface="Symbol" pitchFamily="18" charset="2"/>
              </a:rPr>
              <a:t>3 g (red cells) </a:t>
            </a:r>
            <a:r>
              <a:rPr lang="en-GB" sz="1800" baseline="0" dirty="0" smtClean="0">
                <a:solidFill>
                  <a:schemeClr val="tx1"/>
                </a:solidFill>
                <a:latin typeface="Calibri" pitchFamily="34" charset="0"/>
                <a:sym typeface="Symbol"/>
              </a:rPr>
              <a:t></a:t>
            </a:r>
            <a:r>
              <a:rPr lang="en-GB" sz="1800" baseline="0" dirty="0" smtClean="0">
                <a:solidFill>
                  <a:schemeClr val="tx1"/>
                </a:solidFill>
                <a:latin typeface="Calibri" pitchFamily="34" charset="0"/>
                <a:sym typeface="Symbol" pitchFamily="18" charset="2"/>
              </a:rPr>
              <a:t>1 g (ferritin) </a:t>
            </a:r>
            <a:r>
              <a:rPr lang="en-GB" sz="1200" baseline="0" dirty="0" smtClean="0">
                <a:solidFill>
                  <a:schemeClr val="tx1"/>
                </a:solidFill>
                <a:latin typeface="Calibri" pitchFamily="34" charset="0"/>
                <a:sym typeface="Symbol" pitchFamily="18" charset="2"/>
              </a:rPr>
              <a:t>(typ. adult male values)</a:t>
            </a:r>
            <a:r>
              <a:rPr lang="en-GB" sz="1800" baseline="0" dirty="0" smtClean="0">
                <a:solidFill>
                  <a:schemeClr val="tx1"/>
                </a:solidFill>
                <a:latin typeface="Calibri" pitchFamily="34" charset="0"/>
                <a:sym typeface="Symbol" pitchFamily="18" charset="2"/>
              </a:rPr>
              <a:t> </a:t>
            </a:r>
            <a:br>
              <a:rPr lang="en-GB" sz="1800" baseline="0" dirty="0" smtClean="0">
                <a:solidFill>
                  <a:schemeClr val="tx1"/>
                </a:solidFill>
                <a:latin typeface="Calibri" pitchFamily="34" charset="0"/>
                <a:sym typeface="Symbol" pitchFamily="18" charset="2"/>
              </a:rPr>
            </a:br>
            <a:r>
              <a:rPr lang="en-GB" sz="1800" baseline="0" dirty="0" smtClean="0">
                <a:solidFill>
                  <a:schemeClr val="tx1"/>
                </a:solidFill>
                <a:latin typeface="Calibri" pitchFamily="34" charset="0"/>
                <a:sym typeface="Symbol" pitchFamily="18" charset="2"/>
              </a:rPr>
              <a:t>isolated atoms, no ferromagnetic domains  </a:t>
            </a:r>
            <a:r>
              <a:rPr lang="en-GB" sz="1800" u="sng" baseline="0" dirty="0" smtClean="0">
                <a:solidFill>
                  <a:schemeClr val="tx1"/>
                </a:solidFill>
                <a:latin typeface="Calibri" pitchFamily="34" charset="0"/>
                <a:sym typeface="Symbol" pitchFamily="18" charset="2"/>
              </a:rPr>
              <a:t>small forces</a:t>
            </a:r>
            <a:endParaRPr lang="en-GB" sz="1800" baseline="0" dirty="0" smtClean="0">
              <a:solidFill>
                <a:schemeClr val="tx1"/>
              </a:solidFill>
              <a:latin typeface="Calibri" pitchFamily="34" charset="0"/>
              <a:sym typeface="Symbol" pitchFamily="18" charset="2"/>
            </a:endParaRPr>
          </a:p>
        </p:txBody>
      </p:sp>
      <p:sp>
        <p:nvSpPr>
          <p:cNvPr id="5" name="Rectangle 13"/>
          <p:cNvSpPr>
            <a:spLocks noChangeArrowheads="1"/>
          </p:cNvSpPr>
          <p:nvPr/>
        </p:nvSpPr>
        <p:spPr bwMode="auto">
          <a:xfrm>
            <a:off x="85725" y="6780312"/>
            <a:ext cx="8499475" cy="153888"/>
          </a:xfrm>
          <a:prstGeom prst="rect">
            <a:avLst/>
          </a:prstGeom>
          <a:noFill/>
          <a:ln>
            <a:noFill/>
          </a:ln>
          <a:effectLst/>
          <a:extLst/>
        </p:spPr>
        <p:txBody>
          <a:bodyPr lIns="0" tIns="0" rIns="0" bIns="0">
            <a:spAutoFit/>
          </a:bodyPr>
          <a:lstStyle/>
          <a:p>
            <a:pPr algn="l">
              <a:spcBef>
                <a:spcPct val="0"/>
              </a:spcBef>
              <a:buClr>
                <a:srgbClr val="FFFFFF"/>
              </a:buClr>
              <a:defRPr/>
            </a:pPr>
            <a:r>
              <a:rPr lang="en-GB" sz="1000" baseline="0" dirty="0" smtClean="0">
                <a:solidFill>
                  <a:schemeClr val="tx1"/>
                </a:solidFill>
                <a:latin typeface="Calibri" pitchFamily="34" charset="0"/>
              </a:rPr>
              <a:t>T. Higashi </a:t>
            </a:r>
            <a:r>
              <a:rPr lang="en-GB" sz="1000" i="1" baseline="0" dirty="0" smtClean="0">
                <a:solidFill>
                  <a:schemeClr val="tx1"/>
                </a:solidFill>
                <a:latin typeface="Calibri" pitchFamily="34" charset="0"/>
              </a:rPr>
              <a:t>et al.</a:t>
            </a:r>
            <a:r>
              <a:rPr lang="en-GB" sz="1000" baseline="0" dirty="0" smtClean="0">
                <a:solidFill>
                  <a:schemeClr val="tx1"/>
                </a:solidFill>
                <a:latin typeface="Calibri" pitchFamily="34" charset="0"/>
              </a:rPr>
              <a:t>, </a:t>
            </a:r>
            <a:r>
              <a:rPr lang="en-GB" sz="1000" baseline="0" dirty="0">
                <a:solidFill>
                  <a:schemeClr val="tx1"/>
                </a:solidFill>
                <a:latin typeface="Calibri" pitchFamily="34" charset="0"/>
              </a:rPr>
              <a:t>“Orientation of erythrocytes in a strong static </a:t>
            </a:r>
            <a:r>
              <a:rPr lang="en-GB" sz="1000" baseline="0" dirty="0" smtClean="0">
                <a:solidFill>
                  <a:schemeClr val="tx1"/>
                </a:solidFill>
                <a:latin typeface="Calibri" pitchFamily="34" charset="0"/>
              </a:rPr>
              <a:t>magnetic field</a:t>
            </a:r>
            <a:r>
              <a:rPr lang="en-GB" sz="1000" baseline="0" dirty="0">
                <a:solidFill>
                  <a:schemeClr val="tx1"/>
                </a:solidFill>
                <a:latin typeface="Calibri" pitchFamily="34" charset="0"/>
              </a:rPr>
              <a:t>,” J. Blood 82, 1328 1993</a:t>
            </a:r>
          </a:p>
        </p:txBody>
      </p:sp>
      <p:sp>
        <p:nvSpPr>
          <p:cNvPr id="6" name="AutoShape 7"/>
          <p:cNvSpPr>
            <a:spLocks noChangeArrowheads="1"/>
          </p:cNvSpPr>
          <p:nvPr/>
        </p:nvSpPr>
        <p:spPr bwMode="auto">
          <a:xfrm>
            <a:off x="946708" y="5966140"/>
            <a:ext cx="8569325" cy="562144"/>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GB" sz="1800" b="1" baseline="0" dirty="0" smtClean="0">
                <a:solidFill>
                  <a:srgbClr val="FFFFFF"/>
                </a:solidFill>
                <a:latin typeface="Calibri" pitchFamily="34" charset="0"/>
              </a:rPr>
              <a:t>small mechanical effects </a:t>
            </a:r>
            <a:r>
              <a:rPr lang="en-GB" sz="1800" b="1" baseline="0" dirty="0">
                <a:solidFill>
                  <a:srgbClr val="FFFFFF"/>
                </a:solidFill>
                <a:effectLst>
                  <a:outerShdw blurRad="38100" dist="38100" dir="2700000" algn="tl">
                    <a:srgbClr val="000000"/>
                  </a:outerShdw>
                </a:effectLst>
                <a:latin typeface="Calibri" pitchFamily="34" charset="0"/>
                <a:sym typeface="Symbol" pitchFamily="18" charset="2"/>
              </a:rPr>
              <a:t></a:t>
            </a:r>
            <a:r>
              <a:rPr lang="en-GB" sz="1800" b="1" baseline="0" dirty="0" smtClean="0">
                <a:solidFill>
                  <a:srgbClr val="FFFFFF"/>
                </a:solidFill>
                <a:latin typeface="Calibri" pitchFamily="34" charset="0"/>
              </a:rPr>
              <a:t> </a:t>
            </a:r>
            <a:r>
              <a:rPr lang="en-GB" sz="1800" b="1" baseline="0" dirty="0" smtClean="0">
                <a:solidFill>
                  <a:srgbClr val="66FF33"/>
                </a:solidFill>
                <a:latin typeface="Calibri" pitchFamily="34" charset="0"/>
              </a:rPr>
              <a:t>no health hazard</a:t>
            </a:r>
            <a:r>
              <a:rPr lang="en-GB" sz="1800" b="1" baseline="0" dirty="0" smtClean="0">
                <a:solidFill>
                  <a:srgbClr val="FFFFFF"/>
                </a:solidFill>
                <a:latin typeface="Calibri" pitchFamily="34" charset="0"/>
              </a:rPr>
              <a:t> at </a:t>
            </a:r>
            <a:r>
              <a:rPr lang="en-GB" sz="1800" b="1" baseline="0" dirty="0">
                <a:solidFill>
                  <a:srgbClr val="FFFFFF"/>
                </a:solidFill>
                <a:latin typeface="Calibri" pitchFamily="34" charset="0"/>
              </a:rPr>
              <a:t>CERN </a:t>
            </a:r>
            <a:r>
              <a:rPr lang="en-GB" sz="1800" b="1" baseline="0" dirty="0" smtClean="0">
                <a:solidFill>
                  <a:srgbClr val="FFFFFF"/>
                </a:solidFill>
                <a:latin typeface="Calibri" pitchFamily="34" charset="0"/>
              </a:rPr>
              <a:t>field levels</a:t>
            </a:r>
            <a:endParaRPr lang="en-GB" sz="1800" b="1" baseline="0" dirty="0">
              <a:solidFill>
                <a:srgbClr val="66FF33"/>
              </a:solidFill>
              <a:latin typeface="Calibri" pitchFamily="34" charset="0"/>
            </a:endParaRPr>
          </a:p>
        </p:txBody>
      </p:sp>
      <p:grpSp>
        <p:nvGrpSpPr>
          <p:cNvPr id="7" name="Group 6"/>
          <p:cNvGrpSpPr/>
          <p:nvPr/>
        </p:nvGrpSpPr>
        <p:grpSpPr>
          <a:xfrm>
            <a:off x="-25400" y="2970275"/>
            <a:ext cx="3528392" cy="2909937"/>
            <a:chOff x="-195572" y="2427275"/>
            <a:chExt cx="3528392" cy="2909937"/>
          </a:xfrm>
        </p:grpSpPr>
        <p:pic>
          <p:nvPicPr>
            <p:cNvPr id="8" name="Picture 2" descr="http://3dciencia.com/blog/wp-content/uploads/2011/12/glycated-hemoglobin-oxygen-bound-haemoglobin-fructose-plasma-glucose-concentration-hemoglonia-glucosilada-glicosilada-glicada-3d-cienci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118" b="16492"/>
            <a:stretch/>
          </p:blipFill>
          <p:spPr bwMode="auto">
            <a:xfrm>
              <a:off x="84333" y="2427275"/>
              <a:ext cx="3032463" cy="248212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5572" y="4875547"/>
              <a:ext cx="3528392" cy="461665"/>
            </a:xfrm>
            <a:prstGeom prst="rect">
              <a:avLst/>
            </a:prstGeom>
          </p:spPr>
          <p:txBody>
            <a:bodyPr wrap="square">
              <a:spAutoFit/>
            </a:bodyPr>
            <a:lstStyle/>
            <a:p>
              <a:pPr>
                <a:spcBef>
                  <a:spcPts val="0"/>
                </a:spcBef>
              </a:pPr>
              <a:r>
                <a:rPr lang="en-GB" sz="1200" b="1" baseline="0" dirty="0" smtClean="0">
                  <a:solidFill>
                    <a:schemeClr val="tx1"/>
                  </a:solidFill>
                  <a:latin typeface="Calibri" pitchFamily="34" charset="0"/>
                  <a:sym typeface="Symbol" pitchFamily="18" charset="2"/>
                </a:rPr>
                <a:t>Haemoglobin contains 4 × </a:t>
              </a:r>
              <a:r>
                <a:rPr lang="en-GB" sz="1200" b="1" baseline="0" dirty="0" err="1" smtClean="0">
                  <a:solidFill>
                    <a:schemeClr val="tx1"/>
                  </a:solidFill>
                  <a:latin typeface="Calibri" pitchFamily="34" charset="0"/>
                  <a:sym typeface="Symbol" pitchFamily="18" charset="2"/>
                </a:rPr>
                <a:t>Heme</a:t>
              </a:r>
              <a:r>
                <a:rPr lang="en-GB" sz="1200" b="1" baseline="0" dirty="0" smtClean="0">
                  <a:solidFill>
                    <a:schemeClr val="tx1"/>
                  </a:solidFill>
                  <a:latin typeface="Calibri" pitchFamily="34" charset="0"/>
                  <a:sym typeface="Symbol" pitchFamily="18" charset="2"/>
                </a:rPr>
                <a:t> groups with Fe</a:t>
              </a:r>
            </a:p>
            <a:p>
              <a:pPr>
                <a:spcBef>
                  <a:spcPts val="0"/>
                </a:spcBef>
              </a:pPr>
              <a:r>
                <a:rPr lang="en-GB" sz="1200" b="1" baseline="0" dirty="0" smtClean="0">
                  <a:solidFill>
                    <a:schemeClr val="tx1"/>
                  </a:solidFill>
                  <a:latin typeface="Calibri" pitchFamily="34" charset="0"/>
                  <a:sym typeface="Symbol"/>
                </a:rPr>
                <a:t></a:t>
              </a:r>
              <a:r>
                <a:rPr lang="en-GB" sz="1200" b="1" dirty="0" smtClean="0">
                  <a:solidFill>
                    <a:schemeClr val="tx1"/>
                  </a:solidFill>
                  <a:latin typeface="Calibri" pitchFamily="34" charset="0"/>
                  <a:sym typeface="Symbol"/>
                </a:rPr>
                <a:t>r</a:t>
              </a:r>
              <a:r>
                <a:rPr lang="en-GB" sz="1200" b="1" baseline="0" dirty="0" smtClean="0">
                  <a:solidFill>
                    <a:schemeClr val="tx1"/>
                  </a:solidFill>
                  <a:latin typeface="Calibri" pitchFamily="34" charset="0"/>
                  <a:sym typeface="Symbol"/>
                </a:rPr>
                <a:t>  1+3.5×10</a:t>
              </a:r>
              <a:r>
                <a:rPr lang="en-GB" sz="1200" b="1" baseline="30000" dirty="0" smtClean="0">
                  <a:solidFill>
                    <a:schemeClr val="tx1"/>
                  </a:solidFill>
                  <a:latin typeface="Calibri" pitchFamily="34" charset="0"/>
                  <a:sym typeface="Symbol"/>
                </a:rPr>
                <a:t>-6  </a:t>
              </a:r>
              <a:r>
                <a:rPr lang="en-GB" sz="1200" b="1" baseline="0" dirty="0" smtClean="0">
                  <a:solidFill>
                    <a:schemeClr val="tx1"/>
                  </a:solidFill>
                  <a:latin typeface="Calibri" pitchFamily="34" charset="0"/>
                  <a:sym typeface="Symbol"/>
                </a:rPr>
                <a:t>(venous) , 1-6.6×10</a:t>
              </a:r>
              <a:r>
                <a:rPr lang="en-GB" sz="1200" b="1" baseline="30000" dirty="0" smtClean="0">
                  <a:solidFill>
                    <a:schemeClr val="tx1"/>
                  </a:solidFill>
                  <a:latin typeface="Calibri" pitchFamily="34" charset="0"/>
                  <a:sym typeface="Symbol"/>
                </a:rPr>
                <a:t>-7  </a:t>
              </a:r>
              <a:r>
                <a:rPr lang="en-GB" sz="1200" b="1" baseline="0" dirty="0" smtClean="0">
                  <a:solidFill>
                    <a:schemeClr val="tx1"/>
                  </a:solidFill>
                  <a:latin typeface="Calibri" pitchFamily="34" charset="0"/>
                  <a:sym typeface="Symbol"/>
                </a:rPr>
                <a:t>(arterial)</a:t>
              </a:r>
              <a:endParaRPr lang="en-GB" sz="1200" b="1" baseline="0" dirty="0">
                <a:solidFill>
                  <a:schemeClr val="tx1"/>
                </a:solidFill>
              </a:endParaRPr>
            </a:p>
          </p:txBody>
        </p:sp>
      </p:grpSp>
      <p:grpSp>
        <p:nvGrpSpPr>
          <p:cNvPr id="10" name="Group 9"/>
          <p:cNvGrpSpPr/>
          <p:nvPr/>
        </p:nvGrpSpPr>
        <p:grpSpPr>
          <a:xfrm>
            <a:off x="3322972" y="2600943"/>
            <a:ext cx="6696744" cy="3371601"/>
            <a:chOff x="3152800" y="2057943"/>
            <a:chExt cx="6696744" cy="3371601"/>
          </a:xfrm>
        </p:grpSpPr>
        <p:sp>
          <p:nvSpPr>
            <p:cNvPr id="11" name="Rectangle 10"/>
            <p:cNvSpPr/>
            <p:nvPr/>
          </p:nvSpPr>
          <p:spPr>
            <a:xfrm>
              <a:off x="3944888" y="4967879"/>
              <a:ext cx="5564566" cy="461665"/>
            </a:xfrm>
            <a:prstGeom prst="rect">
              <a:avLst/>
            </a:prstGeom>
          </p:spPr>
          <p:txBody>
            <a:bodyPr wrap="square">
              <a:spAutoFit/>
            </a:bodyPr>
            <a:lstStyle/>
            <a:p>
              <a:r>
                <a:rPr lang="en-GB" sz="1200" b="1" baseline="0" dirty="0" smtClean="0">
                  <a:solidFill>
                    <a:schemeClr val="tx1"/>
                  </a:solidFill>
                  <a:latin typeface="Calibri" pitchFamily="34" charset="0"/>
                  <a:sym typeface="Symbol" pitchFamily="18" charset="2"/>
                </a:rPr>
                <a:t>Erythrocytes in a field orient with their disk plane parallel to the field (A)</a:t>
              </a:r>
              <a:br>
                <a:rPr lang="en-GB" sz="1200" b="1" baseline="0" dirty="0" smtClean="0">
                  <a:solidFill>
                    <a:schemeClr val="tx1"/>
                  </a:solidFill>
                  <a:latin typeface="Calibri" pitchFamily="34" charset="0"/>
                  <a:sym typeface="Symbol" pitchFamily="18" charset="2"/>
                </a:rPr>
              </a:br>
              <a:r>
                <a:rPr lang="en-GB" sz="1200" b="1" baseline="0" dirty="0" smtClean="0">
                  <a:solidFill>
                    <a:schemeClr val="tx1"/>
                  </a:solidFill>
                  <a:latin typeface="Calibri" pitchFamily="34" charset="0"/>
                  <a:sym typeface="Symbol" pitchFamily="18" charset="2"/>
                </a:rPr>
                <a:t>Apparently due to the shape (diamagnetic membrane)</a:t>
              </a:r>
              <a:endParaRPr lang="en-GB" sz="1200" b="1" dirty="0">
                <a:solidFill>
                  <a:schemeClr val="tx1"/>
                </a:solidFill>
              </a:endParaRPr>
            </a:p>
          </p:txBody>
        </p:sp>
        <p:grpSp>
          <p:nvGrpSpPr>
            <p:cNvPr id="12" name="Group 11"/>
            <p:cNvGrpSpPr/>
            <p:nvPr/>
          </p:nvGrpSpPr>
          <p:grpSpPr>
            <a:xfrm>
              <a:off x="3152800" y="2057943"/>
              <a:ext cx="2985142" cy="2853608"/>
              <a:chOff x="3152800" y="1835532"/>
              <a:chExt cx="2985142" cy="2853608"/>
            </a:xfrm>
          </p:grpSpPr>
          <p:sp>
            <p:nvSpPr>
              <p:cNvPr id="14" name="Rectangle 9"/>
              <p:cNvSpPr>
                <a:spLocks noChangeArrowheads="1"/>
              </p:cNvSpPr>
              <p:nvPr/>
            </p:nvSpPr>
            <p:spPr bwMode="auto">
              <a:xfrm>
                <a:off x="4803682" y="1835532"/>
                <a:ext cx="314510" cy="369332"/>
              </a:xfrm>
              <a:prstGeom prst="rect">
                <a:avLst/>
              </a:prstGeom>
              <a:noFill/>
              <a:ln w="12700">
                <a:noFill/>
                <a:miter lim="800000"/>
                <a:headEnd type="none" w="sm" len="sm"/>
                <a:tailEnd type="none" w="sm" len="sm"/>
              </a:ln>
            </p:spPr>
            <p:txBody>
              <a:bodyPr wrap="none">
                <a:spAutoFit/>
              </a:bodyPr>
              <a:lstStyle/>
              <a:p>
                <a:pPr algn="l">
                  <a:spcBef>
                    <a:spcPct val="0"/>
                  </a:spcBef>
                  <a:buClr>
                    <a:srgbClr val="FFFFFF"/>
                  </a:buClr>
                  <a:defRPr/>
                </a:pPr>
                <a:r>
                  <a:rPr lang="en-GB" sz="1800" b="1" baseline="0" smtClean="0">
                    <a:solidFill>
                      <a:srgbClr val="66FF33"/>
                    </a:solidFill>
                    <a:latin typeface="Calibri" pitchFamily="34" charset="0"/>
                  </a:rPr>
                  <a:t>B</a:t>
                </a:r>
                <a:endParaRPr lang="en-GB" sz="1400" b="1" baseline="0">
                  <a:solidFill>
                    <a:srgbClr val="66FF33"/>
                  </a:solidFill>
                  <a:latin typeface="Calibri" pitchFamily="34" charset="0"/>
                </a:endParaRPr>
              </a:p>
            </p:txBody>
          </p:sp>
          <p:grpSp>
            <p:nvGrpSpPr>
              <p:cNvPr id="15" name="Group 14"/>
              <p:cNvGrpSpPr/>
              <p:nvPr/>
            </p:nvGrpSpPr>
            <p:grpSpPr>
              <a:xfrm>
                <a:off x="3152800" y="1990989"/>
                <a:ext cx="2985142" cy="2698151"/>
                <a:chOff x="3275813" y="1988840"/>
                <a:chExt cx="2985142" cy="2698151"/>
              </a:xfrm>
            </p:grpSpPr>
            <p:pic>
              <p:nvPicPr>
                <p:cNvPr id="16" name="Picture 2" descr="http://physicsforme.files.wordpress.com/2011/06/red-blood-cells.jpg?w=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062" y="2204864"/>
                  <a:ext cx="2849893" cy="248212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p:cNvCxnSpPr/>
                <p:nvPr/>
              </p:nvCxnSpPr>
              <p:spPr bwMode="auto">
                <a:xfrm flipV="1">
                  <a:off x="4863242" y="1988840"/>
                  <a:ext cx="0" cy="724309"/>
                </a:xfrm>
                <a:prstGeom prst="straightConnector1">
                  <a:avLst/>
                </a:prstGeom>
                <a:solidFill>
                  <a:schemeClr val="accent1"/>
                </a:solidFill>
                <a:ln w="12700" cap="flat" cmpd="sng" algn="ctr">
                  <a:solidFill>
                    <a:srgbClr val="66FF33"/>
                  </a:solidFill>
                  <a:prstDash val="solid"/>
                  <a:round/>
                  <a:headEnd type="none" w="med" len="med"/>
                  <a:tailEnd type="arrow"/>
                </a:ln>
                <a:effectLst/>
              </p:spPr>
            </p:cxnSp>
            <p:sp>
              <p:nvSpPr>
                <p:cNvPr id="18" name="Curved Down Arrow 17"/>
                <p:cNvSpPr/>
                <p:nvPr/>
              </p:nvSpPr>
              <p:spPr bwMode="auto">
                <a:xfrm rot="18988738">
                  <a:off x="3275813" y="2519718"/>
                  <a:ext cx="1103092" cy="123111"/>
                </a:xfrm>
                <a:prstGeom prst="curvedDownArrow">
                  <a:avLst>
                    <a:gd name="adj1" fmla="val 50000"/>
                    <a:gd name="adj2" fmla="val 118951"/>
                    <a:gd name="adj3" fmla="val 63127"/>
                  </a:avLst>
                </a:prstGeom>
                <a:solidFill>
                  <a:schemeClr val="accent1"/>
                </a:solidFill>
                <a:ln w="3175" cap="flat" cmpd="sng" algn="ctr">
                  <a:solidFill>
                    <a:schemeClr val="tx1"/>
                  </a:solidFill>
                  <a:prstDash val="solid"/>
                  <a:round/>
                  <a:headEnd type="none" w="med" len="med"/>
                  <a:tailEnd type="stealth" w="sm" len="sm"/>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800" b="1" i="0" u="none" strike="noStrike" cap="none" normalizeH="0" baseline="0" smtClean="0">
                    <a:ln>
                      <a:noFill/>
                    </a:ln>
                    <a:solidFill>
                      <a:schemeClr val="tx1"/>
                    </a:solidFill>
                    <a:latin typeface="Times New Roman" pitchFamily="18" charset="0"/>
                  </a:endParaRPr>
                </a:p>
              </p:txBody>
            </p:sp>
            <p:sp>
              <p:nvSpPr>
                <p:cNvPr id="19" name="Curved Down Arrow 18"/>
                <p:cNvSpPr/>
                <p:nvPr/>
              </p:nvSpPr>
              <p:spPr bwMode="auto">
                <a:xfrm rot="17286722" flipV="1">
                  <a:off x="5782993" y="3373802"/>
                  <a:ext cx="682644" cy="123111"/>
                </a:xfrm>
                <a:prstGeom prst="curvedDownArrow">
                  <a:avLst>
                    <a:gd name="adj1" fmla="val 50000"/>
                    <a:gd name="adj2" fmla="val 118951"/>
                    <a:gd name="adj3" fmla="val 63127"/>
                  </a:avLst>
                </a:prstGeom>
                <a:solidFill>
                  <a:schemeClr val="accent1"/>
                </a:solidFill>
                <a:ln w="3175" cap="flat" cmpd="sng" algn="ctr">
                  <a:solidFill>
                    <a:schemeClr val="tx1"/>
                  </a:solidFill>
                  <a:prstDash val="solid"/>
                  <a:round/>
                  <a:headEnd type="none" w="med" len="med"/>
                  <a:tailEnd type="stealth" w="sm" len="sm"/>
                </a:ln>
                <a:effectLst/>
              </p:spPr>
              <p:txBody>
                <a:bodyPr vert="horz" wrap="square" lIns="0" tIns="0" rIns="0" bIns="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800" b="1" i="0" u="none" strike="noStrike" cap="none" normalizeH="0" baseline="0" smtClean="0">
                    <a:ln>
                      <a:noFill/>
                    </a:ln>
                    <a:solidFill>
                      <a:schemeClr val="tx1"/>
                    </a:solidFill>
                    <a:latin typeface="Times New Roman" pitchFamily="18" charset="0"/>
                  </a:endParaRPr>
                </a:p>
              </p:txBody>
            </p:sp>
          </p:grpSp>
        </p:gr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407" y="2419079"/>
              <a:ext cx="3513137" cy="2492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0" name="Group 19"/>
          <p:cNvGrpSpPr/>
          <p:nvPr/>
        </p:nvGrpSpPr>
        <p:grpSpPr>
          <a:xfrm>
            <a:off x="6983617" y="803648"/>
            <a:ext cx="2941550" cy="2081845"/>
            <a:chOff x="6813445" y="260648"/>
            <a:chExt cx="2941550" cy="2081845"/>
          </a:xfrm>
        </p:grpSpPr>
        <p:pic>
          <p:nvPicPr>
            <p:cNvPr id="21" name="Picture 6" descr="http://images.sciencedaily.com/2008/04/080414113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0871" y="260648"/>
              <a:ext cx="1368395" cy="167400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3445" y="260648"/>
              <a:ext cx="1415920" cy="1674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6813445" y="1880828"/>
              <a:ext cx="2941550" cy="461665"/>
            </a:xfrm>
            <a:prstGeom prst="rect">
              <a:avLst/>
            </a:prstGeom>
          </p:spPr>
          <p:txBody>
            <a:bodyPr wrap="square">
              <a:spAutoFit/>
            </a:bodyPr>
            <a:lstStyle/>
            <a:p>
              <a:pPr algn="ctr"/>
              <a:r>
                <a:rPr lang="en-GB" sz="1200" b="1" baseline="0" dirty="0" smtClean="0">
                  <a:solidFill>
                    <a:schemeClr val="tx1"/>
                  </a:solidFill>
                  <a:latin typeface="Calibri" pitchFamily="34" charset="0"/>
                  <a:sym typeface="Symbol" pitchFamily="18" charset="2"/>
                </a:rPr>
                <a:t>Magnetite (Fe</a:t>
              </a:r>
              <a:r>
                <a:rPr lang="en-GB" sz="1200" b="1" baseline="-25000" dirty="0" smtClean="0">
                  <a:solidFill>
                    <a:schemeClr val="tx1"/>
                  </a:solidFill>
                  <a:latin typeface="Calibri" pitchFamily="34" charset="0"/>
                  <a:sym typeface="Symbol" pitchFamily="18" charset="2"/>
                </a:rPr>
                <a:t>3</a:t>
              </a:r>
              <a:r>
                <a:rPr lang="en-GB" sz="1200" b="1" baseline="0" dirty="0" smtClean="0">
                  <a:solidFill>
                    <a:schemeClr val="tx1"/>
                  </a:solidFill>
                  <a:latin typeface="Calibri" pitchFamily="34" charset="0"/>
                  <a:sym typeface="Symbol" pitchFamily="18" charset="2"/>
                </a:rPr>
                <a:t>O</a:t>
              </a:r>
              <a:r>
                <a:rPr lang="en-GB" sz="1200" b="1" baseline="-25000" dirty="0" smtClean="0">
                  <a:solidFill>
                    <a:schemeClr val="tx1"/>
                  </a:solidFill>
                  <a:latin typeface="Calibri" pitchFamily="34" charset="0"/>
                  <a:sym typeface="Symbol" pitchFamily="18" charset="2"/>
                </a:rPr>
                <a:t>4</a:t>
              </a:r>
              <a:r>
                <a:rPr lang="en-GB" sz="1200" b="1" baseline="0" dirty="0" smtClean="0">
                  <a:solidFill>
                    <a:schemeClr val="tx1"/>
                  </a:solidFill>
                  <a:latin typeface="Calibri" pitchFamily="34" charset="0"/>
                  <a:sym typeface="Symbol" pitchFamily="18" charset="2"/>
                </a:rPr>
                <a:t>) crystals in human cerebellum and magnetotactic bacteria</a:t>
              </a:r>
              <a:endParaRPr lang="en-GB" sz="1200" b="1" dirty="0">
                <a:solidFill>
                  <a:schemeClr val="tx1"/>
                </a:solidFill>
              </a:endParaRPr>
            </a:p>
          </p:txBody>
        </p:sp>
      </p:grpSp>
    </p:spTree>
    <p:extLst>
      <p:ext uri="{BB962C8B-B14F-4D97-AF65-F5344CB8AC3E}">
        <p14:creationId xmlns:p14="http://schemas.microsoft.com/office/powerpoint/2010/main" val="21773813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7000" y="38100"/>
            <a:ext cx="6553200" cy="647700"/>
          </a:xfrm>
        </p:spPr>
        <p:txBody>
          <a:bodyPr/>
          <a:lstStyle/>
          <a:p>
            <a:r>
              <a:rPr lang="en-US" dirty="0" smtClean="0">
                <a:ea typeface="ＭＳ Ｐゴシック" pitchFamily="34" charset="-128"/>
              </a:rPr>
              <a:t>Overview</a:t>
            </a:r>
          </a:p>
        </p:txBody>
      </p:sp>
      <p:sp>
        <p:nvSpPr>
          <p:cNvPr id="4099" name="Content Placeholder 2"/>
          <p:cNvSpPr>
            <a:spLocks noGrp="1"/>
          </p:cNvSpPr>
          <p:nvPr>
            <p:ph idx="4294967295"/>
          </p:nvPr>
        </p:nvSpPr>
        <p:spPr>
          <a:xfrm>
            <a:off x="279400" y="1066800"/>
            <a:ext cx="9525000" cy="4495800"/>
          </a:xfrm>
        </p:spPr>
        <p:txBody>
          <a:bodyPr/>
          <a:lstStyle/>
          <a:p>
            <a:pPr marL="44450" indent="0">
              <a:buNone/>
            </a:pPr>
            <a:r>
              <a:rPr lang="en-US" dirty="0" smtClean="0">
                <a:ea typeface="ＭＳ Ｐゴシック" pitchFamily="34" charset="-128"/>
              </a:rPr>
              <a:t>Contents: subset of a safety training course held at CERN since 2010 to alert all categories of personnel about the risks inherent in working close to strong magnetic field.</a:t>
            </a:r>
          </a:p>
          <a:p>
            <a:pPr marL="44450" indent="0">
              <a:buNone/>
            </a:pPr>
            <a:endParaRPr lang="en-US" dirty="0" smtClean="0">
              <a:ea typeface="ＭＳ Ｐゴシック" pitchFamily="34" charset="-128"/>
            </a:endParaRPr>
          </a:p>
          <a:p>
            <a:r>
              <a:rPr lang="en-US" dirty="0" smtClean="0">
                <a:ea typeface="ＭＳ Ｐゴシック" pitchFamily="34" charset="-128"/>
              </a:rPr>
              <a:t>Technical hazards</a:t>
            </a:r>
            <a:br>
              <a:rPr lang="en-US" dirty="0" smtClean="0">
                <a:ea typeface="ＭＳ Ｐゴシック" pitchFamily="34" charset="-128"/>
              </a:rPr>
            </a:br>
            <a:r>
              <a:rPr lang="en-US" dirty="0" smtClean="0">
                <a:ea typeface="ＭＳ Ｐゴシック" pitchFamily="34" charset="-128"/>
              </a:rPr>
              <a:t>Indirect, linked to materials and equipment</a:t>
            </a:r>
          </a:p>
          <a:p>
            <a:endParaRPr lang="en-US" dirty="0" smtClean="0">
              <a:ea typeface="ＭＳ Ｐゴシック" pitchFamily="34" charset="-128"/>
            </a:endParaRPr>
          </a:p>
          <a:p>
            <a:r>
              <a:rPr lang="en-US" dirty="0" smtClean="0">
                <a:ea typeface="ＭＳ Ｐゴシック" pitchFamily="34" charset="-128"/>
              </a:rPr>
              <a:t>Health hazards</a:t>
            </a:r>
            <a:br>
              <a:rPr lang="en-US" dirty="0" smtClean="0">
                <a:ea typeface="ＭＳ Ｐゴシック" pitchFamily="34" charset="-128"/>
              </a:rPr>
            </a:br>
            <a:r>
              <a:rPr lang="en-US" dirty="0" smtClean="0">
                <a:ea typeface="ＭＳ Ｐゴシック" pitchFamily="34" charset="-128"/>
              </a:rPr>
              <a:t>Interaction between magnetic field and human health</a:t>
            </a:r>
          </a:p>
          <a:p>
            <a:pPr marL="501650" lvl="1" indent="0">
              <a:buNone/>
            </a:pPr>
            <a:endParaRPr lang="en-US" dirty="0" smtClean="0">
              <a:ea typeface="ＭＳ Ｐゴシック" pitchFamily="34" charset="-128"/>
            </a:endParaRPr>
          </a:p>
          <a:p>
            <a:endParaRPr lang="fr-CH" dirty="0" smtClean="0">
              <a:ea typeface="ＭＳ Ｐゴシック" pitchFamily="34" charset="-128"/>
            </a:endParaRPr>
          </a:p>
          <a:p>
            <a:endParaRPr lang="en-US"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Voltage across blood vessels</a:t>
            </a:r>
          </a:p>
        </p:txBody>
      </p:sp>
      <p:sp>
        <p:nvSpPr>
          <p:cNvPr id="3" name="Rectangle 9"/>
          <p:cNvSpPr>
            <a:spLocks noChangeArrowheads="1"/>
          </p:cNvSpPr>
          <p:nvPr/>
        </p:nvSpPr>
        <p:spPr bwMode="auto">
          <a:xfrm>
            <a:off x="666887" y="885528"/>
            <a:ext cx="9109074" cy="646331"/>
          </a:xfrm>
          <a:prstGeom prst="rect">
            <a:avLst/>
          </a:prstGeom>
          <a:noFill/>
          <a:ln w="12700">
            <a:noFill/>
            <a:miter lim="800000"/>
            <a:headEnd type="none" w="sm" len="sm"/>
            <a:tailEnd type="none" w="sm" len="sm"/>
          </a:ln>
        </p:spPr>
        <p:txBody>
          <a:bodyPr wrap="square">
            <a:spAutoFit/>
          </a:bodyPr>
          <a:lstStyle/>
          <a:p>
            <a:pPr marL="92075" indent="-4763">
              <a:spcBef>
                <a:spcPct val="0"/>
              </a:spcBef>
              <a:buClr>
                <a:srgbClr val="FFFFFF"/>
              </a:buClr>
              <a:defRPr/>
            </a:pPr>
            <a:r>
              <a:rPr lang="en-GB" sz="1800" baseline="0" dirty="0" smtClean="0">
                <a:solidFill>
                  <a:schemeClr val="tx1"/>
                </a:solidFill>
                <a:latin typeface="Calibri" pitchFamily="34" charset="0"/>
              </a:rPr>
              <a:t>Conducting medium </a:t>
            </a:r>
            <a:r>
              <a:rPr lang="en-GB" sz="1800" b="1" baseline="0" dirty="0" smtClean="0">
                <a:solidFill>
                  <a:srgbClr val="FFC000"/>
                </a:solidFill>
                <a:latin typeface="Calibri" pitchFamily="34" charset="0"/>
              </a:rPr>
              <a:t>moving in a magnetic field </a:t>
            </a:r>
            <a:r>
              <a:rPr lang="en-GB" sz="1800" baseline="0" dirty="0" smtClean="0">
                <a:solidFill>
                  <a:schemeClr val="tx1"/>
                </a:solidFill>
                <a:latin typeface="Calibri" pitchFamily="34" charset="0"/>
                <a:sym typeface="Symbol"/>
              </a:rPr>
              <a:t> electric voltage</a:t>
            </a:r>
          </a:p>
          <a:p>
            <a:pPr marL="92075" indent="-4763">
              <a:spcBef>
                <a:spcPct val="0"/>
              </a:spcBef>
              <a:buClr>
                <a:srgbClr val="FFFFFF"/>
              </a:buClr>
              <a:tabLst>
                <a:tab pos="1614488" algn="l"/>
              </a:tabLst>
              <a:defRPr/>
            </a:pPr>
            <a:r>
              <a:rPr lang="en-GB" sz="1800" baseline="0" dirty="0">
                <a:solidFill>
                  <a:schemeClr val="tx1"/>
                </a:solidFill>
                <a:latin typeface="Calibri" pitchFamily="34" charset="0"/>
              </a:rPr>
              <a:t>blood is an </a:t>
            </a:r>
            <a:r>
              <a:rPr lang="en-GB" sz="1800" u="sng" baseline="0" dirty="0">
                <a:solidFill>
                  <a:schemeClr val="tx1"/>
                </a:solidFill>
                <a:latin typeface="Calibri" pitchFamily="34" charset="0"/>
              </a:rPr>
              <a:t>electrolyte</a:t>
            </a:r>
            <a:r>
              <a:rPr lang="en-GB" sz="1800" baseline="0" dirty="0">
                <a:solidFill>
                  <a:schemeClr val="tx1"/>
                </a:solidFill>
                <a:latin typeface="Calibri" pitchFamily="34" charset="0"/>
              </a:rPr>
              <a:t> </a:t>
            </a:r>
            <a:r>
              <a:rPr lang="en-GB" sz="1800" baseline="0" dirty="0" smtClean="0">
                <a:solidFill>
                  <a:schemeClr val="tx1"/>
                </a:solidFill>
                <a:latin typeface="Calibri" pitchFamily="34" charset="0"/>
              </a:rPr>
              <a:t>moving </a:t>
            </a:r>
            <a:r>
              <a:rPr lang="en-GB" sz="1800" baseline="0" dirty="0">
                <a:solidFill>
                  <a:schemeClr val="tx1"/>
                </a:solidFill>
                <a:latin typeface="Calibri" pitchFamily="34" charset="0"/>
              </a:rPr>
              <a:t>in a field </a:t>
            </a:r>
            <a:r>
              <a:rPr lang="en-GB" sz="1800" baseline="0" dirty="0">
                <a:solidFill>
                  <a:schemeClr val="tx1"/>
                </a:solidFill>
                <a:latin typeface="Calibri" pitchFamily="34" charset="0"/>
                <a:sym typeface="Symbol"/>
              </a:rPr>
              <a:t> </a:t>
            </a:r>
            <a:r>
              <a:rPr lang="en-GB" sz="1800" b="1" baseline="0" dirty="0" smtClean="0">
                <a:solidFill>
                  <a:srgbClr val="0000FF"/>
                </a:solidFill>
                <a:latin typeface="Calibri" pitchFamily="34" charset="0"/>
                <a:sym typeface="Symbol"/>
              </a:rPr>
              <a:t>charge separation</a:t>
            </a:r>
            <a:r>
              <a:rPr lang="en-GB" sz="1800" baseline="0" dirty="0" smtClean="0">
                <a:solidFill>
                  <a:schemeClr val="tx1"/>
                </a:solidFill>
                <a:latin typeface="Calibri" pitchFamily="34" charset="0"/>
                <a:sym typeface="Symbol"/>
              </a:rPr>
              <a:t> </a:t>
            </a:r>
            <a:r>
              <a:rPr lang="en-GB" sz="1800" i="1" baseline="0" dirty="0" smtClean="0">
                <a:solidFill>
                  <a:schemeClr val="tx1"/>
                </a:solidFill>
                <a:latin typeface="Calibri" pitchFamily="34" charset="0"/>
                <a:sym typeface="Symbol"/>
              </a:rPr>
              <a:t>(Hall effect)</a:t>
            </a:r>
            <a:endParaRPr lang="en-GB" sz="1800" i="1" baseline="0" dirty="0">
              <a:solidFill>
                <a:schemeClr val="tx1"/>
              </a:solidFill>
              <a:latin typeface="Calibri" pitchFamily="34" charset="0"/>
            </a:endParaRPr>
          </a:p>
        </p:txBody>
      </p:sp>
      <p:sp>
        <p:nvSpPr>
          <p:cNvPr id="5" name="Rectangle 13"/>
          <p:cNvSpPr>
            <a:spLocks noChangeArrowheads="1"/>
          </p:cNvSpPr>
          <p:nvPr/>
        </p:nvSpPr>
        <p:spPr bwMode="auto">
          <a:xfrm>
            <a:off x="127000" y="6780312"/>
            <a:ext cx="8499475" cy="153888"/>
          </a:xfrm>
          <a:prstGeom prst="rect">
            <a:avLst/>
          </a:prstGeom>
          <a:noFill/>
          <a:ln>
            <a:noFill/>
          </a:ln>
          <a:effectLst/>
          <a:extLst/>
        </p:spPr>
        <p:txBody>
          <a:bodyPr lIns="0" tIns="0" rIns="0" bIns="0">
            <a:spAutoFit/>
          </a:bodyPr>
          <a:lstStyle/>
          <a:p>
            <a:pPr algn="l">
              <a:spcBef>
                <a:spcPct val="0"/>
              </a:spcBef>
              <a:buClr>
                <a:srgbClr val="FFFFFF"/>
              </a:buClr>
              <a:defRPr/>
            </a:pPr>
            <a:r>
              <a:rPr lang="en-GB" sz="1000" baseline="0" dirty="0" smtClean="0">
                <a:solidFill>
                  <a:schemeClr val="tx1"/>
                </a:solidFill>
                <a:latin typeface="Calibri" pitchFamily="34" charset="0"/>
              </a:rPr>
              <a:t>Heart J. </a:t>
            </a:r>
            <a:r>
              <a:rPr lang="en-GB" sz="1000" i="1" baseline="0" dirty="0" smtClean="0">
                <a:solidFill>
                  <a:schemeClr val="tx1"/>
                </a:solidFill>
                <a:latin typeface="Calibri" pitchFamily="34" charset="0"/>
              </a:rPr>
              <a:t>et al.,</a:t>
            </a:r>
            <a:r>
              <a:rPr lang="en-GB" sz="1000" baseline="0" dirty="0" smtClean="0">
                <a:solidFill>
                  <a:schemeClr val="tx1"/>
                </a:solidFill>
                <a:latin typeface="Calibri" pitchFamily="34" charset="0"/>
              </a:rPr>
              <a:t> Evaluation of blood flow velocity in the ascending aorta and main pulmonary artery of normal subjects by Doppler echocardiography, 1984</a:t>
            </a:r>
            <a:endParaRPr lang="en-GB" sz="1000" baseline="0" dirty="0">
              <a:solidFill>
                <a:schemeClr val="tx1"/>
              </a:solidFill>
              <a:latin typeface="Calibri" pitchFamily="34" charset="0"/>
            </a:endParaRPr>
          </a:p>
        </p:txBody>
      </p:sp>
      <p:sp>
        <p:nvSpPr>
          <p:cNvPr id="6" name="AutoShape 7"/>
          <p:cNvSpPr>
            <a:spLocks noChangeArrowheads="1"/>
          </p:cNvSpPr>
          <p:nvPr/>
        </p:nvSpPr>
        <p:spPr bwMode="auto">
          <a:xfrm>
            <a:off x="2719623" y="5661508"/>
            <a:ext cx="7237177" cy="876648"/>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wrap="square" lIns="108000" tIns="108000" rIns="108000" bIns="108000" anchor="ctr">
            <a:spAutoFit/>
          </a:bodyPr>
          <a:lstStyle/>
          <a:p>
            <a:pPr algn="ctr">
              <a:spcBef>
                <a:spcPct val="0"/>
              </a:spcBef>
              <a:buClr>
                <a:srgbClr val="FFFFFF"/>
              </a:buClr>
              <a:defRPr/>
            </a:pPr>
            <a:r>
              <a:rPr lang="en-GB" sz="1800" b="1" baseline="0" dirty="0" smtClean="0">
                <a:solidFill>
                  <a:srgbClr val="FFFFFF"/>
                </a:solidFill>
                <a:latin typeface="Calibri" pitchFamily="34" charset="0"/>
              </a:rPr>
              <a:t>no voltage drop across nerves or muscle cells</a:t>
            </a:r>
          </a:p>
          <a:p>
            <a:pPr algn="ctr">
              <a:spcBef>
                <a:spcPct val="0"/>
              </a:spcBef>
              <a:buClr>
                <a:srgbClr val="FFFFFF"/>
              </a:buClr>
              <a:defRPr/>
            </a:pPr>
            <a:r>
              <a:rPr lang="en-GB" sz="1800" b="1" baseline="0" dirty="0" smtClean="0">
                <a:solidFill>
                  <a:srgbClr val="66FF33"/>
                </a:solidFill>
                <a:latin typeface="Calibri" pitchFamily="34" charset="0"/>
              </a:rPr>
              <a:t>no biological effects</a:t>
            </a:r>
            <a:endParaRPr lang="en-GB" sz="1800" b="1" baseline="0" dirty="0">
              <a:solidFill>
                <a:srgbClr val="66FF33"/>
              </a:solidFill>
              <a:latin typeface="Calibri" pitchFamily="34" charset="0"/>
            </a:endParaRPr>
          </a:p>
        </p:txBody>
      </p:sp>
      <p:pic>
        <p:nvPicPr>
          <p:cNvPr id="7" name="Picture 2" descr="Image">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1371" y="1575631"/>
            <a:ext cx="251618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3948873" y="1605608"/>
            <a:ext cx="5699451" cy="3737951"/>
            <a:chOff x="3584699" y="908720"/>
            <a:chExt cx="5699451" cy="3737951"/>
          </a:xfrm>
        </p:grpSpPr>
        <p:pic>
          <p:nvPicPr>
            <p:cNvPr id="9" name="Picture 4" descr="http://jzalger.imaginativemedia.ca/wp-content/uploads/2009/12/desktop.jpg"/>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l="41354"/>
            <a:stretch>
              <a:fillRect/>
            </a:stretch>
          </p:blipFill>
          <p:spPr bwMode="auto">
            <a:xfrm>
              <a:off x="3584699" y="908720"/>
              <a:ext cx="295275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bwMode="auto">
            <a:xfrm flipV="1">
              <a:off x="5964912" y="2381761"/>
              <a:ext cx="0" cy="1091592"/>
            </a:xfrm>
            <a:prstGeom prst="straightConnector1">
              <a:avLst/>
            </a:prstGeom>
            <a:solidFill>
              <a:schemeClr val="accent1"/>
            </a:solidFill>
            <a:ln w="12700" cap="flat" cmpd="sng" algn="ctr">
              <a:solidFill>
                <a:srgbClr val="FFFFFF"/>
              </a:solidFill>
              <a:prstDash val="solid"/>
              <a:round/>
              <a:headEnd type="none" w="med" len="med"/>
              <a:tailEnd type="arrow"/>
            </a:ln>
            <a:effectLst/>
          </p:spPr>
        </p:cxnSp>
        <p:cxnSp>
          <p:nvCxnSpPr>
            <p:cNvPr id="11" name="Straight Arrow Connector 10"/>
            <p:cNvCxnSpPr/>
            <p:nvPr/>
          </p:nvCxnSpPr>
          <p:spPr bwMode="auto">
            <a:xfrm>
              <a:off x="5975372" y="3473353"/>
              <a:ext cx="849836" cy="309167"/>
            </a:xfrm>
            <a:prstGeom prst="straightConnector1">
              <a:avLst/>
            </a:prstGeom>
            <a:solidFill>
              <a:schemeClr val="accent1"/>
            </a:solidFill>
            <a:ln w="12700" cap="flat" cmpd="sng" algn="ctr">
              <a:solidFill>
                <a:srgbClr val="66FF33"/>
              </a:solidFill>
              <a:prstDash val="solid"/>
              <a:round/>
              <a:headEnd type="none" w="med" len="med"/>
              <a:tailEnd type="arrow"/>
            </a:ln>
            <a:effectLst/>
          </p:spPr>
        </p:cxnSp>
        <p:cxnSp>
          <p:nvCxnSpPr>
            <p:cNvPr id="12" name="Straight Arrow Connector 11"/>
            <p:cNvCxnSpPr/>
            <p:nvPr/>
          </p:nvCxnSpPr>
          <p:spPr bwMode="auto">
            <a:xfrm flipV="1">
              <a:off x="5661170" y="3716747"/>
              <a:ext cx="695986" cy="196534"/>
            </a:xfrm>
            <a:prstGeom prst="straightConnector1">
              <a:avLst/>
            </a:prstGeom>
            <a:solidFill>
              <a:schemeClr val="accent1"/>
            </a:solidFill>
            <a:ln w="19050" cap="flat" cmpd="sng" algn="ctr">
              <a:solidFill>
                <a:srgbClr val="FF00FF"/>
              </a:solidFill>
              <a:prstDash val="solid"/>
              <a:round/>
              <a:headEnd type="stealth" w="lg" len="lg"/>
              <a:tailEnd type="stealth" w="lg" len="lg"/>
            </a:ln>
            <a:effectLst/>
          </p:spPr>
        </p:cxnSp>
        <p:sp>
          <p:nvSpPr>
            <p:cNvPr id="13" name="Rectangle 9"/>
            <p:cNvSpPr>
              <a:spLocks noChangeArrowheads="1"/>
            </p:cNvSpPr>
            <p:nvPr/>
          </p:nvSpPr>
          <p:spPr bwMode="auto">
            <a:xfrm>
              <a:off x="6193432" y="1988555"/>
              <a:ext cx="3090718" cy="584775"/>
            </a:xfrm>
            <a:prstGeom prst="rect">
              <a:avLst/>
            </a:prstGeom>
            <a:noFill/>
            <a:ln w="12700">
              <a:noFill/>
              <a:miter lim="800000"/>
              <a:headEnd type="none" w="sm" len="sm"/>
              <a:tailEnd type="none" w="sm" len="sm"/>
            </a:ln>
          </p:spPr>
          <p:txBody>
            <a:bodyPr wrap="none">
              <a:spAutoFit/>
            </a:bodyPr>
            <a:lstStyle/>
            <a:p>
              <a:pPr marL="41275" indent="-41275" algn="l">
                <a:spcBef>
                  <a:spcPct val="0"/>
                </a:spcBef>
                <a:buClr>
                  <a:srgbClr val="FFFFFF"/>
                </a:buClr>
                <a:defRPr/>
              </a:pPr>
              <a:r>
                <a:rPr lang="en-GB" sz="1800" b="1" baseline="0" dirty="0" smtClean="0">
                  <a:solidFill>
                    <a:schemeClr val="tx1"/>
                  </a:solidFill>
                  <a:latin typeface="Calibri" pitchFamily="34" charset="0"/>
                </a:rPr>
                <a:t>v = flow speed</a:t>
              </a:r>
              <a:br>
                <a:rPr lang="en-GB" sz="1800" b="1" baseline="0" dirty="0" smtClean="0">
                  <a:solidFill>
                    <a:schemeClr val="tx1"/>
                  </a:solidFill>
                  <a:latin typeface="Calibri" pitchFamily="34" charset="0"/>
                </a:rPr>
              </a:br>
              <a:r>
                <a:rPr lang="en-GB" sz="1400" b="1" baseline="0" dirty="0" smtClean="0">
                  <a:solidFill>
                    <a:schemeClr val="tx1"/>
                  </a:solidFill>
                  <a:latin typeface="Calibri" pitchFamily="34" charset="0"/>
                </a:rPr>
                <a:t>(max </a:t>
              </a:r>
              <a:r>
                <a:rPr lang="en-GB" sz="1400" b="1" baseline="0" dirty="0" smtClean="0">
                  <a:solidFill>
                    <a:schemeClr val="tx1"/>
                  </a:solidFill>
                  <a:latin typeface="Calibri" pitchFamily="34" charset="0"/>
                  <a:sym typeface="Symbol"/>
                </a:rPr>
                <a:t> 2-3 m/s in </a:t>
              </a:r>
              <a:r>
                <a:rPr lang="en-GB" sz="1400" b="1" baseline="0" dirty="0">
                  <a:solidFill>
                    <a:schemeClr val="tx1"/>
                  </a:solidFill>
                  <a:latin typeface="Calibri" pitchFamily="34" charset="0"/>
                  <a:sym typeface="Symbol"/>
                </a:rPr>
                <a:t>the ascending aorta)</a:t>
              </a:r>
              <a:endParaRPr lang="en-GB" sz="1400" b="1" baseline="0" dirty="0">
                <a:solidFill>
                  <a:schemeClr val="tx1"/>
                </a:solidFill>
                <a:latin typeface="Calibri" pitchFamily="34" charset="0"/>
              </a:endParaRPr>
            </a:p>
          </p:txBody>
        </p:sp>
        <p:sp>
          <p:nvSpPr>
            <p:cNvPr id="14" name="Rectangle 9"/>
            <p:cNvSpPr>
              <a:spLocks noChangeArrowheads="1"/>
            </p:cNvSpPr>
            <p:nvPr/>
          </p:nvSpPr>
          <p:spPr bwMode="auto">
            <a:xfrm>
              <a:off x="6810149" y="3428715"/>
              <a:ext cx="2008563" cy="584775"/>
            </a:xfrm>
            <a:prstGeom prst="rect">
              <a:avLst/>
            </a:prstGeom>
            <a:noFill/>
            <a:ln w="12700">
              <a:noFill/>
              <a:miter lim="800000"/>
              <a:headEnd type="none" w="sm" len="sm"/>
              <a:tailEnd type="none" w="sm" len="sm"/>
            </a:ln>
          </p:spPr>
          <p:txBody>
            <a:bodyPr wrap="none">
              <a:spAutoFit/>
            </a:bodyPr>
            <a:lstStyle/>
            <a:p>
              <a:pPr algn="l">
                <a:spcBef>
                  <a:spcPct val="0"/>
                </a:spcBef>
                <a:buClr>
                  <a:srgbClr val="FFFFFF"/>
                </a:buClr>
                <a:defRPr/>
              </a:pPr>
              <a:r>
                <a:rPr lang="en-GB" sz="1800" b="1" baseline="0" dirty="0" smtClean="0">
                  <a:solidFill>
                    <a:srgbClr val="66FF33"/>
                  </a:solidFill>
                  <a:latin typeface="Calibri" pitchFamily="34" charset="0"/>
                </a:rPr>
                <a:t>B = magnetic field</a:t>
              </a:r>
              <a:br>
                <a:rPr lang="en-GB" sz="1800" b="1" baseline="0" dirty="0" smtClean="0">
                  <a:solidFill>
                    <a:srgbClr val="66FF33"/>
                  </a:solidFill>
                  <a:latin typeface="Calibri" pitchFamily="34" charset="0"/>
                </a:rPr>
              </a:br>
              <a:r>
                <a:rPr lang="en-GB" sz="1400" b="1" baseline="0" dirty="0" smtClean="0">
                  <a:solidFill>
                    <a:srgbClr val="66FF33"/>
                  </a:solidFill>
                  <a:latin typeface="Calibri" pitchFamily="34" charset="0"/>
                </a:rPr>
                <a:t>(worst case = horizontal)</a:t>
              </a:r>
              <a:endParaRPr lang="en-GB" sz="1400" b="1" baseline="0" dirty="0">
                <a:solidFill>
                  <a:srgbClr val="66FF33"/>
                </a:solidFill>
                <a:latin typeface="Calibri" pitchFamily="34" charset="0"/>
              </a:endParaRPr>
            </a:p>
          </p:txBody>
        </p:sp>
        <p:cxnSp>
          <p:nvCxnSpPr>
            <p:cNvPr id="15" name="Straight Arrow Connector 14"/>
            <p:cNvCxnSpPr/>
            <p:nvPr/>
          </p:nvCxnSpPr>
          <p:spPr bwMode="auto">
            <a:xfrm flipV="1">
              <a:off x="5964912" y="3248695"/>
              <a:ext cx="860296" cy="224658"/>
            </a:xfrm>
            <a:prstGeom prst="straightConnector1">
              <a:avLst/>
            </a:prstGeom>
            <a:solidFill>
              <a:schemeClr val="accent1"/>
            </a:solidFill>
            <a:ln w="12700" cap="flat" cmpd="sng" algn="ctr">
              <a:solidFill>
                <a:srgbClr val="FFC000"/>
              </a:solidFill>
              <a:prstDash val="solid"/>
              <a:round/>
              <a:headEnd type="none" w="med" len="med"/>
              <a:tailEnd type="arrow"/>
            </a:ln>
            <a:effectLst/>
          </p:spPr>
        </p:cxnSp>
        <p:sp>
          <p:nvSpPr>
            <p:cNvPr id="16" name="Rectangle 9"/>
            <p:cNvSpPr>
              <a:spLocks noChangeArrowheads="1"/>
            </p:cNvSpPr>
            <p:nvPr/>
          </p:nvSpPr>
          <p:spPr bwMode="auto">
            <a:xfrm>
              <a:off x="6771652" y="2714693"/>
              <a:ext cx="1359668" cy="646331"/>
            </a:xfrm>
            <a:prstGeom prst="rect">
              <a:avLst/>
            </a:prstGeom>
            <a:noFill/>
            <a:ln w="12700">
              <a:noFill/>
              <a:miter lim="800000"/>
              <a:headEnd type="none" w="sm" len="sm"/>
              <a:tailEnd type="none" w="sm" len="sm"/>
            </a:ln>
          </p:spPr>
          <p:txBody>
            <a:bodyPr wrap="none">
              <a:spAutoFit/>
            </a:bodyPr>
            <a:lstStyle/>
            <a:p>
              <a:pPr algn="l">
                <a:spcBef>
                  <a:spcPct val="0"/>
                </a:spcBef>
                <a:buClr>
                  <a:srgbClr val="FFFFFF"/>
                </a:buClr>
                <a:defRPr/>
              </a:pPr>
              <a:r>
                <a:rPr lang="en-GB" sz="1800" b="1" baseline="0" dirty="0" smtClean="0">
                  <a:solidFill>
                    <a:srgbClr val="FFC000"/>
                  </a:solidFill>
                  <a:latin typeface="Calibri" pitchFamily="34" charset="0"/>
                </a:rPr>
                <a:t>E=</a:t>
              </a:r>
              <a:r>
                <a:rPr lang="en-GB" sz="1800" b="1" baseline="0" dirty="0" err="1" smtClean="0">
                  <a:solidFill>
                    <a:srgbClr val="FFC000"/>
                  </a:solidFill>
                  <a:latin typeface="Calibri" pitchFamily="34" charset="0"/>
                </a:rPr>
                <a:t>v×B</a:t>
              </a:r>
              <a:r>
                <a:rPr lang="en-GB" sz="1800" b="1" baseline="0" dirty="0" smtClean="0">
                  <a:solidFill>
                    <a:srgbClr val="FFC000"/>
                  </a:solidFill>
                  <a:latin typeface="Calibri" pitchFamily="34" charset="0"/>
                </a:rPr>
                <a:t/>
              </a:r>
              <a:br>
                <a:rPr lang="en-GB" sz="1800" b="1" baseline="0" dirty="0" smtClean="0">
                  <a:solidFill>
                    <a:srgbClr val="FFC000"/>
                  </a:solidFill>
                  <a:latin typeface="Calibri" pitchFamily="34" charset="0"/>
                </a:rPr>
              </a:br>
              <a:r>
                <a:rPr lang="en-GB" sz="1800" b="1" baseline="0" dirty="0" smtClean="0">
                  <a:solidFill>
                    <a:srgbClr val="FFC000"/>
                  </a:solidFill>
                  <a:latin typeface="Calibri" pitchFamily="34" charset="0"/>
                </a:rPr>
                <a:t>electric field</a:t>
              </a:r>
              <a:endParaRPr lang="en-GB" sz="1800" b="1" baseline="0" dirty="0">
                <a:solidFill>
                  <a:srgbClr val="FFC000"/>
                </a:solidFill>
                <a:latin typeface="Calibri" pitchFamily="34" charset="0"/>
              </a:endParaRPr>
            </a:p>
          </p:txBody>
        </p:sp>
        <p:sp>
          <p:nvSpPr>
            <p:cNvPr id="17" name="Rectangle 9"/>
            <p:cNvSpPr>
              <a:spLocks noChangeArrowheads="1"/>
            </p:cNvSpPr>
            <p:nvPr/>
          </p:nvSpPr>
          <p:spPr bwMode="auto">
            <a:xfrm>
              <a:off x="5572985" y="4061896"/>
              <a:ext cx="2477730" cy="584775"/>
            </a:xfrm>
            <a:prstGeom prst="rect">
              <a:avLst/>
            </a:prstGeom>
            <a:noFill/>
            <a:ln w="12700">
              <a:noFill/>
              <a:miter lim="800000"/>
              <a:headEnd type="none" w="sm" len="sm"/>
              <a:tailEnd type="none" w="sm" len="sm"/>
            </a:ln>
          </p:spPr>
          <p:txBody>
            <a:bodyPr wrap="none">
              <a:spAutoFit/>
            </a:bodyPr>
            <a:lstStyle/>
            <a:p>
              <a:pPr marL="41275" indent="-41275" algn="l">
                <a:spcBef>
                  <a:spcPct val="0"/>
                </a:spcBef>
                <a:buClr>
                  <a:srgbClr val="FFFFFF"/>
                </a:buClr>
                <a:defRPr/>
              </a:pPr>
              <a:r>
                <a:rPr lang="en-GB" sz="1800" b="1" baseline="0" dirty="0" smtClean="0">
                  <a:solidFill>
                    <a:srgbClr val="FF00FF"/>
                  </a:solidFill>
                  <a:latin typeface="Calibri" pitchFamily="34" charset="0"/>
                  <a:sym typeface="Symbol"/>
                </a:rPr>
                <a:t></a:t>
              </a:r>
              <a:r>
                <a:rPr lang="en-GB" sz="1800" b="1" baseline="0" dirty="0" smtClean="0">
                  <a:solidFill>
                    <a:srgbClr val="FF00FF"/>
                  </a:solidFill>
                  <a:latin typeface="Calibri" pitchFamily="34" charset="0"/>
                </a:rPr>
                <a:t>V=E</a:t>
              </a:r>
              <a:r>
                <a:rPr lang="en-GB" sz="1800" b="1" baseline="0" dirty="0" smtClean="0">
                  <a:solidFill>
                    <a:srgbClr val="FF00FF"/>
                  </a:solidFill>
                  <a:latin typeface="Calibri" pitchFamily="34" charset="0"/>
                  <a:sym typeface="Symbol"/>
                </a:rPr>
                <a:t>  induced voltage</a:t>
              </a:r>
            </a:p>
            <a:p>
              <a:pPr marL="41275" indent="-41275" algn="l">
                <a:spcBef>
                  <a:spcPct val="0"/>
                </a:spcBef>
                <a:buClr>
                  <a:srgbClr val="FFFFFF"/>
                </a:buClr>
                <a:defRPr/>
              </a:pPr>
              <a:r>
                <a:rPr lang="en-GB" sz="1400" b="1" baseline="0" dirty="0" smtClean="0">
                  <a:solidFill>
                    <a:srgbClr val="FF00FF"/>
                  </a:solidFill>
                  <a:latin typeface="Calibri" pitchFamily="34" charset="0"/>
                  <a:sym typeface="Symbol"/>
                </a:rPr>
                <a:t>(experimental: 40 mV @ 2.5 T)</a:t>
              </a:r>
              <a:endParaRPr lang="en-GB" sz="1400" b="1" baseline="0" dirty="0">
                <a:solidFill>
                  <a:srgbClr val="FF00FF"/>
                </a:solidFill>
                <a:latin typeface="Calibri" pitchFamily="34" charset="0"/>
              </a:endParaRPr>
            </a:p>
          </p:txBody>
        </p:sp>
      </p:grpSp>
    </p:spTree>
    <p:extLst>
      <p:ext uri="{BB962C8B-B14F-4D97-AF65-F5344CB8AC3E}">
        <p14:creationId xmlns:p14="http://schemas.microsoft.com/office/powerpoint/2010/main" val="31117081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p:val>
                                            <p:fltVal val="0"/>
                                          </p:val>
                                        </p:tav>
                                        <p:tav tm="100000">
                                          <p:val>
                                            <p:strVal val="#ppt_w"/>
                                          </p:val>
                                        </p:tav>
                                      </p:tavLst>
                                    </p:anim>
                                    <p:anim calcmode="lin" valueType="num">
                                      <p:cBhvr>
                                        <p:cTn id="16" dur="5000" fill="hold"/>
                                        <p:tgtEl>
                                          <p:spTgt spid="8"/>
                                        </p:tgtEl>
                                        <p:attrNameLst>
                                          <p:attrName>ppt_h</p:attrName>
                                        </p:attrNameLst>
                                      </p:cBhvr>
                                      <p:tavLst>
                                        <p:tav tm="0">
                                          <p:val>
                                            <p:fltVal val="0"/>
                                          </p:val>
                                        </p:tav>
                                        <p:tav tm="100000">
                                          <p:val>
                                            <p:strVal val="#ppt_h"/>
                                          </p:val>
                                        </p:tav>
                                      </p:tavLst>
                                    </p:anim>
                                    <p:anim calcmode="lin" valueType="num">
                                      <p:cBhvr>
                                        <p:cTn id="17" dur="5000" fill="hold"/>
                                        <p:tgtEl>
                                          <p:spTgt spid="8"/>
                                        </p:tgtEl>
                                        <p:attrNameLst>
                                          <p:attrName>style.rotation</p:attrName>
                                        </p:attrNameLst>
                                      </p:cBhvr>
                                      <p:tavLst>
                                        <p:tav tm="0">
                                          <p:val>
                                            <p:fltVal val="90"/>
                                          </p:val>
                                        </p:tav>
                                        <p:tav tm="100000">
                                          <p:val>
                                            <p:fltVal val="0"/>
                                          </p:val>
                                        </p:tav>
                                      </p:tavLst>
                                    </p:anim>
                                    <p:animEffect transition="in" filter="fade">
                                      <p:cBhvr>
                                        <p:cTn id="18" dur="5000"/>
                                        <p:tgtEl>
                                          <p:spTgt spid="8"/>
                                        </p:tgtEl>
                                      </p:cBhvr>
                                    </p:animEffect>
                                  </p:childTnLst>
                                </p:cTn>
                              </p:par>
                              <p:par>
                                <p:cTn id="19" presetID="37" presetClass="path" presetSubtype="0" accel="50000" decel="50000" fill="hold" nodeType="withEffect">
                                  <p:stCondLst>
                                    <p:cond delay="0"/>
                                  </p:stCondLst>
                                  <p:childTnLst>
                                    <p:animMotion origin="layout" path="M -0.51795 -0.1463 C -0.30866 -0.30926 -0.12019 -0.11829 -0.05705 -0.01921 " pathEditMode="relative" rAng="0" ptsTypes="ff">
                                      <p:cBhvr>
                                        <p:cTn id="20" dur="5000" fill="hold"/>
                                        <p:tgtEl>
                                          <p:spTgt spid="8"/>
                                        </p:tgtEl>
                                        <p:attrNameLst>
                                          <p:attrName>ppt_x</p:attrName>
                                          <p:attrName>ppt_y</p:attrName>
                                        </p:attrNameLst>
                                      </p:cBhvr>
                                      <p:rCtr x="23045" y="-1806"/>
                                    </p:animMotion>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Slowing down the bloodstream</a:t>
            </a:r>
          </a:p>
        </p:txBody>
      </p:sp>
      <p:sp>
        <p:nvSpPr>
          <p:cNvPr id="3" name="Rectangle 9"/>
          <p:cNvSpPr>
            <a:spLocks noChangeArrowheads="1"/>
          </p:cNvSpPr>
          <p:nvPr/>
        </p:nvSpPr>
        <p:spPr bwMode="auto">
          <a:xfrm>
            <a:off x="279400" y="904664"/>
            <a:ext cx="9759056" cy="369332"/>
          </a:xfrm>
          <a:prstGeom prst="rect">
            <a:avLst/>
          </a:prstGeom>
          <a:noFill/>
          <a:ln w="12700">
            <a:noFill/>
            <a:miter lim="800000"/>
            <a:headEnd type="none" w="sm" len="sm"/>
            <a:tailEnd type="none" w="sm" len="sm"/>
          </a:ln>
        </p:spPr>
        <p:txBody>
          <a:bodyPr wrap="square">
            <a:spAutoFit/>
          </a:bodyPr>
          <a:lstStyle/>
          <a:p>
            <a:pPr marL="87312">
              <a:spcBef>
                <a:spcPct val="0"/>
              </a:spcBef>
              <a:buClr>
                <a:srgbClr val="FFFFFF"/>
              </a:buClr>
              <a:defRPr/>
            </a:pPr>
            <a:r>
              <a:rPr lang="en-US" sz="1800" baseline="0" dirty="0" smtClean="0">
                <a:solidFill>
                  <a:schemeClr val="tx1"/>
                </a:solidFill>
                <a:latin typeface="Calibri" pitchFamily="34" charset="0"/>
              </a:rPr>
              <a:t>fluid elements see variable field vector </a:t>
            </a:r>
            <a:r>
              <a:rPr lang="en-US" sz="1800" baseline="0" dirty="0" smtClean="0">
                <a:solidFill>
                  <a:schemeClr val="tx1"/>
                </a:solidFill>
                <a:latin typeface="Calibri" pitchFamily="34" charset="0"/>
                <a:sym typeface="Symbol" pitchFamily="18" charset="2"/>
              </a:rPr>
              <a:t></a:t>
            </a:r>
            <a:r>
              <a:rPr lang="en-US" sz="1800" baseline="0" dirty="0">
                <a:solidFill>
                  <a:schemeClr val="tx1"/>
                </a:solidFill>
                <a:latin typeface="Calibri" pitchFamily="34" charset="0"/>
                <a:sym typeface="Symbol" pitchFamily="18" charset="2"/>
              </a:rPr>
              <a:t> </a:t>
            </a:r>
            <a:r>
              <a:rPr lang="en-US" sz="1800" baseline="0" dirty="0" smtClean="0">
                <a:solidFill>
                  <a:schemeClr val="tx1"/>
                </a:solidFill>
                <a:latin typeface="Calibri" pitchFamily="34" charset="0"/>
                <a:sym typeface="Symbol" pitchFamily="18" charset="2"/>
              </a:rPr>
              <a:t>induced currents  </a:t>
            </a:r>
            <a:r>
              <a:rPr lang="en-US" sz="1800" b="1" baseline="0" dirty="0">
                <a:solidFill>
                  <a:srgbClr val="00B0F0"/>
                </a:solidFill>
                <a:latin typeface="Calibri" pitchFamily="34" charset="0"/>
              </a:rPr>
              <a:t>magnetic </a:t>
            </a:r>
            <a:r>
              <a:rPr lang="en-US" sz="1800" b="1" baseline="0" dirty="0" smtClean="0">
                <a:solidFill>
                  <a:srgbClr val="00B0F0"/>
                </a:solidFill>
                <a:latin typeface="Calibri" pitchFamily="34" charset="0"/>
              </a:rPr>
              <a:t>friction</a:t>
            </a:r>
            <a:endParaRPr lang="en-US" sz="1800" b="1" baseline="30000" dirty="0">
              <a:solidFill>
                <a:srgbClr val="00B0F0"/>
              </a:solidFill>
              <a:latin typeface="Calibri" pitchFamily="34" charset="0"/>
            </a:endParaRPr>
          </a:p>
        </p:txBody>
      </p:sp>
      <p:sp>
        <p:nvSpPr>
          <p:cNvPr id="5" name="Rectangle 13"/>
          <p:cNvSpPr>
            <a:spLocks noChangeArrowheads="1"/>
          </p:cNvSpPr>
          <p:nvPr/>
        </p:nvSpPr>
        <p:spPr bwMode="auto">
          <a:xfrm>
            <a:off x="293688" y="6629400"/>
            <a:ext cx="8499475" cy="304800"/>
          </a:xfrm>
          <a:prstGeom prst="rect">
            <a:avLst/>
          </a:prstGeom>
          <a:noFill/>
          <a:ln>
            <a:noFill/>
          </a:ln>
          <a:effectLst/>
          <a:extLst/>
        </p:spPr>
        <p:txBody>
          <a:bodyPr lIns="0" tIns="0" rIns="0" bIns="0">
            <a:spAutoFit/>
          </a:bodyPr>
          <a:lstStyle/>
          <a:p>
            <a:pPr algn="l">
              <a:spcBef>
                <a:spcPct val="0"/>
              </a:spcBef>
              <a:buClr>
                <a:srgbClr val="FFFFFF"/>
              </a:buClr>
              <a:defRPr/>
            </a:pPr>
            <a:r>
              <a:rPr lang="en-GB" sz="1000" b="0" baseline="0" dirty="0" smtClean="0">
                <a:solidFill>
                  <a:schemeClr val="tx1"/>
                </a:solidFill>
                <a:latin typeface="Calibri" pitchFamily="34" charset="0"/>
              </a:rPr>
              <a:t>World Health Organization - Environmental Health Criteria 232, 2006</a:t>
            </a:r>
          </a:p>
          <a:p>
            <a:pPr algn="l">
              <a:spcBef>
                <a:spcPct val="0"/>
              </a:spcBef>
              <a:buClr>
                <a:srgbClr val="FFFFFF"/>
              </a:buClr>
              <a:defRPr/>
            </a:pPr>
            <a:r>
              <a:rPr lang="en-GB" sz="1000" b="0" baseline="0" dirty="0" smtClean="0">
                <a:solidFill>
                  <a:schemeClr val="tx1"/>
                </a:solidFill>
                <a:latin typeface="Calibri" pitchFamily="34" charset="0"/>
              </a:rPr>
              <a:t>DW </a:t>
            </a:r>
            <a:r>
              <a:rPr lang="en-GB" sz="1000" b="0" baseline="0" dirty="0" err="1" smtClean="0">
                <a:solidFill>
                  <a:schemeClr val="tx1"/>
                </a:solidFill>
                <a:latin typeface="Calibri" pitchFamily="34" charset="0"/>
              </a:rPr>
              <a:t>Chakeres</a:t>
            </a:r>
            <a:r>
              <a:rPr lang="en-GB" sz="1000" b="0" baseline="0" dirty="0" smtClean="0">
                <a:solidFill>
                  <a:schemeClr val="tx1"/>
                </a:solidFill>
                <a:latin typeface="Calibri" pitchFamily="34" charset="0"/>
              </a:rPr>
              <a:t>, “Effect of static magnetic field exposure up to 8T on sequential human vital sign measurement”, J. </a:t>
            </a:r>
            <a:r>
              <a:rPr lang="en-GB" sz="1000" b="0" baseline="0" dirty="0" err="1" smtClean="0">
                <a:solidFill>
                  <a:schemeClr val="tx1"/>
                </a:solidFill>
                <a:latin typeface="Calibri" pitchFamily="34" charset="0"/>
              </a:rPr>
              <a:t>Magn</a:t>
            </a:r>
            <a:r>
              <a:rPr lang="en-GB" sz="1000" b="0" baseline="0" dirty="0" smtClean="0">
                <a:solidFill>
                  <a:schemeClr val="tx1"/>
                </a:solidFill>
                <a:latin typeface="Calibri" pitchFamily="34" charset="0"/>
              </a:rPr>
              <a:t>. </a:t>
            </a:r>
            <a:r>
              <a:rPr lang="en-GB" sz="1000" b="0" baseline="0" dirty="0" err="1" smtClean="0">
                <a:solidFill>
                  <a:schemeClr val="tx1"/>
                </a:solidFill>
                <a:latin typeface="Calibri" pitchFamily="34" charset="0"/>
              </a:rPr>
              <a:t>Reson</a:t>
            </a:r>
            <a:r>
              <a:rPr lang="en-GB" sz="1000" b="0" baseline="0" dirty="0" smtClean="0">
                <a:solidFill>
                  <a:schemeClr val="tx1"/>
                </a:solidFill>
                <a:latin typeface="Calibri" pitchFamily="34" charset="0"/>
              </a:rPr>
              <a:t>. Imaging, 2003</a:t>
            </a:r>
            <a:endParaRPr lang="en-GB" sz="1000" b="0" baseline="0" dirty="0">
              <a:solidFill>
                <a:schemeClr val="tx1"/>
              </a:solidFill>
              <a:latin typeface="Calibri" pitchFamily="34" charset="0"/>
            </a:endParaRPr>
          </a:p>
        </p:txBody>
      </p:sp>
      <p:grpSp>
        <p:nvGrpSpPr>
          <p:cNvPr id="6" name="Group 5"/>
          <p:cNvGrpSpPr/>
          <p:nvPr/>
        </p:nvGrpSpPr>
        <p:grpSpPr>
          <a:xfrm>
            <a:off x="284539" y="1630771"/>
            <a:ext cx="2531401" cy="4962525"/>
            <a:chOff x="92460" y="1022759"/>
            <a:chExt cx="2531401" cy="4962525"/>
          </a:xfrm>
        </p:grpSpPr>
        <p:pic>
          <p:nvPicPr>
            <p:cNvPr id="7" name="Picture 2" descr="Image">
              <a:hlinkClick r:id="rId3"/>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460" y="1022759"/>
              <a:ext cx="2516188"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bwMode="auto">
            <a:xfrm>
              <a:off x="1459515" y="2296804"/>
              <a:ext cx="849836" cy="309167"/>
            </a:xfrm>
            <a:prstGeom prst="straightConnector1">
              <a:avLst/>
            </a:prstGeom>
            <a:solidFill>
              <a:schemeClr val="accent1"/>
            </a:solidFill>
            <a:ln w="12700" cap="flat" cmpd="sng" algn="ctr">
              <a:solidFill>
                <a:srgbClr val="66FF33"/>
              </a:solidFill>
              <a:prstDash val="solid"/>
              <a:round/>
              <a:headEnd type="none" w="med" len="med"/>
              <a:tailEnd type="arrow"/>
            </a:ln>
            <a:effectLst/>
          </p:spPr>
        </p:cxnSp>
        <p:sp>
          <p:nvSpPr>
            <p:cNvPr id="9" name="Rectangle 9"/>
            <p:cNvSpPr>
              <a:spLocks noChangeArrowheads="1"/>
            </p:cNvSpPr>
            <p:nvPr/>
          </p:nvSpPr>
          <p:spPr bwMode="auto">
            <a:xfrm>
              <a:off x="2309351" y="2236639"/>
              <a:ext cx="314510" cy="369332"/>
            </a:xfrm>
            <a:prstGeom prst="rect">
              <a:avLst/>
            </a:prstGeom>
            <a:noFill/>
            <a:ln w="12700">
              <a:noFill/>
              <a:miter lim="800000"/>
              <a:headEnd type="none" w="sm" len="sm"/>
              <a:tailEnd type="none" w="sm" len="sm"/>
            </a:ln>
          </p:spPr>
          <p:txBody>
            <a:bodyPr wrap="none">
              <a:spAutoFit/>
            </a:bodyPr>
            <a:lstStyle/>
            <a:p>
              <a:pPr algn="l">
                <a:spcBef>
                  <a:spcPct val="0"/>
                </a:spcBef>
                <a:buClr>
                  <a:srgbClr val="FFFFFF"/>
                </a:buClr>
                <a:defRPr/>
              </a:pPr>
              <a:r>
                <a:rPr lang="en-GB" sz="1800" baseline="0" dirty="0" smtClean="0">
                  <a:solidFill>
                    <a:srgbClr val="00B050"/>
                  </a:solidFill>
                  <a:latin typeface="Calibri" pitchFamily="34" charset="0"/>
                </a:rPr>
                <a:t>B</a:t>
              </a:r>
              <a:endParaRPr lang="en-GB" sz="1400" b="0" baseline="0" dirty="0">
                <a:solidFill>
                  <a:srgbClr val="00B050"/>
                </a:solidFill>
                <a:latin typeface="Calibri" pitchFamily="34" charset="0"/>
              </a:endParaRPr>
            </a:p>
          </p:txBody>
        </p:sp>
        <p:cxnSp>
          <p:nvCxnSpPr>
            <p:cNvPr id="10" name="Straight Arrow Connector 9"/>
            <p:cNvCxnSpPr/>
            <p:nvPr/>
          </p:nvCxnSpPr>
          <p:spPr bwMode="auto">
            <a:xfrm flipV="1">
              <a:off x="1280592" y="1448780"/>
              <a:ext cx="69962" cy="620418"/>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sp>
          <p:nvSpPr>
            <p:cNvPr id="11" name="Rectangle 9"/>
            <p:cNvSpPr>
              <a:spLocks noChangeArrowheads="1"/>
            </p:cNvSpPr>
            <p:nvPr/>
          </p:nvSpPr>
          <p:spPr bwMode="auto">
            <a:xfrm>
              <a:off x="2151626" y="1758988"/>
              <a:ext cx="450295" cy="369332"/>
            </a:xfrm>
            <a:prstGeom prst="rect">
              <a:avLst/>
            </a:prstGeom>
            <a:noFill/>
            <a:ln w="12700">
              <a:noFill/>
              <a:miter lim="800000"/>
              <a:headEnd type="none" w="sm" len="sm"/>
              <a:tailEnd type="none" w="sm" len="sm"/>
            </a:ln>
          </p:spPr>
          <p:txBody>
            <a:bodyPr wrap="square">
              <a:spAutoFit/>
            </a:bodyPr>
            <a:lstStyle/>
            <a:p>
              <a:pPr marL="41275" indent="-41275" algn="l">
                <a:spcBef>
                  <a:spcPct val="0"/>
                </a:spcBef>
                <a:buClr>
                  <a:srgbClr val="FFFFFF"/>
                </a:buClr>
                <a:defRPr/>
              </a:pPr>
              <a:r>
                <a:rPr lang="en-GB" sz="1800" baseline="0" dirty="0" smtClean="0">
                  <a:solidFill>
                    <a:srgbClr val="FFC000"/>
                  </a:solidFill>
                  <a:latin typeface="Calibri" pitchFamily="34" charset="0"/>
                </a:rPr>
                <a:t>v</a:t>
              </a:r>
              <a:endParaRPr lang="en-GB" sz="1400" b="0" baseline="0" dirty="0">
                <a:solidFill>
                  <a:srgbClr val="FFC000"/>
                </a:solidFill>
                <a:latin typeface="Calibri" pitchFamily="34" charset="0"/>
              </a:endParaRPr>
            </a:p>
          </p:txBody>
        </p:sp>
        <p:cxnSp>
          <p:nvCxnSpPr>
            <p:cNvPr id="12" name="Straight Arrow Connector 11"/>
            <p:cNvCxnSpPr/>
            <p:nvPr/>
          </p:nvCxnSpPr>
          <p:spPr bwMode="auto">
            <a:xfrm>
              <a:off x="1604628" y="1844824"/>
              <a:ext cx="612068" cy="157809"/>
            </a:xfrm>
            <a:prstGeom prst="straightConnector1">
              <a:avLst/>
            </a:prstGeom>
            <a:solidFill>
              <a:schemeClr val="accent1"/>
            </a:solidFill>
            <a:ln w="12700" cap="flat" cmpd="sng" algn="ctr">
              <a:solidFill>
                <a:srgbClr val="FFC000"/>
              </a:solidFill>
              <a:prstDash val="solid"/>
              <a:round/>
              <a:headEnd type="none" w="med" len="med"/>
              <a:tailEnd type="arrow"/>
            </a:ln>
            <a:effectLst/>
          </p:spPr>
        </p:cxnSp>
        <p:cxnSp>
          <p:nvCxnSpPr>
            <p:cNvPr id="13" name="Straight Arrow Connector 12"/>
            <p:cNvCxnSpPr/>
            <p:nvPr/>
          </p:nvCxnSpPr>
          <p:spPr bwMode="auto">
            <a:xfrm>
              <a:off x="2011793" y="2708920"/>
              <a:ext cx="204903" cy="468052"/>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14" name="Straight Arrow Connector 13"/>
            <p:cNvCxnSpPr/>
            <p:nvPr/>
          </p:nvCxnSpPr>
          <p:spPr bwMode="auto">
            <a:xfrm>
              <a:off x="1502176" y="3176972"/>
              <a:ext cx="306034" cy="468052"/>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15" name="Straight Arrow Connector 14"/>
            <p:cNvCxnSpPr/>
            <p:nvPr/>
          </p:nvCxnSpPr>
          <p:spPr bwMode="auto">
            <a:xfrm flipH="1">
              <a:off x="1655193" y="4581128"/>
              <a:ext cx="38466" cy="756084"/>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flipV="1">
              <a:off x="1462512" y="1525588"/>
              <a:ext cx="549281" cy="555845"/>
            </a:xfrm>
            <a:prstGeom prst="straightConnector1">
              <a:avLst/>
            </a:prstGeom>
            <a:solidFill>
              <a:schemeClr val="accent1"/>
            </a:solidFill>
            <a:ln w="12700" cap="flat" cmpd="sng" algn="ctr">
              <a:solidFill>
                <a:srgbClr val="FFC000"/>
              </a:solidFill>
              <a:prstDash val="solid"/>
              <a:round/>
              <a:headEnd type="none" w="med" len="med"/>
              <a:tailEnd type="arrow"/>
            </a:ln>
            <a:effectLst/>
          </p:spPr>
        </p:cxnSp>
        <p:cxnSp>
          <p:nvCxnSpPr>
            <p:cNvPr id="17" name="Straight Arrow Connector 16"/>
            <p:cNvCxnSpPr/>
            <p:nvPr/>
          </p:nvCxnSpPr>
          <p:spPr bwMode="auto">
            <a:xfrm flipV="1">
              <a:off x="1603567" y="4547875"/>
              <a:ext cx="0" cy="822589"/>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18" name="Straight Arrow Connector 17"/>
            <p:cNvCxnSpPr/>
            <p:nvPr/>
          </p:nvCxnSpPr>
          <p:spPr bwMode="auto">
            <a:xfrm flipH="1" flipV="1">
              <a:off x="1350554" y="3248980"/>
              <a:ext cx="151622" cy="573313"/>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19" name="Straight Arrow Connector 18"/>
            <p:cNvCxnSpPr/>
            <p:nvPr/>
          </p:nvCxnSpPr>
          <p:spPr bwMode="auto">
            <a:xfrm flipH="1" flipV="1">
              <a:off x="1910662" y="2708920"/>
              <a:ext cx="203582" cy="484621"/>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20" name="Straight Arrow Connector 19"/>
            <p:cNvCxnSpPr/>
            <p:nvPr/>
          </p:nvCxnSpPr>
          <p:spPr bwMode="auto">
            <a:xfrm flipH="1" flipV="1">
              <a:off x="1459515" y="1923728"/>
              <a:ext cx="418164" cy="119162"/>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cxnSp>
          <p:nvCxnSpPr>
            <p:cNvPr id="21" name="Straight Arrow Connector 20"/>
            <p:cNvCxnSpPr/>
            <p:nvPr/>
          </p:nvCxnSpPr>
          <p:spPr bwMode="auto">
            <a:xfrm flipH="1">
              <a:off x="1252233" y="1938972"/>
              <a:ext cx="77510" cy="595334"/>
            </a:xfrm>
            <a:prstGeom prst="straightConnector1">
              <a:avLst/>
            </a:prstGeom>
            <a:solidFill>
              <a:schemeClr val="accent1"/>
            </a:solidFill>
            <a:ln w="12700" cap="flat" cmpd="sng" algn="ctr">
              <a:solidFill>
                <a:srgbClr val="FFFF00"/>
              </a:solidFill>
              <a:prstDash val="solid"/>
              <a:round/>
              <a:headEnd type="none" w="med" len="med"/>
              <a:tailEnd type="arrow"/>
            </a:ln>
            <a:effectLst/>
          </p:spPr>
        </p:cxnSp>
      </p:grpSp>
      <p:grpSp>
        <p:nvGrpSpPr>
          <p:cNvPr id="22" name="Group 21"/>
          <p:cNvGrpSpPr/>
          <p:nvPr/>
        </p:nvGrpSpPr>
        <p:grpSpPr>
          <a:xfrm>
            <a:off x="3319996" y="2277859"/>
            <a:ext cx="6560833" cy="3121379"/>
            <a:chOff x="3116796" y="1669847"/>
            <a:chExt cx="6560833" cy="3121379"/>
          </a:xfrm>
        </p:grpSpPr>
        <p:pic>
          <p:nvPicPr>
            <p:cNvPr id="23" name="Picture 4" descr="http://www.sciencephoto.com/image/275185/large/M5320968-Measuring_blood_pressure-SPL.jpg"/>
            <p:cNvPicPr>
              <a:picLocks noChangeAspect="1" noChangeArrowheads="1"/>
            </p:cNvPicPr>
            <p:nvPr/>
          </p:nvPicPr>
          <p:blipFill rotWithShape="1">
            <a:blip r:embed="rId5">
              <a:extLst>
                <a:ext uri="{28A0092B-C50C-407E-A947-70E740481C1C}">
                  <a14:useLocalDpi xmlns:a14="http://schemas.microsoft.com/office/drawing/2010/main" val="0"/>
                </a:ext>
              </a:extLst>
            </a:blip>
            <a:srcRect b="4701"/>
            <a:stretch/>
          </p:blipFill>
          <p:spPr bwMode="auto">
            <a:xfrm>
              <a:off x="7502296" y="1669847"/>
              <a:ext cx="2175333" cy="312137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www.sciencephoto.com/image/275183/large/M5320966-Measuring_blood_pressure-SP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796" y="1669847"/>
              <a:ext cx="3325312" cy="2208510"/>
            </a:xfrm>
            <a:prstGeom prst="rect">
              <a:avLst/>
            </a:prstGeom>
            <a:noFill/>
            <a:extLst>
              <a:ext uri="{909E8E84-426E-40DD-AFC4-6F175D3DCCD1}">
                <a14:hiddenFill xmlns:a14="http://schemas.microsoft.com/office/drawing/2010/main">
                  <a:solidFill>
                    <a:srgbClr val="FFFFFF"/>
                  </a:solidFill>
                </a14:hiddenFill>
              </a:ext>
            </a:extLst>
          </p:spPr>
        </p:pic>
        <p:sp>
          <p:nvSpPr>
            <p:cNvPr id="25" name="Right Arrow 24"/>
            <p:cNvSpPr/>
            <p:nvPr/>
          </p:nvSpPr>
          <p:spPr bwMode="auto">
            <a:xfrm>
              <a:off x="5961112" y="2306476"/>
              <a:ext cx="2016223" cy="1028621"/>
            </a:xfrm>
            <a:prstGeom prst="rightArrow">
              <a:avLst/>
            </a:prstGeom>
            <a:solidFill>
              <a:schemeClr val="accent1">
                <a:lumMod val="20000"/>
                <a:lumOff val="80000"/>
              </a:schemeClr>
            </a:solidFill>
            <a:ln w="12700" cap="flat" cmpd="sng" algn="ctr">
              <a:solidFill>
                <a:srgbClr val="FFFFFF"/>
              </a:solidFill>
              <a:prstDash val="solid"/>
              <a:round/>
              <a:headEnd type="none" w="med" len="med"/>
              <a:tailEnd type="stealth" w="sm" len="sm"/>
            </a:ln>
            <a:effectLst/>
          </p:spPr>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800" i="0" u="none" strike="noStrike" cap="none" normalizeH="0" baseline="0" dirty="0" smtClean="0">
                  <a:ln>
                    <a:noFill/>
                  </a:ln>
                  <a:solidFill>
                    <a:srgbClr val="7030A0"/>
                  </a:solidFill>
                  <a:effectLst/>
                  <a:latin typeface="Calibri" pitchFamily="34" charset="0"/>
                  <a:cs typeface="Calibri" pitchFamily="34" charset="0"/>
                </a:rPr>
                <a:t>physiologic rise</a:t>
              </a:r>
            </a:p>
            <a:p>
              <a:pPr marL="0" marR="0" indent="0" algn="ctr" defTabSz="914400" rtl="0" eaLnBrk="0" fontAlgn="base" latinLnBrk="0" hangingPunct="0">
                <a:lnSpc>
                  <a:spcPct val="100000"/>
                </a:lnSpc>
                <a:spcBef>
                  <a:spcPts val="0"/>
                </a:spcBef>
                <a:spcAft>
                  <a:spcPct val="0"/>
                </a:spcAft>
                <a:buClrTx/>
                <a:buSzTx/>
                <a:buFontTx/>
                <a:buNone/>
                <a:tabLst/>
              </a:pPr>
              <a:r>
                <a:rPr kumimoji="0" lang="en-GB" sz="1800" i="0" u="none" strike="noStrike" cap="none" normalizeH="0" baseline="0" dirty="0" smtClean="0">
                  <a:ln>
                    <a:noFill/>
                  </a:ln>
                  <a:solidFill>
                    <a:srgbClr val="7030A0"/>
                  </a:solidFill>
                  <a:effectLst/>
                  <a:latin typeface="Calibri" pitchFamily="34" charset="0"/>
                  <a:cs typeface="Calibri" pitchFamily="34" charset="0"/>
                </a:rPr>
                <a:t>+ 6%</a:t>
              </a:r>
            </a:p>
          </p:txBody>
        </p:sp>
      </p:grpSp>
      <p:sp>
        <p:nvSpPr>
          <p:cNvPr id="26" name="AutoShape 7"/>
          <p:cNvSpPr>
            <a:spLocks noChangeArrowheads="1"/>
          </p:cNvSpPr>
          <p:nvPr/>
        </p:nvSpPr>
        <p:spPr bwMode="auto">
          <a:xfrm>
            <a:off x="3211984" y="5608636"/>
            <a:ext cx="6694999" cy="876648"/>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wrap="square" lIns="108000" tIns="108000" rIns="108000" bIns="108000" anchor="ctr">
            <a:spAutoFit/>
          </a:bodyPr>
          <a:lstStyle/>
          <a:p>
            <a:pPr marL="92075" indent="-4763" algn="ctr">
              <a:spcBef>
                <a:spcPct val="0"/>
              </a:spcBef>
              <a:buClr>
                <a:srgbClr val="FFFFFF"/>
              </a:buClr>
              <a:defRPr/>
            </a:pPr>
            <a:r>
              <a:rPr lang="en-GB" sz="1800" baseline="0" dirty="0" smtClean="0">
                <a:solidFill>
                  <a:srgbClr val="FFFFFF"/>
                </a:solidFill>
                <a:effectLst>
                  <a:outerShdw blurRad="38100" dist="38100" dir="2700000" algn="tl">
                    <a:srgbClr val="000000"/>
                  </a:outerShdw>
                </a:effectLst>
                <a:latin typeface="Calibri" pitchFamily="34" charset="0"/>
              </a:rPr>
              <a:t>slight </a:t>
            </a:r>
            <a:r>
              <a:rPr lang="en-GB" sz="1800" baseline="0" dirty="0">
                <a:solidFill>
                  <a:srgbClr val="FFFFFF"/>
                </a:solidFill>
                <a:effectLst>
                  <a:outerShdw blurRad="38100" dist="38100" dir="2700000" algn="tl">
                    <a:srgbClr val="000000"/>
                  </a:outerShdw>
                </a:effectLst>
                <a:latin typeface="Calibri" pitchFamily="34" charset="0"/>
              </a:rPr>
              <a:t>increase of </a:t>
            </a:r>
            <a:r>
              <a:rPr lang="en-GB" sz="1800" baseline="0" dirty="0">
                <a:solidFill>
                  <a:srgbClr val="FF0000"/>
                </a:solidFill>
                <a:effectLst>
                  <a:outerShdw blurRad="38100" dist="38100" dir="2700000" algn="tl">
                    <a:srgbClr val="000000"/>
                  </a:outerShdw>
                </a:effectLst>
                <a:latin typeface="Calibri" pitchFamily="34" charset="0"/>
              </a:rPr>
              <a:t>systolic pressure </a:t>
            </a:r>
            <a:r>
              <a:rPr lang="en-GB" sz="1800" baseline="0" dirty="0">
                <a:solidFill>
                  <a:srgbClr val="FFFFFF"/>
                </a:solidFill>
                <a:effectLst>
                  <a:outerShdw blurRad="38100" dist="38100" dir="2700000" algn="tl">
                    <a:srgbClr val="000000"/>
                  </a:outerShdw>
                </a:effectLst>
                <a:latin typeface="Calibri" pitchFamily="34" charset="0"/>
              </a:rPr>
              <a:t>to compensate for </a:t>
            </a:r>
            <a:r>
              <a:rPr lang="en-GB" sz="1800" baseline="0" dirty="0" smtClean="0">
                <a:solidFill>
                  <a:srgbClr val="FFFFFF"/>
                </a:solidFill>
                <a:effectLst>
                  <a:outerShdw blurRad="38100" dist="38100" dir="2700000" algn="tl">
                    <a:srgbClr val="000000"/>
                  </a:outerShdw>
                </a:effectLst>
                <a:latin typeface="Calibri" pitchFamily="34" charset="0"/>
              </a:rPr>
              <a:t>viscous drag </a:t>
            </a:r>
            <a:br>
              <a:rPr lang="en-GB" sz="1800" baseline="0" dirty="0" smtClean="0">
                <a:solidFill>
                  <a:srgbClr val="FFFFFF"/>
                </a:solidFill>
                <a:effectLst>
                  <a:outerShdw blurRad="38100" dist="38100" dir="2700000" algn="tl">
                    <a:srgbClr val="000000"/>
                  </a:outerShdw>
                </a:effectLst>
                <a:latin typeface="Calibri" pitchFamily="34" charset="0"/>
              </a:rPr>
            </a:br>
            <a:r>
              <a:rPr lang="en-GB" sz="1800" baseline="0" dirty="0" smtClean="0">
                <a:solidFill>
                  <a:srgbClr val="66FF33"/>
                </a:solidFill>
                <a:effectLst>
                  <a:outerShdw blurRad="38100" dist="38100" dir="2700000" algn="tl">
                    <a:srgbClr val="000000"/>
                  </a:outerShdw>
                </a:effectLst>
                <a:latin typeface="Calibri" pitchFamily="34" charset="0"/>
              </a:rPr>
              <a:t>no </a:t>
            </a:r>
            <a:r>
              <a:rPr lang="en-GB" sz="1800" baseline="0" dirty="0">
                <a:solidFill>
                  <a:srgbClr val="66FF33"/>
                </a:solidFill>
                <a:effectLst>
                  <a:outerShdw blurRad="38100" dist="38100" dir="2700000" algn="tl">
                    <a:srgbClr val="000000"/>
                  </a:outerShdw>
                </a:effectLst>
                <a:latin typeface="Calibri" pitchFamily="34" charset="0"/>
              </a:rPr>
              <a:t>change </a:t>
            </a:r>
            <a:r>
              <a:rPr lang="en-GB" sz="1800" baseline="0" dirty="0">
                <a:solidFill>
                  <a:srgbClr val="FFFFFF"/>
                </a:solidFill>
                <a:effectLst>
                  <a:outerShdw blurRad="38100" dist="38100" dir="2700000" algn="tl">
                    <a:srgbClr val="000000"/>
                  </a:outerShdw>
                </a:effectLst>
                <a:latin typeface="Calibri" pitchFamily="34" charset="0"/>
              </a:rPr>
              <a:t>to diastolic pressure, heart rate, body temperature</a:t>
            </a:r>
          </a:p>
        </p:txBody>
      </p:sp>
      <p:sp>
        <p:nvSpPr>
          <p:cNvPr id="27" name="Rectangle 26"/>
          <p:cNvSpPr/>
          <p:nvPr/>
        </p:nvSpPr>
        <p:spPr>
          <a:xfrm>
            <a:off x="279400" y="1263056"/>
            <a:ext cx="9906000" cy="369332"/>
          </a:xfrm>
          <a:prstGeom prst="rect">
            <a:avLst/>
          </a:prstGeom>
        </p:spPr>
        <p:txBody>
          <a:bodyPr wrap="square">
            <a:spAutoFit/>
          </a:bodyPr>
          <a:lstStyle/>
          <a:p>
            <a:pPr marL="87312" lvl="0">
              <a:spcBef>
                <a:spcPct val="0"/>
              </a:spcBef>
              <a:buClr>
                <a:srgbClr val="FFFFFF"/>
              </a:buClr>
              <a:defRPr/>
            </a:pPr>
            <a:r>
              <a:rPr lang="en-US" sz="1800" baseline="0" dirty="0" smtClean="0">
                <a:solidFill>
                  <a:schemeClr val="tx1"/>
                </a:solidFill>
                <a:latin typeface="Calibri" pitchFamily="34" charset="0"/>
                <a:sym typeface="Symbol" pitchFamily="18" charset="2"/>
              </a:rPr>
              <a:t>pressure </a:t>
            </a:r>
            <a:r>
              <a:rPr lang="en-US" sz="1800" baseline="0" dirty="0">
                <a:solidFill>
                  <a:schemeClr val="tx1"/>
                </a:solidFill>
                <a:latin typeface="Calibri" pitchFamily="34" charset="0"/>
                <a:sym typeface="Symbol" pitchFamily="18" charset="2"/>
              </a:rPr>
              <a:t>gradient </a:t>
            </a:r>
            <a:r>
              <a:rPr lang="en-US" sz="1800" b="0" baseline="0" dirty="0" smtClean="0">
                <a:solidFill>
                  <a:schemeClr val="tx1"/>
                </a:solidFill>
                <a:latin typeface="Calibri" pitchFamily="34" charset="0"/>
                <a:sym typeface="Symbol"/>
              </a:rPr>
              <a:t></a:t>
            </a:r>
            <a:r>
              <a:rPr lang="en-US" sz="1800" b="0" i="1" baseline="0" dirty="0" smtClean="0">
                <a:solidFill>
                  <a:schemeClr val="tx1"/>
                </a:solidFill>
                <a:latin typeface="Calibri" pitchFamily="34" charset="0"/>
                <a:sym typeface="Symbol"/>
              </a:rPr>
              <a:t>p</a:t>
            </a:r>
            <a:r>
              <a:rPr lang="en-US" sz="1800" b="0" baseline="0" dirty="0" smtClean="0">
                <a:solidFill>
                  <a:schemeClr val="tx1"/>
                </a:solidFill>
                <a:latin typeface="Calibri" pitchFamily="34" charset="0"/>
                <a:sym typeface="Symbol"/>
              </a:rPr>
              <a:t>=</a:t>
            </a:r>
            <a:r>
              <a:rPr lang="en-US" sz="1800" b="0" i="1" baseline="0" dirty="0" smtClean="0">
                <a:solidFill>
                  <a:schemeClr val="tx1"/>
                </a:solidFill>
                <a:latin typeface="Calibri" pitchFamily="34" charset="0"/>
                <a:sym typeface="Symbol"/>
              </a:rPr>
              <a:t>vB</a:t>
            </a:r>
            <a:r>
              <a:rPr lang="en-US" sz="1800" i="1" baseline="30000" dirty="0" smtClean="0">
                <a:solidFill>
                  <a:schemeClr val="tx1"/>
                </a:solidFill>
                <a:latin typeface="Calibri" pitchFamily="34" charset="0"/>
                <a:sym typeface="Symbol"/>
              </a:rPr>
              <a:t>2</a:t>
            </a:r>
            <a:r>
              <a:rPr lang="en-US" sz="1800" baseline="0" dirty="0" smtClean="0">
                <a:solidFill>
                  <a:schemeClr val="tx1"/>
                </a:solidFill>
                <a:latin typeface="Calibri" pitchFamily="34" charset="0"/>
                <a:sym typeface="Symbol" pitchFamily="18" charset="2"/>
              </a:rPr>
              <a:t> </a:t>
            </a:r>
            <a:r>
              <a:rPr lang="en-US" sz="1800" baseline="0" dirty="0">
                <a:solidFill>
                  <a:schemeClr val="tx1"/>
                </a:solidFill>
                <a:latin typeface="Calibri" pitchFamily="34" charset="0"/>
                <a:sym typeface="Symbol" pitchFamily="18" charset="2"/>
              </a:rPr>
              <a:t>flow </a:t>
            </a:r>
            <a:r>
              <a:rPr lang="en-US" sz="1800" baseline="0" dirty="0">
                <a:solidFill>
                  <a:schemeClr val="tx1"/>
                </a:solidFill>
                <a:latin typeface="Calibri" pitchFamily="34" charset="0"/>
              </a:rPr>
              <a:t>slows down </a:t>
            </a:r>
            <a:r>
              <a:rPr lang="en-US" sz="1800" baseline="0" dirty="0" smtClean="0">
                <a:solidFill>
                  <a:schemeClr val="tx1"/>
                </a:solidFill>
                <a:latin typeface="Calibri" pitchFamily="34" charset="0"/>
              </a:rPr>
              <a:t>(</a:t>
            </a:r>
            <a:r>
              <a:rPr lang="en-US" sz="1800" b="0" baseline="0" dirty="0" smtClean="0">
                <a:solidFill>
                  <a:schemeClr val="tx1"/>
                </a:solidFill>
                <a:latin typeface="Calibri" pitchFamily="34" charset="0"/>
              </a:rPr>
              <a:t>1% </a:t>
            </a:r>
            <a:r>
              <a:rPr lang="en-US" sz="1800" b="0" baseline="0" dirty="0">
                <a:solidFill>
                  <a:schemeClr val="tx1"/>
                </a:solidFill>
                <a:latin typeface="Calibri" pitchFamily="34" charset="0"/>
              </a:rPr>
              <a:t>@ 5T</a:t>
            </a:r>
            <a:r>
              <a:rPr lang="en-US" sz="1800" baseline="0" dirty="0">
                <a:solidFill>
                  <a:schemeClr val="tx1"/>
                </a:solidFill>
                <a:latin typeface="Calibri" pitchFamily="34" charset="0"/>
              </a:rPr>
              <a:t>) </a:t>
            </a:r>
            <a:r>
              <a:rPr lang="en-US" sz="1800" baseline="0" dirty="0">
                <a:solidFill>
                  <a:schemeClr val="tx1"/>
                </a:solidFill>
                <a:latin typeface="Calibri" pitchFamily="34" charset="0"/>
                <a:sym typeface="Symbol" pitchFamily="18" charset="2"/>
              </a:rPr>
              <a:t>  </a:t>
            </a:r>
            <a:r>
              <a:rPr lang="en-US" sz="1800" b="1" baseline="0" dirty="0">
                <a:solidFill>
                  <a:srgbClr val="FF0000"/>
                </a:solidFill>
                <a:latin typeface="Calibri" pitchFamily="34" charset="0"/>
              </a:rPr>
              <a:t>blood pressure increases</a:t>
            </a:r>
            <a:r>
              <a:rPr lang="en-US" sz="1800" baseline="0" dirty="0">
                <a:solidFill>
                  <a:schemeClr val="tx1"/>
                </a:solidFill>
                <a:latin typeface="Calibri" pitchFamily="34" charset="0"/>
              </a:rPr>
              <a:t> </a:t>
            </a:r>
            <a:r>
              <a:rPr lang="en-US" sz="1800" b="0" baseline="0" dirty="0">
                <a:solidFill>
                  <a:schemeClr val="tx1"/>
                </a:solidFill>
                <a:latin typeface="Calibri" pitchFamily="34" charset="0"/>
              </a:rPr>
              <a:t>(3% @ 8T)</a:t>
            </a:r>
            <a:endParaRPr lang="en-US" sz="1800" b="0" baseline="30000" dirty="0">
              <a:solidFill>
                <a:schemeClr val="tx1"/>
              </a:solidFill>
              <a:latin typeface="Calibri" pitchFamily="34" charset="0"/>
            </a:endParaRPr>
          </a:p>
        </p:txBody>
      </p:sp>
      <p:cxnSp>
        <p:nvCxnSpPr>
          <p:cNvPr id="29" name="Straight Arrow Connector 28"/>
          <p:cNvCxnSpPr/>
          <p:nvPr/>
        </p:nvCxnSpPr>
        <p:spPr bwMode="auto">
          <a:xfrm>
            <a:off x="2076512" y="2650902"/>
            <a:ext cx="332263" cy="263586"/>
          </a:xfrm>
          <a:prstGeom prst="straightConnector1">
            <a:avLst/>
          </a:prstGeom>
          <a:solidFill>
            <a:schemeClr val="accent1"/>
          </a:solidFill>
          <a:ln w="12700" cap="flat" cmpd="sng" algn="ctr">
            <a:solidFill>
              <a:srgbClr val="FFC000"/>
            </a:solidFill>
            <a:prstDash val="solid"/>
            <a:round/>
            <a:headEnd type="none" w="med" len="med"/>
            <a:tailEnd type="arrow"/>
          </a:ln>
          <a:effectLst/>
        </p:spPr>
      </p:cxnSp>
      <p:sp>
        <p:nvSpPr>
          <p:cNvPr id="36" name="Rectangle 9"/>
          <p:cNvSpPr>
            <a:spLocks noChangeArrowheads="1"/>
          </p:cNvSpPr>
          <p:nvPr/>
        </p:nvSpPr>
        <p:spPr bwMode="auto">
          <a:xfrm>
            <a:off x="2118557" y="1908527"/>
            <a:ext cx="450295" cy="369332"/>
          </a:xfrm>
          <a:prstGeom prst="rect">
            <a:avLst/>
          </a:prstGeom>
          <a:noFill/>
          <a:ln w="12700">
            <a:noFill/>
            <a:miter lim="800000"/>
            <a:headEnd type="none" w="sm" len="sm"/>
            <a:tailEnd type="none" w="sm" len="sm"/>
          </a:ln>
        </p:spPr>
        <p:txBody>
          <a:bodyPr wrap="square">
            <a:spAutoFit/>
          </a:bodyPr>
          <a:lstStyle/>
          <a:p>
            <a:pPr marL="41275" indent="-41275" algn="l">
              <a:spcBef>
                <a:spcPct val="0"/>
              </a:spcBef>
              <a:buClr>
                <a:srgbClr val="FFFFFF"/>
              </a:buClr>
              <a:defRPr/>
            </a:pPr>
            <a:r>
              <a:rPr lang="en-GB" sz="1800" baseline="0" dirty="0" smtClean="0">
                <a:solidFill>
                  <a:srgbClr val="FFC000"/>
                </a:solidFill>
                <a:latin typeface="Calibri" pitchFamily="34" charset="0"/>
              </a:rPr>
              <a:t>v</a:t>
            </a:r>
            <a:endParaRPr lang="en-GB" sz="1400" b="0" baseline="0" dirty="0">
              <a:solidFill>
                <a:srgbClr val="FFC000"/>
              </a:solidFill>
              <a:latin typeface="Calibri" pitchFamily="34" charset="0"/>
            </a:endParaRPr>
          </a:p>
        </p:txBody>
      </p:sp>
      <p:sp>
        <p:nvSpPr>
          <p:cNvPr id="37" name="Rectangle 9"/>
          <p:cNvSpPr>
            <a:spLocks noChangeArrowheads="1"/>
          </p:cNvSpPr>
          <p:nvPr/>
        </p:nvSpPr>
        <p:spPr bwMode="auto">
          <a:xfrm>
            <a:off x="2419905" y="2610645"/>
            <a:ext cx="450295" cy="369332"/>
          </a:xfrm>
          <a:prstGeom prst="rect">
            <a:avLst/>
          </a:prstGeom>
          <a:noFill/>
          <a:ln w="12700">
            <a:noFill/>
            <a:miter lim="800000"/>
            <a:headEnd type="none" w="sm" len="sm"/>
            <a:tailEnd type="none" w="sm" len="sm"/>
          </a:ln>
        </p:spPr>
        <p:txBody>
          <a:bodyPr wrap="square">
            <a:spAutoFit/>
          </a:bodyPr>
          <a:lstStyle/>
          <a:p>
            <a:pPr marL="41275" indent="-41275" algn="l">
              <a:spcBef>
                <a:spcPct val="0"/>
              </a:spcBef>
              <a:buClr>
                <a:srgbClr val="FFFFFF"/>
              </a:buClr>
              <a:defRPr/>
            </a:pPr>
            <a:r>
              <a:rPr lang="en-GB" sz="1800" baseline="0" dirty="0" smtClean="0">
                <a:solidFill>
                  <a:srgbClr val="FFC000"/>
                </a:solidFill>
                <a:latin typeface="Calibri" pitchFamily="34" charset="0"/>
              </a:rPr>
              <a:t>v</a:t>
            </a:r>
            <a:endParaRPr lang="en-GB" sz="1400" b="0" baseline="0" dirty="0">
              <a:solidFill>
                <a:srgbClr val="FFC000"/>
              </a:solidFill>
              <a:latin typeface="Calibri" pitchFamily="34" charset="0"/>
            </a:endParaRPr>
          </a:p>
        </p:txBody>
      </p:sp>
    </p:spTree>
    <p:extLst>
      <p:ext uri="{BB962C8B-B14F-4D97-AF65-F5344CB8AC3E}">
        <p14:creationId xmlns:p14="http://schemas.microsoft.com/office/powerpoint/2010/main" val="1328847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Other interaction </a:t>
            </a:r>
            <a:r>
              <a:rPr lang="en-US" kern="0" dirty="0" smtClean="0">
                <a:ea typeface="ＭＳ Ｐゴシック" pitchFamily="34" charset="-128"/>
              </a:rPr>
              <a:t>mechanisms</a:t>
            </a:r>
          </a:p>
        </p:txBody>
      </p:sp>
      <p:sp>
        <p:nvSpPr>
          <p:cNvPr id="3" name="AutoShape 7"/>
          <p:cNvSpPr>
            <a:spLocks noChangeArrowheads="1"/>
          </p:cNvSpPr>
          <p:nvPr/>
        </p:nvSpPr>
        <p:spPr bwMode="auto">
          <a:xfrm>
            <a:off x="931863" y="5569372"/>
            <a:ext cx="8643937" cy="876648"/>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aseline="0" dirty="0">
                <a:solidFill>
                  <a:srgbClr val="FFFFFF"/>
                </a:solidFill>
                <a:latin typeface="Calibri" pitchFamily="34" charset="0"/>
              </a:rPr>
              <a:t>very subtle effects, </a:t>
            </a:r>
            <a:r>
              <a:rPr lang="en-US" sz="1800" baseline="0" dirty="0" smtClean="0">
                <a:solidFill>
                  <a:srgbClr val="FFFFFF"/>
                </a:solidFill>
                <a:latin typeface="Calibri" pitchFamily="34" charset="0"/>
              </a:rPr>
              <a:t>inconsistent experimental </a:t>
            </a:r>
            <a:r>
              <a:rPr lang="en-US" sz="1800" baseline="0" dirty="0">
                <a:solidFill>
                  <a:srgbClr val="FFFFFF"/>
                </a:solidFill>
                <a:latin typeface="Calibri" pitchFamily="34" charset="0"/>
              </a:rPr>
              <a:t>evidence</a:t>
            </a:r>
          </a:p>
          <a:p>
            <a:pPr algn="ctr">
              <a:spcBef>
                <a:spcPct val="0"/>
              </a:spcBef>
              <a:buClr>
                <a:srgbClr val="FFFFFF"/>
              </a:buClr>
              <a:defRPr/>
            </a:pPr>
            <a:r>
              <a:rPr lang="en-US" sz="1800" baseline="0" dirty="0">
                <a:solidFill>
                  <a:srgbClr val="00FF00"/>
                </a:solidFill>
                <a:latin typeface="Calibri" pitchFamily="34" charset="0"/>
              </a:rPr>
              <a:t>no </a:t>
            </a:r>
            <a:r>
              <a:rPr lang="en-US" sz="1800" baseline="0" dirty="0" smtClean="0">
                <a:solidFill>
                  <a:srgbClr val="00FF00"/>
                </a:solidFill>
                <a:latin typeface="Calibri" pitchFamily="34" charset="0"/>
              </a:rPr>
              <a:t>reason to believe in a health </a:t>
            </a:r>
            <a:r>
              <a:rPr lang="en-US" sz="1800" baseline="0" dirty="0">
                <a:solidFill>
                  <a:srgbClr val="00FF00"/>
                </a:solidFill>
                <a:latin typeface="Calibri" pitchFamily="34" charset="0"/>
              </a:rPr>
              <a:t>hazard</a:t>
            </a:r>
            <a:endParaRPr lang="en-US" sz="1800" baseline="0" dirty="0">
              <a:solidFill>
                <a:srgbClr val="FFFFFF"/>
              </a:solidFill>
              <a:latin typeface="Calibri" pitchFamily="34" charset="0"/>
            </a:endParaRPr>
          </a:p>
        </p:txBody>
      </p:sp>
      <p:sp>
        <p:nvSpPr>
          <p:cNvPr id="5" name="Rectangle 22"/>
          <p:cNvSpPr>
            <a:spLocks noChangeArrowheads="1"/>
          </p:cNvSpPr>
          <p:nvPr/>
        </p:nvSpPr>
        <p:spPr bwMode="auto">
          <a:xfrm>
            <a:off x="489109" y="1371600"/>
            <a:ext cx="8997950" cy="3600986"/>
          </a:xfrm>
          <a:prstGeom prst="rect">
            <a:avLst/>
          </a:prstGeom>
          <a:noFill/>
          <a:ln>
            <a:noFill/>
          </a:ln>
          <a:effectLst/>
          <a:extLst/>
        </p:spPr>
        <p:txBody>
          <a:bodyPr lIns="0" tIns="0" rIns="0" bIns="0">
            <a:spAutoFit/>
          </a:bodyPr>
          <a:lstStyle/>
          <a:p>
            <a:pPr marL="285750" indent="-285750" algn="l">
              <a:spcBef>
                <a:spcPct val="0"/>
              </a:spcBef>
              <a:buFont typeface="Arial" pitchFamily="34" charset="0"/>
              <a:buChar char="•"/>
              <a:defRPr/>
            </a:pPr>
            <a:r>
              <a:rPr lang="en-US" sz="1800" b="1" baseline="0" dirty="0" smtClean="0">
                <a:solidFill>
                  <a:srgbClr val="00B0F0"/>
                </a:solidFill>
                <a:latin typeface="Calibri" pitchFamily="34" charset="0"/>
              </a:rPr>
              <a:t>Free </a:t>
            </a:r>
            <a:r>
              <a:rPr lang="en-US" sz="1800" b="1" baseline="0" dirty="0">
                <a:solidFill>
                  <a:srgbClr val="00B0F0"/>
                </a:solidFill>
                <a:latin typeface="Calibri" pitchFamily="34" charset="0"/>
              </a:rPr>
              <a:t>radical chemistry </a:t>
            </a:r>
            <a:r>
              <a:rPr lang="en-US" sz="1800" b="1" baseline="0" dirty="0" smtClean="0">
                <a:solidFill>
                  <a:srgbClr val="00B0F0"/>
                </a:solidFill>
                <a:latin typeface="Calibri" pitchFamily="34" charset="0"/>
              </a:rPr>
              <a:t/>
            </a:r>
            <a:br>
              <a:rPr lang="en-US" sz="1800" b="1" baseline="0" dirty="0" smtClean="0">
                <a:solidFill>
                  <a:srgbClr val="00B0F0"/>
                </a:solidFill>
                <a:latin typeface="Calibri" pitchFamily="34" charset="0"/>
              </a:rPr>
            </a:br>
            <a:r>
              <a:rPr lang="en-US" sz="1800" b="0" baseline="0" dirty="0" smtClean="0">
                <a:solidFill>
                  <a:schemeClr val="tx1"/>
                </a:solidFill>
                <a:latin typeface="Calibri" pitchFamily="34" charset="0"/>
              </a:rPr>
              <a:t>Vast class of reactions involving highly reactive species with unpaired electrons as intermediate products. Well-known effect: rates of certain radical pair recombination reactions can be affected by magnetic fields up to 50%. However, </a:t>
            </a:r>
            <a:r>
              <a:rPr lang="en-US" sz="1800" b="0" u="sng" baseline="0" dirty="0" smtClean="0">
                <a:solidFill>
                  <a:schemeClr val="tx1"/>
                </a:solidFill>
                <a:latin typeface="Calibri" pitchFamily="34" charset="0"/>
              </a:rPr>
              <a:t>no known biochemical reaction meets the necessary requisites</a:t>
            </a:r>
            <a:r>
              <a:rPr lang="en-US" sz="1800" b="0" baseline="0" dirty="0" smtClean="0">
                <a:solidFill>
                  <a:schemeClr val="tx1"/>
                </a:solidFill>
                <a:latin typeface="Calibri" pitchFamily="34" charset="0"/>
              </a:rPr>
              <a:t> (one exception observed in a type of photosynthetic bacteria) </a:t>
            </a:r>
          </a:p>
          <a:p>
            <a:pPr marL="285750" indent="-285750" algn="l">
              <a:spcBef>
                <a:spcPct val="0"/>
              </a:spcBef>
              <a:buFont typeface="Arial" pitchFamily="34" charset="0"/>
              <a:buChar char="•"/>
              <a:defRPr/>
            </a:pPr>
            <a:endParaRPr lang="en-US" sz="1800" baseline="0" dirty="0" smtClean="0">
              <a:solidFill>
                <a:schemeClr val="tx1"/>
              </a:solidFill>
              <a:latin typeface="Calibri" pitchFamily="34" charset="0"/>
            </a:endParaRPr>
          </a:p>
          <a:p>
            <a:pPr marL="285750" indent="-285750" algn="l">
              <a:spcBef>
                <a:spcPct val="0"/>
              </a:spcBef>
              <a:buFont typeface="Arial" pitchFamily="34" charset="0"/>
              <a:buChar char="•"/>
              <a:defRPr/>
            </a:pPr>
            <a:r>
              <a:rPr lang="en-US" sz="1800" b="1" baseline="0" dirty="0" smtClean="0">
                <a:solidFill>
                  <a:srgbClr val="FF0000"/>
                </a:solidFill>
                <a:latin typeface="Calibri" pitchFamily="34" charset="0"/>
              </a:rPr>
              <a:t>Ion cyclotron resonance of enzymatic metal cofactors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0" baseline="0" dirty="0" smtClean="0">
                <a:solidFill>
                  <a:schemeClr val="tx1"/>
                </a:solidFill>
                <a:latin typeface="Calibri" pitchFamily="34" charset="0"/>
              </a:rPr>
              <a:t>Inconclusive evidence</a:t>
            </a:r>
          </a:p>
          <a:p>
            <a:pPr marL="285750" indent="-285750" algn="l">
              <a:spcBef>
                <a:spcPct val="0"/>
              </a:spcBef>
              <a:buFont typeface="Arial" pitchFamily="34" charset="0"/>
              <a:buChar char="•"/>
              <a:defRPr/>
            </a:pPr>
            <a:endParaRPr lang="en-US" sz="1800" baseline="0" dirty="0" smtClean="0">
              <a:solidFill>
                <a:schemeClr val="tx1"/>
              </a:solidFill>
              <a:latin typeface="Calibri" pitchFamily="34" charset="0"/>
            </a:endParaRPr>
          </a:p>
          <a:p>
            <a:pPr marL="285750" indent="-285750" algn="l">
              <a:spcBef>
                <a:spcPct val="0"/>
              </a:spcBef>
              <a:buFont typeface="Arial" pitchFamily="34" charset="0"/>
              <a:buChar char="•"/>
              <a:defRPr/>
            </a:pPr>
            <a:r>
              <a:rPr lang="en-US" sz="1800" baseline="0" dirty="0" smtClean="0">
                <a:solidFill>
                  <a:schemeClr val="tx1"/>
                </a:solidFill>
                <a:latin typeface="Calibri" pitchFamily="34" charset="0"/>
              </a:rPr>
              <a:t>Magnetic field driven </a:t>
            </a:r>
            <a:r>
              <a:rPr lang="en-US" sz="1800" b="1" baseline="0" dirty="0" smtClean="0">
                <a:solidFill>
                  <a:srgbClr val="FF33CC"/>
                </a:solidFill>
                <a:latin typeface="Calibri" pitchFamily="34" charset="0"/>
              </a:rPr>
              <a:t>DNA </a:t>
            </a:r>
            <a:r>
              <a:rPr lang="en-US" sz="1800" b="1" baseline="0" dirty="0" smtClean="0">
                <a:solidFill>
                  <a:srgbClr val="FF33CC"/>
                </a:solidFill>
                <a:latin typeface="Calibri" pitchFamily="34" charset="0"/>
              </a:rPr>
              <a:t>damage</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0" baseline="0" dirty="0" smtClean="0">
                <a:solidFill>
                  <a:schemeClr val="tx1"/>
                </a:solidFill>
                <a:latin typeface="Calibri" pitchFamily="34" charset="0"/>
              </a:rPr>
              <a:t>investigated </a:t>
            </a:r>
            <a:r>
              <a:rPr lang="en-US" sz="1800" b="0" baseline="0" dirty="0" smtClean="0">
                <a:solidFill>
                  <a:schemeClr val="tx1"/>
                </a:solidFill>
                <a:latin typeface="Calibri" pitchFamily="34" charset="0"/>
              </a:rPr>
              <a:t>in </a:t>
            </a:r>
            <a:r>
              <a:rPr lang="en-US" sz="1800" b="0" baseline="0" dirty="0" smtClean="0">
                <a:solidFill>
                  <a:schemeClr val="tx1"/>
                </a:solidFill>
                <a:latin typeface="Calibri" pitchFamily="34" charset="0"/>
              </a:rPr>
              <a:t>vitro, on animal models and in humans: inconclusive </a:t>
            </a:r>
            <a:r>
              <a:rPr lang="en-US" sz="1800" b="0" baseline="0" dirty="0">
                <a:solidFill>
                  <a:schemeClr val="tx1"/>
                </a:solidFill>
                <a:latin typeface="Calibri" pitchFamily="34" charset="0"/>
              </a:rPr>
              <a:t>evidence</a:t>
            </a:r>
            <a:endParaRPr lang="en-US" sz="1800" b="0" baseline="0" dirty="0" smtClean="0">
              <a:solidFill>
                <a:schemeClr val="tx1"/>
              </a:solidFill>
              <a:latin typeface="Calibri" pitchFamily="34" charset="0"/>
            </a:endParaRPr>
          </a:p>
          <a:p>
            <a:pPr algn="l">
              <a:spcBef>
                <a:spcPct val="0"/>
              </a:spcBef>
              <a:defRPr/>
            </a:pPr>
            <a:endParaRPr lang="en-US" sz="1800" baseline="0" dirty="0">
              <a:solidFill>
                <a:schemeClr val="tx1"/>
              </a:solidFill>
              <a:latin typeface="Calibri" pitchFamily="34" charset="0"/>
            </a:endParaRPr>
          </a:p>
        </p:txBody>
      </p:sp>
    </p:spTree>
    <p:extLst>
      <p:ext uri="{BB962C8B-B14F-4D97-AF65-F5344CB8AC3E}">
        <p14:creationId xmlns:p14="http://schemas.microsoft.com/office/powerpoint/2010/main" val="459145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Safety of Magnetic Resonance Imaging</a:t>
            </a:r>
          </a:p>
        </p:txBody>
      </p:sp>
      <p:sp>
        <p:nvSpPr>
          <p:cNvPr id="3" name="Rectangle 9"/>
          <p:cNvSpPr>
            <a:spLocks noChangeArrowheads="1"/>
          </p:cNvSpPr>
          <p:nvPr/>
        </p:nvSpPr>
        <p:spPr bwMode="auto">
          <a:xfrm>
            <a:off x="592138" y="1035050"/>
            <a:ext cx="9145587" cy="1343025"/>
          </a:xfrm>
          <a:prstGeom prst="rect">
            <a:avLst/>
          </a:prstGeom>
          <a:noFill/>
          <a:ln w="12700">
            <a:noFill/>
            <a:miter lim="800000"/>
            <a:headEnd type="none" w="sm" len="sm"/>
            <a:tailEnd type="none" w="sm" len="sm"/>
          </a:ln>
        </p:spPr>
        <p:txBody>
          <a:bodyPr>
            <a:spAutoFit/>
          </a:bodyPr>
          <a:lstStyle/>
          <a:p>
            <a:pPr marL="268288" indent="-268288" algn="l">
              <a:spcBef>
                <a:spcPct val="0"/>
              </a:spcBef>
              <a:buClr>
                <a:srgbClr val="FFFFFF"/>
              </a:buClr>
              <a:defRPr/>
            </a:pPr>
            <a:r>
              <a:rPr lang="en-US" sz="1800" baseline="0" dirty="0">
                <a:solidFill>
                  <a:schemeClr val="tx1"/>
                </a:solidFill>
                <a:latin typeface="Calibri" pitchFamily="34" charset="0"/>
              </a:rPr>
              <a:t>Large body of safety-related evidence from MRI community</a:t>
            </a:r>
            <a:endParaRPr lang="en-US" sz="1800" baseline="0" dirty="0">
              <a:solidFill>
                <a:schemeClr val="tx1"/>
              </a:solidFill>
              <a:latin typeface="Calibri" pitchFamily="34" charset="0"/>
              <a:sym typeface="Symbol" pitchFamily="18" charset="2"/>
            </a:endParaRPr>
          </a:p>
          <a:p>
            <a:pPr marL="268288" indent="-268288" algn="l">
              <a:spcBef>
                <a:spcPct val="0"/>
              </a:spcBef>
              <a:buClr>
                <a:srgbClr val="FFFFFF"/>
              </a:buClr>
              <a:defRPr/>
            </a:pPr>
            <a:endParaRPr lang="en-US" sz="1000" i="1" u="sng" baseline="0" dirty="0">
              <a:solidFill>
                <a:schemeClr val="tx1"/>
              </a:solidFill>
              <a:latin typeface="Calibri" pitchFamily="34" charset="0"/>
            </a:endParaRPr>
          </a:p>
          <a:p>
            <a:pPr marL="268288" indent="-268288" algn="l">
              <a:spcBef>
                <a:spcPct val="0"/>
              </a:spcBef>
              <a:buClr>
                <a:srgbClr val="FFFFFF"/>
              </a:buClr>
              <a:buFontTx/>
              <a:buChar char="•"/>
              <a:defRPr/>
            </a:pPr>
            <a:r>
              <a:rPr lang="en-US" sz="1800" baseline="0" dirty="0">
                <a:solidFill>
                  <a:schemeClr val="tx1"/>
                </a:solidFill>
                <a:latin typeface="Calibri" pitchFamily="34" charset="0"/>
              </a:rPr>
              <a:t>0.5~3.0 T widespread, up to 7 T commercially available</a:t>
            </a:r>
          </a:p>
          <a:p>
            <a:pPr marL="268288" indent="-268288" algn="l">
              <a:spcBef>
                <a:spcPct val="0"/>
              </a:spcBef>
              <a:buClr>
                <a:srgbClr val="FFFFFF"/>
              </a:buClr>
              <a:buFontTx/>
              <a:buChar char="•"/>
              <a:defRPr/>
            </a:pPr>
            <a:r>
              <a:rPr lang="en-US" sz="1800" baseline="0" dirty="0" smtClean="0">
                <a:solidFill>
                  <a:schemeClr val="tx1"/>
                </a:solidFill>
                <a:latin typeface="Calibri" pitchFamily="34" charset="0"/>
              </a:rPr>
              <a:t>400 </a:t>
            </a:r>
            <a:r>
              <a:rPr lang="en-US" sz="1800" baseline="0" dirty="0">
                <a:solidFill>
                  <a:schemeClr val="tx1"/>
                </a:solidFill>
                <a:latin typeface="Calibri" pitchFamily="34" charset="0"/>
              </a:rPr>
              <a:t>M scans since 1985, </a:t>
            </a:r>
            <a:r>
              <a:rPr lang="en-US" sz="1800" baseline="0" dirty="0" smtClean="0">
                <a:solidFill>
                  <a:schemeClr val="tx1"/>
                </a:solidFill>
                <a:latin typeface="Calibri" pitchFamily="34" charset="0"/>
              </a:rPr>
              <a:t>20 </a:t>
            </a:r>
            <a:r>
              <a:rPr lang="en-US" sz="1800" baseline="0" dirty="0">
                <a:solidFill>
                  <a:schemeClr val="tx1"/>
                </a:solidFill>
                <a:latin typeface="Calibri" pitchFamily="34" charset="0"/>
              </a:rPr>
              <a:t>M </a:t>
            </a:r>
            <a:r>
              <a:rPr lang="en-US" sz="1800" baseline="0" dirty="0" smtClean="0">
                <a:solidFill>
                  <a:schemeClr val="tx1"/>
                </a:solidFill>
                <a:latin typeface="Calibri" pitchFamily="34" charset="0"/>
              </a:rPr>
              <a:t>scans/year  (2.5% of population in industrialized countries)</a:t>
            </a:r>
            <a:endParaRPr lang="en-US" sz="1800" b="0" baseline="0" dirty="0">
              <a:solidFill>
                <a:schemeClr val="tx1"/>
              </a:solidFill>
              <a:latin typeface="Calibri" pitchFamily="34" charset="0"/>
            </a:endParaRPr>
          </a:p>
          <a:p>
            <a:pPr marL="268288" indent="-268288" algn="l">
              <a:spcBef>
                <a:spcPct val="0"/>
              </a:spcBef>
              <a:buClr>
                <a:srgbClr val="FFFFFF"/>
              </a:buClr>
              <a:buFontTx/>
              <a:buChar char="•"/>
              <a:defRPr/>
            </a:pPr>
            <a:r>
              <a:rPr lang="en-US" sz="1800" baseline="0" dirty="0">
                <a:solidFill>
                  <a:schemeClr val="tx1"/>
                </a:solidFill>
                <a:latin typeface="Calibri" pitchFamily="34" charset="0"/>
              </a:rPr>
              <a:t>no long term/delayed effects epidemiologically observed </a:t>
            </a:r>
          </a:p>
        </p:txBody>
      </p:sp>
      <p:sp>
        <p:nvSpPr>
          <p:cNvPr id="5" name="AutoShape 7"/>
          <p:cNvSpPr>
            <a:spLocks noChangeArrowheads="1"/>
          </p:cNvSpPr>
          <p:nvPr/>
        </p:nvSpPr>
        <p:spPr bwMode="auto">
          <a:xfrm>
            <a:off x="1276350" y="2678028"/>
            <a:ext cx="7927975" cy="562144"/>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aseline="0" dirty="0">
                <a:solidFill>
                  <a:srgbClr val="FFFFFF"/>
                </a:solidFill>
                <a:latin typeface="Calibri" pitchFamily="34" charset="0"/>
              </a:rPr>
              <a:t>patient/occupational exposure deemed </a:t>
            </a:r>
            <a:r>
              <a:rPr lang="en-US" sz="1800" baseline="0" dirty="0">
                <a:solidFill>
                  <a:srgbClr val="66FF33"/>
                </a:solidFill>
                <a:latin typeface="Calibri" pitchFamily="34" charset="0"/>
              </a:rPr>
              <a:t>safe up to 8 T</a:t>
            </a:r>
            <a:r>
              <a:rPr lang="en-US" sz="1800" baseline="0" dirty="0">
                <a:solidFill>
                  <a:srgbClr val="FFFFFF"/>
                </a:solidFill>
                <a:latin typeface="Calibri" pitchFamily="34" charset="0"/>
              </a:rPr>
              <a:t> (US FDA)</a:t>
            </a:r>
          </a:p>
        </p:txBody>
      </p:sp>
      <p:pic>
        <p:nvPicPr>
          <p:cNvPr id="6" name="Picture 10" descr="m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25" y="3576638"/>
            <a:ext cx="3205163"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magnetic_materials-levitated_fr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1600" y="3611563"/>
            <a:ext cx="21590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3687763" y="3605213"/>
            <a:ext cx="3602037" cy="549275"/>
          </a:xfrm>
          <a:prstGeom prst="rect">
            <a:avLst/>
          </a:prstGeom>
          <a:noFill/>
          <a:ln>
            <a:noFill/>
          </a:ln>
          <a:effectLst/>
          <a:extLst/>
        </p:spPr>
        <p:txBody>
          <a:bodyPr lIns="0" tIns="0" rIns="0" bIns="0">
            <a:spAutoFit/>
          </a:bodyPr>
          <a:lstStyle/>
          <a:p>
            <a:pPr algn="l">
              <a:spcBef>
                <a:spcPct val="0"/>
              </a:spcBef>
              <a:buClr>
                <a:srgbClr val="FFFFFF"/>
              </a:buClr>
              <a:defRPr/>
            </a:pPr>
            <a:r>
              <a:rPr lang="en-US" sz="1800" baseline="0" dirty="0">
                <a:solidFill>
                  <a:schemeClr val="tx1"/>
                </a:solidFill>
                <a:latin typeface="Calibri" pitchFamily="34" charset="0"/>
              </a:rPr>
              <a:t>full-body MRI trials @ 9.4 T ongoing </a:t>
            </a:r>
            <a:br>
              <a:rPr lang="en-US" sz="1800" baseline="0" dirty="0">
                <a:solidFill>
                  <a:schemeClr val="tx1"/>
                </a:solidFill>
                <a:latin typeface="Calibri" pitchFamily="34" charset="0"/>
              </a:rPr>
            </a:br>
            <a:r>
              <a:rPr lang="en-US" sz="1800" baseline="0" dirty="0" smtClean="0">
                <a:solidFill>
                  <a:schemeClr val="tx1"/>
                </a:solidFill>
                <a:latin typeface="Calibri" pitchFamily="34" charset="0"/>
              </a:rPr>
              <a:t>11.7 </a:t>
            </a:r>
            <a:r>
              <a:rPr lang="en-US" sz="1800" baseline="0" dirty="0">
                <a:solidFill>
                  <a:schemeClr val="tx1"/>
                </a:solidFill>
                <a:latin typeface="Calibri" pitchFamily="34" charset="0"/>
              </a:rPr>
              <a:t>T foreseen </a:t>
            </a:r>
            <a:r>
              <a:rPr lang="en-US" sz="1800" baseline="0" dirty="0" smtClean="0">
                <a:solidFill>
                  <a:schemeClr val="tx1"/>
                </a:solidFill>
                <a:latin typeface="Calibri" pitchFamily="34" charset="0"/>
              </a:rPr>
              <a:t>end 2014</a:t>
            </a:r>
            <a:endParaRPr lang="en-US" sz="1800" baseline="0" dirty="0">
              <a:solidFill>
                <a:schemeClr val="tx1"/>
              </a:solidFill>
              <a:latin typeface="Calibri" pitchFamily="34" charset="0"/>
            </a:endParaRPr>
          </a:p>
        </p:txBody>
      </p:sp>
      <p:sp>
        <p:nvSpPr>
          <p:cNvPr id="9" name="Rectangle 13"/>
          <p:cNvSpPr>
            <a:spLocks noChangeArrowheads="1"/>
          </p:cNvSpPr>
          <p:nvPr/>
        </p:nvSpPr>
        <p:spPr bwMode="auto">
          <a:xfrm>
            <a:off x="4660900" y="5108575"/>
            <a:ext cx="2916238" cy="549275"/>
          </a:xfrm>
          <a:prstGeom prst="rect">
            <a:avLst/>
          </a:prstGeom>
          <a:noFill/>
          <a:ln>
            <a:noFill/>
          </a:ln>
          <a:effectLst/>
          <a:extLst/>
        </p:spPr>
        <p:txBody>
          <a:bodyPr lIns="0" tIns="0" rIns="0" bIns="0">
            <a:spAutoFit/>
          </a:bodyPr>
          <a:lstStyle/>
          <a:p>
            <a:pPr algn="r">
              <a:spcBef>
                <a:spcPct val="0"/>
              </a:spcBef>
              <a:buClr>
                <a:srgbClr val="FFFFFF"/>
              </a:buClr>
              <a:defRPr/>
            </a:pPr>
            <a:r>
              <a:rPr lang="en-US" sz="1800" baseline="0" dirty="0">
                <a:solidFill>
                  <a:schemeClr val="tx1"/>
                </a:solidFill>
                <a:latin typeface="Calibri" pitchFamily="34" charset="0"/>
              </a:rPr>
              <a:t>small vertebrates </a:t>
            </a:r>
            <a:br>
              <a:rPr lang="en-US" sz="1800" baseline="0" dirty="0">
                <a:solidFill>
                  <a:schemeClr val="tx1"/>
                </a:solidFill>
                <a:latin typeface="Calibri" pitchFamily="34" charset="0"/>
              </a:rPr>
            </a:br>
            <a:r>
              <a:rPr lang="en-US" sz="1800" baseline="0" dirty="0">
                <a:solidFill>
                  <a:schemeClr val="tx1"/>
                </a:solidFill>
                <a:latin typeface="Calibri" pitchFamily="34" charset="0"/>
              </a:rPr>
              <a:t>routinely tested up to 21 T</a:t>
            </a:r>
          </a:p>
        </p:txBody>
      </p:sp>
      <p:sp>
        <p:nvSpPr>
          <p:cNvPr id="10" name="AutoShape 7"/>
          <p:cNvSpPr>
            <a:spLocks noChangeArrowheads="1"/>
          </p:cNvSpPr>
          <p:nvPr/>
        </p:nvSpPr>
        <p:spPr bwMode="auto">
          <a:xfrm>
            <a:off x="4083050" y="6234028"/>
            <a:ext cx="5797550" cy="562144"/>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aseline="0" dirty="0">
                <a:solidFill>
                  <a:srgbClr val="66FFFF"/>
                </a:solidFill>
                <a:latin typeface="Calibri" pitchFamily="34" charset="0"/>
              </a:rPr>
              <a:t>no harm observed or expected even at those levels</a:t>
            </a:r>
          </a:p>
        </p:txBody>
      </p:sp>
    </p:spTree>
    <p:extLst>
      <p:ext uri="{BB962C8B-B14F-4D97-AF65-F5344CB8AC3E}">
        <p14:creationId xmlns:p14="http://schemas.microsoft.com/office/powerpoint/2010/main" val="1423822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9"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Interaction of AC field with human </a:t>
            </a:r>
            <a:r>
              <a:rPr lang="en-GB" kern="0" dirty="0" smtClean="0">
                <a:ea typeface="ＭＳ Ｐゴシック" pitchFamily="34" charset="-128"/>
              </a:rPr>
              <a:t>tissues (1/2)</a:t>
            </a:r>
            <a:endParaRPr lang="en-US" kern="0" dirty="0" smtClean="0">
              <a:ea typeface="ＭＳ Ｐゴシック" pitchFamily="34" charset="-128"/>
            </a:endParaRPr>
          </a:p>
        </p:txBody>
      </p:sp>
      <p:sp>
        <p:nvSpPr>
          <p:cNvPr id="3" name="Rectangle 9"/>
          <p:cNvSpPr>
            <a:spLocks noChangeArrowheads="1"/>
          </p:cNvSpPr>
          <p:nvPr/>
        </p:nvSpPr>
        <p:spPr bwMode="auto">
          <a:xfrm>
            <a:off x="127001" y="838200"/>
            <a:ext cx="9905999" cy="3693319"/>
          </a:xfrm>
          <a:prstGeom prst="rect">
            <a:avLst/>
          </a:prstGeom>
          <a:noFill/>
          <a:ln w="12700">
            <a:noFill/>
            <a:miter lim="800000"/>
            <a:headEnd type="none" w="sm" len="sm"/>
            <a:tailEnd type="none" w="sm" len="sm"/>
          </a:ln>
        </p:spPr>
        <p:txBody>
          <a:bodyPr wrap="square">
            <a:spAutoFit/>
          </a:bodyPr>
          <a:lstStyle/>
          <a:p>
            <a:pPr marL="268288" indent="-268288" algn="l">
              <a:spcBef>
                <a:spcPct val="0"/>
              </a:spcBef>
              <a:buFontTx/>
              <a:buChar char="•"/>
              <a:defRPr/>
            </a:pPr>
            <a:r>
              <a:rPr lang="en-US" sz="1800" baseline="0" dirty="0">
                <a:solidFill>
                  <a:schemeClr val="tx1"/>
                </a:solidFill>
                <a:latin typeface="Calibri" pitchFamily="34" charset="0"/>
              </a:rPr>
              <a:t>Basic mechanism: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1" baseline="0" dirty="0" smtClean="0">
                <a:solidFill>
                  <a:schemeClr val="tx1"/>
                </a:solidFill>
                <a:latin typeface="Calibri" pitchFamily="34" charset="0"/>
              </a:rPr>
              <a:t>dB/</a:t>
            </a:r>
            <a:r>
              <a:rPr lang="en-US" sz="1800" b="1" baseline="0" dirty="0" err="1" smtClean="0">
                <a:solidFill>
                  <a:schemeClr val="tx1"/>
                </a:solidFill>
                <a:latin typeface="Calibri" pitchFamily="34" charset="0"/>
              </a:rPr>
              <a:t>dt</a:t>
            </a:r>
            <a:r>
              <a:rPr lang="en-US" sz="1800" b="1" baseline="0" dirty="0" smtClean="0">
                <a:solidFill>
                  <a:schemeClr val="tx1"/>
                </a:solidFill>
                <a:latin typeface="Calibri" pitchFamily="34" charset="0"/>
              </a:rPr>
              <a:t> in a conducting medium</a:t>
            </a:r>
            <a:r>
              <a:rPr lang="en-US" sz="1800" baseline="0" dirty="0" smtClean="0">
                <a:solidFill>
                  <a:schemeClr val="tx1"/>
                </a:solidFill>
                <a:latin typeface="Calibri" pitchFamily="34" charset="0"/>
              </a:rPr>
              <a:t> (</a:t>
            </a:r>
            <a:r>
              <a:rPr lang="en-US" sz="1800" baseline="0" dirty="0" smtClean="0">
                <a:solidFill>
                  <a:schemeClr val="tx1"/>
                </a:solidFill>
                <a:latin typeface="Calibri" pitchFamily="34" charset="0"/>
                <a:sym typeface="Symbol"/>
              </a:rPr>
              <a:t>1 m</a:t>
            </a:r>
            <a:r>
              <a:rPr lang="en-US" sz="1800" baseline="0" dirty="0" smtClean="0">
                <a:solidFill>
                  <a:schemeClr val="tx1"/>
                </a:solidFill>
                <a:latin typeface="Calibri" pitchFamily="34" charset="0"/>
              </a:rPr>
              <a:t>) </a:t>
            </a:r>
            <a:r>
              <a:rPr lang="en-US" sz="1800" baseline="0" dirty="0" smtClean="0">
                <a:solidFill>
                  <a:schemeClr val="tx1"/>
                </a:solidFill>
                <a:latin typeface="Calibri" pitchFamily="34" charset="0"/>
                <a:sym typeface="Symbol" pitchFamily="18" charset="2"/>
              </a:rPr>
              <a:t> induced </a:t>
            </a:r>
            <a:r>
              <a:rPr lang="en-US" sz="1800" baseline="0" dirty="0">
                <a:solidFill>
                  <a:schemeClr val="tx1"/>
                </a:solidFill>
                <a:latin typeface="Calibri" pitchFamily="34" charset="0"/>
                <a:sym typeface="Symbol" pitchFamily="18" charset="2"/>
              </a:rPr>
              <a:t>voltage  eddy currents  </a:t>
            </a:r>
            <a:r>
              <a:rPr lang="en-US" sz="1800" baseline="0" dirty="0" smtClean="0">
                <a:solidFill>
                  <a:schemeClr val="tx1"/>
                </a:solidFill>
                <a:latin typeface="Calibri" pitchFamily="34" charset="0"/>
                <a:sym typeface="Symbol" pitchFamily="18" charset="2"/>
              </a:rPr>
              <a:t/>
            </a:r>
            <a:br>
              <a:rPr lang="en-US" sz="1800" baseline="0" dirty="0" smtClean="0">
                <a:solidFill>
                  <a:schemeClr val="tx1"/>
                </a:solidFill>
                <a:latin typeface="Calibri" pitchFamily="34" charset="0"/>
                <a:sym typeface="Symbol" pitchFamily="18" charset="2"/>
              </a:rPr>
            </a:br>
            <a:r>
              <a:rPr lang="en-US" sz="1800" baseline="0" dirty="0" smtClean="0">
                <a:solidFill>
                  <a:schemeClr val="tx1"/>
                </a:solidFill>
                <a:latin typeface="Calibri" pitchFamily="34" charset="0"/>
                <a:sym typeface="Symbol" pitchFamily="18" charset="2"/>
              </a:rPr>
              <a:t>excitation </a:t>
            </a:r>
            <a:r>
              <a:rPr lang="en-US" sz="1800" baseline="0" dirty="0">
                <a:solidFill>
                  <a:schemeClr val="tx1"/>
                </a:solidFill>
                <a:latin typeface="Calibri" pitchFamily="34" charset="0"/>
                <a:sym typeface="Symbol" pitchFamily="18" charset="2"/>
              </a:rPr>
              <a:t>of </a:t>
            </a:r>
            <a:r>
              <a:rPr lang="en-US" sz="1800" baseline="0" dirty="0" smtClean="0">
                <a:solidFill>
                  <a:schemeClr val="tx1"/>
                </a:solidFill>
                <a:latin typeface="Calibri" pitchFamily="34" charset="0"/>
                <a:sym typeface="Symbol" pitchFamily="18" charset="2"/>
              </a:rPr>
              <a:t>nerve cells (E </a:t>
            </a:r>
            <a:r>
              <a:rPr lang="en-US" sz="1800" baseline="0" dirty="0">
                <a:solidFill>
                  <a:schemeClr val="tx1"/>
                </a:solidFill>
                <a:latin typeface="Calibri" pitchFamily="34" charset="0"/>
                <a:sym typeface="Symbol"/>
              </a:rPr>
              <a:t></a:t>
            </a:r>
            <a:r>
              <a:rPr lang="en-US" sz="1800" baseline="0" dirty="0" smtClean="0">
                <a:solidFill>
                  <a:schemeClr val="tx1"/>
                </a:solidFill>
                <a:latin typeface="Calibri" pitchFamily="34" charset="0"/>
                <a:sym typeface="Symbol" pitchFamily="18" charset="2"/>
              </a:rPr>
              <a:t> 6 V/m) and </a:t>
            </a:r>
            <a:r>
              <a:rPr lang="en-US" sz="1800" baseline="0" dirty="0">
                <a:solidFill>
                  <a:schemeClr val="tx1"/>
                </a:solidFill>
                <a:latin typeface="Calibri" pitchFamily="34" charset="0"/>
                <a:sym typeface="Symbol" pitchFamily="18" charset="2"/>
              </a:rPr>
              <a:t>muscles </a:t>
            </a:r>
            <a:r>
              <a:rPr lang="en-US" sz="1800" baseline="0" dirty="0" smtClean="0">
                <a:solidFill>
                  <a:schemeClr val="tx1"/>
                </a:solidFill>
                <a:latin typeface="Calibri" pitchFamily="34" charset="0"/>
                <a:sym typeface="Symbol" pitchFamily="18" charset="2"/>
              </a:rPr>
              <a:t>(</a:t>
            </a:r>
            <a:r>
              <a:rPr lang="en-US" sz="1800" baseline="0" dirty="0" smtClean="0">
                <a:solidFill>
                  <a:schemeClr val="tx1"/>
                </a:solidFill>
                <a:latin typeface="Calibri" pitchFamily="34" charset="0"/>
                <a:sym typeface="Symbol"/>
              </a:rPr>
              <a:t>V  40 mV</a:t>
            </a:r>
            <a:r>
              <a:rPr lang="en-US" sz="1800" baseline="0" dirty="0" smtClean="0">
                <a:solidFill>
                  <a:schemeClr val="tx1"/>
                </a:solidFill>
                <a:latin typeface="Calibri" pitchFamily="34" charset="0"/>
                <a:sym typeface="Symbol" pitchFamily="18" charset="2"/>
              </a:rPr>
              <a:t>)</a:t>
            </a:r>
            <a:endParaRPr lang="en-US" sz="1800" baseline="0" dirty="0">
              <a:solidFill>
                <a:schemeClr val="tx1"/>
              </a:solidFill>
              <a:latin typeface="Calibri" pitchFamily="34" charset="0"/>
              <a:sym typeface="Symbol" pitchFamily="18" charset="2"/>
            </a:endParaRPr>
          </a:p>
          <a:p>
            <a:pPr marL="268288" indent="-268288" algn="l">
              <a:spcBef>
                <a:spcPct val="0"/>
              </a:spcBef>
              <a:buClr>
                <a:srgbClr val="FFFFFF"/>
              </a:buClr>
              <a:buFontTx/>
              <a:buChar char="•"/>
              <a:defRPr/>
            </a:pPr>
            <a:endParaRPr lang="en-US" sz="1800" baseline="0" dirty="0" smtClean="0">
              <a:solidFill>
                <a:schemeClr val="tx1"/>
              </a:solidFill>
              <a:latin typeface="Calibri" pitchFamily="34" charset="0"/>
              <a:sym typeface="Symbol" pitchFamily="18" charset="2"/>
            </a:endParaRPr>
          </a:p>
          <a:p>
            <a:pPr algn="l">
              <a:spcBef>
                <a:spcPct val="0"/>
              </a:spcBef>
              <a:buClr>
                <a:srgbClr val="FFFFFF"/>
              </a:buClr>
              <a:defRPr/>
            </a:pPr>
            <a:r>
              <a:rPr lang="en-US" sz="1800" baseline="0" dirty="0" smtClean="0">
                <a:solidFill>
                  <a:schemeClr val="tx1"/>
                </a:solidFill>
                <a:latin typeface="Calibri" pitchFamily="34" charset="0"/>
                <a:sym typeface="Symbol" pitchFamily="18" charset="2"/>
              </a:rPr>
              <a:t>Possible </a:t>
            </a:r>
            <a:r>
              <a:rPr lang="en-US" sz="1800" i="1" baseline="0" dirty="0">
                <a:solidFill>
                  <a:schemeClr val="tx1"/>
                </a:solidFill>
                <a:latin typeface="Calibri" pitchFamily="34" charset="0"/>
                <a:sym typeface="Symbol" pitchFamily="18" charset="2"/>
              </a:rPr>
              <a:t>subjective</a:t>
            </a:r>
            <a:r>
              <a:rPr lang="en-US" sz="1800" baseline="0" dirty="0">
                <a:solidFill>
                  <a:schemeClr val="tx1"/>
                </a:solidFill>
                <a:latin typeface="Calibri" pitchFamily="34" charset="0"/>
                <a:sym typeface="Symbol" pitchFamily="18" charset="2"/>
              </a:rPr>
              <a:t> reversible effects: </a:t>
            </a:r>
            <a:endParaRPr lang="en-US" sz="1800" baseline="0" dirty="0" smtClean="0">
              <a:solidFill>
                <a:schemeClr val="tx1"/>
              </a:solidFill>
              <a:latin typeface="Calibri" pitchFamily="34" charset="0"/>
              <a:sym typeface="Symbol" pitchFamily="18" charset="2"/>
            </a:endParaRPr>
          </a:p>
          <a:p>
            <a:pPr algn="l">
              <a:spcBef>
                <a:spcPct val="0"/>
              </a:spcBef>
              <a:buClr>
                <a:srgbClr val="FFFFFF"/>
              </a:buClr>
              <a:defRPr/>
            </a:pPr>
            <a:endParaRPr lang="en-US" sz="1800" baseline="0" dirty="0" smtClean="0">
              <a:solidFill>
                <a:schemeClr val="tx1"/>
              </a:solidFill>
              <a:latin typeface="Calibri" pitchFamily="34" charset="0"/>
              <a:sym typeface="Symbol" pitchFamily="18" charset="2"/>
            </a:endParaRPr>
          </a:p>
          <a:p>
            <a:pPr marL="268288" indent="-268288" algn="l">
              <a:spcBef>
                <a:spcPct val="0"/>
              </a:spcBef>
              <a:buFontTx/>
              <a:buChar char="•"/>
              <a:defRPr/>
            </a:pPr>
            <a:r>
              <a:rPr lang="en-US" sz="1800" b="1" baseline="0" dirty="0" smtClean="0">
                <a:solidFill>
                  <a:srgbClr val="FF33CC"/>
                </a:solidFill>
                <a:latin typeface="Calibri" pitchFamily="34" charset="0"/>
                <a:sym typeface="Symbol" pitchFamily="18" charset="2"/>
              </a:rPr>
              <a:t>Dizziness/vertigo/headache</a:t>
            </a:r>
            <a:r>
              <a:rPr lang="en-US" sz="1800" baseline="0" dirty="0" smtClean="0">
                <a:solidFill>
                  <a:schemeClr val="tx1"/>
                </a:solidFill>
                <a:latin typeface="Calibri" pitchFamily="34" charset="0"/>
                <a:sym typeface="Symbol" pitchFamily="18" charset="2"/>
              </a:rPr>
              <a:t>:  </a:t>
            </a:r>
            <a:r>
              <a:rPr lang="en-US" sz="1800" baseline="0" dirty="0" smtClean="0">
                <a:solidFill>
                  <a:schemeClr val="tx1"/>
                </a:solidFill>
                <a:latin typeface="Calibri" pitchFamily="34" charset="0"/>
                <a:sym typeface="Symbol" pitchFamily="18" charset="2"/>
              </a:rPr>
              <a:t>AC: </a:t>
            </a:r>
            <a:r>
              <a:rPr lang="en-US" sz="1800" b="0" baseline="0" dirty="0" smtClean="0">
                <a:solidFill>
                  <a:schemeClr val="tx1"/>
                </a:solidFill>
                <a:latin typeface="Calibri" pitchFamily="34" charset="0"/>
                <a:sym typeface="Symbol" pitchFamily="18" charset="2"/>
              </a:rPr>
              <a:t>typical </a:t>
            </a:r>
            <a:r>
              <a:rPr lang="en-US" sz="1800" b="0" baseline="0" dirty="0" smtClean="0">
                <a:solidFill>
                  <a:schemeClr val="tx1"/>
                </a:solidFill>
                <a:latin typeface="Calibri" pitchFamily="34" charset="0"/>
                <a:sym typeface="Symbol" pitchFamily="18" charset="2"/>
              </a:rPr>
              <a:t>thresholds is 2T/s for 1 s. </a:t>
            </a:r>
            <a:br>
              <a:rPr lang="en-US" sz="1800" b="0" baseline="0" dirty="0" smtClean="0">
                <a:solidFill>
                  <a:schemeClr val="tx1"/>
                </a:solidFill>
                <a:latin typeface="Calibri" pitchFamily="34" charset="0"/>
                <a:sym typeface="Symbol" pitchFamily="18" charset="2"/>
              </a:rPr>
            </a:br>
            <a:r>
              <a:rPr lang="en-US" sz="1800" b="0" baseline="0" dirty="0" smtClean="0">
                <a:solidFill>
                  <a:schemeClr val="tx1"/>
                </a:solidFill>
                <a:latin typeface="Calibri" pitchFamily="34" charset="0"/>
                <a:sym typeface="Symbol" pitchFamily="18" charset="2"/>
              </a:rPr>
              <a:t>DC mechanism: differential susceptibility of vestibular structures (46 T</a:t>
            </a:r>
            <a:r>
              <a:rPr lang="en-US" sz="1800" b="0" baseline="30000" dirty="0" smtClean="0">
                <a:solidFill>
                  <a:schemeClr val="tx1"/>
                </a:solidFill>
                <a:latin typeface="Calibri" pitchFamily="34" charset="0"/>
                <a:sym typeface="Symbol" pitchFamily="18" charset="2"/>
              </a:rPr>
              <a:t>2</a:t>
            </a:r>
            <a:r>
              <a:rPr lang="en-US" sz="1800" b="0" baseline="0" dirty="0" smtClean="0">
                <a:solidFill>
                  <a:schemeClr val="tx1"/>
                </a:solidFill>
                <a:latin typeface="Calibri" pitchFamily="34" charset="0"/>
                <a:sym typeface="Symbol" pitchFamily="18" charset="2"/>
              </a:rPr>
              <a:t>/m </a:t>
            </a:r>
            <a:r>
              <a:rPr lang="en-US" sz="1800" b="0" baseline="0" dirty="0" smtClean="0">
                <a:solidFill>
                  <a:schemeClr val="tx1"/>
                </a:solidFill>
                <a:latin typeface="Calibri" pitchFamily="34" charset="0"/>
                <a:sym typeface="Symbol"/>
              </a:rPr>
              <a:t> perceived 1% g)</a:t>
            </a:r>
            <a:endParaRPr lang="en-US" sz="1800" b="0" baseline="0" dirty="0" smtClean="0">
              <a:solidFill>
                <a:schemeClr val="tx1"/>
              </a:solidFill>
              <a:latin typeface="Calibri" pitchFamily="34" charset="0"/>
              <a:sym typeface="Symbol" pitchFamily="18" charset="2"/>
            </a:endParaRPr>
          </a:p>
          <a:p>
            <a:pPr marL="268288" indent="-268288" algn="l">
              <a:spcBef>
                <a:spcPct val="0"/>
              </a:spcBef>
              <a:buFontTx/>
              <a:buChar char="•"/>
              <a:defRPr/>
            </a:pPr>
            <a:r>
              <a:rPr lang="en-US" sz="1800" b="1" baseline="0" dirty="0" smtClean="0">
                <a:solidFill>
                  <a:srgbClr val="00B050"/>
                </a:solidFill>
                <a:latin typeface="Calibri" pitchFamily="34" charset="0"/>
                <a:sym typeface="Symbol" pitchFamily="18" charset="2"/>
              </a:rPr>
              <a:t>Acidic/metallic taste</a:t>
            </a:r>
            <a:r>
              <a:rPr lang="en-US" sz="1800" baseline="0" dirty="0" smtClean="0">
                <a:solidFill>
                  <a:schemeClr val="tx1"/>
                </a:solidFill>
                <a:latin typeface="Calibri" pitchFamily="34" charset="0"/>
                <a:sym typeface="Symbol" pitchFamily="18" charset="2"/>
              </a:rPr>
              <a:t>: </a:t>
            </a:r>
            <a:r>
              <a:rPr lang="en-US" sz="1800" b="0" baseline="0" dirty="0" smtClean="0">
                <a:solidFill>
                  <a:schemeClr val="tx1"/>
                </a:solidFill>
                <a:latin typeface="Calibri" pitchFamily="34" charset="0"/>
                <a:sym typeface="Symbol" pitchFamily="18" charset="2"/>
              </a:rPr>
              <a:t>provoked presumably by electrolytic reactions due to eddy currents in the tongue, effect felt by 15% of test subjects @3T. Threshold </a:t>
            </a:r>
            <a:r>
              <a:rPr lang="en-US" sz="1800" baseline="0" dirty="0" smtClean="0">
                <a:solidFill>
                  <a:schemeClr val="tx1"/>
                </a:solidFill>
                <a:latin typeface="Calibri" pitchFamily="34" charset="0"/>
                <a:sym typeface="Symbol" pitchFamily="18" charset="2"/>
              </a:rPr>
              <a:t>dB/dt</a:t>
            </a:r>
            <a:r>
              <a:rPr lang="en-US" sz="1800" baseline="0" dirty="0" smtClean="0">
                <a:solidFill>
                  <a:schemeClr val="tx1"/>
                </a:solidFill>
                <a:latin typeface="Calibri" pitchFamily="34" charset="0"/>
                <a:sym typeface="Symbol"/>
              </a:rPr>
              <a:t></a:t>
            </a:r>
            <a:r>
              <a:rPr lang="en-US" sz="1800" baseline="0" dirty="0" smtClean="0">
                <a:solidFill>
                  <a:schemeClr val="tx1"/>
                </a:solidFill>
                <a:latin typeface="Calibri" pitchFamily="34" charset="0"/>
                <a:sym typeface="Symbol" pitchFamily="18" charset="2"/>
              </a:rPr>
              <a:t>2.3 T/s</a:t>
            </a:r>
            <a:r>
              <a:rPr lang="en-US" sz="1800" b="0" baseline="0" dirty="0" smtClean="0">
                <a:solidFill>
                  <a:schemeClr val="tx1"/>
                </a:solidFill>
                <a:latin typeface="Calibri" pitchFamily="34" charset="0"/>
                <a:sym typeface="Symbol" pitchFamily="18" charset="2"/>
              </a:rPr>
              <a:t>  (e.g. shaking head @ 0.6 Hz in a 0.5 T fringe field). May be contrasted by opening the </a:t>
            </a:r>
            <a:r>
              <a:rPr lang="en-US" sz="1800" b="0" baseline="0" dirty="0" smtClean="0">
                <a:solidFill>
                  <a:schemeClr val="tx1"/>
                </a:solidFill>
                <a:latin typeface="Calibri" pitchFamily="34" charset="0"/>
                <a:sym typeface="Symbol" pitchFamily="18" charset="2"/>
              </a:rPr>
              <a:t>mouth.</a:t>
            </a:r>
          </a:p>
          <a:p>
            <a:pPr marL="268288" indent="-268288" algn="l">
              <a:spcBef>
                <a:spcPct val="0"/>
              </a:spcBef>
              <a:buFontTx/>
              <a:buChar char="•"/>
              <a:defRPr/>
            </a:pPr>
            <a:r>
              <a:rPr lang="en-US" sz="1800" b="1" baseline="0" dirty="0" err="1" smtClean="0">
                <a:solidFill>
                  <a:schemeClr val="accent2">
                    <a:lumMod val="60000"/>
                    <a:lumOff val="40000"/>
                  </a:schemeClr>
                </a:solidFill>
                <a:latin typeface="Calibri" pitchFamily="34" charset="0"/>
                <a:sym typeface="Symbol" pitchFamily="18" charset="2"/>
              </a:rPr>
              <a:t>Magnetophosphenes</a:t>
            </a:r>
            <a:r>
              <a:rPr lang="en-US" sz="1800" baseline="0" dirty="0" smtClean="0">
                <a:solidFill>
                  <a:schemeClr val="tx1"/>
                </a:solidFill>
                <a:latin typeface="Calibri" pitchFamily="34" charset="0"/>
                <a:sym typeface="Symbol" pitchFamily="18" charset="2"/>
              </a:rPr>
              <a:t>: </a:t>
            </a:r>
            <a:r>
              <a:rPr lang="en-US" sz="1800" b="0" baseline="0" dirty="0" smtClean="0">
                <a:solidFill>
                  <a:schemeClr val="tx1"/>
                </a:solidFill>
                <a:latin typeface="Calibri" pitchFamily="34" charset="0"/>
                <a:sym typeface="Symbol" pitchFamily="18" charset="2"/>
              </a:rPr>
              <a:t>perceived flickering lights caused by electrical stimulation of the retina/optical nerve</a:t>
            </a:r>
            <a:r>
              <a:rPr lang="en-US" sz="1800" b="0" baseline="0" dirty="0">
                <a:solidFill>
                  <a:schemeClr val="tx1"/>
                </a:solidFill>
                <a:latin typeface="Calibri" pitchFamily="34" charset="0"/>
                <a:sym typeface="Symbol" pitchFamily="18" charset="2"/>
              </a:rPr>
              <a:t>. (0.2 mV</a:t>
            </a:r>
            <a:r>
              <a:rPr lang="en-US" sz="1800" b="0" baseline="0" dirty="0" smtClean="0">
                <a:solidFill>
                  <a:schemeClr val="tx1"/>
                </a:solidFill>
                <a:latin typeface="Calibri" pitchFamily="34" charset="0"/>
                <a:sym typeface="Symbol" pitchFamily="18" charset="2"/>
              </a:rPr>
              <a:t>).</a:t>
            </a:r>
            <a:r>
              <a:rPr lang="en-US" sz="1800" baseline="0" dirty="0" smtClean="0">
                <a:solidFill>
                  <a:schemeClr val="tx1"/>
                </a:solidFill>
                <a:latin typeface="Calibri" pitchFamily="34" charset="0"/>
                <a:sym typeface="Symbol" pitchFamily="18" charset="2"/>
              </a:rPr>
              <a:t> </a:t>
            </a:r>
            <a:r>
              <a:rPr lang="en-US" sz="1800" b="0" baseline="0" dirty="0" smtClean="0">
                <a:solidFill>
                  <a:schemeClr val="tx1"/>
                </a:solidFill>
                <a:latin typeface="Calibri" pitchFamily="34" charset="0"/>
                <a:sym typeface="Symbol" pitchFamily="18" charset="2"/>
              </a:rPr>
              <a:t>Threshold </a:t>
            </a:r>
            <a:r>
              <a:rPr lang="en-US" sz="1800" baseline="0" dirty="0">
                <a:solidFill>
                  <a:schemeClr val="tx1"/>
                </a:solidFill>
                <a:latin typeface="Calibri" pitchFamily="34" charset="0"/>
                <a:sym typeface="Symbol" pitchFamily="18" charset="2"/>
              </a:rPr>
              <a:t>dB/</a:t>
            </a:r>
            <a:r>
              <a:rPr lang="en-US" sz="1800" baseline="0" dirty="0" err="1">
                <a:solidFill>
                  <a:schemeClr val="tx1"/>
                </a:solidFill>
                <a:latin typeface="Calibri" pitchFamily="34" charset="0"/>
                <a:sym typeface="Symbol" pitchFamily="18" charset="2"/>
              </a:rPr>
              <a:t>dt</a:t>
            </a:r>
            <a:r>
              <a:rPr lang="en-US" sz="1800" baseline="0" dirty="0">
                <a:solidFill>
                  <a:schemeClr val="tx1"/>
                </a:solidFill>
                <a:latin typeface="Calibri" pitchFamily="34" charset="0"/>
                <a:sym typeface="Symbol"/>
              </a:rPr>
              <a:t></a:t>
            </a:r>
            <a:r>
              <a:rPr lang="en-US" sz="1800" b="0" baseline="0" dirty="0" smtClean="0">
                <a:solidFill>
                  <a:schemeClr val="tx1"/>
                </a:solidFill>
                <a:latin typeface="Calibri" pitchFamily="34" charset="0"/>
                <a:sym typeface="Symbol" pitchFamily="18" charset="2"/>
              </a:rPr>
              <a:t> 2T/s  for 50 </a:t>
            </a:r>
            <a:r>
              <a:rPr lang="en-US" sz="1800" b="0" baseline="0" dirty="0" err="1" smtClean="0">
                <a:solidFill>
                  <a:schemeClr val="tx1"/>
                </a:solidFill>
                <a:latin typeface="Calibri" pitchFamily="34" charset="0"/>
                <a:sym typeface="Symbol" pitchFamily="18" charset="2"/>
              </a:rPr>
              <a:t>mS</a:t>
            </a:r>
            <a:r>
              <a:rPr lang="en-US" sz="1800" b="0" baseline="0" dirty="0">
                <a:solidFill>
                  <a:schemeClr val="tx1"/>
                </a:solidFill>
                <a:latin typeface="Calibri" pitchFamily="34" charset="0"/>
                <a:sym typeface="Symbol" pitchFamily="18" charset="2"/>
              </a:rPr>
              <a:t> (max. </a:t>
            </a:r>
            <a:r>
              <a:rPr lang="en-US" sz="1800" b="0" baseline="0" dirty="0" smtClean="0">
                <a:solidFill>
                  <a:schemeClr val="tx1"/>
                </a:solidFill>
                <a:latin typeface="Calibri" pitchFamily="34" charset="0"/>
                <a:sym typeface="Symbol" pitchFamily="18" charset="2"/>
              </a:rPr>
              <a:t>sensitivity </a:t>
            </a:r>
            <a:r>
              <a:rPr lang="en-US" sz="1800" b="0" baseline="0" dirty="0">
                <a:solidFill>
                  <a:schemeClr val="tx1"/>
                </a:solidFill>
                <a:latin typeface="Calibri" pitchFamily="34" charset="0"/>
                <a:sym typeface="Symbol" pitchFamily="18" charset="2"/>
              </a:rPr>
              <a:t>20 Hz)</a:t>
            </a:r>
            <a:endParaRPr lang="en-US" sz="1800" b="0" baseline="0" dirty="0">
              <a:solidFill>
                <a:schemeClr val="tx1"/>
              </a:solidFill>
              <a:latin typeface="Calibri" pitchFamily="34" charset="0"/>
            </a:endParaRPr>
          </a:p>
        </p:txBody>
      </p:sp>
      <p:pic>
        <p:nvPicPr>
          <p:cNvPr id="5" name="Picture 2" descr="http://joe-perez.com/blog/wp-content/uploads/2005/06/phosphenes-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201" y="4733764"/>
            <a:ext cx="2124236" cy="21242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29" y="4733764"/>
            <a:ext cx="5040560" cy="210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641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Interaction of AC field with human tissues (1/2</a:t>
            </a:r>
            <a:r>
              <a:rPr lang="en-GB" kern="0" dirty="0" smtClean="0">
                <a:ea typeface="ＭＳ Ｐゴシック" pitchFamily="34" charset="-128"/>
              </a:rPr>
              <a:t>)</a:t>
            </a:r>
            <a:endParaRPr lang="en-US" kern="0" dirty="0">
              <a:ea typeface="ＭＳ Ｐゴシック" pitchFamily="34" charset="-128"/>
            </a:endParaRPr>
          </a:p>
        </p:txBody>
      </p:sp>
      <p:grpSp>
        <p:nvGrpSpPr>
          <p:cNvPr id="3" name="Group 29"/>
          <p:cNvGrpSpPr>
            <a:grpSpLocks/>
          </p:cNvGrpSpPr>
          <p:nvPr/>
        </p:nvGrpSpPr>
        <p:grpSpPr bwMode="auto">
          <a:xfrm>
            <a:off x="1136650" y="1234505"/>
            <a:ext cx="8078788" cy="4373563"/>
            <a:chOff x="353" y="754"/>
            <a:chExt cx="5600" cy="3139"/>
          </a:xfrm>
        </p:grpSpPr>
        <p:pic>
          <p:nvPicPr>
            <p:cNvPr id="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 y="754"/>
              <a:ext cx="5600" cy="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6" name="Rectangle 10"/>
            <p:cNvSpPr>
              <a:spLocks noChangeArrowheads="1"/>
            </p:cNvSpPr>
            <p:nvPr/>
          </p:nvSpPr>
          <p:spPr bwMode="auto">
            <a:xfrm>
              <a:off x="1533" y="1138"/>
              <a:ext cx="198" cy="371"/>
            </a:xfrm>
            <a:prstGeom prst="rect">
              <a:avLst/>
            </a:prstGeom>
            <a:noFill/>
            <a:ln>
              <a:noFill/>
            </a:ln>
            <a:effectLst/>
            <a:extLst/>
          </p:spPr>
          <p:txBody>
            <a:bodyPr wrap="none" lIns="0" tIns="0" rIns="0" bIns="0">
              <a:spAutoFit/>
            </a:bodyPr>
            <a:lstStyle/>
            <a:p>
              <a:pPr algn="l">
                <a:spcBef>
                  <a:spcPct val="0"/>
                </a:spcBef>
                <a:buClr>
                  <a:srgbClr val="FFFFFF"/>
                </a:buClr>
                <a:defRPr/>
              </a:pPr>
              <a:r>
                <a:rPr lang="en-US" sz="3400" baseline="0">
                  <a:effectLst>
                    <a:outerShdw blurRad="38100" dist="38100" dir="2700000" algn="tl">
                      <a:srgbClr val="FFFFFF"/>
                    </a:outerShdw>
                  </a:effectLst>
                  <a:latin typeface="Calibri" pitchFamily="34" charset="0"/>
                  <a:sym typeface="Wingdings" pitchFamily="2" charset="2"/>
                </a:rPr>
                <a:t></a:t>
              </a:r>
            </a:p>
          </p:txBody>
        </p:sp>
        <p:sp>
          <p:nvSpPr>
            <p:cNvPr id="7" name="Rectangle 11"/>
            <p:cNvSpPr>
              <a:spLocks noChangeArrowheads="1"/>
            </p:cNvSpPr>
            <p:nvPr/>
          </p:nvSpPr>
          <p:spPr bwMode="auto">
            <a:xfrm>
              <a:off x="1533" y="1509"/>
              <a:ext cx="208" cy="303"/>
            </a:xfrm>
            <a:prstGeom prst="rect">
              <a:avLst/>
            </a:prstGeom>
            <a:noFill/>
            <a:ln>
              <a:noFill/>
            </a:ln>
            <a:effectLst/>
            <a:extLst/>
          </p:spPr>
          <p:txBody>
            <a:bodyPr wrap="none" lIns="0" tIns="0" rIns="0" bIns="0">
              <a:spAutoFit/>
            </a:bodyPr>
            <a:lstStyle/>
            <a:p>
              <a:pPr algn="l">
                <a:spcBef>
                  <a:spcPct val="0"/>
                </a:spcBef>
                <a:buClr>
                  <a:srgbClr val="FFFFFF"/>
                </a:buClr>
                <a:defRPr/>
              </a:pPr>
              <a:r>
                <a:rPr lang="en-US" sz="2800" baseline="0">
                  <a:effectLst>
                    <a:outerShdw blurRad="38100" dist="38100" dir="2700000" algn="tl">
                      <a:srgbClr val="FFFFFF"/>
                    </a:outerShdw>
                  </a:effectLst>
                  <a:latin typeface="Calibri" pitchFamily="34" charset="0"/>
                  <a:sym typeface="Wingdings" pitchFamily="2" charset="2"/>
                </a:rPr>
                <a:t></a:t>
              </a:r>
            </a:p>
          </p:txBody>
        </p:sp>
        <p:sp>
          <p:nvSpPr>
            <p:cNvPr id="8" name="Rectangle 12"/>
            <p:cNvSpPr>
              <a:spLocks noChangeArrowheads="1"/>
            </p:cNvSpPr>
            <p:nvPr/>
          </p:nvSpPr>
          <p:spPr bwMode="auto">
            <a:xfrm>
              <a:off x="1533" y="1826"/>
              <a:ext cx="208" cy="305"/>
            </a:xfrm>
            <a:prstGeom prst="rect">
              <a:avLst/>
            </a:prstGeom>
            <a:noFill/>
            <a:ln>
              <a:noFill/>
            </a:ln>
            <a:effectLst/>
            <a:extLst/>
          </p:spPr>
          <p:txBody>
            <a:bodyPr wrap="none" lIns="0" tIns="0" rIns="0" bIns="0">
              <a:spAutoFit/>
            </a:bodyPr>
            <a:lstStyle/>
            <a:p>
              <a:pPr algn="l">
                <a:spcBef>
                  <a:spcPct val="0"/>
                </a:spcBef>
                <a:buClr>
                  <a:srgbClr val="FFFFFF"/>
                </a:buClr>
                <a:defRPr/>
              </a:pPr>
              <a:r>
                <a:rPr lang="en-US" sz="2800" baseline="0">
                  <a:effectLst>
                    <a:outerShdw blurRad="38100" dist="38100" dir="2700000" algn="tl">
                      <a:srgbClr val="FFFFFF"/>
                    </a:outerShdw>
                  </a:effectLst>
                  <a:latin typeface="Calibri" pitchFamily="34" charset="0"/>
                  <a:sym typeface="Wingdings" pitchFamily="2" charset="2"/>
                </a:rPr>
                <a:t></a:t>
              </a:r>
            </a:p>
          </p:txBody>
        </p:sp>
        <p:sp>
          <p:nvSpPr>
            <p:cNvPr id="9" name="Rectangle 13"/>
            <p:cNvSpPr>
              <a:spLocks noChangeArrowheads="1"/>
            </p:cNvSpPr>
            <p:nvPr/>
          </p:nvSpPr>
          <p:spPr bwMode="auto">
            <a:xfrm>
              <a:off x="1533" y="2212"/>
              <a:ext cx="208" cy="303"/>
            </a:xfrm>
            <a:prstGeom prst="rect">
              <a:avLst/>
            </a:prstGeom>
            <a:noFill/>
            <a:ln>
              <a:noFill/>
            </a:ln>
            <a:effectLst/>
            <a:extLst/>
          </p:spPr>
          <p:txBody>
            <a:bodyPr wrap="none" lIns="0" tIns="0" rIns="0" bIns="0">
              <a:spAutoFit/>
            </a:bodyPr>
            <a:lstStyle/>
            <a:p>
              <a:pPr algn="l">
                <a:spcBef>
                  <a:spcPct val="0"/>
                </a:spcBef>
                <a:buClr>
                  <a:srgbClr val="FFFFFF"/>
                </a:buClr>
                <a:defRPr/>
              </a:pPr>
              <a:r>
                <a:rPr lang="en-US" sz="2800" baseline="0">
                  <a:effectLst>
                    <a:outerShdw blurRad="38100" dist="38100" dir="2700000" algn="tl">
                      <a:srgbClr val="FFFFFF"/>
                    </a:outerShdw>
                  </a:effectLst>
                  <a:latin typeface="Calibri" pitchFamily="34" charset="0"/>
                  <a:sym typeface="Wingdings" pitchFamily="2" charset="2"/>
                </a:rPr>
                <a:t></a:t>
              </a:r>
            </a:p>
          </p:txBody>
        </p:sp>
        <p:sp>
          <p:nvSpPr>
            <p:cNvPr id="10" name="Rectangle 16"/>
            <p:cNvSpPr>
              <a:spLocks noChangeArrowheads="1"/>
            </p:cNvSpPr>
            <p:nvPr/>
          </p:nvSpPr>
          <p:spPr bwMode="auto">
            <a:xfrm rot="1007174">
              <a:off x="1976" y="2528"/>
              <a:ext cx="1111" cy="197"/>
            </a:xfrm>
            <a:prstGeom prst="rect">
              <a:avLst/>
            </a:prstGeom>
            <a:noFill/>
            <a:ln>
              <a:noFill/>
            </a:ln>
            <a:effectLst/>
            <a:extLst/>
          </p:spPr>
          <p:txBody>
            <a:bodyPr lIns="0" tIns="0" rIns="0" bIns="0">
              <a:spAutoFit/>
            </a:bodyPr>
            <a:lstStyle/>
            <a:p>
              <a:pPr algn="l">
                <a:spcBef>
                  <a:spcPct val="0"/>
                </a:spcBef>
                <a:buClr>
                  <a:srgbClr val="FFFFFF"/>
                </a:buClr>
                <a:defRPr/>
              </a:pPr>
              <a:r>
                <a:rPr lang="en-US" sz="1800" baseline="0">
                  <a:effectLst>
                    <a:outerShdw blurRad="38100" dist="38100" dir="2700000" algn="tl">
                      <a:srgbClr val="FFFFFF"/>
                    </a:outerShdw>
                  </a:effectLst>
                  <a:latin typeface="Calibri" pitchFamily="34" charset="0"/>
                </a:rPr>
                <a:t>OK</a:t>
              </a:r>
            </a:p>
          </p:txBody>
        </p:sp>
        <p:sp>
          <p:nvSpPr>
            <p:cNvPr id="11" name="Rectangle 17"/>
            <p:cNvSpPr>
              <a:spLocks noChangeArrowheads="1"/>
            </p:cNvSpPr>
            <p:nvPr/>
          </p:nvSpPr>
          <p:spPr bwMode="auto">
            <a:xfrm rot="1057956">
              <a:off x="1913" y="2560"/>
              <a:ext cx="3625" cy="197"/>
            </a:xfrm>
            <a:prstGeom prst="rect">
              <a:avLst/>
            </a:prstGeom>
            <a:noFill/>
            <a:ln>
              <a:noFill/>
            </a:ln>
            <a:effectLst/>
            <a:extLst/>
          </p:spPr>
          <p:txBody>
            <a:bodyPr lIns="0" tIns="0" rIns="0" bIns="0">
              <a:spAutoFit/>
            </a:bodyPr>
            <a:lstStyle/>
            <a:p>
              <a:pPr algn="l">
                <a:spcBef>
                  <a:spcPct val="0"/>
                </a:spcBef>
                <a:buClr>
                  <a:srgbClr val="FFFFFF"/>
                </a:buClr>
                <a:defRPr/>
              </a:pPr>
              <a:r>
                <a:rPr lang="en-US" sz="1800" baseline="0">
                  <a:effectLst>
                    <a:outerShdw blurRad="38100" dist="38100" dir="2700000" algn="tl">
                      <a:srgbClr val="FFFFFF"/>
                    </a:outerShdw>
                  </a:effectLst>
                  <a:latin typeface="Calibri" pitchFamily="34" charset="0"/>
                </a:rPr>
                <a:t>peripheral nerve stimulation</a:t>
              </a:r>
              <a:endParaRPr lang="en-US" sz="1400" baseline="0">
                <a:effectLst>
                  <a:outerShdw blurRad="38100" dist="38100" dir="2700000" algn="tl">
                    <a:srgbClr val="FFFFFF"/>
                  </a:outerShdw>
                </a:effectLst>
                <a:latin typeface="Calibri" pitchFamily="34" charset="0"/>
              </a:endParaRPr>
            </a:p>
          </p:txBody>
        </p:sp>
        <p:sp>
          <p:nvSpPr>
            <p:cNvPr id="12" name="Rectangle 19"/>
            <p:cNvSpPr>
              <a:spLocks noChangeArrowheads="1"/>
            </p:cNvSpPr>
            <p:nvPr/>
          </p:nvSpPr>
          <p:spPr bwMode="auto">
            <a:xfrm rot="1080000">
              <a:off x="1951" y="1667"/>
              <a:ext cx="2021" cy="197"/>
            </a:xfrm>
            <a:prstGeom prst="rect">
              <a:avLst/>
            </a:prstGeom>
            <a:noFill/>
            <a:ln>
              <a:noFill/>
            </a:ln>
            <a:effectLst/>
            <a:extLst/>
          </p:spPr>
          <p:txBody>
            <a:bodyPr lIns="0" tIns="0" rIns="0" bIns="0">
              <a:spAutoFit/>
            </a:bodyPr>
            <a:lstStyle/>
            <a:p>
              <a:pPr algn="l">
                <a:spcBef>
                  <a:spcPct val="0"/>
                </a:spcBef>
                <a:buClr>
                  <a:srgbClr val="FFFFFF"/>
                </a:buClr>
                <a:defRPr/>
              </a:pPr>
              <a:r>
                <a:rPr lang="en-US" sz="1800" baseline="0">
                  <a:effectLst>
                    <a:outerShdw blurRad="38100" dist="38100" dir="2700000" algn="tl">
                      <a:srgbClr val="FFFFFF"/>
                    </a:outerShdw>
                  </a:effectLst>
                  <a:latin typeface="Calibri" pitchFamily="34" charset="0"/>
                </a:rPr>
                <a:t>extra systoles, fibrillation</a:t>
              </a:r>
            </a:p>
          </p:txBody>
        </p:sp>
        <p:sp>
          <p:nvSpPr>
            <p:cNvPr id="13" name="TextBox 1"/>
            <p:cNvSpPr txBox="1">
              <a:spLocks noChangeArrowheads="1"/>
            </p:cNvSpPr>
            <p:nvPr/>
          </p:nvSpPr>
          <p:spPr bwMode="auto">
            <a:xfrm>
              <a:off x="4889" y="1920"/>
              <a:ext cx="818"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b="1" baseline="-25000">
                  <a:solidFill>
                    <a:schemeClr val="tx1"/>
                  </a:solidFill>
                  <a:latin typeface="Times New Roman" pitchFamily="18" charset="0"/>
                </a:defRPr>
              </a:lvl1pPr>
              <a:lvl2pPr marL="742950" indent="-285750">
                <a:defRPr sz="800" b="1" baseline="-25000">
                  <a:solidFill>
                    <a:schemeClr val="tx1"/>
                  </a:solidFill>
                  <a:latin typeface="Times New Roman" pitchFamily="18" charset="0"/>
                </a:defRPr>
              </a:lvl2pPr>
              <a:lvl3pPr marL="1143000" indent="-228600">
                <a:defRPr sz="800" b="1" baseline="-25000">
                  <a:solidFill>
                    <a:schemeClr val="tx1"/>
                  </a:solidFill>
                  <a:latin typeface="Times New Roman" pitchFamily="18" charset="0"/>
                </a:defRPr>
              </a:lvl3pPr>
              <a:lvl4pPr marL="1600200" indent="-228600">
                <a:defRPr sz="800" b="1" baseline="-25000">
                  <a:solidFill>
                    <a:schemeClr val="tx1"/>
                  </a:solidFill>
                  <a:latin typeface="Times New Roman" pitchFamily="18" charset="0"/>
                </a:defRPr>
              </a:lvl4pPr>
              <a:lvl5pPr marL="2057400" indent="-228600">
                <a:defRPr sz="800" b="1" baseline="-25000">
                  <a:solidFill>
                    <a:schemeClr val="tx1"/>
                  </a:solidFill>
                  <a:latin typeface="Times New Roman" pitchFamily="18" charset="0"/>
                </a:defRPr>
              </a:lvl5pPr>
              <a:lvl6pPr marL="2514600" indent="-228600" algn="ctr" eaLnBrk="0" fontAlgn="base" hangingPunct="0">
                <a:spcBef>
                  <a:spcPct val="50000"/>
                </a:spcBef>
                <a:spcAft>
                  <a:spcPct val="0"/>
                </a:spcAft>
                <a:defRPr sz="800" b="1" baseline="-25000">
                  <a:solidFill>
                    <a:schemeClr val="tx1"/>
                  </a:solidFill>
                  <a:latin typeface="Times New Roman" pitchFamily="18" charset="0"/>
                </a:defRPr>
              </a:lvl6pPr>
              <a:lvl7pPr marL="2971800" indent="-228600" algn="ctr" eaLnBrk="0" fontAlgn="base" hangingPunct="0">
                <a:spcBef>
                  <a:spcPct val="50000"/>
                </a:spcBef>
                <a:spcAft>
                  <a:spcPct val="0"/>
                </a:spcAft>
                <a:defRPr sz="800" b="1" baseline="-25000">
                  <a:solidFill>
                    <a:schemeClr val="tx1"/>
                  </a:solidFill>
                  <a:latin typeface="Times New Roman" pitchFamily="18" charset="0"/>
                </a:defRPr>
              </a:lvl7pPr>
              <a:lvl8pPr marL="3429000" indent="-228600" algn="ctr" eaLnBrk="0" fontAlgn="base" hangingPunct="0">
                <a:spcBef>
                  <a:spcPct val="50000"/>
                </a:spcBef>
                <a:spcAft>
                  <a:spcPct val="0"/>
                </a:spcAft>
                <a:defRPr sz="800" b="1" baseline="-25000">
                  <a:solidFill>
                    <a:schemeClr val="tx1"/>
                  </a:solidFill>
                  <a:latin typeface="Times New Roman" pitchFamily="18" charset="0"/>
                </a:defRPr>
              </a:lvl8pPr>
              <a:lvl9pPr marL="3886200" indent="-228600" algn="ctr" eaLnBrk="0" fontAlgn="base" hangingPunct="0">
                <a:spcBef>
                  <a:spcPct val="50000"/>
                </a:spcBef>
                <a:spcAft>
                  <a:spcPct val="0"/>
                </a:spcAft>
                <a:defRPr sz="800" b="1" baseline="-25000">
                  <a:solidFill>
                    <a:schemeClr val="tx1"/>
                  </a:solidFill>
                  <a:latin typeface="Times New Roman" pitchFamily="18" charset="0"/>
                </a:defRPr>
              </a:lvl9pPr>
            </a:lstStyle>
            <a:p>
              <a:pPr algn="l"/>
              <a:r>
                <a:rPr lang="en-GB" sz="2300" b="0">
                  <a:latin typeface="Calibri" pitchFamily="34" charset="0"/>
                </a:rPr>
                <a:t>Eddy current</a:t>
              </a:r>
              <a:br>
                <a:rPr lang="en-GB" sz="2300" b="0">
                  <a:latin typeface="Calibri" pitchFamily="34" charset="0"/>
                </a:rPr>
              </a:br>
              <a:r>
                <a:rPr lang="en-GB" sz="2300" b="0">
                  <a:latin typeface="Calibri" pitchFamily="34" charset="0"/>
                </a:rPr>
                <a:t>density:</a:t>
              </a:r>
            </a:p>
          </p:txBody>
        </p:sp>
        <p:sp>
          <p:nvSpPr>
            <p:cNvPr id="14" name="Rectangle 17"/>
            <p:cNvSpPr>
              <a:spLocks noChangeArrowheads="1"/>
            </p:cNvSpPr>
            <p:nvPr/>
          </p:nvSpPr>
          <p:spPr bwMode="auto">
            <a:xfrm rot="1057956">
              <a:off x="2918" y="2692"/>
              <a:ext cx="103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spAutoFit/>
            </a:bodyPr>
            <a:lstStyle/>
            <a:p>
              <a:pPr algn="l">
                <a:spcBef>
                  <a:spcPct val="0"/>
                </a:spcBef>
                <a:buClr>
                  <a:srgbClr val="FFFFFF"/>
                </a:buClr>
              </a:pPr>
              <a:r>
                <a:rPr lang="en-US" sz="1400" baseline="0">
                  <a:solidFill>
                    <a:srgbClr val="66FF33"/>
                  </a:solidFill>
                  <a:latin typeface="Calibri" pitchFamily="34" charset="0"/>
                </a:rPr>
                <a:t>sensation threshold</a:t>
              </a:r>
            </a:p>
          </p:txBody>
        </p:sp>
        <p:grpSp>
          <p:nvGrpSpPr>
            <p:cNvPr id="15" name="Oval 3"/>
            <p:cNvGrpSpPr>
              <a:grpSpLocks/>
            </p:cNvGrpSpPr>
            <p:nvPr/>
          </p:nvGrpSpPr>
          <p:grpSpPr bwMode="auto">
            <a:xfrm>
              <a:off x="783" y="1659"/>
              <a:ext cx="549" cy="1071"/>
              <a:chOff x="783" y="1659"/>
              <a:chExt cx="549" cy="1071"/>
            </a:xfrm>
          </p:grpSpPr>
          <p:pic>
            <p:nvPicPr>
              <p:cNvPr id="18" name="Oval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 y="1659"/>
                <a:ext cx="549"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6"/>
              <p:cNvSpPr txBox="1">
                <a:spLocks noChangeArrowheads="1"/>
              </p:cNvSpPr>
              <p:nvPr/>
            </p:nvSpPr>
            <p:spPr bwMode="auto">
              <a:xfrm rot="10800000">
                <a:off x="1056" y="2149"/>
                <a:ext cx="1"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lIns="0" tIns="0" rIns="0" bIns="0" anchor="ctr">
                <a:spAutoFit/>
              </a:bodyPr>
              <a:lstStyle>
                <a:lvl1pPr>
                  <a:defRPr sz="800" b="1" baseline="-25000">
                    <a:solidFill>
                      <a:schemeClr val="tx1"/>
                    </a:solidFill>
                    <a:latin typeface="Times New Roman" pitchFamily="18" charset="0"/>
                  </a:defRPr>
                </a:lvl1pPr>
                <a:lvl2pPr marL="742950" indent="-285750">
                  <a:defRPr sz="800" b="1" baseline="-25000">
                    <a:solidFill>
                      <a:schemeClr val="tx1"/>
                    </a:solidFill>
                    <a:latin typeface="Times New Roman" pitchFamily="18" charset="0"/>
                  </a:defRPr>
                </a:lvl2pPr>
                <a:lvl3pPr marL="1143000" indent="-228600">
                  <a:defRPr sz="800" b="1" baseline="-25000">
                    <a:solidFill>
                      <a:schemeClr val="tx1"/>
                    </a:solidFill>
                    <a:latin typeface="Times New Roman" pitchFamily="18" charset="0"/>
                  </a:defRPr>
                </a:lvl3pPr>
                <a:lvl4pPr marL="1600200" indent="-228600">
                  <a:defRPr sz="800" b="1" baseline="-25000">
                    <a:solidFill>
                      <a:schemeClr val="tx1"/>
                    </a:solidFill>
                    <a:latin typeface="Times New Roman" pitchFamily="18" charset="0"/>
                  </a:defRPr>
                </a:lvl4pPr>
                <a:lvl5pPr marL="2057400" indent="-228600">
                  <a:defRPr sz="800" b="1" baseline="-25000">
                    <a:solidFill>
                      <a:schemeClr val="tx1"/>
                    </a:solidFill>
                    <a:latin typeface="Times New Roman" pitchFamily="18" charset="0"/>
                  </a:defRPr>
                </a:lvl5pPr>
                <a:lvl6pPr marL="2514600" indent="-228600" algn="ctr" eaLnBrk="0" fontAlgn="base" hangingPunct="0">
                  <a:spcBef>
                    <a:spcPct val="50000"/>
                  </a:spcBef>
                  <a:spcAft>
                    <a:spcPct val="0"/>
                  </a:spcAft>
                  <a:defRPr sz="800" b="1" baseline="-25000">
                    <a:solidFill>
                      <a:schemeClr val="tx1"/>
                    </a:solidFill>
                    <a:latin typeface="Times New Roman" pitchFamily="18" charset="0"/>
                  </a:defRPr>
                </a:lvl6pPr>
                <a:lvl7pPr marL="2971800" indent="-228600" algn="ctr" eaLnBrk="0" fontAlgn="base" hangingPunct="0">
                  <a:spcBef>
                    <a:spcPct val="50000"/>
                  </a:spcBef>
                  <a:spcAft>
                    <a:spcPct val="0"/>
                  </a:spcAft>
                  <a:defRPr sz="800" b="1" baseline="-25000">
                    <a:solidFill>
                      <a:schemeClr val="tx1"/>
                    </a:solidFill>
                    <a:latin typeface="Times New Roman" pitchFamily="18" charset="0"/>
                  </a:defRPr>
                </a:lvl7pPr>
                <a:lvl8pPr marL="3429000" indent="-228600" algn="ctr" eaLnBrk="0" fontAlgn="base" hangingPunct="0">
                  <a:spcBef>
                    <a:spcPct val="50000"/>
                  </a:spcBef>
                  <a:spcAft>
                    <a:spcPct val="0"/>
                  </a:spcAft>
                  <a:defRPr sz="800" b="1" baseline="-25000">
                    <a:solidFill>
                      <a:schemeClr val="tx1"/>
                    </a:solidFill>
                    <a:latin typeface="Times New Roman" pitchFamily="18" charset="0"/>
                  </a:defRPr>
                </a:lvl8pPr>
                <a:lvl9pPr marL="3886200" indent="-228600" algn="ctr" eaLnBrk="0" fontAlgn="base" hangingPunct="0">
                  <a:spcBef>
                    <a:spcPct val="50000"/>
                  </a:spcBef>
                  <a:spcAft>
                    <a:spcPct val="0"/>
                  </a:spcAft>
                  <a:defRPr sz="800" b="1" baseline="-25000">
                    <a:solidFill>
                      <a:schemeClr val="tx1"/>
                    </a:solidFill>
                    <a:latin typeface="Times New Roman" pitchFamily="18" charset="0"/>
                  </a:defRPr>
                </a:lvl9pPr>
              </a:lstStyle>
              <a:p>
                <a:endParaRPr lang="en-GB" b="0" baseline="0"/>
              </a:p>
            </p:txBody>
          </p:sp>
        </p:grpSp>
        <p:sp>
          <p:nvSpPr>
            <p:cNvPr id="16" name="TextBox 15"/>
            <p:cNvSpPr txBox="1"/>
            <p:nvPr/>
          </p:nvSpPr>
          <p:spPr>
            <a:xfrm>
              <a:off x="958" y="2705"/>
              <a:ext cx="1072" cy="773"/>
            </a:xfrm>
            <a:prstGeom prst="rect">
              <a:avLst/>
            </a:prstGeom>
            <a:noFill/>
          </p:spPr>
          <p:txBody>
            <a:bodyPr wrap="square">
              <a:spAutoFit/>
            </a:bodyPr>
            <a:lstStyle/>
            <a:p>
              <a:pPr>
                <a:defRPr/>
              </a:pPr>
              <a:r>
                <a:rPr lang="en-GB" sz="1600" dirty="0">
                  <a:solidFill>
                    <a:schemeClr val="accent6">
                      <a:lumMod val="75000"/>
                    </a:schemeClr>
                  </a:solidFill>
                  <a:latin typeface="Calibri" pitchFamily="34" charset="0"/>
                  <a:cs typeface="Calibri" pitchFamily="34" charset="0"/>
                </a:rPr>
                <a:t>fast movement inside experimental magnets</a:t>
              </a:r>
            </a:p>
          </p:txBody>
        </p:sp>
        <p:cxnSp>
          <p:nvCxnSpPr>
            <p:cNvPr id="17" name="Straight Arrow Connector 16"/>
            <p:cNvCxnSpPr/>
            <p:nvPr/>
          </p:nvCxnSpPr>
          <p:spPr bwMode="auto">
            <a:xfrm flipH="1" flipV="1">
              <a:off x="1111" y="2481"/>
              <a:ext cx="127" cy="246"/>
            </a:xfrm>
            <a:prstGeom prst="straightConnector1">
              <a:avLst/>
            </a:prstGeom>
            <a:solidFill>
              <a:schemeClr val="accent1"/>
            </a:solidFill>
            <a:ln w="3175" cap="flat" cmpd="sng" algn="ctr">
              <a:solidFill>
                <a:schemeClr val="accent6"/>
              </a:solidFill>
              <a:prstDash val="solid"/>
              <a:round/>
              <a:headEnd type="none" w="med" len="med"/>
              <a:tailEnd type="arrow"/>
            </a:ln>
            <a:effectLst/>
          </p:spPr>
        </p:cxnSp>
      </p:grpSp>
      <p:sp>
        <p:nvSpPr>
          <p:cNvPr id="20" name="AutoShape 20"/>
          <p:cNvSpPr>
            <a:spLocks noChangeArrowheads="1"/>
          </p:cNvSpPr>
          <p:nvPr/>
        </p:nvSpPr>
        <p:spPr bwMode="auto">
          <a:xfrm>
            <a:off x="668338" y="5915025"/>
            <a:ext cx="8685212" cy="561975"/>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fr-CH" sz="1800" b="1" u="sng" baseline="0" dirty="0">
                <a:solidFill>
                  <a:srgbClr val="FFFFFF"/>
                </a:solidFill>
                <a:latin typeface="Calibri" pitchFamily="34" charset="0"/>
                <a:sym typeface="Symbol" pitchFamily="18" charset="2"/>
              </a:rPr>
              <a:t>ATTENTION</a:t>
            </a:r>
            <a:r>
              <a:rPr lang="fr-CH" sz="1800" b="1" baseline="0" dirty="0">
                <a:solidFill>
                  <a:srgbClr val="FFFFFF"/>
                </a:solidFill>
                <a:latin typeface="Calibri" pitchFamily="34" charset="0"/>
                <a:sym typeface="Symbol" pitchFamily="18" charset="2"/>
              </a:rPr>
              <a:t>:   </a:t>
            </a:r>
            <a:r>
              <a:rPr lang="fr-CH" sz="1800" b="1" baseline="0" dirty="0" err="1">
                <a:solidFill>
                  <a:srgbClr val="66FFFF"/>
                </a:solidFill>
                <a:latin typeface="Calibri" pitchFamily="34" charset="0"/>
                <a:sym typeface="Symbol" pitchFamily="18" charset="2"/>
              </a:rPr>
              <a:t>moving</a:t>
            </a:r>
            <a:r>
              <a:rPr lang="fr-CH" sz="1800" b="1" baseline="0" dirty="0">
                <a:solidFill>
                  <a:srgbClr val="66FFFF"/>
                </a:solidFill>
                <a:latin typeface="Calibri" pitchFamily="34" charset="0"/>
                <a:sym typeface="Symbol" pitchFamily="18" charset="2"/>
              </a:rPr>
              <a:t> </a:t>
            </a:r>
            <a:r>
              <a:rPr lang="fr-CH" sz="1800" b="1" baseline="0" dirty="0">
                <a:solidFill>
                  <a:srgbClr val="FFFFFF"/>
                </a:solidFill>
                <a:latin typeface="Calibri" pitchFamily="34" charset="0"/>
                <a:sym typeface="Symbol" pitchFamily="18" charset="2"/>
              </a:rPr>
              <a:t>in a DC </a:t>
            </a:r>
            <a:r>
              <a:rPr lang="fr-CH" sz="1800" b="1" baseline="0" dirty="0" err="1">
                <a:solidFill>
                  <a:srgbClr val="FFFFFF"/>
                </a:solidFill>
                <a:latin typeface="Calibri" pitchFamily="34" charset="0"/>
                <a:sym typeface="Symbol" pitchFamily="18" charset="2"/>
              </a:rPr>
              <a:t>field</a:t>
            </a:r>
            <a:r>
              <a:rPr lang="fr-CH" sz="1800" b="1" baseline="0" dirty="0">
                <a:solidFill>
                  <a:srgbClr val="FFFFFF"/>
                </a:solidFill>
                <a:latin typeface="Calibri" pitchFamily="34" charset="0"/>
                <a:sym typeface="Symbol" pitchFamily="18" charset="2"/>
              </a:rPr>
              <a:t> = </a:t>
            </a:r>
            <a:r>
              <a:rPr lang="fr-CH" sz="1800" b="1" baseline="0" dirty="0">
                <a:solidFill>
                  <a:srgbClr val="CC00CC"/>
                </a:solidFill>
                <a:latin typeface="Calibri" pitchFamily="34" charset="0"/>
                <a:sym typeface="Symbol" pitchFamily="18" charset="2"/>
              </a:rPr>
              <a:t>standing</a:t>
            </a:r>
            <a:r>
              <a:rPr lang="fr-CH" sz="1800" b="1" baseline="0" dirty="0">
                <a:solidFill>
                  <a:srgbClr val="FFFFFF"/>
                </a:solidFill>
                <a:latin typeface="Calibri" pitchFamily="34" charset="0"/>
                <a:sym typeface="Symbol" pitchFamily="18" charset="2"/>
              </a:rPr>
              <a:t> in a AC </a:t>
            </a:r>
            <a:r>
              <a:rPr lang="fr-CH" sz="1800" b="1" baseline="0" dirty="0" err="1">
                <a:solidFill>
                  <a:srgbClr val="FFFFFF"/>
                </a:solidFill>
                <a:latin typeface="Calibri" pitchFamily="34" charset="0"/>
                <a:sym typeface="Symbol" pitchFamily="18" charset="2"/>
              </a:rPr>
              <a:t>field</a:t>
            </a:r>
            <a:endParaRPr lang="fr-CH" sz="1800" b="1" baseline="0" dirty="0">
              <a:solidFill>
                <a:srgbClr val="FFFFFF"/>
              </a:solidFill>
              <a:latin typeface="Calibri" pitchFamily="34" charset="0"/>
            </a:endParaRPr>
          </a:p>
        </p:txBody>
      </p:sp>
    </p:spTree>
    <p:extLst>
      <p:ext uri="{BB962C8B-B14F-4D97-AF65-F5344CB8AC3E}">
        <p14:creationId xmlns:p14="http://schemas.microsoft.com/office/powerpoint/2010/main" val="2902091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DC effects on implants</a:t>
            </a:r>
          </a:p>
        </p:txBody>
      </p:sp>
      <p:pic>
        <p:nvPicPr>
          <p:cNvPr id="3" name="Picture 12"/>
          <p:cNvPicPr>
            <a:picLocks noChangeAspect="1" noChangeArrowheads="1"/>
          </p:cNvPicPr>
          <p:nvPr/>
        </p:nvPicPr>
        <p:blipFill>
          <a:blip r:embed="rId3">
            <a:clrChange>
              <a:clrFrom>
                <a:srgbClr val="2F3699"/>
              </a:clrFrom>
              <a:clrTo>
                <a:srgbClr val="2F3699">
                  <a:alpha val="0"/>
                </a:srgbClr>
              </a:clrTo>
            </a:clrChange>
            <a:extLst>
              <a:ext uri="{28A0092B-C50C-407E-A947-70E740481C1C}">
                <a14:useLocalDpi xmlns:a14="http://schemas.microsoft.com/office/drawing/2010/main" val="0"/>
              </a:ext>
            </a:extLst>
          </a:blip>
          <a:srcRect/>
          <a:stretch>
            <a:fillRect/>
          </a:stretch>
        </p:blipFill>
        <p:spPr bwMode="auto">
          <a:xfrm>
            <a:off x="4384675" y="685800"/>
            <a:ext cx="20669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5" name="Rectangle 8"/>
          <p:cNvSpPr>
            <a:spLocks noChangeArrowheads="1"/>
          </p:cNvSpPr>
          <p:nvPr/>
        </p:nvSpPr>
        <p:spPr bwMode="auto">
          <a:xfrm>
            <a:off x="889000" y="2097087"/>
            <a:ext cx="2287588" cy="549275"/>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a:solidFill>
                  <a:schemeClr val="tx1"/>
                </a:solidFill>
                <a:latin typeface="Calibri" pitchFamily="34" charset="0"/>
              </a:rPr>
              <a:t>orthopedic implants </a:t>
            </a:r>
            <a:br>
              <a:rPr lang="en-US" sz="1800" b="1" baseline="0">
                <a:solidFill>
                  <a:schemeClr val="tx1"/>
                </a:solidFill>
                <a:latin typeface="Calibri" pitchFamily="34" charset="0"/>
              </a:rPr>
            </a:br>
            <a:r>
              <a:rPr lang="en-US" sz="1800" b="1" i="1" baseline="0">
                <a:solidFill>
                  <a:schemeClr val="tx1"/>
                </a:solidFill>
                <a:latin typeface="Calibri" pitchFamily="34" charset="0"/>
              </a:rPr>
              <a:t>plates, screws, rods</a:t>
            </a:r>
          </a:p>
        </p:txBody>
      </p:sp>
      <p:sp>
        <p:nvSpPr>
          <p:cNvPr id="6" name="Line 13"/>
          <p:cNvSpPr>
            <a:spLocks noChangeShapeType="1"/>
          </p:cNvSpPr>
          <p:nvPr/>
        </p:nvSpPr>
        <p:spPr bwMode="auto">
          <a:xfrm flipH="1" flipV="1">
            <a:off x="5588000" y="1165225"/>
            <a:ext cx="2392363" cy="315913"/>
          </a:xfrm>
          <a:prstGeom prst="line">
            <a:avLst/>
          </a:prstGeom>
          <a:noFill/>
          <a:ln w="31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7" name="Rectangle 19"/>
          <p:cNvSpPr>
            <a:spLocks noChangeArrowheads="1"/>
          </p:cNvSpPr>
          <p:nvPr/>
        </p:nvSpPr>
        <p:spPr bwMode="auto">
          <a:xfrm>
            <a:off x="889000" y="3100387"/>
            <a:ext cx="2016125" cy="549275"/>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a:solidFill>
                  <a:schemeClr val="tx1"/>
                </a:solidFill>
                <a:latin typeface="Calibri" pitchFamily="34" charset="0"/>
              </a:rPr>
              <a:t>neural/bone </a:t>
            </a:r>
          </a:p>
          <a:p>
            <a:pPr algn="l">
              <a:spcBef>
                <a:spcPct val="0"/>
              </a:spcBef>
              <a:buClr>
                <a:srgbClr val="FFFFFF"/>
              </a:buClr>
              <a:defRPr/>
            </a:pPr>
            <a:r>
              <a:rPr lang="en-US" sz="1800" b="1" baseline="0">
                <a:solidFill>
                  <a:schemeClr val="tx1"/>
                </a:solidFill>
                <a:latin typeface="Calibri" pitchFamily="34" charset="0"/>
              </a:rPr>
              <a:t>stimulators</a:t>
            </a:r>
          </a:p>
        </p:txBody>
      </p:sp>
      <p:sp>
        <p:nvSpPr>
          <p:cNvPr id="8" name="Rectangle 20"/>
          <p:cNvSpPr>
            <a:spLocks noChangeArrowheads="1"/>
          </p:cNvSpPr>
          <p:nvPr/>
        </p:nvSpPr>
        <p:spPr bwMode="auto">
          <a:xfrm>
            <a:off x="889000" y="4103687"/>
            <a:ext cx="2014538" cy="274638"/>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a:solidFill>
                  <a:schemeClr val="tx1"/>
                </a:solidFill>
                <a:latin typeface="Calibri" pitchFamily="34" charset="0"/>
              </a:rPr>
              <a:t>infusion pumps</a:t>
            </a:r>
          </a:p>
        </p:txBody>
      </p:sp>
      <p:sp>
        <p:nvSpPr>
          <p:cNvPr id="9" name="Line 21"/>
          <p:cNvSpPr>
            <a:spLocks noChangeShapeType="1"/>
          </p:cNvSpPr>
          <p:nvPr/>
        </p:nvSpPr>
        <p:spPr bwMode="auto">
          <a:xfrm flipH="1" flipV="1">
            <a:off x="5767388" y="1344613"/>
            <a:ext cx="2162175" cy="1008062"/>
          </a:xfrm>
          <a:prstGeom prst="line">
            <a:avLst/>
          </a:prstGeom>
          <a:noFill/>
          <a:ln w="3175">
            <a:solidFill>
              <a:srgbClr val="FFFFFF"/>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10" name="Line 22"/>
          <p:cNvSpPr>
            <a:spLocks noChangeShapeType="1"/>
          </p:cNvSpPr>
          <p:nvPr/>
        </p:nvSpPr>
        <p:spPr bwMode="auto">
          <a:xfrm flipH="1" flipV="1">
            <a:off x="5443538" y="2711450"/>
            <a:ext cx="2341562" cy="792163"/>
          </a:xfrm>
          <a:prstGeom prst="line">
            <a:avLst/>
          </a:prstGeom>
          <a:noFill/>
          <a:ln w="31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11" name="Line 24"/>
          <p:cNvSpPr>
            <a:spLocks noChangeShapeType="1"/>
          </p:cNvSpPr>
          <p:nvPr/>
        </p:nvSpPr>
        <p:spPr bwMode="auto">
          <a:xfrm flipH="1" flipV="1">
            <a:off x="5588000" y="3686175"/>
            <a:ext cx="2197100" cy="684213"/>
          </a:xfrm>
          <a:prstGeom prst="line">
            <a:avLst/>
          </a:prstGeom>
          <a:noFill/>
          <a:ln w="31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12" name="AutoShape 25"/>
          <p:cNvSpPr>
            <a:spLocks/>
          </p:cNvSpPr>
          <p:nvPr/>
        </p:nvSpPr>
        <p:spPr bwMode="auto">
          <a:xfrm>
            <a:off x="4440238" y="3954462"/>
            <a:ext cx="3175" cy="82550"/>
          </a:xfrm>
          <a:prstGeom prst="leftBrace">
            <a:avLst>
              <a:gd name="adj1" fmla="val 216667"/>
              <a:gd name="adj2" fmla="val 50000"/>
            </a:avLst>
          </a:pr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endParaRPr lang="en-GB"/>
          </a:p>
        </p:txBody>
      </p:sp>
      <p:sp>
        <p:nvSpPr>
          <p:cNvPr id="13" name="Rectangle 31"/>
          <p:cNvSpPr>
            <a:spLocks noChangeArrowheads="1"/>
          </p:cNvSpPr>
          <p:nvPr/>
        </p:nvSpPr>
        <p:spPr bwMode="auto">
          <a:xfrm>
            <a:off x="8108950" y="3476625"/>
            <a:ext cx="1262063" cy="549275"/>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dirty="0">
                <a:solidFill>
                  <a:schemeClr val="tx1"/>
                </a:solidFill>
                <a:latin typeface="Calibri" pitchFamily="34" charset="0"/>
              </a:rPr>
              <a:t>heart valves, </a:t>
            </a:r>
            <a:br>
              <a:rPr lang="en-US" sz="1800" b="1" baseline="0" dirty="0">
                <a:solidFill>
                  <a:schemeClr val="tx1"/>
                </a:solidFill>
                <a:latin typeface="Calibri" pitchFamily="34" charset="0"/>
              </a:rPr>
            </a:br>
            <a:r>
              <a:rPr lang="en-US" sz="1800" b="1" u="sng" baseline="0" dirty="0">
                <a:solidFill>
                  <a:schemeClr val="tx1"/>
                </a:solidFill>
                <a:latin typeface="Calibri" pitchFamily="34" charset="0"/>
              </a:rPr>
              <a:t>pacemakers</a:t>
            </a:r>
          </a:p>
        </p:txBody>
      </p:sp>
      <p:sp>
        <p:nvSpPr>
          <p:cNvPr id="14" name="Rectangle 32"/>
          <p:cNvSpPr>
            <a:spLocks noChangeArrowheads="1"/>
          </p:cNvSpPr>
          <p:nvPr/>
        </p:nvSpPr>
        <p:spPr bwMode="auto">
          <a:xfrm>
            <a:off x="8108950" y="2203450"/>
            <a:ext cx="1149350" cy="274638"/>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a:solidFill>
                  <a:schemeClr val="tx1"/>
                </a:solidFill>
                <a:latin typeface="Calibri" pitchFamily="34" charset="0"/>
              </a:rPr>
              <a:t>hearing aids</a:t>
            </a:r>
          </a:p>
        </p:txBody>
      </p:sp>
      <p:sp>
        <p:nvSpPr>
          <p:cNvPr id="15" name="Rectangle 33"/>
          <p:cNvSpPr>
            <a:spLocks noChangeArrowheads="1"/>
          </p:cNvSpPr>
          <p:nvPr/>
        </p:nvSpPr>
        <p:spPr bwMode="auto">
          <a:xfrm>
            <a:off x="8108950" y="4238625"/>
            <a:ext cx="354013" cy="274638"/>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a:solidFill>
                  <a:schemeClr val="tx1"/>
                </a:solidFill>
                <a:latin typeface="Calibri" pitchFamily="34" charset="0"/>
              </a:rPr>
              <a:t>IUD</a:t>
            </a:r>
          </a:p>
        </p:txBody>
      </p:sp>
      <p:sp>
        <p:nvSpPr>
          <p:cNvPr id="16" name="Rectangle 35"/>
          <p:cNvSpPr>
            <a:spLocks noChangeArrowheads="1"/>
          </p:cNvSpPr>
          <p:nvPr/>
        </p:nvSpPr>
        <p:spPr bwMode="auto">
          <a:xfrm>
            <a:off x="8045450" y="1344613"/>
            <a:ext cx="1212850" cy="549275"/>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dirty="0">
                <a:solidFill>
                  <a:schemeClr val="tx1"/>
                </a:solidFill>
                <a:latin typeface="Calibri" pitchFamily="34" charset="0"/>
              </a:rPr>
              <a:t>eye implants</a:t>
            </a:r>
          </a:p>
          <a:p>
            <a:pPr algn="l">
              <a:spcBef>
                <a:spcPct val="0"/>
              </a:spcBef>
              <a:buClr>
                <a:srgbClr val="FFFFFF"/>
              </a:buClr>
              <a:defRPr/>
            </a:pPr>
            <a:r>
              <a:rPr lang="en-US" sz="1800" b="1" i="1" baseline="0" dirty="0">
                <a:solidFill>
                  <a:schemeClr val="tx1"/>
                </a:solidFill>
                <a:latin typeface="Calibri" pitchFamily="34" charset="0"/>
              </a:rPr>
              <a:t>splinters</a:t>
            </a:r>
          </a:p>
        </p:txBody>
      </p:sp>
      <p:sp>
        <p:nvSpPr>
          <p:cNvPr id="17" name="AutoShape 36"/>
          <p:cNvSpPr>
            <a:spLocks noChangeArrowheads="1"/>
          </p:cNvSpPr>
          <p:nvPr/>
        </p:nvSpPr>
        <p:spPr bwMode="auto">
          <a:xfrm>
            <a:off x="1628775" y="6553200"/>
            <a:ext cx="7185025" cy="346075"/>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wrap="none" lIns="0" tIns="36000" rIns="0" bIns="36000" anchor="ctr"/>
          <a:lstStyle/>
          <a:p>
            <a:pPr algn="ctr">
              <a:spcBef>
                <a:spcPct val="0"/>
              </a:spcBef>
              <a:buClr>
                <a:srgbClr val="FFFFFF"/>
              </a:buClr>
              <a:defRPr/>
            </a:pPr>
            <a:r>
              <a:rPr lang="en-US" sz="1800" b="1" baseline="0" dirty="0">
                <a:solidFill>
                  <a:srgbClr val="FFFFFF"/>
                </a:solidFill>
                <a:latin typeface="Calibri" pitchFamily="34" charset="0"/>
              </a:rPr>
              <a:t>implants may </a:t>
            </a:r>
            <a:r>
              <a:rPr lang="en-US" sz="1800" b="1" baseline="0" dirty="0">
                <a:solidFill>
                  <a:srgbClr val="FFFF00"/>
                </a:solidFill>
                <a:latin typeface="Calibri" pitchFamily="34" charset="0"/>
              </a:rPr>
              <a:t>malfunction </a:t>
            </a:r>
            <a:r>
              <a:rPr lang="en-US" sz="1800" b="1" baseline="0" dirty="0">
                <a:solidFill>
                  <a:srgbClr val="FFFFFF"/>
                </a:solidFill>
                <a:latin typeface="Calibri" pitchFamily="34" charset="0"/>
              </a:rPr>
              <a:t>or </a:t>
            </a:r>
            <a:r>
              <a:rPr lang="en-US" sz="1800" b="1" baseline="0" dirty="0">
                <a:solidFill>
                  <a:srgbClr val="FFC000"/>
                </a:solidFill>
                <a:latin typeface="Calibri" pitchFamily="34" charset="0"/>
              </a:rPr>
              <a:t>dislodge</a:t>
            </a:r>
            <a:r>
              <a:rPr lang="en-US" sz="1800" b="1" baseline="0" dirty="0">
                <a:solidFill>
                  <a:srgbClr val="FF3300"/>
                </a:solidFill>
                <a:latin typeface="Calibri" pitchFamily="34" charset="0"/>
              </a:rPr>
              <a:t> </a:t>
            </a:r>
            <a:r>
              <a:rPr lang="en-US" sz="1800" b="1" baseline="0" dirty="0">
                <a:solidFill>
                  <a:srgbClr val="FFFFFF"/>
                </a:solidFill>
                <a:latin typeface="Calibri" pitchFamily="34" charset="0"/>
              </a:rPr>
              <a:t>(especially if recent)</a:t>
            </a:r>
            <a:endParaRPr lang="en-GB" sz="1800" b="1" baseline="0" dirty="0">
              <a:solidFill>
                <a:srgbClr val="FFFFFF"/>
              </a:solidFill>
              <a:latin typeface="Calibri" pitchFamily="34" charset="0"/>
            </a:endParaRPr>
          </a:p>
        </p:txBody>
      </p:sp>
      <p:sp>
        <p:nvSpPr>
          <p:cNvPr id="18" name="Line 37"/>
          <p:cNvSpPr>
            <a:spLocks noChangeShapeType="1"/>
          </p:cNvSpPr>
          <p:nvPr/>
        </p:nvSpPr>
        <p:spPr bwMode="auto">
          <a:xfrm flipH="1" flipV="1">
            <a:off x="5443538" y="3822700"/>
            <a:ext cx="2536825" cy="1382713"/>
          </a:xfrm>
          <a:prstGeom prst="line">
            <a:avLst/>
          </a:prstGeom>
          <a:noFill/>
          <a:ln w="31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19" name="Rectangle 38"/>
          <p:cNvSpPr>
            <a:spLocks noChangeArrowheads="1"/>
          </p:cNvSpPr>
          <p:nvPr/>
        </p:nvSpPr>
        <p:spPr bwMode="auto">
          <a:xfrm>
            <a:off x="8118475" y="5091113"/>
            <a:ext cx="1373188" cy="274637"/>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a:solidFill>
                  <a:schemeClr val="tx1"/>
                </a:solidFill>
                <a:latin typeface="Calibri" pitchFamily="34" charset="0"/>
              </a:rPr>
              <a:t>magnetic anus</a:t>
            </a:r>
          </a:p>
        </p:txBody>
      </p:sp>
      <p:sp>
        <p:nvSpPr>
          <p:cNvPr id="20" name="Rectangle 39"/>
          <p:cNvSpPr>
            <a:spLocks noChangeArrowheads="1"/>
          </p:cNvSpPr>
          <p:nvPr/>
        </p:nvSpPr>
        <p:spPr bwMode="auto">
          <a:xfrm>
            <a:off x="889000" y="4830762"/>
            <a:ext cx="2014538" cy="274638"/>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a:solidFill>
                  <a:schemeClr val="tx1"/>
                </a:solidFill>
                <a:latin typeface="Calibri" pitchFamily="34" charset="0"/>
              </a:rPr>
              <a:t>needles</a:t>
            </a:r>
          </a:p>
        </p:txBody>
      </p:sp>
      <p:sp>
        <p:nvSpPr>
          <p:cNvPr id="21" name="Rectangle 42"/>
          <p:cNvSpPr>
            <a:spLocks noChangeArrowheads="1"/>
          </p:cNvSpPr>
          <p:nvPr/>
        </p:nvSpPr>
        <p:spPr bwMode="auto">
          <a:xfrm>
            <a:off x="889000" y="5397500"/>
            <a:ext cx="2014538" cy="274637"/>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dirty="0">
                <a:solidFill>
                  <a:schemeClr val="tx1"/>
                </a:solidFill>
                <a:latin typeface="Calibri" pitchFamily="34" charset="0"/>
              </a:rPr>
              <a:t>bullets, shrapnel</a:t>
            </a:r>
          </a:p>
        </p:txBody>
      </p:sp>
      <p:sp>
        <p:nvSpPr>
          <p:cNvPr id="22" name="Line 43"/>
          <p:cNvSpPr>
            <a:spLocks noChangeShapeType="1"/>
          </p:cNvSpPr>
          <p:nvPr/>
        </p:nvSpPr>
        <p:spPr bwMode="auto">
          <a:xfrm flipH="1" flipV="1">
            <a:off x="5426075" y="1422400"/>
            <a:ext cx="2565400" cy="1479550"/>
          </a:xfrm>
          <a:prstGeom prst="line">
            <a:avLst/>
          </a:prstGeom>
          <a:noFill/>
          <a:ln w="3175">
            <a:solidFill>
              <a:schemeClr val="bg1">
                <a:lumMod val="85000"/>
              </a:schemeClr>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endParaRPr lang="en-US"/>
          </a:p>
        </p:txBody>
      </p:sp>
      <p:sp>
        <p:nvSpPr>
          <p:cNvPr id="23" name="Rectangle 44"/>
          <p:cNvSpPr>
            <a:spLocks noChangeArrowheads="1"/>
          </p:cNvSpPr>
          <p:nvPr/>
        </p:nvSpPr>
        <p:spPr bwMode="auto">
          <a:xfrm>
            <a:off x="8108950" y="2752725"/>
            <a:ext cx="1401763" cy="554038"/>
          </a:xfrm>
          <a:prstGeom prst="rect">
            <a:avLst/>
          </a:prstGeom>
          <a:noFill/>
          <a:ln>
            <a:noFill/>
          </a:ln>
          <a:effectLst/>
          <a:extLst/>
        </p:spPr>
        <p:txBody>
          <a:bodyPr wrap="none" lIns="0" tIns="0" rIns="0" bIns="0">
            <a:spAutoFit/>
          </a:bodyPr>
          <a:lstStyle/>
          <a:p>
            <a:pPr algn="l">
              <a:spcBef>
                <a:spcPct val="0"/>
              </a:spcBef>
              <a:buClr>
                <a:srgbClr val="FFFFFF"/>
              </a:buClr>
              <a:defRPr/>
            </a:pPr>
            <a:r>
              <a:rPr lang="en-US" sz="1800" b="1" baseline="0" dirty="0">
                <a:solidFill>
                  <a:schemeClr val="tx1"/>
                </a:solidFill>
                <a:latin typeface="Calibri" pitchFamily="34" charset="0"/>
              </a:rPr>
              <a:t>Co-Cr implants</a:t>
            </a:r>
            <a:br>
              <a:rPr lang="en-US" sz="1800" b="1" baseline="0" dirty="0">
                <a:solidFill>
                  <a:schemeClr val="tx1"/>
                </a:solidFill>
                <a:latin typeface="Calibri" pitchFamily="34" charset="0"/>
              </a:rPr>
            </a:br>
            <a:r>
              <a:rPr lang="en-US" sz="1800" b="1" baseline="0" dirty="0">
                <a:solidFill>
                  <a:schemeClr val="tx1"/>
                </a:solidFill>
                <a:latin typeface="Calibri" pitchFamily="34" charset="0"/>
              </a:rPr>
              <a:t>braces</a:t>
            </a:r>
          </a:p>
        </p:txBody>
      </p:sp>
      <p:sp>
        <p:nvSpPr>
          <p:cNvPr id="28" name="Rectangle 42"/>
          <p:cNvSpPr>
            <a:spLocks noChangeArrowheads="1"/>
          </p:cNvSpPr>
          <p:nvPr/>
        </p:nvSpPr>
        <p:spPr bwMode="auto">
          <a:xfrm>
            <a:off x="889000" y="6096000"/>
            <a:ext cx="2014538" cy="274638"/>
          </a:xfrm>
          <a:prstGeom prst="rect">
            <a:avLst/>
          </a:prstGeom>
          <a:noFill/>
          <a:ln>
            <a:noFill/>
          </a:ln>
          <a:effectLst/>
          <a:extLst/>
        </p:spPr>
        <p:txBody>
          <a:bodyPr lIns="0" tIns="0" rIns="0" bIns="0">
            <a:spAutoFit/>
          </a:bodyPr>
          <a:lstStyle/>
          <a:p>
            <a:pPr algn="l">
              <a:spcBef>
                <a:spcPct val="0"/>
              </a:spcBef>
              <a:buClr>
                <a:srgbClr val="FFFFFF"/>
              </a:buClr>
              <a:defRPr/>
            </a:pPr>
            <a:r>
              <a:rPr lang="en-US" sz="1800" b="1" baseline="0" dirty="0">
                <a:solidFill>
                  <a:schemeClr val="tx1"/>
                </a:solidFill>
                <a:latin typeface="Calibri" pitchFamily="34" charset="0"/>
              </a:rPr>
              <a:t>jewelry, piercings</a:t>
            </a:r>
          </a:p>
        </p:txBody>
      </p:sp>
      <p:sp>
        <p:nvSpPr>
          <p:cNvPr id="29" name="AutoShape 15"/>
          <p:cNvSpPr>
            <a:spLocks/>
          </p:cNvSpPr>
          <p:nvPr/>
        </p:nvSpPr>
        <p:spPr bwMode="auto">
          <a:xfrm>
            <a:off x="3860800" y="914400"/>
            <a:ext cx="682625" cy="5472113"/>
          </a:xfrm>
          <a:prstGeom prst="leftBrace">
            <a:avLst>
              <a:gd name="adj1" fmla="val 51751"/>
              <a:gd name="adj2" fmla="val 50000"/>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pic>
        <p:nvPicPr>
          <p:cNvPr id="30" name="Picture 33" descr="http://www.yalemedicalgroup.org/stw/images/126154.jpg"/>
          <p:cNvPicPr>
            <a:picLocks noChangeAspect="1" noChangeArrowheads="1"/>
          </p:cNvPicPr>
          <p:nvPr/>
        </p:nvPicPr>
        <p:blipFill>
          <a:blip r:embed="rId4">
            <a:extLst>
              <a:ext uri="{28A0092B-C50C-407E-A947-70E740481C1C}">
                <a14:useLocalDpi xmlns:a14="http://schemas.microsoft.com/office/drawing/2010/main" val="0"/>
              </a:ext>
            </a:extLst>
          </a:blip>
          <a:srcRect l="17821" t="11209" r="16850" b="1582"/>
          <a:stretch>
            <a:fillRect/>
          </a:stretch>
        </p:blipFill>
        <p:spPr bwMode="auto">
          <a:xfrm>
            <a:off x="462756" y="1925253"/>
            <a:ext cx="3297238"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8"/>
          <p:cNvSpPr>
            <a:spLocks noChangeArrowheads="1"/>
          </p:cNvSpPr>
          <p:nvPr/>
        </p:nvSpPr>
        <p:spPr bwMode="auto">
          <a:xfrm>
            <a:off x="2870200" y="914400"/>
            <a:ext cx="501651" cy="747713"/>
          </a:xfrm>
          <a:prstGeom prst="rect">
            <a:avLst/>
          </a:prstGeom>
          <a:solidFill>
            <a:schemeClr val="tx1"/>
          </a:solidFill>
          <a:ln w="3175" algn="ctr">
            <a:solidFill>
              <a:srgbClr val="FFFFFF"/>
            </a:solidFill>
            <a:miter lim="800000"/>
            <a:headEnd/>
            <a:tailEnd/>
          </a:ln>
          <a:effectLst/>
          <a:extLst/>
        </p:spPr>
        <p:txBody>
          <a:bodyPr wrap="none" lIns="0" tIns="0" rIns="0" bIns="0" anchor="ctr" anchorCtr="0"/>
          <a:lstStyle/>
          <a:p>
            <a:pPr algn="ctr">
              <a:spcBef>
                <a:spcPct val="0"/>
              </a:spcBef>
              <a:buClr>
                <a:srgbClr val="FFFFFF"/>
              </a:buClr>
              <a:defRPr/>
            </a:pPr>
            <a:r>
              <a:rPr lang="en-US" sz="4200" baseline="0" dirty="0" smtClean="0">
                <a:solidFill>
                  <a:schemeClr val="bg1"/>
                </a:solidFill>
                <a:latin typeface="Calibri" pitchFamily="34" charset="0"/>
                <a:sym typeface="Wingdings" pitchFamily="2" charset="2"/>
              </a:rPr>
              <a:t></a:t>
            </a:r>
            <a:endParaRPr lang="en-US" sz="3200" baseline="0" dirty="0">
              <a:solidFill>
                <a:schemeClr val="bg1"/>
              </a:solidFill>
              <a:effectLst>
                <a:outerShdw blurRad="38100" dist="38100" dir="2700000" algn="tl">
                  <a:srgbClr val="919191"/>
                </a:outerShdw>
              </a:effectLst>
              <a:latin typeface="Calibri" pitchFamily="34" charset="0"/>
            </a:endParaRPr>
          </a:p>
        </p:txBody>
      </p:sp>
      <p:sp>
        <p:nvSpPr>
          <p:cNvPr id="33" name="Rectangle 14"/>
          <p:cNvSpPr>
            <a:spLocks noChangeArrowheads="1"/>
          </p:cNvSpPr>
          <p:nvPr/>
        </p:nvSpPr>
        <p:spPr bwMode="auto">
          <a:xfrm>
            <a:off x="889000" y="989012"/>
            <a:ext cx="2444751" cy="549275"/>
          </a:xfrm>
          <a:prstGeom prst="rect">
            <a:avLst/>
          </a:prstGeom>
          <a:noFill/>
          <a:ln>
            <a:noFill/>
          </a:ln>
          <a:effectLst/>
          <a:extLst/>
        </p:spPr>
        <p:txBody>
          <a:bodyPr wrap="square" lIns="0" tIns="0" rIns="0" bIns="0">
            <a:spAutoFit/>
          </a:bodyPr>
          <a:lstStyle/>
          <a:p>
            <a:pPr algn="l">
              <a:spcBef>
                <a:spcPct val="0"/>
              </a:spcBef>
              <a:buClr>
                <a:srgbClr val="FFFFFF"/>
              </a:buClr>
              <a:defRPr/>
            </a:pPr>
            <a:r>
              <a:rPr lang="en-US" sz="1800" b="1" u="sng" baseline="0" dirty="0">
                <a:solidFill>
                  <a:schemeClr val="tx1"/>
                </a:solidFill>
                <a:latin typeface="Calibri" pitchFamily="34" charset="0"/>
              </a:rPr>
              <a:t>vascular clips</a:t>
            </a:r>
            <a:br>
              <a:rPr lang="en-US" sz="1800" b="1" u="sng" baseline="0" dirty="0">
                <a:solidFill>
                  <a:schemeClr val="tx1"/>
                </a:solidFill>
                <a:latin typeface="Calibri" pitchFamily="34" charset="0"/>
              </a:rPr>
            </a:br>
            <a:r>
              <a:rPr lang="en-US" sz="1800" b="1" i="1" baseline="0" dirty="0">
                <a:solidFill>
                  <a:schemeClr val="tx1"/>
                </a:solidFill>
                <a:latin typeface="Calibri" pitchFamily="34" charset="0"/>
              </a:rPr>
              <a:t>(e.g. </a:t>
            </a:r>
            <a:r>
              <a:rPr lang="en-US" sz="1800" b="1" i="1" baseline="0" dirty="0" smtClean="0">
                <a:solidFill>
                  <a:schemeClr val="tx1"/>
                </a:solidFill>
                <a:latin typeface="Calibri" pitchFamily="34" charset="0"/>
              </a:rPr>
              <a:t>for aneurysms)</a:t>
            </a:r>
            <a:endParaRPr lang="en-US" sz="1800" b="1" i="1" u="sng" baseline="0" dirty="0">
              <a:solidFill>
                <a:schemeClr val="tx1"/>
              </a:solidFill>
              <a:latin typeface="Calibri" pitchFamily="34" charset="0"/>
            </a:endParaRPr>
          </a:p>
        </p:txBody>
      </p:sp>
      <p:sp>
        <p:nvSpPr>
          <p:cNvPr id="35" name="Rectangle 38"/>
          <p:cNvSpPr>
            <a:spLocks noChangeArrowheads="1"/>
          </p:cNvSpPr>
          <p:nvPr/>
        </p:nvSpPr>
        <p:spPr bwMode="auto">
          <a:xfrm>
            <a:off x="9491663" y="3338512"/>
            <a:ext cx="501651" cy="747713"/>
          </a:xfrm>
          <a:prstGeom prst="rect">
            <a:avLst/>
          </a:prstGeom>
          <a:solidFill>
            <a:schemeClr val="tx1"/>
          </a:solidFill>
          <a:ln w="3175" algn="ctr">
            <a:solidFill>
              <a:srgbClr val="FFFFFF"/>
            </a:solidFill>
            <a:miter lim="800000"/>
            <a:headEnd/>
            <a:tailEnd/>
          </a:ln>
          <a:effectLst/>
          <a:extLst/>
        </p:spPr>
        <p:txBody>
          <a:bodyPr wrap="none" lIns="0" tIns="0" rIns="0" bIns="0" anchor="ctr" anchorCtr="0"/>
          <a:lstStyle/>
          <a:p>
            <a:pPr algn="ctr">
              <a:spcBef>
                <a:spcPct val="0"/>
              </a:spcBef>
              <a:buClr>
                <a:srgbClr val="FFFFFF"/>
              </a:buClr>
              <a:defRPr/>
            </a:pPr>
            <a:r>
              <a:rPr lang="en-US" sz="4200" baseline="0" dirty="0" smtClean="0">
                <a:solidFill>
                  <a:schemeClr val="bg1"/>
                </a:solidFill>
                <a:latin typeface="Calibri" pitchFamily="34" charset="0"/>
                <a:sym typeface="Wingdings" pitchFamily="2" charset="2"/>
              </a:rPr>
              <a:t></a:t>
            </a:r>
            <a:endParaRPr lang="en-US" sz="3200" baseline="0" dirty="0">
              <a:solidFill>
                <a:schemeClr val="bg1"/>
              </a:solidFill>
              <a:effectLst>
                <a:outerShdw blurRad="38100" dist="38100" dir="2700000" algn="tl">
                  <a:srgbClr val="919191"/>
                </a:outerShdw>
              </a:effectLst>
              <a:latin typeface="Calibri" pitchFamily="34" charset="0"/>
            </a:endParaRPr>
          </a:p>
        </p:txBody>
      </p:sp>
    </p:spTree>
    <p:extLst>
      <p:ext uri="{BB962C8B-B14F-4D97-AF65-F5344CB8AC3E}">
        <p14:creationId xmlns:p14="http://schemas.microsoft.com/office/powerpoint/2010/main" val="33029633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 calcmode="lin" valueType="num">
                                      <p:cBhvr>
                                        <p:cTn id="51" dur="1000" fill="hold"/>
                                        <p:tgtEl>
                                          <p:spTgt spid="30"/>
                                        </p:tgtEl>
                                        <p:attrNameLst>
                                          <p:attrName>ppt_w</p:attrName>
                                        </p:attrNameLst>
                                      </p:cBhvr>
                                      <p:tavLst>
                                        <p:tav tm="0">
                                          <p:val>
                                            <p:fltVal val="0"/>
                                          </p:val>
                                        </p:tav>
                                        <p:tav tm="100000">
                                          <p:val>
                                            <p:strVal val="#ppt_w"/>
                                          </p:val>
                                        </p:tav>
                                      </p:tavLst>
                                    </p:anim>
                                    <p:anim calcmode="lin" valueType="num">
                                      <p:cBhvr>
                                        <p:cTn id="52" dur="1000" fill="hold"/>
                                        <p:tgtEl>
                                          <p:spTgt spid="30"/>
                                        </p:tgtEl>
                                        <p:attrNameLst>
                                          <p:attrName>ppt_h</p:attrName>
                                        </p:attrNameLst>
                                      </p:cBhvr>
                                      <p:tavLst>
                                        <p:tav tm="0">
                                          <p:val>
                                            <p:fltVal val="0"/>
                                          </p:val>
                                        </p:tav>
                                        <p:tav tm="100000">
                                          <p:val>
                                            <p:strVal val="#ppt_h"/>
                                          </p:val>
                                        </p:tav>
                                      </p:tavLst>
                                    </p:anim>
                                    <p:anim calcmode="lin" valueType="num">
                                      <p:cBhvr>
                                        <p:cTn id="53" dur="1000" fill="hold"/>
                                        <p:tgtEl>
                                          <p:spTgt spid="30"/>
                                        </p:tgtEl>
                                        <p:attrNameLst>
                                          <p:attrName>style.rotation</p:attrName>
                                        </p:attrNameLst>
                                      </p:cBhvr>
                                      <p:tavLst>
                                        <p:tav tm="0">
                                          <p:val>
                                            <p:fltVal val="90"/>
                                          </p:val>
                                        </p:tav>
                                        <p:tav tm="100000">
                                          <p:val>
                                            <p:fltVal val="0"/>
                                          </p:val>
                                        </p:tav>
                                      </p:tavLst>
                                    </p:anim>
                                    <p:animEffect transition="in" filter="fade">
                                      <p:cBhvr>
                                        <p:cTn id="54" dur="1000"/>
                                        <p:tgtEl>
                                          <p:spTgt spid="30"/>
                                        </p:tgtEl>
                                      </p:cBhvr>
                                    </p:animEffec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p:bldP spid="20" grpId="0"/>
      <p:bldP spid="21" grpId="0"/>
      <p:bldP spid="22" grpId="0" animBg="1"/>
      <p:bldP spid="23" grpId="0"/>
      <p:bldP spid="28" grpId="0"/>
      <p:bldP spid="29" grpId="0" animBg="1"/>
      <p:bldP spid="32" grpId="0" animBg="1"/>
      <p:bldP spid="33" grpId="0"/>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Magnetic fields and pacemakers</a:t>
            </a:r>
          </a:p>
        </p:txBody>
      </p:sp>
      <p:pic>
        <p:nvPicPr>
          <p:cNvPr id="3" name="Picture 18" descr="Reed_switch_(ak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4330817"/>
            <a:ext cx="3009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pacema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014529"/>
            <a:ext cx="30099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a:spLocks noChangeArrowheads="1"/>
          </p:cNvSpPr>
          <p:nvPr/>
        </p:nvSpPr>
        <p:spPr bwMode="auto">
          <a:xfrm>
            <a:off x="3621088" y="1006592"/>
            <a:ext cx="6048375" cy="3113087"/>
          </a:xfrm>
          <a:prstGeom prst="rect">
            <a:avLst/>
          </a:prstGeom>
          <a:noFill/>
          <a:ln w="12700">
            <a:noFill/>
            <a:miter lim="800000"/>
            <a:headEnd type="none" w="sm" len="sm"/>
            <a:tailEnd type="none" w="sm" len="sm"/>
          </a:ln>
          <a:effectLst/>
        </p:spPr>
        <p:txBody>
          <a:bodyPr>
            <a:spAutoFit/>
          </a:bodyPr>
          <a:lstStyle/>
          <a:p>
            <a:pPr marL="285750" indent="-285750" algn="l">
              <a:spcBef>
                <a:spcPct val="0"/>
              </a:spcBef>
              <a:buClr>
                <a:schemeClr val="tx1"/>
              </a:buClr>
              <a:buFont typeface="Arial" pitchFamily="34" charset="0"/>
              <a:buChar char="•"/>
              <a:defRPr/>
            </a:pPr>
            <a:r>
              <a:rPr lang="en-US" sz="1800" baseline="0" dirty="0">
                <a:solidFill>
                  <a:schemeClr val="tx1"/>
                </a:solidFill>
                <a:latin typeface="Calibri" pitchFamily="34" charset="0"/>
              </a:rPr>
              <a:t>Normal pacemaker function: </a:t>
            </a:r>
            <a:r>
              <a:rPr lang="en-US" sz="1800" u="sng" baseline="0" dirty="0">
                <a:solidFill>
                  <a:schemeClr val="tx1"/>
                </a:solidFill>
                <a:latin typeface="Calibri" pitchFamily="34" charset="0"/>
              </a:rPr>
              <a:t>sense</a:t>
            </a:r>
            <a:r>
              <a:rPr lang="en-US" sz="1800" baseline="0" dirty="0">
                <a:solidFill>
                  <a:schemeClr val="tx1"/>
                </a:solidFill>
                <a:latin typeface="Calibri" pitchFamily="34" charset="0"/>
              </a:rPr>
              <a:t> electrical cardiac pulses, if needed </a:t>
            </a:r>
            <a:r>
              <a:rPr lang="en-US" sz="1800" u="sng" baseline="0" dirty="0">
                <a:solidFill>
                  <a:schemeClr val="tx1"/>
                </a:solidFill>
                <a:latin typeface="Calibri" pitchFamily="34" charset="0"/>
              </a:rPr>
              <a:t>provide pulses</a:t>
            </a:r>
            <a:r>
              <a:rPr lang="en-US" sz="1800" baseline="0" dirty="0">
                <a:solidFill>
                  <a:schemeClr val="tx1"/>
                </a:solidFill>
                <a:latin typeface="Calibri" pitchFamily="34" charset="0"/>
              </a:rPr>
              <a:t> at an appropriate intensity and rate</a:t>
            </a:r>
          </a:p>
          <a:p>
            <a:pPr marL="285750" indent="-285750" algn="l">
              <a:spcBef>
                <a:spcPct val="0"/>
              </a:spcBef>
              <a:buClr>
                <a:schemeClr val="tx1"/>
              </a:buClr>
              <a:buFont typeface="Arial" pitchFamily="34" charset="0"/>
              <a:buChar char="•"/>
              <a:defRPr/>
            </a:pPr>
            <a:r>
              <a:rPr lang="en-US" sz="1800" baseline="0" dirty="0">
                <a:solidFill>
                  <a:schemeClr val="tx1"/>
                </a:solidFill>
                <a:latin typeface="Calibri" pitchFamily="34" charset="0"/>
              </a:rPr>
              <a:t>A reed switch can be magnetically closed from outside to:</a:t>
            </a:r>
          </a:p>
          <a:p>
            <a:pPr marL="360363" algn="l">
              <a:spcBef>
                <a:spcPct val="0"/>
              </a:spcBef>
              <a:buClr>
                <a:schemeClr val="tx1"/>
              </a:buClr>
              <a:defRPr/>
            </a:pPr>
            <a:r>
              <a:rPr lang="en-US" sz="1800" baseline="0" dirty="0" smtClean="0">
                <a:solidFill>
                  <a:schemeClr val="tx1"/>
                </a:solidFill>
                <a:latin typeface="Calibri" pitchFamily="34" charset="0"/>
              </a:rPr>
              <a:t>-  </a:t>
            </a:r>
            <a:r>
              <a:rPr lang="en-US" sz="1800" baseline="0" dirty="0">
                <a:solidFill>
                  <a:schemeClr val="tx1"/>
                </a:solidFill>
                <a:latin typeface="Calibri" pitchFamily="34" charset="0"/>
              </a:rPr>
              <a:t>disable pulse sensing and go into fixed-frequency mode          (asynchronous pacing)</a:t>
            </a:r>
          </a:p>
          <a:p>
            <a:pPr marL="266700" algn="l">
              <a:spcBef>
                <a:spcPct val="0"/>
              </a:spcBef>
              <a:buClr>
                <a:schemeClr val="tx1"/>
              </a:buClr>
              <a:defRPr/>
            </a:pPr>
            <a:r>
              <a:rPr lang="en-US" sz="1800" baseline="0" dirty="0" smtClean="0">
                <a:solidFill>
                  <a:schemeClr val="tx1"/>
                </a:solidFill>
                <a:latin typeface="Calibri" pitchFamily="34" charset="0"/>
              </a:rPr>
              <a:t>-  </a:t>
            </a:r>
            <a:r>
              <a:rPr lang="en-US" sz="1800" baseline="0" dirty="0">
                <a:solidFill>
                  <a:schemeClr val="tx1"/>
                </a:solidFill>
                <a:latin typeface="Calibri" pitchFamily="34" charset="0"/>
              </a:rPr>
              <a:t>go into programming mode</a:t>
            </a:r>
          </a:p>
          <a:p>
            <a:pPr marL="285750" indent="-285750" algn="l">
              <a:spcBef>
                <a:spcPct val="0"/>
              </a:spcBef>
              <a:buClr>
                <a:schemeClr val="tx1"/>
              </a:buClr>
              <a:buFont typeface="Arial" pitchFamily="34" charset="0"/>
              <a:buChar char="•"/>
              <a:defRPr/>
            </a:pPr>
            <a:r>
              <a:rPr lang="en-US" sz="1800" baseline="0" dirty="0">
                <a:solidFill>
                  <a:schemeClr val="tx1"/>
                </a:solidFill>
                <a:latin typeface="Calibri" pitchFamily="34" charset="0"/>
              </a:rPr>
              <a:t>Uncontrolled switch behavior if B &gt; 0.7 </a:t>
            </a:r>
            <a:r>
              <a:rPr lang="en-US" sz="1800" baseline="0" dirty="0" err="1">
                <a:solidFill>
                  <a:schemeClr val="tx1"/>
                </a:solidFill>
                <a:latin typeface="Calibri" pitchFamily="34" charset="0"/>
              </a:rPr>
              <a:t>mT</a:t>
            </a:r>
            <a:r>
              <a:rPr lang="en-US" sz="1800" baseline="0" dirty="0">
                <a:solidFill>
                  <a:schemeClr val="tx1"/>
                </a:solidFill>
                <a:latin typeface="Calibri" pitchFamily="34" charset="0"/>
              </a:rPr>
              <a:t> </a:t>
            </a:r>
            <a:r>
              <a:rPr lang="en-US" sz="1800" baseline="0" dirty="0">
                <a:solidFill>
                  <a:schemeClr val="tx1"/>
                </a:solidFill>
                <a:latin typeface="Calibri" pitchFamily="34" charset="0"/>
                <a:sym typeface="Symbol" pitchFamily="18" charset="2"/>
              </a:rPr>
              <a:t> </a:t>
            </a:r>
            <a:br>
              <a:rPr lang="en-US" sz="1800" baseline="0" dirty="0">
                <a:solidFill>
                  <a:schemeClr val="tx1"/>
                </a:solidFill>
                <a:latin typeface="Calibri" pitchFamily="34" charset="0"/>
                <a:sym typeface="Symbol" pitchFamily="18" charset="2"/>
              </a:rPr>
            </a:br>
            <a:r>
              <a:rPr lang="en-US" sz="1800" baseline="0" dirty="0">
                <a:solidFill>
                  <a:schemeClr val="tx1"/>
                </a:solidFill>
                <a:latin typeface="Calibri" pitchFamily="34" charset="0"/>
                <a:sym typeface="Symbol" pitchFamily="18" charset="2"/>
              </a:rPr>
              <a:t>competitive rhythms  </a:t>
            </a:r>
            <a:r>
              <a:rPr lang="en-US" sz="1800" b="1" baseline="0" dirty="0">
                <a:solidFill>
                  <a:srgbClr val="92D050"/>
                </a:solidFill>
                <a:latin typeface="Calibri" pitchFamily="34" charset="0"/>
                <a:sym typeface="Symbol" pitchFamily="18" charset="2"/>
              </a:rPr>
              <a:t>discomfort</a:t>
            </a:r>
            <a:r>
              <a:rPr lang="en-US" sz="1800" baseline="0" dirty="0">
                <a:solidFill>
                  <a:schemeClr val="tx1"/>
                </a:solidFill>
                <a:latin typeface="Calibri" pitchFamily="34" charset="0"/>
                <a:sym typeface="Symbol" pitchFamily="18" charset="2"/>
              </a:rPr>
              <a:t>, </a:t>
            </a:r>
            <a:r>
              <a:rPr lang="en-US" sz="1800" b="1" baseline="0" dirty="0">
                <a:solidFill>
                  <a:srgbClr val="FFC000"/>
                </a:solidFill>
                <a:latin typeface="Calibri" pitchFamily="34" charset="0"/>
                <a:sym typeface="Symbol" pitchFamily="18" charset="2"/>
              </a:rPr>
              <a:t>arrhythmia</a:t>
            </a:r>
            <a:r>
              <a:rPr lang="en-US" sz="1800" b="1" baseline="0" dirty="0">
                <a:solidFill>
                  <a:schemeClr val="tx1"/>
                </a:solidFill>
                <a:latin typeface="Calibri" pitchFamily="34" charset="0"/>
                <a:sym typeface="Symbol" pitchFamily="18" charset="2"/>
              </a:rPr>
              <a:t>, </a:t>
            </a:r>
            <a:r>
              <a:rPr lang="en-US" sz="1800" b="1" baseline="0" dirty="0">
                <a:solidFill>
                  <a:srgbClr val="FF0000"/>
                </a:solidFill>
                <a:latin typeface="Calibri" pitchFamily="34" charset="0"/>
                <a:sym typeface="Symbol" pitchFamily="18" charset="2"/>
              </a:rPr>
              <a:t>death</a:t>
            </a:r>
          </a:p>
          <a:p>
            <a:pPr marL="285750" indent="-285750" algn="l">
              <a:spcBef>
                <a:spcPct val="0"/>
              </a:spcBef>
              <a:buClr>
                <a:schemeClr val="tx1"/>
              </a:buClr>
              <a:buFont typeface="Arial" pitchFamily="34" charset="0"/>
              <a:buChar char="•"/>
              <a:defRPr/>
            </a:pPr>
            <a:r>
              <a:rPr lang="en-US" sz="1800" baseline="0" dirty="0">
                <a:solidFill>
                  <a:schemeClr val="tx1"/>
                </a:solidFill>
                <a:latin typeface="Calibri" pitchFamily="34" charset="0"/>
                <a:sym typeface="Symbol" pitchFamily="18" charset="2"/>
              </a:rPr>
              <a:t>AC fields may interfere with pulse detection/generation electronics</a:t>
            </a:r>
          </a:p>
        </p:txBody>
      </p:sp>
      <p:sp>
        <p:nvSpPr>
          <p:cNvPr id="7" name="AutoShape 7"/>
          <p:cNvSpPr>
            <a:spLocks noChangeArrowheads="1"/>
          </p:cNvSpPr>
          <p:nvPr/>
        </p:nvSpPr>
        <p:spPr bwMode="auto">
          <a:xfrm>
            <a:off x="1079500" y="5197083"/>
            <a:ext cx="7967663" cy="876648"/>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1" baseline="0" dirty="0">
                <a:solidFill>
                  <a:srgbClr val="FFFFFF"/>
                </a:solidFill>
                <a:latin typeface="Calibri" pitchFamily="34" charset="0"/>
              </a:rPr>
              <a:t>pacemakers, implantable defibrillators (ICD) </a:t>
            </a:r>
            <a:r>
              <a:rPr lang="en-US" sz="1800" b="1" baseline="0" dirty="0" err="1">
                <a:solidFill>
                  <a:srgbClr val="FFFFFF"/>
                </a:solidFill>
                <a:latin typeface="Calibri" pitchFamily="34" charset="0"/>
              </a:rPr>
              <a:t>etc</a:t>
            </a:r>
            <a:endParaRPr lang="en-US" sz="1800" b="1" baseline="0" dirty="0">
              <a:solidFill>
                <a:srgbClr val="FFFFFF"/>
              </a:solidFill>
              <a:latin typeface="Calibri" pitchFamily="34" charset="0"/>
            </a:endParaRPr>
          </a:p>
          <a:p>
            <a:pPr algn="ctr">
              <a:spcBef>
                <a:spcPct val="0"/>
              </a:spcBef>
              <a:buClr>
                <a:srgbClr val="FFFFFF"/>
              </a:buClr>
              <a:defRPr/>
            </a:pPr>
            <a:r>
              <a:rPr lang="en-US" sz="1800" b="1" baseline="0" dirty="0">
                <a:solidFill>
                  <a:srgbClr val="FFFF00"/>
                </a:solidFill>
                <a:latin typeface="Calibri" pitchFamily="34" charset="0"/>
              </a:rPr>
              <a:t>exposure to B &gt; 0.5 </a:t>
            </a:r>
            <a:r>
              <a:rPr lang="en-US" sz="1800" b="1" baseline="0" dirty="0" err="1">
                <a:solidFill>
                  <a:srgbClr val="FFFF00"/>
                </a:solidFill>
                <a:latin typeface="Calibri" pitchFamily="34" charset="0"/>
              </a:rPr>
              <a:t>mT</a:t>
            </a:r>
            <a:r>
              <a:rPr lang="en-US" sz="1800" b="1" baseline="0" dirty="0">
                <a:solidFill>
                  <a:srgbClr val="FFFF00"/>
                </a:solidFill>
                <a:latin typeface="Calibri" pitchFamily="34" charset="0"/>
              </a:rPr>
              <a:t> is absolutely forbidden</a:t>
            </a:r>
          </a:p>
        </p:txBody>
      </p:sp>
      <p:sp>
        <p:nvSpPr>
          <p:cNvPr id="8" name="Rectangle 13"/>
          <p:cNvSpPr>
            <a:spLocks noChangeArrowheads="1"/>
          </p:cNvSpPr>
          <p:nvPr/>
        </p:nvSpPr>
        <p:spPr bwMode="auto">
          <a:xfrm>
            <a:off x="4089400" y="4522787"/>
            <a:ext cx="4284663" cy="430213"/>
          </a:xfrm>
          <a:prstGeom prst="rect">
            <a:avLst/>
          </a:prstGeom>
          <a:noFill/>
          <a:ln>
            <a:noFill/>
          </a:ln>
          <a:effectLst/>
          <a:extLst/>
        </p:spPr>
        <p:txBody>
          <a:bodyPr lIns="0" tIns="0" rIns="0" bIns="0">
            <a:spAutoFit/>
          </a:bodyPr>
          <a:lstStyle/>
          <a:p>
            <a:pPr>
              <a:spcBef>
                <a:spcPct val="0"/>
              </a:spcBef>
              <a:buClr>
                <a:schemeClr val="tx1"/>
              </a:buClr>
              <a:defRPr/>
            </a:pPr>
            <a:r>
              <a:rPr lang="en-US" sz="1400" b="0" baseline="0" dirty="0">
                <a:solidFill>
                  <a:schemeClr val="tx1"/>
                </a:solidFill>
                <a:latin typeface="Calibri" pitchFamily="34" charset="0"/>
              </a:rPr>
              <a:t>reed switch</a:t>
            </a:r>
          </a:p>
          <a:p>
            <a:pPr>
              <a:spcBef>
                <a:spcPct val="0"/>
              </a:spcBef>
              <a:buClr>
                <a:schemeClr val="tx1"/>
              </a:buClr>
              <a:defRPr/>
            </a:pPr>
            <a:r>
              <a:rPr lang="en-US" sz="1400" b="0" baseline="0" dirty="0">
                <a:solidFill>
                  <a:schemeClr val="tx1"/>
                </a:solidFill>
                <a:latin typeface="Calibri" pitchFamily="34" charset="0"/>
              </a:rPr>
              <a:t>external field </a:t>
            </a:r>
            <a:r>
              <a:rPr lang="en-US" sz="1400" b="0" baseline="0" dirty="0">
                <a:solidFill>
                  <a:schemeClr val="tx1"/>
                </a:solidFill>
                <a:latin typeface="Calibri" pitchFamily="34" charset="0"/>
                <a:sym typeface="Symbol" pitchFamily="18" charset="2"/>
              </a:rPr>
              <a:t> magnetization and closure of contacts</a:t>
            </a:r>
          </a:p>
        </p:txBody>
      </p:sp>
      <p:sp>
        <p:nvSpPr>
          <p:cNvPr id="9" name="Line 13"/>
          <p:cNvSpPr>
            <a:spLocks noChangeShapeType="1"/>
          </p:cNvSpPr>
          <p:nvPr/>
        </p:nvSpPr>
        <p:spPr bwMode="auto">
          <a:xfrm flipH="1" flipV="1">
            <a:off x="1957387" y="4634705"/>
            <a:ext cx="2008437" cy="163325"/>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nchor="ctr">
            <a:spAutoFit/>
          </a:bodyPr>
          <a:lstStyle/>
          <a:p>
            <a:endParaRPr lang="en-US"/>
          </a:p>
        </p:txBody>
      </p:sp>
      <p:sp>
        <p:nvSpPr>
          <p:cNvPr id="10" name="AutoShape 7"/>
          <p:cNvSpPr>
            <a:spLocks noChangeArrowheads="1"/>
          </p:cNvSpPr>
          <p:nvPr/>
        </p:nvSpPr>
        <p:spPr bwMode="auto">
          <a:xfrm>
            <a:off x="138906" y="6219656"/>
            <a:ext cx="9638630" cy="562144"/>
          </a:xfrm>
          <a:prstGeom prst="bevel">
            <a:avLst>
              <a:gd name="adj" fmla="val 6264"/>
            </a:avLst>
          </a:prstGeom>
          <a:solidFill>
            <a:srgbClr val="FF0000"/>
          </a:solidFill>
          <a:ln w="3175">
            <a:solidFill>
              <a:schemeClr val="tx1"/>
            </a:solidFill>
            <a:miter lim="800000"/>
            <a:headEnd/>
            <a:tailEnd/>
          </a:ln>
          <a:effectLst/>
          <a:extLst/>
        </p:spPr>
        <p:txBody>
          <a:bodyPr wrap="square" lIns="108000" tIns="108000" rIns="108000" bIns="108000" anchor="ctr">
            <a:spAutoFit/>
          </a:bodyPr>
          <a:lstStyle/>
          <a:p>
            <a:pPr algn="ctr">
              <a:spcBef>
                <a:spcPct val="0"/>
              </a:spcBef>
              <a:buClr>
                <a:srgbClr val="FFFFFF"/>
              </a:buClr>
              <a:defRPr/>
            </a:pPr>
            <a:r>
              <a:rPr lang="en-US" sz="1800" b="1" baseline="0" dirty="0" smtClean="0">
                <a:solidFill>
                  <a:srgbClr val="FFFF00"/>
                </a:solidFill>
                <a:latin typeface="Calibri" pitchFamily="34" charset="0"/>
              </a:rPr>
              <a:t>field sources &gt; 0.5 </a:t>
            </a:r>
            <a:r>
              <a:rPr lang="en-US" sz="1800" b="1" baseline="0" dirty="0" err="1" smtClean="0">
                <a:solidFill>
                  <a:srgbClr val="FFFF00"/>
                </a:solidFill>
                <a:latin typeface="Calibri" pitchFamily="34" charset="0"/>
              </a:rPr>
              <a:t>mT</a:t>
            </a:r>
            <a:r>
              <a:rPr lang="en-US" sz="1800" b="1" baseline="0" dirty="0" smtClean="0">
                <a:solidFill>
                  <a:srgbClr val="FFFF00"/>
                </a:solidFill>
                <a:latin typeface="Calibri" pitchFamily="34" charset="0"/>
              </a:rPr>
              <a:t> are ubiquitous (office magnets, electrical components, machinery ….)</a:t>
            </a:r>
            <a:endParaRPr lang="en-US" sz="1800" b="1" baseline="0" dirty="0">
              <a:solidFill>
                <a:srgbClr val="FFFF00"/>
              </a:solidFill>
              <a:latin typeface="Calibri" pitchFamily="34" charset="0"/>
            </a:endParaRPr>
          </a:p>
        </p:txBody>
      </p:sp>
    </p:spTree>
    <p:extLst>
      <p:ext uri="{BB962C8B-B14F-4D97-AF65-F5344CB8AC3E}">
        <p14:creationId xmlns:p14="http://schemas.microsoft.com/office/powerpoint/2010/main" val="2100922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AC effects on implants</a:t>
            </a:r>
          </a:p>
        </p:txBody>
      </p:sp>
      <p:pic>
        <p:nvPicPr>
          <p:cNvPr id="3" name="Picture 2"/>
          <p:cNvPicPr>
            <a:picLocks noChangeAspect="1" noChangeArrowheads="1"/>
          </p:cNvPicPr>
          <p:nvPr/>
        </p:nvPicPr>
        <p:blipFill>
          <a:blip r:embed="rId3">
            <a:clrChange>
              <a:clrFrom>
                <a:srgbClr val="2F3699"/>
              </a:clrFrom>
              <a:clrTo>
                <a:srgbClr val="2F3699">
                  <a:alpha val="0"/>
                </a:srgbClr>
              </a:clrTo>
            </a:clrChange>
            <a:extLst>
              <a:ext uri="{28A0092B-C50C-407E-A947-70E740481C1C}">
                <a14:useLocalDpi xmlns:a14="http://schemas.microsoft.com/office/drawing/2010/main" val="0"/>
              </a:ext>
            </a:extLst>
          </a:blip>
          <a:srcRect/>
          <a:stretch>
            <a:fillRect/>
          </a:stretch>
        </p:blipFill>
        <p:spPr bwMode="auto">
          <a:xfrm>
            <a:off x="2800350" y="1146175"/>
            <a:ext cx="206692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5" name="Rectangle 7"/>
          <p:cNvSpPr>
            <a:spLocks noChangeArrowheads="1"/>
          </p:cNvSpPr>
          <p:nvPr/>
        </p:nvSpPr>
        <p:spPr bwMode="auto">
          <a:xfrm>
            <a:off x="279400" y="3729037"/>
            <a:ext cx="2287588" cy="549275"/>
          </a:xfrm>
          <a:prstGeom prst="rect">
            <a:avLst/>
          </a:prstGeom>
          <a:noFill/>
          <a:ln>
            <a:noFill/>
          </a:ln>
          <a:effectLst/>
          <a:extLst/>
        </p:spPr>
        <p:txBody>
          <a:bodyPr lIns="0" tIns="0" rIns="0" bIns="0">
            <a:spAutoFit/>
          </a:bodyPr>
          <a:lstStyle/>
          <a:p>
            <a:pPr marL="285750" indent="-285750" algn="l">
              <a:spcBef>
                <a:spcPct val="0"/>
              </a:spcBef>
              <a:buFont typeface="Arial" pitchFamily="34" charset="0"/>
              <a:buChar char="•"/>
              <a:defRPr/>
            </a:pPr>
            <a:r>
              <a:rPr lang="en-US" sz="1800" baseline="0" dirty="0">
                <a:solidFill>
                  <a:schemeClr val="tx1"/>
                </a:solidFill>
                <a:latin typeface="Calibri" pitchFamily="34" charset="0"/>
              </a:rPr>
              <a:t>orthopedic implants: </a:t>
            </a:r>
            <a:br>
              <a:rPr lang="en-US" sz="1800" baseline="0" dirty="0">
                <a:solidFill>
                  <a:schemeClr val="tx1"/>
                </a:solidFill>
                <a:latin typeface="Calibri" pitchFamily="34" charset="0"/>
              </a:rPr>
            </a:br>
            <a:r>
              <a:rPr lang="en-US" sz="1800" baseline="0" dirty="0">
                <a:solidFill>
                  <a:schemeClr val="tx1"/>
                </a:solidFill>
                <a:latin typeface="Calibri" pitchFamily="34" charset="0"/>
              </a:rPr>
              <a:t>plates, screws, rods</a:t>
            </a:r>
          </a:p>
        </p:txBody>
      </p:sp>
      <p:sp>
        <p:nvSpPr>
          <p:cNvPr id="6" name="Line 12"/>
          <p:cNvSpPr>
            <a:spLocks noChangeShapeType="1"/>
          </p:cNvSpPr>
          <p:nvPr/>
        </p:nvSpPr>
        <p:spPr bwMode="auto">
          <a:xfrm flipH="1" flipV="1">
            <a:off x="3771900" y="1844675"/>
            <a:ext cx="2376488" cy="144462"/>
          </a:xfrm>
          <a:prstGeom prst="line">
            <a:avLst/>
          </a:prstGeom>
          <a:noFill/>
          <a:ln w="3175">
            <a:solidFill>
              <a:srgbClr val="00B0F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pPr marL="342900" indent="-342900">
              <a:buFont typeface="Arial" pitchFamily="34" charset="0"/>
              <a:buChar char="•"/>
            </a:pPr>
            <a:endParaRPr lang="en-US">
              <a:solidFill>
                <a:schemeClr val="tx1"/>
              </a:solidFill>
            </a:endParaRPr>
          </a:p>
        </p:txBody>
      </p:sp>
      <p:sp>
        <p:nvSpPr>
          <p:cNvPr id="7" name="Line 13"/>
          <p:cNvSpPr>
            <a:spLocks noChangeShapeType="1"/>
          </p:cNvSpPr>
          <p:nvPr/>
        </p:nvSpPr>
        <p:spPr bwMode="auto">
          <a:xfrm flipH="1">
            <a:off x="3951288" y="2889250"/>
            <a:ext cx="2341562" cy="214312"/>
          </a:xfrm>
          <a:prstGeom prst="line">
            <a:avLst/>
          </a:prstGeom>
          <a:noFill/>
          <a:ln w="3175">
            <a:solidFill>
              <a:srgbClr val="00B0F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pPr marL="342900" indent="-342900">
              <a:buFont typeface="Arial" pitchFamily="34" charset="0"/>
              <a:buChar char="•"/>
            </a:pPr>
            <a:endParaRPr lang="en-US">
              <a:solidFill>
                <a:schemeClr val="tx1"/>
              </a:solidFill>
            </a:endParaRPr>
          </a:p>
        </p:txBody>
      </p:sp>
      <p:sp>
        <p:nvSpPr>
          <p:cNvPr id="8" name="AutoShape 15"/>
          <p:cNvSpPr>
            <a:spLocks/>
          </p:cNvSpPr>
          <p:nvPr/>
        </p:nvSpPr>
        <p:spPr bwMode="auto">
          <a:xfrm>
            <a:off x="3052763" y="3934024"/>
            <a:ext cx="972443" cy="358378"/>
          </a:xfrm>
          <a:prstGeom prst="leftBrace">
            <a:avLst>
              <a:gd name="adj1" fmla="val 216667"/>
              <a:gd name="adj2" fmla="val 50000"/>
            </a:avLst>
          </a:prstGeom>
          <a:noFill/>
          <a:ln w="3175">
            <a:solidFill>
              <a:srgbClr val="FFFFFF"/>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spAutoFit/>
          </a:bodyPr>
          <a:lstStyle/>
          <a:p>
            <a:pPr marL="342900" indent="-342900">
              <a:buFont typeface="Arial" pitchFamily="34" charset="0"/>
              <a:buChar char="•"/>
            </a:pPr>
            <a:endParaRPr lang="en-GB">
              <a:solidFill>
                <a:schemeClr val="tx1"/>
              </a:solidFill>
            </a:endParaRPr>
          </a:p>
        </p:txBody>
      </p:sp>
      <p:sp>
        <p:nvSpPr>
          <p:cNvPr id="9" name="Rectangle 16"/>
          <p:cNvSpPr>
            <a:spLocks noChangeArrowheads="1"/>
          </p:cNvSpPr>
          <p:nvPr/>
        </p:nvSpPr>
        <p:spPr bwMode="auto">
          <a:xfrm>
            <a:off x="6416675" y="2828925"/>
            <a:ext cx="1417824" cy="276999"/>
          </a:xfrm>
          <a:prstGeom prst="rect">
            <a:avLst/>
          </a:prstGeom>
          <a:noFill/>
          <a:ln>
            <a:noFill/>
          </a:ln>
          <a:effectLst/>
          <a:extLst/>
        </p:spPr>
        <p:txBody>
          <a:bodyPr wrap="none" lIns="0" tIns="0" rIns="0" bIns="0">
            <a:spAutoFit/>
          </a:bodyPr>
          <a:lstStyle/>
          <a:p>
            <a:pPr marL="285750" indent="-285750" algn="l">
              <a:spcBef>
                <a:spcPct val="0"/>
              </a:spcBef>
              <a:buFont typeface="Arial" pitchFamily="34" charset="0"/>
              <a:buChar char="•"/>
              <a:defRPr/>
            </a:pPr>
            <a:r>
              <a:rPr lang="en-US" sz="1800" baseline="0">
                <a:solidFill>
                  <a:schemeClr val="tx1"/>
                </a:solidFill>
                <a:latin typeface="Calibri" pitchFamily="34" charset="0"/>
              </a:rPr>
              <a:t>heart valves</a:t>
            </a:r>
          </a:p>
        </p:txBody>
      </p:sp>
      <p:sp>
        <p:nvSpPr>
          <p:cNvPr id="10" name="Rectangle 17"/>
          <p:cNvSpPr>
            <a:spLocks noChangeArrowheads="1"/>
          </p:cNvSpPr>
          <p:nvPr/>
        </p:nvSpPr>
        <p:spPr bwMode="auto">
          <a:xfrm>
            <a:off x="6416675" y="1844675"/>
            <a:ext cx="1538755" cy="276999"/>
          </a:xfrm>
          <a:prstGeom prst="rect">
            <a:avLst/>
          </a:prstGeom>
          <a:noFill/>
          <a:ln>
            <a:noFill/>
          </a:ln>
          <a:effectLst/>
          <a:extLst/>
        </p:spPr>
        <p:txBody>
          <a:bodyPr wrap="none" lIns="0" tIns="0" rIns="0" bIns="0">
            <a:spAutoFit/>
          </a:bodyPr>
          <a:lstStyle/>
          <a:p>
            <a:pPr marL="285750" indent="-285750" algn="l">
              <a:spcBef>
                <a:spcPct val="0"/>
              </a:spcBef>
              <a:buFont typeface="Arial" pitchFamily="34" charset="0"/>
              <a:buChar char="•"/>
              <a:defRPr/>
            </a:pPr>
            <a:r>
              <a:rPr lang="en-US" sz="1800" baseline="0">
                <a:solidFill>
                  <a:schemeClr val="tx1"/>
                </a:solidFill>
                <a:latin typeface="Calibri" pitchFamily="34" charset="0"/>
              </a:rPr>
              <a:t>dental fillings</a:t>
            </a:r>
          </a:p>
        </p:txBody>
      </p:sp>
      <p:sp>
        <p:nvSpPr>
          <p:cNvPr id="11" name="AutoShape 20"/>
          <p:cNvSpPr>
            <a:spLocks noChangeArrowheads="1"/>
          </p:cNvSpPr>
          <p:nvPr/>
        </p:nvSpPr>
        <p:spPr bwMode="auto">
          <a:xfrm>
            <a:off x="4886325" y="5648151"/>
            <a:ext cx="4875213" cy="876648"/>
          </a:xfrm>
          <a:prstGeom prst="bevel">
            <a:avLst>
              <a:gd name="adj" fmla="val 6264"/>
            </a:avLst>
          </a:prstGeom>
          <a:gradFill rotWithShape="1">
            <a:gsLst>
              <a:gs pos="0">
                <a:schemeClr val="tx1"/>
              </a:gs>
              <a:gs pos="50000">
                <a:srgbClr val="3333CC"/>
              </a:gs>
              <a:gs pos="100000">
                <a:schemeClr val="tx1"/>
              </a:gs>
            </a:gsLst>
            <a:lin ang="5400000" scaled="1"/>
          </a:gradFill>
          <a:ln w="3175">
            <a:solidFill>
              <a:schemeClr val="tx1"/>
            </a:solidFill>
            <a:miter lim="800000"/>
            <a:headEnd/>
            <a:tailEnd/>
          </a:ln>
          <a:effectLst/>
          <a:extLst/>
        </p:spPr>
        <p:txBody>
          <a:bodyPr lIns="108000" tIns="108000" rIns="108000" bIns="108000" anchor="ctr">
            <a:spAutoFit/>
          </a:bodyPr>
          <a:lstStyle/>
          <a:p>
            <a:pPr algn="ctr">
              <a:spcBef>
                <a:spcPct val="0"/>
              </a:spcBef>
              <a:buClr>
                <a:srgbClr val="FFFFFF"/>
              </a:buClr>
              <a:defRPr/>
            </a:pPr>
            <a:r>
              <a:rPr lang="en-US" sz="1800" b="1" baseline="0" dirty="0">
                <a:solidFill>
                  <a:srgbClr val="FFFFFF"/>
                </a:solidFill>
                <a:latin typeface="Calibri" pitchFamily="34" charset="0"/>
              </a:rPr>
              <a:t>real concern only for fast-pulsed MRI fields</a:t>
            </a:r>
            <a:br>
              <a:rPr lang="en-US" sz="1800" b="1" baseline="0" dirty="0">
                <a:solidFill>
                  <a:srgbClr val="FFFFFF"/>
                </a:solidFill>
                <a:latin typeface="Calibri" pitchFamily="34" charset="0"/>
              </a:rPr>
            </a:br>
            <a:r>
              <a:rPr lang="en-US" sz="1800" b="1" baseline="0" dirty="0">
                <a:solidFill>
                  <a:srgbClr val="66FF33"/>
                </a:solidFill>
                <a:latin typeface="Calibri" pitchFamily="34" charset="0"/>
              </a:rPr>
              <a:t>generally safe</a:t>
            </a:r>
            <a:r>
              <a:rPr lang="en-US" sz="1800" b="1" baseline="0" dirty="0">
                <a:solidFill>
                  <a:srgbClr val="FFFFFF"/>
                </a:solidFill>
                <a:latin typeface="Calibri" pitchFamily="34" charset="0"/>
              </a:rPr>
              <a:t> </a:t>
            </a:r>
            <a:r>
              <a:rPr lang="en-US" sz="1800" b="1" baseline="0" dirty="0" smtClean="0">
                <a:solidFill>
                  <a:srgbClr val="FFFFFF"/>
                </a:solidFill>
                <a:latin typeface="Calibri" pitchFamily="34" charset="0"/>
              </a:rPr>
              <a:t>at detector levels (</a:t>
            </a:r>
            <a:r>
              <a:rPr lang="en-US" sz="1800" b="1" baseline="0" dirty="0" smtClean="0">
                <a:solidFill>
                  <a:srgbClr val="FFFFFF"/>
                </a:solidFill>
                <a:latin typeface="Calibri" pitchFamily="34" charset="0"/>
                <a:sym typeface="Symbol"/>
              </a:rPr>
              <a:t>4T</a:t>
            </a:r>
            <a:r>
              <a:rPr lang="en-US" sz="1800" b="1" baseline="0" dirty="0" smtClean="0">
                <a:solidFill>
                  <a:srgbClr val="FFFFFF"/>
                </a:solidFill>
                <a:latin typeface="Calibri" pitchFamily="34" charset="0"/>
              </a:rPr>
              <a:t>) </a:t>
            </a:r>
            <a:endParaRPr lang="en-GB" sz="1800" b="1" baseline="0" dirty="0">
              <a:solidFill>
                <a:srgbClr val="FF9900"/>
              </a:solidFill>
              <a:latin typeface="Calibri" pitchFamily="34" charset="0"/>
            </a:endParaRPr>
          </a:p>
        </p:txBody>
      </p:sp>
      <p:sp>
        <p:nvSpPr>
          <p:cNvPr id="12" name="Line 22"/>
          <p:cNvSpPr>
            <a:spLocks noChangeShapeType="1"/>
          </p:cNvSpPr>
          <p:nvPr/>
        </p:nvSpPr>
        <p:spPr bwMode="auto">
          <a:xfrm flipH="1">
            <a:off x="4527550" y="4078287"/>
            <a:ext cx="1620838" cy="142875"/>
          </a:xfrm>
          <a:prstGeom prst="line">
            <a:avLst/>
          </a:prstGeom>
          <a:noFill/>
          <a:ln w="3175">
            <a:solidFill>
              <a:srgbClr val="00B0F0"/>
            </a:solidFill>
            <a:round/>
            <a:headEnd/>
            <a:tailEnd type="triangle" w="med" len="med"/>
          </a:ln>
          <a:extLst>
            <a:ext uri="{909E8E84-426E-40DD-AFC4-6F175D3DCCD1}">
              <a14:hiddenFill xmlns:a14="http://schemas.microsoft.com/office/drawing/2010/main">
                <a:noFill/>
              </a14:hiddenFill>
            </a:ext>
          </a:extLst>
        </p:spPr>
        <p:txBody>
          <a:bodyPr lIns="0" tIns="0" rIns="0" bIns="0" anchor="ctr">
            <a:spAutoFit/>
          </a:bodyPr>
          <a:lstStyle/>
          <a:p>
            <a:pPr marL="342900" indent="-342900">
              <a:buFont typeface="Arial" pitchFamily="34" charset="0"/>
              <a:buChar char="•"/>
            </a:pPr>
            <a:endParaRPr lang="en-US">
              <a:solidFill>
                <a:schemeClr val="tx1"/>
              </a:solidFill>
            </a:endParaRPr>
          </a:p>
        </p:txBody>
      </p:sp>
      <p:sp>
        <p:nvSpPr>
          <p:cNvPr id="13" name="Rectangle 23"/>
          <p:cNvSpPr>
            <a:spLocks noChangeArrowheads="1"/>
          </p:cNvSpPr>
          <p:nvPr/>
        </p:nvSpPr>
        <p:spPr bwMode="auto">
          <a:xfrm>
            <a:off x="6416675" y="3803650"/>
            <a:ext cx="3512821" cy="553998"/>
          </a:xfrm>
          <a:prstGeom prst="rect">
            <a:avLst/>
          </a:prstGeom>
          <a:noFill/>
          <a:ln>
            <a:noFill/>
          </a:ln>
          <a:effectLst/>
          <a:extLst/>
        </p:spPr>
        <p:txBody>
          <a:bodyPr wrap="none" lIns="0" tIns="0" rIns="0" bIns="0">
            <a:spAutoFit/>
          </a:bodyPr>
          <a:lstStyle/>
          <a:p>
            <a:pPr marL="285750" indent="-285750" algn="l">
              <a:spcBef>
                <a:spcPct val="0"/>
              </a:spcBef>
              <a:buFont typeface="Arial" pitchFamily="34" charset="0"/>
              <a:buChar char="•"/>
              <a:defRPr/>
            </a:pPr>
            <a:r>
              <a:rPr lang="en-US" sz="1800" baseline="0">
                <a:solidFill>
                  <a:schemeClr val="tx1"/>
                </a:solidFill>
                <a:latin typeface="Calibri" pitchFamily="34" charset="0"/>
              </a:rPr>
              <a:t>also: high current </a:t>
            </a:r>
            <a:r>
              <a:rPr lang="en-US" sz="1800" baseline="0">
                <a:solidFill>
                  <a:schemeClr val="tx1"/>
                </a:solidFill>
                <a:latin typeface="Calibri" pitchFamily="34" charset="0"/>
                <a:sym typeface="Symbol" pitchFamily="18" charset="2"/>
              </a:rPr>
              <a:t> </a:t>
            </a:r>
            <a:r>
              <a:rPr lang="en-US" sz="1800" baseline="0">
                <a:solidFill>
                  <a:schemeClr val="tx1"/>
                </a:solidFill>
                <a:latin typeface="Calibri" pitchFamily="34" charset="0"/>
              </a:rPr>
              <a:t>burns</a:t>
            </a:r>
            <a:br>
              <a:rPr lang="en-US" sz="1800" baseline="0">
                <a:solidFill>
                  <a:schemeClr val="tx1"/>
                </a:solidFill>
                <a:latin typeface="Calibri" pitchFamily="34" charset="0"/>
              </a:rPr>
            </a:br>
            <a:r>
              <a:rPr lang="en-US" sz="1800" baseline="0">
                <a:solidFill>
                  <a:schemeClr val="tx1"/>
                </a:solidFill>
                <a:latin typeface="Calibri" pitchFamily="34" charset="0"/>
              </a:rPr>
              <a:t>when touching conducting objects</a:t>
            </a:r>
          </a:p>
        </p:txBody>
      </p:sp>
      <p:sp>
        <p:nvSpPr>
          <p:cNvPr id="14" name="Rectangle 20"/>
          <p:cNvSpPr>
            <a:spLocks noChangeArrowheads="1"/>
          </p:cNvSpPr>
          <p:nvPr/>
        </p:nvSpPr>
        <p:spPr bwMode="auto">
          <a:xfrm>
            <a:off x="279400" y="901182"/>
            <a:ext cx="64436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txBody>
          <a:bodyPr lIns="0" tIns="0" rIns="0" bIns="0">
            <a:spAutoFit/>
          </a:bodyPr>
          <a:lstStyle/>
          <a:p>
            <a:r>
              <a:rPr lang="en-US" sz="1800" b="1" baseline="0" dirty="0">
                <a:solidFill>
                  <a:schemeClr val="tx1"/>
                </a:solidFill>
                <a:latin typeface="Calibri" pitchFamily="34" charset="0"/>
              </a:rPr>
              <a:t>large implants may </a:t>
            </a:r>
            <a:r>
              <a:rPr lang="en-GB" sz="1800" b="1" baseline="0" dirty="0">
                <a:solidFill>
                  <a:schemeClr val="tx1"/>
                </a:solidFill>
                <a:latin typeface="Calibri" pitchFamily="34" charset="0"/>
              </a:rPr>
              <a:t>give rise to heating and mechanical loads</a:t>
            </a:r>
            <a:endParaRPr lang="en-US" sz="1800" b="1" baseline="0" dirty="0">
              <a:solidFill>
                <a:schemeClr val="tx1"/>
              </a:solidFill>
              <a:latin typeface="Calibri" pitchFamily="34" charset="0"/>
            </a:endParaRPr>
          </a:p>
        </p:txBody>
      </p:sp>
      <p:sp>
        <p:nvSpPr>
          <p:cNvPr id="15" name="AutoShape 15"/>
          <p:cNvSpPr>
            <a:spLocks/>
          </p:cNvSpPr>
          <p:nvPr/>
        </p:nvSpPr>
        <p:spPr bwMode="auto">
          <a:xfrm>
            <a:off x="2403475" y="1327150"/>
            <a:ext cx="682625" cy="5472112"/>
          </a:xfrm>
          <a:prstGeom prst="leftBrace">
            <a:avLst>
              <a:gd name="adj1" fmla="val 66802"/>
              <a:gd name="adj2" fmla="val 50000"/>
            </a:avLst>
          </a:prstGeom>
          <a:noFill/>
          <a:ln w="317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GB"/>
          </a:p>
        </p:txBody>
      </p:sp>
    </p:spTree>
    <p:extLst>
      <p:ext uri="{BB962C8B-B14F-4D97-AF65-F5344CB8AC3E}">
        <p14:creationId xmlns:p14="http://schemas.microsoft.com/office/powerpoint/2010/main" val="25049958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p:bldP spid="11" grpId="0" animBg="1"/>
      <p:bldP spid="12" grpId="0" animBg="1"/>
      <p:bldP spid="13"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Summary: CERN rules</a:t>
            </a:r>
          </a:p>
        </p:txBody>
      </p:sp>
      <p:pic>
        <p:nvPicPr>
          <p:cNvPr id="3" name="Picture 6" descr="horseshoe magnet"/>
          <p:cNvPicPr>
            <a:picLocks noChangeAspect="1" noChangeArrowheads="1"/>
          </p:cNvPicPr>
          <p:nvPr/>
        </p:nvPicPr>
        <p:blipFill>
          <a:blip r:embed="rId3">
            <a:clrChange>
              <a:clrFrom>
                <a:srgbClr val="22B14C"/>
              </a:clrFrom>
              <a:clrTo>
                <a:srgbClr val="22B14C">
                  <a:alpha val="0"/>
                </a:srgbClr>
              </a:clrTo>
            </a:clrChange>
            <a:extLst>
              <a:ext uri="{28A0092B-C50C-407E-A947-70E740481C1C}">
                <a14:useLocalDpi xmlns:a14="http://schemas.microsoft.com/office/drawing/2010/main" val="0"/>
              </a:ext>
            </a:extLst>
          </a:blip>
          <a:srcRect/>
          <a:stretch>
            <a:fillRect/>
          </a:stretch>
        </p:blipFill>
        <p:spPr bwMode="auto">
          <a:xfrm>
            <a:off x="8624888" y="2211388"/>
            <a:ext cx="1281112"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7"/>
          <p:cNvSpPr>
            <a:spLocks/>
          </p:cNvSpPr>
          <p:nvPr/>
        </p:nvSpPr>
        <p:spPr bwMode="auto">
          <a:xfrm>
            <a:off x="4191000" y="852488"/>
            <a:ext cx="1841500" cy="6157912"/>
          </a:xfrm>
          <a:custGeom>
            <a:avLst/>
            <a:gdLst>
              <a:gd name="T0" fmla="*/ 2147483647 w 1160"/>
              <a:gd name="T1" fmla="*/ 0 h 3879"/>
              <a:gd name="T2" fmla="*/ 2147483647 w 1160"/>
              <a:gd name="T3" fmla="*/ 2147483647 h 3879"/>
              <a:gd name="T4" fmla="*/ 0 60000 65536"/>
              <a:gd name="T5" fmla="*/ 0 60000 65536"/>
            </a:gdLst>
            <a:ahLst/>
            <a:cxnLst>
              <a:cxn ang="T4">
                <a:pos x="T0" y="T1"/>
              </a:cxn>
              <a:cxn ang="T5">
                <a:pos x="T2" y="T3"/>
              </a:cxn>
            </a:cxnLst>
            <a:rect l="0" t="0" r="r" b="b"/>
            <a:pathLst>
              <a:path w="1160" h="3879">
                <a:moveTo>
                  <a:pt x="1160" y="0"/>
                </a:moveTo>
                <a:cubicBezTo>
                  <a:pt x="242" y="954"/>
                  <a:pt x="0" y="2512"/>
                  <a:pt x="1146" y="3879"/>
                </a:cubicBezTo>
              </a:path>
            </a:pathLst>
          </a:custGeom>
          <a:noFill/>
          <a:ln w="38100" cap="flat" cmpd="sng">
            <a:solidFill>
              <a:srgbClr val="FFFF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99900"/>
                  </a:outerShdw>
                </a:effectLst>
              </a14:hiddenEffects>
            </a:ext>
          </a:extLst>
        </p:spPr>
        <p:txBody>
          <a:bodyPr wrap="none" lIns="0" tIns="0" rIns="0" bIns="0" anchor="ctr">
            <a:spAutoFit/>
          </a:bodyPr>
          <a:lstStyle/>
          <a:p>
            <a:endParaRPr lang="en-US"/>
          </a:p>
        </p:txBody>
      </p:sp>
      <p:sp>
        <p:nvSpPr>
          <p:cNvPr id="6" name="Rectangle 9"/>
          <p:cNvSpPr>
            <a:spLocks noChangeArrowheads="1"/>
          </p:cNvSpPr>
          <p:nvPr/>
        </p:nvSpPr>
        <p:spPr bwMode="auto">
          <a:xfrm>
            <a:off x="1863725" y="6362700"/>
            <a:ext cx="1301750" cy="369888"/>
          </a:xfrm>
          <a:prstGeom prst="rect">
            <a:avLst/>
          </a:prstGeom>
          <a:noFill/>
          <a:ln>
            <a:noFill/>
          </a:ln>
          <a:extLst/>
        </p:spPr>
        <p:txBody>
          <a:bodyPr wrap="none">
            <a:spAutoFit/>
          </a:bodyPr>
          <a:lstStyle/>
          <a:p>
            <a:pPr>
              <a:spcBef>
                <a:spcPct val="0"/>
              </a:spcBef>
              <a:buClr>
                <a:srgbClr val="FFFFFF"/>
              </a:buClr>
              <a:defRPr/>
            </a:pPr>
            <a:r>
              <a:rPr lang="en-US" sz="1800" baseline="0" dirty="0">
                <a:solidFill>
                  <a:srgbClr val="66FF33"/>
                </a:solidFill>
                <a:effectLst>
                  <a:outerShdw blurRad="38100" dist="38100" dir="2700000" algn="tl">
                    <a:srgbClr val="000000"/>
                  </a:outerShdw>
                </a:effectLst>
                <a:latin typeface="Calibri" pitchFamily="34" charset="0"/>
              </a:rPr>
              <a:t>B </a:t>
            </a:r>
            <a:r>
              <a:rPr lang="en-US" sz="1800" baseline="0" dirty="0">
                <a:solidFill>
                  <a:srgbClr val="66FF33"/>
                </a:solidFill>
                <a:effectLst>
                  <a:outerShdw blurRad="38100" dist="38100" dir="2700000" algn="tl">
                    <a:srgbClr val="000000"/>
                  </a:outerShdw>
                </a:effectLst>
                <a:latin typeface="Calibri" pitchFamily="34" charset="0"/>
                <a:sym typeface="Symbol" pitchFamily="18" charset="2"/>
              </a:rPr>
              <a:t>  0.5 mT </a:t>
            </a:r>
            <a:endParaRPr lang="en-US" sz="1800" b="0" i="1" u="sng" baseline="0" dirty="0">
              <a:solidFill>
                <a:srgbClr val="66FF33"/>
              </a:solidFill>
              <a:effectLst>
                <a:outerShdw blurRad="38100" dist="38100" dir="2700000" algn="tl">
                  <a:srgbClr val="000000"/>
                </a:outerShdw>
              </a:effectLst>
              <a:latin typeface="Calibri" pitchFamily="34" charset="0"/>
              <a:sym typeface="Symbol" pitchFamily="18" charset="2"/>
            </a:endParaRPr>
          </a:p>
        </p:txBody>
      </p:sp>
      <p:sp>
        <p:nvSpPr>
          <p:cNvPr id="7" name="Rectangle 9"/>
          <p:cNvSpPr>
            <a:spLocks noChangeArrowheads="1"/>
          </p:cNvSpPr>
          <p:nvPr/>
        </p:nvSpPr>
        <p:spPr bwMode="auto">
          <a:xfrm>
            <a:off x="4403725" y="6362700"/>
            <a:ext cx="1187450" cy="369888"/>
          </a:xfrm>
          <a:prstGeom prst="rect">
            <a:avLst/>
          </a:prstGeom>
          <a:noFill/>
          <a:ln>
            <a:noFill/>
          </a:ln>
          <a:extLst/>
        </p:spPr>
        <p:txBody>
          <a:bodyPr wrap="none">
            <a:spAutoFit/>
          </a:bodyPr>
          <a:lstStyle/>
          <a:p>
            <a:pPr>
              <a:spcBef>
                <a:spcPct val="0"/>
              </a:spcBef>
              <a:buClr>
                <a:srgbClr val="FFFFFF"/>
              </a:buClr>
              <a:defRPr/>
            </a:pPr>
            <a:r>
              <a:rPr lang="en-US" sz="1800" baseline="0" dirty="0">
                <a:solidFill>
                  <a:srgbClr val="FFFF00"/>
                </a:solidFill>
                <a:effectLst>
                  <a:outerShdw blurRad="38100" dist="38100" dir="2700000" algn="tl">
                    <a:srgbClr val="000000"/>
                  </a:outerShdw>
                </a:effectLst>
                <a:latin typeface="Calibri" pitchFamily="34" charset="0"/>
              </a:rPr>
              <a:t>B </a:t>
            </a:r>
            <a:r>
              <a:rPr lang="en-US" sz="1800" baseline="0" dirty="0">
                <a:solidFill>
                  <a:srgbClr val="FFFF00"/>
                </a:solidFill>
                <a:effectLst>
                  <a:outerShdw blurRad="38100" dist="38100" dir="2700000" algn="tl">
                    <a:srgbClr val="000000"/>
                  </a:outerShdw>
                </a:effectLst>
                <a:latin typeface="Calibri" pitchFamily="34" charset="0"/>
                <a:sym typeface="Symbol" pitchFamily="18" charset="2"/>
              </a:rPr>
              <a:t>  10 mT</a:t>
            </a:r>
            <a:endParaRPr lang="en-US" sz="1800" b="0" i="1" u="sng" baseline="0" dirty="0">
              <a:solidFill>
                <a:srgbClr val="FFFF00"/>
              </a:solidFill>
              <a:effectLst>
                <a:outerShdw blurRad="38100" dist="38100" dir="2700000" algn="tl">
                  <a:srgbClr val="000000"/>
                </a:outerShdw>
              </a:effectLst>
              <a:latin typeface="Calibri" pitchFamily="34" charset="0"/>
              <a:sym typeface="Symbol" pitchFamily="18" charset="2"/>
            </a:endParaRPr>
          </a:p>
        </p:txBody>
      </p:sp>
      <p:sp>
        <p:nvSpPr>
          <p:cNvPr id="8" name="Freeform 10"/>
          <p:cNvSpPr>
            <a:spLocks/>
          </p:cNvSpPr>
          <p:nvPr/>
        </p:nvSpPr>
        <p:spPr bwMode="auto">
          <a:xfrm>
            <a:off x="1671638" y="817563"/>
            <a:ext cx="1841500" cy="6157912"/>
          </a:xfrm>
          <a:custGeom>
            <a:avLst/>
            <a:gdLst>
              <a:gd name="T0" fmla="*/ 2147483647 w 1160"/>
              <a:gd name="T1" fmla="*/ 0 h 3879"/>
              <a:gd name="T2" fmla="*/ 2147483647 w 1160"/>
              <a:gd name="T3" fmla="*/ 2147483647 h 3879"/>
              <a:gd name="T4" fmla="*/ 0 60000 65536"/>
              <a:gd name="T5" fmla="*/ 0 60000 65536"/>
            </a:gdLst>
            <a:ahLst/>
            <a:cxnLst>
              <a:cxn ang="T4">
                <a:pos x="T0" y="T1"/>
              </a:cxn>
              <a:cxn ang="T5">
                <a:pos x="T2" y="T3"/>
              </a:cxn>
            </a:cxnLst>
            <a:rect l="0" t="0" r="r" b="b"/>
            <a:pathLst>
              <a:path w="1160" h="3879">
                <a:moveTo>
                  <a:pt x="1160" y="0"/>
                </a:moveTo>
                <a:cubicBezTo>
                  <a:pt x="242" y="954"/>
                  <a:pt x="0" y="2512"/>
                  <a:pt x="1146" y="3879"/>
                </a:cubicBezTo>
              </a:path>
            </a:pathLst>
          </a:custGeom>
          <a:noFill/>
          <a:ln w="38100"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3D991F"/>
                  </a:outerShdw>
                </a:effectLst>
              </a14:hiddenEffects>
            </a:ext>
          </a:extLst>
        </p:spPr>
        <p:txBody>
          <a:bodyPr wrap="none" lIns="0" tIns="0" rIns="0" bIns="0" anchor="ctr">
            <a:spAutoFit/>
          </a:bodyPr>
          <a:lstStyle/>
          <a:p>
            <a:endParaRPr lang="en-US"/>
          </a:p>
        </p:txBody>
      </p:sp>
      <p:sp>
        <p:nvSpPr>
          <p:cNvPr id="9" name="Freeform 11"/>
          <p:cNvSpPr>
            <a:spLocks/>
          </p:cNvSpPr>
          <p:nvPr/>
        </p:nvSpPr>
        <p:spPr bwMode="auto">
          <a:xfrm>
            <a:off x="6748463" y="819150"/>
            <a:ext cx="1841500" cy="6157913"/>
          </a:xfrm>
          <a:custGeom>
            <a:avLst/>
            <a:gdLst>
              <a:gd name="T0" fmla="*/ 2147483647 w 1160"/>
              <a:gd name="T1" fmla="*/ 0 h 3879"/>
              <a:gd name="T2" fmla="*/ 2147483647 w 1160"/>
              <a:gd name="T3" fmla="*/ 2147483647 h 3879"/>
              <a:gd name="T4" fmla="*/ 0 60000 65536"/>
              <a:gd name="T5" fmla="*/ 0 60000 65536"/>
            </a:gdLst>
            <a:ahLst/>
            <a:cxnLst>
              <a:cxn ang="T4">
                <a:pos x="T0" y="T1"/>
              </a:cxn>
              <a:cxn ang="T5">
                <a:pos x="T2" y="T3"/>
              </a:cxn>
            </a:cxnLst>
            <a:rect l="0" t="0" r="r" b="b"/>
            <a:pathLst>
              <a:path w="1160" h="3879">
                <a:moveTo>
                  <a:pt x="1160" y="0"/>
                </a:moveTo>
                <a:cubicBezTo>
                  <a:pt x="242" y="954"/>
                  <a:pt x="0" y="2512"/>
                  <a:pt x="1146" y="3879"/>
                </a:cubicBezTo>
              </a:path>
            </a:pathLst>
          </a:custGeom>
          <a:noFill/>
          <a:ln w="38100" cap="flat" cmpd="sng">
            <a:solidFill>
              <a:srgbClr val="FF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7961" dir="2700000" algn="ctr" rotWithShape="0">
                    <a:srgbClr val="970118"/>
                  </a:outerShdw>
                </a:effectLst>
              </a14:hiddenEffects>
            </a:ext>
          </a:extLst>
        </p:spPr>
        <p:txBody>
          <a:bodyPr wrap="none" lIns="0" tIns="0" rIns="0" bIns="0" anchor="ctr">
            <a:spAutoFit/>
          </a:bodyPr>
          <a:lstStyle/>
          <a:p>
            <a:endParaRPr lang="en-US"/>
          </a:p>
        </p:txBody>
      </p:sp>
      <p:sp>
        <p:nvSpPr>
          <p:cNvPr id="10" name="Rectangle 9"/>
          <p:cNvSpPr>
            <a:spLocks noChangeArrowheads="1"/>
          </p:cNvSpPr>
          <p:nvPr/>
        </p:nvSpPr>
        <p:spPr bwMode="auto">
          <a:xfrm>
            <a:off x="6827838" y="6327775"/>
            <a:ext cx="1293812" cy="366713"/>
          </a:xfrm>
          <a:prstGeom prst="rect">
            <a:avLst/>
          </a:prstGeom>
          <a:noFill/>
          <a:ln>
            <a:noFill/>
          </a:ln>
          <a:extLst/>
        </p:spPr>
        <p:txBody>
          <a:bodyPr wrap="none">
            <a:spAutoFit/>
          </a:bodyPr>
          <a:lstStyle/>
          <a:p>
            <a:pPr algn="l">
              <a:spcBef>
                <a:spcPct val="0"/>
              </a:spcBef>
              <a:buClr>
                <a:srgbClr val="FFFFFF"/>
              </a:buClr>
              <a:defRPr/>
            </a:pPr>
            <a:r>
              <a:rPr lang="en-US" sz="1800" baseline="0" dirty="0">
                <a:solidFill>
                  <a:srgbClr val="FF0000"/>
                </a:solidFill>
                <a:effectLst>
                  <a:outerShdw blurRad="38100" dist="38100" dir="2700000" algn="tl">
                    <a:srgbClr val="000000"/>
                  </a:outerShdw>
                </a:effectLst>
                <a:latin typeface="Calibri" pitchFamily="34" charset="0"/>
              </a:rPr>
              <a:t>B </a:t>
            </a:r>
            <a:r>
              <a:rPr lang="en-US" sz="1800" baseline="0" dirty="0">
                <a:solidFill>
                  <a:srgbClr val="FF0000"/>
                </a:solidFill>
                <a:effectLst>
                  <a:outerShdw blurRad="38100" dist="38100" dir="2700000" algn="tl">
                    <a:srgbClr val="000000"/>
                  </a:outerShdw>
                </a:effectLst>
                <a:latin typeface="Calibri" pitchFamily="34" charset="0"/>
                <a:sym typeface="Symbol" pitchFamily="18" charset="2"/>
              </a:rPr>
              <a:t>  200 </a:t>
            </a:r>
            <a:r>
              <a:rPr lang="en-US" sz="1800" baseline="0" dirty="0" err="1">
                <a:solidFill>
                  <a:srgbClr val="FF0000"/>
                </a:solidFill>
                <a:effectLst>
                  <a:outerShdw blurRad="38100" dist="38100" dir="2700000" algn="tl">
                    <a:srgbClr val="000000"/>
                  </a:outerShdw>
                </a:effectLst>
                <a:latin typeface="Calibri" pitchFamily="34" charset="0"/>
                <a:sym typeface="Symbol" pitchFamily="18" charset="2"/>
              </a:rPr>
              <a:t>mT</a:t>
            </a:r>
            <a:endParaRPr lang="en-US" sz="1800" b="0" i="1" u="sng" baseline="0" dirty="0">
              <a:solidFill>
                <a:srgbClr val="FF0000"/>
              </a:solidFill>
              <a:effectLst>
                <a:outerShdw blurRad="38100" dist="38100" dir="2700000" algn="tl">
                  <a:srgbClr val="000000"/>
                </a:outerShdw>
              </a:effectLst>
              <a:latin typeface="Calibri" pitchFamily="34" charset="0"/>
              <a:sym typeface="Symbol" pitchFamily="18" charset="2"/>
            </a:endParaRPr>
          </a:p>
        </p:txBody>
      </p:sp>
      <p:pic>
        <p:nvPicPr>
          <p:cNvPr id="11" name="Picture 20" descr="MC90028737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588" y="2227263"/>
            <a:ext cx="19081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314325" y="1147763"/>
            <a:ext cx="2030413" cy="584200"/>
          </a:xfrm>
          <a:prstGeom prst="rect">
            <a:avLst/>
          </a:prstGeom>
          <a:noFill/>
          <a:ln>
            <a:noFill/>
          </a:ln>
          <a:extLst/>
        </p:spPr>
        <p:txBody>
          <a:bodyPr wrap="none">
            <a:spAutoFit/>
          </a:bodyPr>
          <a:lstStyle/>
          <a:p>
            <a:pPr algn="ctr">
              <a:spcBef>
                <a:spcPct val="0"/>
              </a:spcBef>
              <a:buClr>
                <a:srgbClr val="FFFFFF"/>
              </a:buClr>
              <a:defRPr/>
            </a:pPr>
            <a:r>
              <a:rPr lang="en-US" sz="1800" baseline="0" dirty="0">
                <a:solidFill>
                  <a:schemeClr val="tx1"/>
                </a:solidFill>
                <a:latin typeface="Calibri" pitchFamily="34" charset="0"/>
              </a:rPr>
              <a:t>heart implant</a:t>
            </a:r>
            <a:br>
              <a:rPr lang="en-US" sz="1800" baseline="0" dirty="0">
                <a:solidFill>
                  <a:schemeClr val="tx1"/>
                </a:solidFill>
                <a:latin typeface="Calibri" pitchFamily="34" charset="0"/>
              </a:rPr>
            </a:br>
            <a:r>
              <a:rPr lang="en-US" sz="1400" b="0" baseline="0" dirty="0">
                <a:solidFill>
                  <a:schemeClr val="tx1"/>
                </a:solidFill>
                <a:latin typeface="Calibri" pitchFamily="34" charset="0"/>
              </a:rPr>
              <a:t>(pacemaker, defibrillator)</a:t>
            </a:r>
          </a:p>
        </p:txBody>
      </p:sp>
      <p:pic>
        <p:nvPicPr>
          <p:cNvPr id="13" name="Picture 14" descr="MC900435598[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36863" y="2147888"/>
            <a:ext cx="14319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MC90024163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54663" y="2043113"/>
            <a:ext cx="1450975" cy="18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9"/>
          <p:cNvSpPr>
            <a:spLocks noChangeArrowheads="1"/>
          </p:cNvSpPr>
          <p:nvPr/>
        </p:nvSpPr>
        <p:spPr bwMode="auto">
          <a:xfrm>
            <a:off x="3316288" y="1147763"/>
            <a:ext cx="1833322" cy="646331"/>
          </a:xfrm>
          <a:prstGeom prst="rect">
            <a:avLst/>
          </a:prstGeom>
          <a:noFill/>
          <a:ln>
            <a:noFill/>
          </a:ln>
          <a:extLst/>
        </p:spPr>
        <p:txBody>
          <a:bodyPr wrap="none">
            <a:spAutoFit/>
          </a:bodyPr>
          <a:lstStyle/>
          <a:p>
            <a:pPr algn="ctr">
              <a:spcBef>
                <a:spcPct val="0"/>
              </a:spcBef>
              <a:buClr>
                <a:srgbClr val="FFFFFF"/>
              </a:buClr>
              <a:defRPr/>
            </a:pPr>
            <a:r>
              <a:rPr lang="en-US" sz="1800" dirty="0">
                <a:solidFill>
                  <a:schemeClr val="tx1"/>
                </a:solidFill>
                <a:latin typeface="Calibri" pitchFamily="34" charset="0"/>
              </a:rPr>
              <a:t>general</a:t>
            </a:r>
            <a:r>
              <a:rPr lang="en-US" sz="1800" baseline="0" dirty="0">
                <a:solidFill>
                  <a:schemeClr val="tx1"/>
                </a:solidFill>
                <a:effectLst>
                  <a:outerShdw blurRad="38100" dist="38100" dir="2700000" algn="tl">
                    <a:srgbClr val="000000"/>
                  </a:outerShdw>
                </a:effectLst>
                <a:latin typeface="Calibri" pitchFamily="34" charset="0"/>
              </a:rPr>
              <a:t> </a:t>
            </a:r>
            <a:r>
              <a:rPr lang="en-US" sz="1800" dirty="0">
                <a:solidFill>
                  <a:schemeClr val="tx1"/>
                </a:solidFill>
                <a:latin typeface="Calibri" pitchFamily="34" charset="0"/>
              </a:rPr>
              <a:t>public</a:t>
            </a:r>
            <a:r>
              <a:rPr lang="en-US" sz="1800" baseline="0" dirty="0">
                <a:solidFill>
                  <a:schemeClr val="tx1"/>
                </a:solidFill>
                <a:effectLst>
                  <a:outerShdw blurRad="38100" dist="38100" dir="2700000" algn="tl">
                    <a:srgbClr val="000000"/>
                  </a:outerShdw>
                </a:effectLst>
                <a:latin typeface="Calibri" pitchFamily="34" charset="0"/>
              </a:rPr>
              <a:t/>
            </a:r>
            <a:br>
              <a:rPr lang="en-US" sz="1800" baseline="0" dirty="0">
                <a:solidFill>
                  <a:schemeClr val="tx1"/>
                </a:solidFill>
                <a:effectLst>
                  <a:outerShdw blurRad="38100" dist="38100" dir="2700000" algn="tl">
                    <a:srgbClr val="000000"/>
                  </a:outerShdw>
                </a:effectLst>
                <a:latin typeface="Calibri" pitchFamily="34" charset="0"/>
              </a:rPr>
            </a:br>
            <a:r>
              <a:rPr lang="en-US" sz="1800" baseline="0" dirty="0" smtClean="0">
                <a:solidFill>
                  <a:schemeClr val="tx1"/>
                </a:solidFill>
                <a:latin typeface="Calibri" pitchFamily="34" charset="0"/>
              </a:rPr>
              <a:t>(</a:t>
            </a:r>
            <a:r>
              <a:rPr lang="en-US" sz="1800" dirty="0" smtClean="0">
                <a:solidFill>
                  <a:schemeClr val="tx1"/>
                </a:solidFill>
                <a:latin typeface="Calibri" pitchFamily="34" charset="0"/>
              </a:rPr>
              <a:t>generic</a:t>
            </a:r>
            <a:r>
              <a:rPr lang="en-US" sz="1400" b="0" baseline="0" dirty="0" smtClean="0">
                <a:solidFill>
                  <a:schemeClr val="tx1"/>
                </a:solidFill>
                <a:effectLst>
                  <a:outerShdw blurRad="38100" dist="38100" dir="2700000" algn="tl">
                    <a:srgbClr val="000000"/>
                  </a:outerShdw>
                </a:effectLst>
                <a:latin typeface="Calibri" pitchFamily="34" charset="0"/>
              </a:rPr>
              <a:t> </a:t>
            </a:r>
            <a:r>
              <a:rPr lang="en-US" sz="1800" dirty="0">
                <a:solidFill>
                  <a:schemeClr val="tx1"/>
                </a:solidFill>
                <a:latin typeface="Calibri" pitchFamily="34" charset="0"/>
              </a:rPr>
              <a:t>implants</a:t>
            </a:r>
            <a:r>
              <a:rPr lang="en-US" sz="1400" b="0" baseline="0" dirty="0">
                <a:solidFill>
                  <a:schemeClr val="tx1"/>
                </a:solidFill>
                <a:effectLst>
                  <a:outerShdw blurRad="38100" dist="38100" dir="2700000" algn="tl">
                    <a:srgbClr val="000000"/>
                  </a:outerShdw>
                </a:effectLst>
                <a:latin typeface="Calibri" pitchFamily="34" charset="0"/>
              </a:rPr>
              <a:t>)</a:t>
            </a:r>
          </a:p>
        </p:txBody>
      </p:sp>
      <p:sp>
        <p:nvSpPr>
          <p:cNvPr id="16" name="Rectangle 9"/>
          <p:cNvSpPr>
            <a:spLocks noChangeArrowheads="1"/>
          </p:cNvSpPr>
          <p:nvPr/>
        </p:nvSpPr>
        <p:spPr bwMode="auto">
          <a:xfrm>
            <a:off x="5961063" y="1147763"/>
            <a:ext cx="1527854" cy="646331"/>
          </a:xfrm>
          <a:prstGeom prst="rect">
            <a:avLst/>
          </a:prstGeom>
          <a:noFill/>
          <a:ln>
            <a:noFill/>
          </a:ln>
          <a:extLst/>
        </p:spPr>
        <p:txBody>
          <a:bodyPr wrap="none">
            <a:spAutoFit/>
          </a:bodyPr>
          <a:lstStyle/>
          <a:p>
            <a:pPr algn="ctr">
              <a:spcBef>
                <a:spcPct val="0"/>
              </a:spcBef>
              <a:buClr>
                <a:srgbClr val="FFFFFF"/>
              </a:buClr>
              <a:defRPr/>
            </a:pPr>
            <a:r>
              <a:rPr lang="en-US" sz="1800" dirty="0">
                <a:solidFill>
                  <a:schemeClr val="tx1"/>
                </a:solidFill>
                <a:latin typeface="Calibri" pitchFamily="34" charset="0"/>
              </a:rPr>
              <a:t>employees</a:t>
            </a:r>
            <a:r>
              <a:rPr lang="en-US" sz="1800" baseline="0" dirty="0">
                <a:solidFill>
                  <a:schemeClr val="tx1"/>
                </a:solidFill>
                <a:effectLst>
                  <a:outerShdw blurRad="38100" dist="38100" dir="2700000" algn="tl">
                    <a:srgbClr val="000000"/>
                  </a:outerShdw>
                </a:effectLst>
                <a:latin typeface="Calibri" pitchFamily="34" charset="0"/>
              </a:rPr>
              <a:t/>
            </a:r>
            <a:br>
              <a:rPr lang="en-US" sz="1800" baseline="0" dirty="0">
                <a:solidFill>
                  <a:schemeClr val="tx1"/>
                </a:solidFill>
                <a:effectLst>
                  <a:outerShdw blurRad="38100" dist="38100" dir="2700000" algn="tl">
                    <a:srgbClr val="000000"/>
                  </a:outerShdw>
                </a:effectLst>
                <a:latin typeface="Calibri" pitchFamily="34" charset="0"/>
              </a:rPr>
            </a:br>
            <a:r>
              <a:rPr lang="en-US" sz="1800" dirty="0">
                <a:solidFill>
                  <a:schemeClr val="tx1"/>
                </a:solidFill>
                <a:latin typeface="Calibri" pitchFamily="34" charset="0"/>
              </a:rPr>
              <a:t>(all</a:t>
            </a:r>
            <a:r>
              <a:rPr lang="en-US" sz="1400" b="0" baseline="0" dirty="0">
                <a:solidFill>
                  <a:schemeClr val="tx1"/>
                </a:solidFill>
                <a:effectLst>
                  <a:outerShdw blurRad="38100" dist="38100" dir="2700000" algn="tl">
                    <a:srgbClr val="000000"/>
                  </a:outerShdw>
                </a:effectLst>
                <a:latin typeface="Calibri" pitchFamily="34" charset="0"/>
              </a:rPr>
              <a:t> </a:t>
            </a:r>
            <a:r>
              <a:rPr lang="en-US" sz="1800" dirty="0">
                <a:solidFill>
                  <a:schemeClr val="tx1"/>
                </a:solidFill>
                <a:latin typeface="Calibri" pitchFamily="34" charset="0"/>
              </a:rPr>
              <a:t>categories</a:t>
            </a:r>
            <a:r>
              <a:rPr lang="en-US" sz="1400" b="0" baseline="0" dirty="0">
                <a:solidFill>
                  <a:schemeClr val="tx1"/>
                </a:solidFill>
                <a:effectLst>
                  <a:outerShdw blurRad="38100" dist="38100" dir="2700000" algn="tl">
                    <a:srgbClr val="000000"/>
                  </a:outerShdw>
                </a:effectLst>
                <a:latin typeface="Calibri" pitchFamily="34" charset="0"/>
              </a:rPr>
              <a:t>)</a:t>
            </a:r>
          </a:p>
        </p:txBody>
      </p:sp>
      <p:sp>
        <p:nvSpPr>
          <p:cNvPr id="17" name="Rectangle 9"/>
          <p:cNvSpPr>
            <a:spLocks noChangeArrowheads="1"/>
          </p:cNvSpPr>
          <p:nvPr/>
        </p:nvSpPr>
        <p:spPr bwMode="auto">
          <a:xfrm>
            <a:off x="7878852" y="4439792"/>
            <a:ext cx="2093913" cy="369888"/>
          </a:xfrm>
          <a:prstGeom prst="rect">
            <a:avLst/>
          </a:prstGeom>
          <a:noFill/>
          <a:ln>
            <a:noFill/>
          </a:ln>
          <a:extLst/>
        </p:spPr>
        <p:txBody>
          <a:bodyPr wrap="none">
            <a:spAutoFit/>
          </a:bodyPr>
          <a:lstStyle/>
          <a:p>
            <a:pPr>
              <a:spcBef>
                <a:spcPct val="0"/>
              </a:spcBef>
              <a:buClr>
                <a:srgbClr val="FFFFFF"/>
              </a:buClr>
              <a:defRPr/>
            </a:pPr>
            <a:r>
              <a:rPr lang="en-US" sz="1800" b="0" i="1" baseline="0" dirty="0">
                <a:solidFill>
                  <a:schemeClr val="tx1"/>
                </a:solidFill>
                <a:effectLst>
                  <a:outerShdw blurRad="38100" dist="38100" dir="2700000" algn="tl">
                    <a:srgbClr val="000000"/>
                  </a:outerShdw>
                </a:effectLst>
                <a:latin typeface="Calibri" pitchFamily="34" charset="0"/>
              </a:rPr>
              <a:t>(need authorization)</a:t>
            </a:r>
            <a:endParaRPr lang="en-US" sz="1400" b="0" i="1" baseline="0" dirty="0">
              <a:solidFill>
                <a:schemeClr val="tx1"/>
              </a:solidFill>
              <a:effectLst>
                <a:outerShdw blurRad="38100" dist="38100" dir="2700000" algn="tl">
                  <a:srgbClr val="000000"/>
                </a:outerShdw>
              </a:effectLst>
              <a:latin typeface="Calibri" pitchFamily="34" charset="0"/>
            </a:endParaRPr>
          </a:p>
        </p:txBody>
      </p:sp>
      <p:grpSp>
        <p:nvGrpSpPr>
          <p:cNvPr id="18" name="Group 11"/>
          <p:cNvGrpSpPr>
            <a:grpSpLocks/>
          </p:cNvGrpSpPr>
          <p:nvPr/>
        </p:nvGrpSpPr>
        <p:grpSpPr bwMode="auto">
          <a:xfrm>
            <a:off x="5630863" y="5030788"/>
            <a:ext cx="1150937" cy="1250950"/>
            <a:chOff x="3692860" y="3861048"/>
            <a:chExt cx="1152128" cy="1250590"/>
          </a:xfrm>
        </p:grpSpPr>
        <p:sp>
          <p:nvSpPr>
            <p:cNvPr id="19" name="Oval 25"/>
            <p:cNvSpPr>
              <a:spLocks noChangeArrowheads="1"/>
            </p:cNvSpPr>
            <p:nvPr/>
          </p:nvSpPr>
          <p:spPr bwMode="auto">
            <a:xfrm>
              <a:off x="3741966" y="4004074"/>
              <a:ext cx="1022849" cy="1006116"/>
            </a:xfrm>
            <a:prstGeom prst="ellipse">
              <a:avLst/>
            </a:prstGeom>
            <a:solidFill>
              <a:srgbClr val="FFFFFF"/>
            </a:solidFill>
            <a:ln w="3175" algn="ctr">
              <a:solidFill>
                <a:schemeClr val="tx1"/>
              </a:solidFill>
              <a:round/>
              <a:headEnd/>
              <a:tailEnd type="stealth" w="sm" len="sm"/>
            </a:ln>
          </p:spPr>
          <p:txBody>
            <a:bodyPr lIns="0" tIns="0" rIns="0" bIns="0" anchor="ctr">
              <a:spAutoFit/>
            </a:bodyPr>
            <a:lstStyle/>
            <a:p>
              <a:endParaRPr lang="en-GB" b="0" baseline="0"/>
            </a:p>
          </p:txBody>
        </p:sp>
        <p:pic>
          <p:nvPicPr>
            <p:cNvPr id="20" name="Picture 11"/>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33461" r="35027" b="8109"/>
            <a:stretch>
              <a:fillRect/>
            </a:stretch>
          </p:blipFill>
          <p:spPr bwMode="auto">
            <a:xfrm>
              <a:off x="3692860" y="3861048"/>
              <a:ext cx="1152128" cy="1250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grpSp>
      <p:sp>
        <p:nvSpPr>
          <p:cNvPr id="21" name="Rectangle 9"/>
          <p:cNvSpPr>
            <a:spLocks noChangeArrowheads="1"/>
          </p:cNvSpPr>
          <p:nvPr/>
        </p:nvSpPr>
        <p:spPr bwMode="auto">
          <a:xfrm>
            <a:off x="8589963" y="6326188"/>
            <a:ext cx="1282700" cy="368300"/>
          </a:xfrm>
          <a:prstGeom prst="rect">
            <a:avLst/>
          </a:prstGeom>
          <a:solidFill>
            <a:srgbClr val="FF0000"/>
          </a:solidFill>
          <a:ln>
            <a:noFill/>
          </a:ln>
          <a:extLst/>
        </p:spPr>
        <p:txBody>
          <a:bodyPr wrap="none">
            <a:spAutoFit/>
          </a:bodyPr>
          <a:lstStyle/>
          <a:p>
            <a:pPr algn="l">
              <a:spcBef>
                <a:spcPct val="0"/>
              </a:spcBef>
              <a:buClr>
                <a:srgbClr val="FFFFFF"/>
              </a:buClr>
              <a:defRPr/>
            </a:pPr>
            <a:r>
              <a:rPr lang="fr-FR" sz="1800" baseline="0">
                <a:solidFill>
                  <a:srgbClr val="FFFFFF"/>
                </a:solidFill>
                <a:effectLst>
                  <a:outerShdw blurRad="38100" dist="38100" dir="2700000" algn="tl">
                    <a:srgbClr val="000000"/>
                  </a:outerShdw>
                </a:effectLst>
                <a:latin typeface="Calibri" pitchFamily="34" charset="0"/>
              </a:rPr>
              <a:t>B </a:t>
            </a:r>
            <a:r>
              <a:rPr lang="fr-FR" sz="1800" baseline="0">
                <a:solidFill>
                  <a:srgbClr val="FFFFFF"/>
                </a:solidFill>
                <a:effectLst>
                  <a:outerShdw blurRad="38100" dist="38100" dir="2700000" algn="tl">
                    <a:srgbClr val="000000"/>
                  </a:outerShdw>
                </a:effectLst>
                <a:latin typeface="Calibri" pitchFamily="34" charset="0"/>
                <a:sym typeface="Symbol" pitchFamily="18" charset="2"/>
              </a:rPr>
              <a:t>&gt;  200 mT</a:t>
            </a:r>
            <a:endParaRPr lang="fr-FR" sz="1800" b="0" i="1" u="sng" baseline="0">
              <a:solidFill>
                <a:srgbClr val="FFFFFF"/>
              </a:solidFill>
              <a:effectLst>
                <a:outerShdw blurRad="38100" dist="38100" dir="2700000" algn="tl">
                  <a:srgbClr val="000000"/>
                </a:outerShdw>
              </a:effectLst>
              <a:latin typeface="Calibri" pitchFamily="34" charset="0"/>
              <a:sym typeface="Symbol" pitchFamily="18" charset="2"/>
            </a:endParaRPr>
          </a:p>
        </p:txBody>
      </p:sp>
      <p:grpSp>
        <p:nvGrpSpPr>
          <p:cNvPr id="22" name="Group 7"/>
          <p:cNvGrpSpPr>
            <a:grpSpLocks/>
          </p:cNvGrpSpPr>
          <p:nvPr/>
        </p:nvGrpSpPr>
        <p:grpSpPr bwMode="auto">
          <a:xfrm>
            <a:off x="3044825" y="4727575"/>
            <a:ext cx="1216025" cy="1166813"/>
            <a:chOff x="3044825" y="4133850"/>
            <a:chExt cx="1216025" cy="1166813"/>
          </a:xfrm>
        </p:grpSpPr>
        <p:sp>
          <p:nvSpPr>
            <p:cNvPr id="23" name="Oval 32"/>
            <p:cNvSpPr>
              <a:spLocks noChangeArrowheads="1"/>
            </p:cNvSpPr>
            <p:nvPr/>
          </p:nvSpPr>
          <p:spPr bwMode="auto">
            <a:xfrm>
              <a:off x="3182938" y="4189413"/>
              <a:ext cx="1022350" cy="1004887"/>
            </a:xfrm>
            <a:prstGeom prst="ellipse">
              <a:avLst/>
            </a:prstGeom>
            <a:solidFill>
              <a:srgbClr val="FFFFFF"/>
            </a:solidFill>
            <a:ln w="3175" algn="ctr">
              <a:solidFill>
                <a:schemeClr val="tx1"/>
              </a:solidFill>
              <a:round/>
              <a:headEnd/>
              <a:tailEnd type="stealth" w="sm" len="sm"/>
            </a:ln>
          </p:spPr>
          <p:txBody>
            <a:bodyPr lIns="0" tIns="0" rIns="0" bIns="0" anchor="ctr">
              <a:spAutoFit/>
            </a:bodyPr>
            <a:lstStyle/>
            <a:p>
              <a:endParaRPr lang="en-GB" b="0" baseline="0"/>
            </a:p>
          </p:txBody>
        </p:sp>
        <p:pic>
          <p:nvPicPr>
            <p:cNvPr id="24" name="Picture 11"/>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t="5988" r="66721" b="8109"/>
            <a:stretch>
              <a:fillRect/>
            </a:stretch>
          </p:blipFill>
          <p:spPr bwMode="auto">
            <a:xfrm>
              <a:off x="3044825" y="4133850"/>
              <a:ext cx="1216025"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grpSp>
      <p:grpSp>
        <p:nvGrpSpPr>
          <p:cNvPr id="25" name="Group 25"/>
          <p:cNvGrpSpPr>
            <a:grpSpLocks/>
          </p:cNvGrpSpPr>
          <p:nvPr/>
        </p:nvGrpSpPr>
        <p:grpSpPr bwMode="auto">
          <a:xfrm>
            <a:off x="5145088" y="4235450"/>
            <a:ext cx="993775" cy="1033463"/>
            <a:chOff x="3759" y="2520"/>
            <a:chExt cx="600" cy="600"/>
          </a:xfrm>
        </p:grpSpPr>
        <p:sp>
          <p:nvSpPr>
            <p:cNvPr id="26" name="Oval 24"/>
            <p:cNvSpPr>
              <a:spLocks noChangeArrowheads="1"/>
            </p:cNvSpPr>
            <p:nvPr/>
          </p:nvSpPr>
          <p:spPr bwMode="auto">
            <a:xfrm>
              <a:off x="3778" y="2685"/>
              <a:ext cx="0" cy="251"/>
            </a:xfrm>
            <a:prstGeom prst="ellipse">
              <a:avLst/>
            </a:prstGeom>
            <a:solidFill>
              <a:srgbClr val="FFFFFF"/>
            </a:solidFill>
            <a:ln>
              <a:noFill/>
            </a:ln>
            <a:effectLst/>
            <a:extLst>
              <a:ext uri="{91240B29-F687-4F45-9708-019B960494DF}">
                <a14:hiddenLine xmlns:a14="http://schemas.microsoft.com/office/drawing/2010/main" w="3175" algn="ctr">
                  <a:solidFill>
                    <a:srgbClr val="FFFFFF"/>
                  </a:solidFill>
                  <a:round/>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txBody>
            <a:bodyPr wrap="none" lIns="0" tIns="0" rIns="0" bIns="0" anchor="ctr">
              <a:spAutoFit/>
            </a:bodyPr>
            <a:lstStyle/>
            <a:p>
              <a:endParaRPr lang="en-GB">
                <a:solidFill>
                  <a:schemeClr val="tx1"/>
                </a:solidFill>
              </a:endParaRPr>
            </a:p>
          </p:txBody>
        </p:sp>
        <p:pic>
          <p:nvPicPr>
            <p:cNvPr id="27" name="Picture 23" descr="tools%20with%20red%20circle%20and%20slash"/>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59" y="2520"/>
              <a:ext cx="600" cy="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9"/>
          <p:cNvGrpSpPr>
            <a:grpSpLocks/>
          </p:cNvGrpSpPr>
          <p:nvPr/>
        </p:nvGrpSpPr>
        <p:grpSpPr bwMode="auto">
          <a:xfrm>
            <a:off x="6262688" y="4167188"/>
            <a:ext cx="1152525" cy="1169987"/>
            <a:chOff x="6251575" y="4005263"/>
            <a:chExt cx="1211263" cy="1229342"/>
          </a:xfrm>
        </p:grpSpPr>
        <p:sp>
          <p:nvSpPr>
            <p:cNvPr id="29" name="Oval 26"/>
            <p:cNvSpPr>
              <a:spLocks noChangeArrowheads="1"/>
            </p:cNvSpPr>
            <p:nvPr/>
          </p:nvSpPr>
          <p:spPr bwMode="auto">
            <a:xfrm>
              <a:off x="6300397" y="4424389"/>
              <a:ext cx="1100875" cy="454748"/>
            </a:xfrm>
            <a:prstGeom prst="ellipse">
              <a:avLst/>
            </a:prstGeom>
            <a:solidFill>
              <a:srgbClr val="FFFFFF"/>
            </a:solidFill>
            <a:ln w="3175" algn="ctr">
              <a:solidFill>
                <a:schemeClr val="tx1"/>
              </a:solidFill>
              <a:round/>
              <a:headEnd/>
              <a:tailEnd type="stealth" w="sm" len="sm"/>
            </a:ln>
          </p:spPr>
          <p:txBody>
            <a:bodyPr lIns="0" tIns="0" rIns="0" bIns="0" anchor="ctr">
              <a:spAutoFit/>
            </a:bodyPr>
            <a:lstStyle/>
            <a:p>
              <a:endParaRPr lang="en-GB" b="0" baseline="0">
                <a:solidFill>
                  <a:schemeClr val="tx1"/>
                </a:solidFill>
              </a:endParaRPr>
            </a:p>
          </p:txBody>
        </p:sp>
        <p:pic>
          <p:nvPicPr>
            <p:cNvPr id="30" name="Picture 11"/>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rcRect l="65277" t="3584" r="3702" b="11829"/>
            <a:stretch>
              <a:fillRect/>
            </a:stretch>
          </p:blipFill>
          <p:spPr bwMode="auto">
            <a:xfrm>
              <a:off x="6251575" y="4005263"/>
              <a:ext cx="1211263" cy="122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grpSp>
    </p:spTree>
    <p:extLst>
      <p:ext uri="{BB962C8B-B14F-4D97-AF65-F5344CB8AC3E}">
        <p14:creationId xmlns:p14="http://schemas.microsoft.com/office/powerpoint/2010/main" val="23391717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CERN\Papers - Talks - Conferences\Course - Magnetic Safety\photos\suicide bunn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914400"/>
            <a:ext cx="7239000" cy="59234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Part I - Technical hazards</a:t>
            </a:r>
          </a:p>
        </p:txBody>
      </p:sp>
    </p:spTree>
    <p:extLst>
      <p:ext uri="{BB962C8B-B14F-4D97-AF65-F5344CB8AC3E}">
        <p14:creationId xmlns:p14="http://schemas.microsoft.com/office/powerpoint/2010/main" val="33073740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8"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120" b="17337"/>
          <a:stretch/>
        </p:blipFill>
        <p:spPr bwMode="auto">
          <a:xfrm>
            <a:off x="1" y="762000"/>
            <a:ext cx="10175951" cy="624839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cap="flat" cmpd="sng" algn="ctr">
                <a:solidFill>
                  <a:srgbClr val="FFFFFF"/>
                </a:solidFill>
                <a:prstDash val="solid"/>
                <a:miter lim="800000"/>
                <a:headEnd type="none" w="med" len="med"/>
                <a:tailEnd type="none" w="med" len="med"/>
              </a14:hiddenLine>
            </a:ext>
          </a:extLst>
        </p:spPr>
      </p:pic>
      <p:pic>
        <p:nvPicPr>
          <p:cNvPr id="1639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394" y="1049867"/>
            <a:ext cx="3259015" cy="34459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ight Arrow 3"/>
          <p:cNvSpPr/>
          <p:nvPr/>
        </p:nvSpPr>
        <p:spPr bwMode="auto">
          <a:xfrm>
            <a:off x="4685878" y="3558201"/>
            <a:ext cx="732152" cy="655996"/>
          </a:xfrm>
          <a:prstGeom prst="rightArrow">
            <a:avLst/>
          </a:prstGeom>
          <a:solidFill>
            <a:srgbClr val="FFFF00"/>
          </a:solidFill>
          <a:ln w="28575" cap="flat" cmpd="sng" algn="ctr">
            <a:solidFill>
              <a:srgbClr val="FF0000"/>
            </a:solidFill>
            <a:prstDash val="solid"/>
            <a:round/>
            <a:headEnd type="none" w="med" len="med"/>
            <a:tailEnd type="stealth" w="sm" len="sm"/>
          </a:ln>
          <a:effectLst/>
        </p:spPr>
        <p:txBody>
          <a:bodyPr vert="horz" wrap="none" lIns="0" tIns="0" rIns="0" bIns="0" numCol="1" rtlCol="0" anchor="ctr" anchorCtr="0" compatLnSpc="1">
            <a:prstTxWarp prst="textNoShape">
              <a:avLst/>
            </a:prstTxWarp>
            <a:noAutofit/>
          </a:bodyPr>
          <a:lstStyle/>
          <a:p>
            <a:pPr algn="ctr" defTabSz="969813" eaLnBrk="0" hangingPunct="0">
              <a:spcBef>
                <a:spcPct val="50000"/>
              </a:spcBef>
            </a:pPr>
            <a:endParaRPr lang="en-US" sz="800">
              <a:solidFill>
                <a:schemeClr val="tx1"/>
              </a:solidFill>
              <a:latin typeface="Times New Roman" pitchFamily="18" charset="0"/>
            </a:endParaRPr>
          </a:p>
        </p:txBody>
      </p:sp>
      <p:pic>
        <p:nvPicPr>
          <p:cNvPr id="1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37000" y="1745276"/>
            <a:ext cx="5046785" cy="362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805" y="5250160"/>
            <a:ext cx="9616063" cy="14526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7000" y="152400"/>
            <a:ext cx="4117922" cy="400110"/>
          </a:xfrm>
          <a:prstGeom prst="rect">
            <a:avLst/>
          </a:prstGeom>
        </p:spPr>
        <p:txBody>
          <a:bodyPr wrap="none">
            <a:spAutoFit/>
          </a:bodyPr>
          <a:lstStyle/>
          <a:p>
            <a:r>
              <a:rPr lang="en-US" b="1" dirty="0">
                <a:solidFill>
                  <a:srgbClr val="FFFFFF"/>
                </a:solidFill>
                <a:latin typeface="+mj-lt"/>
              </a:rPr>
              <a:t>Projectile effect – what can </a:t>
            </a:r>
            <a:r>
              <a:rPr lang="en-US" b="1" dirty="0" smtClean="0">
                <a:solidFill>
                  <a:srgbClr val="FFFFFF"/>
                </a:solidFill>
                <a:latin typeface="+mj-lt"/>
              </a:rPr>
              <a:t>happen ?</a:t>
            </a:r>
            <a:endParaRPr lang="en-GB" b="1" dirty="0">
              <a:latin typeface="+mj-lt"/>
            </a:endParaRPr>
          </a:p>
        </p:txBody>
      </p:sp>
    </p:spTree>
    <p:extLst>
      <p:ext uri="{BB962C8B-B14F-4D97-AF65-F5344CB8AC3E}">
        <p14:creationId xmlns:p14="http://schemas.microsoft.com/office/powerpoint/2010/main" val="37416025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99"/>
                                        </p:tgtEl>
                                        <p:attrNameLst>
                                          <p:attrName>style.visibility</p:attrName>
                                        </p:attrNameLst>
                                      </p:cBhvr>
                                      <p:to>
                                        <p:strVal val="visible"/>
                                      </p:to>
                                    </p:set>
                                    <p:anim calcmode="lin" valueType="num">
                                      <p:cBhvr>
                                        <p:cTn id="7" dur="2000" fill="hold"/>
                                        <p:tgtEl>
                                          <p:spTgt spid="16399"/>
                                        </p:tgtEl>
                                        <p:attrNameLst>
                                          <p:attrName>ppt_w</p:attrName>
                                        </p:attrNameLst>
                                      </p:cBhvr>
                                      <p:tavLst>
                                        <p:tav tm="0">
                                          <p:val>
                                            <p:fltVal val="0"/>
                                          </p:val>
                                        </p:tav>
                                        <p:tav tm="100000">
                                          <p:val>
                                            <p:strVal val="#ppt_w"/>
                                          </p:val>
                                        </p:tav>
                                      </p:tavLst>
                                    </p:anim>
                                    <p:anim calcmode="lin" valueType="num">
                                      <p:cBhvr>
                                        <p:cTn id="8" dur="2000" fill="hold"/>
                                        <p:tgtEl>
                                          <p:spTgt spid="16399"/>
                                        </p:tgtEl>
                                        <p:attrNameLst>
                                          <p:attrName>ppt_h</p:attrName>
                                        </p:attrNameLst>
                                      </p:cBhvr>
                                      <p:tavLst>
                                        <p:tav tm="0">
                                          <p:val>
                                            <p:fltVal val="0"/>
                                          </p:val>
                                        </p:tav>
                                        <p:tav tm="100000">
                                          <p:val>
                                            <p:strVal val="#ppt_h"/>
                                          </p:val>
                                        </p:tav>
                                      </p:tavLst>
                                    </p:anim>
                                    <p:anim calcmode="lin" valueType="num">
                                      <p:cBhvr>
                                        <p:cTn id="9" dur="2000" fill="hold"/>
                                        <p:tgtEl>
                                          <p:spTgt spid="16399"/>
                                        </p:tgtEl>
                                        <p:attrNameLst>
                                          <p:attrName>style.rotation</p:attrName>
                                        </p:attrNameLst>
                                      </p:cBhvr>
                                      <p:tavLst>
                                        <p:tav tm="0">
                                          <p:val>
                                            <p:fltVal val="90"/>
                                          </p:val>
                                        </p:tav>
                                        <p:tav tm="100000">
                                          <p:val>
                                            <p:fltVal val="0"/>
                                          </p:val>
                                        </p:tav>
                                      </p:tavLst>
                                    </p:anim>
                                    <p:animEffect transition="in" filter="fade">
                                      <p:cBhvr>
                                        <p:cTn id="10" dur="2000"/>
                                        <p:tgtEl>
                                          <p:spTgt spid="16399"/>
                                        </p:tgtEl>
                                      </p:cBhvr>
                                    </p:animEffect>
                                  </p:childTnLst>
                                </p:cTn>
                              </p:par>
                              <p:par>
                                <p:cTn id="11" presetID="42" presetClass="path" presetSubtype="0" accel="50000" decel="50000" fill="hold" nodeType="withEffect">
                                  <p:stCondLst>
                                    <p:cond delay="0"/>
                                  </p:stCondLst>
                                  <p:childTnLst>
                                    <p:animMotion origin="layout" path="M -0.05866 0.50903 L 3.58974E-6 7.40741E-7 " pathEditMode="relative" rAng="0" ptsTypes="AA">
                                      <p:cBhvr>
                                        <p:cTn id="12" dur="2000" fill="hold"/>
                                        <p:tgtEl>
                                          <p:spTgt spid="16399"/>
                                        </p:tgtEl>
                                        <p:attrNameLst>
                                          <p:attrName>ppt_x</p:attrName>
                                          <p:attrName>ppt_y</p:attrName>
                                        </p:attrNameLst>
                                      </p:cBhvr>
                                      <p:rCtr x="2933" y="-2546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32" presetClass="emph" presetSubtype="0" fill="hold" grpId="1" nodeType="afterEffect">
                                  <p:stCondLst>
                                    <p:cond delay="0"/>
                                  </p:stCondLst>
                                  <p:childTnLst>
                                    <p:animRot by="120000">
                                      <p:cBhvr>
                                        <p:cTn id="20" dur="100" fill="hold">
                                          <p:stCondLst>
                                            <p:cond delay="0"/>
                                          </p:stCondLst>
                                        </p:cTn>
                                        <p:tgtEl>
                                          <p:spTgt spid="4"/>
                                        </p:tgtEl>
                                        <p:attrNameLst>
                                          <p:attrName>r</p:attrName>
                                        </p:attrNameLst>
                                      </p:cBhvr>
                                    </p:animRot>
                                    <p:animRot by="-240000">
                                      <p:cBhvr>
                                        <p:cTn id="21" dur="200" fill="hold">
                                          <p:stCondLst>
                                            <p:cond delay="200"/>
                                          </p:stCondLst>
                                        </p:cTn>
                                        <p:tgtEl>
                                          <p:spTgt spid="4"/>
                                        </p:tgtEl>
                                        <p:attrNameLst>
                                          <p:attrName>r</p:attrName>
                                        </p:attrNameLst>
                                      </p:cBhvr>
                                    </p:animRot>
                                    <p:animRot by="240000">
                                      <p:cBhvr>
                                        <p:cTn id="22" dur="200" fill="hold">
                                          <p:stCondLst>
                                            <p:cond delay="400"/>
                                          </p:stCondLst>
                                        </p:cTn>
                                        <p:tgtEl>
                                          <p:spTgt spid="4"/>
                                        </p:tgtEl>
                                        <p:attrNameLst>
                                          <p:attrName>r</p:attrName>
                                        </p:attrNameLst>
                                      </p:cBhvr>
                                    </p:animRot>
                                    <p:animRot by="-240000">
                                      <p:cBhvr>
                                        <p:cTn id="23" dur="200" fill="hold">
                                          <p:stCondLst>
                                            <p:cond delay="600"/>
                                          </p:stCondLst>
                                        </p:cTn>
                                        <p:tgtEl>
                                          <p:spTgt spid="4"/>
                                        </p:tgtEl>
                                        <p:attrNameLst>
                                          <p:attrName>r</p:attrName>
                                        </p:attrNameLst>
                                      </p:cBhvr>
                                    </p:animRot>
                                    <p:animRot by="120000">
                                      <p:cBhvr>
                                        <p:cTn id="24" dur="200" fill="hold">
                                          <p:stCondLst>
                                            <p:cond delay="800"/>
                                          </p:stCondLst>
                                        </p:cTn>
                                        <p:tgtEl>
                                          <p:spTgt spid="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100" fill="hold"/>
                                        <p:tgtEl>
                                          <p:spTgt spid="11"/>
                                        </p:tgtEl>
                                        <p:attrNameLst>
                                          <p:attrName>ppt_w</p:attrName>
                                        </p:attrNameLst>
                                      </p:cBhvr>
                                      <p:tavLst>
                                        <p:tav tm="0">
                                          <p:val>
                                            <p:fltVal val="0"/>
                                          </p:val>
                                        </p:tav>
                                        <p:tav tm="100000">
                                          <p:val>
                                            <p:strVal val="#ppt_w"/>
                                          </p:val>
                                        </p:tav>
                                      </p:tavLst>
                                    </p:anim>
                                    <p:anim calcmode="lin" valueType="num">
                                      <p:cBhvr>
                                        <p:cTn id="30" dur="3100" fill="hold"/>
                                        <p:tgtEl>
                                          <p:spTgt spid="11"/>
                                        </p:tgtEl>
                                        <p:attrNameLst>
                                          <p:attrName>ppt_h</p:attrName>
                                        </p:attrNameLst>
                                      </p:cBhvr>
                                      <p:tavLst>
                                        <p:tav tm="0">
                                          <p:val>
                                            <p:fltVal val="0"/>
                                          </p:val>
                                        </p:tav>
                                        <p:tav tm="100000">
                                          <p:val>
                                            <p:strVal val="#ppt_h"/>
                                          </p:val>
                                        </p:tav>
                                      </p:tavLst>
                                    </p:anim>
                                    <p:anim calcmode="lin" valueType="num">
                                      <p:cBhvr>
                                        <p:cTn id="31" dur="3100" fill="hold"/>
                                        <p:tgtEl>
                                          <p:spTgt spid="11"/>
                                        </p:tgtEl>
                                        <p:attrNameLst>
                                          <p:attrName>style.rotation</p:attrName>
                                        </p:attrNameLst>
                                      </p:cBhvr>
                                      <p:tavLst>
                                        <p:tav tm="0">
                                          <p:val>
                                            <p:fltVal val="90"/>
                                          </p:val>
                                        </p:tav>
                                        <p:tav tm="100000">
                                          <p:val>
                                            <p:fltVal val="0"/>
                                          </p:val>
                                        </p:tav>
                                      </p:tavLst>
                                    </p:anim>
                                    <p:animEffect transition="in" filter="fade">
                                      <p:cBhvr>
                                        <p:cTn id="32" dur="31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 calcmode="lin" valueType="num">
                                      <p:cBhvr>
                                        <p:cTn id="37" dur="500" fill="hold"/>
                                        <p:tgtEl>
                                          <p:spTgt spid="7170"/>
                                        </p:tgtEl>
                                        <p:attrNameLst>
                                          <p:attrName>ppt_w</p:attrName>
                                        </p:attrNameLst>
                                      </p:cBhvr>
                                      <p:tavLst>
                                        <p:tav tm="0">
                                          <p:val>
                                            <p:fltVal val="0"/>
                                          </p:val>
                                        </p:tav>
                                        <p:tav tm="100000">
                                          <p:val>
                                            <p:strVal val="#ppt_w"/>
                                          </p:val>
                                        </p:tav>
                                      </p:tavLst>
                                    </p:anim>
                                    <p:anim calcmode="lin" valueType="num">
                                      <p:cBhvr>
                                        <p:cTn id="38" dur="500" fill="hold"/>
                                        <p:tgtEl>
                                          <p:spTgt spid="7170"/>
                                        </p:tgtEl>
                                        <p:attrNameLst>
                                          <p:attrName>ppt_h</p:attrName>
                                        </p:attrNameLst>
                                      </p:cBhvr>
                                      <p:tavLst>
                                        <p:tav tm="0">
                                          <p:val>
                                            <p:fltVal val="0"/>
                                          </p:val>
                                        </p:tav>
                                        <p:tav tm="100000">
                                          <p:val>
                                            <p:strVal val="#ppt_h"/>
                                          </p:val>
                                        </p:tav>
                                      </p:tavLst>
                                    </p:anim>
                                    <p:animEffect transition="in" filter="fade">
                                      <p:cBhvr>
                                        <p:cTn id="3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8" descr="19magn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9706" y="803274"/>
            <a:ext cx="3111499" cy="392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9" descr="19magn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 y="3352800"/>
            <a:ext cx="3170115" cy="3601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937" y="803274"/>
            <a:ext cx="4625730" cy="620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14712" name="Rectangle 24"/>
          <p:cNvSpPr>
            <a:spLocks noChangeArrowheads="1"/>
          </p:cNvSpPr>
          <p:nvPr/>
        </p:nvSpPr>
        <p:spPr bwMode="auto">
          <a:xfrm>
            <a:off x="203200" y="864846"/>
            <a:ext cx="1920306" cy="1384995"/>
          </a:xfrm>
          <a:prstGeom prst="rect">
            <a:avLst/>
          </a:prstGeom>
          <a:noFill/>
          <a:ln>
            <a:noFill/>
          </a:ln>
          <a:effectLst/>
          <a:extLst/>
        </p:spPr>
        <p:txBody>
          <a:bodyPr wrap="square" lIns="0" tIns="0" rIns="0" bIns="0">
            <a:spAutoFit/>
          </a:bodyPr>
          <a:lstStyle/>
          <a:p>
            <a:pPr algn="r">
              <a:defRPr/>
            </a:pPr>
            <a:r>
              <a:rPr lang="en-US" sz="1500" dirty="0">
                <a:solidFill>
                  <a:schemeClr val="tx1"/>
                </a:solidFill>
                <a:latin typeface="Calibri" pitchFamily="34" charset="0"/>
              </a:rPr>
              <a:t>Relatively common accidents in the MRI (Magnetic Resonance Imaging) field.</a:t>
            </a:r>
          </a:p>
          <a:p>
            <a:pPr algn="r">
              <a:defRPr/>
            </a:pPr>
            <a:r>
              <a:rPr lang="en-US" sz="1500" dirty="0">
                <a:solidFill>
                  <a:schemeClr val="tx1"/>
                </a:solidFill>
                <a:latin typeface="Calibri" pitchFamily="34" charset="0"/>
              </a:rPr>
              <a:t>One fatality on record </a:t>
            </a:r>
            <a:br>
              <a:rPr lang="en-US" sz="1500" dirty="0">
                <a:solidFill>
                  <a:schemeClr val="tx1"/>
                </a:solidFill>
                <a:latin typeface="Calibri" pitchFamily="34" charset="0"/>
              </a:rPr>
            </a:br>
            <a:r>
              <a:rPr lang="en-US" sz="1500" dirty="0">
                <a:solidFill>
                  <a:schemeClr val="tx1"/>
                </a:solidFill>
                <a:latin typeface="Calibri" pitchFamily="34" charset="0"/>
              </a:rPr>
              <a:t>(O</a:t>
            </a:r>
            <a:r>
              <a:rPr lang="en-US" sz="1500" baseline="-25000" dirty="0">
                <a:solidFill>
                  <a:schemeClr val="tx1"/>
                </a:solidFill>
                <a:latin typeface="Calibri" pitchFamily="34" charset="0"/>
              </a:rPr>
              <a:t>2</a:t>
            </a:r>
            <a:r>
              <a:rPr lang="en-US" sz="1500" dirty="0">
                <a:solidFill>
                  <a:schemeClr val="tx1"/>
                </a:solidFill>
                <a:latin typeface="Calibri" pitchFamily="34" charset="0"/>
              </a:rPr>
              <a:t> bottle)</a:t>
            </a:r>
          </a:p>
        </p:txBody>
      </p:sp>
      <p:sp>
        <p:nvSpPr>
          <p:cNvPr id="2" name="Rectangle 24"/>
          <p:cNvSpPr>
            <a:spLocks noChangeArrowheads="1"/>
          </p:cNvSpPr>
          <p:nvPr/>
        </p:nvSpPr>
        <p:spPr bwMode="auto">
          <a:xfrm>
            <a:off x="3323168" y="6050140"/>
            <a:ext cx="1988038" cy="957792"/>
          </a:xfrm>
          <a:prstGeom prst="rect">
            <a:avLst/>
          </a:prstGeom>
          <a:noFill/>
          <a:ln>
            <a:noFill/>
          </a:ln>
          <a:effectLst/>
          <a:extLst/>
        </p:spPr>
        <p:txBody>
          <a:bodyPr lIns="0" tIns="0" rIns="0" bIns="0">
            <a:spAutoFit/>
          </a:bodyPr>
          <a:lstStyle/>
          <a:p>
            <a:pPr algn="r">
              <a:defRPr/>
            </a:pPr>
            <a:r>
              <a:rPr lang="en-US" sz="1500" dirty="0">
                <a:solidFill>
                  <a:schemeClr val="tx1"/>
                </a:solidFill>
                <a:latin typeface="Calibri" pitchFamily="34" charset="0"/>
              </a:rPr>
              <a:t>Worst case at CERN: </a:t>
            </a:r>
            <a:br>
              <a:rPr lang="en-US" sz="1500" dirty="0">
                <a:solidFill>
                  <a:schemeClr val="tx1"/>
                </a:solidFill>
                <a:latin typeface="Calibri" pitchFamily="34" charset="0"/>
              </a:rPr>
            </a:br>
            <a:r>
              <a:rPr lang="en-US" sz="1500" dirty="0">
                <a:solidFill>
                  <a:schemeClr val="tx1"/>
                </a:solidFill>
                <a:latin typeface="Calibri" pitchFamily="34" charset="0"/>
              </a:rPr>
              <a:t>LEP’s L3 0.5 T magnet</a:t>
            </a:r>
            <a:br>
              <a:rPr lang="en-US" sz="1500" dirty="0">
                <a:solidFill>
                  <a:schemeClr val="tx1"/>
                </a:solidFill>
                <a:latin typeface="Calibri" pitchFamily="34" charset="0"/>
              </a:rPr>
            </a:br>
            <a:r>
              <a:rPr lang="en-US" sz="1500" dirty="0">
                <a:solidFill>
                  <a:schemeClr val="tx1"/>
                </a:solidFill>
                <a:latin typeface="Calibri" pitchFamily="34" charset="0"/>
              </a:rPr>
              <a:t>(currently in ALICE)</a:t>
            </a:r>
            <a:br>
              <a:rPr lang="en-US" sz="1500" dirty="0">
                <a:solidFill>
                  <a:schemeClr val="tx1"/>
                </a:solidFill>
                <a:latin typeface="Calibri" pitchFamily="34" charset="0"/>
              </a:rPr>
            </a:br>
            <a:r>
              <a:rPr lang="en-US" sz="1500" u="sng" dirty="0">
                <a:solidFill>
                  <a:schemeClr val="tx1"/>
                </a:solidFill>
                <a:latin typeface="Calibri" pitchFamily="34" charset="0"/>
              </a:rPr>
              <a:t>none injured</a:t>
            </a:r>
            <a:r>
              <a:rPr lang="en-US" sz="1500" dirty="0">
                <a:solidFill>
                  <a:schemeClr val="tx1"/>
                </a:solidFill>
                <a:latin typeface="Calibri" pitchFamily="34" charset="0"/>
              </a:rPr>
              <a:t>.</a:t>
            </a:r>
          </a:p>
        </p:txBody>
      </p:sp>
      <p:sp>
        <p:nvSpPr>
          <p:cNvPr id="3" name="Rectangle 2"/>
          <p:cNvSpPr/>
          <p:nvPr/>
        </p:nvSpPr>
        <p:spPr>
          <a:xfrm>
            <a:off x="56936" y="152400"/>
            <a:ext cx="2927340" cy="400110"/>
          </a:xfrm>
          <a:prstGeom prst="rect">
            <a:avLst/>
          </a:prstGeom>
        </p:spPr>
        <p:txBody>
          <a:bodyPr wrap="none">
            <a:spAutoFit/>
          </a:bodyPr>
          <a:lstStyle/>
          <a:p>
            <a:r>
              <a:rPr lang="en-US" b="1" dirty="0">
                <a:solidFill>
                  <a:srgbClr val="FFFFFF"/>
                </a:solidFill>
                <a:latin typeface="+mj-lt"/>
              </a:rPr>
              <a:t>Collision hazard examples</a:t>
            </a:r>
            <a:endParaRPr lang="en-GB" b="1" dirty="0">
              <a:latin typeface="+mj-lt"/>
            </a:endParaRPr>
          </a:p>
        </p:txBody>
      </p:sp>
    </p:spTree>
    <p:extLst>
      <p:ext uri="{BB962C8B-B14F-4D97-AF65-F5344CB8AC3E}">
        <p14:creationId xmlns:p14="http://schemas.microsoft.com/office/powerpoint/2010/main" val="2353100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7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Example: projectile effect in </a:t>
            </a:r>
            <a:r>
              <a:rPr lang="en-GB" kern="0" dirty="0" smtClean="0">
                <a:ea typeface="ＭＳ Ｐゴシック" pitchFamily="34" charset="-128"/>
              </a:rPr>
              <a:t>CERN’s CMS experiment</a:t>
            </a:r>
            <a:endParaRPr lang="en-US" kern="0" dirty="0" smtClean="0">
              <a:ea typeface="ＭＳ Ｐゴシック" pitchFamily="34" charset="-128"/>
            </a:endParaRPr>
          </a:p>
        </p:txBody>
      </p:sp>
      <p:sp>
        <p:nvSpPr>
          <p:cNvPr id="5" name="Rectangle 16"/>
          <p:cNvSpPr>
            <a:spLocks noChangeArrowheads="1"/>
          </p:cNvSpPr>
          <p:nvPr/>
        </p:nvSpPr>
        <p:spPr bwMode="auto">
          <a:xfrm>
            <a:off x="2332038" y="5789612"/>
            <a:ext cx="3873500" cy="823913"/>
          </a:xfrm>
          <a:prstGeom prst="rect">
            <a:avLst/>
          </a:prstGeom>
          <a:noFill/>
          <a:ln>
            <a:noFill/>
          </a:ln>
          <a:effectLst/>
          <a:extLst/>
        </p:spPr>
        <p:txBody>
          <a:bodyPr lIns="0" tIns="0" rIns="0" bIns="0">
            <a:spAutoFit/>
          </a:bodyPr>
          <a:lstStyle/>
          <a:p>
            <a:pPr>
              <a:defRPr/>
            </a:pPr>
            <a:r>
              <a:rPr lang="en-US" sz="1800" baseline="0" dirty="0">
                <a:solidFill>
                  <a:schemeClr val="tx1"/>
                </a:solidFill>
                <a:latin typeface="Calibri" pitchFamily="34" charset="0"/>
              </a:rPr>
              <a:t>Peak force ≈ </a:t>
            </a:r>
            <a:r>
              <a:rPr lang="en-US" sz="1800" b="1" baseline="0" dirty="0">
                <a:solidFill>
                  <a:srgbClr val="92D050"/>
                </a:solidFill>
                <a:latin typeface="Calibri" pitchFamily="34" charset="0"/>
              </a:rPr>
              <a:t>50 </a:t>
            </a:r>
            <a:r>
              <a:rPr lang="en-US" sz="1800" b="1" baseline="0" dirty="0" err="1">
                <a:solidFill>
                  <a:srgbClr val="92D050"/>
                </a:solidFill>
                <a:latin typeface="Calibri" pitchFamily="34" charset="0"/>
              </a:rPr>
              <a:t>kgf</a:t>
            </a:r>
            <a:r>
              <a:rPr lang="en-US" sz="1800" baseline="0" dirty="0">
                <a:solidFill>
                  <a:schemeClr val="tx1"/>
                </a:solidFill>
                <a:latin typeface="Calibri" pitchFamily="34" charset="0"/>
              </a:rPr>
              <a:t> </a:t>
            </a:r>
            <a:r>
              <a:rPr lang="en-US" sz="1800" baseline="0" dirty="0">
                <a:solidFill>
                  <a:schemeClr val="tx1"/>
                </a:solidFill>
                <a:latin typeface="Calibri" pitchFamily="34" charset="0"/>
                <a:sym typeface="Symbol" pitchFamily="18" charset="2"/>
              </a:rPr>
              <a:t> 0.5 m</a:t>
            </a:r>
            <a:br>
              <a:rPr lang="en-US" sz="1800" baseline="0" dirty="0">
                <a:solidFill>
                  <a:schemeClr val="tx1"/>
                </a:solidFill>
                <a:latin typeface="Calibri" pitchFamily="34" charset="0"/>
                <a:sym typeface="Symbol" pitchFamily="18" charset="2"/>
              </a:rPr>
            </a:br>
            <a:r>
              <a:rPr lang="en-US" sz="1800" baseline="0" dirty="0">
                <a:solidFill>
                  <a:schemeClr val="tx1"/>
                </a:solidFill>
                <a:latin typeface="Calibri" pitchFamily="34" charset="0"/>
              </a:rPr>
              <a:t>Kinetic energy ≈ </a:t>
            </a:r>
            <a:r>
              <a:rPr lang="en-US" sz="1800" b="1" baseline="0" dirty="0">
                <a:solidFill>
                  <a:srgbClr val="FF3300"/>
                </a:solidFill>
                <a:latin typeface="Calibri" pitchFamily="34" charset="0"/>
              </a:rPr>
              <a:t>250 J</a:t>
            </a:r>
            <a:r>
              <a:rPr lang="en-US" sz="1800" baseline="0" dirty="0">
                <a:solidFill>
                  <a:schemeClr val="tx1"/>
                </a:solidFill>
                <a:latin typeface="Calibri" pitchFamily="34" charset="0"/>
              </a:rPr>
              <a:t/>
            </a:r>
            <a:br>
              <a:rPr lang="en-US" sz="1800" baseline="0" dirty="0">
                <a:solidFill>
                  <a:schemeClr val="tx1"/>
                </a:solidFill>
                <a:latin typeface="Calibri" pitchFamily="34" charset="0"/>
              </a:rPr>
            </a:br>
            <a:r>
              <a:rPr lang="en-US" sz="1800" baseline="0" dirty="0">
                <a:solidFill>
                  <a:schemeClr val="tx1"/>
                </a:solidFill>
                <a:latin typeface="Calibri" pitchFamily="34" charset="0"/>
              </a:rPr>
              <a:t>Max.  speed ≈ 70 m/s</a:t>
            </a:r>
            <a:endParaRPr lang="en-US" sz="1200" b="0" baseline="0" dirty="0">
              <a:solidFill>
                <a:schemeClr val="tx1"/>
              </a:solidFill>
              <a:latin typeface="Calibri" pitchFamily="34" charset="0"/>
            </a:endParaRPr>
          </a:p>
        </p:txBody>
      </p:sp>
      <p:pic>
        <p:nvPicPr>
          <p:cNvPr id="7" name="Picture 20" descr="434561main_aa_3-3_cms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839787"/>
            <a:ext cx="6005513"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1714500" y="3917950"/>
            <a:ext cx="927100" cy="2787650"/>
          </a:xfrm>
          <a:prstGeom prst="line">
            <a:avLst/>
          </a:prstGeom>
          <a:noFill/>
          <a:ln w="3175">
            <a:solidFill>
              <a:srgbClr val="FFFFFF"/>
            </a:solidFill>
            <a:prstDash val="dashDot"/>
            <a:round/>
            <a:headEnd/>
            <a:tailEnd/>
          </a:ln>
          <a:extLst>
            <a:ext uri="{909E8E84-426E-40DD-AFC4-6F175D3DCCD1}">
              <a14:hiddenFill xmlns:a14="http://schemas.microsoft.com/office/drawing/2010/main">
                <a:noFill/>
              </a14:hiddenFill>
            </a:ext>
          </a:extLst>
        </p:spPr>
        <p:txBody>
          <a:bodyPr lIns="0" tIns="0" rIns="0" bIns="0" anchor="ctr">
            <a:spAutoFit/>
          </a:bodyPr>
          <a:lstStyle/>
          <a:p>
            <a:endParaRPr lang="en-US">
              <a:solidFill>
                <a:schemeClr val="tx1"/>
              </a:solidFill>
            </a:endParaRPr>
          </a:p>
        </p:txBody>
      </p:sp>
      <p:grpSp>
        <p:nvGrpSpPr>
          <p:cNvPr id="18" name="Group 17"/>
          <p:cNvGrpSpPr/>
          <p:nvPr/>
        </p:nvGrpSpPr>
        <p:grpSpPr>
          <a:xfrm>
            <a:off x="1209675" y="4926012"/>
            <a:ext cx="4600575" cy="1687513"/>
            <a:chOff x="1209675" y="4926012"/>
            <a:chExt cx="4600575" cy="1687513"/>
          </a:xfrm>
        </p:grpSpPr>
        <p:pic>
          <p:nvPicPr>
            <p:cNvPr id="9" name="Picture 13" descr="MC90044128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033684">
              <a:off x="1209675" y="4926012"/>
              <a:ext cx="1685925"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rot="6659094">
              <a:off x="945356" y="5652294"/>
              <a:ext cx="1077913" cy="273050"/>
            </a:xfrm>
            <a:prstGeom prst="leftArrow">
              <a:avLst>
                <a:gd name="adj1" fmla="val 50000"/>
                <a:gd name="adj2" fmla="val 98692"/>
              </a:avLst>
            </a:prstGeom>
            <a:solidFill>
              <a:srgbClr val="FFFFFF"/>
            </a:solidFill>
            <a:ln w="28575" algn="ctr">
              <a:solidFill>
                <a:schemeClr val="tx1"/>
              </a:solidFill>
              <a:miter lim="800000"/>
              <a:headEnd/>
              <a:tailEnd/>
            </a:ln>
          </p:spPr>
          <p:txBody>
            <a:bodyPr rot="10800000" vert="eaVert" wrap="none" lIns="0" tIns="0" rIns="0" bIns="0" anchor="ctr"/>
            <a:lstStyle/>
            <a:p>
              <a:endParaRPr lang="en-GB">
                <a:solidFill>
                  <a:schemeClr val="tx1"/>
                </a:solidFill>
              </a:endParaRPr>
            </a:p>
          </p:txBody>
        </p:sp>
        <p:sp>
          <p:nvSpPr>
            <p:cNvPr id="11" name="Rectangle 17"/>
            <p:cNvSpPr>
              <a:spLocks noChangeArrowheads="1"/>
            </p:cNvSpPr>
            <p:nvPr/>
          </p:nvSpPr>
          <p:spPr bwMode="auto">
            <a:xfrm>
              <a:off x="2682875" y="4987925"/>
              <a:ext cx="3127375" cy="457200"/>
            </a:xfrm>
            <a:prstGeom prst="rect">
              <a:avLst/>
            </a:prstGeom>
            <a:noFill/>
            <a:ln>
              <a:noFill/>
            </a:ln>
            <a:effectLst/>
            <a:extLst/>
          </p:spPr>
          <p:txBody>
            <a:bodyPr lIns="0" tIns="0" rIns="0" bIns="0">
              <a:spAutoFit/>
            </a:bodyPr>
            <a:lstStyle/>
            <a:p>
              <a:pPr algn="ctr">
                <a:defRPr/>
              </a:pPr>
              <a:r>
                <a:rPr lang="en-US" sz="1800" baseline="0" dirty="0">
                  <a:solidFill>
                    <a:schemeClr val="tx1"/>
                  </a:solidFill>
                  <a:latin typeface="Calibri" pitchFamily="34" charset="0"/>
                </a:rPr>
                <a:t>100 g magnetic steel screwdriver</a:t>
              </a:r>
              <a:br>
                <a:rPr lang="en-US" sz="1800" baseline="0" dirty="0">
                  <a:solidFill>
                    <a:schemeClr val="tx1"/>
                  </a:solidFill>
                  <a:latin typeface="Calibri" pitchFamily="34" charset="0"/>
                </a:rPr>
              </a:br>
              <a:r>
                <a:rPr lang="en-US" sz="1200" b="0" baseline="0" dirty="0">
                  <a:solidFill>
                    <a:schemeClr val="tx1"/>
                  </a:solidFill>
                  <a:latin typeface="Calibri" pitchFamily="34" charset="0"/>
                </a:rPr>
                <a:t>(</a:t>
              </a:r>
              <a:r>
                <a:rPr lang="el-GR" sz="1200" b="0" baseline="0" dirty="0">
                  <a:solidFill>
                    <a:schemeClr val="tx1"/>
                  </a:solidFill>
                  <a:latin typeface="Calibri" pitchFamily="34" charset="0"/>
                </a:rPr>
                <a:t>μ</a:t>
              </a:r>
              <a:r>
                <a:rPr lang="fr-CH" sz="1200" b="0" baseline="-25000" dirty="0">
                  <a:solidFill>
                    <a:schemeClr val="tx1"/>
                  </a:solidFill>
                  <a:latin typeface="Calibri" pitchFamily="34" charset="0"/>
                </a:rPr>
                <a:t>r</a:t>
              </a:r>
              <a:r>
                <a:rPr lang="fr-CH" sz="1200" b="0" baseline="0" dirty="0">
                  <a:solidFill>
                    <a:schemeClr val="tx1"/>
                  </a:solidFill>
                  <a:latin typeface="Calibri" pitchFamily="34" charset="0"/>
                </a:rPr>
                <a:t> = 500</a:t>
              </a:r>
              <a:r>
                <a:rPr lang="en-US" sz="1200" b="0" baseline="0" dirty="0">
                  <a:solidFill>
                    <a:schemeClr val="tx1"/>
                  </a:solidFill>
                  <a:latin typeface="Calibri" pitchFamily="34" charset="0"/>
                </a:rPr>
                <a:t>)</a:t>
              </a:r>
            </a:p>
          </p:txBody>
        </p:sp>
      </p:grpSp>
      <p:grpSp>
        <p:nvGrpSpPr>
          <p:cNvPr id="14" name="Group 17"/>
          <p:cNvGrpSpPr>
            <a:grpSpLocks/>
          </p:cNvGrpSpPr>
          <p:nvPr/>
        </p:nvGrpSpPr>
        <p:grpSpPr bwMode="auto">
          <a:xfrm>
            <a:off x="6429375" y="839787"/>
            <a:ext cx="3271838" cy="2227263"/>
            <a:chOff x="6429375" y="371475"/>
            <a:chExt cx="3271838" cy="2227263"/>
          </a:xfrm>
        </p:grpSpPr>
        <p:sp>
          <p:nvSpPr>
            <p:cNvPr id="15" name="Rectangle 18"/>
            <p:cNvSpPr>
              <a:spLocks noChangeArrowheads="1"/>
            </p:cNvSpPr>
            <p:nvPr/>
          </p:nvSpPr>
          <p:spPr bwMode="auto">
            <a:xfrm>
              <a:off x="6500813" y="2324100"/>
              <a:ext cx="3127375" cy="274638"/>
            </a:xfrm>
            <a:prstGeom prst="rect">
              <a:avLst/>
            </a:prstGeom>
            <a:noFill/>
            <a:ln>
              <a:noFill/>
            </a:ln>
            <a:effectLst/>
            <a:extLst/>
          </p:spPr>
          <p:txBody>
            <a:bodyPr lIns="0" tIns="0" rIns="0" bIns="0">
              <a:spAutoFit/>
            </a:bodyPr>
            <a:lstStyle/>
            <a:p>
              <a:pPr algn="ctr">
                <a:defRPr/>
              </a:pPr>
              <a:r>
                <a:rPr lang="en-US" sz="1800" baseline="0" dirty="0">
                  <a:solidFill>
                    <a:schemeClr val="tx1"/>
                  </a:solidFill>
                  <a:latin typeface="Calibri" pitchFamily="34" charset="0"/>
                </a:rPr>
                <a:t>max. </a:t>
              </a:r>
              <a:r>
                <a:rPr lang="en-US" sz="1800" baseline="0" dirty="0" err="1">
                  <a:solidFill>
                    <a:schemeClr val="tx1"/>
                  </a:solidFill>
                  <a:latin typeface="Calibri" pitchFamily="34" charset="0"/>
                </a:rPr>
                <a:t>BdB</a:t>
              </a:r>
              <a:r>
                <a:rPr lang="en-US" sz="1800" baseline="0" dirty="0">
                  <a:solidFill>
                    <a:schemeClr val="tx1"/>
                  </a:solidFill>
                  <a:latin typeface="Calibri" pitchFamily="34" charset="0"/>
                </a:rPr>
                <a:t>/</a:t>
              </a:r>
              <a:r>
                <a:rPr lang="en-US" sz="1800" baseline="0" dirty="0" err="1">
                  <a:solidFill>
                    <a:schemeClr val="tx1"/>
                  </a:solidFill>
                  <a:latin typeface="Calibri" pitchFamily="34" charset="0"/>
                </a:rPr>
                <a:t>dz</a:t>
              </a:r>
              <a:r>
                <a:rPr lang="en-US" sz="1800" baseline="0" dirty="0">
                  <a:solidFill>
                    <a:schemeClr val="tx1"/>
                  </a:solidFill>
                  <a:latin typeface="Calibri" pitchFamily="34" charset="0"/>
                </a:rPr>
                <a:t> ≈ 3 T</a:t>
              </a:r>
              <a:r>
                <a:rPr lang="en-US" sz="1800" baseline="30000" dirty="0">
                  <a:solidFill>
                    <a:schemeClr val="tx1"/>
                  </a:solidFill>
                  <a:latin typeface="Calibri" pitchFamily="34" charset="0"/>
                </a:rPr>
                <a:t>2</a:t>
              </a:r>
              <a:r>
                <a:rPr lang="en-US" sz="1800" baseline="0" dirty="0">
                  <a:solidFill>
                    <a:schemeClr val="tx1"/>
                  </a:solidFill>
                  <a:latin typeface="Calibri" pitchFamily="34" charset="0"/>
                </a:rPr>
                <a:t>/m</a:t>
              </a:r>
              <a:endParaRPr lang="en-US" sz="1200" b="0" dirty="0">
                <a:solidFill>
                  <a:schemeClr val="tx1"/>
                </a:solidFill>
              </a:endParaRPr>
            </a:p>
          </p:txBody>
        </p:sp>
        <p:pic>
          <p:nvPicPr>
            <p:cNvPr id="16"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75" y="371475"/>
              <a:ext cx="32718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7" name="Rectangle 16"/>
            <p:cNvSpPr>
              <a:spLocks noChangeArrowheads="1"/>
            </p:cNvSpPr>
            <p:nvPr/>
          </p:nvSpPr>
          <p:spPr bwMode="auto">
            <a:xfrm>
              <a:off x="6434138" y="371475"/>
              <a:ext cx="2911475" cy="152400"/>
            </a:xfrm>
            <a:prstGeom prst="rect">
              <a:avLst/>
            </a:prstGeom>
            <a:noFill/>
            <a:ln>
              <a:noFill/>
            </a:ln>
            <a:effectLst/>
            <a:extLst/>
          </p:spPr>
          <p:txBody>
            <a:bodyPr lIns="0" tIns="0" rIns="0" bIns="0">
              <a:spAutoFit/>
            </a:bodyPr>
            <a:lstStyle/>
            <a:p>
              <a:pPr algn="ctr">
                <a:defRPr/>
              </a:pPr>
              <a:r>
                <a:rPr lang="en-US" sz="1000" b="0" baseline="0" dirty="0">
                  <a:solidFill>
                    <a:schemeClr val="tx1"/>
                  </a:solidFill>
                  <a:latin typeface="Calibri" pitchFamily="34" charset="0"/>
                </a:rPr>
                <a:t>Courtesy B. </a:t>
              </a:r>
              <a:r>
                <a:rPr lang="en-US" sz="1000" b="0" baseline="0" dirty="0" err="1">
                  <a:solidFill>
                    <a:schemeClr val="tx1"/>
                  </a:solidFill>
                  <a:latin typeface="Calibri" pitchFamily="34" charset="0"/>
                </a:rPr>
                <a:t>Dalena</a:t>
              </a:r>
              <a:r>
                <a:rPr lang="en-US" sz="1000" b="0" baseline="0" dirty="0">
                  <a:solidFill>
                    <a:schemeClr val="tx1"/>
                  </a:solidFill>
                  <a:latin typeface="Calibri" pitchFamily="34" charset="0"/>
                </a:rPr>
                <a:t> in L.P. Sun, LHC PN 426</a:t>
              </a:r>
            </a:p>
          </p:txBody>
        </p:sp>
      </p:grpSp>
      <p:grpSp>
        <p:nvGrpSpPr>
          <p:cNvPr id="3" name="Group 2"/>
          <p:cNvGrpSpPr/>
          <p:nvPr/>
        </p:nvGrpSpPr>
        <p:grpSpPr>
          <a:xfrm>
            <a:off x="6716713" y="3256728"/>
            <a:ext cx="2911475" cy="3601272"/>
            <a:chOff x="6716713" y="3256728"/>
            <a:chExt cx="2911475" cy="3601272"/>
          </a:xfrm>
        </p:grpSpPr>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4525" y="3752850"/>
              <a:ext cx="21971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3" name="Rectangle 16"/>
            <p:cNvSpPr>
              <a:spLocks noChangeArrowheads="1"/>
            </p:cNvSpPr>
            <p:nvPr/>
          </p:nvSpPr>
          <p:spPr bwMode="auto">
            <a:xfrm>
              <a:off x="6716713" y="6308725"/>
              <a:ext cx="2911475" cy="549275"/>
            </a:xfrm>
            <a:prstGeom prst="rect">
              <a:avLst/>
            </a:prstGeom>
            <a:noFill/>
            <a:ln>
              <a:noFill/>
            </a:ln>
            <a:effectLst/>
            <a:extLst/>
          </p:spPr>
          <p:txBody>
            <a:bodyPr lIns="0" tIns="0" rIns="0" bIns="0">
              <a:spAutoFit/>
            </a:bodyPr>
            <a:lstStyle/>
            <a:p>
              <a:pPr algn="ctr">
                <a:defRPr/>
              </a:pPr>
              <a:r>
                <a:rPr lang="en-US" sz="1800" baseline="0" dirty="0">
                  <a:solidFill>
                    <a:schemeClr val="tx1"/>
                  </a:solidFill>
                  <a:latin typeface="Calibri" pitchFamily="34" charset="0"/>
                </a:rPr>
                <a:t>Skull fracture energy </a:t>
              </a:r>
              <a:br>
                <a:rPr lang="en-US" sz="1800" baseline="0" dirty="0">
                  <a:solidFill>
                    <a:schemeClr val="tx1"/>
                  </a:solidFill>
                  <a:latin typeface="Calibri" pitchFamily="34" charset="0"/>
                </a:rPr>
              </a:br>
              <a:r>
                <a:rPr lang="en-US" sz="1800" b="1" baseline="0" dirty="0">
                  <a:solidFill>
                    <a:srgbClr val="FF3300"/>
                  </a:solidFill>
                  <a:latin typeface="Calibri" pitchFamily="34" charset="0"/>
                  <a:sym typeface="Symbol" pitchFamily="18" charset="2"/>
                </a:rPr>
                <a:t> </a:t>
              </a:r>
              <a:r>
                <a:rPr lang="en-US" sz="1800" b="1" baseline="0" dirty="0">
                  <a:solidFill>
                    <a:srgbClr val="FF3300"/>
                  </a:solidFill>
                  <a:latin typeface="Calibri" pitchFamily="34" charset="0"/>
                </a:rPr>
                <a:t>50 J</a:t>
              </a:r>
              <a:endParaRPr lang="en-US" sz="1200" b="1" baseline="0" dirty="0">
                <a:solidFill>
                  <a:srgbClr val="FF3300"/>
                </a:solidFill>
                <a:latin typeface="Calibri" pitchFamily="34" charset="0"/>
              </a:endParaRPr>
            </a:p>
          </p:txBody>
        </p:sp>
        <p:sp>
          <p:nvSpPr>
            <p:cNvPr id="2" name="Lightning Bolt 1"/>
            <p:cNvSpPr/>
            <p:nvPr/>
          </p:nvSpPr>
          <p:spPr bwMode="auto">
            <a:xfrm rot="1023889" flipH="1">
              <a:off x="8381239" y="3256728"/>
              <a:ext cx="498224" cy="762000"/>
            </a:xfrm>
            <a:prstGeom prst="lightningBolt">
              <a:avLst/>
            </a:prstGeom>
            <a:solidFill>
              <a:srgbClr val="FFFF00"/>
            </a:solidFill>
            <a:ln>
              <a:solidFill>
                <a:srgbClr val="FF0000"/>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rgbClr val="000000"/>
                </a:solidFill>
                <a:effectLst/>
                <a:latin typeface="Arial" charset="0"/>
                <a:ea typeface="ＭＳ Ｐゴシック" charset="0"/>
                <a:sym typeface="Arial" charset="0"/>
              </a:endParaRPr>
            </a:p>
          </p:txBody>
        </p:sp>
      </p:grpSp>
    </p:spTree>
    <p:extLst>
      <p:ext uri="{BB962C8B-B14F-4D97-AF65-F5344CB8AC3E}">
        <p14:creationId xmlns:p14="http://schemas.microsoft.com/office/powerpoint/2010/main" val="2753513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74676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US" kern="0" dirty="0" smtClean="0">
                <a:ea typeface="ＭＳ Ｐゴシック" pitchFamily="34" charset="-128"/>
              </a:rPr>
              <a:t>Electronic equipment tolerance in a magnetic field</a:t>
            </a:r>
          </a:p>
        </p:txBody>
      </p:sp>
      <p:sp>
        <p:nvSpPr>
          <p:cNvPr id="3" name="Rectangle 24"/>
          <p:cNvSpPr>
            <a:spLocks noChangeArrowheads="1"/>
          </p:cNvSpPr>
          <p:nvPr/>
        </p:nvSpPr>
        <p:spPr bwMode="auto">
          <a:xfrm>
            <a:off x="4952967" y="3742398"/>
            <a:ext cx="65" cy="82074"/>
          </a:xfrm>
          <a:prstGeom prst="rect">
            <a:avLst/>
          </a:prstGeom>
          <a:noFill/>
          <a:ln>
            <a:noFill/>
          </a:ln>
          <a:effectLst>
            <a:prstShdw prst="shdw17" dist="17961" dir="2700000">
              <a:schemeClr val="accent1">
                <a:gamma/>
                <a:shade val="60000"/>
                <a:invGamma/>
              </a:schemeClr>
            </a:prstShdw>
          </a:effectLst>
          <a:extLst/>
        </p:spPr>
        <p:txBody>
          <a:bodyPr wrap="none" lIns="0" tIns="0" rIns="0" bIns="0" anchor="ctr">
            <a:spAutoFit/>
          </a:bodyPr>
          <a:lstStyle/>
          <a:p>
            <a:pPr>
              <a:defRPr/>
            </a:pPr>
            <a:endParaRPr lang="en-US"/>
          </a:p>
        </p:txBody>
      </p:sp>
      <p:sp>
        <p:nvSpPr>
          <p:cNvPr id="5" name="Rectangle 27"/>
          <p:cNvSpPr>
            <a:spLocks noChangeArrowheads="1"/>
          </p:cNvSpPr>
          <p:nvPr/>
        </p:nvSpPr>
        <p:spPr bwMode="auto">
          <a:xfrm>
            <a:off x="4952967" y="3742398"/>
            <a:ext cx="65" cy="82074"/>
          </a:xfrm>
          <a:prstGeom prst="rect">
            <a:avLst/>
          </a:prstGeom>
          <a:noFill/>
          <a:ln>
            <a:noFill/>
          </a:ln>
          <a:effectLst>
            <a:prstShdw prst="shdw17" dist="17961" dir="2700000">
              <a:schemeClr val="accent1">
                <a:gamma/>
                <a:shade val="60000"/>
                <a:invGamma/>
              </a:schemeClr>
            </a:prstShdw>
          </a:effectLst>
          <a:extLst/>
        </p:spPr>
        <p:txBody>
          <a:bodyPr wrap="none" lIns="0" tIns="0" rIns="0" bIns="0" anchor="ctr">
            <a:spAutoFit/>
          </a:bodyPr>
          <a:lstStyle/>
          <a:p>
            <a:pPr>
              <a:defRPr/>
            </a:pPr>
            <a:endParaRPr lang="en-US"/>
          </a:p>
        </p:txBody>
      </p:sp>
      <p:sp>
        <p:nvSpPr>
          <p:cNvPr id="6" name="Rectangle 25"/>
          <p:cNvSpPr>
            <a:spLocks noChangeArrowheads="1"/>
          </p:cNvSpPr>
          <p:nvPr/>
        </p:nvSpPr>
        <p:spPr bwMode="auto">
          <a:xfrm>
            <a:off x="4952453" y="6619758"/>
            <a:ext cx="4949472" cy="307777"/>
          </a:xfrm>
          <a:prstGeom prst="rect">
            <a:avLst/>
          </a:prstGeom>
          <a:noFill/>
          <a:ln>
            <a:noFill/>
          </a:ln>
          <a:effectLst/>
          <a:extLst/>
        </p:spPr>
        <p:txBody>
          <a:bodyPr wrap="square" lIns="0" tIns="0" rIns="0" bIns="0">
            <a:spAutoFit/>
          </a:bodyPr>
          <a:lstStyle/>
          <a:p>
            <a:pPr algn="l">
              <a:spcBef>
                <a:spcPct val="0"/>
              </a:spcBef>
              <a:defRPr/>
            </a:pPr>
            <a:r>
              <a:rPr lang="en-US" sz="1000" baseline="0" dirty="0">
                <a:solidFill>
                  <a:schemeClr val="tx1"/>
                </a:solidFill>
                <a:latin typeface="Calibri" pitchFamily="34" charset="0"/>
              </a:rPr>
              <a:t>J. </a:t>
            </a:r>
            <a:r>
              <a:rPr lang="en-US" sz="1000" baseline="0" dirty="0" err="1">
                <a:solidFill>
                  <a:schemeClr val="tx1"/>
                </a:solidFill>
                <a:latin typeface="Calibri" pitchFamily="34" charset="0"/>
              </a:rPr>
              <a:t>Hourtoule</a:t>
            </a:r>
            <a:r>
              <a:rPr lang="en-US" sz="1000" baseline="0" dirty="0">
                <a:solidFill>
                  <a:schemeClr val="tx1"/>
                </a:solidFill>
                <a:latin typeface="Calibri" pitchFamily="34" charset="0"/>
              </a:rPr>
              <a:t>, “Magnetic compatibility of standard components for electrical installations”, </a:t>
            </a:r>
            <a:r>
              <a:rPr lang="en-US" sz="1000" i="1" baseline="0" dirty="0">
                <a:solidFill>
                  <a:schemeClr val="tx1"/>
                </a:solidFill>
                <a:latin typeface="Calibri" pitchFamily="34" charset="0"/>
              </a:rPr>
              <a:t>Fusion Engineering </a:t>
            </a:r>
            <a:r>
              <a:rPr lang="en-US" sz="1000" i="1" baseline="0" dirty="0" smtClean="0">
                <a:solidFill>
                  <a:schemeClr val="tx1"/>
                </a:solidFill>
                <a:latin typeface="Calibri" pitchFamily="34" charset="0"/>
              </a:rPr>
              <a:t>&amp; Design</a:t>
            </a:r>
            <a:r>
              <a:rPr lang="en-US" sz="1000" i="1" baseline="0" dirty="0">
                <a:solidFill>
                  <a:schemeClr val="tx1"/>
                </a:solidFill>
                <a:latin typeface="Calibri" pitchFamily="34" charset="0"/>
              </a:rPr>
              <a:t>, 2005</a:t>
            </a:r>
            <a:endParaRPr lang="en-US" sz="1000" baseline="0" dirty="0">
              <a:solidFill>
                <a:schemeClr val="tx1"/>
              </a:solidFill>
              <a:latin typeface="Calibri"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6" y="826828"/>
            <a:ext cx="4771123" cy="6107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301"/>
          <a:stretch/>
        </p:blipFill>
        <p:spPr bwMode="auto">
          <a:xfrm>
            <a:off x="5004866" y="826828"/>
            <a:ext cx="4772670" cy="3664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956445" y="4640977"/>
            <a:ext cx="4821091" cy="1200329"/>
          </a:xfrm>
          <a:prstGeom prst="rect">
            <a:avLst/>
          </a:prstGeom>
        </p:spPr>
        <p:txBody>
          <a:bodyPr wrap="square">
            <a:spAutoFit/>
          </a:bodyPr>
          <a:lstStyle/>
          <a:p>
            <a:pPr lvl="0" algn="l">
              <a:spcBef>
                <a:spcPct val="0"/>
              </a:spcBef>
              <a:defRPr/>
            </a:pPr>
            <a:r>
              <a:rPr lang="en-US" sz="1800" baseline="0" dirty="0" smtClean="0">
                <a:solidFill>
                  <a:schemeClr val="tx1"/>
                </a:solidFill>
                <a:latin typeface="Calibri" pitchFamily="34" charset="0"/>
              </a:rPr>
              <a:t>Examples of results from:</a:t>
            </a:r>
          </a:p>
          <a:p>
            <a:pPr marL="285750" lvl="0" indent="-285750" algn="l">
              <a:spcBef>
                <a:spcPct val="0"/>
              </a:spcBef>
              <a:buFont typeface="Arial" pitchFamily="34" charset="0"/>
              <a:buChar char="•"/>
              <a:defRPr/>
            </a:pPr>
            <a:r>
              <a:rPr lang="en-US" sz="1800" baseline="0" dirty="0" smtClean="0">
                <a:solidFill>
                  <a:schemeClr val="tx1"/>
                </a:solidFill>
                <a:latin typeface="Calibri" pitchFamily="34" charset="0"/>
              </a:rPr>
              <a:t>ITER component tests</a:t>
            </a:r>
          </a:p>
          <a:p>
            <a:pPr marL="285750" lvl="0" indent="-285750" algn="l">
              <a:spcBef>
                <a:spcPct val="0"/>
              </a:spcBef>
              <a:buFont typeface="Arial" pitchFamily="34" charset="0"/>
              <a:buChar char="•"/>
              <a:defRPr/>
            </a:pPr>
            <a:r>
              <a:rPr lang="en-US" sz="1800" baseline="0" dirty="0" smtClean="0">
                <a:solidFill>
                  <a:schemeClr val="tx1"/>
                </a:solidFill>
                <a:latin typeface="Calibri" pitchFamily="34" charset="0"/>
              </a:rPr>
              <a:t>tests of tilt sensors (error: ~1 mrad) and angular encoders (OK) in LHC dipoles up to 9 T</a:t>
            </a:r>
            <a:endParaRPr lang="en-US" sz="1800" baseline="0" dirty="0">
              <a:solidFill>
                <a:schemeClr val="tx1"/>
              </a:solidFill>
              <a:latin typeface="Calibri" pitchFamily="34" charset="0"/>
            </a:endParaRPr>
          </a:p>
        </p:txBody>
      </p:sp>
    </p:spTree>
    <p:extLst>
      <p:ext uri="{BB962C8B-B14F-4D97-AF65-F5344CB8AC3E}">
        <p14:creationId xmlns:p14="http://schemas.microsoft.com/office/powerpoint/2010/main" val="3318926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Vulnerability of magnetic stripe cards</a:t>
            </a:r>
            <a:endParaRPr lang="en-US" kern="0" dirty="0" smtClean="0">
              <a:ea typeface="ＭＳ Ｐゴシック" pitchFamily="34" charset="-128"/>
            </a:endParaRPr>
          </a:p>
        </p:txBody>
      </p:sp>
      <p:sp>
        <p:nvSpPr>
          <p:cNvPr id="3" name="Rectangle 2"/>
          <p:cNvSpPr/>
          <p:nvPr/>
        </p:nvSpPr>
        <p:spPr>
          <a:xfrm>
            <a:off x="4808985" y="1056974"/>
            <a:ext cx="5028750" cy="3139321"/>
          </a:xfrm>
          <a:prstGeom prst="rect">
            <a:avLst/>
          </a:prstGeom>
        </p:spPr>
        <p:txBody>
          <a:bodyPr wrap="square">
            <a:spAutoFit/>
          </a:bodyPr>
          <a:lstStyle/>
          <a:p>
            <a:pPr lvl="0">
              <a:spcBef>
                <a:spcPct val="0"/>
              </a:spcBef>
              <a:buClr>
                <a:srgbClr val="FFFFFF"/>
              </a:buClr>
              <a:defRPr/>
            </a:pPr>
            <a:r>
              <a:rPr lang="en-GB" sz="1800" baseline="0" dirty="0">
                <a:solidFill>
                  <a:schemeClr val="tx1"/>
                </a:solidFill>
                <a:latin typeface="Calibri" pitchFamily="34" charset="0"/>
              </a:rPr>
              <a:t>Magnetic stripe cards come in two basic varieties (as per ISO 7810-7813</a:t>
            </a:r>
            <a:r>
              <a:rPr lang="en-GB" sz="1800" baseline="0" dirty="0" smtClean="0">
                <a:solidFill>
                  <a:schemeClr val="tx1"/>
                </a:solidFill>
                <a:latin typeface="Calibri" pitchFamily="34" charset="0"/>
              </a:rPr>
              <a:t>)</a:t>
            </a:r>
          </a:p>
          <a:p>
            <a:pPr lvl="0">
              <a:spcBef>
                <a:spcPct val="0"/>
              </a:spcBef>
              <a:buClr>
                <a:srgbClr val="FFFFFF"/>
              </a:buClr>
              <a:defRPr/>
            </a:pPr>
            <a:endParaRPr lang="en-GB" sz="1800" baseline="0" dirty="0" smtClean="0">
              <a:solidFill>
                <a:schemeClr val="tx1"/>
              </a:solidFill>
              <a:latin typeface="Calibri" pitchFamily="34" charset="0"/>
            </a:endParaRPr>
          </a:p>
          <a:p>
            <a:pPr marL="285750" lvl="0" indent="-285750">
              <a:spcBef>
                <a:spcPct val="0"/>
              </a:spcBef>
              <a:buFont typeface="Arial" pitchFamily="34" charset="0"/>
              <a:buChar char="•"/>
              <a:defRPr/>
            </a:pPr>
            <a:r>
              <a:rPr lang="en-GB" sz="1800" b="1" baseline="0" dirty="0" smtClean="0">
                <a:solidFill>
                  <a:srgbClr val="FFC000"/>
                </a:solidFill>
                <a:latin typeface="Calibri" pitchFamily="34" charset="0"/>
              </a:rPr>
              <a:t>Low-Coercivity </a:t>
            </a:r>
            <a:r>
              <a:rPr lang="en-GB" sz="1800" baseline="0" dirty="0">
                <a:solidFill>
                  <a:schemeClr val="tx1"/>
                </a:solidFill>
                <a:latin typeface="Calibri" pitchFamily="34" charset="0"/>
              </a:rPr>
              <a:t>(300 </a:t>
            </a:r>
            <a:r>
              <a:rPr lang="en-GB" sz="1800" baseline="0" dirty="0" err="1">
                <a:solidFill>
                  <a:schemeClr val="tx1"/>
                </a:solidFill>
                <a:latin typeface="Calibri" pitchFamily="34" charset="0"/>
              </a:rPr>
              <a:t>Oe</a:t>
            </a:r>
            <a:r>
              <a:rPr lang="en-GB" sz="1800" baseline="0" dirty="0" smtClean="0">
                <a:solidFill>
                  <a:schemeClr val="tx1"/>
                </a:solidFill>
                <a:latin typeface="Calibri" pitchFamily="34" charset="0"/>
              </a:rPr>
              <a:t>) </a:t>
            </a:r>
            <a:r>
              <a:rPr lang="en-GB" sz="1800" baseline="0" dirty="0">
                <a:solidFill>
                  <a:schemeClr val="tx1"/>
                </a:solidFill>
                <a:latin typeface="Calibri" pitchFamily="34" charset="0"/>
              </a:rPr>
              <a:t>Fe</a:t>
            </a:r>
            <a:r>
              <a:rPr lang="en-GB" sz="1800" baseline="-25000" dirty="0">
                <a:solidFill>
                  <a:schemeClr val="tx1"/>
                </a:solidFill>
                <a:latin typeface="Calibri" pitchFamily="34" charset="0"/>
              </a:rPr>
              <a:t>2</a:t>
            </a:r>
            <a:r>
              <a:rPr lang="en-GB" sz="1800" baseline="0" dirty="0">
                <a:solidFill>
                  <a:schemeClr val="tx1"/>
                </a:solidFill>
                <a:latin typeface="Calibri" pitchFamily="34" charset="0"/>
              </a:rPr>
              <a:t>O</a:t>
            </a:r>
            <a:r>
              <a:rPr lang="en-GB" sz="1800" baseline="-25000" dirty="0">
                <a:solidFill>
                  <a:schemeClr val="tx1"/>
                </a:solidFill>
                <a:latin typeface="Calibri" pitchFamily="34" charset="0"/>
              </a:rPr>
              <a:t>3</a:t>
            </a:r>
            <a:r>
              <a:rPr lang="en-GB" sz="1800" baseline="0" dirty="0">
                <a:solidFill>
                  <a:schemeClr val="tx1"/>
                </a:solidFill>
                <a:latin typeface="Calibri" pitchFamily="34" charset="0"/>
              </a:rPr>
              <a:t> stripe, usually </a:t>
            </a:r>
            <a:r>
              <a:rPr lang="en-GB" sz="1800" baseline="0" dirty="0" smtClean="0">
                <a:solidFill>
                  <a:schemeClr val="tx1"/>
                </a:solidFill>
                <a:latin typeface="Calibri" pitchFamily="34" charset="0"/>
              </a:rPr>
              <a:t>light-brown: shorter </a:t>
            </a:r>
            <a:r>
              <a:rPr lang="en-GB" sz="1800" baseline="0" dirty="0">
                <a:solidFill>
                  <a:schemeClr val="tx1"/>
                </a:solidFill>
                <a:latin typeface="Calibri" pitchFamily="34" charset="0"/>
              </a:rPr>
              <a:t>lifespan, frequent rewrites, cheap writing </a:t>
            </a:r>
            <a:r>
              <a:rPr lang="en-GB" sz="1800" baseline="0" dirty="0" smtClean="0">
                <a:solidFill>
                  <a:schemeClr val="tx1"/>
                </a:solidFill>
                <a:latin typeface="Calibri" pitchFamily="34" charset="0"/>
              </a:rPr>
              <a:t>device; e.g</a:t>
            </a:r>
            <a:r>
              <a:rPr lang="en-GB" sz="1800" baseline="0" dirty="0">
                <a:solidFill>
                  <a:schemeClr val="tx1"/>
                </a:solidFill>
                <a:latin typeface="Calibri" pitchFamily="34" charset="0"/>
              </a:rPr>
              <a:t>. membership cards,  tickets, hotel cards </a:t>
            </a:r>
            <a:r>
              <a:rPr lang="en-GB" sz="1800" baseline="0" dirty="0" smtClean="0">
                <a:solidFill>
                  <a:schemeClr val="tx1"/>
                </a:solidFill>
                <a:latin typeface="Calibri" pitchFamily="34" charset="0"/>
              </a:rPr>
              <a:t>…</a:t>
            </a:r>
          </a:p>
          <a:p>
            <a:pPr marL="285750" lvl="0" indent="-285750">
              <a:spcBef>
                <a:spcPct val="0"/>
              </a:spcBef>
              <a:buFont typeface="Arial" pitchFamily="34" charset="0"/>
              <a:buChar char="•"/>
              <a:defRPr/>
            </a:pPr>
            <a:endParaRPr lang="en-GB" sz="1800" baseline="0" dirty="0" smtClean="0">
              <a:solidFill>
                <a:schemeClr val="tx1"/>
              </a:solidFill>
              <a:latin typeface="Calibri" pitchFamily="34" charset="0"/>
            </a:endParaRPr>
          </a:p>
          <a:p>
            <a:pPr marL="285750" lvl="0" indent="-285750">
              <a:spcBef>
                <a:spcPct val="0"/>
              </a:spcBef>
              <a:buFont typeface="Arial" pitchFamily="34" charset="0"/>
              <a:buChar char="•"/>
              <a:defRPr/>
            </a:pPr>
            <a:r>
              <a:rPr lang="en-GB" sz="1800" b="1" baseline="0" dirty="0" smtClean="0">
                <a:solidFill>
                  <a:srgbClr val="00B0F0"/>
                </a:solidFill>
                <a:latin typeface="Calibri" pitchFamily="34" charset="0"/>
              </a:rPr>
              <a:t>High-Coercivity </a:t>
            </a:r>
            <a:r>
              <a:rPr lang="en-GB" sz="1800" baseline="0" dirty="0">
                <a:solidFill>
                  <a:schemeClr val="tx1"/>
                </a:solidFill>
                <a:latin typeface="Calibri" pitchFamily="34" charset="0"/>
              </a:rPr>
              <a:t>(2750 </a:t>
            </a:r>
            <a:r>
              <a:rPr lang="en-GB" sz="1800" baseline="0" dirty="0" err="1">
                <a:solidFill>
                  <a:schemeClr val="tx1"/>
                </a:solidFill>
                <a:latin typeface="Calibri" pitchFamily="34" charset="0"/>
              </a:rPr>
              <a:t>Oe</a:t>
            </a:r>
            <a:r>
              <a:rPr lang="en-GB" sz="1800" baseline="0" dirty="0">
                <a:solidFill>
                  <a:schemeClr val="tx1"/>
                </a:solidFill>
                <a:latin typeface="Calibri" pitchFamily="34" charset="0"/>
              </a:rPr>
              <a:t>) </a:t>
            </a:r>
            <a:r>
              <a:rPr lang="en-GB" sz="1800" baseline="0" dirty="0" smtClean="0">
                <a:solidFill>
                  <a:schemeClr val="tx1"/>
                </a:solidFill>
                <a:latin typeface="Calibri" pitchFamily="34" charset="0"/>
              </a:rPr>
              <a:t>BaFe</a:t>
            </a:r>
            <a:r>
              <a:rPr lang="en-GB" sz="1800" baseline="-25000" dirty="0" smtClean="0">
                <a:solidFill>
                  <a:schemeClr val="tx1"/>
                </a:solidFill>
                <a:latin typeface="Calibri" pitchFamily="34" charset="0"/>
              </a:rPr>
              <a:t>12</a:t>
            </a:r>
            <a:r>
              <a:rPr lang="en-GB" sz="1800" baseline="0" dirty="0" smtClean="0">
                <a:solidFill>
                  <a:schemeClr val="tx1"/>
                </a:solidFill>
                <a:latin typeface="Calibri" pitchFamily="34" charset="0"/>
              </a:rPr>
              <a:t>O</a:t>
            </a:r>
            <a:r>
              <a:rPr lang="en-GB" sz="1800" baseline="-25000" dirty="0" smtClean="0">
                <a:solidFill>
                  <a:schemeClr val="tx1"/>
                </a:solidFill>
                <a:latin typeface="Calibri" pitchFamily="34" charset="0"/>
              </a:rPr>
              <a:t>19</a:t>
            </a:r>
            <a:r>
              <a:rPr lang="en-GB" sz="1800" baseline="0" dirty="0" smtClean="0">
                <a:solidFill>
                  <a:schemeClr val="tx1"/>
                </a:solidFill>
                <a:latin typeface="Calibri" pitchFamily="34" charset="0"/>
              </a:rPr>
              <a:t> </a:t>
            </a:r>
            <a:r>
              <a:rPr lang="en-GB" sz="1800" baseline="0" dirty="0">
                <a:solidFill>
                  <a:schemeClr val="tx1"/>
                </a:solidFill>
                <a:latin typeface="Calibri" pitchFamily="34" charset="0"/>
              </a:rPr>
              <a:t>stripe, usually </a:t>
            </a:r>
            <a:r>
              <a:rPr lang="en-GB" sz="1800" baseline="0" dirty="0" smtClean="0">
                <a:solidFill>
                  <a:schemeClr val="tx1"/>
                </a:solidFill>
                <a:latin typeface="Calibri" pitchFamily="34" charset="0"/>
              </a:rPr>
              <a:t>black: frequent usage e.g</a:t>
            </a:r>
            <a:r>
              <a:rPr lang="en-GB" sz="1800" baseline="0" dirty="0">
                <a:solidFill>
                  <a:schemeClr val="tx1"/>
                </a:solidFill>
                <a:latin typeface="Calibri" pitchFamily="34" charset="0"/>
              </a:rPr>
              <a:t>. </a:t>
            </a:r>
            <a:r>
              <a:rPr lang="en-GB" sz="1800" baseline="0" dirty="0" smtClean="0">
                <a:solidFill>
                  <a:schemeClr val="tx1"/>
                </a:solidFill>
                <a:latin typeface="Calibri" pitchFamily="34" charset="0"/>
              </a:rPr>
              <a:t>access </a:t>
            </a:r>
            <a:r>
              <a:rPr lang="en-GB" sz="1800" baseline="0" dirty="0">
                <a:solidFill>
                  <a:schemeClr val="tx1"/>
                </a:solidFill>
                <a:latin typeface="Calibri" pitchFamily="34" charset="0"/>
              </a:rPr>
              <a:t>badges, ID cards, bank </a:t>
            </a:r>
            <a:r>
              <a:rPr lang="en-GB" sz="1800" baseline="0" dirty="0" smtClean="0">
                <a:solidFill>
                  <a:schemeClr val="tx1"/>
                </a:solidFill>
                <a:latin typeface="Calibri" pitchFamily="34" charset="0"/>
              </a:rPr>
              <a:t>cards</a:t>
            </a:r>
            <a:endParaRPr lang="en-US" sz="1800" baseline="0" dirty="0">
              <a:solidFill>
                <a:schemeClr val="tx1"/>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58530362"/>
              </p:ext>
            </p:extLst>
          </p:nvPr>
        </p:nvGraphicFramePr>
        <p:xfrm>
          <a:off x="4664968" y="5104892"/>
          <a:ext cx="5136763" cy="1483360"/>
        </p:xfrm>
        <a:graphic>
          <a:graphicData uri="http://schemas.openxmlformats.org/drawingml/2006/table">
            <a:tbl>
              <a:tblPr firstRow="1" bandRow="1">
                <a:tableStyleId>{5C22544A-7EE6-4342-B048-85BDC9FD1C3A}</a:tableStyleId>
              </a:tblPr>
              <a:tblGrid>
                <a:gridCol w="2896259"/>
                <a:gridCol w="765050"/>
                <a:gridCol w="710403"/>
                <a:gridCol w="765051"/>
              </a:tblGrid>
              <a:tr h="370840">
                <a:tc>
                  <a:txBody>
                    <a:bodyPr/>
                    <a:lstStyle/>
                    <a:p>
                      <a:endParaRPr lang="en-GB" sz="1600" dirty="0"/>
                    </a:p>
                  </a:txBody>
                  <a:tcPr/>
                </a:tc>
                <a:tc>
                  <a:txBody>
                    <a:bodyPr/>
                    <a:lstStyle/>
                    <a:p>
                      <a:pPr algn="ctr"/>
                      <a:r>
                        <a:rPr lang="en-GB" sz="1600" dirty="0" smtClean="0"/>
                        <a:t>Min.</a:t>
                      </a:r>
                      <a:endParaRPr lang="en-GB" sz="1600" dirty="0"/>
                    </a:p>
                  </a:txBody>
                  <a:tcPr/>
                </a:tc>
                <a:tc>
                  <a:txBody>
                    <a:bodyPr/>
                    <a:lstStyle/>
                    <a:p>
                      <a:pPr algn="ctr"/>
                      <a:r>
                        <a:rPr lang="en-GB" sz="1600" dirty="0" smtClean="0"/>
                        <a:t>Typ.</a:t>
                      </a:r>
                      <a:endParaRPr lang="en-GB" sz="1600" dirty="0"/>
                    </a:p>
                  </a:txBody>
                  <a:tcPr/>
                </a:tc>
                <a:tc>
                  <a:txBody>
                    <a:bodyPr/>
                    <a:lstStyle/>
                    <a:p>
                      <a:pPr algn="ctr"/>
                      <a:r>
                        <a:rPr lang="en-GB" sz="1600" dirty="0" smtClean="0"/>
                        <a:t>Max.</a:t>
                      </a:r>
                      <a:endParaRPr lang="en-GB" sz="1600" dirty="0"/>
                    </a:p>
                  </a:txBody>
                  <a:tcPr/>
                </a:tc>
              </a:tr>
              <a:tr h="370840">
                <a:tc>
                  <a:txBody>
                    <a:bodyPr/>
                    <a:lstStyle/>
                    <a:p>
                      <a:r>
                        <a:rPr lang="en-GB" sz="1600" dirty="0" smtClean="0"/>
                        <a:t>Coercivity [</a:t>
                      </a:r>
                      <a:r>
                        <a:rPr lang="en-GB" sz="1600" dirty="0" err="1" smtClean="0"/>
                        <a:t>Oe</a:t>
                      </a:r>
                      <a:r>
                        <a:rPr lang="en-GB" sz="1600" dirty="0" smtClean="0"/>
                        <a:t>]</a:t>
                      </a:r>
                      <a:endParaRPr lang="en-GB" sz="1600" dirty="0"/>
                    </a:p>
                  </a:txBody>
                  <a:tcPr/>
                </a:tc>
                <a:tc>
                  <a:txBody>
                    <a:bodyPr/>
                    <a:lstStyle/>
                    <a:p>
                      <a:pPr algn="ctr"/>
                      <a:r>
                        <a:rPr lang="en-GB" sz="1600" dirty="0" smtClean="0"/>
                        <a:t>300</a:t>
                      </a:r>
                      <a:endParaRPr lang="en-GB" sz="1600" dirty="0"/>
                    </a:p>
                  </a:txBody>
                  <a:tcPr/>
                </a:tc>
                <a:tc>
                  <a:txBody>
                    <a:bodyPr/>
                    <a:lstStyle/>
                    <a:p>
                      <a:pPr algn="ctr"/>
                      <a:r>
                        <a:rPr lang="en-GB" sz="1600" dirty="0" smtClean="0"/>
                        <a:t>2750</a:t>
                      </a:r>
                      <a:endParaRPr lang="en-GB" sz="1600" dirty="0"/>
                    </a:p>
                  </a:txBody>
                  <a:tcPr/>
                </a:tc>
                <a:tc>
                  <a:txBody>
                    <a:bodyPr/>
                    <a:lstStyle/>
                    <a:p>
                      <a:pPr algn="ctr"/>
                      <a:r>
                        <a:rPr lang="en-GB" sz="1600" dirty="0" smtClean="0"/>
                        <a:t>4000</a:t>
                      </a:r>
                      <a:endParaRPr lang="en-GB" sz="1600" dirty="0"/>
                    </a:p>
                  </a:txBody>
                  <a:tcPr/>
                </a:tc>
              </a:tr>
              <a:tr h="370840">
                <a:tc>
                  <a:txBody>
                    <a:bodyPr/>
                    <a:lstStyle/>
                    <a:p>
                      <a:r>
                        <a:rPr lang="en-GB" sz="1600" dirty="0" smtClean="0"/>
                        <a:t>Full demagnetization</a:t>
                      </a:r>
                      <a:r>
                        <a:rPr lang="en-GB" sz="1600" baseline="0" dirty="0" smtClean="0"/>
                        <a:t> </a:t>
                      </a:r>
                      <a:r>
                        <a:rPr lang="en-GB" sz="1600" dirty="0" smtClean="0"/>
                        <a:t>[</a:t>
                      </a:r>
                      <a:r>
                        <a:rPr lang="en-GB" sz="1600" dirty="0" err="1" smtClean="0"/>
                        <a:t>mT</a:t>
                      </a:r>
                      <a:r>
                        <a:rPr lang="en-GB" sz="1600" dirty="0" smtClean="0"/>
                        <a:t>]</a:t>
                      </a:r>
                      <a:endParaRPr lang="en-GB" sz="1600" dirty="0"/>
                    </a:p>
                  </a:txBody>
                  <a:tcPr/>
                </a:tc>
                <a:tc>
                  <a:txBody>
                    <a:bodyPr/>
                    <a:lstStyle/>
                    <a:p>
                      <a:pPr algn="ctr"/>
                      <a:r>
                        <a:rPr lang="en-GB" sz="1600" dirty="0" smtClean="0"/>
                        <a:t>30</a:t>
                      </a:r>
                      <a:endParaRPr lang="en-GB" sz="1600" dirty="0"/>
                    </a:p>
                  </a:txBody>
                  <a:tcPr/>
                </a:tc>
                <a:tc>
                  <a:txBody>
                    <a:bodyPr/>
                    <a:lstStyle/>
                    <a:p>
                      <a:pPr algn="ctr"/>
                      <a:r>
                        <a:rPr lang="en-GB" sz="1600" dirty="0" smtClean="0"/>
                        <a:t>275</a:t>
                      </a:r>
                      <a:endParaRPr lang="en-GB" sz="1600" dirty="0"/>
                    </a:p>
                  </a:txBody>
                  <a:tcPr/>
                </a:tc>
                <a:tc>
                  <a:txBody>
                    <a:bodyPr/>
                    <a:lstStyle/>
                    <a:p>
                      <a:pPr algn="ctr"/>
                      <a:r>
                        <a:rPr lang="en-GB" sz="1600" dirty="0" smtClean="0"/>
                        <a:t>400</a:t>
                      </a:r>
                      <a:endParaRPr lang="en-GB" sz="1600" dirty="0"/>
                    </a:p>
                  </a:txBody>
                  <a:tcPr/>
                </a:tc>
              </a:tr>
              <a:tr h="370840">
                <a:tc>
                  <a:txBody>
                    <a:bodyPr/>
                    <a:lstStyle/>
                    <a:p>
                      <a:r>
                        <a:rPr lang="en-GB" sz="1600" dirty="0" smtClean="0"/>
                        <a:t>Max.</a:t>
                      </a:r>
                      <a:r>
                        <a:rPr lang="en-GB" sz="1600" baseline="0" dirty="0" smtClean="0"/>
                        <a:t> </a:t>
                      </a:r>
                      <a:r>
                        <a:rPr lang="en-GB" sz="1600" dirty="0" smtClean="0"/>
                        <a:t>tolerable</a:t>
                      </a:r>
                      <a:r>
                        <a:rPr lang="en-GB" sz="1600" baseline="0" dirty="0" smtClean="0"/>
                        <a:t> field</a:t>
                      </a:r>
                      <a:r>
                        <a:rPr lang="en-GB" sz="1600" dirty="0" smtClean="0"/>
                        <a:t> [</a:t>
                      </a:r>
                      <a:r>
                        <a:rPr lang="en-GB" sz="1600" dirty="0" err="1" smtClean="0"/>
                        <a:t>mT</a:t>
                      </a:r>
                      <a:r>
                        <a:rPr lang="en-GB" sz="1600" dirty="0" smtClean="0"/>
                        <a:t>]</a:t>
                      </a:r>
                      <a:endParaRPr lang="en-GB" sz="1600" dirty="0"/>
                    </a:p>
                  </a:txBody>
                  <a:tcPr/>
                </a:tc>
                <a:tc>
                  <a:txBody>
                    <a:bodyPr/>
                    <a:lstStyle/>
                    <a:p>
                      <a:pPr algn="ctr"/>
                      <a:r>
                        <a:rPr lang="en-GB" sz="1600" dirty="0" smtClean="0"/>
                        <a:t>3</a:t>
                      </a:r>
                      <a:endParaRPr lang="en-GB" sz="1600" dirty="0"/>
                    </a:p>
                  </a:txBody>
                  <a:tcPr/>
                </a:tc>
                <a:tc>
                  <a:txBody>
                    <a:bodyPr/>
                    <a:lstStyle/>
                    <a:p>
                      <a:pPr algn="ctr"/>
                      <a:r>
                        <a:rPr lang="en-GB" sz="1600" dirty="0" smtClean="0"/>
                        <a:t>27</a:t>
                      </a:r>
                      <a:endParaRPr lang="en-GB" sz="1600" dirty="0"/>
                    </a:p>
                  </a:txBody>
                  <a:tcPr/>
                </a:tc>
                <a:tc>
                  <a:txBody>
                    <a:bodyPr/>
                    <a:lstStyle/>
                    <a:p>
                      <a:pPr algn="ctr"/>
                      <a:r>
                        <a:rPr lang="en-GB" sz="1600" dirty="0" smtClean="0"/>
                        <a:t>40</a:t>
                      </a:r>
                      <a:endParaRPr lang="en-GB" sz="1600" dirty="0"/>
                    </a:p>
                  </a:txBody>
                  <a:tcPr/>
                </a:tc>
              </a:tr>
            </a:tbl>
          </a:graphicData>
        </a:graphic>
      </p:graphicFrame>
      <p:cxnSp>
        <p:nvCxnSpPr>
          <p:cNvPr id="17" name="Straight Arrow Connector 16"/>
          <p:cNvCxnSpPr/>
          <p:nvPr/>
        </p:nvCxnSpPr>
        <p:spPr>
          <a:xfrm flipV="1">
            <a:off x="2771800" y="1149902"/>
            <a:ext cx="0" cy="2488693"/>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331640" y="3506745"/>
            <a:ext cx="2372072" cy="0"/>
          </a:xfrm>
          <a:prstGeom prst="straightConnector1">
            <a:avLst/>
          </a:prstGeom>
          <a:ln>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23" name="Title 1"/>
          <p:cNvSpPr txBox="1">
            <a:spLocks/>
          </p:cNvSpPr>
          <p:nvPr/>
        </p:nvSpPr>
        <p:spPr>
          <a:xfrm>
            <a:off x="1245711" y="3710996"/>
            <a:ext cx="889272" cy="40011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t>2750</a:t>
            </a:r>
            <a:endParaRPr lang="en-GB" sz="2000" dirty="0"/>
          </a:p>
        </p:txBody>
      </p:sp>
      <p:grpSp>
        <p:nvGrpSpPr>
          <p:cNvPr id="28" name="Group 27"/>
          <p:cNvGrpSpPr/>
          <p:nvPr/>
        </p:nvGrpSpPr>
        <p:grpSpPr>
          <a:xfrm>
            <a:off x="279400" y="1512351"/>
            <a:ext cx="3067677" cy="5408693"/>
            <a:chOff x="279400" y="1512351"/>
            <a:chExt cx="3067677" cy="5408693"/>
          </a:xfrm>
        </p:grpSpPr>
        <p:grpSp>
          <p:nvGrpSpPr>
            <p:cNvPr id="2" name="Group 1"/>
            <p:cNvGrpSpPr/>
            <p:nvPr/>
          </p:nvGrpSpPr>
          <p:grpSpPr>
            <a:xfrm>
              <a:off x="279400" y="4344941"/>
              <a:ext cx="1938337" cy="2576103"/>
              <a:chOff x="279400" y="4344941"/>
              <a:chExt cx="1938337" cy="2576103"/>
            </a:xfrm>
          </p:grpSpPr>
          <p:sp>
            <p:nvSpPr>
              <p:cNvPr id="9" name="Rectangle 24"/>
              <p:cNvSpPr>
                <a:spLocks noChangeArrowheads="1"/>
              </p:cNvSpPr>
              <p:nvPr/>
            </p:nvSpPr>
            <p:spPr bwMode="auto">
              <a:xfrm>
                <a:off x="279400" y="6705600"/>
                <a:ext cx="1938337" cy="215444"/>
              </a:xfrm>
              <a:prstGeom prst="rect">
                <a:avLst/>
              </a:prstGeom>
              <a:noFill/>
              <a:ln>
                <a:noFill/>
              </a:ln>
              <a:effectLst/>
              <a:extLst/>
            </p:spPr>
            <p:txBody>
              <a:bodyPr lIns="0" tIns="0" rIns="0" bIns="0">
                <a:spAutoFit/>
              </a:bodyPr>
              <a:lstStyle/>
              <a:p>
                <a:pPr algn="ctr">
                  <a:defRPr/>
                </a:pPr>
                <a:r>
                  <a:rPr lang="en-US" sz="1400" baseline="0" dirty="0" err="1" smtClean="0">
                    <a:solidFill>
                      <a:schemeClr val="tx1"/>
                    </a:solidFill>
                    <a:latin typeface="Calibri" pitchFamily="34" charset="0"/>
                  </a:rPr>
                  <a:t>HiCo</a:t>
                </a:r>
                <a:r>
                  <a:rPr lang="en-US" sz="1400" baseline="0" dirty="0" smtClean="0">
                    <a:solidFill>
                      <a:schemeClr val="tx1"/>
                    </a:solidFill>
                    <a:latin typeface="Calibri" pitchFamily="34" charset="0"/>
                  </a:rPr>
                  <a:t> stripe</a:t>
                </a:r>
                <a:endParaRPr lang="en-US" sz="1400" baseline="0" dirty="0">
                  <a:solidFill>
                    <a:schemeClr val="tx1"/>
                  </a:solidFill>
                  <a:latin typeface="Calibri" pitchFamily="34" charset="0"/>
                </a:endParaRPr>
              </a:p>
            </p:txBody>
          </p:sp>
          <p:pic>
            <p:nvPicPr>
              <p:cNvPr id="10" name="Picture 2" descr="http://static3.depositphotos.com/1005790/257/v/950/depositphotos_2576486-Halftone-credit-card-desig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663" y="4344941"/>
                <a:ext cx="1682483" cy="224331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reeform 18"/>
            <p:cNvSpPr/>
            <p:nvPr/>
          </p:nvSpPr>
          <p:spPr>
            <a:xfrm>
              <a:off x="1518276" y="1512351"/>
              <a:ext cx="1828801" cy="2189951"/>
            </a:xfrm>
            <a:custGeom>
              <a:avLst/>
              <a:gdLst>
                <a:gd name="connsiteX0" fmla="*/ 1629015 w 1629015"/>
                <a:gd name="connsiteY0" fmla="*/ 0 h 2074689"/>
                <a:gd name="connsiteX1" fmla="*/ 437990 w 1629015"/>
                <a:gd name="connsiteY1" fmla="*/ 829875 h 2074689"/>
                <a:gd name="connsiteX2" fmla="*/ 0 w 1629015"/>
                <a:gd name="connsiteY2" fmla="*/ 2074689 h 2074689"/>
                <a:gd name="connsiteX0" fmla="*/ 1629015 w 1629015"/>
                <a:gd name="connsiteY0" fmla="*/ 0 h 2074689"/>
                <a:gd name="connsiteX1" fmla="*/ 991240 w 1629015"/>
                <a:gd name="connsiteY1" fmla="*/ 299677 h 2074689"/>
                <a:gd name="connsiteX2" fmla="*/ 0 w 1629015"/>
                <a:gd name="connsiteY2" fmla="*/ 2074689 h 2074689"/>
                <a:gd name="connsiteX0" fmla="*/ 2189950 w 2189950"/>
                <a:gd name="connsiteY0" fmla="*/ 0 h 2151530"/>
                <a:gd name="connsiteX1" fmla="*/ 991240 w 2189950"/>
                <a:gd name="connsiteY1" fmla="*/ 376518 h 2151530"/>
                <a:gd name="connsiteX2" fmla="*/ 0 w 2189950"/>
                <a:gd name="connsiteY2" fmla="*/ 2151530 h 2151530"/>
                <a:gd name="connsiteX0" fmla="*/ 2189950 w 2189950"/>
                <a:gd name="connsiteY0" fmla="*/ 0 h 2151530"/>
                <a:gd name="connsiteX1" fmla="*/ 0 w 2189950"/>
                <a:gd name="connsiteY1" fmla="*/ 2151530 h 2151530"/>
                <a:gd name="connsiteX0" fmla="*/ 2189950 w 2189950"/>
                <a:gd name="connsiteY0" fmla="*/ 0 h 2151530"/>
                <a:gd name="connsiteX1" fmla="*/ 0 w 2189950"/>
                <a:gd name="connsiteY1" fmla="*/ 2151530 h 2151530"/>
                <a:gd name="connsiteX0" fmla="*/ 2189950 w 2189950"/>
                <a:gd name="connsiteY0" fmla="*/ 0 h 2151530"/>
                <a:gd name="connsiteX1" fmla="*/ 0 w 2189950"/>
                <a:gd name="connsiteY1" fmla="*/ 2151530 h 2151530"/>
                <a:gd name="connsiteX0" fmla="*/ 1828801 w 1828801"/>
                <a:gd name="connsiteY0" fmla="*/ 0 h 2189951"/>
                <a:gd name="connsiteX1" fmla="*/ 0 w 1828801"/>
                <a:gd name="connsiteY1" fmla="*/ 2189951 h 2189951"/>
                <a:gd name="connsiteX0" fmla="*/ 1828801 w 1828801"/>
                <a:gd name="connsiteY0" fmla="*/ 0 h 2189951"/>
                <a:gd name="connsiteX1" fmla="*/ 0 w 1828801"/>
                <a:gd name="connsiteY1" fmla="*/ 2189951 h 2189951"/>
                <a:gd name="connsiteX0" fmla="*/ 1828801 w 1828801"/>
                <a:gd name="connsiteY0" fmla="*/ 0 h 2189951"/>
                <a:gd name="connsiteX1" fmla="*/ 0 w 1828801"/>
                <a:gd name="connsiteY1" fmla="*/ 2189951 h 2189951"/>
              </a:gdLst>
              <a:ahLst/>
              <a:cxnLst>
                <a:cxn ang="0">
                  <a:pos x="connsiteX0" y="connsiteY0"/>
                </a:cxn>
                <a:cxn ang="0">
                  <a:pos x="connsiteX1" y="connsiteY1"/>
                </a:cxn>
              </a:cxnLst>
              <a:rect l="l" t="t" r="r" b="b"/>
              <a:pathLst>
                <a:path w="1828801" h="2189951">
                  <a:moveTo>
                    <a:pt x="1828801" y="0"/>
                  </a:moveTo>
                  <a:cubicBezTo>
                    <a:pt x="591672" y="156242"/>
                    <a:pt x="261257" y="996364"/>
                    <a:pt x="0" y="2189951"/>
                  </a:cubicBezTo>
                </a:path>
              </a:pathLst>
            </a:cu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p:cxnSp>
          <p:nvCxnSpPr>
            <p:cNvPr id="13" name="Straight Arrow Connector 12"/>
            <p:cNvCxnSpPr/>
            <p:nvPr/>
          </p:nvCxnSpPr>
          <p:spPr bwMode="auto">
            <a:xfrm flipV="1">
              <a:off x="1318976" y="4034269"/>
              <a:ext cx="172848" cy="432048"/>
            </a:xfrm>
            <a:prstGeom prst="straightConnector1">
              <a:avLst/>
            </a:prstGeom>
            <a:solidFill>
              <a:schemeClr val="accent1"/>
            </a:solidFill>
            <a:ln w="3175" cap="flat" cmpd="sng" algn="ctr">
              <a:solidFill>
                <a:schemeClr val="tx1"/>
              </a:solidFill>
              <a:prstDash val="solid"/>
              <a:round/>
              <a:headEnd type="none" w="med" len="med"/>
              <a:tailEnd type="arrow"/>
            </a:ln>
            <a:effectLst/>
          </p:spPr>
        </p:cxnSp>
      </p:grpSp>
      <p:cxnSp>
        <p:nvCxnSpPr>
          <p:cNvPr id="26" name="Straight Arrow Connector 25"/>
          <p:cNvCxnSpPr/>
          <p:nvPr/>
        </p:nvCxnSpPr>
        <p:spPr bwMode="auto">
          <a:xfrm>
            <a:off x="965200" y="3455482"/>
            <a:ext cx="1360631" cy="51263"/>
          </a:xfrm>
          <a:prstGeom prst="straightConnector1">
            <a:avLst/>
          </a:prstGeom>
          <a:solidFill>
            <a:schemeClr val="accent1"/>
          </a:solidFill>
          <a:ln>
            <a:noFill/>
            <a:tailEnd type="arrow"/>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27" name="Group 26"/>
          <p:cNvGrpSpPr/>
          <p:nvPr/>
        </p:nvGrpSpPr>
        <p:grpSpPr>
          <a:xfrm>
            <a:off x="2567422" y="4132784"/>
            <a:ext cx="1943551" cy="2835122"/>
            <a:chOff x="2567422" y="4132784"/>
            <a:chExt cx="1943551" cy="2835122"/>
          </a:xfrm>
        </p:grpSpPr>
        <p:grpSp>
          <p:nvGrpSpPr>
            <p:cNvPr id="6" name="Group 5"/>
            <p:cNvGrpSpPr/>
            <p:nvPr/>
          </p:nvGrpSpPr>
          <p:grpSpPr>
            <a:xfrm>
              <a:off x="2572636" y="4345987"/>
              <a:ext cx="1938337" cy="2621919"/>
              <a:chOff x="2572636" y="3714211"/>
              <a:chExt cx="1938337" cy="2621919"/>
            </a:xfrm>
          </p:grpSpPr>
          <p:pic>
            <p:nvPicPr>
              <p:cNvPr id="7" name="Picture 4" descr="http://image.made-in-china.com/2f0j00RvnQKWmlLybf/Brown-Magnetic-Stripe-Card-LBD-M-05-.jpg"/>
              <p:cNvPicPr>
                <a:picLocks noChangeAspect="1" noChangeArrowheads="1"/>
              </p:cNvPicPr>
              <p:nvPr/>
            </p:nvPicPr>
            <p:blipFill rotWithShape="1">
              <a:blip r:embed="rId4">
                <a:extLst>
                  <a:ext uri="{28A0092B-C50C-407E-A947-70E740481C1C}">
                    <a14:useLocalDpi xmlns:a14="http://schemas.microsoft.com/office/drawing/2010/main" val="0"/>
                  </a:ext>
                </a:extLst>
              </a:blip>
              <a:srcRect l="19734" t="10871" r="18826" b="10200"/>
              <a:stretch/>
            </p:blipFill>
            <p:spPr bwMode="auto">
              <a:xfrm>
                <a:off x="2726747" y="3714211"/>
                <a:ext cx="1767250" cy="22610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4"/>
              <p:cNvSpPr>
                <a:spLocks noChangeArrowheads="1"/>
              </p:cNvSpPr>
              <p:nvPr/>
            </p:nvSpPr>
            <p:spPr bwMode="auto">
              <a:xfrm>
                <a:off x="2572636" y="6120686"/>
                <a:ext cx="1938337" cy="215444"/>
              </a:xfrm>
              <a:prstGeom prst="rect">
                <a:avLst/>
              </a:prstGeom>
              <a:noFill/>
              <a:ln>
                <a:noFill/>
              </a:ln>
              <a:effectLst/>
              <a:extLst/>
            </p:spPr>
            <p:txBody>
              <a:bodyPr lIns="0" tIns="0" rIns="0" bIns="0">
                <a:spAutoFit/>
              </a:bodyPr>
              <a:lstStyle/>
              <a:p>
                <a:pPr algn="ctr">
                  <a:defRPr/>
                </a:pPr>
                <a:r>
                  <a:rPr lang="en-US" sz="1400" baseline="0" dirty="0" err="1" smtClean="0">
                    <a:solidFill>
                      <a:schemeClr val="tx1"/>
                    </a:solidFill>
                    <a:latin typeface="Calibri" pitchFamily="34" charset="0"/>
                  </a:rPr>
                  <a:t>LoCo</a:t>
                </a:r>
                <a:r>
                  <a:rPr lang="en-US" sz="1400" baseline="0" dirty="0" smtClean="0">
                    <a:solidFill>
                      <a:schemeClr val="tx1"/>
                    </a:solidFill>
                    <a:latin typeface="Calibri" pitchFamily="34" charset="0"/>
                  </a:rPr>
                  <a:t> stripe</a:t>
                </a:r>
                <a:endParaRPr lang="en-US" sz="1400" baseline="0" dirty="0">
                  <a:solidFill>
                    <a:schemeClr val="tx1"/>
                  </a:solidFill>
                  <a:latin typeface="Calibri" pitchFamily="34" charset="0"/>
                </a:endParaRPr>
              </a:p>
            </p:txBody>
          </p:sp>
        </p:grpSp>
        <p:cxnSp>
          <p:nvCxnSpPr>
            <p:cNvPr id="15" name="Straight Arrow Connector 14"/>
            <p:cNvCxnSpPr/>
            <p:nvPr/>
          </p:nvCxnSpPr>
          <p:spPr bwMode="auto">
            <a:xfrm flipH="1" flipV="1">
              <a:off x="2567422" y="4132784"/>
              <a:ext cx="1136290" cy="587097"/>
            </a:xfrm>
            <a:prstGeom prst="straightConnector1">
              <a:avLst/>
            </a:prstGeom>
            <a:solidFill>
              <a:schemeClr val="accent1"/>
            </a:solidFill>
            <a:ln w="3175" cap="flat" cmpd="sng" algn="ctr">
              <a:solidFill>
                <a:schemeClr val="tx1"/>
              </a:solidFill>
              <a:prstDash val="solid"/>
              <a:round/>
              <a:headEnd type="none" w="med" len="med"/>
              <a:tailEnd type="arrow"/>
            </a:ln>
            <a:effectLst/>
          </p:spPr>
        </p:cxnSp>
      </p:grpSp>
      <p:grpSp>
        <p:nvGrpSpPr>
          <p:cNvPr id="25" name="Group 24"/>
          <p:cNvGrpSpPr/>
          <p:nvPr/>
        </p:nvGrpSpPr>
        <p:grpSpPr>
          <a:xfrm>
            <a:off x="965200" y="893326"/>
            <a:ext cx="3929608" cy="3270042"/>
            <a:chOff x="965200" y="893326"/>
            <a:chExt cx="3929608" cy="3270042"/>
          </a:xfrm>
        </p:grpSpPr>
        <mc:AlternateContent xmlns:mc="http://schemas.openxmlformats.org/markup-compatibility/2006" xmlns:a14="http://schemas.microsoft.com/office/drawing/2010/main">
          <mc:Choice Requires="a14">
            <p:sp>
              <p:nvSpPr>
                <p:cNvPr id="16" name="Title 1"/>
                <p:cNvSpPr txBox="1">
                  <a:spLocks/>
                </p:cNvSpPr>
                <p:nvPr/>
              </p:nvSpPr>
              <p:spPr>
                <a:xfrm>
                  <a:off x="2641600" y="1600200"/>
                  <a:ext cx="2253208" cy="535659"/>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14:m>
                    <m:oMath xmlns:m="http://schemas.openxmlformats.org/officeDocument/2006/math">
                      <m:f>
                        <m:fPr>
                          <m:ctrlPr>
                            <a:rPr lang="en-GB" sz="2000" i="1" baseline="0" smtClean="0">
                              <a:solidFill>
                                <a:schemeClr val="tx1"/>
                              </a:solidFill>
                              <a:latin typeface="Cambria Math"/>
                            </a:rPr>
                          </m:ctrlPr>
                        </m:fPr>
                        <m:num>
                          <m:r>
                            <a:rPr lang="en-GB" sz="2000" i="1" baseline="0">
                              <a:solidFill>
                                <a:schemeClr val="tx1"/>
                              </a:solidFill>
                              <a:latin typeface="Cambria Math"/>
                            </a:rPr>
                            <m:t>𝑑</m:t>
                          </m:r>
                          <m:sSub>
                            <m:sSubPr>
                              <m:ctrlPr>
                                <a:rPr lang="en-GB" sz="2000" i="1" baseline="0">
                                  <a:solidFill>
                                    <a:schemeClr val="tx1"/>
                                  </a:solidFill>
                                  <a:latin typeface="Cambria Math"/>
                                </a:rPr>
                              </m:ctrlPr>
                            </m:sSubPr>
                            <m:e>
                              <m:r>
                                <m:rPr>
                                  <m:sty m:val="p"/>
                                </m:rPr>
                                <a:rPr lang="el-GR" sz="2000" i="1" baseline="0">
                                  <a:solidFill>
                                    <a:schemeClr val="tx1"/>
                                  </a:solidFill>
                                  <a:latin typeface="Cambria Math"/>
                                  <a:ea typeface="Cambria Math"/>
                                </a:rPr>
                                <m:t>Φ</m:t>
                              </m:r>
                            </m:e>
                            <m:sub>
                              <m:r>
                                <a:rPr lang="en-GB" sz="2000" i="1" baseline="0">
                                  <a:solidFill>
                                    <a:schemeClr val="tx1"/>
                                  </a:solidFill>
                                  <a:latin typeface="Cambria Math"/>
                                </a:rPr>
                                <m:t>𝑟</m:t>
                              </m:r>
                            </m:sub>
                          </m:sSub>
                        </m:num>
                        <m:den>
                          <m:r>
                            <a:rPr lang="en-GB" sz="2000" i="1" baseline="0">
                              <a:solidFill>
                                <a:schemeClr val="tx1"/>
                              </a:solidFill>
                              <a:latin typeface="Cambria Math"/>
                            </a:rPr>
                            <m:t>𝑑𝑙</m:t>
                          </m:r>
                        </m:den>
                      </m:f>
                      <m:r>
                        <a:rPr lang="en-GB" sz="2000" i="1" baseline="0">
                          <a:solidFill>
                            <a:schemeClr val="tx1"/>
                          </a:solidFill>
                          <a:latin typeface="Cambria Math"/>
                        </a:rPr>
                        <m:t> </m:t>
                      </m:r>
                    </m:oMath>
                  </a14:m>
                  <a:r>
                    <a:rPr lang="en-GB" sz="2000" b="0" baseline="0" dirty="0" smtClean="0">
                      <a:solidFill>
                        <a:schemeClr val="tx1"/>
                      </a:solidFill>
                    </a:rPr>
                    <a:t>=1.4 </a:t>
                  </a:r>
                  <a:r>
                    <a:rPr lang="en-GB" sz="2000" b="0" baseline="0" dirty="0" smtClean="0">
                      <a:solidFill>
                        <a:schemeClr val="tx1"/>
                      </a:solidFill>
                      <a:sym typeface="Symbol"/>
                    </a:rPr>
                    <a:t> 10%</a:t>
                  </a:r>
                  <a:endParaRPr lang="en-GB" sz="2000" b="0" baseline="0" dirty="0">
                    <a:solidFill>
                      <a:schemeClr val="tx1"/>
                    </a:solidFill>
                  </a:endParaRPr>
                </a:p>
              </p:txBody>
            </p:sp>
          </mc:Choice>
          <mc:Fallback xmlns="">
            <p:sp>
              <p:nvSpPr>
                <p:cNvPr id="16" name="Title 1"/>
                <p:cNvSpPr txBox="1">
                  <a:spLocks noRot="1" noChangeAspect="1" noMove="1" noResize="1" noEditPoints="1" noAdjustHandles="1" noChangeArrowheads="1" noChangeShapeType="1" noTextEdit="1"/>
                </p:cNvSpPr>
                <p:nvPr/>
              </p:nvSpPr>
              <p:spPr>
                <a:xfrm>
                  <a:off x="2641600" y="1600200"/>
                  <a:ext cx="2253208" cy="535659"/>
                </a:xfrm>
                <a:prstGeom prst="rect">
                  <a:avLst/>
                </a:prstGeom>
                <a:blipFill rotWithShape="1">
                  <a:blip r:embed="rId5"/>
                  <a:stretch>
                    <a:fillRect b="-9195"/>
                  </a:stretch>
                </a:blipFill>
              </p:spPr>
              <p:txBody>
                <a:bodyPr/>
                <a:lstStyle/>
                <a:p>
                  <a:r>
                    <a:rPr lang="en-GB">
                      <a:noFill/>
                    </a:rPr>
                    <a:t> </a:t>
                  </a:r>
                </a:p>
              </p:txBody>
            </p:sp>
          </mc:Fallback>
        </mc:AlternateContent>
        <p:sp>
          <p:nvSpPr>
            <p:cNvPr id="20" name="Freeform 19"/>
            <p:cNvSpPr/>
            <p:nvPr/>
          </p:nvSpPr>
          <p:spPr>
            <a:xfrm>
              <a:off x="2567422" y="1283119"/>
              <a:ext cx="745353" cy="2419183"/>
            </a:xfrm>
            <a:custGeom>
              <a:avLst/>
              <a:gdLst>
                <a:gd name="connsiteX0" fmla="*/ 1629015 w 1629015"/>
                <a:gd name="connsiteY0" fmla="*/ 0 h 2074689"/>
                <a:gd name="connsiteX1" fmla="*/ 437990 w 1629015"/>
                <a:gd name="connsiteY1" fmla="*/ 829875 h 2074689"/>
                <a:gd name="connsiteX2" fmla="*/ 0 w 1629015"/>
                <a:gd name="connsiteY2" fmla="*/ 2074689 h 2074689"/>
                <a:gd name="connsiteX0" fmla="*/ 1629015 w 1629015"/>
                <a:gd name="connsiteY0" fmla="*/ 0 h 2074689"/>
                <a:gd name="connsiteX1" fmla="*/ 991240 w 1629015"/>
                <a:gd name="connsiteY1" fmla="*/ 299677 h 2074689"/>
                <a:gd name="connsiteX2" fmla="*/ 0 w 1629015"/>
                <a:gd name="connsiteY2" fmla="*/ 2074689 h 2074689"/>
                <a:gd name="connsiteX0" fmla="*/ 2189950 w 2189950"/>
                <a:gd name="connsiteY0" fmla="*/ 0 h 2151530"/>
                <a:gd name="connsiteX1" fmla="*/ 991240 w 2189950"/>
                <a:gd name="connsiteY1" fmla="*/ 376518 h 2151530"/>
                <a:gd name="connsiteX2" fmla="*/ 0 w 2189950"/>
                <a:gd name="connsiteY2" fmla="*/ 2151530 h 2151530"/>
                <a:gd name="connsiteX0" fmla="*/ 2189950 w 2189950"/>
                <a:gd name="connsiteY0" fmla="*/ 0 h 2151530"/>
                <a:gd name="connsiteX1" fmla="*/ 0 w 2189950"/>
                <a:gd name="connsiteY1" fmla="*/ 2151530 h 2151530"/>
                <a:gd name="connsiteX0" fmla="*/ 2189950 w 2189950"/>
                <a:gd name="connsiteY0" fmla="*/ 0 h 2151530"/>
                <a:gd name="connsiteX1" fmla="*/ 0 w 2189950"/>
                <a:gd name="connsiteY1" fmla="*/ 2151530 h 2151530"/>
                <a:gd name="connsiteX0" fmla="*/ 2189950 w 2189950"/>
                <a:gd name="connsiteY0" fmla="*/ 0 h 2151530"/>
                <a:gd name="connsiteX1" fmla="*/ 0 w 2189950"/>
                <a:gd name="connsiteY1" fmla="*/ 2151530 h 2151530"/>
                <a:gd name="connsiteX0" fmla="*/ 1828801 w 1828801"/>
                <a:gd name="connsiteY0" fmla="*/ 0 h 2189951"/>
                <a:gd name="connsiteX1" fmla="*/ 0 w 1828801"/>
                <a:gd name="connsiteY1" fmla="*/ 2189951 h 2189951"/>
                <a:gd name="connsiteX0" fmla="*/ 1828801 w 1828801"/>
                <a:gd name="connsiteY0" fmla="*/ 0 h 2189951"/>
                <a:gd name="connsiteX1" fmla="*/ 0 w 1828801"/>
                <a:gd name="connsiteY1" fmla="*/ 2189951 h 2189951"/>
                <a:gd name="connsiteX0" fmla="*/ 1828801 w 1828801"/>
                <a:gd name="connsiteY0" fmla="*/ 0 h 2189951"/>
                <a:gd name="connsiteX1" fmla="*/ 0 w 1828801"/>
                <a:gd name="connsiteY1" fmla="*/ 2189951 h 2189951"/>
                <a:gd name="connsiteX0" fmla="*/ 1060398 w 1060398"/>
                <a:gd name="connsiteY0" fmla="*/ 0 h 2312895"/>
                <a:gd name="connsiteX1" fmla="*/ 0 w 1060398"/>
                <a:gd name="connsiteY1" fmla="*/ 2312895 h 2312895"/>
                <a:gd name="connsiteX0" fmla="*/ 1060398 w 1060398"/>
                <a:gd name="connsiteY0" fmla="*/ 0 h 2312895"/>
                <a:gd name="connsiteX1" fmla="*/ 0 w 1060398"/>
                <a:gd name="connsiteY1" fmla="*/ 2312895 h 2312895"/>
                <a:gd name="connsiteX0" fmla="*/ 1060398 w 1060398"/>
                <a:gd name="connsiteY0" fmla="*/ 0 h 2312895"/>
                <a:gd name="connsiteX1" fmla="*/ 0 w 1060398"/>
                <a:gd name="connsiteY1" fmla="*/ 2312895 h 2312895"/>
                <a:gd name="connsiteX0" fmla="*/ 625422 w 625422"/>
                <a:gd name="connsiteY0" fmla="*/ 0 h 2289843"/>
                <a:gd name="connsiteX1" fmla="*/ 118274 w 625422"/>
                <a:gd name="connsiteY1" fmla="*/ 2289843 h 2289843"/>
                <a:gd name="connsiteX0" fmla="*/ 507148 w 507148"/>
                <a:gd name="connsiteY0" fmla="*/ 0 h 2289843"/>
                <a:gd name="connsiteX1" fmla="*/ 0 w 507148"/>
                <a:gd name="connsiteY1" fmla="*/ 2289843 h 2289843"/>
                <a:gd name="connsiteX0" fmla="*/ 745353 w 745353"/>
                <a:gd name="connsiteY0" fmla="*/ 0 h 2458892"/>
                <a:gd name="connsiteX1" fmla="*/ 0 w 745353"/>
                <a:gd name="connsiteY1" fmla="*/ 2458892 h 2458892"/>
                <a:gd name="connsiteX0" fmla="*/ 745353 w 745353"/>
                <a:gd name="connsiteY0" fmla="*/ 0 h 2458892"/>
                <a:gd name="connsiteX1" fmla="*/ 0 w 745353"/>
                <a:gd name="connsiteY1" fmla="*/ 2458892 h 2458892"/>
              </a:gdLst>
              <a:ahLst/>
              <a:cxnLst>
                <a:cxn ang="0">
                  <a:pos x="connsiteX0" y="connsiteY0"/>
                </a:cxn>
                <a:cxn ang="0">
                  <a:pos x="connsiteX1" y="connsiteY1"/>
                </a:cxn>
              </a:cxnLst>
              <a:rect l="l" t="t" r="r" b="b"/>
              <a:pathLst>
                <a:path w="745353" h="2458892">
                  <a:moveTo>
                    <a:pt x="745353" y="0"/>
                  </a:moveTo>
                  <a:cubicBezTo>
                    <a:pt x="-92205" y="179293"/>
                    <a:pt x="107577" y="1196148"/>
                    <a:pt x="0" y="2458892"/>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solidFill>
                  <a:schemeClr val="tx1"/>
                </a:solidFill>
              </a:endParaRPr>
            </a:p>
          </p:txBody>
        </p:sp>
        <mc:AlternateContent xmlns:mc="http://schemas.openxmlformats.org/markup-compatibility/2006" xmlns:a14="http://schemas.microsoft.com/office/drawing/2010/main">
          <mc:Choice Requires="a14">
            <p:sp>
              <p:nvSpPr>
                <p:cNvPr id="21" name="Rectangle 20"/>
                <p:cNvSpPr/>
                <p:nvPr/>
              </p:nvSpPr>
              <p:spPr>
                <a:xfrm>
                  <a:off x="1521152" y="990600"/>
                  <a:ext cx="1297150" cy="535659"/>
                </a:xfrm>
                <a:prstGeom prst="rect">
                  <a:avLst/>
                </a:prstGeom>
              </p:spPr>
              <p:txBody>
                <a:bodyPr wrap="none">
                  <a:spAutoFit/>
                </a:bodyPr>
                <a:lstStyle/>
                <a:p>
                  <a:pPr algn="ctr"/>
                  <a14:m>
                    <m:oMath xmlns:m="http://schemas.openxmlformats.org/officeDocument/2006/math">
                      <m:f>
                        <m:fPr>
                          <m:ctrlPr>
                            <a:rPr lang="en-GB" sz="2000" b="0" i="1" baseline="0" smtClean="0">
                              <a:solidFill>
                                <a:schemeClr val="tx1"/>
                              </a:solidFill>
                              <a:latin typeface="Cambria Math"/>
                            </a:rPr>
                          </m:ctrlPr>
                        </m:fPr>
                        <m:num>
                          <m:r>
                            <a:rPr lang="en-GB" sz="2000" b="0" i="1" baseline="0">
                              <a:solidFill>
                                <a:schemeClr val="tx1"/>
                              </a:solidFill>
                              <a:latin typeface="Cambria Math"/>
                            </a:rPr>
                            <m:t>𝑑</m:t>
                          </m:r>
                          <m:r>
                            <a:rPr lang="el-GR" sz="2000" b="0" i="1" baseline="0">
                              <a:solidFill>
                                <a:schemeClr val="tx1"/>
                              </a:solidFill>
                              <a:latin typeface="Cambria Math"/>
                              <a:ea typeface="Cambria Math"/>
                            </a:rPr>
                            <m:t>𝛷</m:t>
                          </m:r>
                        </m:num>
                        <m:den>
                          <m:r>
                            <a:rPr lang="en-GB" sz="2000" b="0" i="1" baseline="0">
                              <a:solidFill>
                                <a:schemeClr val="tx1"/>
                              </a:solidFill>
                              <a:latin typeface="Cambria Math"/>
                            </a:rPr>
                            <m:t>𝑑𝑙</m:t>
                          </m:r>
                        </m:den>
                      </m:f>
                    </m:oMath>
                  </a14:m>
                  <a:r>
                    <a:rPr lang="en-GB" sz="2000" b="0" baseline="0" dirty="0" smtClean="0">
                      <a:solidFill>
                        <a:schemeClr val="tx1"/>
                      </a:solidFill>
                    </a:rPr>
                    <a:t> [</a:t>
                  </a:r>
                  <a:r>
                    <a:rPr lang="en-GB" sz="2000" b="0" baseline="0" dirty="0">
                      <a:solidFill>
                        <a:schemeClr val="tx1"/>
                      </a:solidFill>
                      <a:sym typeface="Symbol"/>
                    </a:rPr>
                    <a:t></a:t>
                  </a:r>
                  <a:r>
                    <a:rPr lang="en-GB" sz="2000" b="0" baseline="0" dirty="0">
                      <a:solidFill>
                        <a:schemeClr val="tx1"/>
                      </a:solidFill>
                    </a:rPr>
                    <a:t>Tm </a:t>
                  </a:r>
                  <a:r>
                    <a:rPr lang="en-GB" sz="2000" b="0" baseline="0" dirty="0" smtClean="0">
                      <a:solidFill>
                        <a:schemeClr val="tx1"/>
                      </a:solidFill>
                    </a:rPr>
                    <a:t>]</a:t>
                  </a:r>
                  <a:endParaRPr lang="en-GB" sz="2000" b="0" baseline="0" dirty="0">
                    <a:solidFill>
                      <a:schemeClr val="tx1"/>
                    </a:solidFill>
                  </a:endParaRPr>
                </a:p>
              </p:txBody>
            </p:sp>
          </mc:Choice>
          <mc:Fallback xmlns="">
            <p:sp>
              <p:nvSpPr>
                <p:cNvPr id="21" name="Rectangle 20"/>
                <p:cNvSpPr>
                  <a:spLocks noRot="1" noChangeAspect="1" noMove="1" noResize="1" noEditPoints="1" noAdjustHandles="1" noChangeArrowheads="1" noChangeShapeType="1" noTextEdit="1"/>
                </p:cNvSpPr>
                <p:nvPr/>
              </p:nvSpPr>
              <p:spPr>
                <a:xfrm>
                  <a:off x="1521152" y="990600"/>
                  <a:ext cx="1297150" cy="535659"/>
                </a:xfrm>
                <a:prstGeom prst="rect">
                  <a:avLst/>
                </a:prstGeom>
                <a:blipFill rotWithShape="1">
                  <a:blip r:embed="rId6"/>
                  <a:stretch>
                    <a:fillRect r="-2830" b="-6897"/>
                  </a:stretch>
                </a:blipFill>
              </p:spPr>
              <p:txBody>
                <a:bodyPr/>
                <a:lstStyle/>
                <a:p>
                  <a:r>
                    <a:rPr lang="en-GB">
                      <a:noFill/>
                    </a:rPr>
                    <a:t> </a:t>
                  </a:r>
                </a:p>
              </p:txBody>
            </p:sp>
          </mc:Fallback>
        </mc:AlternateContent>
        <p:sp>
          <p:nvSpPr>
            <p:cNvPr id="22" name="Title 1"/>
            <p:cNvSpPr txBox="1">
              <a:spLocks/>
            </p:cNvSpPr>
            <p:nvPr/>
          </p:nvSpPr>
          <p:spPr>
            <a:xfrm>
              <a:off x="3203848" y="3455482"/>
              <a:ext cx="1037952" cy="707886"/>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t>H </a:t>
              </a:r>
              <a:br>
                <a:rPr lang="en-GB" sz="2000" dirty="0" smtClean="0"/>
              </a:br>
              <a:r>
                <a:rPr lang="en-GB" sz="2000" dirty="0" smtClean="0"/>
                <a:t>[</a:t>
              </a:r>
              <a:r>
                <a:rPr lang="en-GB" sz="2000" dirty="0" err="1" smtClean="0"/>
                <a:t>Oe</a:t>
              </a:r>
              <a:r>
                <a:rPr lang="en-GB" sz="2000" dirty="0" smtClean="0"/>
                <a:t>]</a:t>
              </a:r>
              <a:endParaRPr lang="en-GB" sz="2000" dirty="0"/>
            </a:p>
          </p:txBody>
        </p:sp>
        <p:sp>
          <p:nvSpPr>
            <p:cNvPr id="24" name="Title 1"/>
            <p:cNvSpPr txBox="1">
              <a:spLocks/>
            </p:cNvSpPr>
            <p:nvPr/>
          </p:nvSpPr>
          <p:spPr>
            <a:xfrm>
              <a:off x="2325831" y="3710996"/>
              <a:ext cx="661993" cy="400110"/>
            </a:xfrm>
            <a:prstGeom prst="rect">
              <a:avLst/>
            </a:prstGeom>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smtClean="0"/>
                <a:t>300</a:t>
              </a:r>
              <a:endParaRPr lang="en-GB" sz="2000" dirty="0"/>
            </a:p>
          </p:txBody>
        </p:sp>
        <p:cxnSp>
          <p:nvCxnSpPr>
            <p:cNvPr id="31" name="Straight Arrow Connector 30"/>
            <p:cNvCxnSpPr/>
            <p:nvPr/>
          </p:nvCxnSpPr>
          <p:spPr bwMode="auto">
            <a:xfrm>
              <a:off x="965200" y="3455482"/>
              <a:ext cx="3528797" cy="0"/>
            </a:xfrm>
            <a:prstGeom prst="straightConnector1">
              <a:avLst/>
            </a:prstGeom>
            <a:solidFill>
              <a:schemeClr val="accent1"/>
            </a:solidFill>
            <a:ln w="12700"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p:cNvCxnSpPr/>
            <p:nvPr/>
          </p:nvCxnSpPr>
          <p:spPr bwMode="auto">
            <a:xfrm flipV="1">
              <a:off x="2781472" y="893326"/>
              <a:ext cx="0" cy="2745269"/>
            </a:xfrm>
            <a:prstGeom prst="straightConnector1">
              <a:avLst/>
            </a:prstGeom>
            <a:solidFill>
              <a:schemeClr val="accent1"/>
            </a:solidFill>
            <a:ln w="12700" cap="flat" cmpd="sng" algn="ctr">
              <a:solidFill>
                <a:srgbClr val="000000"/>
              </a:solidFill>
              <a:prstDash val="solid"/>
              <a:round/>
              <a:headEnd type="none" w="med" len="med"/>
              <a:tailEnd type="arrow"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3171761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0800" y="38100"/>
            <a:ext cx="6553200" cy="647700"/>
          </a:xfrm>
          <a:prstGeom prst="rect">
            <a:avLst/>
          </a:prstGeom>
        </p:spPr>
        <p:txBody>
          <a:bodyPr anchor="ctr" anchorCtr="0"/>
          <a:lstStyle>
            <a:lvl1pPr algn="l" rtl="0" eaLnBrk="0" fontAlgn="base" hangingPunct="0">
              <a:spcBef>
                <a:spcPct val="0"/>
              </a:spcBef>
              <a:spcAft>
                <a:spcPct val="0"/>
              </a:spcAft>
              <a:defRPr sz="2200" b="1">
                <a:solidFill>
                  <a:srgbClr val="FFFFFF"/>
                </a:solidFill>
                <a:latin typeface="+mj-lt"/>
                <a:ea typeface="ＭＳ Ｐゴシック" charset="-128"/>
                <a:cs typeface="ＭＳ Ｐゴシック" charset="0"/>
                <a:sym typeface="Arial" charset="0"/>
              </a:defRPr>
            </a:lvl1pPr>
            <a:lvl2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2pPr>
            <a:lvl3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3pPr>
            <a:lvl4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4pPr>
            <a:lvl5pPr algn="l" rtl="0" eaLnBrk="0" fontAlgn="base" hangingPunct="0">
              <a:spcBef>
                <a:spcPct val="0"/>
              </a:spcBef>
              <a:spcAft>
                <a:spcPct val="0"/>
              </a:spcAft>
              <a:defRPr sz="2200" b="1">
                <a:solidFill>
                  <a:srgbClr val="FFFFFF"/>
                </a:solidFill>
                <a:latin typeface="Calibri" pitchFamily="34" charset="0"/>
                <a:ea typeface="ＭＳ Ｐゴシック" charset="0"/>
                <a:cs typeface="ＭＳ Ｐゴシック" charset="0"/>
                <a:sym typeface="Arial" charset="0"/>
              </a:defRPr>
            </a:lvl5pPr>
            <a:lvl6pPr marL="457200" algn="l" rtl="0" fontAlgn="base">
              <a:spcBef>
                <a:spcPct val="0"/>
              </a:spcBef>
              <a:spcAft>
                <a:spcPct val="0"/>
              </a:spcAft>
              <a:defRPr sz="2200" b="1">
                <a:solidFill>
                  <a:srgbClr val="FFFFFF"/>
                </a:solidFill>
                <a:latin typeface="Arial" charset="0"/>
                <a:ea typeface="ＭＳ Ｐゴシック" charset="0"/>
                <a:sym typeface="Arial" charset="0"/>
              </a:defRPr>
            </a:lvl6pPr>
            <a:lvl7pPr marL="914400" algn="l" rtl="0" fontAlgn="base">
              <a:spcBef>
                <a:spcPct val="0"/>
              </a:spcBef>
              <a:spcAft>
                <a:spcPct val="0"/>
              </a:spcAft>
              <a:defRPr sz="2200" b="1">
                <a:solidFill>
                  <a:srgbClr val="FFFFFF"/>
                </a:solidFill>
                <a:latin typeface="Arial" charset="0"/>
                <a:ea typeface="ＭＳ Ｐゴシック" charset="0"/>
                <a:sym typeface="Arial" charset="0"/>
              </a:defRPr>
            </a:lvl7pPr>
            <a:lvl8pPr marL="1371600" algn="l" rtl="0" fontAlgn="base">
              <a:spcBef>
                <a:spcPct val="0"/>
              </a:spcBef>
              <a:spcAft>
                <a:spcPct val="0"/>
              </a:spcAft>
              <a:defRPr sz="2200" b="1">
                <a:solidFill>
                  <a:srgbClr val="FFFFFF"/>
                </a:solidFill>
                <a:latin typeface="Arial" charset="0"/>
                <a:ea typeface="ＭＳ Ｐゴシック" charset="0"/>
                <a:sym typeface="Arial" charset="0"/>
              </a:defRPr>
            </a:lvl8pPr>
            <a:lvl9pPr marL="1828800" algn="l" rtl="0" fontAlgn="base">
              <a:spcBef>
                <a:spcPct val="0"/>
              </a:spcBef>
              <a:spcAft>
                <a:spcPct val="0"/>
              </a:spcAft>
              <a:defRPr sz="2200" b="1">
                <a:solidFill>
                  <a:srgbClr val="FFFFFF"/>
                </a:solidFill>
                <a:latin typeface="Arial" charset="0"/>
                <a:ea typeface="ＭＳ Ｐゴシック" charset="0"/>
                <a:sym typeface="Arial" charset="0"/>
              </a:defRPr>
            </a:lvl9pPr>
          </a:lstStyle>
          <a:p>
            <a:r>
              <a:rPr lang="en-GB" kern="0" dirty="0">
                <a:ea typeface="ＭＳ Ｐゴシック" pitchFamily="34" charset="-128"/>
              </a:rPr>
              <a:t>Radioprotection instrumentation and magnetic fields</a:t>
            </a:r>
            <a:endParaRPr lang="en-US" kern="0" dirty="0" smtClean="0">
              <a:ea typeface="ＭＳ Ｐゴシック" pitchFamily="34" charset="-128"/>
            </a:endParaRPr>
          </a:p>
        </p:txBody>
      </p:sp>
      <p:sp>
        <p:nvSpPr>
          <p:cNvPr id="3" name="Rectangle 24"/>
          <p:cNvSpPr>
            <a:spLocks noChangeArrowheads="1"/>
          </p:cNvSpPr>
          <p:nvPr/>
        </p:nvSpPr>
        <p:spPr bwMode="auto">
          <a:xfrm>
            <a:off x="0" y="3585334"/>
            <a:ext cx="65" cy="307777"/>
          </a:xfrm>
          <a:prstGeom prst="rect">
            <a:avLst/>
          </a:prstGeom>
          <a:noFill/>
          <a:ln>
            <a:noFill/>
          </a:ln>
          <a:effectLst>
            <a:prstShdw prst="shdw17" dist="17961" dir="2700000">
              <a:schemeClr val="accent1">
                <a:gamma/>
                <a:shade val="60000"/>
                <a:invGamma/>
              </a:schemeClr>
            </a:prstShdw>
          </a:effectLst>
          <a:extLst/>
        </p:spPr>
        <p:txBody>
          <a:bodyPr wrap="none" lIns="0" tIns="0" rIns="0" bIns="0" anchor="ctr">
            <a:spAutoFit/>
          </a:bodyPr>
          <a:lstStyle/>
          <a:p>
            <a:pPr>
              <a:defRPr/>
            </a:pPr>
            <a:endParaRPr lang="en-GB">
              <a:solidFill>
                <a:schemeClr val="tx1"/>
              </a:solidFill>
            </a:endParaRPr>
          </a:p>
        </p:txBody>
      </p:sp>
      <p:sp>
        <p:nvSpPr>
          <p:cNvPr id="5" name="Rectangle 27"/>
          <p:cNvSpPr>
            <a:spLocks noChangeArrowheads="1"/>
          </p:cNvSpPr>
          <p:nvPr/>
        </p:nvSpPr>
        <p:spPr bwMode="auto">
          <a:xfrm>
            <a:off x="0" y="3585334"/>
            <a:ext cx="65" cy="307777"/>
          </a:xfrm>
          <a:prstGeom prst="rect">
            <a:avLst/>
          </a:prstGeom>
          <a:noFill/>
          <a:ln>
            <a:noFill/>
          </a:ln>
          <a:effectLst>
            <a:prstShdw prst="shdw17" dist="17961" dir="2700000">
              <a:schemeClr val="accent1">
                <a:gamma/>
                <a:shade val="60000"/>
                <a:invGamma/>
              </a:schemeClr>
            </a:prstShdw>
          </a:effectLst>
          <a:extLst/>
        </p:spPr>
        <p:txBody>
          <a:bodyPr wrap="none" lIns="0" tIns="0" rIns="0" bIns="0" anchor="ctr">
            <a:spAutoFit/>
          </a:bodyPr>
          <a:lstStyle/>
          <a:p>
            <a:pPr>
              <a:defRPr/>
            </a:pPr>
            <a:endParaRPr lang="en-GB">
              <a:solidFill>
                <a:schemeClr val="tx1"/>
              </a:solidFill>
            </a:endParaRPr>
          </a:p>
        </p:txBody>
      </p:sp>
      <p:sp>
        <p:nvSpPr>
          <p:cNvPr id="6" name="Rectangle 25"/>
          <p:cNvSpPr>
            <a:spLocks noChangeArrowheads="1"/>
          </p:cNvSpPr>
          <p:nvPr/>
        </p:nvSpPr>
        <p:spPr bwMode="auto">
          <a:xfrm>
            <a:off x="3852863" y="6307797"/>
            <a:ext cx="3889375" cy="549275"/>
          </a:xfrm>
          <a:prstGeom prst="rect">
            <a:avLst/>
          </a:prstGeom>
          <a:noFill/>
          <a:ln>
            <a:noFill/>
          </a:ln>
          <a:effectLst/>
          <a:extLst/>
        </p:spPr>
        <p:txBody>
          <a:bodyPr lIns="0" tIns="0" rIns="0" bIns="0">
            <a:spAutoFit/>
          </a:bodyPr>
          <a:lstStyle/>
          <a:p>
            <a:pPr algn="r">
              <a:spcBef>
                <a:spcPct val="0"/>
              </a:spcBef>
              <a:defRPr/>
            </a:pPr>
            <a:r>
              <a:rPr lang="en-US" sz="1800" baseline="0" dirty="0">
                <a:solidFill>
                  <a:schemeClr val="tx1"/>
                </a:solidFill>
                <a:latin typeface="Calibri" pitchFamily="34" charset="0"/>
              </a:rPr>
              <a:t>individual dosimeters =  passive sensors </a:t>
            </a:r>
            <a:r>
              <a:rPr lang="en-US" sz="1800" baseline="0" dirty="0">
                <a:solidFill>
                  <a:schemeClr val="tx1"/>
                </a:solidFill>
                <a:cs typeface="Times New Roman" pitchFamily="18" charset="0"/>
              </a:rPr>
              <a:t>→ </a:t>
            </a:r>
            <a:r>
              <a:rPr lang="en-US" sz="1800" baseline="0" dirty="0">
                <a:solidFill>
                  <a:schemeClr val="tx1"/>
                </a:solidFill>
                <a:latin typeface="Calibri" pitchFamily="34" charset="0"/>
              </a:rPr>
              <a:t>no problem</a:t>
            </a:r>
          </a:p>
        </p:txBody>
      </p:sp>
      <p:sp>
        <p:nvSpPr>
          <p:cNvPr id="7" name="Rectangle 25"/>
          <p:cNvSpPr>
            <a:spLocks noChangeArrowheads="1"/>
          </p:cNvSpPr>
          <p:nvPr/>
        </p:nvSpPr>
        <p:spPr bwMode="auto">
          <a:xfrm>
            <a:off x="5637076" y="851496"/>
            <a:ext cx="2105162" cy="1384995"/>
          </a:xfrm>
          <a:prstGeom prst="rect">
            <a:avLst/>
          </a:prstGeom>
          <a:noFill/>
          <a:ln>
            <a:noFill/>
          </a:ln>
          <a:effectLst/>
          <a:extLst/>
        </p:spPr>
        <p:txBody>
          <a:bodyPr wrap="square" lIns="0" tIns="0" rIns="0" bIns="0">
            <a:spAutoFit/>
          </a:bodyPr>
          <a:lstStyle/>
          <a:p>
            <a:pPr algn="r">
              <a:spcBef>
                <a:spcPct val="0"/>
              </a:spcBef>
              <a:defRPr/>
            </a:pPr>
            <a:r>
              <a:rPr lang="en-US" sz="1800" baseline="0" dirty="0">
                <a:solidFill>
                  <a:schemeClr val="tx1"/>
                </a:solidFill>
                <a:latin typeface="Calibri" pitchFamily="34" charset="0"/>
              </a:rPr>
              <a:t>fixed induced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aseline="0" dirty="0" smtClean="0">
                <a:solidFill>
                  <a:schemeClr val="tx1"/>
                </a:solidFill>
                <a:latin typeface="Calibri" pitchFamily="34" charset="0"/>
              </a:rPr>
              <a:t>activity </a:t>
            </a:r>
            <a:r>
              <a:rPr lang="en-US" sz="1800" baseline="0" dirty="0">
                <a:solidFill>
                  <a:schemeClr val="tx1"/>
                </a:solidFill>
                <a:latin typeface="Calibri" pitchFamily="34" charset="0"/>
              </a:rPr>
              <a:t>monitors </a:t>
            </a:r>
            <a:br>
              <a:rPr lang="en-US" sz="1800" baseline="0" dirty="0">
                <a:solidFill>
                  <a:schemeClr val="tx1"/>
                </a:solidFill>
                <a:latin typeface="Calibri" pitchFamily="34" charset="0"/>
              </a:rPr>
            </a:br>
            <a:r>
              <a:rPr lang="en-US" sz="1800" baseline="0" dirty="0">
                <a:solidFill>
                  <a:schemeClr val="tx1"/>
                </a:solidFill>
                <a:latin typeface="Calibri" pitchFamily="34" charset="0"/>
              </a:rPr>
              <a:t>may be affected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aseline="0" dirty="0" smtClean="0">
                <a:solidFill>
                  <a:schemeClr val="tx1"/>
                </a:solidFill>
                <a:latin typeface="Calibri" pitchFamily="34" charset="0"/>
              </a:rPr>
              <a:t>(</a:t>
            </a:r>
            <a:r>
              <a:rPr lang="en-US" sz="1800" baseline="0" dirty="0">
                <a:solidFill>
                  <a:schemeClr val="tx1"/>
                </a:solidFill>
                <a:latin typeface="Calibri" pitchFamily="34" charset="0"/>
              </a:rPr>
              <a:t>e.g. </a:t>
            </a:r>
            <a:r>
              <a:rPr lang="en-US" sz="1800" baseline="0" dirty="0" smtClean="0">
                <a:solidFill>
                  <a:schemeClr val="tx1"/>
                </a:solidFill>
                <a:latin typeface="Calibri" pitchFamily="34" charset="0"/>
              </a:rPr>
              <a:t>CERN ATLAS</a:t>
            </a:r>
            <a:r>
              <a:rPr lang="en-US" sz="1800" baseline="0" dirty="0">
                <a:solidFill>
                  <a:schemeClr val="tx1"/>
                </a:solidFill>
                <a:latin typeface="Calibri" pitchFamily="34" charset="0"/>
              </a:rPr>
              <a:t>) </a:t>
            </a:r>
            <a:r>
              <a:rPr lang="en-US" sz="1800" baseline="0" dirty="0" smtClean="0">
                <a:solidFill>
                  <a:schemeClr val="tx1"/>
                </a:solidFill>
                <a:latin typeface="Calibri" pitchFamily="34" charset="0"/>
              </a:rPr>
              <a:t/>
            </a:r>
            <a:br>
              <a:rPr lang="en-US" sz="1800" baseline="0" dirty="0" smtClean="0">
                <a:solidFill>
                  <a:schemeClr val="tx1"/>
                </a:solidFill>
                <a:latin typeface="Calibri" pitchFamily="34" charset="0"/>
              </a:rPr>
            </a:br>
            <a:r>
              <a:rPr lang="en-US" sz="1800" baseline="0" dirty="0" smtClean="0">
                <a:solidFill>
                  <a:schemeClr val="tx1"/>
                </a:solidFill>
                <a:cs typeface="Times New Roman" pitchFamily="18" charset="0"/>
              </a:rPr>
              <a:t>→ </a:t>
            </a:r>
            <a:r>
              <a:rPr lang="en-US" sz="1800" baseline="0" dirty="0">
                <a:solidFill>
                  <a:schemeClr val="tx1"/>
                </a:solidFill>
                <a:latin typeface="Calibri" pitchFamily="34" charset="0"/>
              </a:rPr>
              <a:t>calibrated in situ</a:t>
            </a:r>
          </a:p>
        </p:txBody>
      </p:sp>
      <p:sp>
        <p:nvSpPr>
          <p:cNvPr id="8" name="Rectangle 25"/>
          <p:cNvSpPr>
            <a:spLocks noChangeArrowheads="1"/>
          </p:cNvSpPr>
          <p:nvPr/>
        </p:nvSpPr>
        <p:spPr bwMode="auto">
          <a:xfrm>
            <a:off x="162655" y="2915309"/>
            <a:ext cx="4897437" cy="823913"/>
          </a:xfrm>
          <a:prstGeom prst="rect">
            <a:avLst/>
          </a:prstGeom>
          <a:noFill/>
          <a:ln>
            <a:noFill/>
          </a:ln>
          <a:effectLst/>
          <a:extLst/>
        </p:spPr>
        <p:txBody>
          <a:bodyPr lIns="0" tIns="0" rIns="0" bIns="0">
            <a:spAutoFit/>
          </a:bodyPr>
          <a:lstStyle/>
          <a:p>
            <a:pPr>
              <a:spcBef>
                <a:spcPct val="0"/>
              </a:spcBef>
              <a:defRPr/>
            </a:pPr>
            <a:r>
              <a:rPr lang="en-US" sz="1800" baseline="0" dirty="0">
                <a:solidFill>
                  <a:schemeClr val="tx1"/>
                </a:solidFill>
                <a:latin typeface="Calibri" pitchFamily="34" charset="0"/>
              </a:rPr>
              <a:t>portable survey meters,  electronic dosimeters:</a:t>
            </a:r>
            <a:br>
              <a:rPr lang="en-US" sz="1800" baseline="0" dirty="0">
                <a:solidFill>
                  <a:schemeClr val="tx1"/>
                </a:solidFill>
                <a:latin typeface="Calibri" pitchFamily="34" charset="0"/>
              </a:rPr>
            </a:br>
            <a:r>
              <a:rPr lang="en-US" sz="1800" baseline="0" dirty="0">
                <a:solidFill>
                  <a:schemeClr val="tx1"/>
                </a:solidFill>
                <a:latin typeface="Calibri" pitchFamily="34" charset="0"/>
              </a:rPr>
              <a:t>impact of B varies by type</a:t>
            </a:r>
            <a:br>
              <a:rPr lang="en-US" sz="1800" baseline="0" dirty="0">
                <a:solidFill>
                  <a:schemeClr val="tx1"/>
                </a:solidFill>
                <a:latin typeface="Calibri" pitchFamily="34" charset="0"/>
              </a:rPr>
            </a:br>
            <a:r>
              <a:rPr lang="en-US" sz="1800" baseline="0" dirty="0">
                <a:solidFill>
                  <a:schemeClr val="tx1"/>
                </a:solidFill>
                <a:latin typeface="Calibri" pitchFamily="34" charset="0"/>
              </a:rPr>
              <a:t> </a:t>
            </a:r>
            <a:r>
              <a:rPr lang="en-US" sz="1800" baseline="0" dirty="0">
                <a:solidFill>
                  <a:schemeClr val="tx1"/>
                </a:solidFill>
                <a:cs typeface="Times New Roman" pitchFamily="18" charset="0"/>
              </a:rPr>
              <a:t>→ </a:t>
            </a:r>
            <a:r>
              <a:rPr lang="en-US" sz="1800" baseline="0" dirty="0">
                <a:solidFill>
                  <a:schemeClr val="tx1"/>
                </a:solidFill>
                <a:latin typeface="Calibri"/>
              </a:rPr>
              <a:t>may fail or give inaccurate readings </a:t>
            </a:r>
            <a:endParaRPr lang="en-US" sz="1800" baseline="0" dirty="0">
              <a:solidFill>
                <a:schemeClr val="tx1"/>
              </a:solidFill>
              <a:latin typeface="Calibri" pitchFamily="34" charset="0"/>
            </a:endParaRPr>
          </a:p>
        </p:txBody>
      </p:sp>
      <p:pic>
        <p:nvPicPr>
          <p:cNvPr id="9" name="Picture 8" descr="HaysHGC-2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81" y="838200"/>
            <a:ext cx="2341661" cy="200829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21" descr="DMC200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090" y="841153"/>
            <a:ext cx="2255009" cy="2005342"/>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l="13745" r="12398" b="6233"/>
          <a:stretch>
            <a:fillRect/>
          </a:stretch>
        </p:blipFill>
        <p:spPr bwMode="auto">
          <a:xfrm>
            <a:off x="7905116" y="3688112"/>
            <a:ext cx="1836019" cy="3100326"/>
          </a:xfrm>
          <a:prstGeom prst="rect">
            <a:avLst/>
          </a:prstGeom>
          <a:noFill/>
          <a:ln w="38100" algn="ctr">
            <a:solidFill>
              <a:srgbClr val="66FF33"/>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69324" y="838200"/>
            <a:ext cx="1907604" cy="2624926"/>
          </a:xfrm>
          <a:prstGeom prst="rect">
            <a:avLst/>
          </a:prstGeom>
          <a:noFill/>
          <a:ln w="38100"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223387" y="4153683"/>
            <a:ext cx="7285897" cy="2492725"/>
            <a:chOff x="223387" y="3645024"/>
            <a:chExt cx="7285897" cy="2492725"/>
          </a:xfrm>
        </p:grpSpPr>
        <p:sp>
          <p:nvSpPr>
            <p:cNvPr id="14" name="Rectangle 25"/>
            <p:cNvSpPr>
              <a:spLocks noChangeArrowheads="1"/>
            </p:cNvSpPr>
            <p:nvPr/>
          </p:nvSpPr>
          <p:spPr bwMode="auto">
            <a:xfrm>
              <a:off x="3584848" y="3645024"/>
              <a:ext cx="3924436" cy="1107996"/>
            </a:xfrm>
            <a:prstGeom prst="rect">
              <a:avLst/>
            </a:prstGeom>
            <a:noFill/>
            <a:ln>
              <a:noFill/>
            </a:ln>
            <a:effectLst/>
            <a:extLst/>
          </p:spPr>
          <p:txBody>
            <a:bodyPr wrap="square" lIns="0" tIns="0" rIns="0" bIns="0">
              <a:spAutoFit/>
            </a:bodyPr>
            <a:lstStyle/>
            <a:p>
              <a:pPr algn="l">
                <a:spcBef>
                  <a:spcPct val="0"/>
                </a:spcBef>
                <a:defRPr/>
              </a:pPr>
              <a:r>
                <a:rPr lang="en-US" sz="1800" baseline="0" dirty="0" smtClean="0">
                  <a:solidFill>
                    <a:schemeClr val="tx1"/>
                  </a:solidFill>
                  <a:latin typeface="Calibri" pitchFamily="34" charset="0"/>
                </a:rPr>
                <a:t>CERN + </a:t>
              </a:r>
              <a:r>
                <a:rPr lang="en-US" sz="1800" baseline="0" dirty="0" err="1" smtClean="0">
                  <a:solidFill>
                    <a:schemeClr val="tx1"/>
                  </a:solidFill>
                  <a:latin typeface="Calibri" pitchFamily="34" charset="0"/>
                </a:rPr>
                <a:t>Politecnico</a:t>
              </a:r>
              <a:r>
                <a:rPr lang="en-US" sz="1800" baseline="0" dirty="0" smtClean="0">
                  <a:solidFill>
                    <a:schemeClr val="tx1"/>
                  </a:solidFill>
                  <a:latin typeface="Calibri" pitchFamily="34" charset="0"/>
                </a:rPr>
                <a:t> di Milano are developing field-compatible dosimeters (</a:t>
              </a:r>
              <a:r>
                <a:rPr lang="en-US" sz="1800" baseline="0" dirty="0" smtClean="0">
                  <a:solidFill>
                    <a:schemeClr val="tx1"/>
                  </a:solidFill>
                  <a:latin typeface="Calibri" pitchFamily="34" charset="0"/>
                  <a:sym typeface="Symbol"/>
                </a:rPr>
                <a:t></a:t>
              </a:r>
              <a:r>
                <a:rPr lang="en-US" sz="1800" baseline="0" dirty="0" smtClean="0">
                  <a:solidFill>
                    <a:schemeClr val="tx1"/>
                  </a:solidFill>
                  <a:latin typeface="Calibri" pitchFamily="34" charset="0"/>
                </a:rPr>
                <a:t> 1 T for now)</a:t>
              </a:r>
              <a:br>
                <a:rPr lang="en-US" sz="1800" baseline="0" dirty="0" smtClean="0">
                  <a:solidFill>
                    <a:schemeClr val="tx1"/>
                  </a:solidFill>
                  <a:latin typeface="Calibri" pitchFamily="34" charset="0"/>
                </a:rPr>
              </a:br>
              <a:r>
                <a:rPr lang="en-US" sz="1800" baseline="0" dirty="0" smtClean="0">
                  <a:solidFill>
                    <a:schemeClr val="tx1"/>
                  </a:solidFill>
                  <a:cs typeface="Times New Roman" pitchFamily="18" charset="0"/>
                </a:rPr>
                <a:t>→ </a:t>
              </a:r>
              <a:r>
                <a:rPr lang="en-US" sz="1800" baseline="0" dirty="0" smtClean="0">
                  <a:solidFill>
                    <a:schemeClr val="tx1"/>
                  </a:solidFill>
                  <a:latin typeface="Calibri" pitchFamily="34" charset="0"/>
                </a:rPr>
                <a:t>4 prototypes made</a:t>
              </a:r>
              <a:endParaRPr lang="en-US" sz="1800" baseline="0" dirty="0">
                <a:solidFill>
                  <a:schemeClr val="tx1"/>
                </a:solidFill>
                <a:latin typeface="Calibri" pitchFamily="34" charset="0"/>
              </a:endParaRPr>
            </a:p>
          </p:txBody>
        </p:sp>
        <p:pic>
          <p:nvPicPr>
            <p:cNvPr id="15" name="Picture 2"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87" y="3697388"/>
              <a:ext cx="3245556" cy="2440361"/>
            </a:xfrm>
            <a:prstGeom prst="rect">
              <a:avLst/>
            </a:prstGeom>
            <a:solidFill>
              <a:srgbClr val="000000">
                <a:shade val="95000"/>
              </a:srgbClr>
            </a:solidFill>
            <a:ln w="31750">
              <a:solidFill>
                <a:srgbClr val="66FFFF"/>
              </a:solidFill>
              <a:miter lim="800000"/>
              <a:headEnd/>
              <a:tailEnd/>
            </a:ln>
            <a:effectLst>
              <a:outerShdw blurRad="254000" dist="190500" dir="2700000" sy="90000" algn="bl" rotWithShape="0">
                <a:srgbClr val="000000">
                  <a:alpha val="40000"/>
                </a:srgbClr>
              </a:outerShdw>
            </a:effectLst>
            <a:extLst/>
          </p:spPr>
        </p:pic>
      </p:grpSp>
    </p:spTree>
    <p:extLst>
      <p:ext uri="{BB962C8B-B14F-4D97-AF65-F5344CB8AC3E}">
        <p14:creationId xmlns:p14="http://schemas.microsoft.com/office/powerpoint/2010/main" val="2747618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heme/theme1.xml><?xml version="1.0" encoding="utf-8"?>
<a:theme xmlns:a="http://schemas.openxmlformats.org/drawingml/2006/main" name="AT-MEL_template">
  <a:themeElements>
    <a:clrScheme name="">
      <a:dk1>
        <a:srgbClr val="000000"/>
      </a:dk1>
      <a:lt1>
        <a:srgbClr val="FFFFFF"/>
      </a:lt1>
      <a:dk2>
        <a:srgbClr val="000000"/>
      </a:dk2>
      <a:lt2>
        <a:srgbClr val="808080"/>
      </a:lt2>
      <a:accent1>
        <a:srgbClr val="DDDDDD"/>
      </a:accent1>
      <a:accent2>
        <a:srgbClr val="333399"/>
      </a:accent2>
      <a:accent3>
        <a:srgbClr val="FFFFFF"/>
      </a:accent3>
      <a:accent4>
        <a:srgbClr val="000000"/>
      </a:accent4>
      <a:accent5>
        <a:srgbClr val="EBEBEB"/>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sym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charset="0"/>
            <a:ea typeface="ＭＳ Ｐゴシック" charset="0"/>
            <a:sym typeface="Arial" charset="0"/>
          </a:defRPr>
        </a:defPPr>
      </a:lstStyle>
    </a:lnDef>
  </a:objectDefaults>
  <a:extraClrSchemeLst>
    <a:extraClrScheme>
      <a:clrScheme name="AT-MEL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5190</TotalTime>
  <Pages>0</Pages>
  <Words>1657</Words>
  <Characters>0</Characters>
  <Application>Microsoft Office PowerPoint</Application>
  <PresentationFormat>Custom</PresentationFormat>
  <Lines>0</Lines>
  <Paragraphs>236</Paragraphs>
  <Slides>29</Slides>
  <Notes>27</Notes>
  <HiddenSlides>1</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AT-MEL_template</vt:lpstr>
      <vt:lpstr>PowerPoint Presentation</vt:lpstr>
      <vt:lpstr>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 Buzio</dc:creator>
  <cp:lastModifiedBy>Marco Buzio</cp:lastModifiedBy>
  <cp:revision>215</cp:revision>
  <dcterms:modified xsi:type="dcterms:W3CDTF">2013-06-07T03:48:30Z</dcterms:modified>
</cp:coreProperties>
</file>