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93" r:id="rId4"/>
    <p:sldId id="325" r:id="rId5"/>
    <p:sldId id="327" r:id="rId6"/>
    <p:sldId id="305" r:id="rId7"/>
    <p:sldId id="306" r:id="rId8"/>
    <p:sldId id="324" r:id="rId9"/>
    <p:sldId id="320" r:id="rId10"/>
    <p:sldId id="326" r:id="rId11"/>
    <p:sldId id="321" r:id="rId12"/>
    <p:sldId id="322" r:id="rId13"/>
    <p:sldId id="346" r:id="rId14"/>
    <p:sldId id="366" r:id="rId15"/>
    <p:sldId id="367" r:id="rId16"/>
    <p:sldId id="362" r:id="rId17"/>
    <p:sldId id="350" r:id="rId18"/>
    <p:sldId id="328" r:id="rId19"/>
    <p:sldId id="309" r:id="rId20"/>
    <p:sldId id="311" r:id="rId21"/>
    <p:sldId id="312" r:id="rId22"/>
    <p:sldId id="315" r:id="rId23"/>
    <p:sldId id="347" r:id="rId24"/>
    <p:sldId id="353" r:id="rId25"/>
    <p:sldId id="354" r:id="rId26"/>
    <p:sldId id="329" r:id="rId27"/>
    <p:sldId id="352" r:id="rId28"/>
    <p:sldId id="334" r:id="rId29"/>
    <p:sldId id="318" r:id="rId30"/>
    <p:sldId id="344" r:id="rId31"/>
    <p:sldId id="368" r:id="rId32"/>
    <p:sldId id="364" r:id="rId33"/>
    <p:sldId id="358" r:id="rId34"/>
    <p:sldId id="359" r:id="rId35"/>
    <p:sldId id="333" r:id="rId36"/>
    <p:sldId id="348" r:id="rId37"/>
    <p:sldId id="341" r:id="rId38"/>
    <p:sldId id="343" r:id="rId39"/>
    <p:sldId id="355" r:id="rId40"/>
    <p:sldId id="356" r:id="rId41"/>
    <p:sldId id="357" r:id="rId42"/>
    <p:sldId id="372" r:id="rId43"/>
    <p:sldId id="369" r:id="rId44"/>
    <p:sldId id="330" r:id="rId45"/>
    <p:sldId id="373" r:id="rId46"/>
    <p:sldId id="339" r:id="rId47"/>
    <p:sldId id="338" r:id="rId48"/>
    <p:sldId id="363" r:id="rId49"/>
    <p:sldId id="317" r:id="rId50"/>
    <p:sldId id="31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4F"/>
    <a:srgbClr val="FFCC99"/>
    <a:srgbClr val="FFFF99"/>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2" autoAdjust="0"/>
    <p:restoredTop sz="94660"/>
  </p:normalViewPr>
  <p:slideViewPr>
    <p:cSldViewPr>
      <p:cViewPr>
        <p:scale>
          <a:sx n="60" d="100"/>
          <a:sy n="60" d="100"/>
        </p:scale>
        <p:origin x="-1450" y="-5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2A62B-C3BA-43FF-BA92-36F93D585453}" type="datetimeFigureOut">
              <a:rPr lang="en-US" smtClean="0"/>
              <a:t>6/7/2013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B3A29-3800-442B-B682-F4AC61C9F837}" type="slidenum">
              <a:rPr lang="en-US" smtClean="0"/>
              <a:t>‹#›</a:t>
            </a:fld>
            <a:endParaRPr lang="en-US"/>
          </a:p>
        </p:txBody>
      </p:sp>
    </p:spTree>
    <p:extLst>
      <p:ext uri="{BB962C8B-B14F-4D97-AF65-F5344CB8AC3E}">
        <p14:creationId xmlns:p14="http://schemas.microsoft.com/office/powerpoint/2010/main" val="56349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90023-617B-4D02-906F-72C59AB3CE85}" type="slidenum">
              <a:rPr lang="en-US"/>
              <a:pPr/>
              <a:t>13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FFB6A-3370-45A0-B8F3-53690E791603}" type="slidenum">
              <a:rPr lang="en-US"/>
              <a:pPr/>
              <a:t>14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Some results from the LARP HQ01e magnetic measurement that can demonstrate the performance of the measurement system.</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09155483-096A-477F-9084-9BFC47BFCAE9}" type="slidenum">
              <a:rPr lang="en-US" smtClean="0">
                <a:latin typeface="Calibri" pitchFamily="34" charset="0"/>
              </a:rPr>
              <a:pPr fontAlgn="base">
                <a:spcBef>
                  <a:spcPct val="0"/>
                </a:spcBef>
                <a:spcAft>
                  <a:spcPct val="0"/>
                </a:spcAft>
                <a:defRPr/>
              </a:pPr>
              <a:t>29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800"/>
            </a:lvl1pPr>
          </a:lstStyle>
          <a:p>
            <a:fld id="{02685157-B405-44BA-91A7-0794042752C3}" type="datetimeFigureOut">
              <a:rPr lang="en-US" smtClean="0"/>
              <a:pPr/>
              <a:t>6/7/2013</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DA346BB5-3EC2-4AC5-B471-B79DB21B8C68}" type="slidenum">
              <a:rPr lang="en-US" smtClean="0"/>
              <a:pPr/>
              <a:t>‹#›</a:t>
            </a:fld>
            <a:endParaRPr lang="en-US" dirty="0"/>
          </a:p>
        </p:txBody>
      </p:sp>
    </p:spTree>
    <p:extLst>
      <p:ext uri="{BB962C8B-B14F-4D97-AF65-F5344CB8AC3E}">
        <p14:creationId xmlns:p14="http://schemas.microsoft.com/office/powerpoint/2010/main" val="348421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85157-B405-44BA-91A7-0794042752C3}"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395490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85157-B405-44BA-91A7-0794042752C3}"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160473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J. DiMarco</a:t>
            </a:r>
          </a:p>
        </p:txBody>
      </p:sp>
      <p:sp>
        <p:nvSpPr>
          <p:cNvPr id="6" name="Slide Number Placeholder 5"/>
          <p:cNvSpPr>
            <a:spLocks noGrp="1"/>
          </p:cNvSpPr>
          <p:nvPr>
            <p:ph type="sldNum" sz="quarter" idx="12"/>
          </p:nvPr>
        </p:nvSpPr>
        <p:spPr/>
        <p:txBody>
          <a:bodyPr/>
          <a:lstStyle>
            <a:lvl1pPr>
              <a:defRPr/>
            </a:lvl1pPr>
          </a:lstStyle>
          <a:p>
            <a:fld id="{58C0420D-B188-4B76-A273-6C0528551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881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J. DiMarco</a:t>
            </a:r>
          </a:p>
        </p:txBody>
      </p:sp>
      <p:sp>
        <p:nvSpPr>
          <p:cNvPr id="6" name="Slide Number Placeholder 5"/>
          <p:cNvSpPr>
            <a:spLocks noGrp="1"/>
          </p:cNvSpPr>
          <p:nvPr>
            <p:ph type="sldNum" sz="quarter" idx="12"/>
          </p:nvPr>
        </p:nvSpPr>
        <p:spPr/>
        <p:txBody>
          <a:bodyPr/>
          <a:lstStyle>
            <a:lvl1pPr>
              <a:defRPr/>
            </a:lvl1pPr>
          </a:lstStyle>
          <a:p>
            <a:fld id="{1FEEF303-CDAF-40C5-93FF-4C8F68EE73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839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J. DiMarco</a:t>
            </a:r>
          </a:p>
        </p:txBody>
      </p:sp>
      <p:sp>
        <p:nvSpPr>
          <p:cNvPr id="6" name="Slide Number Placeholder 5"/>
          <p:cNvSpPr>
            <a:spLocks noGrp="1"/>
          </p:cNvSpPr>
          <p:nvPr>
            <p:ph type="sldNum" sz="quarter" idx="12"/>
          </p:nvPr>
        </p:nvSpPr>
        <p:spPr/>
        <p:txBody>
          <a:bodyPr/>
          <a:lstStyle>
            <a:lvl1pPr>
              <a:defRPr/>
            </a:lvl1pPr>
          </a:lstStyle>
          <a:p>
            <a:fld id="{DC7607EB-760D-4385-88F0-2968BAA955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66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J. DiMarco</a:t>
            </a:r>
          </a:p>
        </p:txBody>
      </p:sp>
      <p:sp>
        <p:nvSpPr>
          <p:cNvPr id="7" name="Slide Number Placeholder 6"/>
          <p:cNvSpPr>
            <a:spLocks noGrp="1"/>
          </p:cNvSpPr>
          <p:nvPr>
            <p:ph type="sldNum" sz="quarter" idx="12"/>
          </p:nvPr>
        </p:nvSpPr>
        <p:spPr/>
        <p:txBody>
          <a:bodyPr/>
          <a:lstStyle>
            <a:lvl1pPr>
              <a:defRPr/>
            </a:lvl1pPr>
          </a:lstStyle>
          <a:p>
            <a:fld id="{824FB757-B2BD-46D5-8F6B-CCF94C4FFF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720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J. DiMarco</a:t>
            </a:r>
          </a:p>
        </p:txBody>
      </p:sp>
      <p:sp>
        <p:nvSpPr>
          <p:cNvPr id="9" name="Slide Number Placeholder 8"/>
          <p:cNvSpPr>
            <a:spLocks noGrp="1"/>
          </p:cNvSpPr>
          <p:nvPr>
            <p:ph type="sldNum" sz="quarter" idx="12"/>
          </p:nvPr>
        </p:nvSpPr>
        <p:spPr/>
        <p:txBody>
          <a:bodyPr/>
          <a:lstStyle>
            <a:lvl1pPr>
              <a:defRPr/>
            </a:lvl1pPr>
          </a:lstStyle>
          <a:p>
            <a:fld id="{9926879C-35EE-47B2-A813-666B02DD78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30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J. DiMarco</a:t>
            </a:r>
          </a:p>
        </p:txBody>
      </p:sp>
      <p:sp>
        <p:nvSpPr>
          <p:cNvPr id="5" name="Slide Number Placeholder 4"/>
          <p:cNvSpPr>
            <a:spLocks noGrp="1"/>
          </p:cNvSpPr>
          <p:nvPr>
            <p:ph type="sldNum" sz="quarter" idx="12"/>
          </p:nvPr>
        </p:nvSpPr>
        <p:spPr/>
        <p:txBody>
          <a:bodyPr/>
          <a:lstStyle>
            <a:lvl1pPr>
              <a:defRPr/>
            </a:lvl1pPr>
          </a:lstStyle>
          <a:p>
            <a:fld id="{55884D59-F5CB-496D-85F7-C7148DF6BD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392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J. DiMarco</a:t>
            </a:r>
          </a:p>
        </p:txBody>
      </p:sp>
      <p:sp>
        <p:nvSpPr>
          <p:cNvPr id="4" name="Slide Number Placeholder 3"/>
          <p:cNvSpPr>
            <a:spLocks noGrp="1"/>
          </p:cNvSpPr>
          <p:nvPr>
            <p:ph type="sldNum" sz="quarter" idx="12"/>
          </p:nvPr>
        </p:nvSpPr>
        <p:spPr/>
        <p:txBody>
          <a:bodyPr/>
          <a:lstStyle>
            <a:lvl1pPr>
              <a:defRPr/>
            </a:lvl1pPr>
          </a:lstStyle>
          <a:p>
            <a:fld id="{870DF04B-CBBB-4779-878B-04512B79C2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332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J. DiMarco</a:t>
            </a:r>
          </a:p>
        </p:txBody>
      </p:sp>
      <p:sp>
        <p:nvSpPr>
          <p:cNvPr id="7" name="Slide Number Placeholder 6"/>
          <p:cNvSpPr>
            <a:spLocks noGrp="1"/>
          </p:cNvSpPr>
          <p:nvPr>
            <p:ph type="sldNum" sz="quarter" idx="12"/>
          </p:nvPr>
        </p:nvSpPr>
        <p:spPr/>
        <p:txBody>
          <a:bodyPr/>
          <a:lstStyle>
            <a:lvl1pPr>
              <a:defRPr/>
            </a:lvl1pPr>
          </a:lstStyle>
          <a:p>
            <a:fld id="{05FCD88D-45E4-42C3-A4A9-8D7F7BF0EB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439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6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800"/>
            </a:lvl1pPr>
          </a:lstStyle>
          <a:p>
            <a:fld id="{02685157-B405-44BA-91A7-0794042752C3}" type="datetimeFigureOut">
              <a:rPr lang="en-US" smtClean="0"/>
              <a:pPr/>
              <a:t>6/7/2013</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DA346BB5-3EC2-4AC5-B471-B79DB21B8C68}" type="slidenum">
              <a:rPr lang="en-US" smtClean="0"/>
              <a:pPr/>
              <a:t>‹#›</a:t>
            </a:fld>
            <a:endParaRPr lang="en-US" dirty="0"/>
          </a:p>
        </p:txBody>
      </p:sp>
    </p:spTree>
    <p:extLst>
      <p:ext uri="{BB962C8B-B14F-4D97-AF65-F5344CB8AC3E}">
        <p14:creationId xmlns:p14="http://schemas.microsoft.com/office/powerpoint/2010/main" val="1133632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J. DiMarco</a:t>
            </a:r>
          </a:p>
        </p:txBody>
      </p:sp>
      <p:sp>
        <p:nvSpPr>
          <p:cNvPr id="7" name="Slide Number Placeholder 6"/>
          <p:cNvSpPr>
            <a:spLocks noGrp="1"/>
          </p:cNvSpPr>
          <p:nvPr>
            <p:ph type="sldNum" sz="quarter" idx="12"/>
          </p:nvPr>
        </p:nvSpPr>
        <p:spPr/>
        <p:txBody>
          <a:bodyPr/>
          <a:lstStyle>
            <a:lvl1pPr>
              <a:defRPr/>
            </a:lvl1pPr>
          </a:lstStyle>
          <a:p>
            <a:fld id="{D3A9ACD1-F691-4DB9-B502-2D03606792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00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J. DiMarco</a:t>
            </a:r>
          </a:p>
        </p:txBody>
      </p:sp>
      <p:sp>
        <p:nvSpPr>
          <p:cNvPr id="6" name="Slide Number Placeholder 5"/>
          <p:cNvSpPr>
            <a:spLocks noGrp="1"/>
          </p:cNvSpPr>
          <p:nvPr>
            <p:ph type="sldNum" sz="quarter" idx="12"/>
          </p:nvPr>
        </p:nvSpPr>
        <p:spPr/>
        <p:txBody>
          <a:bodyPr/>
          <a:lstStyle>
            <a:lvl1pPr>
              <a:defRPr/>
            </a:lvl1pPr>
          </a:lstStyle>
          <a:p>
            <a:fld id="{B83330DA-4E89-4401-84C2-662ED8ACFA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46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J. DiMarco</a:t>
            </a:r>
          </a:p>
        </p:txBody>
      </p:sp>
      <p:sp>
        <p:nvSpPr>
          <p:cNvPr id="6" name="Slide Number Placeholder 5"/>
          <p:cNvSpPr>
            <a:spLocks noGrp="1"/>
          </p:cNvSpPr>
          <p:nvPr>
            <p:ph type="sldNum" sz="quarter" idx="12"/>
          </p:nvPr>
        </p:nvSpPr>
        <p:spPr/>
        <p:txBody>
          <a:bodyPr/>
          <a:lstStyle>
            <a:lvl1pPr>
              <a:defRPr/>
            </a:lvl1pPr>
          </a:lstStyle>
          <a:p>
            <a:fld id="{F899ED55-0F40-45D7-BFB6-C99A72832A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247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US">
                <a:solidFill>
                  <a:srgbClr val="000000"/>
                </a:solidFill>
              </a:rPr>
              <a:t>J. DiMarco</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C3EECF0-97F6-481F-B94E-247E0AB834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0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85157-B405-44BA-91A7-0794042752C3}"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207096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685157-B405-44BA-91A7-0794042752C3}"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83436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85157-B405-44BA-91A7-0794042752C3}" type="datetimeFigureOut">
              <a:rPr lang="en-US" smtClean="0"/>
              <a:t>6/7/2013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171128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85157-B405-44BA-91A7-0794042752C3}" type="datetimeFigureOut">
              <a:rPr lang="en-US" smtClean="0"/>
              <a:t>6/7/2013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366082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85157-B405-44BA-91A7-0794042752C3}" type="datetimeFigureOut">
              <a:rPr lang="en-US" smtClean="0"/>
              <a:t>6/7/2013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375168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85157-B405-44BA-91A7-0794042752C3}"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226360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85157-B405-44BA-91A7-0794042752C3}"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46BB5-3EC2-4AC5-B471-B79DB21B8C68}" type="slidenum">
              <a:rPr lang="en-US" smtClean="0"/>
              <a:t>‹#›</a:t>
            </a:fld>
            <a:endParaRPr lang="en-US"/>
          </a:p>
        </p:txBody>
      </p:sp>
    </p:spTree>
    <p:extLst>
      <p:ext uri="{BB962C8B-B14F-4D97-AF65-F5344CB8AC3E}">
        <p14:creationId xmlns:p14="http://schemas.microsoft.com/office/powerpoint/2010/main" val="17355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85157-B405-44BA-91A7-0794042752C3}" type="datetimeFigureOut">
              <a:rPr lang="en-US" smtClean="0"/>
              <a:t>6/7/2013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46BB5-3EC2-4AC5-B471-B79DB21B8C68}" type="slidenum">
              <a:rPr lang="en-US" smtClean="0"/>
              <a:t>‹#›</a:t>
            </a:fld>
            <a:endParaRPr lang="en-US"/>
          </a:p>
        </p:txBody>
      </p:sp>
    </p:spTree>
    <p:extLst>
      <p:ext uri="{BB962C8B-B14F-4D97-AF65-F5344CB8AC3E}">
        <p14:creationId xmlns:p14="http://schemas.microsoft.com/office/powerpoint/2010/main" val="26617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defRPr>
            </a:lvl1pPr>
          </a:lstStyle>
          <a:p>
            <a:pPr fontAlgn="base">
              <a:spcBef>
                <a:spcPct val="0"/>
              </a:spcBef>
              <a:spcAft>
                <a:spcPct val="0"/>
              </a:spcAft>
            </a:pPr>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lgn="ctr" fontAlgn="base">
              <a:spcBef>
                <a:spcPct val="0"/>
              </a:spcBef>
              <a:spcAft>
                <a:spcPct val="0"/>
              </a:spcAft>
            </a:pPr>
            <a:r>
              <a:rPr lang="en-US" smtClean="0">
                <a:solidFill>
                  <a:srgbClr val="000000"/>
                </a:solidFill>
              </a:rPr>
              <a:t>J. DiMarco</a:t>
            </a:r>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fontAlgn="base">
              <a:spcBef>
                <a:spcPct val="0"/>
              </a:spcBef>
              <a:spcAft>
                <a:spcPct val="0"/>
              </a:spcAft>
            </a:pPr>
            <a:fld id="{E4345618-4365-465C-9F66-46B02628FCA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53852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Baskerville Old Face" pitchFamily="18" charset="0"/>
        </a:defRPr>
      </a:lvl2pPr>
      <a:lvl3pPr algn="ctr" rtl="0" fontAlgn="base">
        <a:spcBef>
          <a:spcPct val="0"/>
        </a:spcBef>
        <a:spcAft>
          <a:spcPct val="0"/>
        </a:spcAft>
        <a:defRPr sz="3200">
          <a:solidFill>
            <a:schemeClr val="tx2"/>
          </a:solidFill>
          <a:latin typeface="Baskerville Old Face" pitchFamily="18" charset="0"/>
        </a:defRPr>
      </a:lvl3pPr>
      <a:lvl4pPr algn="ctr" rtl="0" fontAlgn="base">
        <a:spcBef>
          <a:spcPct val="0"/>
        </a:spcBef>
        <a:spcAft>
          <a:spcPct val="0"/>
        </a:spcAft>
        <a:defRPr sz="3200">
          <a:solidFill>
            <a:schemeClr val="tx2"/>
          </a:solidFill>
          <a:latin typeface="Baskerville Old Face" pitchFamily="18" charset="0"/>
        </a:defRPr>
      </a:lvl4pPr>
      <a:lvl5pPr algn="ctr" rtl="0" fontAlgn="base">
        <a:spcBef>
          <a:spcPct val="0"/>
        </a:spcBef>
        <a:spcAft>
          <a:spcPct val="0"/>
        </a:spcAft>
        <a:defRPr sz="3200">
          <a:solidFill>
            <a:schemeClr val="tx2"/>
          </a:solidFill>
          <a:latin typeface="Baskerville Old Face" pitchFamily="18" charset="0"/>
        </a:defRPr>
      </a:lvl5pPr>
      <a:lvl6pPr marL="457200" algn="ctr" rtl="0" fontAlgn="base">
        <a:spcBef>
          <a:spcPct val="0"/>
        </a:spcBef>
        <a:spcAft>
          <a:spcPct val="0"/>
        </a:spcAft>
        <a:defRPr sz="3200">
          <a:solidFill>
            <a:schemeClr val="tx2"/>
          </a:solidFill>
          <a:latin typeface="Baskerville Old Face" pitchFamily="18" charset="0"/>
        </a:defRPr>
      </a:lvl6pPr>
      <a:lvl7pPr marL="914400" algn="ctr" rtl="0" fontAlgn="base">
        <a:spcBef>
          <a:spcPct val="0"/>
        </a:spcBef>
        <a:spcAft>
          <a:spcPct val="0"/>
        </a:spcAft>
        <a:defRPr sz="3200">
          <a:solidFill>
            <a:schemeClr val="tx2"/>
          </a:solidFill>
          <a:latin typeface="Baskerville Old Face" pitchFamily="18" charset="0"/>
        </a:defRPr>
      </a:lvl7pPr>
      <a:lvl8pPr marL="1371600" algn="ctr" rtl="0" fontAlgn="base">
        <a:spcBef>
          <a:spcPct val="0"/>
        </a:spcBef>
        <a:spcAft>
          <a:spcPct val="0"/>
        </a:spcAft>
        <a:defRPr sz="3200">
          <a:solidFill>
            <a:schemeClr val="tx2"/>
          </a:solidFill>
          <a:latin typeface="Baskerville Old Face" pitchFamily="18" charset="0"/>
        </a:defRPr>
      </a:lvl8pPr>
      <a:lvl9pPr marL="1828800" algn="ctr" rtl="0" fontAlgn="base">
        <a:spcBef>
          <a:spcPct val="0"/>
        </a:spcBef>
        <a:spcAft>
          <a:spcPct val="0"/>
        </a:spcAft>
        <a:defRPr sz="3200">
          <a:solidFill>
            <a:schemeClr val="tx2"/>
          </a:solidFill>
          <a:latin typeface="Baskerville Old Face" pitchFamily="18"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t>Application </a:t>
            </a:r>
            <a:r>
              <a:rPr lang="en-US" dirty="0"/>
              <a:t>of PCB and FDM Technologies to Magnetic Measurement </a:t>
            </a:r>
            <a:br>
              <a:rPr lang="en-US" dirty="0"/>
            </a:br>
            <a:r>
              <a:rPr lang="en-US" dirty="0"/>
              <a:t>Probe </a:t>
            </a:r>
            <a:r>
              <a:rPr lang="en-US" dirty="0" smtClean="0"/>
              <a:t>Development</a:t>
            </a:r>
            <a:endParaRPr lang="en-US" dirty="0"/>
          </a:p>
        </p:txBody>
      </p:sp>
      <p:sp>
        <p:nvSpPr>
          <p:cNvPr id="7" name="Subtitle 6"/>
          <p:cNvSpPr>
            <a:spLocks noGrp="1"/>
          </p:cNvSpPr>
          <p:nvPr>
            <p:ph type="subTitle" idx="1"/>
          </p:nvPr>
        </p:nvSpPr>
        <p:spPr/>
        <p:txBody>
          <a:bodyPr/>
          <a:lstStyle/>
          <a:p>
            <a:r>
              <a:rPr lang="en-US" dirty="0" smtClean="0"/>
              <a:t>J. </a:t>
            </a:r>
            <a:r>
              <a:rPr lang="en-US" dirty="0" err="1" smtClean="0"/>
              <a:t>DiMarco</a:t>
            </a:r>
            <a:endParaRPr lang="en-US" dirty="0" smtClean="0"/>
          </a:p>
          <a:p>
            <a:r>
              <a:rPr lang="en-US" dirty="0" smtClean="0"/>
              <a:t>June2013</a:t>
            </a:r>
          </a:p>
          <a:p>
            <a:r>
              <a:rPr lang="en-US" dirty="0" smtClean="0"/>
              <a:t>IMMW18</a:t>
            </a:r>
            <a:endParaRPr lang="en-US" dirty="0"/>
          </a:p>
        </p:txBody>
      </p:sp>
      <p:pic>
        <p:nvPicPr>
          <p:cNvPr id="4" name="Picture 1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6400800"/>
            <a:ext cx="1267131" cy="22860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900" y="5715000"/>
            <a:ext cx="637900" cy="6461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39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228600"/>
            <a:ext cx="8763000" cy="649408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000" b="1" u="sng" dirty="0" smtClean="0">
                <a:solidFill>
                  <a:srgbClr val="0070C0"/>
                </a:solidFill>
              </a:rPr>
              <a:t>PCB probe features</a:t>
            </a:r>
            <a:r>
              <a:rPr lang="en-US" dirty="0" smtClean="0"/>
              <a:t>:</a:t>
            </a:r>
            <a:br>
              <a:rPr lang="en-US" dirty="0" smtClean="0"/>
            </a:br>
            <a:endParaRPr lang="en-US" dirty="0" smtClean="0"/>
          </a:p>
          <a:p>
            <a:pPr marL="742950" lvl="1" indent="-285750">
              <a:buFont typeface="Arial" pitchFamily="34" charset="0"/>
              <a:buChar char="•"/>
            </a:pPr>
            <a:r>
              <a:rPr lang="en-US" b="1" dirty="0">
                <a:solidFill>
                  <a:srgbClr val="C00000"/>
                </a:solidFill>
              </a:rPr>
              <a:t>G</a:t>
            </a:r>
            <a:r>
              <a:rPr lang="en-US" b="1" dirty="0" smtClean="0">
                <a:solidFill>
                  <a:srgbClr val="C00000"/>
                </a:solidFill>
              </a:rPr>
              <a:t>ood analog bucking </a:t>
            </a:r>
            <a:r>
              <a:rPr lang="en-US" dirty="0" smtClean="0"/>
              <a:t>(suppresses fundamental by factor ~1000)</a:t>
            </a:r>
          </a:p>
          <a:p>
            <a:pPr marL="1200150" lvl="2" indent="-285750">
              <a:buFont typeface="Courier New" pitchFamily="49" charset="0"/>
              <a:buChar char="o"/>
            </a:pPr>
            <a:r>
              <a:rPr lang="en-US" dirty="0" smtClean="0"/>
              <a:t>Mitigates vibration effects</a:t>
            </a:r>
          </a:p>
          <a:p>
            <a:pPr marL="1200150" lvl="2" indent="-285750">
              <a:buFont typeface="Courier New" pitchFamily="49" charset="0"/>
              <a:buChar char="o"/>
            </a:pPr>
            <a:r>
              <a:rPr lang="en-US" dirty="0" smtClean="0"/>
              <a:t>Provides signals which can be amplified to match dynamic range </a:t>
            </a:r>
            <a:br>
              <a:rPr lang="en-US" dirty="0" smtClean="0"/>
            </a:br>
            <a:r>
              <a:rPr lang="en-US" dirty="0" smtClean="0"/>
              <a:t>of data acquisition device</a:t>
            </a:r>
          </a:p>
          <a:p>
            <a:pPr marL="1200150" lvl="2" indent="-285750">
              <a:buFont typeface="Courier New" pitchFamily="49" charset="0"/>
              <a:buChar char="o"/>
            </a:pPr>
            <a:r>
              <a:rPr lang="en-US" dirty="0" smtClean="0"/>
              <a:t>Allows in-situ calibration in any </a:t>
            </a:r>
            <a:r>
              <a:rPr lang="en-US" dirty="0" err="1" smtClean="0"/>
              <a:t>quadrupole</a:t>
            </a:r>
            <a:r>
              <a:rPr lang="en-US" dirty="0" smtClean="0"/>
              <a:t> field</a:t>
            </a:r>
          </a:p>
          <a:p>
            <a:pPr marL="742950" lvl="1" indent="-285750">
              <a:buFont typeface="Arial" pitchFamily="34" charset="0"/>
              <a:buChar char="•"/>
            </a:pPr>
            <a:r>
              <a:rPr lang="en-US" b="1" dirty="0" smtClean="0">
                <a:solidFill>
                  <a:srgbClr val="C00000"/>
                </a:solidFill>
              </a:rPr>
              <a:t>Sensitivity (</a:t>
            </a:r>
            <a:r>
              <a:rPr lang="en-US" b="1" dirty="0" err="1" smtClean="0">
                <a:solidFill>
                  <a:srgbClr val="C00000"/>
                </a:solidFill>
              </a:rPr>
              <a:t>Kn</a:t>
            </a:r>
            <a:r>
              <a:rPr lang="en-US" b="1" dirty="0" smtClean="0">
                <a:solidFill>
                  <a:srgbClr val="C00000"/>
                </a:solidFill>
              </a:rPr>
              <a:t>) comparable to other probes</a:t>
            </a:r>
          </a:p>
          <a:p>
            <a:pPr marL="742950" lvl="1" indent="-285750">
              <a:buFont typeface="Arial" pitchFamily="34" charset="0"/>
              <a:buChar char="•"/>
            </a:pPr>
            <a:r>
              <a:rPr lang="en-US" b="1" dirty="0" smtClean="0">
                <a:solidFill>
                  <a:srgbClr val="C00000"/>
                </a:solidFill>
              </a:rPr>
              <a:t>Multiple probes per </a:t>
            </a:r>
            <a:r>
              <a:rPr lang="en-US" b="1" dirty="0" err="1" smtClean="0">
                <a:solidFill>
                  <a:srgbClr val="C00000"/>
                </a:solidFill>
              </a:rPr>
              <a:t>pcb</a:t>
            </a:r>
            <a:r>
              <a:rPr lang="en-US" b="1" dirty="0" smtClean="0">
                <a:solidFill>
                  <a:srgbClr val="C00000"/>
                </a:solidFill>
              </a:rPr>
              <a:t> </a:t>
            </a:r>
            <a:r>
              <a:rPr lang="en-US" dirty="0" smtClean="0"/>
              <a:t>(e.g. for examining twist pitch effects)</a:t>
            </a:r>
          </a:p>
          <a:p>
            <a:pPr marL="742950" lvl="1" indent="-285750">
              <a:buFont typeface="Arial" pitchFamily="34" charset="0"/>
              <a:buChar char="•"/>
            </a:pPr>
            <a:r>
              <a:rPr lang="en-US" b="1" dirty="0" smtClean="0">
                <a:solidFill>
                  <a:srgbClr val="C00000"/>
                </a:solidFill>
              </a:rPr>
              <a:t>Probe radius can be adjusted </a:t>
            </a:r>
            <a:r>
              <a:rPr lang="en-US" dirty="0" smtClean="0"/>
              <a:t>by mounting the PCB accordingly</a:t>
            </a:r>
          </a:p>
          <a:p>
            <a:pPr marL="285750" indent="-285750">
              <a:buFont typeface="Arial" pitchFamily="34" charset="0"/>
              <a:buChar char="•"/>
            </a:pPr>
            <a:endParaRPr lang="en-US" dirty="0"/>
          </a:p>
          <a:p>
            <a:r>
              <a:rPr lang="en-US" dirty="0" smtClean="0"/>
              <a:t>(will give examples of these as we go along…)</a:t>
            </a:r>
          </a:p>
          <a:p>
            <a:endParaRPr lang="en-US" dirty="0" smtClean="0"/>
          </a:p>
          <a:p>
            <a:endParaRPr lang="en-US" dirty="0"/>
          </a:p>
          <a:p>
            <a:r>
              <a:rPr lang="en-US" dirty="0" smtClean="0"/>
              <a:t>See also:</a:t>
            </a:r>
          </a:p>
          <a:p>
            <a:pPr marL="285750" indent="-285750">
              <a:buFont typeface="Arial" pitchFamily="34" charset="0"/>
              <a:buChar char="•"/>
            </a:pPr>
            <a:r>
              <a:rPr lang="en-US" dirty="0" smtClean="0"/>
              <a:t>Presentations</a:t>
            </a:r>
            <a:r>
              <a:rPr lang="en-US" b="1" dirty="0" smtClean="0">
                <a:solidFill>
                  <a:srgbClr val="0070C0"/>
                </a:solidFill>
              </a:rPr>
              <a:t> </a:t>
            </a:r>
            <a:r>
              <a:rPr lang="en-US" dirty="0" smtClean="0"/>
              <a:t>in</a:t>
            </a:r>
            <a:r>
              <a:rPr lang="en-US" b="1" dirty="0" smtClean="0">
                <a:solidFill>
                  <a:srgbClr val="0070C0"/>
                </a:solidFill>
              </a:rPr>
              <a:t> IMMW15, IMMW17</a:t>
            </a:r>
          </a:p>
          <a:p>
            <a:pPr marL="285750" indent="-285750">
              <a:buFont typeface="Arial" pitchFamily="34" charset="0"/>
              <a:buChar char="•"/>
            </a:pPr>
            <a:r>
              <a:rPr lang="en-US" dirty="0" smtClean="0"/>
              <a:t>“</a:t>
            </a:r>
            <a:r>
              <a:rPr lang="en-US" b="1" u="sng" dirty="0" smtClean="0">
                <a:solidFill>
                  <a:srgbClr val="0070C0"/>
                </a:solidFill>
              </a:rPr>
              <a:t>A </a:t>
            </a:r>
            <a:r>
              <a:rPr lang="en-US" b="1" u="sng" dirty="0">
                <a:solidFill>
                  <a:srgbClr val="0070C0"/>
                </a:solidFill>
              </a:rPr>
              <a:t>Fast-Sampling, Fixed Coil Array for Measuring the AC Field of </a:t>
            </a:r>
            <a:r>
              <a:rPr lang="en-US" b="1" u="sng" dirty="0" err="1">
                <a:solidFill>
                  <a:srgbClr val="0070C0"/>
                </a:solidFill>
              </a:rPr>
              <a:t>Fermilab</a:t>
            </a:r>
            <a:r>
              <a:rPr lang="en-US" b="1" u="sng" dirty="0">
                <a:solidFill>
                  <a:srgbClr val="0070C0"/>
                </a:solidFill>
              </a:rPr>
              <a:t> Booster Corrector </a:t>
            </a:r>
            <a:r>
              <a:rPr lang="en-US" b="1" u="sng" dirty="0" smtClean="0">
                <a:solidFill>
                  <a:srgbClr val="0070C0"/>
                </a:solidFill>
              </a:rPr>
              <a:t>Magnets</a:t>
            </a:r>
            <a:r>
              <a:rPr lang="en-US" dirty="0" smtClean="0"/>
              <a:t>”, IEEE </a:t>
            </a:r>
            <a:r>
              <a:rPr lang="en-US" dirty="0"/>
              <a:t>Transactions on Applied </a:t>
            </a:r>
            <a:r>
              <a:rPr lang="en-US" dirty="0" smtClean="0"/>
              <a:t>Superconductivity,</a:t>
            </a:r>
            <a:r>
              <a:rPr lang="en-US" dirty="0"/>
              <a:t> June </a:t>
            </a:r>
            <a:r>
              <a:rPr lang="en-US" dirty="0" smtClean="0"/>
              <a:t>2008</a:t>
            </a:r>
          </a:p>
          <a:p>
            <a:pPr marL="285750" indent="-285750">
              <a:buFont typeface="Arial" pitchFamily="34" charset="0"/>
              <a:buChar char="•"/>
            </a:pPr>
            <a:r>
              <a:rPr lang="en-US" dirty="0" smtClean="0"/>
              <a:t>“</a:t>
            </a:r>
            <a:r>
              <a:rPr lang="en-US" b="1" u="sng" dirty="0" smtClean="0">
                <a:solidFill>
                  <a:srgbClr val="0070C0"/>
                </a:solidFill>
              </a:rPr>
              <a:t>Application </a:t>
            </a:r>
            <a:r>
              <a:rPr lang="en-US" b="1" u="sng" dirty="0">
                <a:solidFill>
                  <a:srgbClr val="0070C0"/>
                </a:solidFill>
              </a:rPr>
              <a:t>of PCB and FDM Technologies to Magnetic Measurement Probe System </a:t>
            </a:r>
            <a:r>
              <a:rPr lang="en-US" b="1" u="sng" dirty="0" smtClean="0">
                <a:solidFill>
                  <a:srgbClr val="0070C0"/>
                </a:solidFill>
              </a:rPr>
              <a:t>Development</a:t>
            </a:r>
            <a:r>
              <a:rPr lang="en-US" dirty="0" smtClean="0"/>
              <a:t>”, proceedings of ASC 2012</a:t>
            </a:r>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73460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70901"/>
            <a:ext cx="4268217" cy="2125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474" y="609600"/>
            <a:ext cx="2838450" cy="43973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02"/>
          <p:cNvSpPr txBox="1">
            <a:spLocks noChangeArrowheads="1"/>
          </p:cNvSpPr>
          <p:nvPr/>
        </p:nvSpPr>
        <p:spPr bwMode="auto">
          <a:xfrm>
            <a:off x="4854724" y="5032375"/>
            <a:ext cx="3546475" cy="33855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a:noFill/>
          </a:ln>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Inner layer of 10 layer quad probe PCB</a:t>
            </a:r>
          </a:p>
        </p:txBody>
      </p:sp>
      <p:cxnSp>
        <p:nvCxnSpPr>
          <p:cNvPr id="7" name="Straight Connector 6"/>
          <p:cNvCxnSpPr/>
          <p:nvPr/>
        </p:nvCxnSpPr>
        <p:spPr>
          <a:xfrm>
            <a:off x="4759474" y="1752600"/>
            <a:ext cx="39052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1"/>
          </p:cNvCxnSpPr>
          <p:nvPr/>
        </p:nvCxnSpPr>
        <p:spPr>
          <a:xfrm flipV="1">
            <a:off x="4759474" y="2808287"/>
            <a:ext cx="393700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9474" y="3886200"/>
            <a:ext cx="396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Circular Arrow 10"/>
          <p:cNvSpPr/>
          <p:nvPr/>
        </p:nvSpPr>
        <p:spPr>
          <a:xfrm rot="5142018">
            <a:off x="7607470" y="876278"/>
            <a:ext cx="685800" cy="685800"/>
          </a:xfrm>
          <a:prstGeom prst="circular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5142018">
            <a:off x="7622667" y="4099401"/>
            <a:ext cx="685800" cy="685800"/>
          </a:xfrm>
          <a:prstGeom prst="circular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6457982" flipV="1">
            <a:off x="7637864" y="2996544"/>
            <a:ext cx="685800" cy="6858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6457982" flipV="1">
            <a:off x="7637864" y="1929744"/>
            <a:ext cx="685800" cy="6858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8207524" y="2300764"/>
            <a:ext cx="936475" cy="369332"/>
          </a:xfrm>
          <a:prstGeom prst="rect">
            <a:avLst/>
          </a:prstGeom>
          <a:noFill/>
        </p:spPr>
        <p:txBody>
          <a:bodyPr wrap="none" rtlCol="0">
            <a:spAutoFit/>
          </a:bodyPr>
          <a:lstStyle/>
          <a:p>
            <a:r>
              <a:rPr lang="en-US" dirty="0" smtClean="0"/>
              <a:t>Track 2</a:t>
            </a:r>
            <a:endParaRPr lang="en-US" dirty="0"/>
          </a:p>
        </p:txBody>
      </p:sp>
      <p:sp>
        <p:nvSpPr>
          <p:cNvPr id="17" name="TextBox 16"/>
          <p:cNvSpPr txBox="1"/>
          <p:nvPr/>
        </p:nvSpPr>
        <p:spPr>
          <a:xfrm>
            <a:off x="8207525" y="3371215"/>
            <a:ext cx="936475" cy="369332"/>
          </a:xfrm>
          <a:prstGeom prst="rect">
            <a:avLst/>
          </a:prstGeom>
          <a:noFill/>
        </p:spPr>
        <p:txBody>
          <a:bodyPr wrap="none" rtlCol="0">
            <a:spAutoFit/>
          </a:bodyPr>
          <a:lstStyle/>
          <a:p>
            <a:r>
              <a:rPr lang="en-US" dirty="0" smtClean="0"/>
              <a:t>Track 3</a:t>
            </a:r>
            <a:endParaRPr lang="en-US" dirty="0"/>
          </a:p>
        </p:txBody>
      </p:sp>
      <p:sp>
        <p:nvSpPr>
          <p:cNvPr id="18" name="TextBox 17"/>
          <p:cNvSpPr txBox="1"/>
          <p:nvPr/>
        </p:nvSpPr>
        <p:spPr>
          <a:xfrm>
            <a:off x="8207525" y="1263112"/>
            <a:ext cx="936475" cy="369332"/>
          </a:xfrm>
          <a:prstGeom prst="rect">
            <a:avLst/>
          </a:prstGeom>
          <a:noFill/>
        </p:spPr>
        <p:txBody>
          <a:bodyPr wrap="none" rtlCol="0">
            <a:spAutoFit/>
          </a:bodyPr>
          <a:lstStyle/>
          <a:p>
            <a:r>
              <a:rPr lang="en-US" dirty="0" smtClean="0"/>
              <a:t>Track 1</a:t>
            </a:r>
            <a:endParaRPr lang="en-US" dirty="0"/>
          </a:p>
        </p:txBody>
      </p:sp>
      <p:sp>
        <p:nvSpPr>
          <p:cNvPr id="19" name="TextBox 18"/>
          <p:cNvSpPr txBox="1"/>
          <p:nvPr/>
        </p:nvSpPr>
        <p:spPr>
          <a:xfrm>
            <a:off x="8207525" y="4486235"/>
            <a:ext cx="936475" cy="369332"/>
          </a:xfrm>
          <a:prstGeom prst="rect">
            <a:avLst/>
          </a:prstGeom>
          <a:noFill/>
        </p:spPr>
        <p:txBody>
          <a:bodyPr wrap="none" rtlCol="0">
            <a:spAutoFit/>
          </a:bodyPr>
          <a:lstStyle/>
          <a:p>
            <a:r>
              <a:rPr lang="en-US" dirty="0" smtClean="0"/>
              <a:t>Track 4</a:t>
            </a:r>
            <a:endParaRPr lang="en-US" dirty="0"/>
          </a:p>
        </p:txBody>
      </p:sp>
      <p:sp>
        <p:nvSpPr>
          <p:cNvPr id="16" name="Left Brace 15"/>
          <p:cNvSpPr/>
          <p:nvPr/>
        </p:nvSpPr>
        <p:spPr>
          <a:xfrm>
            <a:off x="4626124" y="762000"/>
            <a:ext cx="304800" cy="82482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2832042" y="762000"/>
            <a:ext cx="1794081" cy="369332"/>
          </a:xfrm>
          <a:prstGeom prst="rect">
            <a:avLst/>
          </a:prstGeom>
          <a:noFill/>
        </p:spPr>
        <p:txBody>
          <a:bodyPr wrap="none" rtlCol="0">
            <a:spAutoFit/>
          </a:bodyPr>
          <a:lstStyle/>
          <a:p>
            <a:r>
              <a:rPr lang="en-US" dirty="0" err="1" smtClean="0"/>
              <a:t>UnBucked</a:t>
            </a:r>
            <a:r>
              <a:rPr lang="en-US" dirty="0" smtClean="0"/>
              <a:t> (UB)</a:t>
            </a:r>
            <a:endParaRPr lang="en-US" dirty="0"/>
          </a:p>
        </p:txBody>
      </p:sp>
      <p:sp>
        <p:nvSpPr>
          <p:cNvPr id="25" name="Left Brace 24"/>
          <p:cNvSpPr/>
          <p:nvPr/>
        </p:nvSpPr>
        <p:spPr>
          <a:xfrm>
            <a:off x="4549924" y="2922312"/>
            <a:ext cx="304800" cy="81148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Elbow Connector 25"/>
          <p:cNvCxnSpPr/>
          <p:nvPr/>
        </p:nvCxnSpPr>
        <p:spPr>
          <a:xfrm rot="10800000" flipV="1">
            <a:off x="3994021" y="1185799"/>
            <a:ext cx="654048" cy="2153645"/>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1"/>
          </p:cNvCxnSpPr>
          <p:nvPr/>
        </p:nvCxnSpPr>
        <p:spPr>
          <a:xfrm flipH="1">
            <a:off x="2776583" y="3328056"/>
            <a:ext cx="177334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02890" y="2908300"/>
            <a:ext cx="2167581" cy="369332"/>
          </a:xfrm>
          <a:prstGeom prst="rect">
            <a:avLst/>
          </a:prstGeom>
          <a:noFill/>
        </p:spPr>
        <p:txBody>
          <a:bodyPr wrap="none" rtlCol="0">
            <a:spAutoFit/>
          </a:bodyPr>
          <a:lstStyle/>
          <a:p>
            <a:r>
              <a:rPr lang="en-US" dirty="0" err="1" smtClean="0"/>
              <a:t>DipoleBucked</a:t>
            </a:r>
            <a:r>
              <a:rPr lang="en-US" dirty="0" smtClean="0"/>
              <a:t> (DB)</a:t>
            </a:r>
            <a:endParaRPr lang="en-US" dirty="0"/>
          </a:p>
        </p:txBody>
      </p:sp>
      <p:sp>
        <p:nvSpPr>
          <p:cNvPr id="39" name="Left Brace 38"/>
          <p:cNvSpPr/>
          <p:nvPr/>
        </p:nvSpPr>
        <p:spPr>
          <a:xfrm>
            <a:off x="4549924" y="1828800"/>
            <a:ext cx="304800" cy="824822"/>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e 39"/>
          <p:cNvSpPr/>
          <p:nvPr/>
        </p:nvSpPr>
        <p:spPr>
          <a:xfrm>
            <a:off x="4549924" y="4051978"/>
            <a:ext cx="304800" cy="824822"/>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31" name="Elbow Connector 1030"/>
          <p:cNvCxnSpPr/>
          <p:nvPr/>
        </p:nvCxnSpPr>
        <p:spPr>
          <a:xfrm rot="5400000">
            <a:off x="3230981" y="3183266"/>
            <a:ext cx="2244487" cy="360377"/>
          </a:xfrm>
          <a:prstGeom prst="bentConnector3">
            <a:avLst>
              <a:gd name="adj1" fmla="val 75462"/>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a:stCxn id="40" idx="1"/>
          </p:cNvCxnSpPr>
          <p:nvPr/>
        </p:nvCxnSpPr>
        <p:spPr>
          <a:xfrm flipH="1">
            <a:off x="2887482" y="4464389"/>
            <a:ext cx="1662442"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2327892" y="3316388"/>
            <a:ext cx="525816" cy="5958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360865" y="3898901"/>
            <a:ext cx="526617" cy="54340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flipH="1">
            <a:off x="381000" y="3898900"/>
            <a:ext cx="197986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0430" y="3505200"/>
            <a:ext cx="2621230" cy="369332"/>
          </a:xfrm>
          <a:prstGeom prst="rect">
            <a:avLst/>
          </a:prstGeom>
          <a:noFill/>
        </p:spPr>
        <p:txBody>
          <a:bodyPr wrap="none" rtlCol="0">
            <a:spAutoFit/>
          </a:bodyPr>
          <a:lstStyle/>
          <a:p>
            <a:r>
              <a:rPr lang="en-US" dirty="0" err="1" smtClean="0"/>
              <a:t>DipQuadBucked</a:t>
            </a:r>
            <a:r>
              <a:rPr lang="en-US" dirty="0" smtClean="0"/>
              <a:t> (DQB)</a:t>
            </a:r>
            <a:endParaRPr lang="en-US" dirty="0"/>
          </a:p>
        </p:txBody>
      </p:sp>
      <p:sp>
        <p:nvSpPr>
          <p:cNvPr id="32" name="TextBox 31"/>
          <p:cNvSpPr txBox="1"/>
          <p:nvPr/>
        </p:nvSpPr>
        <p:spPr>
          <a:xfrm>
            <a:off x="1066800" y="43934"/>
            <a:ext cx="7162538" cy="400110"/>
          </a:xfrm>
          <a:prstGeom prst="rect">
            <a:avLst/>
          </a:prstGeom>
          <a:solidFill>
            <a:srgbClr val="FFFF00"/>
          </a:solidFill>
        </p:spPr>
        <p:txBody>
          <a:bodyPr wrap="none" rtlCol="0">
            <a:spAutoFit/>
          </a:bodyPr>
          <a:lstStyle/>
          <a:p>
            <a:r>
              <a:rPr lang="en-US" sz="2000" dirty="0" smtClean="0"/>
              <a:t>Typical PCB Layout for dipole and quad measurements probe</a:t>
            </a:r>
            <a:endParaRPr lang="en-US" sz="2000" dirty="0"/>
          </a:p>
        </p:txBody>
      </p:sp>
      <p:sp>
        <p:nvSpPr>
          <p:cNvPr id="33" name="TextBox 32"/>
          <p:cNvSpPr txBox="1"/>
          <p:nvPr/>
        </p:nvSpPr>
        <p:spPr>
          <a:xfrm>
            <a:off x="94392" y="1143000"/>
            <a:ext cx="3332964" cy="9233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p:spPr>
        <p:txBody>
          <a:bodyPr wrap="none" rtlCol="0">
            <a:spAutoFit/>
          </a:bodyPr>
          <a:lstStyle/>
          <a:p>
            <a:r>
              <a:rPr lang="en-US" dirty="0" smtClean="0"/>
              <a:t>Typical</a:t>
            </a:r>
          </a:p>
          <a:p>
            <a:pPr marL="285750" indent="-285750">
              <a:buFont typeface="Arial" pitchFamily="34" charset="0"/>
              <a:buChar char="•"/>
            </a:pPr>
            <a:r>
              <a:rPr lang="en-US" dirty="0"/>
              <a:t>T</a:t>
            </a:r>
            <a:r>
              <a:rPr lang="en-US" dirty="0" smtClean="0"/>
              <a:t>race width 0.1mm</a:t>
            </a:r>
          </a:p>
          <a:p>
            <a:pPr marL="285750" indent="-285750">
              <a:buFont typeface="Arial" pitchFamily="34" charset="0"/>
              <a:buChar char="•"/>
            </a:pPr>
            <a:r>
              <a:rPr lang="en-US" dirty="0" smtClean="0"/>
              <a:t>Space between 0.15-0.25mm</a:t>
            </a:r>
            <a:endParaRPr lang="en-US" dirty="0"/>
          </a:p>
        </p:txBody>
      </p:sp>
      <p:sp>
        <p:nvSpPr>
          <p:cNvPr id="37" name="TextBox 36"/>
          <p:cNvSpPr txBox="1"/>
          <p:nvPr/>
        </p:nvSpPr>
        <p:spPr>
          <a:xfrm>
            <a:off x="3810001" y="5733712"/>
            <a:ext cx="5334000" cy="101566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en-US" sz="2000" b="1" dirty="0" smtClean="0">
                <a:solidFill>
                  <a:srgbClr val="C00000"/>
                </a:solidFill>
              </a:rPr>
              <a:t>Wire placement accuracy typically 2-4</a:t>
            </a:r>
            <a:r>
              <a:rPr lang="en-US" sz="2000" b="1" dirty="0" smtClean="0">
                <a:solidFill>
                  <a:srgbClr val="C00000"/>
                </a:solidFill>
                <a:sym typeface="Symbol"/>
              </a:rPr>
              <a:t></a:t>
            </a:r>
            <a:r>
              <a:rPr lang="en-US" sz="2000" b="1" dirty="0" smtClean="0">
                <a:solidFill>
                  <a:srgbClr val="C00000"/>
                </a:solidFill>
              </a:rPr>
              <a:t>m</a:t>
            </a:r>
            <a:br>
              <a:rPr lang="en-US" sz="2000" b="1" dirty="0" smtClean="0">
                <a:solidFill>
                  <a:srgbClr val="C00000"/>
                </a:solidFill>
              </a:rPr>
            </a:br>
            <a:r>
              <a:rPr lang="en-US" sz="2000" b="1" dirty="0" smtClean="0">
                <a:solidFill>
                  <a:srgbClr val="C00000"/>
                </a:solidFill>
              </a:rPr>
              <a:t>Expect good bucking of fundamental fields</a:t>
            </a:r>
            <a:r>
              <a:rPr lang="en-US" sz="2000" dirty="0" smtClean="0">
                <a:solidFill>
                  <a:srgbClr val="C00000"/>
                </a:solidFill>
              </a:rPr>
              <a:t/>
            </a:r>
            <a:br>
              <a:rPr lang="en-US" sz="2000" dirty="0" smtClean="0">
                <a:solidFill>
                  <a:srgbClr val="C00000"/>
                </a:solidFill>
              </a:rPr>
            </a:br>
            <a:endParaRPr lang="en-US" sz="2000" dirty="0">
              <a:solidFill>
                <a:srgbClr val="C00000"/>
              </a:solidFill>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83601475"/>
              </p:ext>
            </p:extLst>
          </p:nvPr>
        </p:nvGraphicFramePr>
        <p:xfrm>
          <a:off x="990600" y="2161182"/>
          <a:ext cx="2416175" cy="582018"/>
        </p:xfrm>
        <a:graphic>
          <a:graphicData uri="http://schemas.openxmlformats.org/presentationml/2006/ole">
            <mc:AlternateContent xmlns:mc="http://schemas.openxmlformats.org/markup-compatibility/2006">
              <mc:Choice xmlns:v="urn:schemas-microsoft-com:vml" Requires="v">
                <p:oleObj spid="_x0000_s13344" name="Equation" r:id="rId5" imgW="2057400" imgH="495300" progId="Equation.3">
                  <p:embed/>
                </p:oleObj>
              </mc:Choice>
              <mc:Fallback>
                <p:oleObj name="Equation" r:id="rId5" imgW="2057400" imgH="495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161182"/>
                        <a:ext cx="2416175" cy="582018"/>
                      </a:xfrm>
                      <a:prstGeom prst="rect">
                        <a:avLst/>
                      </a:prstGeom>
                      <a:noFill/>
                      <a:ln>
                        <a:noFill/>
                      </a:ln>
                    </p:spPr>
                  </p:pic>
                </p:oleObj>
              </mc:Fallback>
            </mc:AlternateContent>
          </a:graphicData>
        </a:graphic>
      </p:graphicFrame>
      <p:sp>
        <p:nvSpPr>
          <p:cNvPr id="41" name="TextBox 40"/>
          <p:cNvSpPr txBox="1"/>
          <p:nvPr/>
        </p:nvSpPr>
        <p:spPr>
          <a:xfrm>
            <a:off x="0" y="2286000"/>
            <a:ext cx="1067921" cy="307777"/>
          </a:xfrm>
          <a:prstGeom prst="rect">
            <a:avLst/>
          </a:prstGeom>
          <a:noFill/>
        </p:spPr>
        <p:txBody>
          <a:bodyPr wrap="none" rtlCol="0">
            <a:spAutoFit/>
          </a:bodyPr>
          <a:lstStyle/>
          <a:p>
            <a:r>
              <a:rPr lang="en-US" sz="1400" dirty="0" smtClean="0"/>
              <a:t>Sensitivity:</a:t>
            </a:r>
            <a:endParaRPr lang="en-US" sz="1400" dirty="0"/>
          </a:p>
        </p:txBody>
      </p:sp>
    </p:spTree>
    <p:extLst>
      <p:ext uri="{BB962C8B-B14F-4D97-AF65-F5344CB8AC3E}">
        <p14:creationId xmlns:p14="http://schemas.microsoft.com/office/powerpoint/2010/main" val="144080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644525"/>
          </a:xfrm>
        </p:spPr>
        <p:txBody>
          <a:bodyPr>
            <a:normAutofit/>
          </a:bodyPr>
          <a:lstStyle/>
          <a:p>
            <a:pPr eaLnBrk="1" hangingPunct="1"/>
            <a:r>
              <a:rPr lang="en-US" sz="2000" dirty="0" smtClean="0"/>
              <a:t>Probe rubbing during rotation</a:t>
            </a: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8225"/>
            <a:ext cx="72390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Box 6"/>
          <p:cNvSpPr txBox="1">
            <a:spLocks noChangeArrowheads="1"/>
          </p:cNvSpPr>
          <p:nvPr/>
        </p:nvSpPr>
        <p:spPr bwMode="auto">
          <a:xfrm>
            <a:off x="5410200" y="1724025"/>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070C0"/>
                </a:solidFill>
              </a:rPr>
              <a:t>UnBucked b3, no rubbing</a:t>
            </a:r>
          </a:p>
        </p:txBody>
      </p:sp>
      <p:sp>
        <p:nvSpPr>
          <p:cNvPr id="21512" name="TextBox 8"/>
          <p:cNvSpPr txBox="1">
            <a:spLocks noChangeArrowheads="1"/>
          </p:cNvSpPr>
          <p:nvPr/>
        </p:nvSpPr>
        <p:spPr bwMode="auto">
          <a:xfrm>
            <a:off x="1828800" y="3073400"/>
            <a:ext cx="336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err="1">
                <a:solidFill>
                  <a:srgbClr val="FF0000"/>
                </a:solidFill>
              </a:rPr>
              <a:t>UnBucked</a:t>
            </a:r>
            <a:r>
              <a:rPr lang="en-US" b="1" dirty="0">
                <a:solidFill>
                  <a:srgbClr val="FF0000"/>
                </a:solidFill>
              </a:rPr>
              <a:t> b3, WITH rubbing</a:t>
            </a:r>
          </a:p>
        </p:txBody>
      </p:sp>
      <p:sp>
        <p:nvSpPr>
          <p:cNvPr id="21513" name="TextBox 7"/>
          <p:cNvSpPr txBox="1">
            <a:spLocks noChangeArrowheads="1"/>
          </p:cNvSpPr>
          <p:nvPr/>
        </p:nvSpPr>
        <p:spPr bwMode="auto">
          <a:xfrm>
            <a:off x="3170238" y="4468813"/>
            <a:ext cx="5199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Bucked b3 results (with and </a:t>
            </a:r>
            <a:r>
              <a:rPr lang="en-US" b="1">
                <a:solidFill>
                  <a:srgbClr val="00B050"/>
                </a:solidFill>
              </a:rPr>
              <a:t>without</a:t>
            </a:r>
            <a:r>
              <a:rPr lang="en-US" b="1"/>
              <a:t> rubbing) </a:t>
            </a:r>
          </a:p>
        </p:txBody>
      </p:sp>
      <p:sp>
        <p:nvSpPr>
          <p:cNvPr id="2" name="TextBox 1"/>
          <p:cNvSpPr txBox="1"/>
          <p:nvPr/>
        </p:nvSpPr>
        <p:spPr>
          <a:xfrm>
            <a:off x="152400" y="76200"/>
            <a:ext cx="7696200"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txBody>
          <a:bodyPr wrap="square" rtlCol="0">
            <a:spAutoFit/>
          </a:bodyPr>
          <a:lstStyle/>
          <a:p>
            <a:r>
              <a:rPr lang="en-US" sz="2400" b="1" dirty="0" smtClean="0">
                <a:solidFill>
                  <a:srgbClr val="0070C0"/>
                </a:solidFill>
              </a:rPr>
              <a:t>Bucking important to help mitigate vibration effects</a:t>
            </a:r>
            <a:endParaRPr lang="en-US" sz="2400" b="1" dirty="0">
              <a:solidFill>
                <a:srgbClr val="0070C0"/>
              </a:solidFill>
            </a:endParaRPr>
          </a:p>
        </p:txBody>
      </p:sp>
      <p:sp>
        <p:nvSpPr>
          <p:cNvPr id="11" name="TextBox 10"/>
          <p:cNvSpPr txBox="1"/>
          <p:nvPr/>
        </p:nvSpPr>
        <p:spPr>
          <a:xfrm>
            <a:off x="228600" y="5613737"/>
            <a:ext cx="8763000" cy="101566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txBody>
          <a:bodyPr wrap="square" rtlCol="0">
            <a:spAutoFit/>
          </a:bodyPr>
          <a:lstStyle/>
          <a:p>
            <a:r>
              <a:rPr lang="en-US" sz="2000" dirty="0" smtClean="0"/>
              <a:t>Analog </a:t>
            </a:r>
            <a:r>
              <a:rPr lang="en-US" sz="2000" dirty="0"/>
              <a:t>bucking ratio </a:t>
            </a:r>
            <a:r>
              <a:rPr lang="en-US" sz="2000" dirty="0" smtClean="0"/>
              <a:t>indicates level of ‘</a:t>
            </a:r>
            <a:r>
              <a:rPr lang="en-US" sz="2000" i="1" dirty="0" smtClean="0"/>
              <a:t>in situ</a:t>
            </a:r>
            <a:r>
              <a:rPr lang="en-US" sz="2000" dirty="0" smtClean="0"/>
              <a:t> calibration’ possible in </a:t>
            </a:r>
            <a:r>
              <a:rPr lang="en-US" sz="2000" dirty="0"/>
              <a:t>quad field </a:t>
            </a:r>
            <a:r>
              <a:rPr lang="en-US" sz="2000" dirty="0" smtClean="0">
                <a:sym typeface="Wingdings" pitchFamily="2" charset="2"/>
              </a:rPr>
              <a:t>– bucking ratio ~1000 constrains </a:t>
            </a:r>
            <a:r>
              <a:rPr lang="en-US" sz="2000" dirty="0">
                <a:sym typeface="Wingdings" pitchFamily="2" charset="2"/>
              </a:rPr>
              <a:t>errors in quad strength at the level of ~</a:t>
            </a:r>
            <a:r>
              <a:rPr lang="en-US" sz="2000" dirty="0" smtClean="0">
                <a:sym typeface="Wingdings" pitchFamily="2" charset="2"/>
              </a:rPr>
              <a:t>20 </a:t>
            </a:r>
            <a:r>
              <a:rPr lang="en-US" sz="2000" dirty="0">
                <a:sym typeface="Wingdings" pitchFamily="2" charset="2"/>
              </a:rPr>
              <a:t>units independent of mounting </a:t>
            </a:r>
            <a:r>
              <a:rPr lang="en-US" sz="2000" dirty="0" smtClean="0">
                <a:sym typeface="Wingdings" pitchFamily="2" charset="2"/>
              </a:rPr>
              <a:t>radius…        			</a:t>
            </a:r>
            <a:endParaRPr lang="en-US" sz="2000" dirty="0"/>
          </a:p>
        </p:txBody>
      </p:sp>
    </p:spTree>
    <p:extLst>
      <p:ext uri="{BB962C8B-B14F-4D97-AF65-F5344CB8AC3E}">
        <p14:creationId xmlns:p14="http://schemas.microsoft.com/office/powerpoint/2010/main" val="380706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0" y="552271"/>
            <a:ext cx="91439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dirty="0" smtClean="0">
                <a:solidFill>
                  <a:srgbClr val="0066FF"/>
                </a:solidFill>
              </a:rPr>
              <a:t>The ‘racetrack’ windings of an RBR probe is shown schematically below.</a:t>
            </a:r>
          </a:p>
          <a:p>
            <a:pPr eaLnBrk="0" fontAlgn="base" hangingPunct="0">
              <a:spcBef>
                <a:spcPct val="0"/>
              </a:spcBef>
              <a:spcAft>
                <a:spcPct val="0"/>
              </a:spcAft>
            </a:pPr>
            <a:r>
              <a:rPr lang="en-US" dirty="0" smtClean="0">
                <a:solidFill>
                  <a:srgbClr val="0066FF"/>
                </a:solidFill>
              </a:rPr>
              <a:t>Dipole bucking is achieved by connecting 2 racetracks in opposition. Since their areas are known and are the same, and the distance between them is precisely known, the gradient can be determined from the </a:t>
            </a:r>
            <a:r>
              <a:rPr lang="en-US" dirty="0" err="1" smtClean="0">
                <a:solidFill>
                  <a:srgbClr val="0066FF"/>
                </a:solidFill>
              </a:rPr>
              <a:t>DBuck</a:t>
            </a:r>
            <a:r>
              <a:rPr lang="en-US" dirty="0" smtClean="0">
                <a:solidFill>
                  <a:srgbClr val="0066FF"/>
                </a:solidFill>
              </a:rPr>
              <a:t> winding independent of the axis of rotation of the board.</a:t>
            </a:r>
          </a:p>
        </p:txBody>
      </p:sp>
      <p:sp>
        <p:nvSpPr>
          <p:cNvPr id="87047" name="Rectangle 7"/>
          <p:cNvSpPr>
            <a:spLocks noChangeArrowheads="1"/>
          </p:cNvSpPr>
          <p:nvPr/>
        </p:nvSpPr>
        <p:spPr bwMode="auto">
          <a:xfrm>
            <a:off x="2590800" y="1981200"/>
            <a:ext cx="4267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sp>
        <p:nvSpPr>
          <p:cNvPr id="87048" name="Rectangle 8"/>
          <p:cNvSpPr>
            <a:spLocks noChangeArrowheads="1"/>
          </p:cNvSpPr>
          <p:nvPr/>
        </p:nvSpPr>
        <p:spPr bwMode="auto">
          <a:xfrm>
            <a:off x="2590800" y="3124200"/>
            <a:ext cx="4267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sp>
        <p:nvSpPr>
          <p:cNvPr id="87049" name="Line 9"/>
          <p:cNvSpPr>
            <a:spLocks noChangeShapeType="1"/>
          </p:cNvSpPr>
          <p:nvPr/>
        </p:nvSpPr>
        <p:spPr bwMode="auto">
          <a:xfrm>
            <a:off x="1981200" y="1981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0" name="Line 10"/>
          <p:cNvSpPr>
            <a:spLocks noChangeShapeType="1"/>
          </p:cNvSpPr>
          <p:nvPr/>
        </p:nvSpPr>
        <p:spPr bwMode="auto">
          <a:xfrm flipH="1">
            <a:off x="1600200" y="2590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1" name="Line 11"/>
          <p:cNvSpPr>
            <a:spLocks noChangeShapeType="1"/>
          </p:cNvSpPr>
          <p:nvPr/>
        </p:nvSpPr>
        <p:spPr bwMode="auto">
          <a:xfrm>
            <a:off x="1600200" y="2590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2" name="Line 12"/>
          <p:cNvSpPr>
            <a:spLocks noChangeShapeType="1"/>
          </p:cNvSpPr>
          <p:nvPr/>
        </p:nvSpPr>
        <p:spPr bwMode="auto">
          <a:xfrm>
            <a:off x="1600200" y="3733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3" name="Line 13"/>
          <p:cNvSpPr>
            <a:spLocks noChangeShapeType="1"/>
          </p:cNvSpPr>
          <p:nvPr/>
        </p:nvSpPr>
        <p:spPr bwMode="auto">
          <a:xfrm>
            <a:off x="1600200" y="3429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4" name="Line 14"/>
          <p:cNvSpPr>
            <a:spLocks noChangeShapeType="1"/>
          </p:cNvSpPr>
          <p:nvPr/>
        </p:nvSpPr>
        <p:spPr bwMode="auto">
          <a:xfrm flipH="1">
            <a:off x="1981200" y="3124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5" name="Text Box 15"/>
          <p:cNvSpPr txBox="1">
            <a:spLocks noChangeArrowheads="1"/>
          </p:cNvSpPr>
          <p:nvPr/>
        </p:nvSpPr>
        <p:spPr bwMode="auto">
          <a:xfrm>
            <a:off x="1676400" y="1828800"/>
            <a:ext cx="296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a:t>
            </a:r>
          </a:p>
        </p:txBody>
      </p:sp>
      <p:sp>
        <p:nvSpPr>
          <p:cNvPr id="87056" name="Text Box 16"/>
          <p:cNvSpPr txBox="1">
            <a:spLocks noChangeArrowheads="1"/>
          </p:cNvSpPr>
          <p:nvPr/>
        </p:nvSpPr>
        <p:spPr bwMode="auto">
          <a:xfrm>
            <a:off x="1676400" y="2971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a:t>
            </a:r>
          </a:p>
        </p:txBody>
      </p:sp>
      <p:grpSp>
        <p:nvGrpSpPr>
          <p:cNvPr id="87059" name="Group 19"/>
          <p:cNvGrpSpPr>
            <a:grpSpLocks/>
          </p:cNvGrpSpPr>
          <p:nvPr/>
        </p:nvGrpSpPr>
        <p:grpSpPr bwMode="auto">
          <a:xfrm>
            <a:off x="5943600" y="1981200"/>
            <a:ext cx="304800" cy="609600"/>
            <a:chOff x="3696" y="1152"/>
            <a:chExt cx="192" cy="384"/>
          </a:xfrm>
        </p:grpSpPr>
        <p:sp>
          <p:nvSpPr>
            <p:cNvPr id="87057" name="Line 17"/>
            <p:cNvSpPr>
              <a:spLocks noChangeShapeType="1"/>
            </p:cNvSpPr>
            <p:nvPr/>
          </p:nvSpPr>
          <p:spPr bwMode="auto">
            <a:xfrm>
              <a:off x="3696" y="115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58" name="Text Box 18"/>
            <p:cNvSpPr txBox="1">
              <a:spLocks noChangeArrowheads="1"/>
            </p:cNvSpPr>
            <p:nvPr/>
          </p:nvSpPr>
          <p:spPr bwMode="auto">
            <a:xfrm>
              <a:off x="3696" y="120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w</a:t>
              </a:r>
            </a:p>
          </p:txBody>
        </p:sp>
      </p:grpSp>
      <p:grpSp>
        <p:nvGrpSpPr>
          <p:cNvPr id="87060" name="Group 20"/>
          <p:cNvGrpSpPr>
            <a:grpSpLocks/>
          </p:cNvGrpSpPr>
          <p:nvPr/>
        </p:nvGrpSpPr>
        <p:grpSpPr bwMode="auto">
          <a:xfrm>
            <a:off x="5943600" y="3124200"/>
            <a:ext cx="304800" cy="609600"/>
            <a:chOff x="3696" y="1152"/>
            <a:chExt cx="192" cy="384"/>
          </a:xfrm>
        </p:grpSpPr>
        <p:sp>
          <p:nvSpPr>
            <p:cNvPr id="87061" name="Line 21"/>
            <p:cNvSpPr>
              <a:spLocks noChangeShapeType="1"/>
            </p:cNvSpPr>
            <p:nvPr/>
          </p:nvSpPr>
          <p:spPr bwMode="auto">
            <a:xfrm>
              <a:off x="3696" y="115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62" name="Text Box 22"/>
            <p:cNvSpPr txBox="1">
              <a:spLocks noChangeArrowheads="1"/>
            </p:cNvSpPr>
            <p:nvPr/>
          </p:nvSpPr>
          <p:spPr bwMode="auto">
            <a:xfrm>
              <a:off x="3696" y="120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w</a:t>
              </a:r>
            </a:p>
          </p:txBody>
        </p:sp>
      </p:grpSp>
      <p:sp>
        <p:nvSpPr>
          <p:cNvPr id="87063" name="Rectangle 23"/>
          <p:cNvSpPr>
            <a:spLocks noChangeArrowheads="1"/>
          </p:cNvSpPr>
          <p:nvPr/>
        </p:nvSpPr>
        <p:spPr bwMode="auto">
          <a:xfrm>
            <a:off x="685800" y="1752600"/>
            <a:ext cx="65532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sp>
        <p:nvSpPr>
          <p:cNvPr id="87064" name="Line 24"/>
          <p:cNvSpPr>
            <a:spLocks noChangeShapeType="1"/>
          </p:cNvSpPr>
          <p:nvPr/>
        </p:nvSpPr>
        <p:spPr bwMode="auto">
          <a:xfrm flipV="1">
            <a:off x="7315200" y="3733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65" name="Text Box 25"/>
          <p:cNvSpPr txBox="1">
            <a:spLocks noChangeArrowheads="1"/>
          </p:cNvSpPr>
          <p:nvPr/>
        </p:nvSpPr>
        <p:spPr bwMode="auto">
          <a:xfrm>
            <a:off x="7239000" y="4038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x1</a:t>
            </a:r>
          </a:p>
        </p:txBody>
      </p:sp>
      <p:sp>
        <p:nvSpPr>
          <p:cNvPr id="87066" name="Line 26"/>
          <p:cNvSpPr>
            <a:spLocks noChangeShapeType="1"/>
          </p:cNvSpPr>
          <p:nvPr/>
        </p:nvSpPr>
        <p:spPr bwMode="auto">
          <a:xfrm flipV="1">
            <a:off x="7543800" y="31242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67" name="Text Box 27"/>
          <p:cNvSpPr txBox="1">
            <a:spLocks noChangeArrowheads="1"/>
          </p:cNvSpPr>
          <p:nvPr/>
        </p:nvSpPr>
        <p:spPr bwMode="auto">
          <a:xfrm>
            <a:off x="7467600" y="3657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x2</a:t>
            </a:r>
          </a:p>
        </p:txBody>
      </p:sp>
      <p:sp>
        <p:nvSpPr>
          <p:cNvPr id="87068" name="Line 28"/>
          <p:cNvSpPr>
            <a:spLocks noChangeShapeType="1"/>
          </p:cNvSpPr>
          <p:nvPr/>
        </p:nvSpPr>
        <p:spPr bwMode="auto">
          <a:xfrm>
            <a:off x="6934200" y="2209800"/>
            <a:ext cx="0" cy="1219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mtClean="0">
              <a:solidFill>
                <a:srgbClr val="0066FF"/>
              </a:solidFill>
            </a:endParaRPr>
          </a:p>
        </p:txBody>
      </p:sp>
      <p:sp>
        <p:nvSpPr>
          <p:cNvPr id="87069" name="Text Box 29"/>
          <p:cNvSpPr txBox="1">
            <a:spLocks noChangeArrowheads="1"/>
          </p:cNvSpPr>
          <p:nvPr/>
        </p:nvSpPr>
        <p:spPr bwMode="auto">
          <a:xfrm>
            <a:off x="6858000" y="259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D</a:t>
            </a:r>
          </a:p>
        </p:txBody>
      </p:sp>
      <p:sp>
        <p:nvSpPr>
          <p:cNvPr id="87070" name="Text Box 30"/>
          <p:cNvSpPr txBox="1">
            <a:spLocks noChangeArrowheads="1"/>
          </p:cNvSpPr>
          <p:nvPr/>
        </p:nvSpPr>
        <p:spPr bwMode="auto">
          <a:xfrm>
            <a:off x="4038600" y="2133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A= w*L</a:t>
            </a:r>
          </a:p>
        </p:txBody>
      </p:sp>
      <p:sp>
        <p:nvSpPr>
          <p:cNvPr id="87071" name="Text Box 31"/>
          <p:cNvSpPr txBox="1">
            <a:spLocks noChangeArrowheads="1"/>
          </p:cNvSpPr>
          <p:nvPr/>
        </p:nvSpPr>
        <p:spPr bwMode="auto">
          <a:xfrm>
            <a:off x="4038600" y="3200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mtClean="0">
                <a:solidFill>
                  <a:srgbClr val="000000"/>
                </a:solidFill>
              </a:rPr>
              <a:t>A</a:t>
            </a:r>
          </a:p>
        </p:txBody>
      </p:sp>
      <p:sp>
        <p:nvSpPr>
          <p:cNvPr id="87072" name="Line 32"/>
          <p:cNvSpPr>
            <a:spLocks noChangeShapeType="1"/>
          </p:cNvSpPr>
          <p:nvPr/>
        </p:nvSpPr>
        <p:spPr bwMode="auto">
          <a:xfrm flipV="1">
            <a:off x="8077200" y="2590800"/>
            <a:ext cx="0" cy="1905000"/>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sp>
        <p:nvSpPr>
          <p:cNvPr id="87073" name="Line 33"/>
          <p:cNvSpPr>
            <a:spLocks noChangeShapeType="1"/>
          </p:cNvSpPr>
          <p:nvPr/>
        </p:nvSpPr>
        <p:spPr bwMode="auto">
          <a:xfrm flipV="1">
            <a:off x="8458200" y="1981200"/>
            <a:ext cx="0" cy="2514600"/>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sp>
        <p:nvSpPr>
          <p:cNvPr id="87074" name="Text Box 34"/>
          <p:cNvSpPr txBox="1">
            <a:spLocks noChangeArrowheads="1"/>
          </p:cNvSpPr>
          <p:nvPr/>
        </p:nvSpPr>
        <p:spPr bwMode="auto">
          <a:xfrm>
            <a:off x="8001000" y="3124200"/>
            <a:ext cx="452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mtClean="0">
                <a:solidFill>
                  <a:srgbClr val="0066FF"/>
                </a:solidFill>
              </a:rPr>
              <a:t>x1’</a:t>
            </a:r>
          </a:p>
        </p:txBody>
      </p:sp>
      <p:sp>
        <p:nvSpPr>
          <p:cNvPr id="87075" name="Text Box 35"/>
          <p:cNvSpPr txBox="1">
            <a:spLocks noChangeArrowheads="1"/>
          </p:cNvSpPr>
          <p:nvPr/>
        </p:nvSpPr>
        <p:spPr bwMode="auto">
          <a:xfrm>
            <a:off x="8382000" y="2667000"/>
            <a:ext cx="452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mtClean="0">
                <a:solidFill>
                  <a:srgbClr val="0066FF"/>
                </a:solidFill>
              </a:rPr>
              <a:t>x2’</a:t>
            </a:r>
          </a:p>
        </p:txBody>
      </p:sp>
      <p:sp>
        <p:nvSpPr>
          <p:cNvPr id="87076" name="Text Box 36"/>
          <p:cNvSpPr txBox="1">
            <a:spLocks noChangeArrowheads="1"/>
          </p:cNvSpPr>
          <p:nvPr/>
        </p:nvSpPr>
        <p:spPr bwMode="auto">
          <a:xfrm>
            <a:off x="3827463" y="3810000"/>
            <a:ext cx="1058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1400" smtClean="0">
                <a:solidFill>
                  <a:srgbClr val="0066FF"/>
                </a:solidFill>
              </a:rPr>
              <a:t>DBuck loop</a:t>
            </a:r>
          </a:p>
        </p:txBody>
      </p:sp>
      <p:sp>
        <p:nvSpPr>
          <p:cNvPr id="87077" name="Text Box 37"/>
          <p:cNvSpPr txBox="1">
            <a:spLocks noChangeArrowheads="1"/>
          </p:cNvSpPr>
          <p:nvPr/>
        </p:nvSpPr>
        <p:spPr bwMode="auto">
          <a:xfrm>
            <a:off x="3810000" y="2590800"/>
            <a:ext cx="1055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1400" smtClean="0">
                <a:solidFill>
                  <a:srgbClr val="0066FF"/>
                </a:solidFill>
              </a:rPr>
              <a:t>UBuck loop</a:t>
            </a:r>
          </a:p>
        </p:txBody>
      </p:sp>
      <p:graphicFrame>
        <p:nvGraphicFramePr>
          <p:cNvPr id="35" name="Object 4"/>
          <p:cNvGraphicFramePr>
            <a:graphicFrameLocks noGrp="1" noChangeAspect="1"/>
          </p:cNvGraphicFramePr>
          <p:nvPr>
            <p:ph sz="quarter" idx="1"/>
            <p:extLst>
              <p:ext uri="{D42A27DB-BD31-4B8C-83A1-F6EECF244321}">
                <p14:modId xmlns:p14="http://schemas.microsoft.com/office/powerpoint/2010/main" val="2382729082"/>
              </p:ext>
            </p:extLst>
          </p:nvPr>
        </p:nvGraphicFramePr>
        <p:xfrm>
          <a:off x="381000" y="4854575"/>
          <a:ext cx="2362200" cy="631825"/>
        </p:xfrm>
        <a:graphic>
          <a:graphicData uri="http://schemas.openxmlformats.org/presentationml/2006/ole">
            <mc:AlternateContent xmlns:mc="http://schemas.openxmlformats.org/markup-compatibility/2006">
              <mc:Choice xmlns:v="urn:schemas-microsoft-com:vml" Requires="v">
                <p:oleObj spid="_x0000_s11410" name="Equation" r:id="rId4" imgW="1473120" imgH="393480" progId="Equation.3">
                  <p:embed/>
                </p:oleObj>
              </mc:Choice>
              <mc:Fallback>
                <p:oleObj name="Equation" r:id="rId4" imgW="1473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854575"/>
                        <a:ext cx="23622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3421664827"/>
              </p:ext>
            </p:extLst>
          </p:nvPr>
        </p:nvGraphicFramePr>
        <p:xfrm>
          <a:off x="4114800" y="4779963"/>
          <a:ext cx="3352800" cy="647700"/>
        </p:xfrm>
        <a:graphic>
          <a:graphicData uri="http://schemas.openxmlformats.org/presentationml/2006/ole">
            <mc:AlternateContent xmlns:mc="http://schemas.openxmlformats.org/markup-compatibility/2006">
              <mc:Choice xmlns:v="urn:schemas-microsoft-com:vml" Requires="v">
                <p:oleObj spid="_x0000_s11411" name="Equation" r:id="rId6" imgW="2171520" imgH="419040" progId="Equation.3">
                  <p:embed/>
                </p:oleObj>
              </mc:Choice>
              <mc:Fallback>
                <p:oleObj name="Equation" r:id="rId6" imgW="217152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779963"/>
                        <a:ext cx="3352800" cy="647700"/>
                      </a:xfrm>
                      <a:prstGeom prst="rect">
                        <a:avLst/>
                      </a:prstGeom>
                      <a:solidFill>
                        <a:srgbClr val="FFFFCC"/>
                      </a:solidFill>
                      <a:ln>
                        <a:solidFill>
                          <a:srgbClr val="0070C0"/>
                        </a:solidFill>
                      </a:ln>
                      <a:effectLst/>
                    </p:spPr>
                  </p:pic>
                </p:oleObj>
              </mc:Fallback>
            </mc:AlternateContent>
          </a:graphicData>
        </a:graphic>
      </p:graphicFrame>
      <p:sp>
        <p:nvSpPr>
          <p:cNvPr id="37" name="AutoShape 20"/>
          <p:cNvSpPr>
            <a:spLocks noChangeArrowheads="1"/>
          </p:cNvSpPr>
          <p:nvPr/>
        </p:nvSpPr>
        <p:spPr bwMode="auto">
          <a:xfrm>
            <a:off x="3124200" y="5083175"/>
            <a:ext cx="609600" cy="152400"/>
          </a:xfrm>
          <a:prstGeom prst="rightArrow">
            <a:avLst>
              <a:gd name="adj1" fmla="val 50000"/>
              <a:gd name="adj2" fmla="val 100000"/>
            </a:avLst>
          </a:prstGeom>
          <a:solidFill>
            <a:srgbClr val="0066FF">
              <a:alpha val="35001"/>
            </a:srgbClr>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0066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70112814"/>
              </p:ext>
            </p:extLst>
          </p:nvPr>
        </p:nvGraphicFramePr>
        <p:xfrm>
          <a:off x="2743200" y="5740400"/>
          <a:ext cx="2514600" cy="736600"/>
        </p:xfrm>
        <a:graphic>
          <a:graphicData uri="http://schemas.openxmlformats.org/presentationml/2006/ole">
            <mc:AlternateContent xmlns:mc="http://schemas.openxmlformats.org/markup-compatibility/2006">
              <mc:Choice xmlns:v="urn:schemas-microsoft-com:vml" Requires="v">
                <p:oleObj spid="_x0000_s11412" name="Equation" r:id="rId8" imgW="1562100" imgH="457200" progId="Equation.3">
                  <p:embed/>
                </p:oleObj>
              </mc:Choice>
              <mc:Fallback>
                <p:oleObj name="Equation" r:id="rId8" imgW="15621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740400"/>
                        <a:ext cx="25146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6096000" y="5791200"/>
            <a:ext cx="2738438" cy="830997"/>
          </a:xfrm>
          <a:prstGeom prst="rect">
            <a:avLst/>
          </a:prstGeom>
          <a:noFill/>
        </p:spPr>
        <p:txBody>
          <a:bodyPr wrap="square" rtlCol="0">
            <a:spAutoFit/>
          </a:bodyPr>
          <a:lstStyle/>
          <a:p>
            <a:pPr algn="ctr" eaLnBrk="0" fontAlgn="base" hangingPunct="0">
              <a:spcBef>
                <a:spcPct val="0"/>
              </a:spcBef>
              <a:spcAft>
                <a:spcPct val="0"/>
              </a:spcAft>
            </a:pPr>
            <a:r>
              <a:rPr lang="en-US" sz="1600" b="1" dirty="0" smtClean="0">
                <a:solidFill>
                  <a:srgbClr val="C00000"/>
                </a:solidFill>
              </a:rPr>
              <a:t>Allow for errors in the position of each wire of the loops and calculate error in gradient…</a:t>
            </a:r>
          </a:p>
        </p:txBody>
      </p:sp>
      <p:sp>
        <p:nvSpPr>
          <p:cNvPr id="5" name="Left Arrow 4"/>
          <p:cNvSpPr/>
          <p:nvPr/>
        </p:nvSpPr>
        <p:spPr bwMode="auto">
          <a:xfrm>
            <a:off x="5562600" y="6019800"/>
            <a:ext cx="381000" cy="242316"/>
          </a:xfrm>
          <a:prstGeom prst="leftArrow">
            <a:avLst/>
          </a:prstGeom>
          <a:solidFill>
            <a:schemeClr val="accent1"/>
          </a:solidFill>
          <a:ln w="9525"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mtClean="0">
              <a:solidFill>
                <a:srgbClr val="0066FF"/>
              </a:solidFill>
            </a:endParaRPr>
          </a:p>
        </p:txBody>
      </p:sp>
      <p:sp>
        <p:nvSpPr>
          <p:cNvPr id="40" name="TextBox 39"/>
          <p:cNvSpPr txBox="1"/>
          <p:nvPr/>
        </p:nvSpPr>
        <p:spPr>
          <a:xfrm>
            <a:off x="53181" y="71735"/>
            <a:ext cx="7947819"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txBody>
          <a:bodyPr wrap="square" rtlCol="0">
            <a:spAutoFit/>
          </a:bodyPr>
          <a:lstStyle/>
          <a:p>
            <a:r>
              <a:rPr lang="en-US" sz="2400" b="1" dirty="0" smtClean="0">
                <a:solidFill>
                  <a:srgbClr val="0070C0"/>
                </a:solidFill>
              </a:rPr>
              <a:t>Gradient </a:t>
            </a:r>
            <a:r>
              <a:rPr lang="en-US" sz="2400" b="1" dirty="0" err="1" smtClean="0">
                <a:solidFill>
                  <a:srgbClr val="0070C0"/>
                </a:solidFill>
              </a:rPr>
              <a:t>meas</a:t>
            </a:r>
            <a:r>
              <a:rPr lang="en-US" sz="2400" b="1" dirty="0" smtClean="0">
                <a:solidFill>
                  <a:srgbClr val="0070C0"/>
                </a:solidFill>
              </a:rPr>
              <a:t> by using dipole buck winding on a typical PCB </a:t>
            </a:r>
            <a:endParaRPr lang="en-US" sz="2400" b="1" dirty="0">
              <a:solidFill>
                <a:srgbClr val="0070C0"/>
              </a:solidFill>
            </a:endParaRPr>
          </a:p>
        </p:txBody>
      </p:sp>
    </p:spTree>
    <p:extLst>
      <p:ext uri="{BB962C8B-B14F-4D97-AF65-F5344CB8AC3E}">
        <p14:creationId xmlns:p14="http://schemas.microsoft.com/office/powerpoint/2010/main" val="191852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3" name="Text Box 29"/>
          <p:cNvSpPr txBox="1">
            <a:spLocks noChangeArrowheads="1"/>
          </p:cNvSpPr>
          <p:nvPr/>
        </p:nvSpPr>
        <p:spPr bwMode="auto">
          <a:xfrm>
            <a:off x="0" y="2057400"/>
            <a:ext cx="9067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endParaRPr lang="en-US" dirty="0" smtClean="0">
              <a:solidFill>
                <a:srgbClr val="0066FF"/>
              </a:solidFill>
            </a:endParaRPr>
          </a:p>
          <a:p>
            <a:pPr eaLnBrk="0" fontAlgn="base" hangingPunct="0">
              <a:spcBef>
                <a:spcPct val="0"/>
              </a:spcBef>
              <a:spcAft>
                <a:spcPct val="0"/>
              </a:spcAft>
            </a:pPr>
            <a:r>
              <a:rPr lang="en-US" dirty="0" smtClean="0">
                <a:solidFill>
                  <a:srgbClr val="0066FF"/>
                </a:solidFill>
              </a:rPr>
              <a:t> the three error terms are:</a:t>
            </a:r>
            <a:endParaRPr lang="en-US" dirty="0" smtClean="0">
              <a:solidFill>
                <a:srgbClr val="00B0F0"/>
              </a:solidFill>
            </a:endParaRPr>
          </a:p>
          <a:p>
            <a:pPr marL="742950" lvl="1" indent="-285750" eaLnBrk="0" fontAlgn="base" hangingPunct="0">
              <a:spcBef>
                <a:spcPct val="0"/>
              </a:spcBef>
              <a:spcAft>
                <a:spcPct val="0"/>
              </a:spcAft>
              <a:buFont typeface="Arial" pitchFamily="34" charset="0"/>
              <a:buChar char="•"/>
            </a:pPr>
            <a:r>
              <a:rPr lang="en-US" b="1" i="1" dirty="0" smtClean="0">
                <a:solidFill>
                  <a:srgbClr val="0070C0"/>
                </a:solidFill>
              </a:rPr>
              <a:t> </a:t>
            </a:r>
            <a:r>
              <a:rPr lang="en-US" b="1" i="1" dirty="0" smtClean="0">
                <a:solidFill>
                  <a:srgbClr val="FF0000"/>
                </a:solidFill>
              </a:rPr>
              <a:t>radial separation  </a:t>
            </a:r>
            <a:r>
              <a:rPr lang="en-US" dirty="0" smtClean="0">
                <a:solidFill>
                  <a:srgbClr val="0070C0"/>
                </a:solidFill>
              </a:rPr>
              <a:t>error (distance between the primed loop and unprimed loop)</a:t>
            </a:r>
          </a:p>
          <a:p>
            <a:pPr marL="742950" lvl="1" indent="-285750" eaLnBrk="0" fontAlgn="base" hangingPunct="0">
              <a:spcBef>
                <a:spcPct val="0"/>
              </a:spcBef>
              <a:spcAft>
                <a:spcPct val="0"/>
              </a:spcAft>
              <a:buFont typeface="Arial" pitchFamily="34" charset="0"/>
              <a:buChar char="•"/>
            </a:pPr>
            <a:r>
              <a:rPr lang="en-US" dirty="0" smtClean="0">
                <a:solidFill>
                  <a:srgbClr val="0066FF"/>
                </a:solidFill>
              </a:rPr>
              <a:t>error stemming from </a:t>
            </a:r>
            <a:r>
              <a:rPr lang="en-US" b="1" i="1" dirty="0" smtClean="0">
                <a:solidFill>
                  <a:srgbClr val="FF0000"/>
                </a:solidFill>
              </a:rPr>
              <a:t>imperfect bucking  </a:t>
            </a:r>
            <a:r>
              <a:rPr lang="en-US" dirty="0" smtClean="0">
                <a:solidFill>
                  <a:srgbClr val="0066FF"/>
                </a:solidFill>
              </a:rPr>
              <a:t>(</a:t>
            </a:r>
            <a:r>
              <a:rPr lang="en-US" i="1" u="sng" dirty="0" smtClean="0">
                <a:solidFill>
                  <a:srgbClr val="0070C0"/>
                </a:solidFill>
              </a:rPr>
              <a:t>relative size</a:t>
            </a:r>
            <a:r>
              <a:rPr lang="en-US" dirty="0" smtClean="0">
                <a:solidFill>
                  <a:srgbClr val="0070C0"/>
                </a:solidFill>
              </a:rPr>
              <a:t>  </a:t>
            </a:r>
            <a:r>
              <a:rPr lang="en-US" dirty="0" smtClean="0">
                <a:solidFill>
                  <a:srgbClr val="0066FF"/>
                </a:solidFill>
              </a:rPr>
              <a:t>btw primed and unprimed loops)</a:t>
            </a:r>
          </a:p>
          <a:p>
            <a:pPr marL="742950" lvl="1" indent="-285750" eaLnBrk="0" fontAlgn="base" hangingPunct="0">
              <a:spcBef>
                <a:spcPct val="0"/>
              </a:spcBef>
              <a:spcAft>
                <a:spcPct val="0"/>
              </a:spcAft>
              <a:buFont typeface="Arial" pitchFamily="34" charset="0"/>
              <a:buChar char="•"/>
            </a:pPr>
            <a:r>
              <a:rPr lang="en-US" dirty="0" smtClean="0">
                <a:solidFill>
                  <a:srgbClr val="0066FF"/>
                </a:solidFill>
              </a:rPr>
              <a:t>the error in the </a:t>
            </a:r>
            <a:r>
              <a:rPr lang="en-US" b="1" i="1" dirty="0" smtClean="0">
                <a:solidFill>
                  <a:srgbClr val="FF0000"/>
                </a:solidFill>
              </a:rPr>
              <a:t>absolute loop width</a:t>
            </a:r>
            <a:r>
              <a:rPr lang="en-US" dirty="0" smtClean="0">
                <a:solidFill>
                  <a:srgbClr val="0066FF"/>
                </a:solidFill>
              </a:rPr>
              <a:t>. </a:t>
            </a:r>
            <a:br>
              <a:rPr lang="en-US" dirty="0" smtClean="0">
                <a:solidFill>
                  <a:srgbClr val="0066FF"/>
                </a:solidFill>
              </a:rPr>
            </a:br>
            <a:r>
              <a:rPr lang="en-US" dirty="0" smtClean="0">
                <a:solidFill>
                  <a:srgbClr val="0066FF"/>
                </a:solidFill>
              </a:rPr>
              <a:t> </a:t>
            </a:r>
          </a:p>
        </p:txBody>
      </p:sp>
      <p:sp>
        <p:nvSpPr>
          <p:cNvPr id="93215" name="Text Box 31"/>
          <p:cNvSpPr txBox="1">
            <a:spLocks noChangeArrowheads="1"/>
          </p:cNvSpPr>
          <p:nvPr/>
        </p:nvSpPr>
        <p:spPr bwMode="auto">
          <a:xfrm>
            <a:off x="228600" y="457200"/>
            <a:ext cx="4188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dirty="0" smtClean="0">
                <a:solidFill>
                  <a:srgbClr val="0066FF"/>
                </a:solidFill>
              </a:rPr>
              <a:t>Then with respect to the unprimed winding:</a:t>
            </a:r>
          </a:p>
        </p:txBody>
      </p:sp>
      <p:graphicFrame>
        <p:nvGraphicFramePr>
          <p:cNvPr id="93216" name="Object 32"/>
          <p:cNvGraphicFramePr>
            <a:graphicFrameLocks noChangeAspect="1"/>
          </p:cNvGraphicFramePr>
          <p:nvPr>
            <p:extLst>
              <p:ext uri="{D42A27DB-BD31-4B8C-83A1-F6EECF244321}">
                <p14:modId xmlns:p14="http://schemas.microsoft.com/office/powerpoint/2010/main" val="1457971301"/>
              </p:ext>
            </p:extLst>
          </p:nvPr>
        </p:nvGraphicFramePr>
        <p:xfrm>
          <a:off x="2105025" y="3784600"/>
          <a:ext cx="2728912" cy="595313"/>
        </p:xfrm>
        <a:graphic>
          <a:graphicData uri="http://schemas.openxmlformats.org/presentationml/2006/ole">
            <mc:AlternateContent xmlns:mc="http://schemas.openxmlformats.org/markup-compatibility/2006">
              <mc:Choice xmlns:v="urn:schemas-microsoft-com:vml" Requires="v">
                <p:oleObj spid="_x0000_s12390" name="Equation" r:id="rId4" imgW="1981080" imgH="431640" progId="Equation.3">
                  <p:embed/>
                </p:oleObj>
              </mc:Choice>
              <mc:Fallback>
                <p:oleObj name="Equation" r:id="rId4" imgW="19810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3784600"/>
                        <a:ext cx="2728912"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17" name="Text Box 33"/>
          <p:cNvSpPr txBox="1">
            <a:spLocks noChangeArrowheads="1"/>
          </p:cNvSpPr>
          <p:nvPr/>
        </p:nvSpPr>
        <p:spPr bwMode="auto">
          <a:xfrm>
            <a:off x="76200" y="3581400"/>
            <a:ext cx="728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mtClean="0">
                <a:solidFill>
                  <a:srgbClr val="0066FF"/>
                </a:solidFill>
              </a:rPr>
              <a:t>where</a:t>
            </a:r>
          </a:p>
        </p:txBody>
      </p:sp>
      <p:graphicFrame>
        <p:nvGraphicFramePr>
          <p:cNvPr id="2" name="Object 1"/>
          <p:cNvGraphicFramePr>
            <a:graphicFrameLocks noChangeAspect="1"/>
          </p:cNvGraphicFramePr>
          <p:nvPr>
            <p:extLst>
              <p:ext uri="{D42A27DB-BD31-4B8C-83A1-F6EECF244321}">
                <p14:modId xmlns:p14="http://schemas.microsoft.com/office/powerpoint/2010/main" val="3360097699"/>
              </p:ext>
            </p:extLst>
          </p:nvPr>
        </p:nvGraphicFramePr>
        <p:xfrm>
          <a:off x="660745" y="1143000"/>
          <a:ext cx="5546725" cy="738188"/>
        </p:xfrm>
        <a:graphic>
          <a:graphicData uri="http://schemas.openxmlformats.org/presentationml/2006/ole">
            <mc:AlternateContent xmlns:mc="http://schemas.openxmlformats.org/markup-compatibility/2006">
              <mc:Choice xmlns:v="urn:schemas-microsoft-com:vml" Requires="v">
                <p:oleObj spid="_x0000_s12391" name="Equation" r:id="rId6" imgW="3251160" imgH="431640" progId="Equation.3">
                  <p:embed/>
                </p:oleObj>
              </mc:Choice>
              <mc:Fallback>
                <p:oleObj name="Equation" r:id="rId6" imgW="32511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45" y="1143000"/>
                        <a:ext cx="5546725" cy="738188"/>
                      </a:xfrm>
                      <a:prstGeom prst="rect">
                        <a:avLst/>
                      </a:prstGeom>
                      <a:solidFill>
                        <a:srgbClr val="FFFFCC"/>
                      </a:solidFill>
                      <a:ln w="9525">
                        <a:solidFill>
                          <a:srgbClr val="C00000"/>
                        </a:solidFill>
                        <a:miter lim="800000"/>
                        <a:headEnd/>
                        <a:tailEnd/>
                      </a:ln>
                    </p:spPr>
                  </p:pic>
                </p:oleObj>
              </mc:Fallback>
            </mc:AlternateContent>
          </a:graphicData>
        </a:graphic>
      </p:graphicFrame>
      <p:sp>
        <p:nvSpPr>
          <p:cNvPr id="10" name="Text Box 29"/>
          <p:cNvSpPr txBox="1">
            <a:spLocks noChangeArrowheads="1"/>
          </p:cNvSpPr>
          <p:nvPr/>
        </p:nvSpPr>
        <p:spPr bwMode="auto">
          <a:xfrm>
            <a:off x="76200" y="4572000"/>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dirty="0" smtClean="0">
                <a:solidFill>
                  <a:srgbClr val="0066FF"/>
                </a:solidFill>
              </a:rPr>
              <a:t>For example:</a:t>
            </a:r>
          </a:p>
        </p:txBody>
      </p:sp>
      <mc:AlternateContent xmlns:mc="http://schemas.openxmlformats.org/markup-compatibility/2006" xmlns:a14="http://schemas.microsoft.com/office/drawing/2010/main">
        <mc:Choice Requires="a14">
          <p:sp>
            <p:nvSpPr>
              <p:cNvPr id="3" name="Rectangle 2"/>
              <p:cNvSpPr/>
              <p:nvPr/>
            </p:nvSpPr>
            <p:spPr>
              <a:xfrm>
                <a:off x="76200" y="4998085"/>
                <a:ext cx="4959819" cy="646331"/>
              </a:xfrm>
              <a:prstGeom prst="rect">
                <a:avLst/>
              </a:prstGeom>
            </p:spPr>
            <p:txBody>
              <a:bodyPr wrap="none">
                <a:spAutoFit/>
              </a:bodyPr>
              <a:lstStyle/>
              <a:p>
                <a:pPr algn="ct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smtClean="0">
                          <a:solidFill>
                            <a:srgbClr val="0066FF"/>
                          </a:solidFill>
                          <a:latin typeface="Cambria Math"/>
                        </a:rPr>
                        <m:t>𝐷</m:t>
                      </m:r>
                      <m:r>
                        <a:rPr lang="en-US" i="1" smtClean="0">
                          <a:solidFill>
                            <a:srgbClr val="0066FF"/>
                          </a:solidFill>
                          <a:latin typeface="Cambria Math"/>
                        </a:rPr>
                        <m:t>=15</m:t>
                      </m:r>
                      <m:r>
                        <a:rPr lang="en-US" i="1" smtClean="0">
                          <a:solidFill>
                            <a:srgbClr val="0066FF"/>
                          </a:solidFill>
                          <a:latin typeface="Cambria Math"/>
                        </a:rPr>
                        <m:t>𝑚𝑚</m:t>
                      </m:r>
                      <m:r>
                        <a:rPr lang="en-US" i="1" smtClean="0">
                          <a:solidFill>
                            <a:srgbClr val="0066FF"/>
                          </a:solidFill>
                          <a:latin typeface="Cambria Math"/>
                        </a:rPr>
                        <m:t>, </m:t>
                      </m:r>
                      <m:sSup>
                        <m:sSupPr>
                          <m:ctrlPr>
                            <a:rPr lang="en-US" i="1" smtClean="0">
                              <a:solidFill>
                                <a:srgbClr val="0066FF"/>
                              </a:solidFill>
                              <a:latin typeface="Cambria Math"/>
                            </a:rPr>
                          </m:ctrlPr>
                        </m:sSupPr>
                        <m:e>
                          <m:sSubSup>
                            <m:sSubSupPr>
                              <m:ctrlPr>
                                <a:rPr lang="en-US" i="1" smtClean="0">
                                  <a:solidFill>
                                    <a:srgbClr val="0066FF"/>
                                  </a:solidFill>
                                  <a:latin typeface="Cambria Math"/>
                                </a:rPr>
                              </m:ctrlPr>
                            </m:sSubSupPr>
                            <m:e>
                              <m:r>
                                <a:rPr lang="en-US" i="1" smtClean="0">
                                  <a:solidFill>
                                    <a:srgbClr val="0066FF"/>
                                  </a:solidFill>
                                  <a:latin typeface="Cambria Math"/>
                                </a:rPr>
                                <m:t>  </m:t>
                              </m:r>
                              <m:r>
                                <a:rPr lang="en-US" i="1" smtClean="0">
                                  <a:solidFill>
                                    <a:srgbClr val="0066FF"/>
                                  </a:solidFill>
                                  <a:latin typeface="Cambria Math"/>
                                </a:rPr>
                                <m:t>𝑥</m:t>
                              </m:r>
                            </m:e>
                            <m:sub>
                              <m:r>
                                <a:rPr lang="en-US" i="1" smtClean="0">
                                  <a:solidFill>
                                    <a:srgbClr val="0066FF"/>
                                  </a:solidFill>
                                  <a:latin typeface="Cambria Math"/>
                                </a:rPr>
                                <m:t>1</m:t>
                              </m:r>
                            </m:sub>
                            <m:sup/>
                          </m:sSubSup>
                        </m:e>
                        <m:sup>
                          <m:r>
                            <a:rPr lang="en-US" i="1" smtClean="0">
                              <a:solidFill>
                                <a:srgbClr val="0066FF"/>
                              </a:solidFill>
                              <a:latin typeface="Cambria Math"/>
                            </a:rPr>
                            <m:t>′</m:t>
                          </m:r>
                        </m:sup>
                      </m:sSup>
                      <m:r>
                        <a:rPr lang="en-US" i="1" smtClean="0">
                          <a:solidFill>
                            <a:srgbClr val="0066FF"/>
                          </a:solidFill>
                          <a:latin typeface="Cambria Math"/>
                        </a:rPr>
                        <m:t>=</m:t>
                      </m:r>
                      <m:r>
                        <a:rPr lang="en-US" b="0" i="1" smtClean="0">
                          <a:solidFill>
                            <a:srgbClr val="0066FF"/>
                          </a:solidFill>
                          <a:latin typeface="Cambria Math"/>
                        </a:rPr>
                        <m:t>9</m:t>
                      </m:r>
                      <m:r>
                        <a:rPr lang="en-US" i="1" smtClean="0">
                          <a:solidFill>
                            <a:srgbClr val="0066FF"/>
                          </a:solidFill>
                          <a:latin typeface="Cambria Math"/>
                        </a:rPr>
                        <m:t>𝑚𝑚</m:t>
                      </m:r>
                      <m:r>
                        <a:rPr lang="en-US" i="1" smtClean="0">
                          <a:solidFill>
                            <a:srgbClr val="0066FF"/>
                          </a:solidFill>
                          <a:latin typeface="Cambria Math"/>
                        </a:rPr>
                        <m:t>, </m:t>
                      </m:r>
                    </m:oMath>
                  </m:oMathPara>
                </a14:m>
                <a:r>
                  <a:rPr lang="en-US" i="1" dirty="0" smtClean="0">
                    <a:solidFill>
                      <a:srgbClr val="0066FF"/>
                    </a:solidFill>
                    <a:latin typeface="Cambria Math"/>
                  </a:rPr>
                  <a:t/>
                </a:r>
                <a:br>
                  <a:rPr lang="en-US" i="1" dirty="0" smtClean="0">
                    <a:solidFill>
                      <a:srgbClr val="0066FF"/>
                    </a:solidFill>
                    <a:latin typeface="Cambria Math"/>
                  </a:rPr>
                </a:br>
                <a14:m>
                  <m:oMath xmlns:m="http://schemas.openxmlformats.org/officeDocument/2006/math">
                    <m:r>
                      <a:rPr lang="en-US" i="1" smtClean="0">
                        <a:solidFill>
                          <a:srgbClr val="0066FF"/>
                        </a:solidFill>
                        <a:latin typeface="Cambria Math"/>
                        <a:ea typeface="Cambria Math"/>
                      </a:rPr>
                      <m:t>𝜀</m:t>
                    </m:r>
                    <m:r>
                      <a:rPr lang="en-US" i="1" smtClean="0">
                        <a:solidFill>
                          <a:srgbClr val="0066FF"/>
                        </a:solidFill>
                        <a:latin typeface="Cambria Math"/>
                        <a:ea typeface="Cambria Math"/>
                      </a:rPr>
                      <m:t>=2</m:t>
                    </m:r>
                    <m:r>
                      <a:rPr lang="en-US" i="1" smtClean="0">
                        <a:solidFill>
                          <a:srgbClr val="0066FF"/>
                        </a:solidFill>
                        <a:latin typeface="Cambria Math"/>
                        <a:ea typeface="Cambria Math"/>
                      </a:rPr>
                      <m:t>𝜇</m:t>
                    </m:r>
                    <m:r>
                      <a:rPr lang="en-US" i="1" smtClean="0">
                        <a:solidFill>
                          <a:srgbClr val="0066FF"/>
                        </a:solidFill>
                        <a:latin typeface="Cambria Math"/>
                        <a:ea typeface="Cambria Math"/>
                      </a:rPr>
                      <m:t>𝑚</m:t>
                    </m:r>
                  </m:oMath>
                </a14:m>
                <a:r>
                  <a:rPr lang="en-US" dirty="0" smtClean="0">
                    <a:solidFill>
                      <a:srgbClr val="0066FF"/>
                    </a:solidFill>
                  </a:rPr>
                  <a:t>, </a:t>
                </a:r>
                <a14:m>
                  <m:oMath xmlns:m="http://schemas.openxmlformats.org/officeDocument/2006/math">
                    <m:r>
                      <a:rPr lang="en-US" i="1" smtClean="0">
                        <a:solidFill>
                          <a:srgbClr val="0066FF"/>
                        </a:solidFill>
                        <a:latin typeface="Cambria Math"/>
                      </a:rPr>
                      <m:t>𝑤</m:t>
                    </m:r>
                    <m:r>
                      <a:rPr lang="en-US" i="1" smtClean="0">
                        <a:solidFill>
                          <a:srgbClr val="0066FF"/>
                        </a:solidFill>
                        <a:latin typeface="Cambria Math"/>
                      </a:rPr>
                      <m:t>=5.5</m:t>
                    </m:r>
                    <m:r>
                      <a:rPr lang="en-US" i="1" smtClean="0">
                        <a:solidFill>
                          <a:srgbClr val="0066FF"/>
                        </a:solidFill>
                        <a:latin typeface="Cambria Math"/>
                      </a:rPr>
                      <m:t>𝑚𝑚</m:t>
                    </m:r>
                    <m:r>
                      <a:rPr lang="en-US" i="1" smtClean="0">
                        <a:solidFill>
                          <a:srgbClr val="0066FF"/>
                        </a:solidFill>
                        <a:latin typeface="Cambria Math"/>
                      </a:rPr>
                      <m:t>, </m:t>
                    </m:r>
                    <m:r>
                      <a:rPr lang="en-US" i="1" smtClean="0">
                        <a:solidFill>
                          <a:srgbClr val="0066FF"/>
                        </a:solidFill>
                        <a:latin typeface="Cambria Math"/>
                      </a:rPr>
                      <m:t>𝑏𝑢𝑐𝑘𝑅𝑎𝑡𝑖𝑜</m:t>
                    </m:r>
                    <m:r>
                      <a:rPr lang="en-US" i="1" smtClean="0">
                        <a:solidFill>
                          <a:srgbClr val="0066FF"/>
                        </a:solidFill>
                        <a:latin typeface="Cambria Math"/>
                      </a:rPr>
                      <m:t>=500−1000</m:t>
                    </m:r>
                  </m:oMath>
                </a14:m>
                <a:endParaRPr lang="en-US" dirty="0" smtClean="0">
                  <a:solidFill>
                    <a:srgbClr val="0066FF"/>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 y="4998085"/>
                <a:ext cx="4959819" cy="646331"/>
              </a:xfrm>
              <a:prstGeom prst="rect">
                <a:avLst/>
              </a:prstGeom>
              <a:blipFill rotWithShape="1">
                <a:blip r:embed="rId8"/>
                <a:stretch>
                  <a:fillRect b="-15094"/>
                </a:stretch>
              </a:blipFill>
            </p:spPr>
            <p:txBody>
              <a:bodyPr/>
              <a:lstStyle/>
              <a:p>
                <a:r>
                  <a:rPr lang="en-US">
                    <a:noFill/>
                  </a:rPr>
                  <a:t> </a:t>
                </a:r>
              </a:p>
            </p:txBody>
          </p:sp>
        </mc:Fallback>
      </mc:AlternateContent>
      <p:sp>
        <p:nvSpPr>
          <p:cNvPr id="4" name="Right Arrow 3"/>
          <p:cNvSpPr/>
          <p:nvPr/>
        </p:nvSpPr>
        <p:spPr bwMode="auto">
          <a:xfrm>
            <a:off x="1600200" y="6096000"/>
            <a:ext cx="533400" cy="304800"/>
          </a:xfrm>
          <a:prstGeom prst="rightArrow">
            <a:avLst/>
          </a:prstGeom>
          <a:solidFill>
            <a:schemeClr val="accent1"/>
          </a:solidFill>
          <a:ln w="9525"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mtClean="0">
              <a:solidFill>
                <a:srgbClr val="0066FF"/>
              </a:solidFill>
            </a:endParaRPr>
          </a:p>
        </p:txBody>
      </p:sp>
      <mc:AlternateContent xmlns:mc="http://schemas.openxmlformats.org/markup-compatibility/2006" xmlns:a14="http://schemas.microsoft.com/office/drawing/2010/main">
        <mc:Choice Requires="a14">
          <p:sp>
            <p:nvSpPr>
              <p:cNvPr id="6" name="TextBox 5"/>
              <p:cNvSpPr txBox="1"/>
              <p:nvPr/>
            </p:nvSpPr>
            <p:spPr>
              <a:xfrm>
                <a:off x="2514600" y="6043458"/>
                <a:ext cx="3692870" cy="714683"/>
              </a:xfrm>
              <a:prstGeom prst="rect">
                <a:avLst/>
              </a:prstGeom>
              <a:solidFill>
                <a:srgbClr val="FFFFCC"/>
              </a:solidFill>
              <a:ln>
                <a:solidFill>
                  <a:srgbClr val="C00000"/>
                </a:solidFill>
              </a:ln>
            </p:spPr>
            <p:txBody>
              <a:bodyPr wrap="none" rtlCol="0">
                <a:spAutoFit/>
              </a:bodyPr>
              <a:lstStyle/>
              <a:p>
                <a:pPr algn="ct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f>
                        <m:fPr>
                          <m:ctrlPr>
                            <a:rPr lang="en-US" i="1" smtClean="0">
                              <a:solidFill>
                                <a:srgbClr val="0066FF"/>
                              </a:solidFill>
                              <a:latin typeface="Cambria Math"/>
                            </a:rPr>
                          </m:ctrlPr>
                        </m:fPr>
                        <m:num>
                          <m:sSub>
                            <m:sSubPr>
                              <m:ctrlPr>
                                <a:rPr lang="en-US" i="1" smtClean="0">
                                  <a:solidFill>
                                    <a:srgbClr val="0066FF"/>
                                  </a:solidFill>
                                  <a:latin typeface="Cambria Math"/>
                                </a:rPr>
                              </m:ctrlPr>
                            </m:sSubPr>
                            <m:e>
                              <m:r>
                                <a:rPr lang="en-US" i="1" smtClean="0">
                                  <a:solidFill>
                                    <a:srgbClr val="0066FF"/>
                                  </a:solidFill>
                                  <a:latin typeface="Cambria Math"/>
                                </a:rPr>
                                <m:t>𝑔</m:t>
                              </m:r>
                            </m:e>
                            <m:sub>
                              <m:r>
                                <a:rPr lang="en-US" i="1" smtClean="0">
                                  <a:solidFill>
                                    <a:srgbClr val="0066FF"/>
                                  </a:solidFill>
                                  <a:latin typeface="Cambria Math"/>
                                </a:rPr>
                                <m:t>𝑒𝑟𝑟</m:t>
                              </m:r>
                            </m:sub>
                          </m:sSub>
                        </m:num>
                        <m:den>
                          <m:sSub>
                            <m:sSubPr>
                              <m:ctrlPr>
                                <a:rPr lang="en-US" i="1" smtClean="0">
                                  <a:solidFill>
                                    <a:srgbClr val="0066FF"/>
                                  </a:solidFill>
                                  <a:latin typeface="Cambria Math"/>
                                </a:rPr>
                              </m:ctrlPr>
                            </m:sSubPr>
                            <m:e>
                              <m:r>
                                <a:rPr lang="en-US" i="1" smtClean="0">
                                  <a:solidFill>
                                    <a:srgbClr val="0066FF"/>
                                  </a:solidFill>
                                  <a:latin typeface="Cambria Math"/>
                                </a:rPr>
                                <m:t>𝑔</m:t>
                              </m:r>
                            </m:e>
                            <m:sub>
                              <m:r>
                                <a:rPr lang="en-US" i="1" smtClean="0">
                                  <a:solidFill>
                                    <a:srgbClr val="0066FF"/>
                                  </a:solidFill>
                                  <a:latin typeface="Cambria Math"/>
                                </a:rPr>
                                <m:t>𝑎𝑏𝑠</m:t>
                              </m:r>
                            </m:sub>
                          </m:sSub>
                        </m:den>
                      </m:f>
                      <m:r>
                        <a:rPr lang="en-US" i="1" smtClean="0">
                          <a:solidFill>
                            <a:srgbClr val="0066FF"/>
                          </a:solidFill>
                          <a:latin typeface="Cambria Math"/>
                        </a:rPr>
                        <m:t>=</m:t>
                      </m:r>
                      <m:d>
                        <m:dPr>
                          <m:ctrlPr>
                            <a:rPr lang="en-US" i="1" smtClean="0">
                              <a:solidFill>
                                <a:srgbClr val="0066FF"/>
                              </a:solidFill>
                              <a:latin typeface="Cambria Math"/>
                            </a:rPr>
                          </m:ctrlPr>
                        </m:dPr>
                        <m:e>
                          <m:r>
                            <a:rPr lang="en-US" i="1" smtClean="0">
                              <a:solidFill>
                                <a:srgbClr val="0066FF"/>
                              </a:solidFill>
                              <a:latin typeface="Cambria Math"/>
                            </a:rPr>
                            <m:t>2+</m:t>
                          </m:r>
                          <m:f>
                            <m:fPr>
                              <m:ctrlPr>
                                <a:rPr lang="en-US" i="1" smtClean="0">
                                  <a:solidFill>
                                    <a:srgbClr val="0066FF"/>
                                  </a:solidFill>
                                  <a:latin typeface="Cambria Math"/>
                                </a:rPr>
                              </m:ctrlPr>
                            </m:fPr>
                            <m:num>
                              <m:r>
                                <a:rPr lang="en-US" i="1" smtClean="0">
                                  <a:solidFill>
                                    <a:srgbClr val="0066FF"/>
                                  </a:solidFill>
                                  <a:latin typeface="Cambria Math"/>
                                </a:rPr>
                                <m:t>0.6</m:t>
                              </m:r>
                              <m:r>
                                <a:rPr lang="en-US" b="0" i="1" smtClean="0">
                                  <a:solidFill>
                                    <a:srgbClr val="0066FF"/>
                                  </a:solidFill>
                                  <a:latin typeface="Cambria Math"/>
                                </a:rPr>
                                <m:t>∗1</m:t>
                              </m:r>
                              <m:r>
                                <a:rPr lang="en-US" b="0" i="1" smtClean="0">
                                  <a:solidFill>
                                    <a:srgbClr val="0066FF"/>
                                  </a:solidFill>
                                  <a:latin typeface="Cambria Math"/>
                                </a:rPr>
                                <m:t>𝑒</m:t>
                              </m:r>
                              <m:r>
                                <a:rPr lang="en-US" b="0" i="1" smtClean="0">
                                  <a:solidFill>
                                    <a:srgbClr val="0066FF"/>
                                  </a:solidFill>
                                  <a:latin typeface="Cambria Math"/>
                                </a:rPr>
                                <m:t>4</m:t>
                              </m:r>
                            </m:num>
                            <m:den>
                              <m:r>
                                <a:rPr lang="en-US" i="1" smtClean="0">
                                  <a:solidFill>
                                    <a:srgbClr val="0066FF"/>
                                  </a:solidFill>
                                  <a:latin typeface="Cambria Math"/>
                                </a:rPr>
                                <m:t>𝑏𝑢𝑐𝑘𝑅𝑎𝑡𝑖𝑜</m:t>
                              </m:r>
                            </m:den>
                          </m:f>
                          <m:r>
                            <a:rPr lang="en-US" i="1" smtClean="0">
                              <a:solidFill>
                                <a:srgbClr val="0066FF"/>
                              </a:solidFill>
                              <a:latin typeface="Cambria Math"/>
                            </a:rPr>
                            <m:t>+5</m:t>
                          </m:r>
                        </m:e>
                      </m:d>
                      <m:r>
                        <a:rPr lang="en-US" i="1" smtClean="0">
                          <a:solidFill>
                            <a:srgbClr val="0066FF"/>
                          </a:solidFill>
                          <a:latin typeface="Cambria Math"/>
                        </a:rPr>
                        <m:t>𝑢𝑛𝑖𝑡𝑠</m:t>
                      </m:r>
                    </m:oMath>
                  </m:oMathPara>
                </a14:m>
                <a:endParaRPr lang="en-US" dirty="0" smtClean="0">
                  <a:solidFill>
                    <a:srgbClr val="0066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4600" y="6043458"/>
                <a:ext cx="3692870" cy="714683"/>
              </a:xfrm>
              <a:prstGeom prst="rect">
                <a:avLst/>
              </a:prstGeom>
              <a:blipFill rotWithShape="1">
                <a:blip r:embed="rId9"/>
                <a:stretch>
                  <a:fillRect/>
                </a:stretch>
              </a:blipFill>
              <a:ln>
                <a:solidFill>
                  <a:srgbClr val="C00000"/>
                </a:solidFill>
              </a:ln>
            </p:spPr>
            <p:txBody>
              <a:bodyPr/>
              <a:lstStyle/>
              <a:p>
                <a:r>
                  <a:rPr lang="en-US">
                    <a:noFill/>
                  </a:rPr>
                  <a:t> </a:t>
                </a:r>
              </a:p>
            </p:txBody>
          </p:sp>
        </mc:Fallback>
      </mc:AlternateContent>
      <p:sp>
        <p:nvSpPr>
          <p:cNvPr id="15" name="TextBox 14"/>
          <p:cNvSpPr txBox="1"/>
          <p:nvPr/>
        </p:nvSpPr>
        <p:spPr>
          <a:xfrm>
            <a:off x="5943600" y="4038600"/>
            <a:ext cx="3200400" cy="1754326"/>
          </a:xfrm>
          <a:prstGeom prst="rect">
            <a:avLst/>
          </a:prstGeom>
          <a:noFill/>
          <a:ln>
            <a:solidFill>
              <a:srgbClr val="C00000"/>
            </a:solidFill>
          </a:ln>
        </p:spPr>
        <p:txBody>
          <a:bodyPr wrap="square" rtlCol="0">
            <a:spAutoFit/>
          </a:bodyPr>
          <a:lstStyle/>
          <a:p>
            <a:pPr eaLnBrk="0" fontAlgn="base" hangingPunct="0">
              <a:spcBef>
                <a:spcPct val="0"/>
              </a:spcBef>
              <a:spcAft>
                <a:spcPct val="0"/>
              </a:spcAft>
            </a:pPr>
            <a:r>
              <a:rPr lang="en-US" b="1" dirty="0" smtClean="0">
                <a:solidFill>
                  <a:srgbClr val="C00000"/>
                </a:solidFill>
              </a:rPr>
              <a:t>If bucking ratio is high, </a:t>
            </a:r>
            <a:r>
              <a:rPr lang="en-US" b="1" dirty="0" err="1" smtClean="0">
                <a:solidFill>
                  <a:srgbClr val="C00000"/>
                </a:solidFill>
              </a:rPr>
              <a:t>DBuck</a:t>
            </a:r>
            <a:r>
              <a:rPr lang="en-US" b="1" dirty="0" smtClean="0">
                <a:solidFill>
                  <a:srgbClr val="C00000"/>
                </a:solidFill>
              </a:rPr>
              <a:t> signal should have good absolute measurement of quad field  (and be insensitive to radial positioning) at a level 10-20 units (i.e. </a:t>
            </a:r>
            <a:r>
              <a:rPr lang="en-US" b="1" u="sng" dirty="0" smtClean="0">
                <a:solidFill>
                  <a:srgbClr val="C00000"/>
                </a:solidFill>
              </a:rPr>
              <a:t>with no calibration</a:t>
            </a:r>
            <a:r>
              <a:rPr lang="en-US" b="1" dirty="0" smtClean="0">
                <a:solidFill>
                  <a:srgbClr val="C00000"/>
                </a:solidFill>
              </a:rPr>
              <a:t>)</a:t>
            </a:r>
          </a:p>
        </p:txBody>
      </p:sp>
    </p:spTree>
    <p:extLst>
      <p:ext uri="{BB962C8B-B14F-4D97-AF65-F5344CB8AC3E}">
        <p14:creationId xmlns:p14="http://schemas.microsoft.com/office/powerpoint/2010/main" val="221463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7672"/>
            <a:ext cx="9067800" cy="1477328"/>
          </a:xfrm>
          <a:prstGeom prst="rect">
            <a:avLst/>
          </a:prstGeom>
          <a:noFill/>
        </p:spPr>
        <p:txBody>
          <a:bodyPr wrap="square" rtlCol="0">
            <a:spAutoFit/>
          </a:bodyPr>
          <a:lstStyle/>
          <a:p>
            <a:r>
              <a:rPr lang="en-US" dirty="0" smtClean="0"/>
              <a:t>Mounting a rigid circuit board in cylindrical support, two types of error can occur:</a:t>
            </a:r>
          </a:p>
          <a:p>
            <a:pPr marL="742950" lvl="1" indent="-285750">
              <a:buFont typeface="Arial" pitchFamily="34" charset="0"/>
              <a:buChar char="•"/>
            </a:pPr>
            <a:r>
              <a:rPr lang="en-US" dirty="0" smtClean="0"/>
              <a:t>radial error</a:t>
            </a:r>
          </a:p>
          <a:p>
            <a:pPr marL="742950" lvl="1" indent="-285750">
              <a:buFont typeface="Arial" pitchFamily="34" charset="0"/>
              <a:buChar char="•"/>
            </a:pPr>
            <a:r>
              <a:rPr lang="en-US" dirty="0" smtClean="0"/>
              <a:t>vertical displacement error</a:t>
            </a:r>
            <a:br>
              <a:rPr lang="en-US" dirty="0" smtClean="0"/>
            </a:br>
            <a:endParaRPr lang="en-US" dirty="0" smtClean="0"/>
          </a:p>
          <a:p>
            <a:r>
              <a:rPr lang="en-US" dirty="0" smtClean="0"/>
              <a:t>Both can be determined from a </a:t>
            </a:r>
            <a:r>
              <a:rPr lang="en-US" b="1" dirty="0" smtClean="0">
                <a:solidFill>
                  <a:srgbClr val="FF0000"/>
                </a:solidFill>
              </a:rPr>
              <a:t>measurement in any quad field </a:t>
            </a:r>
            <a:r>
              <a:rPr lang="en-US" dirty="0" smtClean="0"/>
              <a:t>(‘</a:t>
            </a:r>
            <a:r>
              <a:rPr lang="en-US" i="1" dirty="0" smtClean="0"/>
              <a:t>in situ </a:t>
            </a:r>
            <a:r>
              <a:rPr lang="en-US" dirty="0" smtClean="0"/>
              <a:t>calibration’)</a:t>
            </a:r>
            <a:endParaRPr lang="en-US" dirty="0"/>
          </a:p>
        </p:txBody>
      </p:sp>
      <p:grpSp>
        <p:nvGrpSpPr>
          <p:cNvPr id="6" name="Group 5"/>
          <p:cNvGrpSpPr/>
          <p:nvPr/>
        </p:nvGrpSpPr>
        <p:grpSpPr>
          <a:xfrm>
            <a:off x="939800" y="2057400"/>
            <a:ext cx="2094268" cy="1371600"/>
            <a:chOff x="648932" y="2209800"/>
            <a:chExt cx="2094268" cy="1371600"/>
          </a:xfrm>
        </p:grpSpPr>
        <p:sp>
          <p:nvSpPr>
            <p:cNvPr id="3" name="Oval 2"/>
            <p:cNvSpPr/>
            <p:nvPr/>
          </p:nvSpPr>
          <p:spPr>
            <a:xfrm>
              <a:off x="990600" y="22098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2819400"/>
              <a:ext cx="7620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06049" y="3168134"/>
              <a:ext cx="417102" cy="369332"/>
            </a:xfrm>
            <a:prstGeom prst="rect">
              <a:avLst/>
            </a:prstGeom>
            <a:noFill/>
          </p:spPr>
          <p:txBody>
            <a:bodyPr wrap="none" rtlCol="0">
              <a:spAutoFit/>
            </a:bodyPr>
            <a:lstStyle/>
            <a:p>
              <a:r>
                <a:rPr lang="en-US" dirty="0" err="1" smtClean="0"/>
                <a:t>dr</a:t>
              </a:r>
              <a:endParaRPr lang="en-US" dirty="0"/>
            </a:p>
          </p:txBody>
        </p:sp>
        <p:cxnSp>
          <p:nvCxnSpPr>
            <p:cNvPr id="7" name="Straight Arrow Connector 6"/>
            <p:cNvCxnSpPr>
              <a:stCxn id="5" idx="0"/>
            </p:cNvCxnSpPr>
            <p:nvPr/>
          </p:nvCxnSpPr>
          <p:spPr>
            <a:xfrm flipH="1" flipV="1">
              <a:off x="2438400" y="2971800"/>
              <a:ext cx="76200" cy="19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8932" y="2895600"/>
              <a:ext cx="20942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538004" y="2057400"/>
            <a:ext cx="2512985" cy="1371600"/>
            <a:chOff x="4876800" y="2209800"/>
            <a:chExt cx="2512985" cy="1371600"/>
          </a:xfrm>
        </p:grpSpPr>
        <p:sp>
          <p:nvSpPr>
            <p:cNvPr id="9" name="Oval 8"/>
            <p:cNvSpPr/>
            <p:nvPr/>
          </p:nvSpPr>
          <p:spPr>
            <a:xfrm>
              <a:off x="5257800" y="22098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2667000"/>
              <a:ext cx="7620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35815" y="2983468"/>
              <a:ext cx="453970" cy="369332"/>
            </a:xfrm>
            <a:prstGeom prst="rect">
              <a:avLst/>
            </a:prstGeom>
            <a:noFill/>
          </p:spPr>
          <p:txBody>
            <a:bodyPr wrap="none" rtlCol="0">
              <a:spAutoFit/>
            </a:bodyPr>
            <a:lstStyle/>
            <a:p>
              <a:r>
                <a:rPr lang="en-US" dirty="0" err="1" smtClean="0"/>
                <a:t>dy</a:t>
              </a:r>
              <a:endParaRPr lang="en-US" dirty="0"/>
            </a:p>
          </p:txBody>
        </p:sp>
        <p:cxnSp>
          <p:nvCxnSpPr>
            <p:cNvPr id="12" name="Straight Arrow Connector 11"/>
            <p:cNvCxnSpPr/>
            <p:nvPr/>
          </p:nvCxnSpPr>
          <p:spPr>
            <a:xfrm flipV="1">
              <a:off x="7162800" y="2683133"/>
              <a:ext cx="0" cy="21246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6800" y="2895600"/>
              <a:ext cx="20942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05400" y="2743200"/>
              <a:ext cx="1752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803900" y="3687801"/>
            <a:ext cx="2819400" cy="830997"/>
          </a:xfrm>
          <a:prstGeom prst="rect">
            <a:avLst/>
          </a:prstGeom>
          <a:noFill/>
        </p:spPr>
        <p:txBody>
          <a:bodyPr wrap="square" rtlCol="0">
            <a:spAutoFit/>
          </a:bodyPr>
          <a:lstStyle/>
          <a:p>
            <a:r>
              <a:rPr lang="en-US" sz="1600" dirty="0" smtClean="0">
                <a:solidFill>
                  <a:srgbClr val="C00000"/>
                </a:solidFill>
              </a:rPr>
              <a:t>Radial calibration  - compare UB </a:t>
            </a:r>
            <a:r>
              <a:rPr lang="en-US" sz="1600" b="1" i="1" dirty="0" smtClean="0">
                <a:solidFill>
                  <a:srgbClr val="0070C0"/>
                </a:solidFill>
              </a:rPr>
              <a:t>strength</a:t>
            </a:r>
            <a:r>
              <a:rPr lang="en-US" sz="1600" dirty="0" smtClean="0">
                <a:solidFill>
                  <a:srgbClr val="0070C0"/>
                </a:solidFill>
              </a:rPr>
              <a:t> </a:t>
            </a:r>
            <a:r>
              <a:rPr lang="en-US" sz="1600" dirty="0" smtClean="0">
                <a:solidFill>
                  <a:srgbClr val="C00000"/>
                </a:solidFill>
              </a:rPr>
              <a:t>to DB (radius independent) strength</a:t>
            </a:r>
            <a:endParaRPr lang="en-US" sz="1600" dirty="0">
              <a:solidFill>
                <a:srgbClr val="C00000"/>
              </a:solidFill>
            </a:endParaRPr>
          </a:p>
        </p:txBody>
      </p:sp>
      <p:sp>
        <p:nvSpPr>
          <p:cNvPr id="30" name="TextBox 29"/>
          <p:cNvSpPr txBox="1"/>
          <p:nvPr/>
        </p:nvSpPr>
        <p:spPr>
          <a:xfrm>
            <a:off x="5461108" y="3687800"/>
            <a:ext cx="3048000" cy="830997"/>
          </a:xfrm>
          <a:prstGeom prst="rect">
            <a:avLst/>
          </a:prstGeom>
          <a:noFill/>
        </p:spPr>
        <p:txBody>
          <a:bodyPr wrap="square" rtlCol="0">
            <a:spAutoFit/>
          </a:bodyPr>
          <a:lstStyle/>
          <a:p>
            <a:r>
              <a:rPr lang="en-US" sz="1600" dirty="0" err="1">
                <a:solidFill>
                  <a:srgbClr val="C00000"/>
                </a:solidFill>
              </a:rPr>
              <a:t>d</a:t>
            </a:r>
            <a:r>
              <a:rPr lang="en-US" sz="1600" dirty="0" err="1" smtClean="0">
                <a:solidFill>
                  <a:srgbClr val="C00000"/>
                </a:solidFill>
              </a:rPr>
              <a:t>y</a:t>
            </a:r>
            <a:r>
              <a:rPr lang="en-US" sz="1600" dirty="0" smtClean="0">
                <a:solidFill>
                  <a:srgbClr val="C00000"/>
                </a:solidFill>
              </a:rPr>
              <a:t> calibration  - compare  fundamental field </a:t>
            </a:r>
            <a:r>
              <a:rPr lang="en-US" sz="1600" b="1" i="1" dirty="0" smtClean="0">
                <a:solidFill>
                  <a:srgbClr val="0070C0"/>
                </a:solidFill>
              </a:rPr>
              <a:t>phase</a:t>
            </a:r>
            <a:r>
              <a:rPr lang="en-US" sz="1600" dirty="0" smtClean="0">
                <a:solidFill>
                  <a:srgbClr val="C00000"/>
                </a:solidFill>
              </a:rPr>
              <a:t> in UB signal to that in DB signal</a:t>
            </a:r>
            <a:endParaRPr lang="en-US" sz="1600" dirty="0">
              <a:solidFill>
                <a:srgbClr val="C00000"/>
              </a:solidFill>
            </a:endParaRPr>
          </a:p>
        </p:txBody>
      </p:sp>
      <p:sp>
        <p:nvSpPr>
          <p:cNvPr id="35" name="TextBox 34"/>
          <p:cNvSpPr txBox="1"/>
          <p:nvPr/>
        </p:nvSpPr>
        <p:spPr>
          <a:xfrm>
            <a:off x="0" y="5062834"/>
            <a:ext cx="1143000" cy="954107"/>
          </a:xfrm>
          <a:prstGeom prst="rect">
            <a:avLst/>
          </a:prstGeom>
          <a:noFill/>
        </p:spPr>
        <p:txBody>
          <a:bodyPr wrap="square" rtlCol="0">
            <a:spAutoFit/>
          </a:bodyPr>
          <a:lstStyle/>
          <a:p>
            <a:r>
              <a:rPr lang="en-US" sz="1400" dirty="0" smtClean="0"/>
              <a:t>Calculated Quad Strength from flux</a:t>
            </a:r>
            <a:endParaRPr lang="en-US" sz="1400" dirty="0"/>
          </a:p>
        </p:txBody>
      </p:sp>
      <p:grpSp>
        <p:nvGrpSpPr>
          <p:cNvPr id="48" name="Group 47"/>
          <p:cNvGrpSpPr/>
          <p:nvPr/>
        </p:nvGrpSpPr>
        <p:grpSpPr>
          <a:xfrm>
            <a:off x="914400" y="4752201"/>
            <a:ext cx="3352264" cy="1927999"/>
            <a:chOff x="1828800" y="4752201"/>
            <a:chExt cx="3352264" cy="1927999"/>
          </a:xfrm>
        </p:grpSpPr>
        <p:grpSp>
          <p:nvGrpSpPr>
            <p:cNvPr id="36" name="Group 35"/>
            <p:cNvGrpSpPr/>
            <p:nvPr/>
          </p:nvGrpSpPr>
          <p:grpSpPr>
            <a:xfrm>
              <a:off x="1828800" y="4876800"/>
              <a:ext cx="2895600" cy="1295400"/>
              <a:chOff x="914400" y="4876800"/>
              <a:chExt cx="2895600" cy="1295400"/>
            </a:xfrm>
          </p:grpSpPr>
          <p:cxnSp>
            <p:nvCxnSpPr>
              <p:cNvPr id="32" name="Straight Connector 31"/>
              <p:cNvCxnSpPr/>
              <p:nvPr/>
            </p:nvCxnSpPr>
            <p:spPr>
              <a:xfrm>
                <a:off x="914400" y="4876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6172200"/>
                <a:ext cx="2895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866900" y="6310868"/>
              <a:ext cx="2658100" cy="369332"/>
            </a:xfrm>
            <a:prstGeom prst="rect">
              <a:avLst/>
            </a:prstGeom>
            <a:noFill/>
          </p:spPr>
          <p:txBody>
            <a:bodyPr wrap="none" rtlCol="0">
              <a:spAutoFit/>
            </a:bodyPr>
            <a:lstStyle/>
            <a:p>
              <a:r>
                <a:rPr lang="en-US" dirty="0" smtClean="0"/>
                <a:t>Probe radius used in </a:t>
              </a:r>
              <a:r>
                <a:rPr lang="en-US" dirty="0" err="1" smtClean="0"/>
                <a:t>Kn</a:t>
              </a:r>
              <a:endParaRPr lang="en-US" dirty="0"/>
            </a:p>
          </p:txBody>
        </p:sp>
        <p:cxnSp>
          <p:nvCxnSpPr>
            <p:cNvPr id="39" name="Straight Connector 38"/>
            <p:cNvCxnSpPr/>
            <p:nvPr/>
          </p:nvCxnSpPr>
          <p:spPr>
            <a:xfrm>
              <a:off x="1981200" y="4876800"/>
              <a:ext cx="2543800" cy="11093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25000" y="5801499"/>
              <a:ext cx="505267" cy="369332"/>
            </a:xfrm>
            <a:prstGeom prst="rect">
              <a:avLst/>
            </a:prstGeom>
            <a:noFill/>
            <a:ln>
              <a:noFill/>
            </a:ln>
          </p:spPr>
          <p:txBody>
            <a:bodyPr wrap="none" rtlCol="0">
              <a:spAutoFit/>
            </a:bodyPr>
            <a:lstStyle/>
            <a:p>
              <a:r>
                <a:rPr lang="en-US" dirty="0" smtClean="0">
                  <a:solidFill>
                    <a:srgbClr val="FF0000"/>
                  </a:solidFill>
                </a:rPr>
                <a:t>UB</a:t>
              </a:r>
              <a:endParaRPr lang="en-US" dirty="0">
                <a:solidFill>
                  <a:srgbClr val="FF0000"/>
                </a:solidFill>
              </a:endParaRPr>
            </a:p>
          </p:txBody>
        </p:sp>
        <p:cxnSp>
          <p:nvCxnSpPr>
            <p:cNvPr id="42" name="Straight Connector 41"/>
            <p:cNvCxnSpPr/>
            <p:nvPr/>
          </p:nvCxnSpPr>
          <p:spPr>
            <a:xfrm>
              <a:off x="1981200" y="5431482"/>
              <a:ext cx="2667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77400" y="5257800"/>
              <a:ext cx="503664" cy="369332"/>
            </a:xfrm>
            <a:prstGeom prst="rect">
              <a:avLst/>
            </a:prstGeom>
            <a:noFill/>
            <a:ln>
              <a:noFill/>
            </a:ln>
          </p:spPr>
          <p:txBody>
            <a:bodyPr wrap="none" rtlCol="0">
              <a:spAutoFit/>
            </a:bodyPr>
            <a:lstStyle/>
            <a:p>
              <a:r>
                <a:rPr lang="en-US" dirty="0" smtClean="0">
                  <a:solidFill>
                    <a:srgbClr val="00B050"/>
                  </a:solidFill>
                </a:rPr>
                <a:t>DB</a:t>
              </a:r>
              <a:endParaRPr lang="en-US" dirty="0">
                <a:solidFill>
                  <a:srgbClr val="00B050"/>
                </a:solidFill>
              </a:endParaRPr>
            </a:p>
          </p:txBody>
        </p:sp>
        <p:cxnSp>
          <p:nvCxnSpPr>
            <p:cNvPr id="45" name="Straight Connector 44"/>
            <p:cNvCxnSpPr/>
            <p:nvPr/>
          </p:nvCxnSpPr>
          <p:spPr>
            <a:xfrm>
              <a:off x="3276600" y="4876800"/>
              <a:ext cx="0" cy="14340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14700" y="4752201"/>
              <a:ext cx="1830950" cy="276999"/>
            </a:xfrm>
            <a:prstGeom prst="rect">
              <a:avLst/>
            </a:prstGeom>
            <a:solidFill>
              <a:srgbClr val="FFFF00"/>
            </a:solidFill>
          </p:spPr>
          <p:txBody>
            <a:bodyPr wrap="none" rtlCol="0">
              <a:spAutoFit/>
            </a:bodyPr>
            <a:lstStyle/>
            <a:p>
              <a:r>
                <a:rPr lang="en-US" sz="1200" dirty="0" smtClean="0"/>
                <a:t>Effective rotation radius</a:t>
              </a:r>
              <a:endParaRPr lang="en-US" sz="1200" dirty="0"/>
            </a:p>
          </p:txBody>
        </p:sp>
      </p:grpSp>
      <p:sp>
        <p:nvSpPr>
          <p:cNvPr id="51" name="TextBox 50"/>
          <p:cNvSpPr txBox="1"/>
          <p:nvPr/>
        </p:nvSpPr>
        <p:spPr>
          <a:xfrm>
            <a:off x="5486400" y="6368534"/>
            <a:ext cx="3198311" cy="369332"/>
          </a:xfrm>
          <a:prstGeom prst="rect">
            <a:avLst/>
          </a:prstGeom>
          <a:noFill/>
        </p:spPr>
        <p:txBody>
          <a:bodyPr wrap="none" rtlCol="0">
            <a:spAutoFit/>
          </a:bodyPr>
          <a:lstStyle/>
          <a:p>
            <a:r>
              <a:rPr lang="en-US" dirty="0" smtClean="0"/>
              <a:t>Vertical </a:t>
            </a:r>
            <a:r>
              <a:rPr lang="en-US" dirty="0" err="1" smtClean="0"/>
              <a:t>pcb</a:t>
            </a:r>
            <a:r>
              <a:rPr lang="en-US" dirty="0" smtClean="0"/>
              <a:t> offset used in </a:t>
            </a:r>
            <a:r>
              <a:rPr lang="en-US" dirty="0" err="1" smtClean="0"/>
              <a:t>Kn</a:t>
            </a:r>
            <a:endParaRPr lang="en-US" dirty="0"/>
          </a:p>
        </p:txBody>
      </p:sp>
      <p:sp>
        <p:nvSpPr>
          <p:cNvPr id="55" name="TextBox 54"/>
          <p:cNvSpPr txBox="1"/>
          <p:nvPr/>
        </p:nvSpPr>
        <p:spPr>
          <a:xfrm>
            <a:off x="8564136" y="5306199"/>
            <a:ext cx="503664" cy="369332"/>
          </a:xfrm>
          <a:prstGeom prst="rect">
            <a:avLst/>
          </a:prstGeom>
          <a:noFill/>
          <a:ln>
            <a:noFill/>
          </a:ln>
        </p:spPr>
        <p:txBody>
          <a:bodyPr wrap="none" rtlCol="0">
            <a:spAutoFit/>
          </a:bodyPr>
          <a:lstStyle/>
          <a:p>
            <a:r>
              <a:rPr lang="en-US" dirty="0" smtClean="0">
                <a:solidFill>
                  <a:srgbClr val="00B050"/>
                </a:solidFill>
              </a:rPr>
              <a:t>DB</a:t>
            </a:r>
            <a:endParaRPr lang="en-US" dirty="0">
              <a:solidFill>
                <a:srgbClr val="00B050"/>
              </a:solidFill>
            </a:endParaRPr>
          </a:p>
        </p:txBody>
      </p:sp>
      <p:grpSp>
        <p:nvGrpSpPr>
          <p:cNvPr id="24" name="Group 23"/>
          <p:cNvGrpSpPr/>
          <p:nvPr/>
        </p:nvGrpSpPr>
        <p:grpSpPr>
          <a:xfrm>
            <a:off x="4876800" y="4724400"/>
            <a:ext cx="3824303" cy="1708667"/>
            <a:chOff x="5092700" y="4650600"/>
            <a:chExt cx="3824303" cy="1708667"/>
          </a:xfrm>
        </p:grpSpPr>
        <p:grpSp>
          <p:nvGrpSpPr>
            <p:cNvPr id="50" name="Group 49"/>
            <p:cNvGrpSpPr/>
            <p:nvPr/>
          </p:nvGrpSpPr>
          <p:grpSpPr>
            <a:xfrm>
              <a:off x="5715536" y="4925199"/>
              <a:ext cx="2895600" cy="1295400"/>
              <a:chOff x="914400" y="4876800"/>
              <a:chExt cx="2895600" cy="1295400"/>
            </a:xfrm>
          </p:grpSpPr>
          <p:cxnSp>
            <p:nvCxnSpPr>
              <p:cNvPr id="58" name="Straight Connector 57"/>
              <p:cNvCxnSpPr/>
              <p:nvPr/>
            </p:nvCxnSpPr>
            <p:spPr>
              <a:xfrm>
                <a:off x="914400" y="4876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14400" y="6172200"/>
                <a:ext cx="28956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5981700" y="5121533"/>
              <a:ext cx="2430036" cy="679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411736" y="4838700"/>
              <a:ext cx="505267" cy="369332"/>
            </a:xfrm>
            <a:prstGeom prst="rect">
              <a:avLst/>
            </a:prstGeom>
            <a:noFill/>
            <a:ln>
              <a:noFill/>
            </a:ln>
          </p:spPr>
          <p:txBody>
            <a:bodyPr wrap="none" rtlCol="0">
              <a:spAutoFit/>
            </a:bodyPr>
            <a:lstStyle/>
            <a:p>
              <a:r>
                <a:rPr lang="en-US" dirty="0" smtClean="0">
                  <a:solidFill>
                    <a:srgbClr val="FF0000"/>
                  </a:solidFill>
                </a:rPr>
                <a:t>UB</a:t>
              </a:r>
              <a:endParaRPr lang="en-US" dirty="0">
                <a:solidFill>
                  <a:srgbClr val="FF0000"/>
                </a:solidFill>
              </a:endParaRPr>
            </a:p>
          </p:txBody>
        </p:sp>
        <p:cxnSp>
          <p:nvCxnSpPr>
            <p:cNvPr id="54" name="Straight Connector 53"/>
            <p:cNvCxnSpPr/>
            <p:nvPr/>
          </p:nvCxnSpPr>
          <p:spPr>
            <a:xfrm>
              <a:off x="5867936" y="5479881"/>
              <a:ext cx="2667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63336" y="4925199"/>
              <a:ext cx="0" cy="14340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15000" y="4650600"/>
              <a:ext cx="1334020" cy="276999"/>
            </a:xfrm>
            <a:prstGeom prst="rect">
              <a:avLst/>
            </a:prstGeom>
            <a:solidFill>
              <a:srgbClr val="FFFF00"/>
            </a:solidFill>
          </p:spPr>
          <p:txBody>
            <a:bodyPr wrap="none" rtlCol="0">
              <a:spAutoFit/>
            </a:bodyPr>
            <a:lstStyle/>
            <a:p>
              <a:r>
                <a:rPr lang="en-US" sz="1200" dirty="0" smtClean="0"/>
                <a:t>Effective Y-offset</a:t>
              </a:r>
              <a:endParaRPr lang="en-US" sz="1200" dirty="0"/>
            </a:p>
          </p:txBody>
        </p:sp>
        <p:sp>
          <p:nvSpPr>
            <p:cNvPr id="60" name="TextBox 59"/>
            <p:cNvSpPr txBox="1"/>
            <p:nvPr/>
          </p:nvSpPr>
          <p:spPr>
            <a:xfrm>
              <a:off x="5092700" y="5121533"/>
              <a:ext cx="991136" cy="738664"/>
            </a:xfrm>
            <a:prstGeom prst="rect">
              <a:avLst/>
            </a:prstGeom>
            <a:noFill/>
          </p:spPr>
          <p:txBody>
            <a:bodyPr wrap="square" rtlCol="0">
              <a:spAutoFit/>
            </a:bodyPr>
            <a:lstStyle/>
            <a:p>
              <a:r>
                <a:rPr lang="en-US" sz="1400" dirty="0" smtClean="0"/>
                <a:t>Quad Field Angle </a:t>
              </a:r>
              <a:endParaRPr lang="en-US" sz="1400" dirty="0"/>
            </a:p>
          </p:txBody>
        </p:sp>
        <p:cxnSp>
          <p:nvCxnSpPr>
            <p:cNvPr id="19" name="Straight Arrow Connector 18"/>
            <p:cNvCxnSpPr/>
            <p:nvPr/>
          </p:nvCxnSpPr>
          <p:spPr>
            <a:xfrm>
              <a:off x="6629400" y="4951631"/>
              <a:ext cx="499417" cy="256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flipH="1">
            <a:off x="2378275" y="5079831"/>
            <a:ext cx="822125" cy="14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81468" y="228600"/>
            <a:ext cx="184731" cy="369332"/>
          </a:xfrm>
          <a:prstGeom prst="rect">
            <a:avLst/>
          </a:prstGeom>
          <a:noFill/>
        </p:spPr>
        <p:txBody>
          <a:bodyPr wrap="none" rtlCol="0">
            <a:spAutoFit/>
          </a:bodyPr>
          <a:lstStyle/>
          <a:p>
            <a:endParaRPr lang="en-US" dirty="0"/>
          </a:p>
        </p:txBody>
      </p:sp>
      <p:sp>
        <p:nvSpPr>
          <p:cNvPr id="16" name="TextBox 15"/>
          <p:cNvSpPr txBox="1"/>
          <p:nvPr/>
        </p:nvSpPr>
        <p:spPr>
          <a:xfrm>
            <a:off x="3026673" y="0"/>
            <a:ext cx="2993127" cy="369332"/>
          </a:xfrm>
          <a:prstGeom prst="rect">
            <a:avLst/>
          </a:prstGeom>
          <a:solidFill>
            <a:srgbClr val="FFFF00"/>
          </a:solidFill>
        </p:spPr>
        <p:txBody>
          <a:bodyPr wrap="none" rtlCol="0">
            <a:spAutoFit/>
          </a:bodyPr>
          <a:lstStyle/>
          <a:p>
            <a:r>
              <a:rPr lang="en-US" dirty="0" smtClean="0"/>
              <a:t>Calibration of PCB position</a:t>
            </a:r>
            <a:endParaRPr lang="en-US" dirty="0"/>
          </a:p>
        </p:txBody>
      </p:sp>
    </p:spTree>
    <p:extLst>
      <p:ext uri="{BB962C8B-B14F-4D97-AF65-F5344CB8AC3E}">
        <p14:creationId xmlns:p14="http://schemas.microsoft.com/office/powerpoint/2010/main" val="186264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 y="1371600"/>
            <a:ext cx="4855423" cy="290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187" y="1403268"/>
            <a:ext cx="4722813" cy="293204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97"/>
          <p:cNvSpPr txBox="1">
            <a:spLocks noChangeArrowheads="1"/>
          </p:cNvSpPr>
          <p:nvPr/>
        </p:nvSpPr>
        <p:spPr bwMode="auto">
          <a:xfrm>
            <a:off x="76200" y="4608449"/>
            <a:ext cx="9037656"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pPr algn="ctr"/>
            <a:r>
              <a:rPr lang="en-US" sz="1800" dirty="0"/>
              <a:t>For given radius, a 10 layer PCB will </a:t>
            </a:r>
            <a:r>
              <a:rPr lang="en-US" sz="1800" dirty="0" smtClean="0"/>
              <a:t>have sensitivity ~</a:t>
            </a:r>
            <a:r>
              <a:rPr lang="en-US" sz="1800" dirty="0" smtClean="0">
                <a:latin typeface="ZapfChancery"/>
              </a:rPr>
              <a:t>equal to or  greater than </a:t>
            </a:r>
            <a:r>
              <a:rPr lang="en-US" sz="1800" dirty="0" smtClean="0"/>
              <a:t>a </a:t>
            </a:r>
            <a:r>
              <a:rPr lang="en-US" sz="1800" dirty="0"/>
              <a:t>30 turn </a:t>
            </a:r>
            <a:r>
              <a:rPr lang="en-US" sz="1800" dirty="0" smtClean="0"/>
              <a:t>tangential style probe </a:t>
            </a:r>
            <a:r>
              <a:rPr lang="en-US" sz="1800" dirty="0"/>
              <a:t>(and </a:t>
            </a:r>
            <a:r>
              <a:rPr lang="en-US" sz="1800" dirty="0" err="1"/>
              <a:t>moreso</a:t>
            </a:r>
            <a:r>
              <a:rPr lang="en-US" sz="1800" dirty="0"/>
              <a:t> as probe radius increases). </a:t>
            </a:r>
            <a:endParaRPr lang="en-US" sz="1800" dirty="0" smtClean="0"/>
          </a:p>
        </p:txBody>
      </p:sp>
      <p:sp>
        <p:nvSpPr>
          <p:cNvPr id="10" name="TextBox 98"/>
          <p:cNvSpPr txBox="1">
            <a:spLocks noChangeArrowheads="1"/>
          </p:cNvSpPr>
          <p:nvPr/>
        </p:nvSpPr>
        <p:spPr bwMode="auto">
          <a:xfrm>
            <a:off x="6222277" y="838200"/>
            <a:ext cx="1219200"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a:t>Dipole</a:t>
            </a:r>
          </a:p>
        </p:txBody>
      </p:sp>
      <p:sp>
        <p:nvSpPr>
          <p:cNvPr id="11" name="TextBox 99"/>
          <p:cNvSpPr txBox="1">
            <a:spLocks noChangeArrowheads="1"/>
          </p:cNvSpPr>
          <p:nvPr/>
        </p:nvSpPr>
        <p:spPr bwMode="auto">
          <a:xfrm>
            <a:off x="1997017" y="838200"/>
            <a:ext cx="857269"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a:t>Quad</a:t>
            </a:r>
          </a:p>
        </p:txBody>
      </p:sp>
      <p:sp>
        <p:nvSpPr>
          <p:cNvPr id="12" name="TextBox 11"/>
          <p:cNvSpPr txBox="1"/>
          <p:nvPr/>
        </p:nvSpPr>
        <p:spPr>
          <a:xfrm>
            <a:off x="1144587" y="5537200"/>
            <a:ext cx="6553200" cy="584775"/>
          </a:xfrm>
          <a:prstGeom prst="rect">
            <a:avLst/>
          </a:prstGeom>
          <a:solidFill>
            <a:srgbClr val="FFDC6D"/>
          </a:solidFill>
        </p:spPr>
        <p:txBody>
          <a:bodyPr wrap="square" rtlCol="0">
            <a:spAutoFit/>
          </a:bodyPr>
          <a:lstStyle/>
          <a:p>
            <a:pPr algn="ctr"/>
            <a:r>
              <a:rPr lang="en-US" sz="1600" dirty="0">
                <a:latin typeface="Times New Roman" pitchFamily="18" charset="0"/>
                <a:cs typeface="Times New Roman" pitchFamily="18" charset="0"/>
              </a:rPr>
              <a:t>Effective gains </a:t>
            </a:r>
            <a:r>
              <a:rPr lang="en-US" sz="1600" dirty="0" smtClean="0">
                <a:latin typeface="Times New Roman" pitchFamily="18" charset="0"/>
                <a:cs typeface="Times New Roman" pitchFamily="18" charset="0"/>
              </a:rPr>
              <a:t>may also be made </a:t>
            </a:r>
            <a:r>
              <a:rPr lang="en-US" sz="1600" dirty="0">
                <a:latin typeface="Times New Roman" pitchFamily="18" charset="0"/>
                <a:cs typeface="Times New Roman" pitchFamily="18" charset="0"/>
              </a:rPr>
              <a:t>because high </a:t>
            </a:r>
            <a:r>
              <a:rPr lang="en-US" sz="1600" dirty="0" smtClean="0">
                <a:latin typeface="Times New Roman" pitchFamily="18" charset="0"/>
                <a:cs typeface="Times New Roman" pitchFamily="18" charset="0"/>
              </a:rPr>
              <a:t>analog bucking </a:t>
            </a:r>
            <a:r>
              <a:rPr lang="en-US" sz="1600" dirty="0">
                <a:latin typeface="Times New Roman" pitchFamily="18" charset="0"/>
                <a:cs typeface="Times New Roman" pitchFamily="18" charset="0"/>
              </a:rPr>
              <a:t>ratio allows </a:t>
            </a:r>
            <a:r>
              <a:rPr lang="en-US" sz="1600" dirty="0" smtClean="0">
                <a:latin typeface="Times New Roman" pitchFamily="18" charset="0"/>
                <a:cs typeface="Times New Roman" pitchFamily="18" charset="0"/>
              </a:rPr>
              <a:t>amplification of signals before electronics.</a:t>
            </a:r>
            <a:endParaRPr lang="en-US" sz="1600" dirty="0">
              <a:latin typeface="Times New Roman" pitchFamily="18" charset="0"/>
              <a:cs typeface="Times New Roman" pitchFamily="18" charset="0"/>
            </a:endParaRPr>
          </a:p>
        </p:txBody>
      </p:sp>
      <p:sp>
        <p:nvSpPr>
          <p:cNvPr id="2" name="TextBox 1"/>
          <p:cNvSpPr txBox="1"/>
          <p:nvPr/>
        </p:nvSpPr>
        <p:spPr>
          <a:xfrm>
            <a:off x="1882342" y="56634"/>
            <a:ext cx="5077690" cy="369332"/>
          </a:xfrm>
          <a:prstGeom prst="rect">
            <a:avLst/>
          </a:prstGeom>
          <a:solidFill>
            <a:srgbClr val="FFFF00"/>
          </a:solidFill>
        </p:spPr>
        <p:txBody>
          <a:bodyPr wrap="square" rtlCol="0">
            <a:spAutoFit/>
          </a:bodyPr>
          <a:lstStyle/>
          <a:p>
            <a:r>
              <a:rPr lang="en-US" dirty="0" smtClean="0"/>
              <a:t>PCB sensitivity compared to Tangential probe</a:t>
            </a:r>
            <a:endParaRPr lang="en-US" dirty="0"/>
          </a:p>
        </p:txBody>
      </p:sp>
      <p:sp>
        <p:nvSpPr>
          <p:cNvPr id="3" name="TextBox 2"/>
          <p:cNvSpPr txBox="1"/>
          <p:nvPr/>
        </p:nvSpPr>
        <p:spPr>
          <a:xfrm>
            <a:off x="838481" y="1765300"/>
            <a:ext cx="1574470" cy="369332"/>
          </a:xfrm>
          <a:prstGeom prst="rect">
            <a:avLst/>
          </a:prstGeom>
          <a:noFill/>
        </p:spPr>
        <p:txBody>
          <a:bodyPr wrap="none" rtlCol="0">
            <a:spAutoFit/>
          </a:bodyPr>
          <a:lstStyle/>
          <a:p>
            <a:r>
              <a:rPr lang="en-US" b="1" dirty="0" smtClean="0">
                <a:solidFill>
                  <a:srgbClr val="0070C0"/>
                </a:solidFill>
              </a:rPr>
              <a:t>PCB r=32mm</a:t>
            </a:r>
            <a:endParaRPr lang="en-US" b="1" dirty="0">
              <a:solidFill>
                <a:srgbClr val="0070C0"/>
              </a:solidFill>
            </a:endParaRPr>
          </a:p>
        </p:txBody>
      </p:sp>
      <p:sp>
        <p:nvSpPr>
          <p:cNvPr id="13" name="TextBox 12"/>
          <p:cNvSpPr txBox="1"/>
          <p:nvPr/>
        </p:nvSpPr>
        <p:spPr>
          <a:xfrm>
            <a:off x="914400" y="3059668"/>
            <a:ext cx="1574470" cy="369332"/>
          </a:xfrm>
          <a:prstGeom prst="rect">
            <a:avLst/>
          </a:prstGeom>
          <a:noFill/>
        </p:spPr>
        <p:txBody>
          <a:bodyPr wrap="none" rtlCol="0">
            <a:spAutoFit/>
          </a:bodyPr>
          <a:lstStyle/>
          <a:p>
            <a:r>
              <a:rPr lang="en-US" b="1" dirty="0" smtClean="0">
                <a:solidFill>
                  <a:srgbClr val="FF0000"/>
                </a:solidFill>
              </a:rPr>
              <a:t>PCB r=16mm</a:t>
            </a:r>
            <a:endParaRPr lang="en-US" b="1" dirty="0">
              <a:solidFill>
                <a:srgbClr val="FF0000"/>
              </a:solidFill>
            </a:endParaRPr>
          </a:p>
        </p:txBody>
      </p:sp>
      <p:sp>
        <p:nvSpPr>
          <p:cNvPr id="14" name="TextBox 13"/>
          <p:cNvSpPr txBox="1"/>
          <p:nvPr/>
        </p:nvSpPr>
        <p:spPr>
          <a:xfrm>
            <a:off x="5435930" y="1828800"/>
            <a:ext cx="1574470" cy="369332"/>
          </a:xfrm>
          <a:prstGeom prst="rect">
            <a:avLst/>
          </a:prstGeom>
          <a:noFill/>
        </p:spPr>
        <p:txBody>
          <a:bodyPr wrap="none" rtlCol="0">
            <a:spAutoFit/>
          </a:bodyPr>
          <a:lstStyle/>
          <a:p>
            <a:r>
              <a:rPr lang="en-US" b="1" dirty="0" smtClean="0">
                <a:solidFill>
                  <a:srgbClr val="0070C0"/>
                </a:solidFill>
              </a:rPr>
              <a:t>PCB r=32mm</a:t>
            </a:r>
            <a:endParaRPr lang="en-US" b="1" dirty="0">
              <a:solidFill>
                <a:srgbClr val="0070C0"/>
              </a:solidFill>
            </a:endParaRPr>
          </a:p>
        </p:txBody>
      </p:sp>
      <p:sp>
        <p:nvSpPr>
          <p:cNvPr id="15" name="TextBox 14"/>
          <p:cNvSpPr txBox="1"/>
          <p:nvPr/>
        </p:nvSpPr>
        <p:spPr>
          <a:xfrm>
            <a:off x="5435930" y="3059668"/>
            <a:ext cx="1574470" cy="369332"/>
          </a:xfrm>
          <a:prstGeom prst="rect">
            <a:avLst/>
          </a:prstGeom>
          <a:noFill/>
        </p:spPr>
        <p:txBody>
          <a:bodyPr wrap="none" rtlCol="0">
            <a:spAutoFit/>
          </a:bodyPr>
          <a:lstStyle/>
          <a:p>
            <a:r>
              <a:rPr lang="en-US" b="1" dirty="0" smtClean="0">
                <a:solidFill>
                  <a:srgbClr val="FF0000"/>
                </a:solidFill>
              </a:rPr>
              <a:t>PCB r=16mm</a:t>
            </a:r>
            <a:endParaRPr lang="en-US" b="1" dirty="0">
              <a:solidFill>
                <a:srgbClr val="FF0000"/>
              </a:solidFill>
            </a:endParaRPr>
          </a:p>
        </p:txBody>
      </p:sp>
    </p:spTree>
    <p:extLst>
      <p:ext uri="{BB962C8B-B14F-4D97-AF65-F5344CB8AC3E}">
        <p14:creationId xmlns:p14="http://schemas.microsoft.com/office/powerpoint/2010/main" val="30018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971800"/>
            <a:ext cx="2971800" cy="369332"/>
          </a:xfrm>
          <a:prstGeom prst="rect">
            <a:avLst/>
          </a:prstGeom>
          <a:noFill/>
        </p:spPr>
        <p:txBody>
          <a:bodyPr wrap="square" rtlCol="0">
            <a:spAutoFit/>
          </a:bodyPr>
          <a:lstStyle/>
          <a:p>
            <a:r>
              <a:rPr lang="en-US" dirty="0" smtClean="0"/>
              <a:t>SUPPORT STRUCTURES</a:t>
            </a:r>
            <a:endParaRPr lang="en-US" dirty="0"/>
          </a:p>
        </p:txBody>
      </p:sp>
    </p:spTree>
    <p:extLst>
      <p:ext uri="{BB962C8B-B14F-4D97-AF65-F5344CB8AC3E}">
        <p14:creationId xmlns:p14="http://schemas.microsoft.com/office/powerpoint/2010/main" val="2438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5486"/>
            <a:ext cx="5562600" cy="6555641"/>
          </a:xfrm>
          <a:prstGeom prst="rect">
            <a:avLst/>
          </a:prstGeom>
          <a:noFill/>
        </p:spPr>
        <p:txBody>
          <a:bodyPr wrap="square" rtlCol="0">
            <a:spAutoFit/>
          </a:bodyPr>
          <a:lstStyle/>
          <a:p>
            <a:r>
              <a:rPr lang="en-US" dirty="0"/>
              <a:t>Several methods have been successfully developed to control the stiffness and trajectory of the PCB probe as it rotates in the magnet aperture.</a:t>
            </a:r>
          </a:p>
          <a:p>
            <a:endParaRPr lang="en-US" dirty="0" smtClean="0"/>
          </a:p>
          <a:p>
            <a:r>
              <a:rPr lang="en-US" dirty="0" smtClean="0"/>
              <a:t>A</a:t>
            </a:r>
            <a:r>
              <a:rPr lang="en-US" dirty="0"/>
              <a:t>.	</a:t>
            </a:r>
            <a:r>
              <a:rPr lang="en-US" sz="2400" b="1" dirty="0">
                <a:solidFill>
                  <a:srgbClr val="FF0000"/>
                </a:solidFill>
              </a:rPr>
              <a:t>Probe in Tube</a:t>
            </a:r>
          </a:p>
          <a:p>
            <a:r>
              <a:rPr lang="en-US" dirty="0"/>
              <a:t>Broaching the inside of a G10 cylindrical tube so that a circuit board can be inserted and held by the inside diameter proved to be a very effective way of supporting the circuit </a:t>
            </a:r>
            <a:r>
              <a:rPr lang="en-US" dirty="0" smtClean="0"/>
              <a:t>board. Since </a:t>
            </a:r>
            <a:r>
              <a:rPr lang="en-US" dirty="0"/>
              <a:t>most of the non-PCB probes at </a:t>
            </a:r>
            <a:r>
              <a:rPr lang="en-US" dirty="0" err="1"/>
              <a:t>Fermilab</a:t>
            </a:r>
            <a:r>
              <a:rPr lang="en-US" dirty="0"/>
              <a:t> are wound directly on G10 cylinders with machined end-plugs, this also was a natural extension of our standard probe manufacturing. </a:t>
            </a:r>
            <a:endParaRPr lang="en-US" dirty="0" smtClean="0"/>
          </a:p>
          <a:p>
            <a:endParaRPr lang="en-US" dirty="0"/>
          </a:p>
          <a:p>
            <a:r>
              <a:rPr lang="en-US" dirty="0" smtClean="0"/>
              <a:t>Two drawbacks</a:t>
            </a:r>
          </a:p>
          <a:p>
            <a:pPr marL="342900" indent="-342900">
              <a:buFont typeface="+mj-lt"/>
              <a:buAutoNum type="arabicPeriod"/>
            </a:pPr>
            <a:r>
              <a:rPr lang="en-US" dirty="0" smtClean="0"/>
              <a:t>Broaching </a:t>
            </a:r>
            <a:r>
              <a:rPr lang="en-US" dirty="0"/>
              <a:t>needs to leave some thickness remaining on the cylinder, and thus the outermost traces of the probe (which are crucial for measurements of the higher orders) would lose ~2-3 mm of radius; </a:t>
            </a:r>
            <a:endParaRPr lang="en-US" dirty="0" smtClean="0"/>
          </a:p>
          <a:p>
            <a:pPr marL="342900" indent="-342900">
              <a:buFont typeface="+mj-lt"/>
              <a:buAutoNum type="arabicPeriod"/>
            </a:pPr>
            <a:r>
              <a:rPr lang="en-US" dirty="0" smtClean="0"/>
              <a:t>Every </a:t>
            </a:r>
            <a:r>
              <a:rPr lang="en-US" dirty="0"/>
              <a:t>change of circuit board diameter would require a new tube and machined end plugs.</a:t>
            </a:r>
          </a:p>
          <a:p>
            <a:endParaRPr lang="en-U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276600"/>
            <a:ext cx="335280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400800" y="990600"/>
            <a:ext cx="1752600" cy="1677888"/>
            <a:chOff x="6858000" y="914400"/>
            <a:chExt cx="1752600" cy="1677888"/>
          </a:xfrm>
        </p:grpSpPr>
        <p:sp>
          <p:nvSpPr>
            <p:cNvPr id="6" name="Oval 5"/>
            <p:cNvSpPr/>
            <p:nvPr/>
          </p:nvSpPr>
          <p:spPr>
            <a:xfrm>
              <a:off x="6858000" y="914400"/>
              <a:ext cx="1752600" cy="1677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1066800"/>
              <a:ext cx="1433237"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14591" y="990600"/>
              <a:ext cx="234229"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0" y="2362200"/>
              <a:ext cx="234229"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457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15900"/>
            <a:ext cx="8686800" cy="3231654"/>
          </a:xfrm>
          <a:prstGeom prst="rect">
            <a:avLst/>
          </a:prstGeom>
          <a:noFill/>
        </p:spPr>
        <p:txBody>
          <a:bodyPr wrap="square" rtlCol="0">
            <a:spAutoFit/>
          </a:bodyPr>
          <a:lstStyle/>
          <a:p>
            <a:r>
              <a:rPr lang="en-US" dirty="0"/>
              <a:t>B.	</a:t>
            </a:r>
            <a:r>
              <a:rPr lang="en-US" sz="2400" b="1" dirty="0" err="1">
                <a:solidFill>
                  <a:srgbClr val="FF0000"/>
                </a:solidFill>
              </a:rPr>
              <a:t>Strongback</a:t>
            </a:r>
            <a:endParaRPr lang="en-US" sz="2400" b="1" dirty="0">
              <a:solidFill>
                <a:srgbClr val="FF0000"/>
              </a:solidFill>
            </a:endParaRPr>
          </a:p>
          <a:p>
            <a:r>
              <a:rPr lang="en-US" dirty="0"/>
              <a:t>Another successful effort was to have a </a:t>
            </a:r>
            <a:r>
              <a:rPr lang="en-US" dirty="0" err="1"/>
              <a:t>strongback</a:t>
            </a:r>
            <a:r>
              <a:rPr lang="en-US" dirty="0"/>
              <a:t> built to support a PCB at its </a:t>
            </a:r>
            <a:r>
              <a:rPr lang="en-US" dirty="0" err="1" smtClean="0"/>
              <a:t>midplane</a:t>
            </a:r>
            <a:r>
              <a:rPr lang="en-US" dirty="0" smtClean="0"/>
              <a:t>. </a:t>
            </a:r>
            <a:r>
              <a:rPr lang="en-US" dirty="0"/>
              <a:t>Any width PCB with thickness less than 4mm could then be rigidly captured and rotated. This allows a variety of PCBs to be tested easily, adapting to various apertures via spacers on the bearings. </a:t>
            </a:r>
            <a:endParaRPr lang="en-US" dirty="0" smtClean="0"/>
          </a:p>
          <a:p>
            <a:endParaRPr lang="en-US" dirty="0"/>
          </a:p>
          <a:p>
            <a:r>
              <a:rPr lang="en-US" dirty="0" smtClean="0"/>
              <a:t>The </a:t>
            </a:r>
            <a:r>
              <a:rPr lang="en-US" dirty="0"/>
              <a:t>drawback here is that the </a:t>
            </a:r>
            <a:r>
              <a:rPr lang="en-US" dirty="0" err="1"/>
              <a:t>strongback</a:t>
            </a:r>
            <a:r>
              <a:rPr lang="en-US" dirty="0"/>
              <a:t> requires extensive machining to fabricate. Since replication is costly, PCB probes would need to be changed in and out frequently for various measurements, increasing the risk of damage to the probes or their wiring. This also causes only a single probe to be available at a given time.</a:t>
            </a:r>
          </a:p>
          <a:p>
            <a:endParaRPr lang="en-US" dirty="0"/>
          </a:p>
        </p:txBody>
      </p:sp>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t="16266"/>
          <a:stretch>
            <a:fillRect/>
          </a:stretch>
        </p:blipFill>
        <p:spPr bwMode="auto">
          <a:xfrm>
            <a:off x="2019683" y="3581400"/>
            <a:ext cx="4952234" cy="31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9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Acknowledgements</a:t>
            </a:r>
            <a:r>
              <a:rPr lang="en-US" dirty="0" smtClean="0"/>
              <a:t>:</a:t>
            </a:r>
          </a:p>
          <a:p>
            <a:pPr marL="0" indent="0">
              <a:buFont typeface="Arial" pitchFamily="34" charset="0"/>
              <a:buNone/>
            </a:pPr>
            <a:endParaRPr lang="en-US" sz="2000" dirty="0" smtClean="0"/>
          </a:p>
          <a:p>
            <a:pPr marL="0" indent="0" algn="ctr">
              <a:buNone/>
            </a:pPr>
            <a:r>
              <a:rPr lang="en-US" sz="1800" dirty="0" smtClean="0"/>
              <a:t>John Tompkins, Tom </a:t>
            </a:r>
            <a:r>
              <a:rPr lang="en-US" sz="1800" dirty="0" err="1" smtClean="0"/>
              <a:t>Wokas</a:t>
            </a:r>
            <a:r>
              <a:rPr lang="en-US" sz="1800" dirty="0" smtClean="0"/>
              <a:t>, Don Mitchell,</a:t>
            </a:r>
            <a:br>
              <a:rPr lang="en-US" sz="1800" dirty="0" smtClean="0"/>
            </a:br>
            <a:r>
              <a:rPr lang="en-US" sz="1800" dirty="0" smtClean="0"/>
              <a:t> </a:t>
            </a:r>
            <a:r>
              <a:rPr lang="en-US" sz="1800" dirty="0" err="1"/>
              <a:t>Andrzej</a:t>
            </a:r>
            <a:r>
              <a:rPr lang="en-US" sz="1800" dirty="0"/>
              <a:t> </a:t>
            </a:r>
            <a:r>
              <a:rPr lang="en-US" sz="1800" dirty="0" err="1" smtClean="0"/>
              <a:t>Makulski</a:t>
            </a:r>
            <a:r>
              <a:rPr lang="en-US" sz="1800" dirty="0" smtClean="0"/>
              <a:t>, </a:t>
            </a:r>
            <a:r>
              <a:rPr lang="en-US" sz="1800" dirty="0"/>
              <a:t>George </a:t>
            </a:r>
            <a:r>
              <a:rPr lang="en-US" sz="1800" dirty="0" err="1" smtClean="0"/>
              <a:t>Velev</a:t>
            </a:r>
            <a:r>
              <a:rPr lang="en-US" sz="1800" dirty="0" smtClean="0"/>
              <a:t>, </a:t>
            </a:r>
            <a:r>
              <a:rPr lang="en-US" sz="1800" dirty="0" err="1" smtClean="0"/>
              <a:t>Guram</a:t>
            </a:r>
            <a:r>
              <a:rPr lang="en-US" sz="1800" dirty="0" smtClean="0"/>
              <a:t> </a:t>
            </a:r>
            <a:r>
              <a:rPr lang="en-US" sz="1800" dirty="0" err="1" smtClean="0"/>
              <a:t>Chlacidze</a:t>
            </a:r>
            <a:r>
              <a:rPr lang="en-US" sz="1800" dirty="0" smtClean="0"/>
              <a:t>, Mike </a:t>
            </a:r>
            <a:r>
              <a:rPr lang="en-US" sz="1800" dirty="0" err="1" smtClean="0"/>
              <a:t>Tartaglia</a:t>
            </a:r>
            <a:r>
              <a:rPr lang="en-US" sz="1800" dirty="0" smtClean="0"/>
              <a:t>, Marc Buehler, Nina </a:t>
            </a:r>
            <a:r>
              <a:rPr lang="en-US" sz="1800" dirty="0" err="1" smtClean="0"/>
              <a:t>Moibenko</a:t>
            </a:r>
            <a:r>
              <a:rPr lang="en-US" sz="1800" dirty="0" smtClean="0"/>
              <a:t>, </a:t>
            </a:r>
            <a:r>
              <a:rPr lang="en-US" sz="1800" dirty="0" err="1" smtClean="0"/>
              <a:t>Cosmore</a:t>
            </a:r>
            <a:r>
              <a:rPr lang="en-US" sz="1800" dirty="0" smtClean="0"/>
              <a:t> Sylvester, Darryl </a:t>
            </a:r>
            <a:r>
              <a:rPr lang="en-US" sz="1800" dirty="0" err="1" smtClean="0"/>
              <a:t>Orris</a:t>
            </a:r>
            <a:r>
              <a:rPr lang="en-US" sz="1800" dirty="0" smtClean="0"/>
              <a:t>,</a:t>
            </a:r>
            <a:br>
              <a:rPr lang="en-US" sz="1800" dirty="0" smtClean="0"/>
            </a:br>
            <a:r>
              <a:rPr lang="en-US" sz="1800" dirty="0" smtClean="0"/>
              <a:t> </a:t>
            </a:r>
            <a:r>
              <a:rPr lang="en-US" sz="1800" dirty="0" err="1" smtClean="0"/>
              <a:t>Xiaorong</a:t>
            </a:r>
            <a:r>
              <a:rPr lang="en-US" sz="1800" dirty="0" smtClean="0"/>
              <a:t> Wang (LBNL)</a:t>
            </a:r>
            <a:endParaRPr lang="en-US" sz="1800" dirty="0"/>
          </a:p>
        </p:txBody>
      </p:sp>
    </p:spTree>
    <p:extLst>
      <p:ext uri="{BB962C8B-B14F-4D97-AF65-F5344CB8AC3E}">
        <p14:creationId xmlns:p14="http://schemas.microsoft.com/office/powerpoint/2010/main" val="73587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186309"/>
          </a:xfrm>
          <a:prstGeom prst="rect">
            <a:avLst/>
          </a:prstGeom>
          <a:noFill/>
        </p:spPr>
        <p:txBody>
          <a:bodyPr wrap="square" rtlCol="0">
            <a:spAutoFit/>
          </a:bodyPr>
          <a:lstStyle/>
          <a:p>
            <a:r>
              <a:rPr lang="en-US" dirty="0"/>
              <a:t>C.	</a:t>
            </a:r>
            <a:r>
              <a:rPr lang="en-US" sz="2400" b="1" dirty="0">
                <a:solidFill>
                  <a:srgbClr val="FF0000"/>
                </a:solidFill>
              </a:rPr>
              <a:t>Fused Deposition Modeling (FDM)</a:t>
            </a:r>
          </a:p>
          <a:p>
            <a:r>
              <a:rPr lang="en-US" dirty="0"/>
              <a:t>Most recently, FDM (i.e. 3D printing) has been used to fabricate support structures for the PCB probes. </a:t>
            </a:r>
            <a:r>
              <a:rPr lang="en-US" dirty="0" smtClean="0"/>
              <a:t/>
            </a:r>
            <a:br>
              <a:rPr lang="en-US" dirty="0" smtClean="0"/>
            </a:br>
            <a:endParaRPr lang="en-US" dirty="0" smtClean="0"/>
          </a:p>
          <a:p>
            <a:r>
              <a:rPr lang="en-US" dirty="0" smtClean="0"/>
              <a:t>The </a:t>
            </a:r>
            <a:r>
              <a:rPr lang="en-US" dirty="0"/>
              <a:t>3D printer at </a:t>
            </a:r>
            <a:r>
              <a:rPr lang="en-US" dirty="0" err="1"/>
              <a:t>Fermilab</a:t>
            </a:r>
            <a:r>
              <a:rPr lang="en-US" dirty="0"/>
              <a:t> uses </a:t>
            </a:r>
            <a:r>
              <a:rPr lang="en-US" dirty="0">
                <a:solidFill>
                  <a:srgbClr val="0070C0"/>
                </a:solidFill>
              </a:rPr>
              <a:t>ABS Plus thermoplastic </a:t>
            </a:r>
            <a:r>
              <a:rPr lang="en-US" dirty="0"/>
              <a:t>and stereo lithography (STL) files to generate parts of cubic size up to 225 m</a:t>
            </a:r>
            <a:r>
              <a:rPr lang="en-US" dirty="0" smtClean="0"/>
              <a:t>m </a:t>
            </a:r>
            <a:r>
              <a:rPr lang="en-US" dirty="0"/>
              <a:t>a side. </a:t>
            </a:r>
            <a:endParaRPr lang="en-US" dirty="0" smtClean="0"/>
          </a:p>
          <a:p>
            <a:endParaRPr lang="en-US" dirty="0" smtClean="0"/>
          </a:p>
          <a:p>
            <a:r>
              <a:rPr lang="en-US" dirty="0" smtClean="0"/>
              <a:t>Typical </a:t>
            </a:r>
            <a:r>
              <a:rPr lang="en-US" dirty="0"/>
              <a:t>probe pieces have been broken up into lengths of about 100 mm and connected together with full probe length, 6.4  mm diameter, </a:t>
            </a:r>
            <a:r>
              <a:rPr lang="en-US" dirty="0">
                <a:solidFill>
                  <a:srgbClr val="0070C0"/>
                </a:solidFill>
              </a:rPr>
              <a:t>carbon fiber support </a:t>
            </a:r>
            <a:r>
              <a:rPr lang="en-US" dirty="0" smtClean="0">
                <a:solidFill>
                  <a:srgbClr val="0070C0"/>
                </a:solidFill>
              </a:rPr>
              <a:t>rods</a:t>
            </a:r>
            <a:r>
              <a:rPr lang="en-US" dirty="0" smtClean="0"/>
              <a:t>. </a:t>
            </a:r>
            <a:br>
              <a:rPr lang="en-US" dirty="0" smtClean="0"/>
            </a:br>
            <a:endParaRPr lang="en-US" dirty="0"/>
          </a:p>
          <a:p>
            <a:r>
              <a:rPr lang="en-US" dirty="0"/>
              <a:t>The stated resolution of the printer is reasonably good, </a:t>
            </a:r>
            <a:r>
              <a:rPr lang="en-US" dirty="0" smtClean="0"/>
              <a:t>0.15 </a:t>
            </a:r>
            <a:r>
              <a:rPr lang="en-US" dirty="0"/>
              <a:t>mm, but still short of high-quality </a:t>
            </a:r>
            <a:r>
              <a:rPr lang="en-US" dirty="0" smtClean="0"/>
              <a:t>machining (note STL printers can have 0.025mm resolution). </a:t>
            </a:r>
            <a:r>
              <a:rPr lang="en-US" dirty="0"/>
              <a:t>However, inspection of printed pieces show that the </a:t>
            </a:r>
            <a:r>
              <a:rPr lang="en-US" dirty="0">
                <a:solidFill>
                  <a:srgbClr val="0070C0"/>
                </a:solidFill>
              </a:rPr>
              <a:t>average position of a hole through a 100 mm long piece deviates from its intended position on average by less than 0.05 mm</a:t>
            </a:r>
            <a:r>
              <a:rPr lang="en-US" dirty="0"/>
              <a:t>, and so with straight and stiff support rods (ceramic rods can be used to insure greater straightness and rigidity), the parts </a:t>
            </a:r>
            <a:r>
              <a:rPr lang="en-US" dirty="0" smtClean="0"/>
              <a:t>are </a:t>
            </a:r>
            <a:r>
              <a:rPr lang="en-US" sz="2000" b="1" u="sng" dirty="0" smtClean="0">
                <a:solidFill>
                  <a:srgbClr val="0070C0"/>
                </a:solidFill>
              </a:rPr>
              <a:t>more than adequate </a:t>
            </a:r>
            <a:r>
              <a:rPr lang="en-US" sz="2000" b="1" u="sng" dirty="0">
                <a:solidFill>
                  <a:srgbClr val="0070C0"/>
                </a:solidFill>
              </a:rPr>
              <a:t>for rotating coil probes that incorporate bucking</a:t>
            </a:r>
            <a:r>
              <a:rPr lang="en-US" sz="2000" u="sng" dirty="0" smtClean="0"/>
              <a:t>.</a:t>
            </a:r>
          </a:p>
          <a:p>
            <a:endParaRPr lang="en-US" dirty="0"/>
          </a:p>
          <a:p>
            <a:pPr marL="285750" indent="-285750">
              <a:buFont typeface="Arial" pitchFamily="34" charset="0"/>
              <a:buChar char="•"/>
            </a:pPr>
            <a:r>
              <a:rPr lang="en-US" dirty="0" smtClean="0"/>
              <a:t>FDM </a:t>
            </a:r>
            <a:r>
              <a:rPr lang="en-US" dirty="0"/>
              <a:t>enables easy replication so each PCB has its own </a:t>
            </a:r>
            <a:r>
              <a:rPr lang="en-US" dirty="0" smtClean="0"/>
              <a:t>support</a:t>
            </a:r>
          </a:p>
          <a:p>
            <a:pPr marL="285750" indent="-285750">
              <a:buFont typeface="Arial" pitchFamily="34" charset="0"/>
              <a:buChar char="•"/>
            </a:pPr>
            <a:r>
              <a:rPr lang="en-US" dirty="0" smtClean="0"/>
              <a:t>Can </a:t>
            </a:r>
            <a:r>
              <a:rPr lang="en-US" dirty="0"/>
              <a:t>incorporate features that would be difficult or impossible to </a:t>
            </a:r>
            <a:r>
              <a:rPr lang="en-US" dirty="0" smtClean="0"/>
              <a:t>machine (e.g</a:t>
            </a:r>
            <a:r>
              <a:rPr lang="en-US" dirty="0"/>
              <a:t>. allows us to place the outer PCB traces right at the probe </a:t>
            </a:r>
            <a:r>
              <a:rPr lang="en-US" dirty="0" smtClean="0"/>
              <a:t>radius)</a:t>
            </a:r>
            <a:endParaRPr lang="en-US" dirty="0"/>
          </a:p>
        </p:txBody>
      </p:sp>
    </p:spTree>
    <p:extLst>
      <p:ext uri="{BB962C8B-B14F-4D97-AF65-F5344CB8AC3E}">
        <p14:creationId xmlns:p14="http://schemas.microsoft.com/office/powerpoint/2010/main" val="129774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1" y="228600"/>
            <a:ext cx="8667757" cy="1477328"/>
          </a:xfrm>
          <a:prstGeom prst="rect">
            <a:avLst/>
          </a:prstGeom>
          <a:noFill/>
        </p:spPr>
        <p:txBody>
          <a:bodyPr wrap="none" rtlCol="0">
            <a:spAutoFit/>
          </a:bodyPr>
          <a:lstStyle/>
          <a:p>
            <a:r>
              <a:rPr lang="en-US" dirty="0" smtClean="0"/>
              <a:t>There are also companies that provide 3D printing service</a:t>
            </a:r>
          </a:p>
          <a:p>
            <a:r>
              <a:rPr lang="en-US" dirty="0" smtClean="0"/>
              <a:t>(can find more variety of materials – </a:t>
            </a:r>
            <a:r>
              <a:rPr lang="en-US" dirty="0" err="1"/>
              <a:t>U</a:t>
            </a:r>
            <a:r>
              <a:rPr lang="en-US" dirty="0" err="1" smtClean="0"/>
              <a:t>ltem</a:t>
            </a:r>
            <a:r>
              <a:rPr lang="en-US" dirty="0" smtClean="0"/>
              <a:t> (high temperature , high strength), etc.)</a:t>
            </a:r>
          </a:p>
          <a:p>
            <a:endParaRPr lang="en-US" dirty="0" smtClean="0"/>
          </a:p>
          <a:p>
            <a:r>
              <a:rPr lang="en-US" dirty="0" smtClean="0"/>
              <a:t>An example of current support layout shown below.</a:t>
            </a:r>
            <a:br>
              <a:rPr lang="en-US" dirty="0" smtClean="0"/>
            </a:br>
            <a:r>
              <a:rPr lang="en-US" dirty="0" smtClean="0"/>
              <a:t>Lots of ideas still to be tried…</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617" y="2236787"/>
            <a:ext cx="3960362" cy="296829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12" descr="IMG_058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97400" y="2324727"/>
            <a:ext cx="4467030" cy="2792413"/>
          </a:xfrm>
          <a:prstGeom prst="rect">
            <a:avLst/>
          </a:prstGeom>
        </p:spPr>
      </p:pic>
      <p:sp>
        <p:nvSpPr>
          <p:cNvPr id="4" name="Oval 3"/>
          <p:cNvSpPr/>
          <p:nvPr/>
        </p:nvSpPr>
        <p:spPr>
          <a:xfrm>
            <a:off x="1333500" y="3200400"/>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143000" y="3962400"/>
            <a:ext cx="3810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5727700"/>
            <a:ext cx="6853158" cy="369332"/>
          </a:xfrm>
          <a:prstGeom prst="rect">
            <a:avLst/>
          </a:prstGeom>
          <a:noFill/>
        </p:spPr>
        <p:txBody>
          <a:bodyPr wrap="none" rtlCol="0">
            <a:spAutoFit/>
          </a:bodyPr>
          <a:lstStyle/>
          <a:p>
            <a:r>
              <a:rPr lang="en-US" b="1" dirty="0" smtClean="0">
                <a:solidFill>
                  <a:srgbClr val="FF0000"/>
                </a:solidFill>
              </a:rPr>
              <a:t>Note that the holes and the </a:t>
            </a:r>
            <a:r>
              <a:rPr lang="en-US" b="1" i="1" u="sng" dirty="0" smtClean="0">
                <a:solidFill>
                  <a:srgbClr val="FF0000"/>
                </a:solidFill>
              </a:rPr>
              <a:t>threads</a:t>
            </a:r>
            <a:r>
              <a:rPr lang="en-US" b="1" dirty="0" smtClean="0">
                <a:solidFill>
                  <a:srgbClr val="FF0000"/>
                </a:solidFill>
              </a:rPr>
              <a:t> in the holes are also printed</a:t>
            </a:r>
            <a:endParaRPr lang="en-US" b="1" dirty="0">
              <a:solidFill>
                <a:srgbClr val="FF0000"/>
              </a:solidFill>
            </a:endParaRPr>
          </a:p>
        </p:txBody>
      </p:sp>
    </p:spTree>
    <p:extLst>
      <p:ext uri="{BB962C8B-B14F-4D97-AF65-F5344CB8AC3E}">
        <p14:creationId xmlns:p14="http://schemas.microsoft.com/office/powerpoint/2010/main" val="342879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57"/>
          <p:cNvSpPr>
            <a:spLocks noChangeArrowheads="1"/>
          </p:cNvSpPr>
          <p:nvPr/>
        </p:nvSpPr>
        <p:spPr bwMode="auto">
          <a:xfrm>
            <a:off x="2410454" y="27794"/>
            <a:ext cx="4146337" cy="519351"/>
          </a:xfrm>
          <a:prstGeom prst="roundRect">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p>
            <a:pPr defTabSz="765175"/>
            <a:r>
              <a:rPr lang="en-US" dirty="0">
                <a:solidFill>
                  <a:schemeClr val="bg1"/>
                </a:solidFill>
              </a:rPr>
              <a:t>Fused-Deposition </a:t>
            </a:r>
            <a:r>
              <a:rPr lang="en-US" dirty="0" err="1">
                <a:solidFill>
                  <a:schemeClr val="bg1"/>
                </a:solidFill>
              </a:rPr>
              <a:t>Modelling</a:t>
            </a:r>
            <a:r>
              <a:rPr lang="en-US" dirty="0">
                <a:solidFill>
                  <a:schemeClr val="bg1"/>
                </a:solidFill>
              </a:rPr>
              <a:t> (FDM)</a:t>
            </a:r>
          </a:p>
        </p:txBody>
      </p:sp>
      <p:pic>
        <p:nvPicPr>
          <p:cNvPr id="3" name="Picture 174" descr="M:\dimarco\3D_Parts\IMG_0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5671" y="691738"/>
            <a:ext cx="3411767" cy="255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671" y="3789725"/>
            <a:ext cx="4019550" cy="267495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83" descr="C:\Users\dimarco\Pictures\2012-10-05\IMG_1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44" y="685800"/>
            <a:ext cx="2270952" cy="302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4" descr="C:\Users\dimarco\Pictures\2012-10-05\IMG_1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33" y="1914683"/>
            <a:ext cx="2377737" cy="3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6781800" y="4907884"/>
            <a:ext cx="2362200" cy="156966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Average deviation for a hole  from its intended position is typically less than 50 microns</a:t>
            </a:r>
          </a:p>
          <a:p>
            <a:r>
              <a:rPr lang="en-US" sz="1600" dirty="0"/>
              <a:t>Average over the 10 holes is less than 25 microns</a:t>
            </a:r>
          </a:p>
        </p:txBody>
      </p:sp>
      <p:sp>
        <p:nvSpPr>
          <p:cNvPr id="8" name="TextBox 70"/>
          <p:cNvSpPr txBox="1">
            <a:spLocks noChangeArrowheads="1"/>
          </p:cNvSpPr>
          <p:nvPr/>
        </p:nvSpPr>
        <p:spPr bwMode="auto">
          <a:xfrm>
            <a:off x="568644" y="5135142"/>
            <a:ext cx="1369513"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3D printer</a:t>
            </a:r>
          </a:p>
        </p:txBody>
      </p:sp>
      <p:sp>
        <p:nvSpPr>
          <p:cNvPr id="9" name="TextBox 71"/>
          <p:cNvSpPr txBox="1">
            <a:spLocks noChangeArrowheads="1"/>
          </p:cNvSpPr>
          <p:nvPr/>
        </p:nvSpPr>
        <p:spPr bwMode="auto">
          <a:xfrm>
            <a:off x="3493023" y="3330712"/>
            <a:ext cx="1981199"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Newly printed probe</a:t>
            </a:r>
          </a:p>
        </p:txBody>
      </p:sp>
      <p:sp>
        <p:nvSpPr>
          <p:cNvPr id="10" name="TextBox 72"/>
          <p:cNvSpPr txBox="1">
            <a:spLocks noChangeArrowheads="1"/>
          </p:cNvSpPr>
          <p:nvPr/>
        </p:nvSpPr>
        <p:spPr bwMode="auto">
          <a:xfrm>
            <a:off x="3657600" y="6519446"/>
            <a:ext cx="1652046"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Inspection results</a:t>
            </a:r>
          </a:p>
        </p:txBody>
      </p:sp>
      <p:sp>
        <p:nvSpPr>
          <p:cNvPr id="11" name="TextBox 73"/>
          <p:cNvSpPr txBox="1">
            <a:spLocks noChangeArrowheads="1"/>
          </p:cNvSpPr>
          <p:nvPr/>
        </p:nvSpPr>
        <p:spPr bwMode="auto">
          <a:xfrm>
            <a:off x="7161862" y="3793643"/>
            <a:ext cx="1680968" cy="5847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Microscope inspection</a:t>
            </a:r>
          </a:p>
        </p:txBody>
      </p:sp>
      <p:sp>
        <p:nvSpPr>
          <p:cNvPr id="12" name="Down Arrow 11"/>
          <p:cNvSpPr/>
          <p:nvPr/>
        </p:nvSpPr>
        <p:spPr>
          <a:xfrm>
            <a:off x="7696200" y="4495800"/>
            <a:ext cx="23592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71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458200" cy="2031325"/>
          </a:xfrm>
          <a:prstGeom prst="rect">
            <a:avLst/>
          </a:prstGeom>
          <a:noFill/>
        </p:spPr>
        <p:txBody>
          <a:bodyPr wrap="square" rtlCol="0">
            <a:spAutoFit/>
          </a:bodyPr>
          <a:lstStyle/>
          <a:p>
            <a:r>
              <a:rPr lang="en-US" dirty="0" smtClean="0"/>
              <a:t>Performed the following inspection:</a:t>
            </a:r>
          </a:p>
          <a:p>
            <a:pPr marL="742950" lvl="1" indent="-285750">
              <a:buFont typeface="Arial" pitchFamily="34" charset="0"/>
              <a:buChar char="•"/>
            </a:pPr>
            <a:r>
              <a:rPr lang="en-US" dirty="0" smtClean="0"/>
              <a:t>Placed precision 6.35mm quartz rods between two end plugs</a:t>
            </a:r>
          </a:p>
          <a:p>
            <a:pPr marL="742950" lvl="1" indent="-285750">
              <a:buFont typeface="Arial" pitchFamily="34" charset="0"/>
              <a:buChar char="•"/>
            </a:pPr>
            <a:r>
              <a:rPr lang="en-US" dirty="0" smtClean="0"/>
              <a:t>Additional quartz rods at ends of plugs</a:t>
            </a:r>
          </a:p>
          <a:p>
            <a:pPr marL="742950" lvl="1" indent="-285750">
              <a:buFont typeface="Arial" pitchFamily="34" charset="0"/>
              <a:buChar char="•"/>
            </a:pPr>
            <a:r>
              <a:rPr lang="en-US" dirty="0" smtClean="0"/>
              <a:t>measure alignment of these end rods </a:t>
            </a:r>
            <a:r>
              <a:rPr lang="en-US" dirty="0" err="1" smtClean="0"/>
              <a:t>wrt</a:t>
            </a:r>
            <a:r>
              <a:rPr lang="en-US" dirty="0" smtClean="0"/>
              <a:t> each other on CMM</a:t>
            </a:r>
          </a:p>
          <a:p>
            <a:r>
              <a:rPr lang="en-US" dirty="0" smtClean="0"/>
              <a:t>Note:</a:t>
            </a:r>
          </a:p>
          <a:p>
            <a:pPr marL="285750" indent="-285750">
              <a:buFont typeface="Wingdings" pitchFamily="2" charset="2"/>
              <a:buChar char="è"/>
            </a:pPr>
            <a:r>
              <a:rPr lang="en-US" dirty="0" smtClean="0">
                <a:sym typeface="Wingdings" pitchFamily="2" charset="2"/>
              </a:rPr>
              <a:t>As parts came off printer, no filing, etc.</a:t>
            </a:r>
          </a:p>
          <a:p>
            <a:pPr marL="285750" indent="-285750">
              <a:buFont typeface="Wingdings" pitchFamily="2" charset="2"/>
              <a:buChar char="è"/>
            </a:pPr>
            <a:r>
              <a:rPr lang="en-US" dirty="0" smtClean="0">
                <a:sym typeface="Wingdings" pitchFamily="2" charset="2"/>
              </a:rPr>
              <a:t>Holes sized 10</a:t>
            </a:r>
            <a:r>
              <a:rPr lang="en-US" dirty="0" smtClean="0">
                <a:sym typeface="Symbol"/>
              </a:rPr>
              <a:t></a:t>
            </a:r>
            <a:r>
              <a:rPr lang="en-US" dirty="0" smtClean="0">
                <a:sym typeface="Wingdings" pitchFamily="2" charset="2"/>
              </a:rPr>
              <a:t>m larger than rods – results in press fit of rods in plugs.</a:t>
            </a:r>
          </a:p>
        </p:txBody>
      </p:sp>
      <p:sp>
        <p:nvSpPr>
          <p:cNvPr id="3" name="TextBox 2"/>
          <p:cNvSpPr txBox="1"/>
          <p:nvPr/>
        </p:nvSpPr>
        <p:spPr>
          <a:xfrm>
            <a:off x="1143000" y="2743200"/>
            <a:ext cx="6667500" cy="369332"/>
          </a:xfrm>
          <a:prstGeom prst="rect">
            <a:avLst/>
          </a:prstGeom>
          <a:solidFill>
            <a:schemeClr val="accent6">
              <a:lumMod val="60000"/>
              <a:lumOff val="40000"/>
            </a:schemeClr>
          </a:solidFill>
        </p:spPr>
        <p:txBody>
          <a:bodyPr wrap="square" rtlCol="0">
            <a:spAutoFit/>
          </a:bodyPr>
          <a:lstStyle/>
          <a:p>
            <a:r>
              <a:rPr lang="en-US" b="1" dirty="0" smtClean="0"/>
              <a:t>Quartz rods align with each other with concentricity 11um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975100"/>
            <a:ext cx="3505200" cy="2628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000500"/>
            <a:ext cx="3505200" cy="2628900"/>
          </a:xfrm>
          <a:prstGeom prst="rect">
            <a:avLst/>
          </a:prstGeom>
        </p:spPr>
      </p:pic>
      <p:sp>
        <p:nvSpPr>
          <p:cNvPr id="6" name="AutoShape 2357"/>
          <p:cNvSpPr>
            <a:spLocks noChangeArrowheads="1"/>
          </p:cNvSpPr>
          <p:nvPr/>
        </p:nvSpPr>
        <p:spPr bwMode="auto">
          <a:xfrm>
            <a:off x="3096254" y="27794"/>
            <a:ext cx="2771146" cy="519351"/>
          </a:xfrm>
          <a:prstGeom prst="roundRect">
            <a:avLst>
              <a:gd name="adj" fmla="val 50000"/>
            </a:avLst>
          </a:prstGeom>
          <a:solidFill>
            <a:schemeClr val="accent2"/>
          </a:solidFill>
          <a:ln>
            <a:noFill/>
          </a:ln>
          <a:extLst/>
        </p:spPr>
        <p:txBody>
          <a:bodyPr wrap="square" anchor="ctr">
            <a:spAutoFit/>
          </a:bodyPr>
          <a:lstStyle/>
          <a:p>
            <a:pPr defTabSz="765175"/>
            <a:r>
              <a:rPr lang="en-US" dirty="0" smtClean="0">
                <a:solidFill>
                  <a:schemeClr val="bg1"/>
                </a:solidFill>
              </a:rPr>
              <a:t>FDM</a:t>
            </a:r>
            <a:r>
              <a:rPr lang="en-US" dirty="0">
                <a:solidFill>
                  <a:schemeClr val="bg1"/>
                </a:solidFill>
              </a:rPr>
              <a:t> </a:t>
            </a:r>
            <a:r>
              <a:rPr lang="en-US" dirty="0" err="1" smtClean="0">
                <a:solidFill>
                  <a:schemeClr val="bg1"/>
                </a:solidFill>
              </a:rPr>
              <a:t>tolerancing</a:t>
            </a:r>
            <a:r>
              <a:rPr lang="en-US" dirty="0" smtClean="0">
                <a:solidFill>
                  <a:schemeClr val="bg1"/>
                </a:solidFill>
              </a:rPr>
              <a:t> test</a:t>
            </a:r>
            <a:endParaRPr lang="en-US" dirty="0">
              <a:solidFill>
                <a:schemeClr val="bg1"/>
              </a:solidFill>
            </a:endParaRPr>
          </a:p>
        </p:txBody>
      </p:sp>
      <p:sp>
        <p:nvSpPr>
          <p:cNvPr id="7" name="TextBox 6"/>
          <p:cNvSpPr txBox="1"/>
          <p:nvPr/>
        </p:nvSpPr>
        <p:spPr>
          <a:xfrm>
            <a:off x="3111500" y="5696634"/>
            <a:ext cx="1752600" cy="646331"/>
          </a:xfrm>
          <a:prstGeom prst="rect">
            <a:avLst/>
          </a:prstGeom>
          <a:solidFill>
            <a:srgbClr val="FFC000"/>
          </a:solidFill>
        </p:spPr>
        <p:txBody>
          <a:bodyPr wrap="square" rtlCol="0">
            <a:spAutoFit/>
          </a:bodyPr>
          <a:lstStyle/>
          <a:p>
            <a:r>
              <a:rPr lang="en-US" dirty="0" smtClean="0"/>
              <a:t>Quartz rods in ends of plugs</a:t>
            </a:r>
            <a:endParaRPr lang="en-US" dirty="0"/>
          </a:p>
        </p:txBody>
      </p:sp>
      <p:cxnSp>
        <p:nvCxnSpPr>
          <p:cNvPr id="9" name="Straight Arrow Connector 8"/>
          <p:cNvCxnSpPr/>
          <p:nvPr/>
        </p:nvCxnSpPr>
        <p:spPr>
          <a:xfrm>
            <a:off x="1828800" y="4838700"/>
            <a:ext cx="381000" cy="76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76800" y="5562600"/>
            <a:ext cx="457200" cy="457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5562600"/>
            <a:ext cx="3302000" cy="65473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 y="4495800"/>
            <a:ext cx="1752600" cy="646331"/>
          </a:xfrm>
          <a:prstGeom prst="rect">
            <a:avLst/>
          </a:prstGeom>
          <a:solidFill>
            <a:srgbClr val="FFC000"/>
          </a:solidFill>
        </p:spPr>
        <p:txBody>
          <a:bodyPr wrap="square" rtlCol="0">
            <a:spAutoFit/>
          </a:bodyPr>
          <a:lstStyle/>
          <a:p>
            <a:r>
              <a:rPr lang="en-US" dirty="0" smtClean="0"/>
              <a:t>Quartz rods between plugs</a:t>
            </a:r>
            <a:endParaRPr lang="en-US" dirty="0"/>
          </a:p>
        </p:txBody>
      </p:sp>
      <p:sp>
        <p:nvSpPr>
          <p:cNvPr id="25" name="TextBox 24"/>
          <p:cNvSpPr txBox="1"/>
          <p:nvPr/>
        </p:nvSpPr>
        <p:spPr>
          <a:xfrm>
            <a:off x="609600" y="3232666"/>
            <a:ext cx="8157717" cy="646331"/>
          </a:xfrm>
          <a:prstGeom prst="rect">
            <a:avLst/>
          </a:prstGeom>
          <a:noFill/>
        </p:spPr>
        <p:txBody>
          <a:bodyPr wrap="square" rtlCol="0">
            <a:spAutoFit/>
          </a:bodyPr>
          <a:lstStyle/>
          <a:p>
            <a:r>
              <a:rPr lang="en-US" b="1" dirty="0" smtClean="0">
                <a:solidFill>
                  <a:srgbClr val="FF0000"/>
                </a:solidFill>
              </a:rPr>
              <a:t>(This is nice, but not relying on this as being typical – the accuracy comes from the </a:t>
            </a:r>
            <a:r>
              <a:rPr lang="en-US" b="1" dirty="0" err="1" smtClean="0">
                <a:solidFill>
                  <a:srgbClr val="FF0000"/>
                </a:solidFill>
              </a:rPr>
              <a:t>pcb</a:t>
            </a:r>
            <a:r>
              <a:rPr lang="en-US" b="1" dirty="0" smtClean="0">
                <a:solidFill>
                  <a:srgbClr val="FF0000"/>
                </a:solidFill>
              </a:rPr>
              <a:t> – the point is that it is ‘not bad’ on the scale of machined parts)</a:t>
            </a:r>
            <a:endParaRPr lang="en-US" b="1" dirty="0">
              <a:solidFill>
                <a:srgbClr val="FF0000"/>
              </a:solidFill>
            </a:endParaRPr>
          </a:p>
        </p:txBody>
      </p:sp>
    </p:spTree>
    <p:extLst>
      <p:ext uri="{BB962C8B-B14F-4D97-AF65-F5344CB8AC3E}">
        <p14:creationId xmlns:p14="http://schemas.microsoft.com/office/powerpoint/2010/main" val="15406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2034"/>
            <a:ext cx="2590800" cy="369332"/>
          </a:xfrm>
          <a:prstGeom prst="rect">
            <a:avLst/>
          </a:prstGeom>
          <a:noFill/>
        </p:spPr>
        <p:txBody>
          <a:bodyPr wrap="square" rtlCol="0">
            <a:spAutoFit/>
          </a:bodyPr>
          <a:lstStyle/>
          <a:p>
            <a:r>
              <a:rPr lang="en-US" dirty="0" smtClean="0"/>
              <a:t>Some problems…</a:t>
            </a:r>
            <a:endParaRPr lang="en-US" dirty="0"/>
          </a:p>
        </p:txBody>
      </p:sp>
      <p:pic>
        <p:nvPicPr>
          <p:cNvPr id="3" name="Picture 2" descr="3.JPG"/>
          <p:cNvPicPr/>
          <p:nvPr/>
        </p:nvPicPr>
        <p:blipFill rotWithShape="1">
          <a:blip r:embed="rId2" cstate="screen"/>
          <a:srcRect t="26923" b="21510"/>
          <a:stretch/>
        </p:blipFill>
        <p:spPr>
          <a:xfrm>
            <a:off x="1600200" y="2438400"/>
            <a:ext cx="5943600" cy="2298700"/>
          </a:xfrm>
          <a:prstGeom prst="rect">
            <a:avLst/>
          </a:prstGeom>
        </p:spPr>
      </p:pic>
      <p:sp>
        <p:nvSpPr>
          <p:cNvPr id="4" name="TextBox 3"/>
          <p:cNvSpPr txBox="1"/>
          <p:nvPr/>
        </p:nvSpPr>
        <p:spPr>
          <a:xfrm>
            <a:off x="2033854" y="4267200"/>
            <a:ext cx="5000087" cy="369332"/>
          </a:xfrm>
          <a:prstGeom prst="rect">
            <a:avLst/>
          </a:prstGeom>
          <a:solidFill>
            <a:schemeClr val="accent6">
              <a:lumMod val="20000"/>
              <a:lumOff val="80000"/>
            </a:schemeClr>
          </a:solidFill>
        </p:spPr>
        <p:txBody>
          <a:bodyPr wrap="none" rtlCol="0">
            <a:spAutoFit/>
          </a:bodyPr>
          <a:lstStyle/>
          <a:p>
            <a:r>
              <a:rPr lang="en-US" dirty="0" smtClean="0"/>
              <a:t>Heat deflection point of </a:t>
            </a:r>
            <a:r>
              <a:rPr lang="en-US" dirty="0" err="1" smtClean="0"/>
              <a:t>ABSPlus</a:t>
            </a:r>
            <a:r>
              <a:rPr lang="en-US" dirty="0" smtClean="0"/>
              <a:t> is only ~100C</a:t>
            </a:r>
            <a:endParaRPr lang="en-US" dirty="0"/>
          </a:p>
        </p:txBody>
      </p:sp>
      <p:sp>
        <p:nvSpPr>
          <p:cNvPr id="5" name="TextBox 4"/>
          <p:cNvSpPr txBox="1"/>
          <p:nvPr/>
        </p:nvSpPr>
        <p:spPr>
          <a:xfrm>
            <a:off x="114300" y="609600"/>
            <a:ext cx="8191500" cy="120032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en-US" dirty="0" smtClean="0"/>
              <a:t>1) Aluminum gets hot in a magnet ramping to 10T - The end plug started to soften and got bent. (A recurring lesson - avoid metal in magnetic field !)</a:t>
            </a:r>
          </a:p>
          <a:p>
            <a:endParaRPr lang="en-US" dirty="0" smtClean="0"/>
          </a:p>
          <a:p>
            <a:r>
              <a:rPr lang="en-US" dirty="0"/>
              <a:t>T</a:t>
            </a:r>
            <a:r>
              <a:rPr lang="en-US" dirty="0" smtClean="0"/>
              <a:t>he bearing restraint was replaced with a different material …</a:t>
            </a:r>
            <a:endParaRPr lang="en-US" dirty="0"/>
          </a:p>
        </p:txBody>
      </p:sp>
      <p:sp>
        <p:nvSpPr>
          <p:cNvPr id="6" name="TextBox 5"/>
          <p:cNvSpPr txBox="1"/>
          <p:nvPr/>
        </p:nvSpPr>
        <p:spPr>
          <a:xfrm>
            <a:off x="5092700" y="2551668"/>
            <a:ext cx="2182008" cy="369332"/>
          </a:xfrm>
          <a:prstGeom prst="rect">
            <a:avLst/>
          </a:prstGeom>
          <a:solidFill>
            <a:srgbClr val="FFC000"/>
          </a:solidFill>
        </p:spPr>
        <p:txBody>
          <a:bodyPr wrap="none" rtlCol="0">
            <a:spAutoFit/>
          </a:bodyPr>
          <a:lstStyle/>
          <a:p>
            <a:r>
              <a:rPr lang="en-US" dirty="0" smtClean="0"/>
              <a:t>Al bearing restraint</a:t>
            </a:r>
            <a:endParaRPr lang="en-US" dirty="0"/>
          </a:p>
        </p:txBody>
      </p:sp>
      <p:cxnSp>
        <p:nvCxnSpPr>
          <p:cNvPr id="8" name="Straight Arrow Connector 7"/>
          <p:cNvCxnSpPr/>
          <p:nvPr/>
        </p:nvCxnSpPr>
        <p:spPr>
          <a:xfrm flipH="1">
            <a:off x="5464546" y="2921000"/>
            <a:ext cx="348507" cy="50113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300" y="5144869"/>
            <a:ext cx="891540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p:spPr>
        <p:txBody>
          <a:bodyPr wrap="square" rtlCol="0">
            <a:spAutoFit/>
          </a:bodyPr>
          <a:lstStyle/>
          <a:p>
            <a:r>
              <a:rPr lang="en-US" dirty="0" smtClean="0"/>
              <a:t>2) While being driven down into vertical cryostat, the edge of the probe caught on the warm bore tube edge – the force was enough to break the end plug.</a:t>
            </a:r>
            <a:endParaRPr lang="en-US" dirty="0"/>
          </a:p>
        </p:txBody>
      </p:sp>
      <p:sp>
        <p:nvSpPr>
          <p:cNvPr id="11" name="TextBox 10"/>
          <p:cNvSpPr txBox="1"/>
          <p:nvPr/>
        </p:nvSpPr>
        <p:spPr>
          <a:xfrm>
            <a:off x="1720468" y="6063734"/>
            <a:ext cx="5626861" cy="369332"/>
          </a:xfrm>
          <a:prstGeom prst="rect">
            <a:avLst/>
          </a:prstGeom>
          <a:solidFill>
            <a:srgbClr val="FFFF00"/>
          </a:solidFill>
        </p:spPr>
        <p:txBody>
          <a:bodyPr wrap="none" rtlCol="0">
            <a:spAutoFit/>
          </a:bodyPr>
          <a:lstStyle/>
          <a:p>
            <a:r>
              <a:rPr lang="en-US" dirty="0" smtClean="0"/>
              <a:t>In both cases the </a:t>
            </a:r>
            <a:r>
              <a:rPr lang="en-US" dirty="0"/>
              <a:t>end plug was replaced with a </a:t>
            </a:r>
            <a:r>
              <a:rPr lang="en-US" dirty="0" smtClean="0"/>
              <a:t>spare.</a:t>
            </a:r>
            <a:endParaRPr lang="en-US" dirty="0"/>
          </a:p>
        </p:txBody>
      </p:sp>
    </p:spTree>
    <p:extLst>
      <p:ext uri="{BB962C8B-B14F-4D97-AF65-F5344CB8AC3E}">
        <p14:creationId xmlns:p14="http://schemas.microsoft.com/office/powerpoint/2010/main" val="266559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743201"/>
            <a:ext cx="3581400" cy="369332"/>
          </a:xfrm>
          <a:prstGeom prst="rect">
            <a:avLst/>
          </a:prstGeom>
          <a:noFill/>
        </p:spPr>
        <p:txBody>
          <a:bodyPr wrap="square" rtlCol="0">
            <a:spAutoFit/>
          </a:bodyPr>
          <a:lstStyle/>
          <a:p>
            <a:r>
              <a:rPr lang="en-US" dirty="0" smtClean="0"/>
              <a:t>Recent probes, projects, results</a:t>
            </a:r>
            <a:endParaRPr lang="en-US" dirty="0"/>
          </a:p>
        </p:txBody>
      </p:sp>
    </p:spTree>
    <p:extLst>
      <p:ext uri="{BB962C8B-B14F-4D97-AF65-F5344CB8AC3E}">
        <p14:creationId xmlns:p14="http://schemas.microsoft.com/office/powerpoint/2010/main" val="356073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25206337"/>
              </p:ext>
            </p:extLst>
          </p:nvPr>
        </p:nvGraphicFramePr>
        <p:xfrm>
          <a:off x="152400" y="1238250"/>
          <a:ext cx="8809038" cy="2025650"/>
        </p:xfrm>
        <a:graphic>
          <a:graphicData uri="http://schemas.openxmlformats.org/presentationml/2006/ole">
            <mc:AlternateContent xmlns:mc="http://schemas.openxmlformats.org/markup-compatibility/2006">
              <mc:Choice xmlns:v="urn:schemas-microsoft-com:vml" Requires="v">
                <p:oleObj spid="_x0000_s10314" name="Worksheet" r:id="rId4" imgW="8046720" imgH="1851714" progId="Excel.Sheet.12">
                  <p:embed/>
                </p:oleObj>
              </mc:Choice>
              <mc:Fallback>
                <p:oleObj name="Worksheet" r:id="rId4" imgW="8046720" imgH="1851714" progId="Excel.Sheet.12">
                  <p:embed/>
                  <p:pic>
                    <p:nvPicPr>
                      <p:cNvPr id="0" name=""/>
                      <p:cNvPicPr/>
                      <p:nvPr/>
                    </p:nvPicPr>
                    <p:blipFill>
                      <a:blip r:embed="rId5"/>
                      <a:stretch>
                        <a:fillRect/>
                      </a:stretch>
                    </p:blipFill>
                    <p:spPr>
                      <a:xfrm>
                        <a:off x="152400" y="1238250"/>
                        <a:ext cx="8809038" cy="2025650"/>
                      </a:xfrm>
                      <a:prstGeom prst="rect">
                        <a:avLst/>
                      </a:prstGeom>
                      <a:noFill/>
                    </p:spPr>
                  </p:pic>
                </p:oleObj>
              </mc:Fallback>
            </mc:AlternateContent>
          </a:graphicData>
        </a:graphic>
      </p:graphicFrame>
      <p:sp>
        <p:nvSpPr>
          <p:cNvPr id="4" name="Oval 3"/>
          <p:cNvSpPr/>
          <p:nvPr/>
        </p:nvSpPr>
        <p:spPr>
          <a:xfrm>
            <a:off x="5334000" y="1161870"/>
            <a:ext cx="8382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4057470"/>
            <a:ext cx="1978427" cy="276999"/>
          </a:xfrm>
          <a:prstGeom prst="rect">
            <a:avLst/>
          </a:prstGeom>
          <a:noFill/>
        </p:spPr>
        <p:txBody>
          <a:bodyPr wrap="none" rtlCol="0">
            <a:spAutoFit/>
          </a:bodyPr>
          <a:lstStyle/>
          <a:p>
            <a:r>
              <a:rPr lang="en-US" sz="1200" dirty="0" smtClean="0"/>
              <a:t>Mostly dual length probes</a:t>
            </a:r>
            <a:endParaRPr lang="en-US" sz="1200" dirty="0"/>
          </a:p>
        </p:txBody>
      </p:sp>
      <p:cxnSp>
        <p:nvCxnSpPr>
          <p:cNvPr id="7" name="Straight Arrow Connector 6"/>
          <p:cNvCxnSpPr/>
          <p:nvPr/>
        </p:nvCxnSpPr>
        <p:spPr>
          <a:xfrm flipH="1" flipV="1">
            <a:off x="6096000" y="352407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276600" y="245727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40833" y="3793880"/>
            <a:ext cx="1676399" cy="1200329"/>
          </a:xfrm>
          <a:prstGeom prst="rect">
            <a:avLst/>
          </a:prstGeom>
          <a:noFill/>
        </p:spPr>
        <p:txBody>
          <a:bodyPr wrap="square" rtlCol="0">
            <a:spAutoFit/>
          </a:bodyPr>
          <a:lstStyle/>
          <a:p>
            <a:r>
              <a:rPr lang="en-US" sz="1200" dirty="0" smtClean="0"/>
              <a:t>Same board but mounted at 2 different position to maximize radius in different size  warm bore tubes</a:t>
            </a:r>
            <a:endParaRPr lang="en-US" sz="1200" dirty="0"/>
          </a:p>
        </p:txBody>
      </p:sp>
      <p:cxnSp>
        <p:nvCxnSpPr>
          <p:cNvPr id="11" name="Straight Arrow Connector 10"/>
          <p:cNvCxnSpPr/>
          <p:nvPr/>
        </p:nvCxnSpPr>
        <p:spPr>
          <a:xfrm flipH="1" flipV="1">
            <a:off x="3771900" y="2841380"/>
            <a:ext cx="181169"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953069" y="2228670"/>
            <a:ext cx="1295400" cy="648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800" y="4590871"/>
            <a:ext cx="1676400" cy="1200329"/>
          </a:xfrm>
          <a:prstGeom prst="rect">
            <a:avLst/>
          </a:prstGeom>
          <a:noFill/>
        </p:spPr>
        <p:txBody>
          <a:bodyPr wrap="square" rtlCol="0">
            <a:spAutoFit/>
          </a:bodyPr>
          <a:lstStyle/>
          <a:p>
            <a:r>
              <a:rPr lang="en-US" sz="1200" dirty="0" smtClean="0"/>
              <a:t>Recent boards have been multi-layer for higher sensitivity and larger spacing to make manufacturing easier</a:t>
            </a:r>
            <a:endParaRPr lang="en-US" sz="1200" dirty="0"/>
          </a:p>
        </p:txBody>
      </p:sp>
      <p:cxnSp>
        <p:nvCxnSpPr>
          <p:cNvPr id="16" name="Straight Arrow Connector 15"/>
          <p:cNvCxnSpPr/>
          <p:nvPr/>
        </p:nvCxnSpPr>
        <p:spPr>
          <a:xfrm flipH="1" flipV="1">
            <a:off x="4600769" y="2990670"/>
            <a:ext cx="961831"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772400" y="1325156"/>
            <a:ext cx="533400" cy="2046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0000" y="4667070"/>
            <a:ext cx="1371600" cy="1015663"/>
          </a:xfrm>
          <a:prstGeom prst="rect">
            <a:avLst/>
          </a:prstGeom>
          <a:noFill/>
        </p:spPr>
        <p:txBody>
          <a:bodyPr wrap="square" rtlCol="0">
            <a:spAutoFit/>
          </a:bodyPr>
          <a:lstStyle/>
          <a:p>
            <a:r>
              <a:rPr lang="en-US" sz="1200" dirty="0" smtClean="0"/>
              <a:t>Have been replicating probes made for both LBNL and FNAL programs </a:t>
            </a:r>
            <a:endParaRPr lang="en-US" sz="1200" dirty="0"/>
          </a:p>
        </p:txBody>
      </p:sp>
      <p:cxnSp>
        <p:nvCxnSpPr>
          <p:cNvPr id="21" name="Straight Arrow Connector 20"/>
          <p:cNvCxnSpPr/>
          <p:nvPr/>
        </p:nvCxnSpPr>
        <p:spPr>
          <a:xfrm flipV="1">
            <a:off x="8074428" y="3447871"/>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165" y="3882240"/>
            <a:ext cx="1600200" cy="1569660"/>
          </a:xfrm>
          <a:prstGeom prst="rect">
            <a:avLst/>
          </a:prstGeom>
          <a:noFill/>
        </p:spPr>
        <p:txBody>
          <a:bodyPr wrap="square" rtlCol="0">
            <a:spAutoFit/>
          </a:bodyPr>
          <a:lstStyle/>
          <a:p>
            <a:r>
              <a:rPr lang="en-US" sz="1200" dirty="0" smtClean="0"/>
              <a:t>For </a:t>
            </a:r>
            <a:r>
              <a:rPr lang="en-US" sz="1200" dirty="0" err="1" smtClean="0"/>
              <a:t>dipole+quad</a:t>
            </a:r>
            <a:r>
              <a:rPr lang="en-US" sz="1200" dirty="0" smtClean="0"/>
              <a:t> bucking need 4 tracks, but for dipole bucking, 2 are sufficient, so use space to increase # of traces on small width </a:t>
            </a:r>
            <a:r>
              <a:rPr lang="en-US" sz="1200" dirty="0" err="1" smtClean="0"/>
              <a:t>pcb</a:t>
            </a:r>
            <a:endParaRPr lang="en-US" sz="1200" dirty="0"/>
          </a:p>
        </p:txBody>
      </p:sp>
      <p:cxnSp>
        <p:nvCxnSpPr>
          <p:cNvPr id="28" name="Straight Arrow Connector 27"/>
          <p:cNvCxnSpPr/>
          <p:nvPr/>
        </p:nvCxnSpPr>
        <p:spPr>
          <a:xfrm flipV="1">
            <a:off x="685800" y="3314520"/>
            <a:ext cx="309465" cy="56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14600" y="381000"/>
            <a:ext cx="4267200" cy="369332"/>
          </a:xfrm>
          <a:prstGeom prst="rect">
            <a:avLst/>
          </a:prstGeom>
          <a:noFill/>
        </p:spPr>
        <p:txBody>
          <a:bodyPr wrap="square" rtlCol="0">
            <a:spAutoFit/>
          </a:bodyPr>
          <a:lstStyle/>
          <a:p>
            <a:r>
              <a:rPr lang="en-US" b="1" dirty="0" smtClean="0">
                <a:solidFill>
                  <a:srgbClr val="C00000"/>
                </a:solidFill>
              </a:rPr>
              <a:t>Recent Probes (Fall 2011- Spring 2013)</a:t>
            </a:r>
            <a:endParaRPr lang="en-US" b="1" dirty="0">
              <a:solidFill>
                <a:srgbClr val="C00000"/>
              </a:solidFill>
            </a:endParaRPr>
          </a:p>
        </p:txBody>
      </p:sp>
      <p:sp>
        <p:nvSpPr>
          <p:cNvPr id="34" name="Oval 33"/>
          <p:cNvSpPr/>
          <p:nvPr/>
        </p:nvSpPr>
        <p:spPr>
          <a:xfrm>
            <a:off x="2362200" y="2990670"/>
            <a:ext cx="14097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32383" y="3603824"/>
            <a:ext cx="1259633" cy="1200329"/>
          </a:xfrm>
          <a:prstGeom prst="rect">
            <a:avLst/>
          </a:prstGeom>
          <a:noFill/>
        </p:spPr>
        <p:txBody>
          <a:bodyPr wrap="square" rtlCol="0">
            <a:spAutoFit/>
          </a:bodyPr>
          <a:lstStyle/>
          <a:p>
            <a:r>
              <a:rPr lang="en-US" sz="1200" dirty="0" smtClean="0"/>
              <a:t>Traces can be positioned on both sides of probe rotation axis to further push sensitivity </a:t>
            </a:r>
            <a:endParaRPr lang="en-US" sz="1200" dirty="0"/>
          </a:p>
        </p:txBody>
      </p:sp>
      <p:cxnSp>
        <p:nvCxnSpPr>
          <p:cNvPr id="37" name="Straight Arrow Connector 36"/>
          <p:cNvCxnSpPr/>
          <p:nvPr/>
        </p:nvCxnSpPr>
        <p:spPr>
          <a:xfrm flipV="1">
            <a:off x="2209800" y="3371670"/>
            <a:ext cx="304800" cy="232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6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1" descr="M:\dimarco\3D_Parts\IMG_0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726" y="2608274"/>
            <a:ext cx="29527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6" descr="C:\Users\dimarco\Pictures\2012-08-31\IMG_07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4160611" cy="55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4396799" y="2133600"/>
            <a:ext cx="937201" cy="970831"/>
          </a:xfrm>
          <a:prstGeom prst="straightConnector1">
            <a:avLst/>
          </a:prstGeom>
          <a:ln w="38100">
            <a:solidFill>
              <a:srgbClr val="FFCC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83"/>
          <p:cNvSpPr txBox="1">
            <a:spLocks noChangeArrowheads="1"/>
          </p:cNvSpPr>
          <p:nvPr/>
        </p:nvSpPr>
        <p:spPr bwMode="auto">
          <a:xfrm>
            <a:off x="4865399" y="807385"/>
            <a:ext cx="1904999" cy="1323439"/>
          </a:xfrm>
          <a:prstGeom prst="rect">
            <a:avLst/>
          </a:prstGeom>
          <a:solidFill>
            <a:srgbClr val="FFCC66"/>
          </a:solidFill>
          <a:ln w="9525">
            <a:solidFill>
              <a:srgbClr val="FFCC66"/>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b="1" dirty="0">
                <a:cs typeface="Times New Roman" pitchFamily="18" charset="0"/>
              </a:rPr>
              <a:t>63.5mm ferret with non-magnetic flex drive attached (for LQS warm measurements)</a:t>
            </a:r>
          </a:p>
        </p:txBody>
      </p:sp>
      <p:sp>
        <p:nvSpPr>
          <p:cNvPr id="12" name="Left Brace 11"/>
          <p:cNvSpPr/>
          <p:nvPr/>
        </p:nvSpPr>
        <p:spPr>
          <a:xfrm rot="16200000">
            <a:off x="2945389" y="4674614"/>
            <a:ext cx="345498" cy="1511872"/>
          </a:xfrm>
          <a:prstGeom prst="leftBrace">
            <a:avLst/>
          </a:prstGeom>
          <a:noFill/>
          <a:ln w="28575">
            <a:solidFill>
              <a:srgbClr val="FFCC66"/>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b="1" dirty="0"/>
          </a:p>
        </p:txBody>
      </p:sp>
      <p:sp>
        <p:nvSpPr>
          <p:cNvPr id="13" name="TextBox 85"/>
          <p:cNvSpPr txBox="1">
            <a:spLocks noChangeArrowheads="1"/>
          </p:cNvSpPr>
          <p:nvPr/>
        </p:nvSpPr>
        <p:spPr bwMode="auto">
          <a:xfrm>
            <a:off x="1447800" y="5704582"/>
            <a:ext cx="4343400" cy="1077218"/>
          </a:xfrm>
          <a:prstGeom prst="rect">
            <a:avLst/>
          </a:prstGeom>
          <a:solidFill>
            <a:srgbClr val="FFCC66"/>
          </a:solidFill>
          <a:ln w="9525">
            <a:solidFill>
              <a:srgbClr val="FFCC66"/>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b="1" dirty="0">
                <a:cs typeface="Times New Roman" pitchFamily="18" charset="0"/>
              </a:rPr>
              <a:t>45mm ferret (disassembled to show internal components</a:t>
            </a:r>
            <a:r>
              <a:rPr lang="en-US" sz="1600" b="1" dirty="0" smtClean="0">
                <a:cs typeface="Times New Roman" pitchFamily="18" charset="0"/>
              </a:rPr>
              <a:t>). Note that half-cylinder stainless steel outer tubes were replaced with G10 </a:t>
            </a:r>
            <a:r>
              <a:rPr lang="en-US" sz="1600" b="1" dirty="0">
                <a:cs typeface="Times New Roman" pitchFamily="18" charset="0"/>
              </a:rPr>
              <a:t>or carbon fiber </a:t>
            </a:r>
          </a:p>
        </p:txBody>
      </p:sp>
      <p:sp>
        <p:nvSpPr>
          <p:cNvPr id="14" name="Left Brace 13"/>
          <p:cNvSpPr/>
          <p:nvPr/>
        </p:nvSpPr>
        <p:spPr>
          <a:xfrm rot="16200000">
            <a:off x="1294869" y="4115332"/>
            <a:ext cx="419531" cy="570868"/>
          </a:xfrm>
          <a:prstGeom prst="leftBrace">
            <a:avLst/>
          </a:prstGeom>
          <a:noFill/>
          <a:ln w="28575">
            <a:solidFill>
              <a:srgbClr val="FFCC66"/>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b="1" dirty="0"/>
          </a:p>
        </p:txBody>
      </p:sp>
      <p:sp>
        <p:nvSpPr>
          <p:cNvPr id="15" name="TextBox 87"/>
          <p:cNvSpPr txBox="1">
            <a:spLocks noChangeArrowheads="1"/>
          </p:cNvSpPr>
          <p:nvPr/>
        </p:nvSpPr>
        <p:spPr bwMode="auto">
          <a:xfrm>
            <a:off x="214184" y="4648200"/>
            <a:ext cx="1233616" cy="923330"/>
          </a:xfrm>
          <a:prstGeom prst="rect">
            <a:avLst/>
          </a:prstGeom>
          <a:solidFill>
            <a:srgbClr val="FFCC66"/>
          </a:solidFill>
          <a:ln w="9525">
            <a:solidFill>
              <a:srgbClr val="FFCC66"/>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800" b="1" dirty="0">
                <a:cs typeface="Times New Roman" pitchFamily="18" charset="0"/>
              </a:rPr>
              <a:t>24mm  rotating </a:t>
            </a:r>
            <a:r>
              <a:rPr lang="en-US" sz="1800" b="1" dirty="0" smtClean="0">
                <a:cs typeface="Times New Roman" pitchFamily="18" charset="0"/>
              </a:rPr>
              <a:t>coil</a:t>
            </a:r>
            <a:endParaRPr lang="en-US" sz="1800" b="1" dirty="0">
              <a:cs typeface="Times New Roman" pitchFamily="18" charset="0"/>
            </a:endParaRPr>
          </a:p>
        </p:txBody>
      </p:sp>
      <p:sp>
        <p:nvSpPr>
          <p:cNvPr id="21" name="TextBox 104"/>
          <p:cNvSpPr txBox="1">
            <a:spLocks noChangeArrowheads="1"/>
          </p:cNvSpPr>
          <p:nvPr/>
        </p:nvSpPr>
        <p:spPr bwMode="auto">
          <a:xfrm>
            <a:off x="7086600" y="586192"/>
            <a:ext cx="1692135" cy="156966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b="1" dirty="0"/>
              <a:t>Stack-up of FDM parts for the 63.5mm ferret PCB support structure</a:t>
            </a:r>
          </a:p>
        </p:txBody>
      </p:sp>
      <p:cxnSp>
        <p:nvCxnSpPr>
          <p:cNvPr id="22" name="Straight Arrow Connector 21"/>
          <p:cNvCxnSpPr/>
          <p:nvPr/>
        </p:nvCxnSpPr>
        <p:spPr>
          <a:xfrm flipV="1">
            <a:off x="7673399" y="1981200"/>
            <a:ext cx="556201" cy="1275632"/>
          </a:xfrm>
          <a:prstGeom prst="straightConnector1">
            <a:avLst/>
          </a:prstGeom>
          <a:ln w="38100">
            <a:solidFill>
              <a:srgbClr val="FFCC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3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535531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accent1"/>
            </a:solidFill>
          </a:ln>
        </p:spPr>
        <p:txBody>
          <a:bodyPr wrap="square" rtlCol="0">
            <a:spAutoFit/>
          </a:bodyPr>
          <a:lstStyle/>
          <a:p>
            <a:r>
              <a:rPr lang="en-US" dirty="0" smtClean="0"/>
              <a:t>US LHC Accelerator Research Program (LARP)</a:t>
            </a:r>
          </a:p>
          <a:p>
            <a:pPr lvl="1"/>
            <a:r>
              <a:rPr lang="en-US" dirty="0" smtClean="0"/>
              <a:t>Nb3Sn </a:t>
            </a:r>
            <a:r>
              <a:rPr lang="en-US" dirty="0" err="1" smtClean="0"/>
              <a:t>Quadrupole</a:t>
            </a:r>
            <a:r>
              <a:rPr lang="en-US" dirty="0" smtClean="0"/>
              <a:t> program</a:t>
            </a:r>
          </a:p>
          <a:p>
            <a:pPr marL="1200150" lvl="2" indent="-285750">
              <a:buFont typeface="Arial" pitchFamily="34" charset="0"/>
              <a:buChar char="•"/>
            </a:pPr>
            <a:r>
              <a:rPr lang="en-US" dirty="0" smtClean="0"/>
              <a:t>LQS03 (90mm aperture)</a:t>
            </a:r>
          </a:p>
          <a:p>
            <a:pPr marL="1200150" lvl="2" indent="-285750">
              <a:buFont typeface="Arial" pitchFamily="34" charset="0"/>
              <a:buChar char="•"/>
            </a:pPr>
            <a:r>
              <a:rPr lang="en-US" dirty="0" smtClean="0"/>
              <a:t>HQ01e3 (120mm aperture)</a:t>
            </a:r>
          </a:p>
          <a:p>
            <a:pPr marL="1200150" lvl="2" indent="-285750">
              <a:buFont typeface="Arial" pitchFamily="34" charset="0"/>
              <a:buChar char="•"/>
            </a:pPr>
            <a:r>
              <a:rPr lang="en-US" dirty="0" smtClean="0"/>
              <a:t>HQ02 (120mm aperture with cored cable)</a:t>
            </a:r>
          </a:p>
          <a:p>
            <a:pPr lvl="1"/>
            <a:r>
              <a:rPr lang="en-US" dirty="0" smtClean="0"/>
              <a:t>Nb3Sn Dipoles for high-luminosity upgrade (demonstrators)</a:t>
            </a:r>
          </a:p>
          <a:p>
            <a:pPr marL="1200150" lvl="2" indent="-285750">
              <a:buFont typeface="Arial" pitchFamily="34" charset="0"/>
              <a:buChar char="•"/>
            </a:pPr>
            <a:r>
              <a:rPr lang="en-US" dirty="0" smtClean="0"/>
              <a:t>MBHSP01</a:t>
            </a:r>
          </a:p>
          <a:p>
            <a:pPr marL="1200150" lvl="2" indent="-285750">
              <a:buFont typeface="Arial" pitchFamily="34" charset="0"/>
              <a:buChar char="•"/>
            </a:pPr>
            <a:r>
              <a:rPr lang="en-US" dirty="0" smtClean="0"/>
              <a:t>MBHSP02 (cored cable)</a:t>
            </a:r>
          </a:p>
          <a:p>
            <a:endParaRPr lang="en-US" dirty="0" smtClean="0"/>
          </a:p>
          <a:p>
            <a:r>
              <a:rPr lang="en-US" dirty="0" smtClean="0"/>
              <a:t>LBNL baseline program</a:t>
            </a:r>
          </a:p>
          <a:p>
            <a:pPr lvl="1"/>
            <a:r>
              <a:rPr lang="en-US" dirty="0" smtClean="0"/>
              <a:t>High-field dipole</a:t>
            </a:r>
          </a:p>
          <a:p>
            <a:pPr marL="1200150" lvl="2" indent="-285750">
              <a:buFont typeface="Arial" pitchFamily="34" charset="0"/>
              <a:buChar char="•"/>
            </a:pPr>
            <a:r>
              <a:rPr lang="en-US" dirty="0" smtClean="0"/>
              <a:t>HD3</a:t>
            </a:r>
          </a:p>
          <a:p>
            <a:endParaRPr lang="en-US" dirty="0" smtClean="0"/>
          </a:p>
          <a:p>
            <a:r>
              <a:rPr lang="en-US" dirty="0" smtClean="0"/>
              <a:t>Have </a:t>
            </a:r>
            <a:r>
              <a:rPr lang="en-US" dirty="0"/>
              <a:t>been replicating probes made for both LBNL and FNAL </a:t>
            </a:r>
            <a:r>
              <a:rPr lang="en-US" dirty="0" smtClean="0"/>
              <a:t>programs</a:t>
            </a:r>
          </a:p>
          <a:p>
            <a:r>
              <a:rPr lang="en-US" dirty="0" smtClean="0"/>
              <a:t>(Thanks to </a:t>
            </a:r>
            <a:r>
              <a:rPr lang="en-US" dirty="0" err="1" smtClean="0"/>
              <a:t>Xiaorong</a:t>
            </a:r>
            <a:r>
              <a:rPr lang="en-US" dirty="0" smtClean="0"/>
              <a:t> Wang </a:t>
            </a:r>
            <a:r>
              <a:rPr lang="en-US" smtClean="0"/>
              <a:t>for sharing slides </a:t>
            </a:r>
            <a:r>
              <a:rPr lang="en-US" dirty="0" smtClean="0"/>
              <a:t>of LBNL results for this talk!)</a:t>
            </a:r>
          </a:p>
          <a:p>
            <a:endParaRPr lang="en-US" dirty="0" smtClean="0"/>
          </a:p>
          <a:p>
            <a:r>
              <a:rPr lang="en-US" dirty="0" smtClean="0"/>
              <a:t>Probes made have 2 lengths of circuits to match twist pitch and look at finer structure. </a:t>
            </a:r>
            <a:endParaRPr lang="en-US" dirty="0"/>
          </a:p>
          <a:p>
            <a:endParaRPr lang="en-US" dirty="0" smtClean="0"/>
          </a:p>
        </p:txBody>
      </p:sp>
    </p:spTree>
    <p:extLst>
      <p:ext uri="{BB962C8B-B14F-4D97-AF65-F5344CB8AC3E}">
        <p14:creationId xmlns:p14="http://schemas.microsoft.com/office/powerpoint/2010/main" val="193109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q_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214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457200" y="266700"/>
            <a:ext cx="8229600" cy="792163"/>
          </a:xfrm>
        </p:spPr>
        <p:txBody>
          <a:bodyPr/>
          <a:lstStyle/>
          <a:p>
            <a:pPr eaLnBrk="1" hangingPunct="1"/>
            <a:r>
              <a:rPr lang="en-US" dirty="0" smtClean="0"/>
              <a:t>HQ01-2</a:t>
            </a:r>
          </a:p>
        </p:txBody>
      </p:sp>
      <p:sp>
        <p:nvSpPr>
          <p:cNvPr id="3" name="Content Placeholder 2"/>
          <p:cNvSpPr>
            <a:spLocks noGrp="1"/>
          </p:cNvSpPr>
          <p:nvPr>
            <p:ph idx="1"/>
          </p:nvPr>
        </p:nvSpPr>
        <p:spPr>
          <a:xfrm>
            <a:off x="457200" y="1447800"/>
            <a:ext cx="4953000" cy="4267200"/>
          </a:xfrm>
        </p:spPr>
        <p:txBody>
          <a:bodyPr rtlCol="0">
            <a:normAutofit/>
          </a:bodyPr>
          <a:lstStyle/>
          <a:p>
            <a:pPr eaLnBrk="1" fontAlgn="auto" hangingPunct="1">
              <a:spcAft>
                <a:spcPts val="0"/>
              </a:spcAft>
              <a:defRPr/>
            </a:pPr>
            <a:r>
              <a:rPr lang="en-US" dirty="0" smtClean="0"/>
              <a:t>HQ01-2 – LARP quadrupole magnet for Hi-Luminosity LHC</a:t>
            </a:r>
          </a:p>
          <a:p>
            <a:pPr lvl="1" eaLnBrk="1" fontAlgn="auto" hangingPunct="1">
              <a:spcAft>
                <a:spcPts val="0"/>
              </a:spcAft>
              <a:defRPr/>
            </a:pPr>
            <a:r>
              <a:rPr lang="en-US" dirty="0" smtClean="0"/>
              <a:t>Cos(2</a:t>
            </a:r>
            <a:r>
              <a:rPr lang="el-GR" dirty="0" smtClean="0"/>
              <a:t>θ</a:t>
            </a:r>
            <a:r>
              <a:rPr lang="en-US" dirty="0" smtClean="0"/>
              <a:t>) design </a:t>
            </a:r>
          </a:p>
          <a:p>
            <a:pPr lvl="1" eaLnBrk="1" fontAlgn="auto" hangingPunct="1">
              <a:spcAft>
                <a:spcPts val="0"/>
              </a:spcAft>
              <a:defRPr/>
            </a:pPr>
            <a:r>
              <a:rPr lang="en-US" dirty="0" smtClean="0"/>
              <a:t>Nb</a:t>
            </a:r>
            <a:r>
              <a:rPr lang="en-US" baseline="-25000" dirty="0" smtClean="0"/>
              <a:t>3</a:t>
            </a:r>
            <a:r>
              <a:rPr lang="en-US" dirty="0" smtClean="0"/>
              <a:t>Sn conductor</a:t>
            </a:r>
          </a:p>
          <a:p>
            <a:pPr lvl="1" eaLnBrk="1" fontAlgn="auto" hangingPunct="1">
              <a:spcAft>
                <a:spcPts val="0"/>
              </a:spcAft>
              <a:defRPr/>
            </a:pPr>
            <a:r>
              <a:rPr lang="en-US" dirty="0" smtClean="0"/>
              <a:t>120 mm aperture</a:t>
            </a:r>
          </a:p>
          <a:p>
            <a:pPr lvl="1" eaLnBrk="1" fontAlgn="auto" hangingPunct="1">
              <a:spcAft>
                <a:spcPts val="0"/>
              </a:spcAft>
              <a:defRPr/>
            </a:pPr>
            <a:r>
              <a:rPr lang="en-US" dirty="0" smtClean="0"/>
              <a:t>Short sample limit at 4.5 K</a:t>
            </a:r>
          </a:p>
          <a:p>
            <a:pPr lvl="2" eaLnBrk="1" fontAlgn="auto" hangingPunct="1">
              <a:spcAft>
                <a:spcPts val="0"/>
              </a:spcAft>
              <a:defRPr/>
            </a:pPr>
            <a:r>
              <a:rPr lang="en-US" dirty="0" smtClean="0"/>
              <a:t>17.3 kA, 195 T/m gradient</a:t>
            </a:r>
          </a:p>
          <a:p>
            <a:pPr lvl="1" eaLnBrk="1" fontAlgn="auto" hangingPunct="1">
              <a:spcAft>
                <a:spcPts val="0"/>
              </a:spcAft>
              <a:buFont typeface="Arial" pitchFamily="34" charset="0"/>
              <a:buNone/>
              <a:defRPr/>
            </a:pPr>
            <a:endParaRPr lang="en-US" dirty="0" smtClean="0"/>
          </a:p>
        </p:txBody>
      </p:sp>
      <p:sp>
        <p:nvSpPr>
          <p:cNvPr id="4" name="Date Placeholder 3"/>
          <p:cNvSpPr>
            <a:spLocks noGrp="1"/>
          </p:cNvSpPr>
          <p:nvPr>
            <p:ph type="dt" sz="quarter" idx="10"/>
          </p:nvPr>
        </p:nvSpPr>
        <p:spPr/>
        <p:txBody>
          <a:bodyPr/>
          <a:lstStyle/>
          <a:p>
            <a:pPr>
              <a:defRPr/>
            </a:pPr>
            <a:r>
              <a:rPr lang="en-US"/>
              <a:t>10/11/2012</a:t>
            </a:r>
          </a:p>
        </p:txBody>
      </p:sp>
      <p:sp>
        <p:nvSpPr>
          <p:cNvPr id="5" name="Footer Placeholder 4"/>
          <p:cNvSpPr>
            <a:spLocks noGrp="1"/>
          </p:cNvSpPr>
          <p:nvPr>
            <p:ph type="ftr" sz="quarter" idx="11"/>
          </p:nvPr>
        </p:nvSpPr>
        <p:spPr/>
        <p:txBody>
          <a:bodyPr/>
          <a:lstStyle/>
          <a:p>
            <a:pPr>
              <a:defRPr/>
            </a:pPr>
            <a:r>
              <a:rPr lang="en-US"/>
              <a:t>4JE-04, ASC12, J. DiMarco</a:t>
            </a:r>
          </a:p>
        </p:txBody>
      </p:sp>
      <p:sp>
        <p:nvSpPr>
          <p:cNvPr id="6" name="Slide Number Placeholder 5"/>
          <p:cNvSpPr>
            <a:spLocks noGrp="1"/>
          </p:cNvSpPr>
          <p:nvPr>
            <p:ph type="sldNum" sz="quarter" idx="12"/>
          </p:nvPr>
        </p:nvSpPr>
        <p:spPr/>
        <p:txBody>
          <a:bodyPr/>
          <a:lstStyle/>
          <a:p>
            <a:pPr>
              <a:defRPr/>
            </a:pPr>
            <a:fld id="{28E50737-8ECA-46FC-98BD-CFC31C4BA03C}" type="slidenum">
              <a:rPr lang="en-US"/>
              <a:pPr>
                <a:defRPr/>
              </a:pPr>
              <a:t>29</a:t>
            </a:fld>
            <a:endParaRPr lang="en-US"/>
          </a:p>
        </p:txBody>
      </p:sp>
      <p:sp>
        <p:nvSpPr>
          <p:cNvPr id="13320" name="Rectangle 8"/>
          <p:cNvSpPr>
            <a:spLocks noChangeArrowheads="1"/>
          </p:cNvSpPr>
          <p:nvPr/>
        </p:nvSpPr>
        <p:spPr bwMode="auto">
          <a:xfrm>
            <a:off x="533400" y="5867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Times New Roman" pitchFamily="18" charset="0"/>
              </a:rPr>
              <a:t>H. Felice </a:t>
            </a:r>
            <a:r>
              <a:rPr lang="en-US" sz="1400" i="1">
                <a:latin typeface="Times New Roman" pitchFamily="18" charset="0"/>
              </a:rPr>
              <a:t>et al.</a:t>
            </a:r>
            <a:r>
              <a:rPr lang="en-US" sz="1400">
                <a:latin typeface="Times New Roman" pitchFamily="18" charset="0"/>
              </a:rPr>
              <a:t>, Design of HQ - a high field large bore quadrupole magnet for LARP, IEEE Trans. Appl. Supercond. 19, 1235-1239 (2009).</a:t>
            </a:r>
          </a:p>
        </p:txBody>
      </p:sp>
      <p:sp>
        <p:nvSpPr>
          <p:cNvPr id="13321" name="TextBox 9"/>
          <p:cNvSpPr txBox="1">
            <a:spLocks noChangeArrowheads="1"/>
          </p:cNvSpPr>
          <p:nvPr/>
        </p:nvSpPr>
        <p:spPr bwMode="auto">
          <a:xfrm>
            <a:off x="5360988" y="5029200"/>
            <a:ext cx="273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Times New Roman" pitchFamily="18" charset="0"/>
              </a:rPr>
              <a:t>HQ01 magnet cross section</a:t>
            </a:r>
          </a:p>
        </p:txBody>
      </p:sp>
      <p:pic>
        <p:nvPicPr>
          <p:cNvPr id="13322" name="Picture 10" descr="larp_dipole_logo_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301625"/>
            <a:ext cx="4730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7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399"/>
            <a:ext cx="8305800" cy="258532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p:spPr>
        <p:txBody>
          <a:bodyPr wrap="square" rtlCol="0">
            <a:spAutoFit/>
          </a:bodyPr>
          <a:lstStyle/>
          <a:p>
            <a:r>
              <a:rPr lang="en-US" dirty="0" smtClean="0"/>
              <a:t>Outline</a:t>
            </a:r>
          </a:p>
          <a:p>
            <a:endParaRPr lang="en-US" dirty="0"/>
          </a:p>
          <a:p>
            <a:pPr marL="285750" indent="-285750">
              <a:buFont typeface="Arial" pitchFamily="34" charset="0"/>
              <a:buChar char="•"/>
            </a:pPr>
            <a:r>
              <a:rPr lang="en-US" dirty="0" smtClean="0"/>
              <a:t>Introduction</a:t>
            </a:r>
          </a:p>
          <a:p>
            <a:pPr marL="285750" indent="-285750">
              <a:buFont typeface="Arial" pitchFamily="34" charset="0"/>
              <a:buChar char="•"/>
            </a:pPr>
            <a:r>
              <a:rPr lang="en-US" dirty="0" smtClean="0"/>
              <a:t>PCB probes</a:t>
            </a:r>
          </a:p>
          <a:p>
            <a:pPr marL="285750" indent="-285750">
              <a:buFont typeface="Arial" pitchFamily="34" charset="0"/>
              <a:buChar char="•"/>
            </a:pPr>
            <a:r>
              <a:rPr lang="en-US" dirty="0" smtClean="0"/>
              <a:t>Support structures</a:t>
            </a:r>
          </a:p>
          <a:p>
            <a:pPr marL="285750" indent="-285750">
              <a:buFont typeface="Arial" pitchFamily="34" charset="0"/>
              <a:buChar char="•"/>
            </a:pPr>
            <a:r>
              <a:rPr lang="en-US" dirty="0" smtClean="0"/>
              <a:t>Recent probes, projects, and results</a:t>
            </a:r>
          </a:p>
          <a:p>
            <a:pPr marL="285750" indent="-285750">
              <a:buFont typeface="Arial" pitchFamily="34" charset="0"/>
              <a:buChar char="•"/>
            </a:pPr>
            <a:r>
              <a:rPr lang="en-US" dirty="0" smtClean="0"/>
              <a:t>Assessment</a:t>
            </a:r>
          </a:p>
          <a:p>
            <a:pPr marL="285750" indent="-285750">
              <a:buFont typeface="Arial" pitchFamily="34" charset="0"/>
              <a:buChar char="•"/>
            </a:pPr>
            <a:r>
              <a:rPr lang="en-US" dirty="0" smtClean="0"/>
              <a:t>Conclusions</a:t>
            </a:r>
          </a:p>
          <a:p>
            <a:pPr marL="285750" indent="-285750">
              <a:buFont typeface="Arial" pitchFamily="34" charset="0"/>
              <a:buChar char="•"/>
            </a:pPr>
            <a:endParaRPr lang="en-US" dirty="0"/>
          </a:p>
        </p:txBody>
      </p:sp>
    </p:spTree>
    <p:extLst>
      <p:ext uri="{BB962C8B-B14F-4D97-AF65-F5344CB8AC3E}">
        <p14:creationId xmlns:p14="http://schemas.microsoft.com/office/powerpoint/2010/main" val="80800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554162"/>
          </a:xfrm>
        </p:spPr>
        <p:txBody>
          <a:bodyPr>
            <a:normAutofit fontScale="90000"/>
          </a:bodyPr>
          <a:lstStyle/>
          <a:p>
            <a:pPr marL="342900" lvl="0" indent="-342900">
              <a:spcBef>
                <a:spcPct val="20000"/>
              </a:spcBef>
            </a:pPr>
            <a:r>
              <a:rPr lang="en-US" sz="3600" dirty="0" smtClean="0"/>
              <a:t>HD3 at LBNL</a:t>
            </a:r>
            <a:r>
              <a:rPr lang="en-US" dirty="0" smtClean="0"/>
              <a:t/>
            </a:r>
            <a:br>
              <a:rPr lang="en-US" dirty="0" smtClean="0"/>
            </a:br>
            <a:r>
              <a:rPr lang="en-US" sz="2200" dirty="0" smtClean="0">
                <a:solidFill>
                  <a:prstClr val="black"/>
                </a:solidFill>
                <a:latin typeface="Calibri"/>
                <a:ea typeface="+mn-ea"/>
                <a:cs typeface="+mn-cs"/>
              </a:rPr>
              <a:t>LBNL baseline program- block-type </a:t>
            </a:r>
            <a:r>
              <a:rPr lang="en-US" sz="2200" dirty="0">
                <a:solidFill>
                  <a:prstClr val="black"/>
                </a:solidFill>
                <a:latin typeface="Calibri"/>
                <a:ea typeface="+mn-ea"/>
                <a:cs typeface="+mn-cs"/>
              </a:rPr>
              <a:t>Nb</a:t>
            </a:r>
            <a:r>
              <a:rPr lang="en-US" sz="2200" baseline="-25000" dirty="0">
                <a:solidFill>
                  <a:prstClr val="black"/>
                </a:solidFill>
                <a:latin typeface="Calibri"/>
                <a:ea typeface="+mn-ea"/>
                <a:cs typeface="+mn-cs"/>
              </a:rPr>
              <a:t>3</a:t>
            </a:r>
            <a:r>
              <a:rPr lang="en-US" sz="2200" dirty="0">
                <a:solidFill>
                  <a:prstClr val="black"/>
                </a:solidFill>
                <a:latin typeface="Calibri"/>
                <a:ea typeface="+mn-ea"/>
                <a:cs typeface="+mn-cs"/>
              </a:rPr>
              <a:t>Sn dipole magnet</a:t>
            </a:r>
            <a:br>
              <a:rPr lang="en-US" sz="2200" dirty="0">
                <a:solidFill>
                  <a:prstClr val="black"/>
                </a:solidFill>
                <a:latin typeface="Calibri"/>
                <a:ea typeface="+mn-ea"/>
                <a:cs typeface="+mn-cs"/>
              </a:rPr>
            </a:br>
            <a:r>
              <a:rPr lang="en-US" sz="2000" dirty="0">
                <a:solidFill>
                  <a:prstClr val="black"/>
                </a:solidFill>
                <a:latin typeface="Calibri"/>
                <a:ea typeface="+mn-ea"/>
                <a:cs typeface="+mn-cs"/>
              </a:rPr>
              <a:t>End region harmonics not optimized (very large numbers…)</a:t>
            </a:r>
            <a:br>
              <a:rPr lang="en-US" sz="2000" dirty="0">
                <a:solidFill>
                  <a:prstClr val="black"/>
                </a:solidFill>
                <a:latin typeface="Calibri"/>
                <a:ea typeface="+mn-ea"/>
                <a:cs typeface="+mn-cs"/>
              </a:rPr>
            </a:br>
            <a:r>
              <a:rPr lang="en-US" sz="2200" dirty="0" smtClean="0">
                <a:solidFill>
                  <a:prstClr val="black"/>
                </a:solidFill>
                <a:latin typeface="Calibri"/>
                <a:ea typeface="+mn-ea"/>
                <a:cs typeface="+mn-cs"/>
              </a:rPr>
              <a:t>40 </a:t>
            </a:r>
            <a:r>
              <a:rPr lang="en-US" sz="2200" dirty="0">
                <a:solidFill>
                  <a:prstClr val="black"/>
                </a:solidFill>
                <a:latin typeface="Calibri"/>
                <a:ea typeface="+mn-ea"/>
                <a:cs typeface="+mn-cs"/>
              </a:rPr>
              <a:t>mm available aperture (</a:t>
            </a:r>
            <a:r>
              <a:rPr lang="en-US" sz="2200" dirty="0" err="1">
                <a:solidFill>
                  <a:prstClr val="black"/>
                </a:solidFill>
                <a:latin typeface="Calibri"/>
                <a:ea typeface="+mn-ea"/>
                <a:cs typeface="+mn-cs"/>
              </a:rPr>
              <a:t>R.ref</a:t>
            </a:r>
            <a:r>
              <a:rPr lang="en-US" sz="2200" dirty="0">
                <a:solidFill>
                  <a:prstClr val="black"/>
                </a:solidFill>
                <a:latin typeface="Calibri"/>
                <a:ea typeface="+mn-ea"/>
                <a:cs typeface="+mn-cs"/>
              </a:rPr>
              <a:t> = 13 mm)</a:t>
            </a:r>
            <a:br>
              <a:rPr lang="en-US" sz="2200" dirty="0">
                <a:solidFill>
                  <a:prstClr val="black"/>
                </a:solidFill>
                <a:latin typeface="Calibri"/>
                <a:ea typeface="+mn-ea"/>
                <a:cs typeface="+mn-cs"/>
              </a:rPr>
            </a:br>
            <a:endParaRPr lang="en-US" dirty="0"/>
          </a:p>
        </p:txBody>
      </p:sp>
      <p:sp>
        <p:nvSpPr>
          <p:cNvPr id="6" name="Text Placeholder 5"/>
          <p:cNvSpPr>
            <a:spLocks noGrp="1"/>
          </p:cNvSpPr>
          <p:nvPr>
            <p:ph type="body" idx="1"/>
          </p:nvPr>
        </p:nvSpPr>
        <p:spPr>
          <a:xfrm>
            <a:off x="457200" y="1905000"/>
            <a:ext cx="4040188" cy="639762"/>
          </a:xfrm>
        </p:spPr>
        <p:txBody>
          <a:bodyPr>
            <a:normAutofit/>
          </a:bodyPr>
          <a:lstStyle/>
          <a:p>
            <a:r>
              <a:rPr lang="en-US" dirty="0" smtClean="0"/>
              <a:t>Assembled magnet</a:t>
            </a:r>
            <a:endParaRPr lang="en-US"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457200" y="2650908"/>
            <a:ext cx="4040188" cy="2999221"/>
          </a:xfrm>
          <a:prstGeom prst="rect">
            <a:avLst/>
          </a:prstGeom>
          <a:noFill/>
          <a:ln w="9525">
            <a:noFill/>
            <a:miter lim="800000"/>
            <a:headEnd/>
            <a:tailEnd/>
          </a:ln>
        </p:spPr>
      </p:pic>
      <p:sp>
        <p:nvSpPr>
          <p:cNvPr id="7" name="Text Placeholder 6"/>
          <p:cNvSpPr>
            <a:spLocks noGrp="1"/>
          </p:cNvSpPr>
          <p:nvPr>
            <p:ph type="body" sz="quarter" idx="3"/>
          </p:nvPr>
        </p:nvSpPr>
        <p:spPr>
          <a:xfrm>
            <a:off x="4645025" y="1939925"/>
            <a:ext cx="4041775" cy="422275"/>
          </a:xfrm>
        </p:spPr>
        <p:txBody>
          <a:bodyPr>
            <a:normAutofit fontScale="92500" lnSpcReduction="10000"/>
          </a:bodyPr>
          <a:lstStyle/>
          <a:p>
            <a:r>
              <a:rPr lang="en-US" dirty="0" smtClean="0"/>
              <a:t>Cross section (same as HD2)</a:t>
            </a:r>
            <a:endParaRPr lang="en-US" dirty="0"/>
          </a:p>
        </p:txBody>
      </p:sp>
      <p:pic>
        <p:nvPicPr>
          <p:cNvPr id="2051" name="Picture 3"/>
          <p:cNvPicPr>
            <a:picLocks noGrp="1" noChangeAspect="1" noChangeArrowheads="1"/>
          </p:cNvPicPr>
          <p:nvPr>
            <p:ph sz="quarter" idx="4"/>
          </p:nvPr>
        </p:nvPicPr>
        <p:blipFill>
          <a:blip r:embed="rId3" cstate="print"/>
          <a:srcRect/>
          <a:stretch>
            <a:fillRect/>
          </a:stretch>
        </p:blipFill>
        <p:spPr bwMode="auto">
          <a:xfrm>
            <a:off x="4645025" y="2456994"/>
            <a:ext cx="4041775" cy="3387049"/>
          </a:xfrm>
          <a:prstGeom prst="rect">
            <a:avLst/>
          </a:prstGeom>
          <a:noFill/>
          <a:ln w="9525">
            <a:noFill/>
            <a:miter lim="800000"/>
            <a:headEnd/>
            <a:tailEnd/>
          </a:ln>
        </p:spPr>
      </p:pic>
      <p:sp>
        <p:nvSpPr>
          <p:cNvPr id="10" name="TextBox 9"/>
          <p:cNvSpPr txBox="1"/>
          <p:nvPr/>
        </p:nvSpPr>
        <p:spPr>
          <a:xfrm>
            <a:off x="609600" y="6172200"/>
            <a:ext cx="8534400" cy="369332"/>
          </a:xfrm>
          <a:prstGeom prst="rect">
            <a:avLst/>
          </a:prstGeom>
          <a:noFill/>
        </p:spPr>
        <p:txBody>
          <a:bodyPr wrap="square" rtlCol="0">
            <a:spAutoFit/>
          </a:bodyPr>
          <a:lstStyle/>
          <a:p>
            <a:r>
              <a:rPr lang="en-US" dirty="0" smtClean="0"/>
              <a:t>P. </a:t>
            </a:r>
            <a:r>
              <a:rPr lang="en-US" dirty="0" err="1" smtClean="0"/>
              <a:t>Ferracin</a:t>
            </a:r>
            <a:r>
              <a:rPr lang="en-US" dirty="0" smtClean="0"/>
              <a:t>, IEEE TAS, 19(3), 2009, pp. 1240 – 1243.</a:t>
            </a:r>
            <a:endParaRPr lang="en-US" dirty="0"/>
          </a:p>
        </p:txBody>
      </p:sp>
    </p:spTree>
    <p:extLst>
      <p:ext uri="{BB962C8B-B14F-4D97-AF65-F5344CB8AC3E}">
        <p14:creationId xmlns:p14="http://schemas.microsoft.com/office/powerpoint/2010/main" val="46299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133600"/>
            <a:ext cx="4572000" cy="2031325"/>
          </a:xfrm>
          <a:prstGeom prst="rect">
            <a:avLst/>
          </a:prstGeom>
        </p:spPr>
        <p:txBody>
          <a:bodyPr>
            <a:spAutoFit/>
          </a:bodyPr>
          <a:lstStyle/>
          <a:p>
            <a:r>
              <a:rPr lang="en-US" dirty="0" smtClean="0"/>
              <a:t>CERN </a:t>
            </a:r>
            <a:r>
              <a:rPr lang="en-US" dirty="0"/>
              <a:t>and FNAL have </a:t>
            </a:r>
            <a:r>
              <a:rPr lang="en-US" dirty="0" smtClean="0"/>
              <a:t>a </a:t>
            </a:r>
            <a:r>
              <a:rPr lang="en-US" dirty="0"/>
              <a:t>joint R&amp;D program with the goal of developing a </a:t>
            </a:r>
            <a:r>
              <a:rPr lang="en-US" dirty="0" smtClean="0"/>
              <a:t>5.5m long </a:t>
            </a:r>
            <a:r>
              <a:rPr lang="en-US" dirty="0"/>
              <a:t>twin-aperture Nb</a:t>
            </a:r>
            <a:r>
              <a:rPr lang="en-US" baseline="-25000" dirty="0"/>
              <a:t>3</a:t>
            </a:r>
            <a:r>
              <a:rPr lang="en-US" dirty="0"/>
              <a:t>Sn dipole for the LHC upgrades by </a:t>
            </a:r>
            <a:r>
              <a:rPr lang="en-US" dirty="0" smtClean="0"/>
              <a:t>2015. </a:t>
            </a:r>
            <a:r>
              <a:rPr lang="en-US" dirty="0"/>
              <a:t>The program started with the design and construction of </a:t>
            </a:r>
            <a:r>
              <a:rPr lang="en-US" dirty="0" smtClean="0"/>
              <a:t> </a:t>
            </a:r>
            <a:r>
              <a:rPr lang="en-US" dirty="0"/>
              <a:t>2 m long 60 mm bore single-aperture demonstrator </a:t>
            </a:r>
            <a:r>
              <a:rPr lang="en-US" dirty="0" smtClean="0"/>
              <a:t>magnets</a:t>
            </a:r>
            <a:endParaRPr lang="en-US" dirty="0"/>
          </a:p>
        </p:txBody>
      </p:sp>
      <p:pic>
        <p:nvPicPr>
          <p:cNvPr id="3" name="Picture 3"/>
          <p:cNvPicPr>
            <a:picLocks noChangeAspect="1" noChangeArrowheads="1"/>
          </p:cNvPicPr>
          <p:nvPr/>
        </p:nvPicPr>
        <p:blipFill>
          <a:blip r:embed="rId2"/>
          <a:srcRect/>
          <a:stretch>
            <a:fillRect/>
          </a:stretch>
        </p:blipFill>
        <p:spPr bwMode="auto">
          <a:xfrm>
            <a:off x="5181601" y="727152"/>
            <a:ext cx="3733800" cy="4987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4" name="TextBox 3"/>
          <p:cNvSpPr txBox="1"/>
          <p:nvPr/>
        </p:nvSpPr>
        <p:spPr>
          <a:xfrm>
            <a:off x="1219200" y="988762"/>
            <a:ext cx="2362200" cy="523220"/>
          </a:xfrm>
          <a:prstGeom prst="rect">
            <a:avLst/>
          </a:prstGeom>
          <a:noFill/>
        </p:spPr>
        <p:txBody>
          <a:bodyPr wrap="square" rtlCol="0">
            <a:spAutoFit/>
          </a:bodyPr>
          <a:lstStyle/>
          <a:p>
            <a:r>
              <a:rPr lang="en-US" sz="2800" dirty="0" smtClean="0"/>
              <a:t>MBHSP01-02</a:t>
            </a:r>
            <a:endParaRPr lang="en-US" sz="2800" dirty="0"/>
          </a:p>
        </p:txBody>
      </p:sp>
    </p:spTree>
    <p:extLst>
      <p:ext uri="{BB962C8B-B14F-4D97-AF65-F5344CB8AC3E}">
        <p14:creationId xmlns:p14="http://schemas.microsoft.com/office/powerpoint/2010/main" val="169630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14400"/>
            <a:ext cx="67600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070213" y="2159793"/>
            <a:ext cx="2035687" cy="2462213"/>
          </a:xfrm>
          <a:prstGeom prst="rect">
            <a:avLst/>
          </a:prstGeom>
          <a:solidFill>
            <a:srgbClr val="FFFF99"/>
          </a:solidFill>
        </p:spPr>
        <p:txBody>
          <a:bodyPr wrap="square">
            <a:spAutoFit/>
          </a:bodyPr>
          <a:lstStyle/>
          <a:p>
            <a:r>
              <a:rPr lang="en-US" sz="1400" dirty="0" smtClean="0"/>
              <a:t>HQ01d </a:t>
            </a:r>
            <a:r>
              <a:rPr lang="en-US" sz="1400" dirty="0" err="1"/>
              <a:t>quadrupole</a:t>
            </a:r>
            <a:r>
              <a:rPr lang="en-US" sz="1400" dirty="0"/>
              <a:t> with calculation (note that the calculation did not account for the ramp splice region whose effect is seen on the measured data between 150-300mm on the z scale</a:t>
            </a:r>
            <a:r>
              <a:rPr lang="en-US" sz="1400" dirty="0" smtClean="0"/>
              <a:t>).  Probe is 100mm </a:t>
            </a:r>
            <a:r>
              <a:rPr lang="en-US" sz="1400" dirty="0"/>
              <a:t>long, 47mm diameter </a:t>
            </a:r>
            <a:r>
              <a:rPr lang="en-US" sz="1400" dirty="0" smtClean="0"/>
              <a:t>PCB. </a:t>
            </a:r>
            <a:endParaRPr lang="en-US" sz="1400" dirty="0"/>
          </a:p>
        </p:txBody>
      </p:sp>
      <p:sp>
        <p:nvSpPr>
          <p:cNvPr id="3" name="TextBox 2"/>
          <p:cNvSpPr txBox="1"/>
          <p:nvPr/>
        </p:nvSpPr>
        <p:spPr>
          <a:xfrm>
            <a:off x="1981200" y="409545"/>
            <a:ext cx="4297971" cy="400110"/>
          </a:xfrm>
          <a:prstGeom prst="rect">
            <a:avLst/>
          </a:prstGeom>
          <a:solidFill>
            <a:srgbClr val="FFFF00"/>
          </a:solidFill>
        </p:spPr>
        <p:txBody>
          <a:bodyPr wrap="none" rtlCol="0">
            <a:spAutoFit/>
          </a:bodyPr>
          <a:lstStyle/>
          <a:p>
            <a:r>
              <a:rPr lang="en-US" sz="2000" dirty="0" smtClean="0"/>
              <a:t>HQ01d comparison with calculation</a:t>
            </a:r>
            <a:endParaRPr lang="en-US" sz="2000" dirty="0"/>
          </a:p>
        </p:txBody>
      </p:sp>
    </p:spTree>
    <p:extLst>
      <p:ext uri="{BB962C8B-B14F-4D97-AF65-F5344CB8AC3E}">
        <p14:creationId xmlns:p14="http://schemas.microsoft.com/office/powerpoint/2010/main" val="126613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541394"/>
            <a:ext cx="4639437" cy="30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4378833" cy="29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7800" y="609600"/>
            <a:ext cx="1905000" cy="2185214"/>
          </a:xfrm>
          <a:prstGeom prst="rect">
            <a:avLst/>
          </a:prstGeom>
          <a:solidFill>
            <a:srgbClr val="FFCC99"/>
          </a:solidFill>
        </p:spPr>
        <p:txBody>
          <a:bodyPr wrap="square" rtlCol="0">
            <a:spAutoFit/>
          </a:bodyPr>
          <a:lstStyle/>
          <a:p>
            <a:r>
              <a:rPr lang="en-US" sz="2400" dirty="0" smtClean="0"/>
              <a:t>LQS03</a:t>
            </a:r>
            <a:r>
              <a:rPr lang="en-US" dirty="0" smtClean="0"/>
              <a:t> (90mm LARP quad prototype) – comparison of 100mm long </a:t>
            </a:r>
            <a:r>
              <a:rPr lang="en-US" sz="2000" b="1" dirty="0" smtClean="0">
                <a:solidFill>
                  <a:srgbClr val="0070C0"/>
                </a:solidFill>
              </a:rPr>
              <a:t>Tangential</a:t>
            </a:r>
            <a:r>
              <a:rPr lang="en-US" dirty="0" smtClean="0"/>
              <a:t> and </a:t>
            </a:r>
            <a:r>
              <a:rPr lang="en-US" sz="2000" b="1" dirty="0" smtClean="0">
                <a:solidFill>
                  <a:srgbClr val="0070C0"/>
                </a:solidFill>
              </a:rPr>
              <a:t>PCB probes</a:t>
            </a:r>
            <a:endParaRPr lang="en-US" sz="2000" b="1" dirty="0">
              <a:solidFill>
                <a:srgbClr val="0070C0"/>
              </a:solidFill>
            </a:endParaRPr>
          </a:p>
        </p:txBody>
      </p:sp>
      <p:sp>
        <p:nvSpPr>
          <p:cNvPr id="5" name="TextBox 4"/>
          <p:cNvSpPr txBox="1"/>
          <p:nvPr/>
        </p:nvSpPr>
        <p:spPr>
          <a:xfrm>
            <a:off x="0" y="4267200"/>
            <a:ext cx="3124200" cy="1169551"/>
          </a:xfrm>
          <a:prstGeom prst="rect">
            <a:avLst/>
          </a:prstGeom>
          <a:noFill/>
        </p:spPr>
        <p:txBody>
          <a:bodyPr wrap="square" rtlCol="0">
            <a:spAutoFit/>
          </a:bodyPr>
          <a:lstStyle/>
          <a:p>
            <a:r>
              <a:rPr lang="en-US" sz="1400" dirty="0" smtClean="0"/>
              <a:t>Note that measurements were made to slightly different peak currents. Agreement is very good, and random scatter is slightly better in the PCB results</a:t>
            </a:r>
          </a:p>
        </p:txBody>
      </p:sp>
      <p:sp>
        <p:nvSpPr>
          <p:cNvPr id="6" name="TextBox 5"/>
          <p:cNvSpPr txBox="1"/>
          <p:nvPr/>
        </p:nvSpPr>
        <p:spPr>
          <a:xfrm>
            <a:off x="1371600" y="914400"/>
            <a:ext cx="428322" cy="369332"/>
          </a:xfrm>
          <a:prstGeom prst="rect">
            <a:avLst/>
          </a:prstGeom>
          <a:solidFill>
            <a:srgbClr val="FFFF00"/>
          </a:solidFill>
        </p:spPr>
        <p:txBody>
          <a:bodyPr wrap="none" rtlCol="0">
            <a:spAutoFit/>
          </a:bodyPr>
          <a:lstStyle/>
          <a:p>
            <a:r>
              <a:rPr lang="en-US" dirty="0" smtClean="0"/>
              <a:t>b6</a:t>
            </a:r>
            <a:endParaRPr lang="en-US" dirty="0"/>
          </a:p>
        </p:txBody>
      </p:sp>
      <p:sp>
        <p:nvSpPr>
          <p:cNvPr id="7" name="TextBox 6"/>
          <p:cNvSpPr txBox="1"/>
          <p:nvPr/>
        </p:nvSpPr>
        <p:spPr>
          <a:xfrm>
            <a:off x="5134278" y="3974068"/>
            <a:ext cx="428322" cy="369332"/>
          </a:xfrm>
          <a:prstGeom prst="rect">
            <a:avLst/>
          </a:prstGeom>
          <a:solidFill>
            <a:srgbClr val="FFFF00"/>
          </a:solidFill>
        </p:spPr>
        <p:txBody>
          <a:bodyPr wrap="none" rtlCol="0">
            <a:spAutoFit/>
          </a:bodyPr>
          <a:lstStyle/>
          <a:p>
            <a:r>
              <a:rPr lang="en-US" dirty="0" smtClean="0"/>
              <a:t>b3</a:t>
            </a:r>
            <a:endParaRPr lang="en-US" dirty="0"/>
          </a:p>
        </p:txBody>
      </p:sp>
      <p:sp>
        <p:nvSpPr>
          <p:cNvPr id="8" name="TextBox 7"/>
          <p:cNvSpPr txBox="1"/>
          <p:nvPr/>
        </p:nvSpPr>
        <p:spPr>
          <a:xfrm>
            <a:off x="7683500" y="3985736"/>
            <a:ext cx="1447800" cy="738664"/>
          </a:xfrm>
          <a:prstGeom prst="rect">
            <a:avLst/>
          </a:prstGeom>
          <a:noFill/>
        </p:spPr>
        <p:txBody>
          <a:bodyPr wrap="square" rtlCol="0">
            <a:spAutoFit/>
          </a:bodyPr>
          <a:lstStyle/>
          <a:p>
            <a:r>
              <a:rPr lang="en-US" sz="1400" dirty="0" smtClean="0"/>
              <a:t>Slightly different peak currents</a:t>
            </a:r>
            <a:endParaRPr lang="en-US" sz="1400" dirty="0"/>
          </a:p>
        </p:txBody>
      </p:sp>
      <p:cxnSp>
        <p:nvCxnSpPr>
          <p:cNvPr id="10" name="Straight Arrow Connector 9"/>
          <p:cNvCxnSpPr/>
          <p:nvPr/>
        </p:nvCxnSpPr>
        <p:spPr>
          <a:xfrm flipH="1">
            <a:off x="7848600" y="47244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13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746188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9"/>
          <p:cNvSpPr txBox="1">
            <a:spLocks noChangeArrowheads="1"/>
          </p:cNvSpPr>
          <p:nvPr/>
        </p:nvSpPr>
        <p:spPr bwMode="auto">
          <a:xfrm>
            <a:off x="1371600" y="540603"/>
            <a:ext cx="6019800" cy="461665"/>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a:t>43mm Ferret in </a:t>
            </a:r>
            <a:r>
              <a:rPr lang="en-US" sz="2400" dirty="0" err="1"/>
              <a:t>Tevatron</a:t>
            </a:r>
            <a:r>
              <a:rPr lang="en-US" sz="2400" dirty="0"/>
              <a:t> </a:t>
            </a:r>
            <a:r>
              <a:rPr lang="en-US" sz="2400" dirty="0" smtClean="0"/>
              <a:t>Dipole TC1206, </a:t>
            </a:r>
            <a:r>
              <a:rPr lang="en-US" sz="2400" dirty="0"/>
              <a:t>4.5K</a:t>
            </a:r>
          </a:p>
        </p:txBody>
      </p:sp>
      <p:sp>
        <p:nvSpPr>
          <p:cNvPr id="8" name="TextBox 80"/>
          <p:cNvSpPr txBox="1">
            <a:spLocks noChangeArrowheads="1"/>
          </p:cNvSpPr>
          <p:nvPr/>
        </p:nvSpPr>
        <p:spPr bwMode="auto">
          <a:xfrm>
            <a:off x="6760452" y="1676400"/>
            <a:ext cx="2012460" cy="18158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1600" dirty="0"/>
              <a:t>Measurements were made with the Ferret at rotation rates of up to 6Hz, with 5m of non-magnetic shaft in the 4T field (total flex shaft length 10m)</a:t>
            </a:r>
          </a:p>
        </p:txBody>
      </p:sp>
    </p:spTree>
    <p:extLst>
      <p:ext uri="{BB962C8B-B14F-4D97-AF65-F5344CB8AC3E}">
        <p14:creationId xmlns:p14="http://schemas.microsoft.com/office/powerpoint/2010/main" val="3537347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07" y="1066800"/>
            <a:ext cx="6637893" cy="414112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91"/>
          <p:cNvSpPr txBox="1">
            <a:spLocks noChangeArrowheads="1"/>
          </p:cNvSpPr>
          <p:nvPr/>
        </p:nvSpPr>
        <p:spPr bwMode="auto">
          <a:xfrm>
            <a:off x="7315200" y="1752600"/>
            <a:ext cx="1524000" cy="193833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a:t>MBHSP01 26mm PCB probe at </a:t>
            </a:r>
            <a:r>
              <a:rPr lang="en-US" sz="2400" dirty="0" err="1"/>
              <a:t>Fermilab</a:t>
            </a:r>
            <a:endParaRPr lang="en-US" sz="2400" dirty="0"/>
          </a:p>
        </p:txBody>
      </p:sp>
      <p:sp>
        <p:nvSpPr>
          <p:cNvPr id="4" name="TextBox 92"/>
          <p:cNvSpPr txBox="1">
            <a:spLocks noChangeArrowheads="1"/>
          </p:cNvSpPr>
          <p:nvPr/>
        </p:nvSpPr>
        <p:spPr bwMode="auto">
          <a:xfrm>
            <a:off x="1079500" y="5422900"/>
            <a:ext cx="6235700" cy="83099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a:t>Variation of dynamic effects with </a:t>
            </a:r>
            <a:r>
              <a:rPr lang="en-US" sz="2400" dirty="0" smtClean="0"/>
              <a:t>at different Z locations (positions separated by 52mm)</a:t>
            </a:r>
            <a:endParaRPr lang="en-US" sz="2400" dirty="0"/>
          </a:p>
        </p:txBody>
      </p:sp>
    </p:spTree>
    <p:extLst>
      <p:ext uri="{BB962C8B-B14F-4D97-AF65-F5344CB8AC3E}">
        <p14:creationId xmlns:p14="http://schemas.microsoft.com/office/powerpoint/2010/main" val="372659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9144000" cy="5486400"/>
          </a:xfrm>
          <a:prstGeom prst="rect">
            <a:avLst/>
          </a:prstGeom>
        </p:spPr>
      </p:pic>
      <p:sp>
        <p:nvSpPr>
          <p:cNvPr id="2" name="TextBox 1"/>
          <p:cNvSpPr txBox="1"/>
          <p:nvPr/>
        </p:nvSpPr>
        <p:spPr>
          <a:xfrm>
            <a:off x="1524000" y="76200"/>
            <a:ext cx="6248400" cy="369332"/>
          </a:xfrm>
          <a:prstGeom prst="rect">
            <a:avLst/>
          </a:prstGeom>
          <a:solidFill>
            <a:srgbClr val="FFFF00"/>
          </a:solidFill>
          <a:ln>
            <a:solidFill>
              <a:schemeClr val="tx1"/>
            </a:solidFill>
          </a:ln>
        </p:spPr>
        <p:txBody>
          <a:bodyPr wrap="square" rtlCol="0">
            <a:spAutoFit/>
          </a:bodyPr>
          <a:lstStyle/>
          <a:p>
            <a:r>
              <a:rPr lang="en-US" dirty="0" smtClean="0"/>
              <a:t>Decay and snapback at injection (760A)– Accelerator Cycle</a:t>
            </a:r>
            <a:endParaRPr lang="en-US" dirty="0"/>
          </a:p>
        </p:txBody>
      </p:sp>
      <p:sp>
        <p:nvSpPr>
          <p:cNvPr id="3" name="TextBox 2"/>
          <p:cNvSpPr txBox="1"/>
          <p:nvPr/>
        </p:nvSpPr>
        <p:spPr>
          <a:xfrm>
            <a:off x="3223161" y="2095787"/>
            <a:ext cx="1680268" cy="369332"/>
          </a:xfrm>
          <a:prstGeom prst="rect">
            <a:avLst/>
          </a:prstGeom>
          <a:noFill/>
        </p:spPr>
        <p:txBody>
          <a:bodyPr wrap="none" rtlCol="0">
            <a:spAutoFit/>
          </a:bodyPr>
          <a:lstStyle/>
          <a:p>
            <a:r>
              <a:rPr lang="en-US" dirty="0" smtClean="0">
                <a:solidFill>
                  <a:srgbClr val="0070C0"/>
                </a:solidFill>
              </a:rPr>
              <a:t>~8 units b3 drift</a:t>
            </a:r>
            <a:endParaRPr lang="en-US" dirty="0">
              <a:solidFill>
                <a:srgbClr val="0070C0"/>
              </a:solidFill>
            </a:endParaRPr>
          </a:p>
        </p:txBody>
      </p:sp>
      <p:cxnSp>
        <p:nvCxnSpPr>
          <p:cNvPr id="5" name="Straight Arrow Connector 4"/>
          <p:cNvCxnSpPr/>
          <p:nvPr/>
        </p:nvCxnSpPr>
        <p:spPr>
          <a:xfrm>
            <a:off x="3200400" y="1524000"/>
            <a:ext cx="0" cy="18288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91"/>
          <p:cNvSpPr txBox="1">
            <a:spLocks noChangeArrowheads="1"/>
          </p:cNvSpPr>
          <p:nvPr/>
        </p:nvSpPr>
        <p:spPr bwMode="auto">
          <a:xfrm>
            <a:off x="4903429" y="4038600"/>
            <a:ext cx="3352800" cy="120032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r>
              <a:rPr lang="en-US" sz="2400" dirty="0" smtClean="0"/>
              <a:t>MBHSP02 130mm </a:t>
            </a:r>
            <a:r>
              <a:rPr lang="en-US" sz="2400" dirty="0"/>
              <a:t>PCB </a:t>
            </a:r>
            <a:r>
              <a:rPr lang="en-US" sz="2400" dirty="0" smtClean="0"/>
              <a:t>repeatability results during accelerator cycle</a:t>
            </a:r>
            <a:endParaRPr lang="en-US" sz="2400" dirty="0"/>
          </a:p>
        </p:txBody>
      </p:sp>
    </p:spTree>
    <p:extLst>
      <p:ext uri="{BB962C8B-B14F-4D97-AF65-F5344CB8AC3E}">
        <p14:creationId xmlns:p14="http://schemas.microsoft.com/office/powerpoint/2010/main" val="1764552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0"/>
            <a:ext cx="6705600" cy="369332"/>
          </a:xfrm>
          <a:prstGeom prst="rect">
            <a:avLst/>
          </a:prstGeom>
          <a:solidFill>
            <a:srgbClr val="FFFF00"/>
          </a:solidFill>
          <a:ln>
            <a:solidFill>
              <a:schemeClr val="tx1"/>
            </a:solidFill>
          </a:ln>
        </p:spPr>
        <p:txBody>
          <a:bodyPr wrap="square" rtlCol="0">
            <a:spAutoFit/>
          </a:bodyPr>
          <a:lstStyle/>
          <a:p>
            <a:r>
              <a:rPr lang="en-US" dirty="0" smtClean="0"/>
              <a:t>MBHSP02 Fine-step </a:t>
            </a:r>
            <a:r>
              <a:rPr lang="en-US" dirty="0" err="1" smtClean="0"/>
              <a:t>Zscan</a:t>
            </a:r>
            <a:r>
              <a:rPr lang="en-US" dirty="0" smtClean="0"/>
              <a:t> at 6500A, 4.5K with 26mmL probe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4572000" cy="2743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685800"/>
            <a:ext cx="4572000"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38600"/>
            <a:ext cx="4572000" cy="27432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736" y="4038600"/>
            <a:ext cx="4572000" cy="2743200"/>
          </a:xfrm>
          <a:prstGeom prst="rect">
            <a:avLst/>
          </a:prstGeom>
        </p:spPr>
      </p:pic>
      <p:grpSp>
        <p:nvGrpSpPr>
          <p:cNvPr id="19" name="Group 18"/>
          <p:cNvGrpSpPr/>
          <p:nvPr/>
        </p:nvGrpSpPr>
        <p:grpSpPr>
          <a:xfrm>
            <a:off x="3733800" y="1537252"/>
            <a:ext cx="653332" cy="276999"/>
            <a:chOff x="3733800" y="1537252"/>
            <a:chExt cx="653332" cy="276999"/>
          </a:xfrm>
        </p:grpSpPr>
        <p:sp>
          <p:nvSpPr>
            <p:cNvPr id="14" name="TextBox 13"/>
            <p:cNvSpPr txBox="1"/>
            <p:nvPr/>
          </p:nvSpPr>
          <p:spPr>
            <a:xfrm>
              <a:off x="3733800" y="1537252"/>
              <a:ext cx="609600" cy="276999"/>
            </a:xfrm>
            <a:prstGeom prst="rect">
              <a:avLst/>
            </a:prstGeom>
            <a:noFill/>
          </p:spPr>
          <p:txBody>
            <a:bodyPr wrap="square" rtlCol="0">
              <a:spAutoFit/>
            </a:bodyPr>
            <a:lstStyle/>
            <a:p>
              <a:r>
                <a:rPr lang="en-US" sz="1200" b="1" dirty="0" smtClean="0">
                  <a:solidFill>
                    <a:srgbClr val="0070C0"/>
                  </a:solidFill>
                </a:rPr>
                <a:t>Zoom</a:t>
              </a:r>
              <a:endParaRPr lang="en-US" sz="1200" b="1" dirty="0">
                <a:solidFill>
                  <a:srgbClr val="0070C0"/>
                </a:solidFill>
              </a:endParaRPr>
            </a:p>
          </p:txBody>
        </p:sp>
        <p:cxnSp>
          <p:nvCxnSpPr>
            <p:cNvPr id="16" name="Straight Arrow Connector 15"/>
            <p:cNvCxnSpPr/>
            <p:nvPr/>
          </p:nvCxnSpPr>
          <p:spPr>
            <a:xfrm>
              <a:off x="4191000" y="1675751"/>
              <a:ext cx="19613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886200" y="4371201"/>
            <a:ext cx="653332" cy="276999"/>
            <a:chOff x="3733800" y="1537252"/>
            <a:chExt cx="653332" cy="276999"/>
          </a:xfrm>
        </p:grpSpPr>
        <p:sp>
          <p:nvSpPr>
            <p:cNvPr id="21" name="TextBox 20"/>
            <p:cNvSpPr txBox="1"/>
            <p:nvPr/>
          </p:nvSpPr>
          <p:spPr>
            <a:xfrm>
              <a:off x="3733800" y="1537252"/>
              <a:ext cx="609600" cy="276999"/>
            </a:xfrm>
            <a:prstGeom prst="rect">
              <a:avLst/>
            </a:prstGeom>
            <a:noFill/>
          </p:spPr>
          <p:txBody>
            <a:bodyPr wrap="square" rtlCol="0">
              <a:spAutoFit/>
            </a:bodyPr>
            <a:lstStyle/>
            <a:p>
              <a:r>
                <a:rPr lang="en-US" sz="1200" b="1" dirty="0" smtClean="0">
                  <a:solidFill>
                    <a:srgbClr val="0070C0"/>
                  </a:solidFill>
                </a:rPr>
                <a:t>Zoom</a:t>
              </a:r>
              <a:endParaRPr lang="en-US" sz="1200" b="1" dirty="0">
                <a:solidFill>
                  <a:srgbClr val="0070C0"/>
                </a:solidFill>
              </a:endParaRPr>
            </a:p>
          </p:txBody>
        </p:sp>
        <p:cxnSp>
          <p:nvCxnSpPr>
            <p:cNvPr id="22" name="Straight Arrow Connector 21"/>
            <p:cNvCxnSpPr/>
            <p:nvPr/>
          </p:nvCxnSpPr>
          <p:spPr>
            <a:xfrm>
              <a:off x="4191000" y="1675751"/>
              <a:ext cx="19613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629400" y="4599801"/>
            <a:ext cx="1002069" cy="276999"/>
          </a:xfrm>
          <a:prstGeom prst="rect">
            <a:avLst/>
          </a:prstGeom>
          <a:noFill/>
        </p:spPr>
        <p:txBody>
          <a:bodyPr wrap="none" rtlCol="0">
            <a:spAutoFit/>
          </a:bodyPr>
          <a:lstStyle/>
          <a:p>
            <a:r>
              <a:rPr lang="en-US" sz="1200" b="1" dirty="0" smtClean="0">
                <a:solidFill>
                  <a:srgbClr val="0070C0"/>
                </a:solidFill>
              </a:rPr>
              <a:t>Splice region</a:t>
            </a:r>
            <a:endParaRPr lang="en-US" sz="1200" b="1" dirty="0">
              <a:solidFill>
                <a:srgbClr val="0070C0"/>
              </a:solidFill>
            </a:endParaRPr>
          </a:p>
        </p:txBody>
      </p:sp>
      <p:cxnSp>
        <p:nvCxnSpPr>
          <p:cNvPr id="25" name="Straight Arrow Connector 24"/>
          <p:cNvCxnSpPr/>
          <p:nvPr/>
        </p:nvCxnSpPr>
        <p:spPr>
          <a:xfrm>
            <a:off x="7391400" y="4876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38800" y="6276200"/>
            <a:ext cx="3193631" cy="276999"/>
          </a:xfrm>
          <a:prstGeom prst="rect">
            <a:avLst/>
          </a:prstGeom>
          <a:noFill/>
        </p:spPr>
        <p:txBody>
          <a:bodyPr wrap="none" rtlCol="0">
            <a:spAutoFit/>
          </a:bodyPr>
          <a:lstStyle/>
          <a:p>
            <a:r>
              <a:rPr lang="en-US" sz="1200" b="1" dirty="0" smtClean="0">
                <a:solidFill>
                  <a:srgbClr val="0070C0"/>
                </a:solidFill>
              </a:rPr>
              <a:t>Periodic variation from cable twist pitch ~10cm</a:t>
            </a:r>
            <a:endParaRPr lang="en-US" sz="1200" b="1" dirty="0">
              <a:solidFill>
                <a:srgbClr val="0070C0"/>
              </a:solidFill>
            </a:endParaRPr>
          </a:p>
        </p:txBody>
      </p:sp>
      <p:cxnSp>
        <p:nvCxnSpPr>
          <p:cNvPr id="29" name="Straight Arrow Connector 28"/>
          <p:cNvCxnSpPr/>
          <p:nvPr/>
        </p:nvCxnSpPr>
        <p:spPr>
          <a:xfrm flipH="1" flipV="1">
            <a:off x="6477000" y="5992603"/>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921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 y="1066800"/>
            <a:ext cx="4572000"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733800"/>
            <a:ext cx="4572000" cy="2743200"/>
          </a:xfrm>
          <a:prstGeom prst="rect">
            <a:avLst/>
          </a:prstGeom>
        </p:spPr>
      </p:pic>
      <p:sp>
        <p:nvSpPr>
          <p:cNvPr id="8" name="Oval 7"/>
          <p:cNvSpPr/>
          <p:nvPr/>
        </p:nvSpPr>
        <p:spPr>
          <a:xfrm>
            <a:off x="1447800" y="1219200"/>
            <a:ext cx="2133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581400" y="1447800"/>
            <a:ext cx="17526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92701" y="1906369"/>
            <a:ext cx="2819399" cy="1200329"/>
          </a:xfrm>
          <a:prstGeom prst="rect">
            <a:avLst/>
          </a:prstGeom>
          <a:solidFill>
            <a:srgbClr val="FFCC99"/>
          </a:solidFill>
        </p:spPr>
        <p:txBody>
          <a:bodyPr wrap="square" rtlCol="0">
            <a:spAutoFit/>
          </a:bodyPr>
          <a:lstStyle/>
          <a:p>
            <a:r>
              <a:rPr lang="en-US" dirty="0" smtClean="0"/>
              <a:t>About  9 unit difference in strength measurements between 2 probes (without calibration)</a:t>
            </a:r>
          </a:p>
        </p:txBody>
      </p:sp>
      <p:sp>
        <p:nvSpPr>
          <p:cNvPr id="9" name="TextBox 8"/>
          <p:cNvSpPr txBox="1"/>
          <p:nvPr/>
        </p:nvSpPr>
        <p:spPr>
          <a:xfrm>
            <a:off x="1231900" y="1"/>
            <a:ext cx="6845300" cy="646331"/>
          </a:xfrm>
          <a:prstGeom prst="rect">
            <a:avLst/>
          </a:prstGeom>
          <a:solidFill>
            <a:srgbClr val="FFFF00"/>
          </a:solidFill>
          <a:ln>
            <a:solidFill>
              <a:schemeClr val="tx1"/>
            </a:solidFill>
          </a:ln>
        </p:spPr>
        <p:txBody>
          <a:bodyPr wrap="square" rtlCol="0">
            <a:spAutoFit/>
          </a:bodyPr>
          <a:lstStyle/>
          <a:p>
            <a:pPr algn="ctr"/>
            <a:r>
              <a:rPr lang="en-US" dirty="0" smtClean="0"/>
              <a:t>HQ02 comparison of Quad strength measured with different 100mm probes </a:t>
            </a:r>
            <a:endParaRPr lang="en-US" dirty="0"/>
          </a:p>
        </p:txBody>
      </p:sp>
    </p:spTree>
    <p:extLst>
      <p:ext uri="{BB962C8B-B14F-4D97-AF65-F5344CB8AC3E}">
        <p14:creationId xmlns:p14="http://schemas.microsoft.com/office/powerpoint/2010/main" val="3075440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762000"/>
            <a:ext cx="4572000" cy="2743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581400"/>
            <a:ext cx="4572000" cy="2743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0"/>
            <a:ext cx="4572000" cy="2743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81400"/>
            <a:ext cx="4572000" cy="2743200"/>
          </a:xfrm>
          <a:prstGeom prst="rect">
            <a:avLst/>
          </a:prstGeom>
        </p:spPr>
      </p:pic>
      <p:sp>
        <p:nvSpPr>
          <p:cNvPr id="6" name="TextBox 5"/>
          <p:cNvSpPr txBox="1"/>
          <p:nvPr/>
        </p:nvSpPr>
        <p:spPr>
          <a:xfrm>
            <a:off x="1231900" y="1"/>
            <a:ext cx="6845300" cy="646331"/>
          </a:xfrm>
          <a:prstGeom prst="rect">
            <a:avLst/>
          </a:prstGeom>
          <a:solidFill>
            <a:srgbClr val="FFFF00"/>
          </a:solidFill>
          <a:ln>
            <a:solidFill>
              <a:schemeClr val="tx1"/>
            </a:solidFill>
          </a:ln>
        </p:spPr>
        <p:txBody>
          <a:bodyPr wrap="square" rtlCol="0">
            <a:spAutoFit/>
          </a:bodyPr>
          <a:lstStyle/>
          <a:p>
            <a:pPr algn="ctr"/>
            <a:r>
              <a:rPr lang="en-US" dirty="0" smtClean="0"/>
              <a:t>HQ02 comparison of Quad harmonics measured with </a:t>
            </a:r>
            <a:br>
              <a:rPr lang="en-US" dirty="0" smtClean="0"/>
            </a:br>
            <a:r>
              <a:rPr lang="en-US" dirty="0" smtClean="0"/>
              <a:t>3 different 100mm probes at z=0</a:t>
            </a:r>
            <a:endParaRPr lang="en-US" dirty="0"/>
          </a:p>
        </p:txBody>
      </p:sp>
      <p:sp>
        <p:nvSpPr>
          <p:cNvPr id="7" name="Oval 6"/>
          <p:cNvSpPr/>
          <p:nvPr/>
        </p:nvSpPr>
        <p:spPr>
          <a:xfrm>
            <a:off x="2286000" y="19050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24100" y="1143000"/>
            <a:ext cx="1765227" cy="646331"/>
          </a:xfrm>
          <a:prstGeom prst="rect">
            <a:avLst/>
          </a:prstGeom>
          <a:solidFill>
            <a:srgbClr val="FFCC99"/>
          </a:solidFill>
        </p:spPr>
        <p:txBody>
          <a:bodyPr wrap="none" rtlCol="0">
            <a:spAutoFit/>
          </a:bodyPr>
          <a:lstStyle/>
          <a:p>
            <a:r>
              <a:rPr lang="en-US" dirty="0" smtClean="0"/>
              <a:t>The z0 </a:t>
            </a:r>
            <a:r>
              <a:rPr lang="en-US" dirty="0" err="1" smtClean="0"/>
              <a:t>pos</a:t>
            </a:r>
            <a:r>
              <a:rPr lang="en-US" dirty="0" smtClean="0"/>
              <a:t/>
            </a:r>
            <a:br>
              <a:rPr lang="en-US" dirty="0" smtClean="0"/>
            </a:br>
            <a:r>
              <a:rPr lang="en-US" dirty="0" smtClean="0"/>
              <a:t>has all 3 probes</a:t>
            </a:r>
            <a:endParaRPr lang="en-US" dirty="0"/>
          </a:p>
        </p:txBody>
      </p:sp>
      <p:cxnSp>
        <p:nvCxnSpPr>
          <p:cNvPr id="10" name="Straight Arrow Connector 9"/>
          <p:cNvCxnSpPr/>
          <p:nvPr/>
        </p:nvCxnSpPr>
        <p:spPr>
          <a:xfrm flipH="1">
            <a:off x="2590800" y="1905000"/>
            <a:ext cx="3810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58000" y="22098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45720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86000" y="46482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91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971801"/>
            <a:ext cx="2057400" cy="369332"/>
          </a:xfrm>
          <a:prstGeom prst="rect">
            <a:avLst/>
          </a:prstGeom>
          <a:noFill/>
        </p:spPr>
        <p:txBody>
          <a:bodyPr wrap="square" rtlCol="0">
            <a:spAutoFit/>
          </a:bodyPr>
          <a:lstStyle/>
          <a:p>
            <a:r>
              <a:rPr lang="en-US" dirty="0" smtClean="0"/>
              <a:t>INTRODUCTION</a:t>
            </a:r>
            <a:endParaRPr lang="en-US" dirty="0"/>
          </a:p>
        </p:txBody>
      </p:sp>
    </p:spTree>
    <p:extLst>
      <p:ext uri="{BB962C8B-B14F-4D97-AF65-F5344CB8AC3E}">
        <p14:creationId xmlns:p14="http://schemas.microsoft.com/office/powerpoint/2010/main" val="1240495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838200"/>
            <a:ext cx="4572000" cy="2743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729000"/>
            <a:ext cx="4572000" cy="2743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2743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29000"/>
            <a:ext cx="4572000" cy="2743200"/>
          </a:xfrm>
          <a:prstGeom prst="rect">
            <a:avLst/>
          </a:prstGeom>
        </p:spPr>
      </p:pic>
      <p:sp>
        <p:nvSpPr>
          <p:cNvPr id="6" name="TextBox 5"/>
          <p:cNvSpPr txBox="1"/>
          <p:nvPr/>
        </p:nvSpPr>
        <p:spPr>
          <a:xfrm>
            <a:off x="1231900" y="1"/>
            <a:ext cx="6845300" cy="646331"/>
          </a:xfrm>
          <a:prstGeom prst="rect">
            <a:avLst/>
          </a:prstGeom>
          <a:solidFill>
            <a:srgbClr val="FFFF00"/>
          </a:solidFill>
          <a:ln>
            <a:solidFill>
              <a:schemeClr val="tx1"/>
            </a:solidFill>
          </a:ln>
        </p:spPr>
        <p:txBody>
          <a:bodyPr wrap="square" rtlCol="0">
            <a:spAutoFit/>
          </a:bodyPr>
          <a:lstStyle/>
          <a:p>
            <a:pPr algn="ctr"/>
            <a:r>
              <a:rPr lang="en-US" dirty="0" smtClean="0"/>
              <a:t>HQ02 comparison of Quad harmonics measured with </a:t>
            </a:r>
            <a:br>
              <a:rPr lang="en-US" dirty="0" smtClean="0"/>
            </a:br>
            <a:r>
              <a:rPr lang="en-US" dirty="0" smtClean="0"/>
              <a:t>3 different 100mm probes at z=0</a:t>
            </a:r>
            <a:endParaRPr lang="en-US" dirty="0"/>
          </a:p>
        </p:txBody>
      </p:sp>
      <p:sp>
        <p:nvSpPr>
          <p:cNvPr id="7" name="TextBox 6"/>
          <p:cNvSpPr txBox="1"/>
          <p:nvPr/>
        </p:nvSpPr>
        <p:spPr>
          <a:xfrm>
            <a:off x="2324100" y="1143000"/>
            <a:ext cx="1385316" cy="369332"/>
          </a:xfrm>
          <a:prstGeom prst="rect">
            <a:avLst/>
          </a:prstGeom>
          <a:solidFill>
            <a:srgbClr val="FFCC99"/>
          </a:solidFill>
        </p:spPr>
        <p:txBody>
          <a:bodyPr wrap="none" rtlCol="0">
            <a:spAutoFit/>
          </a:bodyPr>
          <a:lstStyle/>
          <a:p>
            <a:r>
              <a:rPr lang="en-US" dirty="0" smtClean="0"/>
              <a:t>Here also…</a:t>
            </a:r>
            <a:endParaRPr lang="en-US" dirty="0"/>
          </a:p>
        </p:txBody>
      </p:sp>
      <p:sp>
        <p:nvSpPr>
          <p:cNvPr id="8" name="Oval 7"/>
          <p:cNvSpPr/>
          <p:nvPr/>
        </p:nvSpPr>
        <p:spPr>
          <a:xfrm>
            <a:off x="2286000" y="23622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0" y="15240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8000" y="51054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0" y="4876800"/>
            <a:ext cx="304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800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smtClean="0"/>
              <a:t>HQ01e3 - example of multi-layer </a:t>
            </a:r>
            <a:r>
              <a:rPr lang="en-US" sz="2400" dirty="0" err="1" smtClean="0"/>
              <a:t>pcb</a:t>
            </a:r>
            <a:r>
              <a:rPr lang="en-US" sz="2400" dirty="0" smtClean="0"/>
              <a:t> improvement in resolution over 2 layer.</a:t>
            </a:r>
            <a:endParaRPr lang="en-US" sz="2400" dirty="0"/>
          </a:p>
        </p:txBody>
      </p:sp>
      <p:pic>
        <p:nvPicPr>
          <p:cNvPr id="9" name="Content Placeholder 8"/>
          <p:cNvPicPr>
            <a:picLocks noGrp="1" noChangeAspect="1" noChangeArrowheads="1"/>
          </p:cNvPicPr>
          <p:nvPr>
            <p:ph idx="1"/>
          </p:nvPr>
        </p:nvPicPr>
        <p:blipFill>
          <a:blip r:embed="rId2" cstate="print"/>
          <a:srcRect/>
          <a:stretch>
            <a:fillRect/>
          </a:stretch>
        </p:blipFill>
        <p:spPr bwMode="auto">
          <a:xfrm>
            <a:off x="1254266" y="1600200"/>
            <a:ext cx="5362369" cy="3657600"/>
          </a:xfrm>
          <a:prstGeom prst="rect">
            <a:avLst/>
          </a:prstGeom>
          <a:noFill/>
          <a:ln w="9525">
            <a:noFill/>
            <a:miter lim="800000"/>
            <a:headEnd/>
            <a:tailEnd/>
          </a:ln>
        </p:spPr>
      </p:pic>
      <p:sp>
        <p:nvSpPr>
          <p:cNvPr id="10" name="Rectangle 9"/>
          <p:cNvSpPr/>
          <p:nvPr/>
        </p:nvSpPr>
        <p:spPr>
          <a:xfrm>
            <a:off x="0" y="5562600"/>
            <a:ext cx="9144000" cy="984885"/>
          </a:xfrm>
          <a:prstGeom prst="rect">
            <a:avLst/>
          </a:prstGeom>
        </p:spPr>
        <p:txBody>
          <a:bodyPr wrap="square">
            <a:spAutoFit/>
          </a:bodyPr>
          <a:lstStyle/>
          <a:p>
            <a:pPr>
              <a:buFont typeface="Arial" pitchFamily="34" charset="0"/>
              <a:buChar char="•"/>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Measurement variation improved significantly (from 2 to 0.11 units, gain of ~17).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The error bar for HQ01e3 data is plotted but invisible in the current scale.</a:t>
            </a:r>
          </a:p>
          <a:p>
            <a:endParaRPr lang="en-US" dirty="0" smtClean="0"/>
          </a:p>
        </p:txBody>
      </p:sp>
      <p:sp>
        <p:nvSpPr>
          <p:cNvPr id="12" name="TextBox 11"/>
          <p:cNvSpPr txBox="1"/>
          <p:nvPr/>
        </p:nvSpPr>
        <p:spPr>
          <a:xfrm>
            <a:off x="6629400" y="2590800"/>
            <a:ext cx="2362200" cy="800219"/>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warm scan</a:t>
            </a:r>
          </a:p>
          <a:p>
            <a:pPr>
              <a:buFont typeface="Arial" pitchFamily="34" charset="0"/>
              <a:buChar char="•"/>
            </a:pPr>
            <a:r>
              <a:rPr lang="en-US" sz="1400" dirty="0" smtClean="0">
                <a:latin typeface="Times New Roman" pitchFamily="18" charset="0"/>
                <a:cs typeface="Times New Roman" pitchFamily="18" charset="0"/>
              </a:rPr>
              <a:t> 15 A, 0.5 Hz rotation speed</a:t>
            </a:r>
          </a:p>
          <a:p>
            <a:pPr>
              <a:buFont typeface="Arial" pitchFamily="34" charset="0"/>
              <a:buChar char="•"/>
            </a:pPr>
            <a:r>
              <a:rPr lang="en-US" sz="1400" dirty="0" smtClean="0">
                <a:latin typeface="Times New Roman" pitchFamily="18" charset="0"/>
                <a:cs typeface="Times New Roman" pitchFamily="18" charset="0"/>
              </a:rPr>
              <a:t> 100 mm long probe</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81907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096962"/>
          </a:xfrm>
        </p:spPr>
        <p:txBody>
          <a:bodyPr>
            <a:normAutofit/>
          </a:bodyPr>
          <a:lstStyle/>
          <a:p>
            <a:r>
              <a:rPr lang="en-US" sz="2800" dirty="0" smtClean="0">
                <a:solidFill>
                  <a:srgbClr val="FF0000"/>
                </a:solidFill>
              </a:rPr>
              <a:t>HD3 </a:t>
            </a:r>
            <a:r>
              <a:rPr lang="en-US" sz="2800" dirty="0" smtClean="0"/>
              <a:t>measurement with multi-layer probe </a:t>
            </a:r>
            <a:br>
              <a:rPr lang="en-US" sz="2800" dirty="0" smtClean="0"/>
            </a:br>
            <a:r>
              <a:rPr lang="en-US" sz="2800" dirty="0" smtClean="0"/>
              <a:t>during magnet training</a:t>
            </a:r>
            <a:endParaRPr lang="en-US" sz="2800" dirty="0"/>
          </a:p>
        </p:txBody>
      </p:sp>
      <p:pic>
        <p:nvPicPr>
          <p:cNvPr id="23554" name="Picture 2"/>
          <p:cNvPicPr>
            <a:picLocks noGrp="1" noChangeAspect="1" noChangeArrowheads="1"/>
          </p:cNvPicPr>
          <p:nvPr>
            <p:ph idx="1"/>
          </p:nvPr>
        </p:nvPicPr>
        <p:blipFill>
          <a:blip r:embed="rId2" cstate="print"/>
          <a:stretch>
            <a:fillRect/>
          </a:stretch>
        </p:blipFill>
        <p:spPr bwMode="auto">
          <a:xfrm>
            <a:off x="1254267" y="1600200"/>
            <a:ext cx="5832334" cy="3978157"/>
          </a:xfrm>
          <a:prstGeom prst="rect">
            <a:avLst/>
          </a:prstGeom>
          <a:noFill/>
          <a:ln w="9525">
            <a:noFill/>
            <a:miter lim="800000"/>
            <a:headEnd/>
            <a:tailEnd/>
          </a:ln>
        </p:spPr>
      </p:pic>
      <p:sp>
        <p:nvSpPr>
          <p:cNvPr id="8" name="TextBox 7"/>
          <p:cNvSpPr txBox="1"/>
          <p:nvPr/>
        </p:nvSpPr>
        <p:spPr>
          <a:xfrm>
            <a:off x="457200" y="5791200"/>
            <a:ext cx="6555384" cy="923330"/>
          </a:xfrm>
          <a:prstGeom prst="rect">
            <a:avLst/>
          </a:prstGeom>
          <a:noFill/>
        </p:spPr>
        <p:txBody>
          <a:bodyPr wrap="none" rtlCol="0">
            <a:spAutoFit/>
          </a:bodyPr>
          <a:lstStyle/>
          <a:p>
            <a:pPr>
              <a:buFont typeface="Arial" pitchFamily="34" charset="0"/>
              <a:buChar char="•"/>
            </a:pPr>
            <a:r>
              <a:rPr lang="en-US" dirty="0" smtClean="0"/>
              <a:t> 130 mm at the straight part</a:t>
            </a:r>
          </a:p>
          <a:p>
            <a:pPr>
              <a:buFont typeface="Arial" pitchFamily="34" charset="0"/>
              <a:buChar char="•"/>
            </a:pPr>
            <a:r>
              <a:rPr lang="en-US" dirty="0" smtClean="0"/>
              <a:t> Spikes from the flux jump</a:t>
            </a:r>
          </a:p>
          <a:p>
            <a:pPr>
              <a:buFont typeface="Arial" pitchFamily="34" charset="0"/>
              <a:buChar char="•"/>
            </a:pPr>
            <a:r>
              <a:rPr lang="en-US" dirty="0" smtClean="0"/>
              <a:t> uncertainty ~ 0.03 units for both circuits (peak-to-peak noise level)</a:t>
            </a:r>
            <a:endParaRPr lang="en-US" dirty="0"/>
          </a:p>
        </p:txBody>
      </p:sp>
    </p:spTree>
    <p:extLst>
      <p:ext uri="{BB962C8B-B14F-4D97-AF65-F5344CB8AC3E}">
        <p14:creationId xmlns:p14="http://schemas.microsoft.com/office/powerpoint/2010/main" val="2924853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8144" y="2454234"/>
            <a:ext cx="1905000" cy="369332"/>
          </a:xfrm>
          <a:prstGeom prst="rect">
            <a:avLst/>
          </a:prstGeom>
          <a:noFill/>
        </p:spPr>
        <p:txBody>
          <a:bodyPr wrap="square" rtlCol="0">
            <a:spAutoFit/>
          </a:bodyPr>
          <a:lstStyle/>
          <a:p>
            <a:r>
              <a:rPr lang="en-US" dirty="0" smtClean="0"/>
              <a:t>ASSESSMENTS</a:t>
            </a:r>
            <a:endParaRPr lang="en-US" dirty="0"/>
          </a:p>
        </p:txBody>
      </p:sp>
    </p:spTree>
    <p:extLst>
      <p:ext uri="{BB962C8B-B14F-4D97-AF65-F5344CB8AC3E}">
        <p14:creationId xmlns:p14="http://schemas.microsoft.com/office/powerpoint/2010/main" val="70325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2243462"/>
              </p:ext>
            </p:extLst>
          </p:nvPr>
        </p:nvGraphicFramePr>
        <p:xfrm>
          <a:off x="76200" y="1066800"/>
          <a:ext cx="8915400" cy="5699760"/>
        </p:xfrm>
        <a:graphic>
          <a:graphicData uri="http://schemas.openxmlformats.org/drawingml/2006/table">
            <a:tbl>
              <a:tblPr>
                <a:tableStyleId>{08FB837D-C827-4EFA-A057-4D05807E0F7C}</a:tableStyleId>
              </a:tblPr>
              <a:tblGrid>
                <a:gridCol w="2780950"/>
                <a:gridCol w="3924650"/>
                <a:gridCol w="1066800"/>
                <a:gridCol w="1143000"/>
              </a:tblGrid>
              <a:tr h="137160">
                <a:tc>
                  <a:txBody>
                    <a:bodyPr/>
                    <a:lstStyle/>
                    <a:p>
                      <a:pPr algn="ctr"/>
                      <a:r>
                        <a:rPr lang="en-US" sz="1600" dirty="0" smtClean="0"/>
                        <a:t>Magnet</a:t>
                      </a:r>
                      <a:endParaRPr lang="en-US" sz="1600" dirty="0"/>
                    </a:p>
                  </a:txBody>
                  <a:tcPr>
                    <a:solidFill>
                      <a:srgbClr val="FFFF99"/>
                    </a:solidFill>
                  </a:tcPr>
                </a:tc>
                <a:tc>
                  <a:txBody>
                    <a:bodyPr/>
                    <a:lstStyle/>
                    <a:p>
                      <a:pPr algn="ctr"/>
                      <a:r>
                        <a:rPr lang="en-US" sz="1600" dirty="0" smtClean="0"/>
                        <a:t>Probe</a:t>
                      </a:r>
                      <a:endParaRPr lang="en-US" sz="1600" dirty="0"/>
                    </a:p>
                  </a:txBody>
                  <a:tcPr>
                    <a:solidFill>
                      <a:srgbClr val="FFFF99"/>
                    </a:solidFill>
                  </a:tcPr>
                </a:tc>
                <a:tc>
                  <a:txBody>
                    <a:bodyPr/>
                    <a:lstStyle/>
                    <a:p>
                      <a:pPr algn="ctr"/>
                      <a:r>
                        <a:rPr lang="en-US" sz="1600" dirty="0" smtClean="0"/>
                        <a:t>DB ratio</a:t>
                      </a:r>
                      <a:endParaRPr lang="en-US" sz="1600" dirty="0"/>
                    </a:p>
                  </a:txBody>
                  <a:tcPr>
                    <a:solidFill>
                      <a:srgbClr val="FFFF99"/>
                    </a:solidFill>
                  </a:tcPr>
                </a:tc>
                <a:tc>
                  <a:txBody>
                    <a:bodyPr/>
                    <a:lstStyle/>
                    <a:p>
                      <a:pPr algn="ctr"/>
                      <a:r>
                        <a:rPr lang="en-US" sz="1600" dirty="0" smtClean="0"/>
                        <a:t>QB</a:t>
                      </a:r>
                      <a:r>
                        <a:rPr lang="en-US" sz="1600" baseline="0" dirty="0" smtClean="0"/>
                        <a:t> ratio</a:t>
                      </a:r>
                      <a:endParaRPr lang="en-US" sz="1600" dirty="0"/>
                    </a:p>
                  </a:txBody>
                  <a:tcPr>
                    <a:solidFill>
                      <a:srgbClr val="FFFF99"/>
                    </a:solidFill>
                  </a:tcPr>
                </a:tc>
              </a:tr>
              <a:tr h="0">
                <a:tc>
                  <a:txBody>
                    <a:bodyPr/>
                    <a:lstStyle/>
                    <a:p>
                      <a:pPr algn="ctr"/>
                      <a:r>
                        <a:rPr lang="en-US" sz="1600" dirty="0" smtClean="0"/>
                        <a:t>MBHSP02</a:t>
                      </a:r>
                      <a:endParaRPr lang="en-US" sz="1600" dirty="0"/>
                    </a:p>
                  </a:txBody>
                  <a:tcPr/>
                </a:tc>
                <a:tc>
                  <a:txBody>
                    <a:bodyPr/>
                    <a:lstStyle/>
                    <a:p>
                      <a:pPr algn="ctr"/>
                      <a:r>
                        <a:rPr lang="en-US" sz="1600" dirty="0" smtClean="0"/>
                        <a:t>130mmL_16Layer_28mmD</a:t>
                      </a:r>
                      <a:endParaRPr lang="en-US" sz="1600" dirty="0"/>
                    </a:p>
                  </a:txBody>
                  <a:tcPr/>
                </a:tc>
                <a:tc>
                  <a:txBody>
                    <a:bodyPr/>
                    <a:lstStyle/>
                    <a:p>
                      <a:pPr algn="ctr"/>
                      <a:r>
                        <a:rPr lang="en-US" sz="1600" dirty="0" smtClean="0"/>
                        <a:t>855</a:t>
                      </a:r>
                      <a:endParaRPr lang="en-US" sz="1600" dirty="0"/>
                    </a:p>
                  </a:txBody>
                  <a:tcPr/>
                </a:tc>
                <a:tc>
                  <a:txBody>
                    <a:bodyPr/>
                    <a:lstStyle/>
                    <a:p>
                      <a:pPr algn="ctr"/>
                      <a:endParaRPr lang="en-US" sz="1600" dirty="0"/>
                    </a:p>
                  </a:txBody>
                  <a:tcPr/>
                </a:tc>
              </a:tr>
              <a:tr h="0">
                <a:tc>
                  <a:txBody>
                    <a:bodyPr/>
                    <a:lstStyle/>
                    <a:p>
                      <a:pPr algn="ctr"/>
                      <a:r>
                        <a:rPr lang="en-US" sz="1600" dirty="0" smtClean="0"/>
                        <a:t>MBHSP02</a:t>
                      </a:r>
                      <a:endParaRPr lang="en-US" sz="1600" dirty="0"/>
                    </a:p>
                  </a:txBody>
                  <a:tcPr/>
                </a:tc>
                <a:tc>
                  <a:txBody>
                    <a:bodyPr/>
                    <a:lstStyle/>
                    <a:p>
                      <a:pPr algn="ctr"/>
                      <a:r>
                        <a:rPr lang="en-US" sz="1600" dirty="0" smtClean="0"/>
                        <a:t>26mmL_16Layer_28mmD</a:t>
                      </a:r>
                      <a:endParaRPr lang="en-US" sz="1600" dirty="0"/>
                    </a:p>
                  </a:txBody>
                  <a:tcPr/>
                </a:tc>
                <a:tc>
                  <a:txBody>
                    <a:bodyPr/>
                    <a:lstStyle/>
                    <a:p>
                      <a:pPr algn="ctr"/>
                      <a:r>
                        <a:rPr lang="en-US" sz="1600" dirty="0" smtClean="0"/>
                        <a:t>470</a:t>
                      </a:r>
                      <a:endParaRPr lang="en-US" sz="1600" dirty="0"/>
                    </a:p>
                  </a:txBody>
                  <a:tcPr/>
                </a:tc>
                <a:tc>
                  <a:txBody>
                    <a:bodyPr/>
                    <a:lstStyle/>
                    <a:p>
                      <a:pPr algn="ctr"/>
                      <a:endParaRPr lang="en-US" sz="1600" dirty="0"/>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MBHSP01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130mmL_2Layer_24mmD</a:t>
                      </a:r>
                    </a:p>
                  </a:txBody>
                  <a:tcPr/>
                </a:tc>
                <a:tc>
                  <a:txBody>
                    <a:bodyPr/>
                    <a:lstStyle/>
                    <a:p>
                      <a:pPr algn="ctr"/>
                      <a:r>
                        <a:rPr lang="en-US" sz="1600" dirty="0" smtClean="0"/>
                        <a:t>202</a:t>
                      </a:r>
                      <a:endParaRPr lang="en-US" sz="1600" dirty="0"/>
                    </a:p>
                  </a:txBody>
                  <a:tcPr/>
                </a:tc>
                <a:tc>
                  <a:txBody>
                    <a:bodyPr/>
                    <a:lstStyle/>
                    <a:p>
                      <a:pPr algn="ctr"/>
                      <a:endParaRPr lang="en-US" sz="1600" dirty="0"/>
                    </a:p>
                  </a:txBody>
                  <a:tcPr/>
                </a:tc>
              </a:tr>
              <a:tr h="0">
                <a:tc>
                  <a:txBody>
                    <a:bodyPr/>
                    <a:lstStyle/>
                    <a:p>
                      <a:pPr algn="ctr"/>
                      <a:r>
                        <a:rPr lang="en-US" sz="1600" dirty="0" smtClean="0"/>
                        <a:t>MBHSP01</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26mmL_2Layer_24mmD</a:t>
                      </a:r>
                    </a:p>
                  </a:txBody>
                  <a:tcPr/>
                </a:tc>
                <a:tc>
                  <a:txBody>
                    <a:bodyPr/>
                    <a:lstStyle/>
                    <a:p>
                      <a:pPr algn="ctr"/>
                      <a:r>
                        <a:rPr lang="en-US" sz="1600" dirty="0" smtClean="0"/>
                        <a:t>212</a:t>
                      </a:r>
                      <a:endParaRPr lang="en-US" sz="1600" dirty="0"/>
                    </a:p>
                  </a:txBody>
                  <a:tcPr/>
                </a:tc>
                <a:tc>
                  <a:txBody>
                    <a:bodyPr/>
                    <a:lstStyle/>
                    <a:p>
                      <a:pPr algn="ctr"/>
                      <a:endParaRPr lang="en-US" sz="1600" dirty="0"/>
                    </a:p>
                  </a:txBody>
                  <a:tcPr/>
                </a:tc>
              </a:tr>
              <a:tr h="0">
                <a:tc>
                  <a:txBody>
                    <a:bodyPr/>
                    <a:lstStyle/>
                    <a:p>
                      <a:pPr algn="ctr"/>
                      <a:r>
                        <a:rPr lang="en-US" sz="1600" dirty="0" smtClean="0"/>
                        <a:t>HQ01d</a:t>
                      </a:r>
                      <a:endParaRPr lang="en-US" sz="1600" dirty="0"/>
                    </a:p>
                  </a:txBody>
                  <a:tcPr/>
                </a:tc>
                <a:tc>
                  <a:txBody>
                    <a:bodyPr/>
                    <a:lstStyle/>
                    <a:p>
                      <a:pPr algn="ctr"/>
                      <a:r>
                        <a:rPr lang="en-US" sz="1600" dirty="0" smtClean="0"/>
                        <a:t>100mmL_2Layer_46mmD</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355</a:t>
                      </a:r>
                      <a:endParaRPr lang="en-US" sz="1600" dirty="0"/>
                    </a:p>
                  </a:txBody>
                  <a:tcPr/>
                </a:tc>
              </a:tr>
              <a:tr h="0">
                <a:tc>
                  <a:txBody>
                    <a:bodyPr/>
                    <a:lstStyle/>
                    <a:p>
                      <a:pPr algn="ctr"/>
                      <a:r>
                        <a:rPr lang="en-US" sz="1600" dirty="0" smtClean="0"/>
                        <a:t>HQ01d</a:t>
                      </a:r>
                      <a:endParaRPr lang="en-US" sz="1600" dirty="0"/>
                    </a:p>
                  </a:txBody>
                  <a:tcPr/>
                </a:tc>
                <a:tc>
                  <a:txBody>
                    <a:bodyPr/>
                    <a:lstStyle/>
                    <a:p>
                      <a:pPr algn="ctr"/>
                      <a:r>
                        <a:rPr lang="en-US" sz="1600" dirty="0" smtClean="0"/>
                        <a:t>250mmL_2Layer_46mmD</a:t>
                      </a:r>
                      <a:endParaRPr lang="en-US" sz="1600" dirty="0"/>
                    </a:p>
                  </a:txBody>
                  <a:tcPr/>
                </a:tc>
                <a:tc>
                  <a:txBody>
                    <a:bodyPr/>
                    <a:lstStyle/>
                    <a:p>
                      <a:pPr algn="ctr"/>
                      <a:r>
                        <a:rPr lang="en-US" sz="1600" dirty="0" smtClean="0"/>
                        <a:t>110</a:t>
                      </a:r>
                      <a:endParaRPr lang="en-US" sz="1600" dirty="0"/>
                    </a:p>
                  </a:txBody>
                  <a:tcPr/>
                </a:tc>
                <a:tc>
                  <a:txBody>
                    <a:bodyPr/>
                    <a:lstStyle/>
                    <a:p>
                      <a:pPr algn="ctr"/>
                      <a:r>
                        <a:rPr lang="en-US" sz="1600" dirty="0" smtClean="0"/>
                        <a:t>420</a:t>
                      </a:r>
                      <a:endParaRPr lang="en-US" sz="1600" dirty="0"/>
                    </a:p>
                  </a:txBody>
                  <a:tcPr/>
                </a:tc>
              </a:tr>
              <a:tr h="0">
                <a:tc>
                  <a:txBody>
                    <a:bodyPr/>
                    <a:lstStyle/>
                    <a:p>
                      <a:pPr algn="ctr"/>
                      <a:r>
                        <a:rPr lang="en-US" sz="1600" dirty="0" smtClean="0"/>
                        <a:t>HQ01e3</a:t>
                      </a:r>
                      <a:endParaRPr lang="en-US" sz="1600" dirty="0"/>
                    </a:p>
                  </a:txBody>
                  <a:tcPr/>
                </a:tc>
                <a:tc>
                  <a:txBody>
                    <a:bodyPr/>
                    <a:lstStyle/>
                    <a:p>
                      <a:pPr algn="ctr"/>
                      <a:r>
                        <a:rPr lang="en-US" sz="1600" dirty="0" smtClean="0"/>
                        <a:t>100mmL_10Layer_47mmD</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2300</a:t>
                      </a:r>
                      <a:endParaRPr lang="en-US" sz="1600" dirty="0"/>
                    </a:p>
                  </a:txBody>
                  <a:tcPr/>
                </a:tc>
              </a:tr>
              <a:tr h="0">
                <a:tc>
                  <a:txBody>
                    <a:bodyPr/>
                    <a:lstStyle/>
                    <a:p>
                      <a:pPr algn="ctr"/>
                      <a:r>
                        <a:rPr lang="en-US" sz="1600" dirty="0" smtClean="0"/>
                        <a:t>HQ01e3</a:t>
                      </a:r>
                      <a:endParaRPr lang="en-US" sz="1600" dirty="0"/>
                    </a:p>
                  </a:txBody>
                  <a:tcPr/>
                </a:tc>
                <a:tc>
                  <a:txBody>
                    <a:bodyPr/>
                    <a:lstStyle/>
                    <a:p>
                      <a:pPr algn="ctr"/>
                      <a:r>
                        <a:rPr lang="en-US" sz="1600" dirty="0" smtClean="0"/>
                        <a:t>200mmL_10Layer_47mmD</a:t>
                      </a:r>
                      <a:endParaRPr lang="en-US" sz="1600" dirty="0"/>
                    </a:p>
                  </a:txBody>
                  <a:tcPr/>
                </a:tc>
                <a:tc>
                  <a:txBody>
                    <a:bodyPr/>
                    <a:lstStyle/>
                    <a:p>
                      <a:pPr algn="ctr"/>
                      <a:r>
                        <a:rPr lang="en-US" sz="1600" dirty="0" smtClean="0"/>
                        <a:t>67</a:t>
                      </a:r>
                      <a:endParaRPr lang="en-US" sz="1600" dirty="0"/>
                    </a:p>
                  </a:txBody>
                  <a:tcPr/>
                </a:tc>
                <a:tc>
                  <a:txBody>
                    <a:bodyPr/>
                    <a:lstStyle/>
                    <a:p>
                      <a:pPr algn="ctr"/>
                      <a:r>
                        <a:rPr lang="en-US" sz="1600" dirty="0" smtClean="0"/>
                        <a:t>482</a:t>
                      </a:r>
                      <a:endParaRPr lang="en-US" sz="1600" dirty="0"/>
                    </a:p>
                  </a:txBody>
                  <a:tcPr/>
                </a:tc>
              </a:tr>
              <a:tr h="0">
                <a:tc>
                  <a:txBody>
                    <a:bodyPr/>
                    <a:lstStyle/>
                    <a:p>
                      <a:pPr algn="ctr"/>
                      <a:r>
                        <a:rPr lang="en-US" sz="1600" dirty="0" smtClean="0"/>
                        <a:t>HD3</a:t>
                      </a:r>
                      <a:endParaRPr lang="en-US" sz="1600" dirty="0"/>
                    </a:p>
                  </a:txBody>
                  <a:tcPr/>
                </a:tc>
                <a:tc>
                  <a:txBody>
                    <a:bodyPr/>
                    <a:lstStyle/>
                    <a:p>
                      <a:pPr algn="ctr"/>
                      <a:r>
                        <a:rPr lang="en-US" sz="1600" dirty="0" smtClean="0"/>
                        <a:t>130mmL_2Layer_24mmD</a:t>
                      </a:r>
                      <a:endParaRPr lang="en-US" sz="1600" dirty="0"/>
                    </a:p>
                  </a:txBody>
                  <a:tcPr/>
                </a:tc>
                <a:tc>
                  <a:txBody>
                    <a:bodyPr/>
                    <a:lstStyle/>
                    <a:p>
                      <a:pPr algn="ctr"/>
                      <a:r>
                        <a:rPr lang="en-US" sz="1600" dirty="0" smtClean="0"/>
                        <a:t>78</a:t>
                      </a:r>
                      <a:endParaRPr lang="en-US" sz="1600" dirty="0"/>
                    </a:p>
                  </a:txBody>
                  <a:tcPr/>
                </a:tc>
                <a:tc>
                  <a:txBody>
                    <a:bodyPr/>
                    <a:lstStyle/>
                    <a:p>
                      <a:pPr algn="ctr"/>
                      <a:endParaRPr lang="en-US" sz="1600" dirty="0"/>
                    </a:p>
                  </a:txBody>
                  <a:tcPr/>
                </a:tc>
              </a:tr>
              <a:tr h="0">
                <a:tc>
                  <a:txBody>
                    <a:bodyPr/>
                    <a:lstStyle/>
                    <a:p>
                      <a:pPr algn="ctr"/>
                      <a:r>
                        <a:rPr lang="en-US" sz="1600" dirty="0" smtClean="0"/>
                        <a:t>HD3</a:t>
                      </a:r>
                      <a:endParaRPr lang="en-US" sz="1600" dirty="0"/>
                    </a:p>
                  </a:txBody>
                  <a:tcPr/>
                </a:tc>
                <a:tc>
                  <a:txBody>
                    <a:bodyPr/>
                    <a:lstStyle/>
                    <a:p>
                      <a:pPr algn="ctr"/>
                      <a:r>
                        <a:rPr lang="en-US" sz="1600" dirty="0" smtClean="0"/>
                        <a:t>26mmL_2Layer_24mmD</a:t>
                      </a:r>
                      <a:endParaRPr lang="en-US" sz="1600" dirty="0"/>
                    </a:p>
                  </a:txBody>
                  <a:tcPr/>
                </a:tc>
                <a:tc>
                  <a:txBody>
                    <a:bodyPr/>
                    <a:lstStyle/>
                    <a:p>
                      <a:pPr algn="ctr"/>
                      <a:r>
                        <a:rPr lang="en-US" sz="1600" dirty="0" smtClean="0"/>
                        <a:t>210</a:t>
                      </a:r>
                      <a:endParaRPr lang="en-US" sz="1600" dirty="0"/>
                    </a:p>
                  </a:txBody>
                  <a:tcPr/>
                </a:tc>
                <a:tc>
                  <a:txBody>
                    <a:bodyPr/>
                    <a:lstStyle/>
                    <a:p>
                      <a:pPr algn="ctr"/>
                      <a:endParaRPr lang="en-US" sz="1600" dirty="0"/>
                    </a:p>
                  </a:txBody>
                  <a:tcPr/>
                </a:tc>
              </a:tr>
              <a:tr h="0">
                <a:tc>
                  <a:txBody>
                    <a:bodyPr/>
                    <a:lstStyle/>
                    <a:p>
                      <a:pPr algn="ctr"/>
                      <a:r>
                        <a:rPr lang="en-US" sz="1600" dirty="0" smtClean="0"/>
                        <a:t>HD3</a:t>
                      </a:r>
                      <a:endParaRPr lang="en-US" sz="1600" dirty="0"/>
                    </a:p>
                  </a:txBody>
                  <a:tcPr/>
                </a:tc>
                <a:tc>
                  <a:txBody>
                    <a:bodyPr/>
                    <a:lstStyle/>
                    <a:p>
                      <a:pPr algn="ctr"/>
                      <a:r>
                        <a:rPr lang="en-US" sz="1600" dirty="0" smtClean="0"/>
                        <a:t>130mmL_16Layer_24mmD</a:t>
                      </a:r>
                      <a:endParaRPr lang="en-US" sz="1600" dirty="0"/>
                    </a:p>
                  </a:txBody>
                  <a:tcPr/>
                </a:tc>
                <a:tc>
                  <a:txBody>
                    <a:bodyPr/>
                    <a:lstStyle/>
                    <a:p>
                      <a:pPr algn="ctr"/>
                      <a:r>
                        <a:rPr lang="en-US" sz="1600" dirty="0" smtClean="0"/>
                        <a:t>1700</a:t>
                      </a:r>
                      <a:endParaRPr lang="en-US" sz="1600" dirty="0"/>
                    </a:p>
                  </a:txBody>
                  <a:tcPr/>
                </a:tc>
                <a:tc>
                  <a:txBody>
                    <a:bodyPr/>
                    <a:lstStyle/>
                    <a:p>
                      <a:pPr algn="ctr"/>
                      <a:endParaRPr lang="en-US" sz="1600" dirty="0"/>
                    </a:p>
                  </a:txBody>
                  <a:tcPr/>
                </a:tc>
              </a:tr>
              <a:tr h="0">
                <a:tc>
                  <a:txBody>
                    <a:bodyPr/>
                    <a:lstStyle/>
                    <a:p>
                      <a:pPr algn="ctr"/>
                      <a:r>
                        <a:rPr lang="en-US" sz="1600" dirty="0" smtClean="0"/>
                        <a:t>HD3</a:t>
                      </a:r>
                      <a:endParaRPr lang="en-US" sz="1600" dirty="0"/>
                    </a:p>
                  </a:txBody>
                  <a:tcPr/>
                </a:tc>
                <a:tc>
                  <a:txBody>
                    <a:bodyPr/>
                    <a:lstStyle/>
                    <a:p>
                      <a:pPr algn="ctr"/>
                      <a:r>
                        <a:rPr lang="en-US" sz="1600" dirty="0" smtClean="0"/>
                        <a:t>26mmL_16Layer_24mmD</a:t>
                      </a:r>
                      <a:endParaRPr lang="en-US" sz="1600" dirty="0"/>
                    </a:p>
                  </a:txBody>
                  <a:tcPr/>
                </a:tc>
                <a:tc>
                  <a:txBody>
                    <a:bodyPr/>
                    <a:lstStyle/>
                    <a:p>
                      <a:pPr algn="ctr"/>
                      <a:r>
                        <a:rPr lang="en-US" sz="1600" dirty="0" smtClean="0"/>
                        <a:t>500</a:t>
                      </a:r>
                      <a:endParaRPr lang="en-US" sz="1600" dirty="0"/>
                    </a:p>
                  </a:txBody>
                  <a:tcPr/>
                </a:tc>
                <a:tc>
                  <a:txBody>
                    <a:bodyPr/>
                    <a:lstStyle/>
                    <a:p>
                      <a:pPr algn="ctr"/>
                      <a:endParaRPr lang="en-US" sz="1600" dirty="0"/>
                    </a:p>
                  </a:txBody>
                  <a:tcPr/>
                </a:tc>
              </a:tr>
              <a:tr h="0">
                <a:tc>
                  <a:txBody>
                    <a:bodyPr/>
                    <a:lstStyle/>
                    <a:p>
                      <a:pPr algn="ctr"/>
                      <a:r>
                        <a:rPr lang="en-US" sz="1600" dirty="0" smtClean="0"/>
                        <a:t>HQ02</a:t>
                      </a:r>
                      <a:endParaRPr lang="en-US" sz="1600" dirty="0"/>
                    </a:p>
                  </a:txBody>
                  <a:tcPr/>
                </a:tc>
                <a:tc>
                  <a:txBody>
                    <a:bodyPr/>
                    <a:lstStyle/>
                    <a:p>
                      <a:pPr algn="ctr"/>
                      <a:r>
                        <a:rPr lang="en-US" sz="1600" dirty="0" smtClean="0"/>
                        <a:t>200mmL_10Layer_47mmD</a:t>
                      </a:r>
                      <a:endParaRPr lang="en-US" sz="1600" dirty="0"/>
                    </a:p>
                  </a:txBody>
                  <a:tcPr/>
                </a:tc>
                <a:tc>
                  <a:txBody>
                    <a:bodyPr/>
                    <a:lstStyle/>
                    <a:p>
                      <a:pPr algn="ctr"/>
                      <a:r>
                        <a:rPr lang="en-US" sz="1600" dirty="0" smtClean="0"/>
                        <a:t>7000</a:t>
                      </a:r>
                      <a:endParaRPr lang="en-US" sz="1600" dirty="0"/>
                    </a:p>
                  </a:txBody>
                  <a:tcPr/>
                </a:tc>
                <a:tc>
                  <a:txBody>
                    <a:bodyPr/>
                    <a:lstStyle/>
                    <a:p>
                      <a:pPr algn="ctr"/>
                      <a:r>
                        <a:rPr lang="en-US" sz="1600" dirty="0" smtClean="0"/>
                        <a:t>1050</a:t>
                      </a:r>
                      <a:endParaRPr lang="en-US" sz="1600" dirty="0"/>
                    </a:p>
                  </a:txBody>
                  <a:tcPr/>
                </a:tc>
              </a:tr>
              <a:tr h="0">
                <a:tc>
                  <a:txBody>
                    <a:bodyPr/>
                    <a:lstStyle/>
                    <a:p>
                      <a:pPr algn="ctr"/>
                      <a:r>
                        <a:rPr lang="en-US" sz="1600" dirty="0" smtClean="0"/>
                        <a:t>HQ02</a:t>
                      </a:r>
                      <a:endParaRPr lang="en-US" sz="1600" dirty="0"/>
                    </a:p>
                  </a:txBody>
                  <a:tcPr/>
                </a:tc>
                <a:tc>
                  <a:txBody>
                    <a:bodyPr/>
                    <a:lstStyle/>
                    <a:p>
                      <a:pPr algn="ctr"/>
                      <a:r>
                        <a:rPr lang="en-US" sz="1600" dirty="0" smtClean="0"/>
                        <a:t>100mmL_10Layer_47mmD</a:t>
                      </a:r>
                      <a:endParaRPr lang="en-US" sz="1600" dirty="0"/>
                    </a:p>
                  </a:txBody>
                  <a:tcPr/>
                </a:tc>
                <a:tc>
                  <a:txBody>
                    <a:bodyPr/>
                    <a:lstStyle/>
                    <a:p>
                      <a:pPr algn="ctr"/>
                      <a:r>
                        <a:rPr lang="en-US" sz="1600" dirty="0" smtClean="0"/>
                        <a:t>978</a:t>
                      </a:r>
                      <a:endParaRPr lang="en-US" sz="1600" dirty="0"/>
                    </a:p>
                  </a:txBody>
                  <a:tcPr/>
                </a:tc>
                <a:tc>
                  <a:txBody>
                    <a:bodyPr/>
                    <a:lstStyle/>
                    <a:p>
                      <a:pPr algn="ctr"/>
                      <a:r>
                        <a:rPr lang="en-US" sz="1600" dirty="0" smtClean="0"/>
                        <a:t>475</a:t>
                      </a:r>
                      <a:endParaRPr lang="en-US" sz="1600" dirty="0"/>
                    </a:p>
                  </a:txBody>
                  <a:tcPr/>
                </a:tc>
              </a:tr>
              <a:tr h="0">
                <a:tc>
                  <a:txBody>
                    <a:bodyPr/>
                    <a:lstStyle/>
                    <a:p>
                      <a:pPr algn="ctr"/>
                      <a:r>
                        <a:rPr lang="en-US" sz="1600" dirty="0" smtClean="0"/>
                        <a:t>HQ02</a:t>
                      </a:r>
                      <a:endParaRPr lang="en-US" sz="1600" dirty="0"/>
                    </a:p>
                  </a:txBody>
                  <a:tcPr/>
                </a:tc>
                <a:tc>
                  <a:txBody>
                    <a:bodyPr/>
                    <a:lstStyle/>
                    <a:p>
                      <a:pPr algn="ctr"/>
                      <a:r>
                        <a:rPr lang="en-US" sz="1600" dirty="0" smtClean="0"/>
                        <a:t>100mmL_b_10Layer_47mmD</a:t>
                      </a:r>
                      <a:endParaRPr lang="en-US" sz="1600" dirty="0"/>
                    </a:p>
                  </a:txBody>
                  <a:tcPr/>
                </a:tc>
                <a:tc>
                  <a:txBody>
                    <a:bodyPr/>
                    <a:lstStyle/>
                    <a:p>
                      <a:pPr algn="ctr"/>
                      <a:r>
                        <a:rPr lang="en-US" sz="1600" dirty="0" smtClean="0"/>
                        <a:t>960</a:t>
                      </a:r>
                      <a:endParaRPr lang="en-US" sz="1600" dirty="0"/>
                    </a:p>
                  </a:txBody>
                  <a:tcPr/>
                </a:tc>
                <a:tc>
                  <a:txBody>
                    <a:bodyPr/>
                    <a:lstStyle/>
                    <a:p>
                      <a:pPr algn="ctr"/>
                      <a:r>
                        <a:rPr lang="en-US" sz="1600" dirty="0" smtClean="0"/>
                        <a:t>3250</a:t>
                      </a:r>
                      <a:endParaRPr lang="en-US" sz="1600" dirty="0"/>
                    </a:p>
                  </a:txBody>
                  <a:tcPr/>
                </a:tc>
              </a:tr>
              <a:tr h="0">
                <a:tc>
                  <a:txBody>
                    <a:bodyPr/>
                    <a:lstStyle/>
                    <a:p>
                      <a:pPr algn="ctr"/>
                      <a:r>
                        <a:rPr lang="en-US" sz="1600" dirty="0" smtClean="0"/>
                        <a:t>HQ02</a:t>
                      </a:r>
                      <a:endParaRPr lang="en-US" sz="1600" dirty="0"/>
                    </a:p>
                  </a:txBody>
                  <a:tcPr/>
                </a:tc>
                <a:tc>
                  <a:txBody>
                    <a:bodyPr/>
                    <a:lstStyle/>
                    <a:p>
                      <a:pPr algn="ctr"/>
                      <a:r>
                        <a:rPr lang="en-US" sz="1600" dirty="0" smtClean="0"/>
                        <a:t>100mmL_c_10Layer_47mmD</a:t>
                      </a:r>
                      <a:endParaRPr lang="en-US" sz="1600" dirty="0"/>
                    </a:p>
                  </a:txBody>
                  <a:tcPr/>
                </a:tc>
                <a:tc>
                  <a:txBody>
                    <a:bodyPr/>
                    <a:lstStyle/>
                    <a:p>
                      <a:pPr algn="ctr"/>
                      <a:r>
                        <a:rPr lang="en-US" sz="1600" dirty="0" smtClean="0"/>
                        <a:t>1225</a:t>
                      </a:r>
                      <a:endParaRPr lang="en-US" sz="1600" dirty="0"/>
                    </a:p>
                  </a:txBody>
                  <a:tcPr/>
                </a:tc>
                <a:tc>
                  <a:txBody>
                    <a:bodyPr/>
                    <a:lstStyle/>
                    <a:p>
                      <a:pPr algn="ctr"/>
                      <a:r>
                        <a:rPr lang="en-US" sz="1600" dirty="0" smtClean="0"/>
                        <a:t>1800</a:t>
                      </a:r>
                      <a:endParaRPr lang="en-US" sz="1600" dirty="0"/>
                    </a:p>
                  </a:txBody>
                  <a:tcPr/>
                </a:tc>
              </a:tr>
            </a:tbl>
          </a:graphicData>
        </a:graphic>
      </p:graphicFrame>
      <p:sp>
        <p:nvSpPr>
          <p:cNvPr id="7" name="TextBox 6"/>
          <p:cNvSpPr txBox="1"/>
          <p:nvPr/>
        </p:nvSpPr>
        <p:spPr>
          <a:xfrm>
            <a:off x="1676400" y="0"/>
            <a:ext cx="6019800" cy="646331"/>
          </a:xfrm>
          <a:prstGeom prst="rect">
            <a:avLst/>
          </a:prstGeom>
          <a:solidFill>
            <a:srgbClr val="FFFF00"/>
          </a:solidFill>
        </p:spPr>
        <p:txBody>
          <a:bodyPr wrap="square" rtlCol="0">
            <a:spAutoFit/>
          </a:bodyPr>
          <a:lstStyle/>
          <a:p>
            <a:pPr algn="ctr"/>
            <a:r>
              <a:rPr lang="en-US" dirty="0" smtClean="0"/>
              <a:t>Analog Bucking </a:t>
            </a:r>
            <a:r>
              <a:rPr lang="en-US" dirty="0"/>
              <a:t>R</a:t>
            </a:r>
            <a:r>
              <a:rPr lang="en-US" dirty="0" smtClean="0"/>
              <a:t>atio for recent probe measurements </a:t>
            </a:r>
            <a:br>
              <a:rPr lang="en-US" dirty="0" smtClean="0"/>
            </a:br>
            <a:r>
              <a:rPr lang="en-US" dirty="0" smtClean="0"/>
              <a:t>(un-bucked signa</a:t>
            </a:r>
            <a:r>
              <a:rPr lang="en-US" dirty="0"/>
              <a:t>l</a:t>
            </a:r>
            <a:r>
              <a:rPr lang="en-US" dirty="0" smtClean="0"/>
              <a:t> flux/bucked signal flux component)</a:t>
            </a:r>
            <a:endParaRPr lang="en-US" dirty="0"/>
          </a:p>
        </p:txBody>
      </p:sp>
    </p:spTree>
    <p:extLst>
      <p:ext uri="{BB962C8B-B14F-4D97-AF65-F5344CB8AC3E}">
        <p14:creationId xmlns:p14="http://schemas.microsoft.com/office/powerpoint/2010/main" val="215597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811" y="7813"/>
            <a:ext cx="2991525" cy="369332"/>
          </a:xfrm>
          <a:prstGeom prst="rect">
            <a:avLst/>
          </a:prstGeom>
          <a:solidFill>
            <a:srgbClr val="FFFF00"/>
          </a:solidFill>
          <a:ln>
            <a:solidFill>
              <a:schemeClr val="tx1"/>
            </a:solidFill>
          </a:ln>
        </p:spPr>
        <p:txBody>
          <a:bodyPr wrap="none" rtlCol="0">
            <a:spAutoFit/>
          </a:bodyPr>
          <a:lstStyle/>
          <a:p>
            <a:pPr algn="ctr"/>
            <a:r>
              <a:rPr lang="en-US" dirty="0" smtClean="0"/>
              <a:t>Harmonics </a:t>
            </a:r>
            <a:r>
              <a:rPr lang="en-US" dirty="0" err="1" smtClean="0"/>
              <a:t>Coef</a:t>
            </a:r>
            <a:r>
              <a:rPr lang="en-US" dirty="0" smtClean="0"/>
              <a:t>. Noise Est.</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 y="1066800"/>
            <a:ext cx="8636000" cy="5181600"/>
          </a:xfrm>
          <a:prstGeom prst="rect">
            <a:avLst/>
          </a:prstGeom>
        </p:spPr>
      </p:pic>
      <p:sp>
        <p:nvSpPr>
          <p:cNvPr id="6" name="TextBox 5"/>
          <p:cNvSpPr txBox="1"/>
          <p:nvPr/>
        </p:nvSpPr>
        <p:spPr>
          <a:xfrm>
            <a:off x="1189961" y="4953000"/>
            <a:ext cx="4092787" cy="369332"/>
          </a:xfrm>
          <a:prstGeom prst="rect">
            <a:avLst/>
          </a:prstGeom>
          <a:noFill/>
        </p:spPr>
        <p:txBody>
          <a:bodyPr wrap="none" rtlCol="0">
            <a:spAutoFit/>
          </a:bodyPr>
          <a:lstStyle/>
          <a:p>
            <a:r>
              <a:rPr lang="en-US" b="1" dirty="0" smtClean="0">
                <a:solidFill>
                  <a:srgbClr val="0070C0"/>
                </a:solidFill>
              </a:rPr>
              <a:t>Resolution to at least 0.1 unit to n=~9</a:t>
            </a:r>
            <a:endParaRPr lang="en-US" b="1" dirty="0">
              <a:solidFill>
                <a:srgbClr val="0070C0"/>
              </a:solidFill>
            </a:endParaRPr>
          </a:p>
        </p:txBody>
      </p:sp>
    </p:spTree>
    <p:extLst>
      <p:ext uri="{BB962C8B-B14F-4D97-AF65-F5344CB8AC3E}">
        <p14:creationId xmlns:p14="http://schemas.microsoft.com/office/powerpoint/2010/main" val="3800078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187700"/>
            <a:ext cx="6096000" cy="3657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700"/>
            <a:ext cx="6096000" cy="3657600"/>
          </a:xfrm>
          <a:prstGeom prst="rect">
            <a:avLst/>
          </a:prstGeom>
        </p:spPr>
      </p:pic>
      <p:sp>
        <p:nvSpPr>
          <p:cNvPr id="2" name="TextBox 1"/>
          <p:cNvSpPr txBox="1"/>
          <p:nvPr/>
        </p:nvSpPr>
        <p:spPr>
          <a:xfrm>
            <a:off x="1752600" y="762000"/>
            <a:ext cx="914400" cy="369332"/>
          </a:xfrm>
          <a:prstGeom prst="rect">
            <a:avLst/>
          </a:prstGeom>
          <a:solidFill>
            <a:srgbClr val="FFC000"/>
          </a:solidFill>
        </p:spPr>
        <p:txBody>
          <a:bodyPr wrap="square" rtlCol="0">
            <a:spAutoFit/>
          </a:bodyPr>
          <a:lstStyle/>
          <a:p>
            <a:r>
              <a:rPr lang="en-US" dirty="0" smtClean="0"/>
              <a:t>Warm</a:t>
            </a:r>
            <a:endParaRPr lang="en-US" dirty="0"/>
          </a:p>
        </p:txBody>
      </p:sp>
      <p:sp>
        <p:nvSpPr>
          <p:cNvPr id="8" name="TextBox 7"/>
          <p:cNvSpPr txBox="1"/>
          <p:nvPr/>
        </p:nvSpPr>
        <p:spPr>
          <a:xfrm>
            <a:off x="3810000" y="5955268"/>
            <a:ext cx="914400" cy="369332"/>
          </a:xfrm>
          <a:prstGeom prst="rect">
            <a:avLst/>
          </a:prstGeom>
          <a:solidFill>
            <a:srgbClr val="FFC000"/>
          </a:solidFill>
        </p:spPr>
        <p:txBody>
          <a:bodyPr wrap="square" rtlCol="0">
            <a:spAutoFit/>
          </a:bodyPr>
          <a:lstStyle/>
          <a:p>
            <a:r>
              <a:rPr lang="en-US" dirty="0" smtClean="0"/>
              <a:t>Cold</a:t>
            </a:r>
            <a:endParaRPr lang="en-US" dirty="0"/>
          </a:p>
        </p:txBody>
      </p:sp>
      <p:sp>
        <p:nvSpPr>
          <p:cNvPr id="5" name="TextBox 4"/>
          <p:cNvSpPr txBox="1"/>
          <p:nvPr/>
        </p:nvSpPr>
        <p:spPr>
          <a:xfrm>
            <a:off x="5505889" y="4343400"/>
            <a:ext cx="1064715" cy="369332"/>
          </a:xfrm>
          <a:prstGeom prst="rect">
            <a:avLst/>
          </a:prstGeom>
          <a:solidFill>
            <a:srgbClr val="92D050"/>
          </a:solidFill>
        </p:spPr>
        <p:txBody>
          <a:bodyPr wrap="none" rtlCol="0">
            <a:spAutoFit/>
          </a:bodyPr>
          <a:lstStyle/>
          <a:p>
            <a:r>
              <a:rPr lang="en-US" dirty="0" smtClean="0"/>
              <a:t>~5e-8 </a:t>
            </a:r>
            <a:r>
              <a:rPr lang="en-US" dirty="0" err="1" smtClean="0"/>
              <a:t>Vs</a:t>
            </a:r>
            <a:endParaRPr lang="en-US" dirty="0"/>
          </a:p>
        </p:txBody>
      </p:sp>
      <p:cxnSp>
        <p:nvCxnSpPr>
          <p:cNvPr id="10" name="Straight Arrow Connector 9"/>
          <p:cNvCxnSpPr/>
          <p:nvPr/>
        </p:nvCxnSpPr>
        <p:spPr>
          <a:xfrm flipH="1">
            <a:off x="5429689" y="4712732"/>
            <a:ext cx="228600" cy="39266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 y="3048000"/>
            <a:ext cx="1180131" cy="369332"/>
          </a:xfrm>
          <a:prstGeom prst="rect">
            <a:avLst/>
          </a:prstGeom>
          <a:solidFill>
            <a:srgbClr val="92D050"/>
          </a:solidFill>
        </p:spPr>
        <p:txBody>
          <a:bodyPr wrap="none" rtlCol="0">
            <a:spAutoFit/>
          </a:bodyPr>
          <a:lstStyle/>
          <a:p>
            <a:r>
              <a:rPr lang="en-US" dirty="0" smtClean="0"/>
              <a:t>~2e-10 </a:t>
            </a:r>
            <a:r>
              <a:rPr lang="en-US" dirty="0" err="1" smtClean="0"/>
              <a:t>Vs</a:t>
            </a:r>
            <a:endParaRPr lang="en-US" dirty="0"/>
          </a:p>
        </p:txBody>
      </p:sp>
      <p:cxnSp>
        <p:nvCxnSpPr>
          <p:cNvPr id="14" name="Straight Arrow Connector 13"/>
          <p:cNvCxnSpPr/>
          <p:nvPr/>
        </p:nvCxnSpPr>
        <p:spPr>
          <a:xfrm flipV="1">
            <a:off x="1981200" y="2743201"/>
            <a:ext cx="228600" cy="30479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08692" y="577334"/>
            <a:ext cx="2935308" cy="1015663"/>
          </a:xfrm>
          <a:prstGeom prst="rect">
            <a:avLst/>
          </a:prstGeom>
          <a:solidFill>
            <a:srgbClr val="FFCC99"/>
          </a:solidFill>
        </p:spPr>
        <p:txBody>
          <a:bodyPr wrap="square" rtlCol="0">
            <a:spAutoFit/>
          </a:bodyPr>
          <a:lstStyle/>
          <a:p>
            <a:r>
              <a:rPr lang="en-US" dirty="0" smtClean="0"/>
              <a:t>Flux signal up by factor </a:t>
            </a:r>
            <a:r>
              <a:rPr lang="en-US" sz="2400" b="1" dirty="0" smtClean="0">
                <a:solidFill>
                  <a:srgbClr val="FF0000"/>
                </a:solidFill>
              </a:rPr>
              <a:t>1000</a:t>
            </a:r>
            <a:r>
              <a:rPr lang="en-US" dirty="0" smtClean="0"/>
              <a:t> in cold (8500A) </a:t>
            </a:r>
            <a:r>
              <a:rPr lang="en-US" dirty="0" err="1" smtClean="0"/>
              <a:t>vs</a:t>
            </a:r>
            <a:r>
              <a:rPr lang="en-US" dirty="0" smtClean="0"/>
              <a:t> warm (10A)…</a:t>
            </a:r>
            <a:endParaRPr lang="en-US" dirty="0"/>
          </a:p>
        </p:txBody>
      </p:sp>
      <p:sp>
        <p:nvSpPr>
          <p:cNvPr id="19" name="TextBox 18"/>
          <p:cNvSpPr txBox="1"/>
          <p:nvPr/>
        </p:nvSpPr>
        <p:spPr>
          <a:xfrm>
            <a:off x="36492" y="4343400"/>
            <a:ext cx="2478108" cy="1846659"/>
          </a:xfrm>
          <a:prstGeom prst="rect">
            <a:avLst/>
          </a:prstGeom>
          <a:solidFill>
            <a:srgbClr val="FFCC99"/>
          </a:solidFill>
        </p:spPr>
        <p:txBody>
          <a:bodyPr wrap="square" rtlCol="0">
            <a:spAutoFit/>
          </a:bodyPr>
          <a:lstStyle/>
          <a:p>
            <a:r>
              <a:rPr lang="en-US" dirty="0" smtClean="0"/>
              <a:t>…But flux </a:t>
            </a:r>
            <a:r>
              <a:rPr lang="en-US" sz="2000" b="1" dirty="0" smtClean="0">
                <a:solidFill>
                  <a:srgbClr val="0070C0"/>
                </a:solidFill>
              </a:rPr>
              <a:t>noise </a:t>
            </a:r>
            <a:r>
              <a:rPr lang="en-US" sz="2000" b="1" smtClean="0">
                <a:solidFill>
                  <a:srgbClr val="0070C0"/>
                </a:solidFill>
              </a:rPr>
              <a:t>floor </a:t>
            </a:r>
            <a:r>
              <a:rPr lang="en-US" sz="2000" b="1" smtClean="0">
                <a:solidFill>
                  <a:srgbClr val="0070C0"/>
                </a:solidFill>
              </a:rPr>
              <a:t>also grows </a:t>
            </a:r>
            <a:r>
              <a:rPr lang="en-US" sz="2000" b="1" dirty="0" smtClean="0">
                <a:solidFill>
                  <a:srgbClr val="0070C0"/>
                </a:solidFill>
              </a:rPr>
              <a:t>by factor ~100</a:t>
            </a:r>
          </a:p>
          <a:p>
            <a:pPr algn="ctr"/>
            <a:r>
              <a:rPr lang="en-US" b="1" dirty="0" smtClean="0">
                <a:solidFill>
                  <a:srgbClr val="FF0000"/>
                </a:solidFill>
              </a:rPr>
              <a:t>WHY</a:t>
            </a:r>
            <a:r>
              <a:rPr lang="en-US" dirty="0" smtClean="0"/>
              <a:t>?</a:t>
            </a:r>
            <a:endParaRPr lang="en-US" dirty="0"/>
          </a:p>
          <a:p>
            <a:r>
              <a:rPr lang="en-US" dirty="0" smtClean="0"/>
              <a:t>Can it be related to magnet ? …</a:t>
            </a:r>
            <a:endParaRPr lang="en-US" dirty="0"/>
          </a:p>
        </p:txBody>
      </p:sp>
      <p:sp>
        <p:nvSpPr>
          <p:cNvPr id="4" name="TextBox 3"/>
          <p:cNvSpPr txBox="1"/>
          <p:nvPr/>
        </p:nvSpPr>
        <p:spPr>
          <a:xfrm>
            <a:off x="609600" y="0"/>
            <a:ext cx="8382000" cy="369332"/>
          </a:xfrm>
          <a:prstGeom prst="rect">
            <a:avLst/>
          </a:prstGeom>
          <a:solidFill>
            <a:srgbClr val="FBFB4F"/>
          </a:solidFill>
        </p:spPr>
        <p:txBody>
          <a:bodyPr wrap="square" rtlCol="0">
            <a:spAutoFit/>
          </a:bodyPr>
          <a:lstStyle/>
          <a:p>
            <a:r>
              <a:rPr lang="en-US" dirty="0" smtClean="0"/>
              <a:t>Not as much improvement in resolution with increased signal size as expected</a:t>
            </a:r>
            <a:endParaRPr lang="en-US" dirty="0"/>
          </a:p>
        </p:txBody>
      </p:sp>
    </p:spTree>
    <p:extLst>
      <p:ext uri="{BB962C8B-B14F-4D97-AF65-F5344CB8AC3E}">
        <p14:creationId xmlns:p14="http://schemas.microsoft.com/office/powerpoint/2010/main" val="784457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533400"/>
            <a:ext cx="4572000" cy="2743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3606800"/>
            <a:ext cx="45720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606800"/>
            <a:ext cx="4572000" cy="274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0" y="533400"/>
            <a:ext cx="4572000" cy="2743200"/>
          </a:xfrm>
          <a:prstGeom prst="rect">
            <a:avLst/>
          </a:prstGeom>
        </p:spPr>
      </p:pic>
      <p:sp>
        <p:nvSpPr>
          <p:cNvPr id="3" name="TextBox 2"/>
          <p:cNvSpPr txBox="1"/>
          <p:nvPr/>
        </p:nvSpPr>
        <p:spPr>
          <a:xfrm>
            <a:off x="2057400" y="2362200"/>
            <a:ext cx="1752600" cy="646331"/>
          </a:xfrm>
          <a:prstGeom prst="rect">
            <a:avLst/>
          </a:prstGeom>
          <a:solidFill>
            <a:srgbClr val="FFCC99"/>
          </a:solidFill>
        </p:spPr>
        <p:txBody>
          <a:bodyPr wrap="square" rtlCol="0">
            <a:spAutoFit/>
          </a:bodyPr>
          <a:lstStyle/>
          <a:p>
            <a:r>
              <a:rPr lang="en-US" dirty="0" smtClean="0"/>
              <a:t>Current stable at ~3 unit level</a:t>
            </a:r>
            <a:endParaRPr lang="en-US" dirty="0"/>
          </a:p>
        </p:txBody>
      </p:sp>
      <p:sp>
        <p:nvSpPr>
          <p:cNvPr id="5" name="TextBox 4"/>
          <p:cNvSpPr txBox="1"/>
          <p:nvPr/>
        </p:nvSpPr>
        <p:spPr>
          <a:xfrm>
            <a:off x="5753100" y="3021231"/>
            <a:ext cx="3149600" cy="1200329"/>
          </a:xfrm>
          <a:prstGeom prst="rect">
            <a:avLst/>
          </a:prstGeom>
          <a:solidFill>
            <a:srgbClr val="FFFF00"/>
          </a:solidFill>
        </p:spPr>
        <p:txBody>
          <a:bodyPr wrap="square" rtlCol="0">
            <a:spAutoFit/>
          </a:bodyPr>
          <a:lstStyle/>
          <a:p>
            <a:r>
              <a:rPr lang="en-US" dirty="0" smtClean="0"/>
              <a:t>The scatter in transfer function and harmonics seems to track between the two probes …</a:t>
            </a:r>
            <a:endParaRPr lang="en-US" dirty="0"/>
          </a:p>
        </p:txBody>
      </p:sp>
      <p:sp>
        <p:nvSpPr>
          <p:cNvPr id="8" name="TextBox 7"/>
          <p:cNvSpPr txBox="1"/>
          <p:nvPr/>
        </p:nvSpPr>
        <p:spPr>
          <a:xfrm>
            <a:off x="5029200" y="210234"/>
            <a:ext cx="3657600" cy="646331"/>
          </a:xfrm>
          <a:prstGeom prst="rect">
            <a:avLst/>
          </a:prstGeom>
          <a:solidFill>
            <a:srgbClr val="FFCC99"/>
          </a:solidFill>
        </p:spPr>
        <p:txBody>
          <a:bodyPr wrap="square" rtlCol="0">
            <a:spAutoFit/>
          </a:bodyPr>
          <a:lstStyle/>
          <a:p>
            <a:r>
              <a:rPr lang="en-US" dirty="0" smtClean="0"/>
              <a:t>But TF varies at ~10 unit level and does not track current</a:t>
            </a:r>
            <a:endParaRPr lang="en-US" dirty="0"/>
          </a:p>
        </p:txBody>
      </p:sp>
    </p:spTree>
    <p:extLst>
      <p:ext uri="{BB962C8B-B14F-4D97-AF65-F5344CB8AC3E}">
        <p14:creationId xmlns:p14="http://schemas.microsoft.com/office/powerpoint/2010/main" val="861694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823566"/>
            <a:ext cx="1981200" cy="369332"/>
          </a:xfrm>
          <a:prstGeom prst="rect">
            <a:avLst/>
          </a:prstGeom>
          <a:noFill/>
        </p:spPr>
        <p:txBody>
          <a:bodyPr wrap="square" rtlCol="0">
            <a:spAutoFit/>
          </a:bodyPr>
          <a:lstStyle/>
          <a:p>
            <a:r>
              <a:rPr lang="en-US" dirty="0" smtClean="0"/>
              <a:t>CONCLUSIONS</a:t>
            </a:r>
            <a:endParaRPr lang="en-US" dirty="0"/>
          </a:p>
        </p:txBody>
      </p:sp>
    </p:spTree>
    <p:extLst>
      <p:ext uri="{BB962C8B-B14F-4D97-AF65-F5344CB8AC3E}">
        <p14:creationId xmlns:p14="http://schemas.microsoft.com/office/powerpoint/2010/main" val="3138020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53"/>
          <p:cNvSpPr txBox="1">
            <a:spLocks noChangeArrowheads="1"/>
          </p:cNvSpPr>
          <p:nvPr/>
        </p:nvSpPr>
        <p:spPr bwMode="auto">
          <a:xfrm>
            <a:off x="381000" y="457200"/>
            <a:ext cx="8153400" cy="303192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a:noFill/>
          </a:ln>
          <a:extLst/>
        </p:spPr>
        <p:txBody>
          <a:bodyPr wrap="square" lIns="76526" tIns="38263" rIns="76526" bIns="38263">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50000"/>
              </a:spcBef>
              <a:spcAft>
                <a:spcPct val="0"/>
              </a:spcAft>
              <a:defRPr sz="2000">
                <a:solidFill>
                  <a:schemeClr val="tx1"/>
                </a:solidFill>
                <a:latin typeface="Times New Roman" pitchFamily="18" charset="0"/>
              </a:defRPr>
            </a:lvl6pPr>
            <a:lvl7pPr marL="2971800" indent="-228600" algn="ctr" eaLnBrk="0" fontAlgn="base" hangingPunct="0">
              <a:spcBef>
                <a:spcPct val="50000"/>
              </a:spcBef>
              <a:spcAft>
                <a:spcPct val="0"/>
              </a:spcAft>
              <a:defRPr sz="2000">
                <a:solidFill>
                  <a:schemeClr val="tx1"/>
                </a:solidFill>
                <a:latin typeface="Times New Roman" pitchFamily="18" charset="0"/>
              </a:defRPr>
            </a:lvl7pPr>
            <a:lvl8pPr marL="3429000" indent="-228600" algn="ctr" eaLnBrk="0" fontAlgn="base" hangingPunct="0">
              <a:spcBef>
                <a:spcPct val="50000"/>
              </a:spcBef>
              <a:spcAft>
                <a:spcPct val="0"/>
              </a:spcAft>
              <a:defRPr sz="2000">
                <a:solidFill>
                  <a:schemeClr val="tx1"/>
                </a:solidFill>
                <a:latin typeface="Times New Roman" pitchFamily="18" charset="0"/>
              </a:defRPr>
            </a:lvl8pPr>
            <a:lvl9pPr marL="3886200" indent="-228600" algn="ctr" eaLnBrk="0" fontAlgn="base" hangingPunct="0">
              <a:spcBef>
                <a:spcPct val="50000"/>
              </a:spcBef>
              <a:spcAft>
                <a:spcPct val="0"/>
              </a:spcAft>
              <a:defRPr sz="2000">
                <a:solidFill>
                  <a:schemeClr val="tx1"/>
                </a:solidFill>
                <a:latin typeface="Times New Roman" pitchFamily="18" charset="0"/>
              </a:defRPr>
            </a:lvl9pPr>
          </a:lstStyle>
          <a:p>
            <a:pPr algn="just"/>
            <a:endParaRPr lang="en-US" sz="1600" b="1" dirty="0"/>
          </a:p>
          <a:p>
            <a:pPr algn="just"/>
            <a:r>
              <a:rPr lang="en-US" sz="1600" b="1" dirty="0" smtClean="0"/>
              <a:t>Magnetic </a:t>
            </a:r>
            <a:r>
              <a:rPr lang="en-US" sz="1600" b="1" dirty="0"/>
              <a:t>measurement probes using PCBs </a:t>
            </a:r>
            <a:r>
              <a:rPr lang="en-US" sz="1600" b="1" dirty="0" smtClean="0"/>
              <a:t>have been </a:t>
            </a:r>
            <a:r>
              <a:rPr lang="en-US" sz="1600" b="1" dirty="0"/>
              <a:t>developed with </a:t>
            </a:r>
            <a:r>
              <a:rPr lang="en-US" sz="1600" b="1" dirty="0" smtClean="0"/>
              <a:t>a number of advantages </a:t>
            </a:r>
            <a:r>
              <a:rPr lang="en-US" sz="1600" b="1" dirty="0"/>
              <a:t>in terms of sensitivity, bucking, and accuracy of winding placement. These, coupled particularly with the FDM technology for mechanical support, allow us to build a variety of </a:t>
            </a:r>
            <a:r>
              <a:rPr lang="en-US" sz="1600" b="1" dirty="0" smtClean="0"/>
              <a:t>probes with great facility, </a:t>
            </a:r>
            <a:r>
              <a:rPr lang="en-US" sz="1600" b="1" dirty="0"/>
              <a:t>including the stand-alone ‘Ferret’ </a:t>
            </a:r>
            <a:r>
              <a:rPr lang="en-US" sz="1600" b="1" dirty="0" smtClean="0"/>
              <a:t>system. </a:t>
            </a:r>
          </a:p>
          <a:p>
            <a:pPr algn="just"/>
            <a:endParaRPr lang="en-US" sz="1600" b="1" dirty="0" smtClean="0"/>
          </a:p>
          <a:p>
            <a:pPr algn="just"/>
            <a:r>
              <a:rPr lang="en-US" sz="1600" b="1" dirty="0" smtClean="0"/>
              <a:t>Have </a:t>
            </a:r>
            <a:r>
              <a:rPr lang="en-US" sz="1600" b="1" dirty="0"/>
              <a:t>arrived at the </a:t>
            </a:r>
            <a:r>
              <a:rPr lang="en-US" sz="1600" b="1" dirty="0" smtClean="0"/>
              <a:t>goal of having </a:t>
            </a:r>
            <a:r>
              <a:rPr lang="en-US" sz="1600" b="1" dirty="0"/>
              <a:t>probes are both accurate </a:t>
            </a:r>
            <a:r>
              <a:rPr lang="en-US" sz="1600" b="1" dirty="0" smtClean="0"/>
              <a:t>and </a:t>
            </a:r>
            <a:r>
              <a:rPr lang="en-US" sz="1600" b="1" dirty="0"/>
              <a:t>‘easy’ </a:t>
            </a:r>
            <a:r>
              <a:rPr lang="en-US" sz="1600" b="1" dirty="0" smtClean="0"/>
              <a:t>to procure – allowing us to </a:t>
            </a:r>
            <a:r>
              <a:rPr lang="en-US" sz="1600" b="1" dirty="0"/>
              <a:t>develop optimized probes for measurement needs </a:t>
            </a:r>
            <a:r>
              <a:rPr lang="en-US" sz="1600" b="1" dirty="0" smtClean="0"/>
              <a:t>quickly </a:t>
            </a:r>
            <a:r>
              <a:rPr lang="en-US" sz="1600" b="1" dirty="0"/>
              <a:t>and </a:t>
            </a:r>
            <a:r>
              <a:rPr lang="en-US" sz="1600" b="1" dirty="0" smtClean="0"/>
              <a:t>flexibly. </a:t>
            </a:r>
          </a:p>
          <a:p>
            <a:pPr algn="just"/>
            <a:endParaRPr lang="en-US" sz="1600" b="1" dirty="0" smtClean="0"/>
          </a:p>
          <a:p>
            <a:pPr algn="just"/>
            <a:r>
              <a:rPr lang="en-US" sz="1600" b="1" dirty="0"/>
              <a:t>Results of measurement comparisons among several PCB probes, as well as comparison with other probes and simulations have been encouraging.</a:t>
            </a:r>
          </a:p>
          <a:p>
            <a:pPr algn="just"/>
            <a:endParaRPr lang="en-US" sz="1600" b="1" dirty="0"/>
          </a:p>
        </p:txBody>
      </p:sp>
    </p:spTree>
    <p:extLst>
      <p:ext uri="{BB962C8B-B14F-4D97-AF65-F5344CB8AC3E}">
        <p14:creationId xmlns:p14="http://schemas.microsoft.com/office/powerpoint/2010/main" val="97241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77200" cy="350865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txBody>
          <a:bodyPr wrap="square" rtlCol="0">
            <a:spAutoFit/>
          </a:bodyPr>
          <a:lstStyle/>
          <a:p>
            <a:r>
              <a:rPr lang="en-US" sz="2400" b="1" dirty="0" smtClean="0">
                <a:solidFill>
                  <a:srgbClr val="0070C0"/>
                </a:solidFill>
              </a:rPr>
              <a:t>Rotating coil probes</a:t>
            </a:r>
            <a:r>
              <a:rPr lang="en-US" b="1" dirty="0" smtClean="0">
                <a:solidFill>
                  <a:srgbClr val="0070C0"/>
                </a:solidFill>
              </a:rPr>
              <a:t>:</a:t>
            </a:r>
          </a:p>
          <a:p>
            <a:endParaRPr lang="en-US" b="1" dirty="0">
              <a:solidFill>
                <a:srgbClr val="0070C0"/>
              </a:solidFill>
            </a:endParaRPr>
          </a:p>
          <a:p>
            <a:r>
              <a:rPr lang="en-US" b="1" dirty="0" smtClean="0">
                <a:solidFill>
                  <a:srgbClr val="0070C0"/>
                </a:solidFill>
              </a:rPr>
              <a:t>Indispensable – provide </a:t>
            </a:r>
            <a:r>
              <a:rPr lang="en-US" b="1" dirty="0">
                <a:solidFill>
                  <a:srgbClr val="0070C0"/>
                </a:solidFill>
              </a:rPr>
              <a:t>the necessary sensitivity, range, speed, size, </a:t>
            </a:r>
            <a:r>
              <a:rPr lang="en-US" b="1" dirty="0" smtClean="0">
                <a:solidFill>
                  <a:srgbClr val="0070C0"/>
                </a:solidFill>
              </a:rPr>
              <a:t>and convenience </a:t>
            </a:r>
            <a:r>
              <a:rPr lang="en-US" b="1" dirty="0">
                <a:solidFill>
                  <a:srgbClr val="0070C0"/>
                </a:solidFill>
              </a:rPr>
              <a:t>for </a:t>
            </a:r>
            <a:r>
              <a:rPr lang="en-US" b="1" dirty="0" smtClean="0">
                <a:solidFill>
                  <a:srgbClr val="0070C0"/>
                </a:solidFill>
              </a:rPr>
              <a:t>many measurements characterizing magnetic fields.</a:t>
            </a:r>
            <a:endParaRPr lang="en-US" b="1" dirty="0">
              <a:solidFill>
                <a:srgbClr val="0070C0"/>
              </a:solidFill>
            </a:endParaRPr>
          </a:p>
          <a:p>
            <a:endParaRPr lang="en-US" b="1" dirty="0" smtClean="0">
              <a:solidFill>
                <a:srgbClr val="0070C0"/>
              </a:solidFill>
            </a:endParaRPr>
          </a:p>
          <a:p>
            <a:r>
              <a:rPr lang="en-US" b="1" dirty="0" smtClean="0">
                <a:solidFill>
                  <a:srgbClr val="0070C0"/>
                </a:solidFill>
              </a:rPr>
              <a:t>Ubiquitous - in </a:t>
            </a:r>
            <a:r>
              <a:rPr lang="en-US" b="1" dirty="0">
                <a:solidFill>
                  <a:srgbClr val="0070C0"/>
                </a:solidFill>
              </a:rPr>
              <a:t>laboratories and test </a:t>
            </a:r>
            <a:r>
              <a:rPr lang="en-US" b="1" dirty="0" smtClean="0">
                <a:solidFill>
                  <a:srgbClr val="0070C0"/>
                </a:solidFill>
              </a:rPr>
              <a:t>facilities, with </a:t>
            </a:r>
            <a:r>
              <a:rPr lang="en-US" b="1" dirty="0">
                <a:solidFill>
                  <a:srgbClr val="0070C0"/>
                </a:solidFill>
              </a:rPr>
              <a:t>a variety of geometries and sensitivities, </a:t>
            </a:r>
            <a:r>
              <a:rPr lang="en-US" b="1" dirty="0" smtClean="0">
                <a:solidFill>
                  <a:srgbClr val="0070C0"/>
                </a:solidFill>
              </a:rPr>
              <a:t>they remain </a:t>
            </a:r>
            <a:r>
              <a:rPr lang="en-US" b="1" dirty="0">
                <a:solidFill>
                  <a:srgbClr val="0070C0"/>
                </a:solidFill>
              </a:rPr>
              <a:t>a workhorse for precise measurements of harmonic field </a:t>
            </a:r>
            <a:r>
              <a:rPr lang="en-US" b="1" dirty="0" smtClean="0">
                <a:solidFill>
                  <a:srgbClr val="0070C0"/>
                </a:solidFill>
              </a:rPr>
              <a:t>quality</a:t>
            </a:r>
          </a:p>
          <a:p>
            <a:endParaRPr lang="en-US" b="1" dirty="0" smtClean="0">
              <a:solidFill>
                <a:srgbClr val="0070C0"/>
              </a:solidFill>
            </a:endParaRPr>
          </a:p>
          <a:p>
            <a:endParaRPr lang="en-US" b="1" dirty="0" smtClean="0">
              <a:solidFill>
                <a:srgbClr val="0070C0"/>
              </a:solidFill>
            </a:endParaRPr>
          </a:p>
          <a:p>
            <a:r>
              <a:rPr lang="en-US" b="1" dirty="0" smtClean="0">
                <a:solidFill>
                  <a:srgbClr val="0070C0"/>
                </a:solidFill>
              </a:rPr>
              <a:t>But … in many ways challenging – need good control of mechanical motion, wire placement and density, stiffness, etc.</a:t>
            </a:r>
            <a:endParaRPr lang="en-US" b="1" dirty="0">
              <a:solidFill>
                <a:srgbClr val="0070C0"/>
              </a:solidFill>
            </a:endParaRPr>
          </a:p>
        </p:txBody>
      </p:sp>
    </p:spTree>
    <p:extLst>
      <p:ext uri="{BB962C8B-B14F-4D97-AF65-F5344CB8AC3E}">
        <p14:creationId xmlns:p14="http://schemas.microsoft.com/office/powerpoint/2010/main" val="308530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924800" cy="28623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en-US" dirty="0" smtClean="0"/>
              <a:t>Motivation which led to recent probe development at </a:t>
            </a:r>
            <a:r>
              <a:rPr lang="en-US" dirty="0" err="1" smtClean="0"/>
              <a:t>Fermilab</a:t>
            </a:r>
            <a:r>
              <a:rPr lang="en-US" dirty="0" smtClean="0"/>
              <a:t>:</a:t>
            </a:r>
          </a:p>
          <a:p>
            <a:endParaRPr lang="en-US" dirty="0" smtClean="0"/>
          </a:p>
          <a:p>
            <a:pPr marL="742950" lvl="1" indent="-285750">
              <a:buFont typeface="Arial" pitchFamily="34" charset="0"/>
              <a:buChar char="•"/>
            </a:pPr>
            <a:r>
              <a:rPr lang="en-US" dirty="0"/>
              <a:t>Rotating coil harmonics probes were expensive, required extensive and experienced </a:t>
            </a:r>
            <a:r>
              <a:rPr lang="en-US" dirty="0" smtClean="0"/>
              <a:t>labor to create, and </a:t>
            </a:r>
            <a:r>
              <a:rPr lang="en-US" dirty="0"/>
              <a:t>had long lead times.</a:t>
            </a:r>
          </a:p>
          <a:p>
            <a:pPr lvl="1"/>
            <a:endParaRPr lang="en-US" dirty="0"/>
          </a:p>
          <a:p>
            <a:pPr marL="742950" lvl="1" indent="-285750">
              <a:buFont typeface="Arial" pitchFamily="34" charset="0"/>
              <a:buChar char="•"/>
            </a:pPr>
            <a:r>
              <a:rPr lang="en-US" dirty="0"/>
              <a:t>Probes often remained behind the necessity of measurement </a:t>
            </a:r>
            <a:r>
              <a:rPr lang="en-US" dirty="0" smtClean="0"/>
              <a:t>requests, with existing choices of </a:t>
            </a:r>
            <a:r>
              <a:rPr lang="en-US" dirty="0"/>
              <a:t>probes providing a sub-optimal choice of diameter or length, and the construction of a new probe requiring too much cost or time</a:t>
            </a:r>
          </a:p>
          <a:p>
            <a:endParaRPr lang="en-US" dirty="0"/>
          </a:p>
        </p:txBody>
      </p:sp>
    </p:spTree>
    <p:extLst>
      <p:ext uri="{BB962C8B-B14F-4D97-AF65-F5344CB8AC3E}">
        <p14:creationId xmlns:p14="http://schemas.microsoft.com/office/powerpoint/2010/main" val="2840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1"/>
            <a:ext cx="7696200" cy="323165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a:spAutoFit/>
          </a:bodyPr>
          <a:lstStyle/>
          <a:p>
            <a:r>
              <a:rPr lang="en-US" sz="2400" b="1" dirty="0" smtClean="0">
                <a:solidFill>
                  <a:srgbClr val="0070C0"/>
                </a:solidFill>
              </a:rPr>
              <a:t>For comparison</a:t>
            </a:r>
            <a:r>
              <a:rPr lang="en-US" dirty="0" smtClean="0"/>
              <a:t>:</a:t>
            </a:r>
          </a:p>
          <a:p>
            <a:endParaRPr lang="en-US" dirty="0" smtClean="0"/>
          </a:p>
          <a:p>
            <a:r>
              <a:rPr lang="en-US" dirty="0" smtClean="0"/>
              <a:t>Alignment </a:t>
            </a:r>
            <a:r>
              <a:rPr lang="en-US" dirty="0"/>
              <a:t>measurements </a:t>
            </a:r>
            <a:r>
              <a:rPr lang="en-US" dirty="0" smtClean="0"/>
              <a:t>at </a:t>
            </a:r>
            <a:r>
              <a:rPr lang="en-US" dirty="0" err="1" smtClean="0"/>
              <a:t>Fermilab</a:t>
            </a:r>
            <a:endParaRPr lang="en-US" dirty="0"/>
          </a:p>
          <a:p>
            <a:endParaRPr lang="en-US" dirty="0"/>
          </a:p>
          <a:p>
            <a:pPr lvl="1"/>
            <a:r>
              <a:rPr lang="en-US" dirty="0"/>
              <a:t>SSW technique substituted a single alignment device, the precision </a:t>
            </a:r>
            <a:r>
              <a:rPr lang="en-US" dirty="0" smtClean="0"/>
              <a:t>of </a:t>
            </a:r>
            <a:r>
              <a:rPr lang="en-US" dirty="0"/>
              <a:t>which could be obtained </a:t>
            </a:r>
            <a:r>
              <a:rPr lang="en-US" dirty="0" smtClean="0"/>
              <a:t>commercially </a:t>
            </a:r>
            <a:r>
              <a:rPr lang="en-US" dirty="0"/>
              <a:t>(1um accuracy)</a:t>
            </a:r>
            <a:r>
              <a:rPr lang="en-US" dirty="0" smtClean="0"/>
              <a:t>, </a:t>
            </a:r>
            <a:r>
              <a:rPr lang="en-US" dirty="0"/>
              <a:t>for all other techniques. As such, able to replace a set of ‘alignment benches’ for different type and size of magnets with a single portable system with high accuracy.</a:t>
            </a:r>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733800"/>
            <a:ext cx="6019800" cy="2616941"/>
          </a:xfrm>
          <a:prstGeom prst="rect">
            <a:avLst/>
          </a:prstGeom>
        </p:spPr>
      </p:pic>
    </p:spTree>
    <p:extLst>
      <p:ext uri="{BB962C8B-B14F-4D97-AF65-F5344CB8AC3E}">
        <p14:creationId xmlns:p14="http://schemas.microsoft.com/office/powerpoint/2010/main" val="53987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905000"/>
            <a:ext cx="5257800" cy="3170099"/>
          </a:xfrm>
          <a:prstGeom prst="rect">
            <a:avLst/>
          </a:prstGeom>
          <a:noFill/>
        </p:spPr>
        <p:txBody>
          <a:bodyPr wrap="square">
            <a:spAutoFit/>
          </a:bodyPr>
          <a:lstStyle/>
          <a:p>
            <a:pPr algn="just"/>
            <a:r>
              <a:rPr lang="en-US" sz="2000" b="1" dirty="0" smtClean="0">
                <a:solidFill>
                  <a:srgbClr val="0070C0"/>
                </a:solidFill>
              </a:rPr>
              <a:t>A paradigm similar to the SSW seemed </a:t>
            </a:r>
            <a:r>
              <a:rPr lang="en-US" sz="2000" b="1" dirty="0">
                <a:solidFill>
                  <a:srgbClr val="0070C0"/>
                </a:solidFill>
              </a:rPr>
              <a:t>to be needed for the rotating </a:t>
            </a:r>
            <a:r>
              <a:rPr lang="en-US" sz="2000" b="1" dirty="0" smtClean="0">
                <a:solidFill>
                  <a:srgbClr val="0070C0"/>
                </a:solidFill>
              </a:rPr>
              <a:t>coils, </a:t>
            </a:r>
            <a:r>
              <a:rPr lang="en-US" sz="2000" b="1" dirty="0">
                <a:solidFill>
                  <a:srgbClr val="0070C0"/>
                </a:solidFill>
              </a:rPr>
              <a:t>in order to ‘look around the corner’ and be able to respond to </a:t>
            </a:r>
            <a:r>
              <a:rPr lang="en-US" sz="2000" b="1" dirty="0" smtClean="0">
                <a:solidFill>
                  <a:srgbClr val="0070C0"/>
                </a:solidFill>
              </a:rPr>
              <a:t>measurement needs rapidly while improving accuracy. </a:t>
            </a:r>
          </a:p>
          <a:p>
            <a:pPr algn="just"/>
            <a:endParaRPr lang="en-US" sz="2000" b="1" dirty="0">
              <a:solidFill>
                <a:srgbClr val="0070C0"/>
              </a:solidFill>
            </a:endParaRPr>
          </a:p>
          <a:p>
            <a:pPr algn="just"/>
            <a:r>
              <a:rPr lang="en-US" sz="2000" b="1" dirty="0" smtClean="0">
                <a:solidFill>
                  <a:srgbClr val="0070C0"/>
                </a:solidFill>
              </a:rPr>
              <a:t>The </a:t>
            </a:r>
            <a:r>
              <a:rPr lang="en-US" sz="2000" b="1" dirty="0">
                <a:solidFill>
                  <a:srgbClr val="0070C0"/>
                </a:solidFill>
              </a:rPr>
              <a:t>idea of developing printed circuit board (PCB) magnetic measurements probes was explored with this end in mind.</a:t>
            </a:r>
          </a:p>
          <a:p>
            <a:endParaRPr lang="en-US" sz="2000" b="1" dirty="0">
              <a:solidFill>
                <a:srgbClr val="0070C0"/>
              </a:solidFill>
            </a:endParaRPr>
          </a:p>
        </p:txBody>
      </p:sp>
      <p:sp>
        <p:nvSpPr>
          <p:cNvPr id="3" name="TextBox 2"/>
          <p:cNvSpPr txBox="1"/>
          <p:nvPr/>
        </p:nvSpPr>
        <p:spPr>
          <a:xfrm>
            <a:off x="807559" y="1099066"/>
            <a:ext cx="7452681"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txBody>
          <a:bodyPr wrap="none" rtlCol="0">
            <a:spAutoFit/>
          </a:bodyPr>
          <a:lstStyle/>
          <a:p>
            <a:r>
              <a:rPr lang="en-US" dirty="0"/>
              <a:t>“Would be nice to do a similar thing with harmonics measurements</a:t>
            </a:r>
            <a:r>
              <a:rPr lang="en-US" dirty="0" smtClean="0"/>
              <a:t>…”</a:t>
            </a:r>
            <a:endParaRPr lang="en-US" dirty="0"/>
          </a:p>
        </p:txBody>
      </p:sp>
    </p:spTree>
    <p:extLst>
      <p:ext uri="{BB962C8B-B14F-4D97-AF65-F5344CB8AC3E}">
        <p14:creationId xmlns:p14="http://schemas.microsoft.com/office/powerpoint/2010/main" val="351630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667000"/>
            <a:ext cx="1752600" cy="369332"/>
          </a:xfrm>
          <a:prstGeom prst="rect">
            <a:avLst/>
          </a:prstGeom>
          <a:noFill/>
        </p:spPr>
        <p:txBody>
          <a:bodyPr wrap="square" rtlCol="0">
            <a:spAutoFit/>
          </a:bodyPr>
          <a:lstStyle/>
          <a:p>
            <a:r>
              <a:rPr lang="en-US" dirty="0" smtClean="0"/>
              <a:t>PCB PROBES</a:t>
            </a:r>
            <a:endParaRPr lang="en-US" dirty="0"/>
          </a:p>
        </p:txBody>
      </p:sp>
    </p:spTree>
    <p:extLst>
      <p:ext uri="{BB962C8B-B14F-4D97-AF65-F5344CB8AC3E}">
        <p14:creationId xmlns:p14="http://schemas.microsoft.com/office/powerpoint/2010/main" val="2648997545"/>
      </p:ext>
    </p:extLst>
  </p:cSld>
  <p:clrMapOvr>
    <a:masterClrMapping/>
  </p:clrMapOvr>
</p:sld>
</file>

<file path=ppt/theme/theme1.xml><?xml version="1.0" encoding="utf-8"?>
<a:theme xmlns:a="http://schemas.openxmlformats.org/drawingml/2006/main" name="blank_jd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a:themeElements>
    <a:clrScheme name="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in">
      <a:majorFont>
        <a:latin typeface="Baskerville Old Face"/>
        <a:ea typeface=""/>
        <a:cs typeface=""/>
      </a:majorFont>
      <a:minorFont>
        <a:latin typeface="Baskerville Old 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66FF"/>
            </a:solidFill>
            <a:effectLst/>
            <a:latin typeface="Baskerville Old Fac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66FF"/>
            </a:solidFill>
            <a:effectLst/>
            <a:latin typeface="Baskerville Old Face" pitchFamily="18" charset="0"/>
          </a:defRPr>
        </a:defPPr>
      </a:lstStyle>
    </a:lnDef>
  </a:objectDefaults>
  <a:extraClrSchemeLst>
    <a:extraClrScheme>
      <a:clrScheme name="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blank_jdm</Template>
  <TotalTime>29976</TotalTime>
  <Words>2217</Words>
  <Application>Microsoft Office PowerPoint</Application>
  <PresentationFormat>On-screen Show (4:3)</PresentationFormat>
  <Paragraphs>354</Paragraphs>
  <Slides>49</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blank_jdm</vt:lpstr>
      <vt:lpstr>plain</vt:lpstr>
      <vt:lpstr>Equation</vt:lpstr>
      <vt:lpstr>Worksheet</vt:lpstr>
      <vt:lpstr>Application of PCB and FDM Technologies to Magnetic Measurement  Probe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Probe rubbing during rotation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HQ01-2</vt:lpstr>
      <vt:lpstr>HD3 at LBNL LBNL baseline program- block-type Nb3Sn dipole magnet End region harmonics not optimized (very large numbers…) 40 mm available aperture (R.ref = 13 mm)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HQ01e3 - example of multi-layer pcb improvement in resolution over 2 layer.</vt:lpstr>
      <vt:lpstr>HD3 measurement with multi-layer probe  during magnet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Rotating Printed-Circuit-Board Probe Measurements</dc:title>
  <dc:creator>Joe DiMarco x2672,3700,3630 08451N</dc:creator>
  <cp:lastModifiedBy>Joe DiMarco x2672,3700,3630 08451N</cp:lastModifiedBy>
  <cp:revision>242</cp:revision>
  <dcterms:created xsi:type="dcterms:W3CDTF">2011-09-14T15:12:01Z</dcterms:created>
  <dcterms:modified xsi:type="dcterms:W3CDTF">2013-06-07T12:29:02Z</dcterms:modified>
</cp:coreProperties>
</file>