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handoutMasterIdLst>
    <p:handoutMasterId r:id="rId47"/>
  </p:handoutMasterIdLst>
  <p:sldIdLst>
    <p:sldId id="256" r:id="rId3"/>
    <p:sldId id="257" r:id="rId4"/>
    <p:sldId id="308" r:id="rId5"/>
    <p:sldId id="266" r:id="rId6"/>
    <p:sldId id="267" r:id="rId7"/>
    <p:sldId id="293" r:id="rId8"/>
    <p:sldId id="268" r:id="rId9"/>
    <p:sldId id="292" r:id="rId10"/>
    <p:sldId id="294" r:id="rId11"/>
    <p:sldId id="295" r:id="rId12"/>
    <p:sldId id="309" r:id="rId13"/>
    <p:sldId id="269" r:id="rId14"/>
    <p:sldId id="270" r:id="rId15"/>
    <p:sldId id="276" r:id="rId16"/>
    <p:sldId id="277" r:id="rId17"/>
    <p:sldId id="271" r:id="rId18"/>
    <p:sldId id="273" r:id="rId19"/>
    <p:sldId id="274" r:id="rId20"/>
    <p:sldId id="275" r:id="rId21"/>
    <p:sldId id="272" r:id="rId22"/>
    <p:sldId id="279" r:id="rId23"/>
    <p:sldId id="284" r:id="rId24"/>
    <p:sldId id="282" r:id="rId25"/>
    <p:sldId id="285" r:id="rId26"/>
    <p:sldId id="286" r:id="rId27"/>
    <p:sldId id="287" r:id="rId28"/>
    <p:sldId id="278" r:id="rId29"/>
    <p:sldId id="310" r:id="rId30"/>
    <p:sldId id="281" r:id="rId31"/>
    <p:sldId id="290" r:id="rId32"/>
    <p:sldId id="288" r:id="rId33"/>
    <p:sldId id="280" r:id="rId34"/>
    <p:sldId id="296" r:id="rId35"/>
    <p:sldId id="298" r:id="rId36"/>
    <p:sldId id="297" r:id="rId37"/>
    <p:sldId id="307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32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9B130D-1CC7-4E32-A600-0E65A27960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Magnetic Measurements At SLAC</a:t>
            </a:r>
            <a:endParaRPr lang="en-US" dirty="0" smtClean="0">
              <a:cs typeface="Arial" charset="0"/>
            </a:endParaRPr>
          </a:p>
          <a:p>
            <a:pPr>
              <a:defRPr/>
            </a:pPr>
            <a:r>
              <a:rPr lang="en-US" dirty="0" smtClean="0"/>
              <a:t>IMMW18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Magnetic Measurements At SLAC</a:t>
            </a:r>
            <a:endParaRPr lang="en-US" dirty="0" smtClean="0">
              <a:cs typeface="Arial" charset="0"/>
            </a:endParaRPr>
          </a:p>
          <a:p>
            <a:pPr>
              <a:defRPr/>
            </a:pPr>
            <a:r>
              <a:rPr lang="en-US" dirty="0" smtClean="0"/>
              <a:t>IMMW18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Magnetic Measurements At SLAC</a:t>
            </a:r>
            <a:endParaRPr lang="en-US" dirty="0" smtClean="0">
              <a:cs typeface="Arial" charset="0"/>
            </a:endParaRPr>
          </a:p>
          <a:p>
            <a:pPr>
              <a:defRPr/>
            </a:pPr>
            <a:r>
              <a:rPr lang="en-US" dirty="0" smtClean="0"/>
              <a:t>IMMW18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5900" y="1219200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5500" y="1219200"/>
            <a:ext cx="4267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Meeting Name/Presentation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Location, Date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Meeting Name/Presentation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Location, Date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Meeting Name/Presentation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Location, Date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Meeting Name/Presentation Title</a:t>
            </a:r>
            <a:endParaRPr lang="en-US" dirty="0">
              <a:cs typeface="Arial" charset="0"/>
            </a:endParaRPr>
          </a:p>
          <a:p>
            <a:pPr>
              <a:defRPr/>
            </a:pPr>
            <a:r>
              <a:rPr lang="en-US" dirty="0"/>
              <a:t>Location, Date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Meeting Name/Presentation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Location, Date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Meeting Name/Presentation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Location, Date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Meeting Name/Presentation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Location, Date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1000" y="152400"/>
            <a:ext cx="21717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5900" y="152400"/>
            <a:ext cx="6362700" cy="5592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Meeting Name/Presentation Title</a:t>
            </a:r>
            <a:endParaRPr lang="en-US">
              <a:cs typeface="Arial" charset="0"/>
            </a:endParaRPr>
          </a:p>
          <a:p>
            <a:pPr>
              <a:defRPr/>
            </a:pPr>
            <a:r>
              <a:rPr lang="en-US"/>
              <a:t>Location, Date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ar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05800" y="60198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14" descr="SLAC_Logo_hires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6159500"/>
            <a:ext cx="15240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5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05200" y="6172200"/>
            <a:ext cx="28479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Line 5"/>
          <p:cNvSpPr>
            <a:spLocks noChangeShapeType="1"/>
          </p:cNvSpPr>
          <p:nvPr userDrawn="1"/>
        </p:nvSpPr>
        <p:spPr bwMode="auto">
          <a:xfrm>
            <a:off x="0" y="990600"/>
            <a:ext cx="8686800" cy="0"/>
          </a:xfrm>
          <a:prstGeom prst="line">
            <a:avLst/>
          </a:prstGeom>
          <a:noFill/>
          <a:ln w="28575">
            <a:solidFill>
              <a:srgbClr val="B400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5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 – Arial Bold 36 Point</a:t>
            </a:r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900" y="1219200"/>
            <a:ext cx="8686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6" name="Rectangle 10"/>
          <p:cNvSpPr>
            <a:spLocks noChangeArrowheads="1"/>
          </p:cNvSpPr>
          <p:nvPr userDrawn="1"/>
        </p:nvSpPr>
        <p:spPr bwMode="auto">
          <a:xfrm>
            <a:off x="4340225" y="6299200"/>
            <a:ext cx="400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fld id="{4220EFB7-36C2-4BE2-BF63-5BBE233DD5B4}" type="slidenum">
              <a:rPr lang="en-US" sz="1400" b="1"/>
              <a:pPr>
                <a:defRPr/>
              </a:pPr>
              <a:t>‹#›</a:t>
            </a:fld>
            <a:endParaRPr lang="en-US" sz="1400" b="1"/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6172200"/>
            <a:ext cx="394493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/>
            </a:lvl1pPr>
          </a:lstStyle>
          <a:p>
            <a:pPr>
              <a:defRPr/>
            </a:pPr>
            <a:r>
              <a:rPr lang="en-US" dirty="0" smtClean="0"/>
              <a:t>Magnetic Measurements At SLAC</a:t>
            </a:r>
            <a:endParaRPr lang="en-US" dirty="0" smtClean="0">
              <a:cs typeface="Arial" charset="0"/>
            </a:endParaRPr>
          </a:p>
          <a:p>
            <a:pPr>
              <a:defRPr/>
            </a:pPr>
            <a:r>
              <a:rPr lang="en-US" dirty="0" smtClean="0"/>
              <a:t>IMMW18</a:t>
            </a:r>
            <a:endParaRPr lang="en-US" dirty="0"/>
          </a:p>
        </p:txBody>
      </p:sp>
      <p:pic>
        <p:nvPicPr>
          <p:cNvPr id="2055" name="Picture 14" descr="SLAC_Logo_hires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" y="6159500"/>
            <a:ext cx="15240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577975"/>
            <a:ext cx="7772400" cy="1470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b="1" dirty="0" smtClean="0">
                <a:solidFill>
                  <a:schemeClr val="tx1"/>
                </a:solidFill>
              </a:rPr>
              <a:t>Magnetic Measurements At SLAC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2590800"/>
            <a:ext cx="6400800" cy="1752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Zachary Wolf</a:t>
            </a:r>
          </a:p>
          <a:p>
            <a:pPr eaLnBrk="1" hangingPunct="1"/>
            <a:r>
              <a:rPr lang="en-US" dirty="0" smtClean="0"/>
              <a:t>Yurii Levashov</a:t>
            </a:r>
          </a:p>
          <a:p>
            <a:pPr eaLnBrk="1" hangingPunct="1"/>
            <a:r>
              <a:rPr lang="en-US" dirty="0" smtClean="0"/>
              <a:t>Scott Anderson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 Phase Shifters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Picture 4" descr="PHASE SHIFTER ISO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219200"/>
            <a:ext cx="3600000" cy="2045060"/>
          </a:xfrm>
          <a:prstGeom prst="rect">
            <a:avLst/>
          </a:prstGeom>
        </p:spPr>
      </p:pic>
      <p:pic>
        <p:nvPicPr>
          <p:cNvPr id="6" name="Picture 5" descr="side 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1009289"/>
            <a:ext cx="3639011" cy="4858111"/>
          </a:xfrm>
          <a:prstGeom prst="rect">
            <a:avLst/>
          </a:prstGeom>
        </p:spPr>
      </p:pic>
      <p:pic>
        <p:nvPicPr>
          <p:cNvPr id="7" name="Picture 6" descr="Front View as of May9-2013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3411339"/>
            <a:ext cx="3600000" cy="20750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5562600"/>
            <a:ext cx="2840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Phase shifter on </a:t>
            </a:r>
            <a:r>
              <a:rPr lang="en-US" sz="1400" dirty="0" err="1" smtClean="0"/>
              <a:t>interspace</a:t>
            </a:r>
            <a:r>
              <a:rPr lang="en-US" sz="1400" dirty="0" smtClean="0"/>
              <a:t> stand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5864423"/>
            <a:ext cx="1635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Moment-free drive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 Beam Pipe Corrector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Picture 4" descr="Fixture_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8800" y="1219200"/>
            <a:ext cx="2880000" cy="2160000"/>
          </a:xfrm>
          <a:prstGeom prst="rect">
            <a:avLst/>
          </a:prstGeom>
        </p:spPr>
      </p:pic>
      <p:pic>
        <p:nvPicPr>
          <p:cNvPr id="6" name="Picture 5" descr="Currents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1338600"/>
            <a:ext cx="4320000" cy="1176000"/>
          </a:xfrm>
          <a:prstGeom prst="rect">
            <a:avLst/>
          </a:prstGeom>
        </p:spPr>
      </p:pic>
      <p:pic>
        <p:nvPicPr>
          <p:cNvPr id="7" name="Picture 6" descr="Image_Currents_Und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3048000"/>
            <a:ext cx="1966494" cy="252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3733800"/>
            <a:ext cx="2880000" cy="2346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3733800"/>
            <a:ext cx="2880000" cy="231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Beam Pipe Corrector v2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52775" y="2590800"/>
            <a:ext cx="2486025" cy="11525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3912" y="1002268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Power Supplies For </a:t>
            </a:r>
            <a:r>
              <a:rPr lang="en-US" dirty="0" err="1" smtClean="0"/>
              <a:t>Bx</a:t>
            </a:r>
            <a:r>
              <a:rPr lang="en-US" dirty="0" smtClean="0"/>
              <a:t> and By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1122" y="5562600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Included image currents</a:t>
            </a:r>
          </a:p>
          <a:p>
            <a:r>
              <a:rPr lang="en-US" dirty="0" smtClean="0"/>
              <a:t>in simulation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99783" y="5867400"/>
            <a:ext cx="3967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 and Measurements Agree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0" y="6858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LCLS-TN-12-1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SSRL BL5 Undulator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6" name="Picture 5" descr="C:\Magnet_Data\SSRL\Undulator\BL5_EPU_Long_Coil\Long Coil Scans 1\Long Coil Setup 0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962" y="1343025"/>
            <a:ext cx="593407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Bx</a:t>
            </a:r>
            <a:r>
              <a:rPr lang="en-US" dirty="0" smtClean="0"/>
              <a:t> Field Integral Measurements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Content Placeholder 6" descr="SSRL BL5 EPU CP+ Bx 1st Integral moving wire and DF data long coil open gap background.bmp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57200" y="1295400"/>
            <a:ext cx="8108950" cy="42024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5486400"/>
            <a:ext cx="7350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SLAC long coil </a:t>
            </a:r>
            <a:r>
              <a:rPr lang="en-US" sz="1400" dirty="0" err="1" smtClean="0"/>
              <a:t>Bx</a:t>
            </a:r>
            <a:r>
              <a:rPr lang="en-US" sz="1400" dirty="0" smtClean="0"/>
              <a:t> field integral measurements did not agree with </a:t>
            </a:r>
            <a:r>
              <a:rPr lang="en-US" sz="1400" dirty="0" err="1" smtClean="0"/>
              <a:t>Danfysik</a:t>
            </a:r>
            <a:r>
              <a:rPr lang="en-US" sz="1400" dirty="0" smtClean="0"/>
              <a:t> measurements.</a:t>
            </a:r>
          </a:p>
          <a:p>
            <a:r>
              <a:rPr lang="en-US" sz="1400" dirty="0" smtClean="0"/>
              <a:t>Started investigation to find out why.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Only In </a:t>
            </a:r>
            <a:r>
              <a:rPr lang="en-US" dirty="0" err="1" smtClean="0"/>
              <a:t>Bx</a:t>
            </a:r>
            <a:r>
              <a:rPr lang="en-US" dirty="0" smtClean="0"/>
              <a:t>, Not By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Picture 4" descr="C:\Magnet_Data\SSRL\Undulator\BL5_EPU_Moving_Wire\SSRL BL5 EPU CP+ By 1st Integral moving wire and DF data  long coil open gap background.bmp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943100"/>
            <a:ext cx="5943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408487" y="5257800"/>
            <a:ext cx="4373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By integrals agreed.  Only </a:t>
            </a:r>
            <a:r>
              <a:rPr lang="en-US" sz="1400" dirty="0" err="1" smtClean="0"/>
              <a:t>Bx</a:t>
            </a:r>
            <a:r>
              <a:rPr lang="en-US" sz="1400" dirty="0" smtClean="0"/>
              <a:t> integrals did not agree.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 Repeatable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Picture 4" descr="C:\DOCUME~1\sda\LOCALS~1\Temp\msohtmlclip1\01\clip_image00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0668" y="1778793"/>
            <a:ext cx="6062663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905000" y="5257800"/>
            <a:ext cx="5355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odd looking </a:t>
            </a:r>
            <a:r>
              <a:rPr lang="en-US" sz="1400" dirty="0" err="1" smtClean="0"/>
              <a:t>Bx</a:t>
            </a:r>
            <a:r>
              <a:rPr lang="en-US" sz="1400" dirty="0" smtClean="0"/>
              <a:t> integral measurements were very repeatable.</a:t>
            </a:r>
          </a:p>
          <a:p>
            <a:r>
              <a:rPr lang="en-US" sz="1400" dirty="0" smtClean="0"/>
              <a:t>They also were consistent with Maxwell’s equations.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Magnet Checks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1026" name="Picture 2" descr="C:\SSRL\EPU Measurements\Calib Magnet Studies\CP+ I1Y calibration coil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600200"/>
            <a:ext cx="3600000" cy="2278168"/>
          </a:xfrm>
          <a:prstGeom prst="rect">
            <a:avLst/>
          </a:prstGeom>
          <a:noFill/>
        </p:spPr>
      </p:pic>
      <p:pic>
        <p:nvPicPr>
          <p:cNvPr id="1029" name="Picture 5" descr="C:\SSRL\EPU Measurements\Calib Magnet Studies\CP+ I1X calibration coil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371600"/>
            <a:ext cx="3087568" cy="2520000"/>
          </a:xfrm>
          <a:prstGeom prst="rect">
            <a:avLst/>
          </a:prstGeom>
          <a:noFill/>
        </p:spPr>
      </p:pic>
      <p:pic>
        <p:nvPicPr>
          <p:cNvPr id="9" name="Picture 8" descr="Mov_Wire_Bx_Calib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0" y="3962400"/>
            <a:ext cx="2933334" cy="1228572"/>
          </a:xfrm>
          <a:prstGeom prst="rect">
            <a:avLst/>
          </a:prstGeom>
        </p:spPr>
      </p:pic>
      <p:pic>
        <p:nvPicPr>
          <p:cNvPr id="10" name="Picture 9" descr="Mov_Wire_By_Calib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0" y="3962400"/>
            <a:ext cx="2933334" cy="12285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229600" y="1143000"/>
            <a:ext cx="5334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77632" y="5297269"/>
            <a:ext cx="80329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a calibration magnet was added, the field integrals changed by the</a:t>
            </a:r>
          </a:p>
          <a:p>
            <a:r>
              <a:rPr lang="en-US" dirty="0" smtClean="0"/>
              <a:t>right amount.  Implies stages moving ok, software correct, calibration correct.</a:t>
            </a:r>
          </a:p>
          <a:p>
            <a:r>
              <a:rPr lang="en-US" dirty="0" smtClean="0"/>
              <a:t>When undulator motors off, measurements don’t change.  Not noise problem.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Wire and Pulsed Wire Check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Content Placeholder 4" descr="SSRL BL5 EPU CP- Bx 1st Integral moving wire and DF data, pulsed wire long coil open gap background.bmp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57200" y="990600"/>
            <a:ext cx="8108950" cy="49020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5638800"/>
            <a:ext cx="61924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Set up moving wire and pulsed wire measurements to find the right answer. </a:t>
            </a:r>
          </a:p>
          <a:p>
            <a:r>
              <a:rPr lang="en-US" sz="1400" dirty="0" smtClean="0"/>
              <a:t>The </a:t>
            </a:r>
            <a:r>
              <a:rPr lang="en-US" sz="1400" dirty="0" err="1" smtClean="0"/>
              <a:t>Danfysik</a:t>
            </a:r>
            <a:r>
              <a:rPr lang="en-US" sz="1400" dirty="0" smtClean="0"/>
              <a:t> measurements were correct.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Replace Coil With Single Wire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Picture 4" descr="C:\DOCUME~1\sda\LOCALS~1\Temp\msohtmlclip1\01\clip_image008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7897" y="1420017"/>
            <a:ext cx="5568205" cy="401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0" y="5410200"/>
            <a:ext cx="6115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Replaced long coil with a single wire.  Odd behavior is coming from the coil.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717600"/>
            <a:ext cx="3240000" cy="26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Coil Straightness Plausible Explanation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200" y="1066800"/>
            <a:ext cx="3240000" cy="2648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066800"/>
            <a:ext cx="3240000" cy="2650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505200"/>
            <a:ext cx="3240000" cy="268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10000" y="1752600"/>
            <a:ext cx="11801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Coil</a:t>
            </a:r>
          </a:p>
          <a:p>
            <a:r>
              <a:rPr lang="en-US" sz="1400" dirty="0" smtClean="0"/>
              <a:t>Straightness</a:t>
            </a:r>
          </a:p>
          <a:p>
            <a:r>
              <a:rPr lang="en-US" sz="1400" dirty="0" smtClean="0"/>
              <a:t>In y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001000" y="1838980"/>
            <a:ext cx="10599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Simulated</a:t>
            </a:r>
          </a:p>
          <a:p>
            <a:r>
              <a:rPr lang="en-US" sz="1400" dirty="0" smtClean="0"/>
              <a:t>CP Field,</a:t>
            </a:r>
          </a:p>
          <a:p>
            <a:r>
              <a:rPr lang="en-US" sz="1400" dirty="0" smtClean="0"/>
              <a:t>no L-shims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886200" y="4343400"/>
            <a:ext cx="8226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Scan</a:t>
            </a:r>
          </a:p>
          <a:p>
            <a:r>
              <a:rPr lang="en-US" sz="1400" dirty="0" smtClean="0"/>
              <a:t>Coil</a:t>
            </a:r>
          </a:p>
          <a:p>
            <a:r>
              <a:rPr lang="en-US" sz="1400" dirty="0" smtClean="0"/>
              <a:t>Position</a:t>
            </a:r>
          </a:p>
          <a:p>
            <a:r>
              <a:rPr lang="en-US" sz="1400" dirty="0" smtClean="0"/>
              <a:t>In z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001000" y="4191000"/>
            <a:ext cx="10406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Bx</a:t>
            </a:r>
            <a:r>
              <a:rPr lang="en-US" sz="1400" dirty="0" smtClean="0"/>
              <a:t> Integral</a:t>
            </a:r>
          </a:p>
          <a:p>
            <a:r>
              <a:rPr lang="en-US" sz="1400" dirty="0" err="1" smtClean="0"/>
              <a:t>vs</a:t>
            </a:r>
            <a:r>
              <a:rPr lang="en-US" sz="1400" dirty="0" smtClean="0"/>
              <a:t> x</a:t>
            </a:r>
          </a:p>
          <a:p>
            <a:endParaRPr lang="en-US" sz="1400" dirty="0" smtClean="0"/>
          </a:p>
          <a:p>
            <a:r>
              <a:rPr lang="en-US" sz="1400" dirty="0" smtClean="0"/>
              <a:t>Changes</a:t>
            </a:r>
          </a:p>
          <a:p>
            <a:r>
              <a:rPr lang="en-US" sz="1400" dirty="0" smtClean="0"/>
              <a:t>Sign At</a:t>
            </a:r>
          </a:p>
          <a:p>
            <a:r>
              <a:rPr lang="en-US" sz="1400" dirty="0" smtClean="0"/>
              <a:t>Center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en-US" dirty="0" smtClean="0"/>
              <a:t>Magnetic Measurements At SLAC</a:t>
            </a:r>
            <a:endParaRPr lang="en-US" dirty="0" smtClean="0">
              <a:cs typeface="Arial" charset="0"/>
            </a:endParaRPr>
          </a:p>
          <a:p>
            <a:pPr>
              <a:defRPr/>
            </a:pPr>
            <a:r>
              <a:rPr lang="en-US" dirty="0" smtClean="0"/>
              <a:t>IMMW18</a:t>
            </a:r>
            <a:endParaRPr lang="en-US" dirty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Overview Of Recent Efforts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400" y="1371600"/>
            <a:ext cx="504817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Conventional Magnets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We are between major projects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Just starting LCLS-II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LCLS-I Undulators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Radiation damage checks – </a:t>
            </a:r>
            <a:r>
              <a:rPr lang="en-US" dirty="0" err="1" smtClean="0"/>
              <a:t>Yurii’s</a:t>
            </a:r>
            <a:r>
              <a:rPr lang="en-US" dirty="0" smtClean="0"/>
              <a:t> talk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SHAB undulators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Self seeding magnets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LCLS-II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Getting lab ready for construction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Designed and tested phase shifter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Designed and tested beam pipe corrector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SSRL Undulator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Interesting coil straightness problem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Delta Undulator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Building undulator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 smtClean="0"/>
              <a:t> Measurement Challenges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Delta Undulator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28800"/>
            <a:ext cx="3600000" cy="291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4680000" cy="4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2200" y="5334000"/>
            <a:ext cx="446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EPU in a package compatible with LCLS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Delta Undulator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6600" y="1143000"/>
            <a:ext cx="2880000" cy="290294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</p:pic>
      <p:pic>
        <p:nvPicPr>
          <p:cNvPr id="6" name="Picture 5" descr="P10105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1447800"/>
            <a:ext cx="2880000" cy="2160000"/>
          </a:xfrm>
          <a:prstGeom prst="rect">
            <a:avLst/>
          </a:prstGeom>
        </p:spPr>
      </p:pic>
      <p:pic>
        <p:nvPicPr>
          <p:cNvPr id="7" name="Picture 6" descr="P10105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6200" y="3859930"/>
            <a:ext cx="2880000" cy="2312270"/>
          </a:xfrm>
          <a:prstGeom prst="rect">
            <a:avLst/>
          </a:prstGeom>
        </p:spPr>
      </p:pic>
      <p:pic>
        <p:nvPicPr>
          <p:cNvPr id="8" name="Picture 7" descr="SA-381-905-29_Final_Assy_RunningActuators (5).jpg"/>
          <p:cNvPicPr>
            <a:picLocks noChangeAspect="1"/>
          </p:cNvPicPr>
          <p:nvPr/>
        </p:nvPicPr>
        <p:blipFill rotWithShape="1">
          <a:blip r:embed="rId5" cstate="print"/>
          <a:srcRect t="7182"/>
          <a:stretch/>
        </p:blipFill>
        <p:spPr>
          <a:xfrm>
            <a:off x="1447800" y="4267200"/>
            <a:ext cx="2880000" cy="17820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1447800"/>
            <a:ext cx="22288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781800" y="304800"/>
            <a:ext cx="16450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Prototype under</a:t>
            </a:r>
          </a:p>
          <a:p>
            <a:r>
              <a:rPr lang="en-US" sz="1600" dirty="0" smtClean="0"/>
              <a:t>construction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Delta Magnetic Measurements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838200" y="1219200"/>
            <a:ext cx="747724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buFont typeface="Arial" charset="0"/>
              <a:buChar char="•"/>
            </a:pPr>
            <a:r>
              <a:rPr lang="en-US" dirty="0"/>
              <a:t> The measurements of the Delta undulator are an R&amp;D effort</a:t>
            </a:r>
            <a:r>
              <a:rPr lang="en-US" dirty="0" smtClean="0"/>
              <a:t>.</a:t>
            </a:r>
          </a:p>
          <a:p>
            <a:pPr algn="l"/>
            <a:r>
              <a:rPr lang="en-US" dirty="0" smtClean="0"/>
              <a:t>     Eventually, we wish to make measurements with LCLS accuracy</a:t>
            </a:r>
          </a:p>
          <a:p>
            <a:pPr algn="l"/>
            <a:r>
              <a:rPr lang="en-US" dirty="0" smtClean="0"/>
              <a:t>     in the 6.6 mm diameter bore of a 3.2 m long undulator</a:t>
            </a:r>
          </a:p>
          <a:p>
            <a:pPr algn="l"/>
            <a:r>
              <a:rPr lang="en-US" dirty="0" smtClean="0"/>
              <a:t>     with no side access.</a:t>
            </a:r>
            <a:endParaRPr lang="en-US" dirty="0"/>
          </a:p>
          <a:p>
            <a:pPr algn="l">
              <a:buFont typeface="Arial" charset="0"/>
              <a:buChar char="•"/>
            </a:pPr>
            <a:r>
              <a:rPr lang="en-US" dirty="0"/>
              <a:t> We anticipate making an FEL from Delta undulators in the future.</a:t>
            </a:r>
          </a:p>
          <a:p>
            <a:pPr algn="l">
              <a:buFont typeface="Arial" charset="0"/>
              <a:buChar char="•"/>
            </a:pPr>
            <a:r>
              <a:rPr lang="en-US" dirty="0"/>
              <a:t> Our goal is to achieve FEL type measurement accuracy:</a:t>
            </a:r>
          </a:p>
          <a:p>
            <a:pPr lvl="1" algn="l">
              <a:buFont typeface="Wingdings" pitchFamily="2" charset="2"/>
              <a:buChar char="§"/>
            </a:pPr>
            <a:r>
              <a:rPr lang="en-US" dirty="0"/>
              <a:t> trajectories straight to 2 microns</a:t>
            </a:r>
          </a:p>
          <a:p>
            <a:pPr lvl="1" algn="l"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dirty="0" err="1"/>
              <a:t>rms</a:t>
            </a:r>
            <a:r>
              <a:rPr lang="en-US" dirty="0"/>
              <a:t> phase errors below 10 degrees</a:t>
            </a:r>
          </a:p>
          <a:p>
            <a:pPr lvl="1" algn="l">
              <a:buFont typeface="Wingdings" pitchFamily="2" charset="2"/>
              <a:buChar char="§"/>
            </a:pPr>
            <a:r>
              <a:rPr lang="en-US" dirty="0"/>
              <a:t> phase matching errors below 10 degrees</a:t>
            </a:r>
          </a:p>
          <a:p>
            <a:pPr lvl="1" algn="l">
              <a:buFont typeface="Wingdings" pitchFamily="2" charset="2"/>
              <a:buChar char="§"/>
            </a:pPr>
            <a:r>
              <a:rPr lang="en-US" dirty="0"/>
              <a:t> first field integrals below 40 </a:t>
            </a:r>
            <a:r>
              <a:rPr lang="el-GR" dirty="0"/>
              <a:t>μ</a:t>
            </a:r>
            <a:r>
              <a:rPr lang="en-US" dirty="0"/>
              <a:t>Tm</a:t>
            </a:r>
          </a:p>
          <a:p>
            <a:pPr lvl="1" algn="l">
              <a:buFont typeface="Wingdings" pitchFamily="2" charset="2"/>
              <a:buChar char="§"/>
            </a:pPr>
            <a:r>
              <a:rPr lang="en-US" dirty="0"/>
              <a:t> second field integrals below 50 </a:t>
            </a:r>
            <a:r>
              <a:rPr lang="el-GR" dirty="0"/>
              <a:t>μ</a:t>
            </a:r>
            <a:r>
              <a:rPr lang="en-US" dirty="0"/>
              <a:t>Tm</a:t>
            </a:r>
            <a:r>
              <a:rPr lang="en-US" baseline="30000" dirty="0"/>
              <a:t>2</a:t>
            </a:r>
          </a:p>
          <a:p>
            <a:pPr lvl="1" algn="l">
              <a:buFont typeface="Wingdings" pitchFamily="2" charset="2"/>
              <a:buChar char="§"/>
            </a:pPr>
            <a:r>
              <a:rPr lang="en-US" baseline="30000" dirty="0"/>
              <a:t> </a:t>
            </a:r>
            <a:r>
              <a:rPr lang="en-US" dirty="0"/>
              <a:t>K value accurate to 10</a:t>
            </a:r>
            <a:r>
              <a:rPr lang="en-US" baseline="30000" dirty="0"/>
              <a:t>-4</a:t>
            </a:r>
            <a:r>
              <a:rPr lang="en-US" dirty="0"/>
              <a:t>, measured at many row phases</a:t>
            </a:r>
          </a:p>
          <a:p>
            <a:pPr lvl="1" algn="l">
              <a:buFont typeface="Wingdings" pitchFamily="2" charset="2"/>
              <a:buChar char="§"/>
            </a:pPr>
            <a:r>
              <a:rPr lang="en-US" baseline="30000" dirty="0"/>
              <a:t> </a:t>
            </a:r>
            <a:r>
              <a:rPr lang="en-US" dirty="0"/>
              <a:t>beam axis </a:t>
            </a:r>
            <a:r>
              <a:rPr lang="en-US" dirty="0" err="1"/>
              <a:t>fiducialized</a:t>
            </a:r>
            <a:r>
              <a:rPr lang="en-US" dirty="0"/>
              <a:t> to 20 </a:t>
            </a:r>
            <a:r>
              <a:rPr lang="el-GR" dirty="0"/>
              <a:t>μ</a:t>
            </a:r>
            <a:r>
              <a:rPr lang="en-US" dirty="0" smtClean="0"/>
              <a:t>m</a:t>
            </a:r>
            <a:endParaRPr lang="en-US" baseline="30000" dirty="0" smtClean="0"/>
          </a:p>
          <a:p>
            <a:pPr>
              <a:buFont typeface="Arial" pitchFamily="34" charset="0"/>
              <a:buChar char="•"/>
            </a:pPr>
            <a:r>
              <a:rPr lang="en-US" baseline="30000" dirty="0" smtClean="0"/>
              <a:t> </a:t>
            </a:r>
            <a:r>
              <a:rPr lang="en-US" dirty="0" smtClean="0"/>
              <a:t>We measure on the curved path of a guide </a:t>
            </a:r>
            <a:r>
              <a:rPr lang="en-US" dirty="0" smtClean="0"/>
              <a:t>tube in the assembled</a:t>
            </a:r>
          </a:p>
          <a:p>
            <a:r>
              <a:rPr lang="en-US" dirty="0" smtClean="0"/>
              <a:t> </a:t>
            </a:r>
            <a:r>
              <a:rPr lang="en-US" dirty="0" smtClean="0"/>
              <a:t>    undulator, </a:t>
            </a:r>
            <a:r>
              <a:rPr lang="en-US" dirty="0" smtClean="0"/>
              <a:t>not on the </a:t>
            </a:r>
            <a:r>
              <a:rPr lang="en-US" dirty="0" smtClean="0"/>
              <a:t>beam axis</a:t>
            </a:r>
            <a:r>
              <a:rPr lang="en-US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We </a:t>
            </a:r>
            <a:r>
              <a:rPr lang="en-US" dirty="0" smtClean="0"/>
              <a:t>can only tune quadrants.  The assembled undulator can only</a:t>
            </a:r>
          </a:p>
          <a:p>
            <a:r>
              <a:rPr lang="en-US" dirty="0" smtClean="0"/>
              <a:t>     only be measured</a:t>
            </a:r>
            <a:r>
              <a:rPr lang="en-US" dirty="0" smtClean="0"/>
              <a:t>.  Do as much tuning as possible before assembly.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Block Sorting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Picture 7" descr="YZ Setu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1371600"/>
            <a:ext cx="3598862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XY Setu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36004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mx.bm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4275138"/>
            <a:ext cx="2160587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my.bm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4284663"/>
            <a:ext cx="216058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mz.bm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5" y="4300538"/>
            <a:ext cx="2160588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230188" y="4165600"/>
            <a:ext cx="1146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Measure: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Mx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My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Mz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39000" y="6096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LCLS-TN-13-1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Block Sort, Vertical Blocks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762000"/>
            <a:ext cx="82296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6" descr="y_block_pairing_land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9000" y="2177465"/>
            <a:ext cx="5400000" cy="3842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779962" y="5181600"/>
            <a:ext cx="26132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(all plots have same scale)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1066800"/>
            <a:ext cx="76690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Pair </a:t>
            </a:r>
            <a:r>
              <a:rPr lang="en-US" sz="1600" dirty="0" smtClean="0"/>
              <a:t>blocks and put pairs into periods </a:t>
            </a:r>
            <a:r>
              <a:rPr lang="en-US" sz="1600" dirty="0" smtClean="0"/>
              <a:t>to match My (no steering in a </a:t>
            </a:r>
            <a:r>
              <a:rPr lang="en-US" sz="1600" dirty="0" smtClean="0"/>
              <a:t>period)</a:t>
            </a:r>
          </a:p>
          <a:p>
            <a:r>
              <a:rPr lang="en-US" sz="1600" dirty="0" smtClean="0"/>
              <a:t> </a:t>
            </a:r>
            <a:r>
              <a:rPr lang="en-US" sz="1600" dirty="0" smtClean="0"/>
              <a:t>    </a:t>
            </a:r>
            <a:r>
              <a:rPr lang="en-US" sz="1600" dirty="0" smtClean="0"/>
              <a:t>and </a:t>
            </a:r>
            <a:r>
              <a:rPr lang="en-US" sz="1600" dirty="0" smtClean="0"/>
              <a:t>cancel </a:t>
            </a:r>
            <a:r>
              <a:rPr lang="en-US" sz="1600" dirty="0" err="1" smtClean="0"/>
              <a:t>Mx</a:t>
            </a:r>
            <a:r>
              <a:rPr lang="en-US" sz="1600" dirty="0" smtClean="0"/>
              <a:t> (no vertical </a:t>
            </a:r>
            <a:r>
              <a:rPr lang="en-US" sz="1600" dirty="0" smtClean="0"/>
              <a:t>kicks in a period).</a:t>
            </a:r>
            <a:endParaRPr lang="en-US" sz="1600" dirty="0" smtClean="0"/>
          </a:p>
          <a:p>
            <a:r>
              <a:rPr lang="en-US" sz="1600" dirty="0" smtClean="0"/>
              <a:t>Put pairs into quadrants so quadrants can be tuned.  Place strong pairs in a period</a:t>
            </a:r>
          </a:p>
          <a:p>
            <a:r>
              <a:rPr lang="en-US" sz="1600" dirty="0" smtClean="0"/>
              <a:t>     next </a:t>
            </a:r>
            <a:r>
              <a:rPr lang="en-US" sz="1600" dirty="0" smtClean="0"/>
              <a:t>to weak pairs to minimize phase errors.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Block Sort, Horizontal Blocks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762000"/>
            <a:ext cx="82296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124200" y="5257800"/>
            <a:ext cx="280878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(both plots have same scale)</a:t>
            </a:r>
          </a:p>
        </p:txBody>
      </p:sp>
      <p:pic>
        <p:nvPicPr>
          <p:cNvPr id="8" name="Picture 6" descr="x_block_pairing_land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2371725"/>
            <a:ext cx="78486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914400" y="1371600"/>
            <a:ext cx="7303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Horizontal blocks are paired to cancel My and </a:t>
            </a:r>
            <a:r>
              <a:rPr lang="en-US" sz="1600" dirty="0" err="1" smtClean="0"/>
              <a:t>Mx</a:t>
            </a:r>
            <a:r>
              <a:rPr lang="en-US" sz="1600" dirty="0" smtClean="0"/>
              <a:t>.  Pairs are put into undulator</a:t>
            </a:r>
          </a:p>
          <a:p>
            <a:r>
              <a:rPr lang="en-US" sz="1600" dirty="0" smtClean="0"/>
              <a:t>periods.  The periods are assembled to make the quadrants.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Assemble Quadrants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762000"/>
            <a:ext cx="82296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4" descr="sort results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25" y="1430338"/>
            <a:ext cx="29051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4186238" y="2438400"/>
            <a:ext cx="39243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en-US" dirty="0"/>
          </a:p>
          <a:p>
            <a:pPr algn="l">
              <a:buFont typeface="Arial" charset="0"/>
              <a:buChar char="•"/>
            </a:pPr>
            <a:r>
              <a:rPr lang="en-US" dirty="0"/>
              <a:t> Use matched pairs in each period to minimize local errors and overall field integrals</a:t>
            </a:r>
          </a:p>
          <a:p>
            <a:pPr algn="l">
              <a:buFont typeface="Arial" charset="0"/>
              <a:buChar char="•"/>
            </a:pPr>
            <a:r>
              <a:rPr lang="en-US" dirty="0"/>
              <a:t> Use strong pair, then weak pair to minimize phase errors</a:t>
            </a:r>
          </a:p>
          <a:p>
            <a:pPr algn="l">
              <a:buFont typeface="Arial" charset="0"/>
              <a:buChar char="•"/>
            </a:pPr>
            <a:r>
              <a:rPr lang="en-US" dirty="0"/>
              <a:t> Produce printout of what block goes in each slot, indicate block flips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Delta Quadrant Tuning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Picture 4" descr="Kugler set-u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9600" y="1989600"/>
            <a:ext cx="3240000" cy="2430000"/>
          </a:xfrm>
          <a:prstGeom prst="rect">
            <a:avLst/>
          </a:prstGeom>
        </p:spPr>
      </p:pic>
      <p:pic>
        <p:nvPicPr>
          <p:cNvPr id="6" name="Picture 33" descr="Quadrant On CM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387725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74457" y="4724400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Mechanically align blocks</a:t>
            </a:r>
          </a:p>
          <a:p>
            <a:r>
              <a:rPr lang="en-US" dirty="0" smtClean="0"/>
              <a:t>using CMM.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4724400"/>
            <a:ext cx="30828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Move blocks using magnetic</a:t>
            </a:r>
          </a:p>
          <a:p>
            <a:r>
              <a:rPr lang="en-US" dirty="0" smtClean="0"/>
              <a:t>measurements to straighten</a:t>
            </a:r>
          </a:p>
          <a:p>
            <a:r>
              <a:rPr lang="en-US" dirty="0" smtClean="0"/>
              <a:t>trajectories and minimize</a:t>
            </a:r>
          </a:p>
          <a:p>
            <a:r>
              <a:rPr lang="en-US" dirty="0" smtClean="0"/>
              <a:t>phase errors.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In Software Superpose Quadrant Fields To Simulate Assembled Undulator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0000" y="1320243"/>
            <a:ext cx="2880000" cy="226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810000"/>
            <a:ext cx="2880000" cy="240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875453"/>
            <a:ext cx="2880000" cy="2296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357242"/>
            <a:ext cx="2880000" cy="230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21982" y="987623"/>
            <a:ext cx="7560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Example CP+.  Expect undulator within tolerance, but no permeability effects in superposition.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Delta Ends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60578"/>
            <a:ext cx="3088327" cy="232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End Block Desig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19200"/>
            <a:ext cx="43815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End Trajectory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3886200"/>
            <a:ext cx="28797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558791" y="3796605"/>
            <a:ext cx="282320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If </a:t>
            </a:r>
            <a:r>
              <a:rPr lang="en-US" sz="1400" dirty="0" err="1"/>
              <a:t>K</a:t>
            </a:r>
            <a:r>
              <a:rPr lang="en-US" sz="1400" baseline="-25000" dirty="0" err="1"/>
              <a:t>v</a:t>
            </a:r>
            <a:r>
              <a:rPr lang="en-US" sz="1400" dirty="0"/>
              <a:t> is kick from full vertical </a:t>
            </a:r>
            <a:r>
              <a:rPr lang="en-US" sz="1400" dirty="0" smtClean="0"/>
              <a:t>block</a:t>
            </a:r>
          </a:p>
          <a:p>
            <a:r>
              <a:rPr lang="en-US" sz="1400" dirty="0" smtClean="0"/>
              <a:t>and 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h</a:t>
            </a:r>
            <a:r>
              <a:rPr lang="en-US" sz="1400" dirty="0" smtClean="0"/>
              <a:t> is the kick from a full</a:t>
            </a:r>
          </a:p>
          <a:p>
            <a:r>
              <a:rPr lang="en-US" sz="1400" dirty="0" smtClean="0"/>
              <a:t>horizontal block:</a:t>
            </a:r>
            <a:endParaRPr lang="en-US" sz="1400" dirty="0"/>
          </a:p>
          <a:p>
            <a:r>
              <a:rPr lang="en-US" sz="1400" dirty="0"/>
              <a:t>k</a:t>
            </a:r>
            <a:r>
              <a:rPr lang="en-US" sz="1400" baseline="-25000" dirty="0"/>
              <a:t>1</a:t>
            </a:r>
            <a:r>
              <a:rPr lang="en-US" sz="1400" dirty="0"/>
              <a:t> = (</a:t>
            </a:r>
            <a:r>
              <a:rPr lang="en-US" sz="1400" dirty="0" smtClean="0"/>
              <a:t>3/14)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v</a:t>
            </a:r>
            <a:endParaRPr lang="en-US" sz="1400" baseline="-25000" dirty="0" smtClean="0"/>
          </a:p>
          <a:p>
            <a:r>
              <a:rPr lang="en-US" sz="1400" dirty="0" smtClean="0"/>
              <a:t>k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= (1/2) 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h</a:t>
            </a:r>
            <a:endParaRPr lang="en-US" sz="1400" baseline="-25000" dirty="0" smtClean="0"/>
          </a:p>
          <a:p>
            <a:r>
              <a:rPr lang="en-US" sz="1400" dirty="0" smtClean="0"/>
              <a:t>k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 + 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v</a:t>
            </a:r>
            <a:r>
              <a:rPr lang="en-US" sz="1400" dirty="0" smtClean="0"/>
              <a:t> = (5/7) </a:t>
            </a:r>
            <a:r>
              <a:rPr lang="en-US" sz="1400" dirty="0" err="1" smtClean="0"/>
              <a:t>K</a:t>
            </a:r>
            <a:r>
              <a:rPr lang="en-US" sz="1400" baseline="-25000" dirty="0" err="1" smtClean="0"/>
              <a:t>v</a:t>
            </a:r>
            <a:endParaRPr lang="en-US" sz="1400" baseline="-25000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562600" y="5281136"/>
            <a:ext cx="307642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dirty="0"/>
              <a:t>Block 3 homogenizes the two half</a:t>
            </a:r>
          </a:p>
          <a:p>
            <a:pPr algn="l"/>
            <a:r>
              <a:rPr lang="en-US" sz="1400" dirty="0"/>
              <a:t>blocks, this leaves a small trajectory</a:t>
            </a:r>
          </a:p>
          <a:p>
            <a:pPr algn="l"/>
            <a:r>
              <a:rPr lang="en-US" sz="1400" dirty="0" smtClean="0"/>
              <a:t>offset.  Correct </a:t>
            </a:r>
            <a:r>
              <a:rPr lang="en-US" sz="1400" dirty="0"/>
              <a:t>by shifting block </a:t>
            </a:r>
            <a:r>
              <a:rPr lang="en-US" sz="1400" dirty="0" smtClean="0"/>
              <a:t>2.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873823"/>
            <a:ext cx="1021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Simulation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705600" y="6096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LCLS-TN-13-2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grpSp>
        <p:nvGrpSpPr>
          <p:cNvPr id="3" name="Group 18"/>
          <p:cNvGrpSpPr>
            <a:grpSpLocks noChangeAspect="1"/>
          </p:cNvGrpSpPr>
          <p:nvPr/>
        </p:nvGrpSpPr>
        <p:grpSpPr>
          <a:xfrm>
            <a:off x="533400" y="1581944"/>
            <a:ext cx="3960000" cy="3675856"/>
            <a:chOff x="1600200" y="1417638"/>
            <a:chExt cx="5913438" cy="4678362"/>
          </a:xfrm>
        </p:grpSpPr>
        <p:pic>
          <p:nvPicPr>
            <p:cNvPr id="6" name="Picture 6" descr="rendering03C cop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00200" y="1417638"/>
              <a:ext cx="5913438" cy="4678362"/>
            </a:xfrm>
            <a:prstGeom prst="rect">
              <a:avLst/>
            </a:prstGeom>
            <a:noFill/>
          </p:spPr>
        </p:pic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H="1">
              <a:off x="5943600" y="3200400"/>
              <a:ext cx="304800" cy="76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>
              <a:off x="4859338" y="3270250"/>
              <a:ext cx="1077912" cy="5651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>
              <a:off x="3943350" y="3857625"/>
              <a:ext cx="904875" cy="4762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>
              <a:off x="3352800" y="4343400"/>
              <a:ext cx="600075" cy="2762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114675" y="4562475"/>
              <a:ext cx="200025" cy="142875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200275" y="4991100"/>
              <a:ext cx="200025" cy="142875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6223000" y="3014663"/>
              <a:ext cx="519113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Gun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4479925" y="3211513"/>
              <a:ext cx="1081088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Accelerator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4062413" y="3735388"/>
              <a:ext cx="509587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Drift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844800" y="4154488"/>
              <a:ext cx="952500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Undulator</a:t>
              </a: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3217863" y="4659313"/>
              <a:ext cx="923925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Near Hall</a:t>
              </a: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2308225" y="5087938"/>
              <a:ext cx="804863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Far Hall</a:t>
              </a:r>
            </a:p>
          </p:txBody>
        </p:sp>
      </p:grpSp>
      <p:pic>
        <p:nvPicPr>
          <p:cNvPr id="20" name="Picture 19" descr="MMF_Milestone 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4038600"/>
            <a:ext cx="2886729" cy="2160000"/>
          </a:xfrm>
          <a:prstGeom prst="rect">
            <a:avLst/>
          </a:prstGeom>
        </p:spPr>
      </p:pic>
      <p:pic>
        <p:nvPicPr>
          <p:cNvPr id="21" name="Picture 20" descr="lcls_firstlight_hires-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1066800"/>
            <a:ext cx="3657600" cy="2438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33400" y="525780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Site Overview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953000" y="3505200"/>
            <a:ext cx="194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Undulator Tunnel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581400" y="594360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 Lab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896223"/>
            <a:ext cx="4800600" cy="334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Delta Field Integrals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371600"/>
            <a:ext cx="4343400" cy="381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676400" y="548640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Moving Wire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5498068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Pulsed Wire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200" dirty="0" smtClean="0"/>
              <a:t>Two </a:t>
            </a:r>
            <a:r>
              <a:rPr lang="en-US" sz="3200" dirty="0" err="1" smtClean="0"/>
              <a:t>Senis</a:t>
            </a:r>
            <a:r>
              <a:rPr lang="en-US" sz="3200" dirty="0" smtClean="0"/>
              <a:t> Probes To Measure Fields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57200" y="762000"/>
            <a:ext cx="82296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6248400" y="1266825"/>
            <a:ext cx="26860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dirty="0"/>
              <a:t>2 </a:t>
            </a:r>
            <a:r>
              <a:rPr lang="en-US" dirty="0" err="1"/>
              <a:t>Senis</a:t>
            </a:r>
            <a:r>
              <a:rPr lang="en-US" dirty="0"/>
              <a:t> probes</a:t>
            </a:r>
          </a:p>
          <a:p>
            <a:pPr algn="l"/>
            <a:r>
              <a:rPr lang="en-US" dirty="0"/>
              <a:t>Small planar hall effect</a:t>
            </a:r>
          </a:p>
          <a:p>
            <a:pPr algn="l"/>
            <a:r>
              <a:rPr lang="en-US" dirty="0"/>
              <a:t>Accurate measurements</a:t>
            </a:r>
          </a:p>
          <a:p>
            <a:pPr algn="l"/>
            <a:r>
              <a:rPr lang="en-US" dirty="0"/>
              <a:t>∆y = 200 microns</a:t>
            </a:r>
          </a:p>
          <a:p>
            <a:pPr algn="l"/>
            <a:r>
              <a:rPr lang="en-US" dirty="0"/>
              <a:t>Take out ∆z in software</a:t>
            </a:r>
          </a:p>
        </p:txBody>
      </p:sp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875" y="2819400"/>
            <a:ext cx="5038725" cy="3251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" y="1386427"/>
            <a:ext cx="6120000" cy="1204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600200" y="1143000"/>
            <a:ext cx="3638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Each probe measures </a:t>
            </a:r>
            <a:r>
              <a:rPr lang="en-US" sz="1600" dirty="0" err="1" smtClean="0"/>
              <a:t>Bx</a:t>
            </a:r>
            <a:r>
              <a:rPr lang="en-US" sz="1600" dirty="0" smtClean="0"/>
              <a:t>, By, and Bz.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Probe Location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600200"/>
            <a:ext cx="305162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3" descr="retroreflect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36957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emkraft\Desktop\Cap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0"/>
            <a:ext cx="4267199" cy="2133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F:\My Documents\presentation\IWAA 2012\P1000572.JPG"/>
          <p:cNvPicPr>
            <a:picLocks noChangeAspect="1" noChangeArrowheads="1"/>
          </p:cNvPicPr>
          <p:nvPr/>
        </p:nvPicPr>
        <p:blipFill>
          <a:blip r:embed="rId5" cstate="print"/>
          <a:srcRect t="19531"/>
          <a:stretch>
            <a:fillRect/>
          </a:stretch>
        </p:blipFill>
        <p:spPr bwMode="auto">
          <a:xfrm>
            <a:off x="5334000" y="4129275"/>
            <a:ext cx="2880000" cy="17381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38200" y="1143000"/>
            <a:ext cx="7468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Transverse location from corner cube.  Longitudinal location from interferometer.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038600" y="5562600"/>
            <a:ext cx="1236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G. </a:t>
            </a:r>
            <a:r>
              <a:rPr lang="en-US" sz="1600" dirty="0" err="1" smtClean="0"/>
              <a:t>Gassner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Locate Magnetic Center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Picture 4" descr="vert_pol_field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1066800"/>
            <a:ext cx="4686300" cy="295275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06200" y="3962400"/>
            <a:ext cx="7752000" cy="2209800"/>
            <a:chOff x="619800" y="4038600"/>
            <a:chExt cx="7752000" cy="2209800"/>
          </a:xfrm>
        </p:grpSpPr>
        <p:grpSp>
          <p:nvGrpSpPr>
            <p:cNvPr id="10" name="Group 9"/>
            <p:cNvGrpSpPr/>
            <p:nvPr/>
          </p:nvGrpSpPr>
          <p:grpSpPr>
            <a:xfrm>
              <a:off x="2895600" y="4058906"/>
              <a:ext cx="5476200" cy="2189494"/>
              <a:chOff x="3124200" y="3657600"/>
              <a:chExt cx="5476200" cy="2189494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00400" y="3886200"/>
                <a:ext cx="5400000" cy="19608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3124200" y="3657600"/>
                <a:ext cx="3200400" cy="1752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9800" y="4038600"/>
              <a:ext cx="5400000" cy="218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152400" y="3352800"/>
            <a:ext cx="29129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Center relative to probes.</a:t>
            </a:r>
          </a:p>
          <a:p>
            <a:r>
              <a:rPr lang="en-US" sz="1600" dirty="0" smtClean="0"/>
              <a:t>Use linear field mode.</a:t>
            </a:r>
          </a:p>
          <a:p>
            <a:r>
              <a:rPr lang="en-US" sz="1600" dirty="0" smtClean="0"/>
              <a:t>Measure </a:t>
            </a:r>
            <a:r>
              <a:rPr lang="en-US" sz="1600" dirty="0" err="1" smtClean="0"/>
              <a:t>Bx</a:t>
            </a:r>
            <a:r>
              <a:rPr lang="en-US" sz="1600" dirty="0" smtClean="0"/>
              <a:t> and By.</a:t>
            </a:r>
          </a:p>
          <a:p>
            <a:r>
              <a:rPr lang="en-US" sz="1600" dirty="0" smtClean="0"/>
              <a:t>Can rotate probes to measure</a:t>
            </a:r>
          </a:p>
          <a:p>
            <a:r>
              <a:rPr lang="en-US" sz="1600" dirty="0" smtClean="0"/>
              <a:t>  at two points along x or y.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086600" y="3429000"/>
            <a:ext cx="19736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Assume field shape</a:t>
            </a:r>
          </a:p>
          <a:p>
            <a:r>
              <a:rPr lang="en-US" sz="1600" dirty="0" smtClean="0"/>
              <a:t>is first term in field</a:t>
            </a:r>
          </a:p>
          <a:p>
            <a:r>
              <a:rPr lang="en-US" sz="1600" dirty="0" smtClean="0"/>
              <a:t>expansion near the</a:t>
            </a:r>
          </a:p>
          <a:p>
            <a:r>
              <a:rPr lang="en-US" sz="1600" dirty="0" smtClean="0"/>
              <a:t>center.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Calculate Fields On Beam Axis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Picture 4" descr="beam_axis_pos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066800"/>
            <a:ext cx="6029325" cy="2028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33600" y="3170634"/>
            <a:ext cx="4809330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sz="1600" dirty="0" smtClean="0"/>
              <a:t>Measure on curved trajectory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Find magnetic center relative to probes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Find probes relative to straight line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Find magnetic center relative to straight line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Fit magnetic centers with line to get beam axis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Fiducialize beam axis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Assume that close to the magnetic center, the</a:t>
            </a:r>
          </a:p>
          <a:p>
            <a:r>
              <a:rPr lang="en-US" sz="1600" dirty="0" smtClean="0"/>
              <a:t>     field has the form of the fundamental term</a:t>
            </a:r>
          </a:p>
          <a:p>
            <a:r>
              <a:rPr lang="en-US" sz="1600" dirty="0" smtClean="0"/>
              <a:t>     in the field expansion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/>
              <a:t> Calculate the field on the beam axis from the field</a:t>
            </a:r>
          </a:p>
          <a:p>
            <a:r>
              <a:rPr lang="en-US" sz="1600" dirty="0" smtClean="0"/>
              <a:t>     at the measurement location, the location of the</a:t>
            </a:r>
          </a:p>
          <a:p>
            <a:r>
              <a:rPr lang="en-US" sz="1600" dirty="0" smtClean="0"/>
              <a:t>     magnetic center, and the form of the field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32004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LCLS-TN-13-4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600200"/>
            <a:ext cx="805765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LCLS-I measurements continue to check for radiation damage and to</a:t>
            </a:r>
          </a:p>
          <a:p>
            <a:r>
              <a:rPr lang="en-US" dirty="0" smtClean="0"/>
              <a:t>     do experiments such as opening the gap for the second harmonic.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We are preparing to upgrade the lab to handle the large LCLS-II undulators.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We are working on the LCLS-II phase shifter.  We built a magnetic test piece</a:t>
            </a:r>
          </a:p>
          <a:p>
            <a:r>
              <a:rPr lang="en-US" dirty="0" smtClean="0"/>
              <a:t>     that we successfully tuned.  We are starting to build a prototype.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We simulated and tested an LCLS-II beam pipe corrector.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We are building a Delta undulator.  A 1 meter prototype is built.  We are</a:t>
            </a:r>
          </a:p>
          <a:p>
            <a:r>
              <a:rPr lang="en-US" dirty="0" smtClean="0"/>
              <a:t>     starting to measure it.  This involved measuring the magnetic moments</a:t>
            </a:r>
          </a:p>
          <a:p>
            <a:r>
              <a:rPr lang="en-US" dirty="0" smtClean="0"/>
              <a:t>     of the blocks and sorting them.  Mounting the blocks in keepers,</a:t>
            </a:r>
          </a:p>
          <a:p>
            <a:r>
              <a:rPr lang="en-US" dirty="0" smtClean="0"/>
              <a:t>     mechanically adjusting them, and tuning the quadrants.  We</a:t>
            </a:r>
          </a:p>
          <a:p>
            <a:r>
              <a:rPr lang="en-US" dirty="0" smtClean="0"/>
              <a:t>     just put the 4 quadrants together.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We have a plan to accurately determine the fields in the Delta undulator</a:t>
            </a:r>
          </a:p>
          <a:p>
            <a:r>
              <a:rPr lang="en-US" dirty="0" smtClean="0"/>
              <a:t>     on the beam axis.  Our goal is to make measurements accurately enough</a:t>
            </a:r>
          </a:p>
          <a:p>
            <a:r>
              <a:rPr lang="en-US" dirty="0" smtClean="0"/>
              <a:t>     to someday make an FEL out of Delta undulators.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24200" y="281940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Extra Slides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grpSp>
        <p:nvGrpSpPr>
          <p:cNvPr id="3" name="Group 18"/>
          <p:cNvGrpSpPr>
            <a:grpSpLocks noChangeAspect="1"/>
          </p:cNvGrpSpPr>
          <p:nvPr/>
        </p:nvGrpSpPr>
        <p:grpSpPr>
          <a:xfrm>
            <a:off x="533400" y="1581944"/>
            <a:ext cx="3960000" cy="3675856"/>
            <a:chOff x="1600200" y="1417638"/>
            <a:chExt cx="5913438" cy="4678362"/>
          </a:xfrm>
        </p:grpSpPr>
        <p:pic>
          <p:nvPicPr>
            <p:cNvPr id="6" name="Picture 6" descr="rendering03C cop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00200" y="1417638"/>
              <a:ext cx="5913438" cy="4678362"/>
            </a:xfrm>
            <a:prstGeom prst="rect">
              <a:avLst/>
            </a:prstGeom>
            <a:noFill/>
          </p:spPr>
        </p:pic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H="1">
              <a:off x="5943600" y="3200400"/>
              <a:ext cx="304800" cy="762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H="1">
              <a:off x="4859338" y="3270250"/>
              <a:ext cx="1077912" cy="5651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flipH="1">
              <a:off x="3943350" y="3857625"/>
              <a:ext cx="904875" cy="4762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>
              <a:off x="3352800" y="4343400"/>
              <a:ext cx="600075" cy="2762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3114675" y="4562475"/>
              <a:ext cx="200025" cy="142875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2200275" y="4991100"/>
              <a:ext cx="200025" cy="142875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6223000" y="3014663"/>
              <a:ext cx="519113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Gun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4479925" y="3211513"/>
              <a:ext cx="1081088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Accelerator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4062413" y="3735388"/>
              <a:ext cx="509587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Drift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844800" y="4154488"/>
              <a:ext cx="952500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Undulator</a:t>
              </a: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3217863" y="4659313"/>
              <a:ext cx="923925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Near Hall</a:t>
              </a: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2308225" y="5087938"/>
              <a:ext cx="804863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rgbClr val="FF0000"/>
                  </a:solidFill>
                </a:rPr>
                <a:t>Far Hall</a:t>
              </a:r>
            </a:p>
          </p:txBody>
        </p:sp>
      </p:grpSp>
      <p:pic>
        <p:nvPicPr>
          <p:cNvPr id="20" name="Picture 19" descr="MMF_Milestone 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4038600"/>
            <a:ext cx="2886729" cy="2160000"/>
          </a:xfrm>
          <a:prstGeom prst="rect">
            <a:avLst/>
          </a:prstGeom>
        </p:spPr>
      </p:pic>
      <p:pic>
        <p:nvPicPr>
          <p:cNvPr id="21" name="Picture 20" descr="lcls_firstlight_hires-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9200" y="1066800"/>
            <a:ext cx="3657600" cy="2438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33400" y="525780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Site Overview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953000" y="3505200"/>
            <a:ext cx="194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Undulator Tunnel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657600" y="594360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 Lab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 Probe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11" name="Picture 14" descr="MMF photos 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024" y="1175180"/>
            <a:ext cx="2880000" cy="2154949"/>
          </a:xfrm>
          <a:prstGeom prst="rect">
            <a:avLst/>
          </a:prstGeom>
          <a:noFill/>
        </p:spPr>
      </p:pic>
      <p:pic>
        <p:nvPicPr>
          <p:cNvPr id="12" name="Picture 15" descr="MMF photos 3 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8124" y="1175180"/>
            <a:ext cx="2880000" cy="2154949"/>
          </a:xfrm>
          <a:prstGeom prst="rect">
            <a:avLst/>
          </a:prstGeom>
          <a:noFill/>
        </p:spPr>
      </p:pic>
      <p:pic>
        <p:nvPicPr>
          <p:cNvPr id="13" name="Picture 51" descr="MMF photos 0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4223" y="1175180"/>
            <a:ext cx="2880000" cy="2154949"/>
          </a:xfrm>
          <a:prstGeom prst="rect">
            <a:avLst/>
          </a:prstGeom>
          <a:noFill/>
        </p:spPr>
      </p:pic>
      <p:pic>
        <p:nvPicPr>
          <p:cNvPr id="14" name="Picture 52" descr="MMF 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047" y="3617912"/>
            <a:ext cx="2880000" cy="2159703"/>
          </a:xfrm>
          <a:prstGeom prst="rect">
            <a:avLst/>
          </a:prstGeom>
          <a:noFill/>
        </p:spPr>
      </p:pic>
      <p:sp>
        <p:nvSpPr>
          <p:cNvPr id="15" name="Text Box 53"/>
          <p:cNvSpPr txBox="1">
            <a:spLocks noChangeArrowheads="1"/>
          </p:cNvSpPr>
          <p:nvPr/>
        </p:nvSpPr>
        <p:spPr bwMode="auto">
          <a:xfrm>
            <a:off x="3294251" y="4114981"/>
            <a:ext cx="56171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3867150"/>
            <a:r>
              <a:rPr lang="en-US" sz="1400" dirty="0"/>
              <a:t>Hall probe measurements begin and end in a zero gauss chamber.</a:t>
            </a:r>
          </a:p>
          <a:p>
            <a:pPr defTabSz="3867150"/>
            <a:r>
              <a:rPr lang="en-US" sz="1400" dirty="0"/>
              <a:t>Probe offsets are removed.  The probes are periodically calibrated</a:t>
            </a:r>
          </a:p>
          <a:p>
            <a:pPr defTabSz="3867150"/>
            <a:r>
              <a:rPr lang="en-US" sz="1400" dirty="0"/>
              <a:t>with an NMR system.  A reference dipole which accepts an NMR</a:t>
            </a:r>
          </a:p>
          <a:p>
            <a:pPr defTabSz="3867150"/>
            <a:r>
              <a:rPr lang="en-US" sz="1400" dirty="0"/>
              <a:t>probe is measured with each undulator to check for probe drift. </a:t>
            </a:r>
          </a:p>
        </p:txBody>
      </p:sp>
      <p:pic>
        <p:nvPicPr>
          <p:cNvPr id="16" name="Picture 14" descr="MMF photos 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066" y="1151116"/>
            <a:ext cx="2880000" cy="2154949"/>
          </a:xfrm>
          <a:prstGeom prst="rect">
            <a:avLst/>
          </a:prstGeom>
          <a:noFill/>
        </p:spPr>
      </p:pic>
      <p:pic>
        <p:nvPicPr>
          <p:cNvPr id="17" name="Picture 52" descr="MMF 0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066" y="3593848"/>
            <a:ext cx="2880000" cy="21597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Coil Measurements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Picture 36" descr="MMF photos 002"/>
          <p:cNvPicPr>
            <a:picLocks noChangeAspect="1" noChangeArrowheads="1"/>
          </p:cNvPicPr>
          <p:nvPr/>
        </p:nvPicPr>
        <p:blipFill>
          <a:blip r:embed="rId2" cstate="print"/>
          <a:srcRect t="16696" b="24939"/>
          <a:stretch>
            <a:fillRect/>
          </a:stretch>
        </p:blipFill>
        <p:spPr bwMode="auto">
          <a:xfrm>
            <a:off x="208730" y="2895600"/>
            <a:ext cx="3240000" cy="1416539"/>
          </a:xfrm>
          <a:prstGeom prst="rect">
            <a:avLst/>
          </a:prstGeom>
          <a:noFill/>
        </p:spPr>
      </p:pic>
      <p:pic>
        <p:nvPicPr>
          <p:cNvPr id="6" name="Picture 37" descr="MMF photos 0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9040" y="1219200"/>
            <a:ext cx="1800000" cy="1347950"/>
          </a:xfrm>
          <a:prstGeom prst="rect">
            <a:avLst/>
          </a:prstGeom>
          <a:noFill/>
        </p:spPr>
      </p:pic>
      <p:pic>
        <p:nvPicPr>
          <p:cNvPr id="7" name="Picture 38" descr="MMF photos 3 001"/>
          <p:cNvPicPr>
            <a:picLocks noChangeAspect="1" noChangeArrowheads="1"/>
          </p:cNvPicPr>
          <p:nvPr/>
        </p:nvPicPr>
        <p:blipFill>
          <a:blip r:embed="rId4" cstate="print"/>
          <a:srcRect l="5003" t="29388" r="1678" b="29013"/>
          <a:stretch>
            <a:fillRect/>
          </a:stretch>
        </p:blipFill>
        <p:spPr bwMode="auto">
          <a:xfrm>
            <a:off x="192689" y="1353175"/>
            <a:ext cx="3240000" cy="1080000"/>
          </a:xfrm>
          <a:prstGeom prst="rect">
            <a:avLst/>
          </a:prstGeom>
          <a:noFill/>
        </p:spPr>
      </p:pic>
      <p:pic>
        <p:nvPicPr>
          <p:cNvPr id="8" name="Picture 41" descr="wed_pict 0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3159" y="2928869"/>
            <a:ext cx="1800000" cy="1350000"/>
          </a:xfrm>
          <a:prstGeom prst="rect">
            <a:avLst/>
          </a:prstGeom>
          <a:noFill/>
        </p:spPr>
      </p:pic>
      <p:sp>
        <p:nvSpPr>
          <p:cNvPr id="9" name="Text Box 55"/>
          <p:cNvSpPr txBox="1">
            <a:spLocks noChangeArrowheads="1"/>
          </p:cNvSpPr>
          <p:nvPr/>
        </p:nvSpPr>
        <p:spPr bwMode="auto">
          <a:xfrm>
            <a:off x="5558343" y="1308400"/>
            <a:ext cx="343715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867150"/>
            <a:r>
              <a:rPr lang="en-US" sz="1400" dirty="0"/>
              <a:t>Short coils measure both the horizontal</a:t>
            </a:r>
          </a:p>
          <a:p>
            <a:pPr defTabSz="3867150"/>
            <a:r>
              <a:rPr lang="en-US" sz="1400" dirty="0"/>
              <a:t>and vertical field.  The measurements</a:t>
            </a:r>
          </a:p>
          <a:p>
            <a:pPr defTabSz="3867150"/>
            <a:r>
              <a:rPr lang="en-US" sz="1400" dirty="0"/>
              <a:t>begin and end in a zero gauss chamber.</a:t>
            </a:r>
          </a:p>
          <a:p>
            <a:pPr defTabSz="3867150"/>
            <a:r>
              <a:rPr lang="en-US" sz="1400" dirty="0"/>
              <a:t>The short coils are used to check the hall</a:t>
            </a:r>
          </a:p>
          <a:p>
            <a:pPr defTabSz="3867150"/>
            <a:r>
              <a:rPr lang="en-US" sz="1400" dirty="0"/>
              <a:t>probe measurements.</a:t>
            </a:r>
          </a:p>
        </p:txBody>
      </p:sp>
      <p:sp>
        <p:nvSpPr>
          <p:cNvPr id="10" name="Text Box 56"/>
          <p:cNvSpPr txBox="1">
            <a:spLocks noChangeArrowheads="1"/>
          </p:cNvSpPr>
          <p:nvPr/>
        </p:nvSpPr>
        <p:spPr bwMode="auto">
          <a:xfrm>
            <a:off x="5606704" y="2911372"/>
            <a:ext cx="329609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867150"/>
            <a:r>
              <a:rPr lang="en-US" sz="1400" dirty="0"/>
              <a:t>Long coil measurements are used to</a:t>
            </a:r>
          </a:p>
          <a:p>
            <a:pPr defTabSz="3867150"/>
            <a:r>
              <a:rPr lang="en-US" sz="1400" dirty="0"/>
              <a:t>determine the field integrals.  Integrator</a:t>
            </a:r>
          </a:p>
          <a:p>
            <a:pPr defTabSz="3867150"/>
            <a:r>
              <a:rPr lang="en-US" sz="1400" dirty="0"/>
              <a:t>drift is minimized by the short</a:t>
            </a:r>
          </a:p>
          <a:p>
            <a:pPr defTabSz="3867150"/>
            <a:r>
              <a:rPr lang="en-US" sz="1400" dirty="0"/>
              <a:t>measurement time.  The field integrals</a:t>
            </a:r>
          </a:p>
          <a:p>
            <a:pPr defTabSz="3867150"/>
            <a:r>
              <a:rPr lang="en-US" sz="1400" dirty="0"/>
              <a:t>are more accurate than those of other</a:t>
            </a:r>
          </a:p>
          <a:p>
            <a:pPr defTabSz="3867150"/>
            <a:r>
              <a:rPr lang="en-US" sz="1400" dirty="0"/>
              <a:t>methods.</a:t>
            </a:r>
          </a:p>
        </p:txBody>
      </p:sp>
      <p:pic>
        <p:nvPicPr>
          <p:cNvPr id="11" name="Picture 10" descr="Benc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10200" y="4419600"/>
            <a:ext cx="2400000" cy="180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81804" y="5181600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Long coil in use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36" name="Picture 35" descr="LCLS-II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295400"/>
            <a:ext cx="6120000" cy="4745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 Undulator To Bench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Picture 6" descr="PAC09_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2985" y="1488447"/>
            <a:ext cx="2880000" cy="2158512"/>
          </a:xfrm>
          <a:prstGeom prst="rect">
            <a:avLst/>
          </a:prstGeom>
          <a:noFill/>
        </p:spPr>
      </p:pic>
      <p:pic>
        <p:nvPicPr>
          <p:cNvPr id="6" name="Picture 7" descr="PAC09_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7747" y="1488447"/>
            <a:ext cx="2880000" cy="2158512"/>
          </a:xfrm>
          <a:prstGeom prst="rect">
            <a:avLst/>
          </a:prstGeom>
          <a:noFill/>
        </p:spPr>
      </p:pic>
      <p:pic>
        <p:nvPicPr>
          <p:cNvPr id="7" name="Picture 13" descr="MMF photos 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224" y="1488447"/>
            <a:ext cx="2880000" cy="2154949"/>
          </a:xfrm>
          <a:prstGeom prst="rect">
            <a:avLst/>
          </a:prstGeom>
          <a:noFill/>
        </p:spPr>
      </p:pic>
      <p:sp>
        <p:nvSpPr>
          <p:cNvPr id="8" name="Text Box 48"/>
          <p:cNvSpPr txBox="1">
            <a:spLocks noChangeArrowheads="1"/>
          </p:cNvSpPr>
          <p:nvPr/>
        </p:nvSpPr>
        <p:spPr bwMode="auto">
          <a:xfrm>
            <a:off x="3341207" y="4221755"/>
            <a:ext cx="249299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3867150"/>
            <a:r>
              <a:rPr lang="en-US" sz="1400" dirty="0"/>
              <a:t>Capacitive sensors measure </a:t>
            </a:r>
          </a:p>
          <a:p>
            <a:pPr algn="ctr" defTabSz="3867150"/>
            <a:r>
              <a:rPr lang="en-US" sz="1400" dirty="0"/>
              <a:t>undulator position relative</a:t>
            </a:r>
          </a:p>
          <a:p>
            <a:pPr algn="ctr" defTabSz="3867150"/>
            <a:r>
              <a:rPr lang="en-US" sz="1400" dirty="0"/>
              <a:t>to the bench.</a:t>
            </a:r>
          </a:p>
        </p:txBody>
      </p:sp>
      <p:sp>
        <p:nvSpPr>
          <p:cNvPr id="9" name="Text Box 49"/>
          <p:cNvSpPr txBox="1">
            <a:spLocks noChangeArrowheads="1"/>
          </p:cNvSpPr>
          <p:nvPr/>
        </p:nvSpPr>
        <p:spPr bwMode="auto">
          <a:xfrm>
            <a:off x="6056205" y="4221755"/>
            <a:ext cx="29674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3867150"/>
            <a:r>
              <a:rPr lang="en-US" sz="1400" dirty="0"/>
              <a:t>Cam movers move the undulator</a:t>
            </a:r>
          </a:p>
          <a:p>
            <a:pPr algn="ctr" defTabSz="3867150"/>
            <a:r>
              <a:rPr lang="en-US" sz="1400" dirty="0"/>
              <a:t>parallel to the bench, take out roll,</a:t>
            </a:r>
          </a:p>
          <a:p>
            <a:pPr algn="ctr" defTabSz="3867150"/>
            <a:r>
              <a:rPr lang="en-US" sz="1400" dirty="0"/>
              <a:t>and move to the proper transverse </a:t>
            </a:r>
          </a:p>
          <a:p>
            <a:pPr algn="ctr" defTabSz="3867150"/>
            <a:r>
              <a:rPr lang="en-US" sz="1400" dirty="0"/>
              <a:t>location.</a:t>
            </a:r>
          </a:p>
        </p:txBody>
      </p:sp>
      <p:sp>
        <p:nvSpPr>
          <p:cNvPr id="10" name="Text Box 57"/>
          <p:cNvSpPr txBox="1">
            <a:spLocks noChangeArrowheads="1"/>
          </p:cNvSpPr>
          <p:nvPr/>
        </p:nvSpPr>
        <p:spPr bwMode="auto">
          <a:xfrm>
            <a:off x="164695" y="4221755"/>
            <a:ext cx="29787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3867150"/>
            <a:r>
              <a:rPr lang="en-US" sz="1400" dirty="0"/>
              <a:t>Capacitive sensor measurements</a:t>
            </a:r>
          </a:p>
          <a:p>
            <a:pPr algn="ctr" defTabSz="3867150"/>
            <a:r>
              <a:rPr lang="en-US" sz="1400" dirty="0"/>
              <a:t>start in a reference pole which </a:t>
            </a:r>
          </a:p>
          <a:p>
            <a:pPr algn="ctr" defTabSz="3867150"/>
            <a:r>
              <a:rPr lang="en-US" sz="1400" dirty="0"/>
              <a:t>determines the transverse position</a:t>
            </a:r>
          </a:p>
          <a:p>
            <a:pPr algn="ctr" defTabSz="3867150"/>
            <a:r>
              <a:rPr lang="en-US" sz="1400" dirty="0"/>
              <a:t>and roll.  Pitch and yaw are set by</a:t>
            </a:r>
          </a:p>
          <a:p>
            <a:pPr algn="ctr" defTabSz="3867150"/>
            <a:r>
              <a:rPr lang="en-US" sz="1400" dirty="0"/>
              <a:t>making the undulator parallel to the</a:t>
            </a:r>
          </a:p>
          <a:p>
            <a:pPr algn="ctr" defTabSz="3867150"/>
            <a:r>
              <a:rPr lang="en-US" sz="1400" dirty="0"/>
              <a:t>bench.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 Shims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Picture 8" descr="PAC09_fig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035" y="3255991"/>
            <a:ext cx="2520000" cy="2247918"/>
          </a:xfrm>
          <a:prstGeom prst="rect">
            <a:avLst/>
          </a:prstGeom>
          <a:noFill/>
        </p:spPr>
      </p:pic>
      <p:pic>
        <p:nvPicPr>
          <p:cNvPr id="6" name="Picture 16" descr="Shims_on_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71" y="1057360"/>
            <a:ext cx="2880000" cy="156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7" descr="Shim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709" y="1128832"/>
            <a:ext cx="2880000" cy="1432233"/>
          </a:xfrm>
          <a:prstGeom prst="rect">
            <a:avLst/>
          </a:prstGeom>
          <a:noFill/>
        </p:spPr>
      </p:pic>
      <p:pic>
        <p:nvPicPr>
          <p:cNvPr id="8" name="Picture 39" descr="X_shim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99766" y="1143870"/>
            <a:ext cx="2079621" cy="1440000"/>
          </a:xfrm>
          <a:prstGeom prst="rect">
            <a:avLst/>
          </a:prstGeom>
          <a:noFill/>
        </p:spPr>
      </p:pic>
      <p:sp>
        <p:nvSpPr>
          <p:cNvPr id="9" name="Text Box 59"/>
          <p:cNvSpPr txBox="1">
            <a:spLocks noChangeArrowheads="1"/>
          </p:cNvSpPr>
          <p:nvPr/>
        </p:nvSpPr>
        <p:spPr bwMode="auto">
          <a:xfrm>
            <a:off x="231547" y="2657409"/>
            <a:ext cx="23439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867150"/>
            <a:r>
              <a:rPr lang="en-US" sz="1400" dirty="0"/>
              <a:t>Horizontal trajectory shims.</a:t>
            </a:r>
          </a:p>
        </p:txBody>
      </p:sp>
      <p:sp>
        <p:nvSpPr>
          <p:cNvPr id="10" name="Text Box 60"/>
          <p:cNvSpPr txBox="1">
            <a:spLocks noChangeArrowheads="1"/>
          </p:cNvSpPr>
          <p:nvPr/>
        </p:nvSpPr>
        <p:spPr bwMode="auto">
          <a:xfrm>
            <a:off x="3350239" y="2667000"/>
            <a:ext cx="21256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867150"/>
            <a:r>
              <a:rPr lang="en-US" sz="1400" dirty="0"/>
              <a:t>Vertical trajectory shims.</a:t>
            </a:r>
          </a:p>
        </p:txBody>
      </p:sp>
      <p:sp>
        <p:nvSpPr>
          <p:cNvPr id="11" name="Text Box 61"/>
          <p:cNvSpPr txBox="1">
            <a:spLocks noChangeArrowheads="1"/>
          </p:cNvSpPr>
          <p:nvPr/>
        </p:nvSpPr>
        <p:spPr bwMode="auto">
          <a:xfrm>
            <a:off x="6367837" y="2624002"/>
            <a:ext cx="2204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3867150"/>
            <a:r>
              <a:rPr lang="en-US" sz="1400" dirty="0"/>
              <a:t>Horizontal trajectory shim</a:t>
            </a:r>
          </a:p>
          <a:p>
            <a:pPr algn="ctr" defTabSz="3867150"/>
            <a:r>
              <a:rPr lang="en-US" sz="1400" dirty="0"/>
              <a:t>and phase shims.</a:t>
            </a:r>
          </a:p>
        </p:txBody>
      </p:sp>
      <p:sp>
        <p:nvSpPr>
          <p:cNvPr id="12" name="Text Box 62"/>
          <p:cNvSpPr txBox="1">
            <a:spLocks noChangeArrowheads="1"/>
          </p:cNvSpPr>
          <p:nvPr/>
        </p:nvSpPr>
        <p:spPr bwMode="auto">
          <a:xfrm>
            <a:off x="856454" y="5616629"/>
            <a:ext cx="13974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867150"/>
            <a:r>
              <a:rPr lang="en-US" sz="1400" dirty="0"/>
              <a:t>Tapered shims.</a:t>
            </a:r>
          </a:p>
        </p:txBody>
      </p:sp>
      <p:sp>
        <p:nvSpPr>
          <p:cNvPr id="13" name="Text Box 63"/>
          <p:cNvSpPr txBox="1">
            <a:spLocks noChangeArrowheads="1"/>
          </p:cNvSpPr>
          <p:nvPr/>
        </p:nvSpPr>
        <p:spPr bwMode="auto">
          <a:xfrm>
            <a:off x="3298268" y="3265518"/>
            <a:ext cx="566667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867150"/>
            <a:r>
              <a:rPr lang="en-US" sz="1400" dirty="0"/>
              <a:t>The horizontal trajectory shims weaken a pole, giving the beam a</a:t>
            </a:r>
          </a:p>
          <a:p>
            <a:pPr defTabSz="3867150"/>
            <a:r>
              <a:rPr lang="en-US" sz="1400" dirty="0"/>
              <a:t>horizontal kick.  Pole polarity determines the kick direction.</a:t>
            </a:r>
          </a:p>
          <a:p>
            <a:pPr defTabSz="3867150"/>
            <a:endParaRPr lang="en-US" sz="1400" dirty="0"/>
          </a:p>
          <a:p>
            <a:pPr defTabSz="3867150"/>
            <a:r>
              <a:rPr lang="en-US" sz="1400" dirty="0"/>
              <a:t>Vertical trajectory shims introduce a small horizontal field component,</a:t>
            </a:r>
          </a:p>
          <a:p>
            <a:pPr defTabSz="3867150"/>
            <a:r>
              <a:rPr lang="en-US" sz="1400" dirty="0"/>
              <a:t>giving the beam a vertical kick.</a:t>
            </a:r>
          </a:p>
          <a:p>
            <a:pPr defTabSz="3867150"/>
            <a:endParaRPr lang="en-US" sz="1400" dirty="0"/>
          </a:p>
          <a:p>
            <a:pPr defTabSz="3867150"/>
            <a:r>
              <a:rPr lang="en-US" sz="1400" dirty="0"/>
              <a:t>Phase shims weaken two poles, increasing the average forward</a:t>
            </a:r>
          </a:p>
          <a:p>
            <a:pPr defTabSz="3867150"/>
            <a:r>
              <a:rPr lang="en-US" sz="1400" dirty="0"/>
              <a:t>velocity of the beam.  This introduces a negative phase shift.</a:t>
            </a:r>
          </a:p>
          <a:p>
            <a:pPr defTabSz="3867150"/>
            <a:endParaRPr lang="en-US" sz="1400" dirty="0"/>
          </a:p>
          <a:p>
            <a:pPr defTabSz="3867150"/>
            <a:r>
              <a:rPr lang="en-US" sz="1400" dirty="0"/>
              <a:t>Tapered shims set the cant angle of the poles.  They are used to</a:t>
            </a:r>
          </a:p>
          <a:p>
            <a:pPr defTabSz="3867150"/>
            <a:r>
              <a:rPr lang="en-US" sz="1400" dirty="0"/>
              <a:t>adjust the gap in order to set the K value.  Phase adjustments are</a:t>
            </a:r>
          </a:p>
          <a:p>
            <a:pPr defTabSz="3867150"/>
            <a:r>
              <a:rPr lang="en-US" sz="1400" dirty="0"/>
              <a:t>also done with these shims.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Tuning Automation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Picture 26" descr="corrected trajecto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8617" y="2987662"/>
            <a:ext cx="2160000" cy="1619777"/>
          </a:xfrm>
          <a:prstGeom prst="rect">
            <a:avLst/>
          </a:prstGeom>
          <a:noFill/>
        </p:spPr>
      </p:pic>
      <p:sp>
        <p:nvSpPr>
          <p:cNvPr id="6" name="Text Box 74"/>
          <p:cNvSpPr txBox="1">
            <a:spLocks noChangeArrowheads="1"/>
          </p:cNvSpPr>
          <p:nvPr/>
        </p:nvSpPr>
        <p:spPr bwMode="auto">
          <a:xfrm>
            <a:off x="845015" y="5027904"/>
            <a:ext cx="74345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867150"/>
            <a:r>
              <a:rPr lang="en-US" sz="1200" dirty="0"/>
              <a:t>A number of straight line segments are fit to the measured trajectory.  The slope change for each segment</a:t>
            </a:r>
          </a:p>
          <a:p>
            <a:pPr defTabSz="3867150"/>
            <a:r>
              <a:rPr lang="en-US" sz="1200" dirty="0"/>
              <a:t>is calculated which makes the segments into a straight line.  Shim strengths are calculated from the slope</a:t>
            </a:r>
          </a:p>
          <a:p>
            <a:pPr defTabSz="3867150"/>
            <a:r>
              <a:rPr lang="en-US" sz="1200" dirty="0"/>
              <a:t>changes.  Shims are combined to reduce their number, resulting in a trajectory which is no longer ideal, but</a:t>
            </a:r>
          </a:p>
          <a:p>
            <a:pPr defTabSz="3867150"/>
            <a:r>
              <a:rPr lang="en-US" sz="1200" dirty="0"/>
              <a:t>it exceeds the tolerances.  The trajectory with the added shims is modeled.  The shims are added and the</a:t>
            </a:r>
          </a:p>
          <a:p>
            <a:pPr defTabSz="3867150"/>
            <a:r>
              <a:rPr lang="en-US" sz="1200" dirty="0"/>
              <a:t>corrected trajectory is measured.</a:t>
            </a:r>
          </a:p>
        </p:txBody>
      </p:sp>
      <p:sp>
        <p:nvSpPr>
          <p:cNvPr id="7" name="Text Box 84"/>
          <p:cNvSpPr txBox="1">
            <a:spLocks noChangeArrowheads="1"/>
          </p:cNvSpPr>
          <p:nvPr/>
        </p:nvSpPr>
        <p:spPr bwMode="auto">
          <a:xfrm>
            <a:off x="3793751" y="4599716"/>
            <a:ext cx="168187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3867150"/>
            <a:r>
              <a:rPr lang="en-US" sz="1100" dirty="0"/>
              <a:t>Trajectory modeled with</a:t>
            </a:r>
          </a:p>
          <a:p>
            <a:pPr algn="ctr" defTabSz="3867150"/>
            <a:r>
              <a:rPr lang="en-US" sz="1100" dirty="0"/>
              <a:t>shims applied</a:t>
            </a:r>
          </a:p>
        </p:txBody>
      </p:sp>
      <p:sp>
        <p:nvSpPr>
          <p:cNvPr id="8" name="Text Box 85"/>
          <p:cNvSpPr txBox="1">
            <a:spLocks noChangeArrowheads="1"/>
          </p:cNvSpPr>
          <p:nvPr/>
        </p:nvSpPr>
        <p:spPr bwMode="auto">
          <a:xfrm>
            <a:off x="6440621" y="4595163"/>
            <a:ext cx="171232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3867150"/>
            <a:r>
              <a:rPr lang="en-US" sz="1100" dirty="0"/>
              <a:t>Trajectory measured</a:t>
            </a:r>
          </a:p>
          <a:p>
            <a:pPr algn="ctr" defTabSz="3867150"/>
            <a:r>
              <a:rPr lang="en-US" sz="1100" dirty="0"/>
              <a:t>after shims were applied</a:t>
            </a:r>
          </a:p>
        </p:txBody>
      </p:sp>
      <p:sp>
        <p:nvSpPr>
          <p:cNvPr id="9" name="Text Box 73"/>
          <p:cNvSpPr txBox="1">
            <a:spLocks noChangeArrowheads="1"/>
          </p:cNvSpPr>
          <p:nvPr/>
        </p:nvSpPr>
        <p:spPr bwMode="auto">
          <a:xfrm>
            <a:off x="928672" y="2674889"/>
            <a:ext cx="154561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867150"/>
            <a:r>
              <a:rPr lang="en-US" sz="1100" dirty="0"/>
              <a:t>Measured x-trajectory</a:t>
            </a:r>
          </a:p>
        </p:txBody>
      </p:sp>
      <p:pic>
        <p:nvPicPr>
          <p:cNvPr id="10" name="Picture 76" descr="slac_proto_seg_f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4485" y="1042737"/>
            <a:ext cx="2160000" cy="1669258"/>
          </a:xfrm>
          <a:prstGeom prst="rect">
            <a:avLst/>
          </a:prstGeom>
          <a:noFill/>
        </p:spPr>
      </p:pic>
      <p:pic>
        <p:nvPicPr>
          <p:cNvPr id="11" name="Picture 77" descr="X_traj_shims_bef_comb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7642" y="1042737"/>
            <a:ext cx="2160000" cy="1620223"/>
          </a:xfrm>
          <a:prstGeom prst="rect">
            <a:avLst/>
          </a:prstGeom>
          <a:noFill/>
        </p:spPr>
      </p:pic>
      <p:pic>
        <p:nvPicPr>
          <p:cNvPr id="12" name="Picture 78" descr="X_traj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214" y="1050758"/>
            <a:ext cx="2160000" cy="1620224"/>
          </a:xfrm>
          <a:prstGeom prst="rect">
            <a:avLst/>
          </a:prstGeom>
          <a:noFill/>
        </p:spPr>
      </p:pic>
      <p:pic>
        <p:nvPicPr>
          <p:cNvPr id="13" name="Picture 80" descr="x_traj_modeled_after_shim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3104" y="2987662"/>
            <a:ext cx="2160000" cy="1620224"/>
          </a:xfrm>
          <a:prstGeom prst="rect">
            <a:avLst/>
          </a:prstGeom>
          <a:noFill/>
        </p:spPr>
      </p:pic>
      <p:sp>
        <p:nvSpPr>
          <p:cNvPr id="14" name="Text Box 81"/>
          <p:cNvSpPr txBox="1">
            <a:spLocks noChangeArrowheads="1"/>
          </p:cNvSpPr>
          <p:nvPr/>
        </p:nvSpPr>
        <p:spPr bwMode="auto">
          <a:xfrm>
            <a:off x="3906539" y="2617197"/>
            <a:ext cx="140455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3867150"/>
            <a:r>
              <a:rPr lang="en-US" sz="1100" dirty="0"/>
              <a:t>Line segments fit to</a:t>
            </a:r>
          </a:p>
          <a:p>
            <a:pPr algn="ctr" defTabSz="3867150"/>
            <a:r>
              <a:rPr lang="en-US" sz="1100" dirty="0"/>
              <a:t>the trajectory</a:t>
            </a:r>
          </a:p>
        </p:txBody>
      </p:sp>
      <p:sp>
        <p:nvSpPr>
          <p:cNvPr id="15" name="Text Box 82"/>
          <p:cNvSpPr txBox="1">
            <a:spLocks noChangeArrowheads="1"/>
          </p:cNvSpPr>
          <p:nvPr/>
        </p:nvSpPr>
        <p:spPr bwMode="auto">
          <a:xfrm>
            <a:off x="5710989" y="2612888"/>
            <a:ext cx="293570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867150"/>
            <a:r>
              <a:rPr lang="en-US" sz="1100" dirty="0"/>
              <a:t>One shim per </a:t>
            </a:r>
            <a:r>
              <a:rPr lang="en-US" sz="1100" dirty="0" smtClean="0"/>
              <a:t>segment calculated to</a:t>
            </a:r>
          </a:p>
          <a:p>
            <a:pPr algn="ctr" defTabSz="3867150"/>
            <a:r>
              <a:rPr lang="en-US" sz="1100" dirty="0" smtClean="0"/>
              <a:t>make the segments </a:t>
            </a:r>
            <a:r>
              <a:rPr lang="en-US" sz="1100" dirty="0"/>
              <a:t>into a </a:t>
            </a:r>
            <a:r>
              <a:rPr lang="en-US" sz="1100" dirty="0" smtClean="0"/>
              <a:t>straight line</a:t>
            </a:r>
            <a:endParaRPr lang="en-US" sz="1100" dirty="0"/>
          </a:p>
        </p:txBody>
      </p:sp>
      <p:pic>
        <p:nvPicPr>
          <p:cNvPr id="16" name="Picture 79" descr="X_traj_shim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214" y="2995683"/>
            <a:ext cx="2160000" cy="1620224"/>
          </a:xfrm>
          <a:prstGeom prst="rect">
            <a:avLst/>
          </a:prstGeom>
          <a:noFill/>
        </p:spPr>
      </p:pic>
      <p:sp>
        <p:nvSpPr>
          <p:cNvPr id="17" name="Text Box 83"/>
          <p:cNvSpPr txBox="1">
            <a:spLocks noChangeArrowheads="1"/>
          </p:cNvSpPr>
          <p:nvPr/>
        </p:nvSpPr>
        <p:spPr bwMode="auto">
          <a:xfrm>
            <a:off x="603896" y="4618667"/>
            <a:ext cx="2454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3867150"/>
            <a:r>
              <a:rPr lang="en-US" sz="1100" dirty="0"/>
              <a:t>Shims combined to</a:t>
            </a:r>
          </a:p>
          <a:p>
            <a:pPr algn="ctr" defTabSz="3867150"/>
            <a:r>
              <a:rPr lang="en-US" sz="1100" dirty="0"/>
              <a:t>reduce their number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Fiducialization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Picture 9" descr="PAC09_fig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019" y="1525823"/>
            <a:ext cx="2880000" cy="2154948"/>
          </a:xfrm>
          <a:prstGeom prst="rect">
            <a:avLst/>
          </a:prstGeom>
          <a:noFill/>
        </p:spPr>
      </p:pic>
      <p:pic>
        <p:nvPicPr>
          <p:cNvPr id="6" name="Picture 40" descr="DSCN12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8854" y="1523446"/>
            <a:ext cx="2880000" cy="2159703"/>
          </a:xfrm>
          <a:prstGeom prst="rect">
            <a:avLst/>
          </a:prstGeom>
          <a:noFill/>
        </p:spPr>
      </p:pic>
      <p:pic>
        <p:nvPicPr>
          <p:cNvPr id="7" name="Picture 87" descr="CMM_Pointed_Magn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8436" y="1897703"/>
            <a:ext cx="2880000" cy="1411188"/>
          </a:xfrm>
          <a:prstGeom prst="rect">
            <a:avLst/>
          </a:prstGeom>
          <a:noFill/>
        </p:spPr>
      </p:pic>
      <p:sp>
        <p:nvSpPr>
          <p:cNvPr id="8" name="Text Box 88"/>
          <p:cNvSpPr txBox="1">
            <a:spLocks noChangeArrowheads="1"/>
          </p:cNvSpPr>
          <p:nvPr/>
        </p:nvSpPr>
        <p:spPr bwMode="auto">
          <a:xfrm>
            <a:off x="266828" y="4294188"/>
            <a:ext cx="863537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867150"/>
            <a:r>
              <a:rPr lang="en-US" sz="1400" dirty="0"/>
              <a:t>Pointed magnets with same sign poles are added to the ends of the undulator.  These magnets have a well</a:t>
            </a:r>
          </a:p>
          <a:p>
            <a:pPr defTabSz="3867150"/>
            <a:r>
              <a:rPr lang="en-US" sz="1400" dirty="0"/>
              <a:t>defined zero field point in the center.  The distance from the measurement axis to the zero field point is</a:t>
            </a:r>
          </a:p>
          <a:p>
            <a:pPr defTabSz="3867150"/>
            <a:r>
              <a:rPr lang="en-US" sz="1400" dirty="0"/>
              <a:t>determined.  A calibration gives the distance from the zero field point to tooling balls on the pointed magnet</a:t>
            </a:r>
          </a:p>
          <a:p>
            <a:pPr defTabSz="3867150"/>
            <a:r>
              <a:rPr lang="en-US" sz="1400" dirty="0"/>
              <a:t>fixture.  The distance from the tooling balls on the pointed magnet fixture to tooling balls on the undulator is</a:t>
            </a:r>
          </a:p>
          <a:p>
            <a:pPr defTabSz="3867150"/>
            <a:r>
              <a:rPr lang="en-US" sz="1400" dirty="0"/>
              <a:t>measured with a coordinate measuring machine.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Undulator </a:t>
            </a:r>
            <a:r>
              <a:rPr lang="en-US" dirty="0" err="1" smtClean="0"/>
              <a:t>Quadrupoles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09800"/>
            <a:ext cx="3363801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8198" y="1143000"/>
            <a:ext cx="336380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114800"/>
            <a:ext cx="3600000" cy="1872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33400" y="4724400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Field Quality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953000" y="3657600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Magnetic Center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 Undulators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Content Placeholder 8" descr="Figure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5920" y="1219200"/>
            <a:ext cx="7792280" cy="4851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 Undulators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295400"/>
            <a:ext cx="5400000" cy="146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9000" y="2971800"/>
            <a:ext cx="5400000" cy="312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" y="1307068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Parameters: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 Lab Upgrade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028400"/>
            <a:ext cx="3915000" cy="52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" y="2971800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Add doors to</a:t>
            </a:r>
          </a:p>
          <a:p>
            <a:r>
              <a:rPr lang="en-US" sz="1400" dirty="0" smtClean="0"/>
              <a:t>bring undulators in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6629400" y="2892623"/>
            <a:ext cx="1239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Two benches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629400" y="3505200"/>
            <a:ext cx="188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Extend pad for bench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629400" y="1828800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Rotate bench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629400" y="2209800"/>
            <a:ext cx="2361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Pad for reference undulator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133600" y="2667000"/>
            <a:ext cx="9144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286000" y="2667000"/>
            <a:ext cx="16764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943600" y="1981200"/>
            <a:ext cx="7620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6096000" y="2363689"/>
            <a:ext cx="533400" cy="3033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638800" y="2438400"/>
            <a:ext cx="9144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410200" y="3124200"/>
            <a:ext cx="11430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867400" y="3276600"/>
            <a:ext cx="7620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 Phase Shifters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Picture 4" descr="Magnet Structure Test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295400"/>
            <a:ext cx="5760000" cy="43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4413" y="5638800"/>
            <a:ext cx="2414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Magnet Assembly Prototype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 Phase Shifters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Magnetic Measurements At SLAC</a:t>
            </a:r>
            <a:endParaRPr lang="en-US" smtClean="0">
              <a:cs typeface="Arial" charset="0"/>
            </a:endParaRPr>
          </a:p>
          <a:p>
            <a:pPr>
              <a:defRPr/>
            </a:pPr>
            <a:r>
              <a:rPr lang="en-US" smtClean="0"/>
              <a:t>IMMW18</a:t>
            </a:r>
            <a:endParaRPr lang="en-US" dirty="0"/>
          </a:p>
        </p:txBody>
      </p:sp>
      <p:pic>
        <p:nvPicPr>
          <p:cNvPr id="5" name="Picture 4" descr="PPM_Fringe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6171" y="1676400"/>
            <a:ext cx="2571429" cy="952381"/>
          </a:xfrm>
          <a:prstGeom prst="rect">
            <a:avLst/>
          </a:prstGeom>
        </p:spPr>
      </p:pic>
      <p:pic>
        <p:nvPicPr>
          <p:cNvPr id="7" name="Picture 6" descr="Final_Block_Design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3429000"/>
            <a:ext cx="3600000" cy="2000000"/>
          </a:xfrm>
          <a:prstGeom prst="rect">
            <a:avLst/>
          </a:prstGeom>
        </p:spPr>
      </p:pic>
      <p:pic>
        <p:nvPicPr>
          <p:cNvPr id="8" name="Picture 7" descr="phase_shifter_sim_4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1066800"/>
            <a:ext cx="3600000" cy="2781818"/>
          </a:xfrm>
          <a:prstGeom prst="rect">
            <a:avLst/>
          </a:prstGeom>
        </p:spPr>
      </p:pic>
      <p:pic>
        <p:nvPicPr>
          <p:cNvPr id="9" name="Picture 8" descr="phase_anal_7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4400" y="3429000"/>
            <a:ext cx="3600000" cy="278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2667000"/>
            <a:ext cx="3735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PPM, no coupling to undulator or quadrupole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59508" y="5483423"/>
            <a:ext cx="3507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Magnetic design based on trajectory kicks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924800" y="1371600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Simulated</a:t>
            </a:r>
          </a:p>
          <a:p>
            <a:r>
              <a:rPr lang="en-US" sz="1400" dirty="0" smtClean="0"/>
              <a:t>By </a:t>
            </a:r>
            <a:r>
              <a:rPr lang="en-US" sz="1400" dirty="0" err="1" smtClean="0"/>
              <a:t>vs</a:t>
            </a:r>
            <a:r>
              <a:rPr lang="en-US" sz="1400" dirty="0" smtClean="0"/>
              <a:t> z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924800" y="3733800"/>
            <a:ext cx="1099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Simulated</a:t>
            </a:r>
          </a:p>
          <a:p>
            <a:r>
              <a:rPr lang="en-US" sz="1400" dirty="0" smtClean="0"/>
              <a:t>X-trajectory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65792" y="1066800"/>
            <a:ext cx="3296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LCLS-TN-11-2, LCLS-TN-12-3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1759</TotalTime>
  <Words>1960</Words>
  <Application>Microsoft Office PowerPoint</Application>
  <PresentationFormat>On-screen Show (4:3)</PresentationFormat>
  <Paragraphs>386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Default Design</vt:lpstr>
      <vt:lpstr>2_Default Design</vt:lpstr>
      <vt:lpstr>Magnetic Measurements At SLAC</vt:lpstr>
      <vt:lpstr>Overview Of Recent Efforts</vt:lpstr>
      <vt:lpstr>LCLS</vt:lpstr>
      <vt:lpstr>LCLS-II</vt:lpstr>
      <vt:lpstr>LCLS-II Undulators</vt:lpstr>
      <vt:lpstr>LCLS-II Undulators</vt:lpstr>
      <vt:lpstr>LCLS-II Lab Upgrade</vt:lpstr>
      <vt:lpstr>LCLS-II Phase Shifters</vt:lpstr>
      <vt:lpstr>LCLS-II Phase Shifters</vt:lpstr>
      <vt:lpstr>LCLS-II Phase Shifters</vt:lpstr>
      <vt:lpstr>LCLS-II Beam Pipe Corrector</vt:lpstr>
      <vt:lpstr>SSRL BL5 Undulator</vt:lpstr>
      <vt:lpstr>Bx Field Integral Measurements</vt:lpstr>
      <vt:lpstr>Problem Only In Bx, Not By</vt:lpstr>
      <vt:lpstr>Measurements Repeatable</vt:lpstr>
      <vt:lpstr>Calibration Magnet Checks</vt:lpstr>
      <vt:lpstr>Moving Wire and Pulsed Wire Check</vt:lpstr>
      <vt:lpstr>Replace Coil With Single Wire</vt:lpstr>
      <vt:lpstr>Coil Straightness Plausible Explanation</vt:lpstr>
      <vt:lpstr>Delta Undulator</vt:lpstr>
      <vt:lpstr>Delta Undulator</vt:lpstr>
      <vt:lpstr>Delta Magnetic Measurements</vt:lpstr>
      <vt:lpstr>Magnet Block Sorting</vt:lpstr>
      <vt:lpstr>Block Sort, Vertical Blocks</vt:lpstr>
      <vt:lpstr>Block Sort, Horizontal Blocks</vt:lpstr>
      <vt:lpstr>Assemble Quadrants</vt:lpstr>
      <vt:lpstr>Delta Quadrant Tuning</vt:lpstr>
      <vt:lpstr>In Software Superpose Quadrant Fields To Simulate Assembled Undulator</vt:lpstr>
      <vt:lpstr>Delta Ends</vt:lpstr>
      <vt:lpstr>Delta Field Integrals</vt:lpstr>
      <vt:lpstr>Two Senis Probes To Measure Fields</vt:lpstr>
      <vt:lpstr>Probe Location</vt:lpstr>
      <vt:lpstr>Locate Magnetic Center</vt:lpstr>
      <vt:lpstr>Calculate Fields On Beam Axis</vt:lpstr>
      <vt:lpstr>Conclusion</vt:lpstr>
      <vt:lpstr>Slide 36</vt:lpstr>
      <vt:lpstr>LCLS</vt:lpstr>
      <vt:lpstr>Hall Probe</vt:lpstr>
      <vt:lpstr>Coil Measurements</vt:lpstr>
      <vt:lpstr>Align Undulator To Bench</vt:lpstr>
      <vt:lpstr>Undulator Shims</vt:lpstr>
      <vt:lpstr>Tuning Automation</vt:lpstr>
      <vt:lpstr>Fiducialization</vt:lpstr>
      <vt:lpstr>Undulator Quadrupoles</vt:lpstr>
    </vt:vector>
  </TitlesOfParts>
  <Company>Stanford Linear Accelerator Center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mtlee</dc:creator>
  <cp:lastModifiedBy>SLAC</cp:lastModifiedBy>
  <cp:revision>133</cp:revision>
  <dcterms:created xsi:type="dcterms:W3CDTF">2008-11-05T19:53:02Z</dcterms:created>
  <dcterms:modified xsi:type="dcterms:W3CDTF">2013-05-30T18:11:26Z</dcterms:modified>
</cp:coreProperties>
</file>