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66" r:id="rId2"/>
    <p:sldId id="585" r:id="rId3"/>
    <p:sldId id="567" r:id="rId4"/>
    <p:sldId id="418" r:id="rId5"/>
    <p:sldId id="500" r:id="rId6"/>
    <p:sldId id="539" r:id="rId7"/>
    <p:sldId id="507" r:id="rId8"/>
    <p:sldId id="456" r:id="rId9"/>
    <p:sldId id="568" r:id="rId10"/>
    <p:sldId id="571" r:id="rId11"/>
    <p:sldId id="569" r:id="rId12"/>
    <p:sldId id="573" r:id="rId13"/>
    <p:sldId id="572" r:id="rId14"/>
    <p:sldId id="577" r:id="rId15"/>
    <p:sldId id="575" r:id="rId16"/>
    <p:sldId id="576" r:id="rId17"/>
    <p:sldId id="570" r:id="rId18"/>
    <p:sldId id="584" r:id="rId19"/>
    <p:sldId id="555" r:id="rId20"/>
    <p:sldId id="556" r:id="rId21"/>
    <p:sldId id="557" r:id="rId22"/>
    <p:sldId id="558" r:id="rId23"/>
    <p:sldId id="586" r:id="rId24"/>
    <p:sldId id="581" r:id="rId25"/>
    <p:sldId id="551" r:id="rId26"/>
    <p:sldId id="582" r:id="rId27"/>
    <p:sldId id="583" r:id="rId28"/>
    <p:sldId id="552" r:id="rId29"/>
    <p:sldId id="553" r:id="rId30"/>
    <p:sldId id="554" r:id="rId31"/>
    <p:sldId id="587" r:id="rId32"/>
    <p:sldId id="549" r:id="rId33"/>
  </p:sldIdLst>
  <p:sldSz cx="9144000" cy="6858000" type="screen4x3"/>
  <p:notesSz cx="6662738" cy="9926638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0"/>
      <a:buChar char="n"/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0"/>
      <a:buChar char="n"/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0"/>
      <a:buChar char="n"/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0"/>
      <a:buChar char="n"/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0"/>
      <a:buChar char="n"/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2BE"/>
    <a:srgbClr val="FD930A"/>
    <a:srgbClr val="D1F3FD"/>
    <a:srgbClr val="FFBA75"/>
    <a:srgbClr val="FF9933"/>
    <a:srgbClr val="261748"/>
    <a:srgbClr val="E0E0E0"/>
    <a:srgbClr val="DDDDDD"/>
    <a:srgbClr val="251555"/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4660"/>
  </p:normalViewPr>
  <p:slideViewPr>
    <p:cSldViewPr snapToGrid="0">
      <p:cViewPr>
        <p:scale>
          <a:sx n="80" d="100"/>
          <a:sy n="80" d="100"/>
        </p:scale>
        <p:origin x="-1278" y="-72"/>
      </p:cViewPr>
      <p:guideLst>
        <p:guide orient="horz" pos="3999"/>
        <p:guide orient="horz" pos="881"/>
        <p:guide orient="horz" pos="1781"/>
        <p:guide orient="horz" pos="4045"/>
        <p:guide orient="horz" pos="3204"/>
        <p:guide orient="horz" pos="607"/>
        <p:guide pos="5277"/>
        <p:guide pos="2882"/>
        <p:guide pos="4053"/>
        <p:guide pos="255"/>
        <p:guide pos="5691"/>
        <p:guide pos="79"/>
        <p:guide pos="744"/>
      </p:guideLst>
    </p:cSldViewPr>
  </p:slideViewPr>
  <p:outlineViewPr>
    <p:cViewPr>
      <p:scale>
        <a:sx n="33" d="100"/>
        <a:sy n="33" d="100"/>
      </p:scale>
      <p:origin x="0" y="2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18"/>
    </p:cViewPr>
  </p:sorterViewPr>
  <p:notesViewPr>
    <p:cSldViewPr snapToGrid="0">
      <p:cViewPr>
        <p:scale>
          <a:sx n="100" d="100"/>
          <a:sy n="100" d="100"/>
        </p:scale>
        <p:origin x="-1494" y="888"/>
      </p:cViewPr>
      <p:guideLst>
        <p:guide orient="horz" pos="3127"/>
        <p:guide pos="2093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783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87186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552" y="1"/>
            <a:ext cx="2887186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307"/>
            <a:ext cx="2887186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552" y="9430307"/>
            <a:ext cx="2887186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/>
            </a:lvl1pPr>
          </a:lstStyle>
          <a:p>
            <a:pPr>
              <a:defRPr/>
            </a:pPr>
            <a:fld id="{60BAD459-3F85-3A46-9098-2E80316C8B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536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66274" y="4715153"/>
            <a:ext cx="5330190" cy="446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A7ADB2-3426-2041-8462-E0DF1BE656F2}" type="slidenum">
              <a:rPr lang="de-DE" sz="1200"/>
              <a:pPr/>
              <a:t>7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5963" y="4714714"/>
            <a:ext cx="5330813" cy="446690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AD459-3F85-3A46-9098-2E80316C8B0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48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51584909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7591-92C4-514D-BFA2-4108888A5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4053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09F61-4FF3-3D48-93C0-27D208F36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4" y="6443436"/>
            <a:ext cx="5950176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17869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0AC63-323F-D847-9497-F1AEED5776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0" y="6443437"/>
            <a:ext cx="5753100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2552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34440"/>
            <a:ext cx="4040188" cy="48917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34440"/>
            <a:ext cx="4041775" cy="48917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43FCE-9FD3-FB47-B862-892A5C1658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175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BF956-4D58-DE48-B63C-D0CA600965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4" y="6443436"/>
            <a:ext cx="6064476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4097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83288-B9ED-BB4E-99ED-7BC8A5BAC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4" y="6443436"/>
            <a:ext cx="5645376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98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0EB501FD-3124-4241-A653-13BE2EB54D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 flipV="1">
            <a:off x="115888" y="6412703"/>
            <a:ext cx="890905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69863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noProof="0" dirty="0" smtClean="0">
                <a:solidFill>
                  <a:schemeClr val="bg1"/>
                </a:solidFill>
              </a:rPr>
              <a:t>Measurement of Superconducting Magnets for the XFEL Project at DESY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text format – don’t edit!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Footer Placeholder 23"/>
          <p:cNvSpPr>
            <a:spLocks noGrp="1"/>
          </p:cNvSpPr>
          <p:nvPr>
            <p:ph type="ftr" sz="quarter" idx="3"/>
          </p:nvPr>
        </p:nvSpPr>
        <p:spPr bwMode="auto">
          <a:xfrm>
            <a:off x="31524" y="6443436"/>
            <a:ext cx="6731225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700" r:id="rId7"/>
  </p:sldLayoutIdLst>
  <p:transition spd="med">
    <p:zoom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ciemat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e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>
          <a:xfrm>
            <a:off x="949151" y="3401537"/>
            <a:ext cx="7258050" cy="2868612"/>
          </a:xfrm>
        </p:spPr>
        <p:txBody>
          <a:bodyPr/>
          <a:lstStyle/>
          <a:p>
            <a:r>
              <a:rPr lang="en-US" dirty="0" smtClean="0"/>
              <a:t>H. Brueck</a:t>
            </a:r>
          </a:p>
          <a:p>
            <a:r>
              <a:rPr lang="en-US" dirty="0" smtClean="0"/>
              <a:t>DESY, Hamburg, Germany</a:t>
            </a:r>
          </a:p>
          <a:p>
            <a:r>
              <a:rPr lang="en-US" dirty="0" smtClean="0"/>
              <a:t>XFEL Project working group WP 11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600" b="1" dirty="0" smtClean="0"/>
              <a:t>Measurement of the Superconducting Magnets for the European XFEL Project at DESY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7738" y="114300"/>
            <a:ext cx="576262" cy="911225"/>
          </a:xfrm>
        </p:spPr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443663"/>
            <a:ext cx="6731000" cy="414337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grpSp>
        <p:nvGrpSpPr>
          <p:cNvPr id="72" name="Group 71"/>
          <p:cNvGrpSpPr/>
          <p:nvPr/>
        </p:nvGrpSpPr>
        <p:grpSpPr>
          <a:xfrm>
            <a:off x="6393044" y="5072765"/>
            <a:ext cx="1935960" cy="364879"/>
            <a:chOff x="5805960" y="5063437"/>
            <a:chExt cx="2957040" cy="588963"/>
          </a:xfrm>
        </p:grpSpPr>
        <p:pic>
          <p:nvPicPr>
            <p:cNvPr id="8" name="Picture 8" descr="german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362" y="5063437"/>
              <a:ext cx="909638" cy="588963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spai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8"/>
            <a:stretch>
              <a:fillRect/>
            </a:stretch>
          </p:blipFill>
          <p:spPr bwMode="auto">
            <a:xfrm>
              <a:off x="5805960" y="5069787"/>
              <a:ext cx="909637" cy="576262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C:\Users\fpoppe\Desktop\polen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616" y="5072962"/>
              <a:ext cx="909638" cy="579438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/>
          <p:cNvGrpSpPr/>
          <p:nvPr/>
        </p:nvGrpSpPr>
        <p:grpSpPr>
          <a:xfrm>
            <a:off x="1021042" y="4075059"/>
            <a:ext cx="2695347" cy="1401170"/>
            <a:chOff x="121557" y="1400175"/>
            <a:chExt cx="8900206" cy="4873625"/>
          </a:xfrm>
        </p:grpSpPr>
        <p:pic>
          <p:nvPicPr>
            <p:cNvPr id="59" name="Picture 7" descr="fran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3081338"/>
              <a:ext cx="909638" cy="608012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german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1400175"/>
              <a:ext cx="909638" cy="588963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hungar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7425" y="5683250"/>
              <a:ext cx="911225" cy="588963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1" descr="ital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3948113"/>
              <a:ext cx="909638" cy="633412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" descr="slovaki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075" y="5683250"/>
              <a:ext cx="909638" cy="590550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4" descr="swed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5680075"/>
              <a:ext cx="911225" cy="588963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0" descr="th_flag_highres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5680075"/>
              <a:ext cx="909638" cy="585788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" descr="spain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8"/>
            <a:stretch>
              <a:fillRect/>
            </a:stretch>
          </p:blipFill>
          <p:spPr bwMode="auto">
            <a:xfrm>
              <a:off x="6970713" y="5684838"/>
              <a:ext cx="909637" cy="576262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0" descr="C:\Users\fpoppe\Desktop\polen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4870450"/>
              <a:ext cx="909638" cy="579438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1" descr="C:\Users\fpoppe\Desktop\russland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57" y="2246313"/>
              <a:ext cx="909638" cy="579437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2" descr="C:\Users\fpoppe\Desktop\schweiz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713" y="5680075"/>
              <a:ext cx="911225" cy="585788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3" descr="C:\Users\fpoppe\Desktop\griechenland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38" y="5691188"/>
              <a:ext cx="911225" cy="577850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4" descr="C:\Users\fpoppe\Desktop\daenemark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775" y="5691188"/>
              <a:ext cx="911225" cy="577850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03396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Magnet &amp; Lead Production and Acceptance Tests (WP-11)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7475" y="1347788"/>
            <a:ext cx="4959274" cy="4459287"/>
          </a:xfrm>
        </p:spPr>
        <p:txBody>
          <a:bodyPr/>
          <a:lstStyle/>
          <a:p>
            <a:r>
              <a:rPr lang="en-US" dirty="0" smtClean="0"/>
              <a:t>103 magnets produced in Spain under supervision of CIEMAT as Spanish in Kind contribution</a:t>
            </a:r>
          </a:p>
          <a:p>
            <a:r>
              <a:rPr lang="en-US" dirty="0"/>
              <a:t>103 current leads produced in Italy as part of German in </a:t>
            </a:r>
            <a:r>
              <a:rPr lang="en-US" dirty="0" smtClean="0"/>
              <a:t>kind </a:t>
            </a:r>
            <a:r>
              <a:rPr lang="en-US" dirty="0"/>
              <a:t>contribution</a:t>
            </a:r>
          </a:p>
          <a:p>
            <a:r>
              <a:rPr lang="en-US" dirty="0" smtClean="0"/>
              <a:t>Warm and cold tests of all parts at DESY together with IFJ-Pan as part of Polish and German in Kind contribution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7" name="Picture 2" descr="Logo Ciema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58" y="1443534"/>
            <a:ext cx="2298095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kasprk\Moje dokumenty\Pobieranie\logo_ifj_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3500" y="2384460"/>
            <a:ext cx="847628" cy="7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411205" y="2507292"/>
            <a:ext cx="6270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i="1" dirty="0" smtClean="0"/>
              <a:t>IFJ </a:t>
            </a:r>
            <a:r>
              <a:rPr lang="en-US" b="1" i="1" dirty="0"/>
              <a:t>PAN</a:t>
            </a:r>
            <a:endParaRPr lang="de-DE" dirty="0"/>
          </a:p>
        </p:txBody>
      </p:sp>
      <p:pic>
        <p:nvPicPr>
          <p:cNvPr id="10" name="Picture 9" descr="Description: logo_des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92" y="2322972"/>
            <a:ext cx="756377" cy="76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7450" r="10000" b="7256"/>
          <a:stretch/>
        </p:blipFill>
        <p:spPr bwMode="auto">
          <a:xfrm>
            <a:off x="5094085" y="3248015"/>
            <a:ext cx="3261337" cy="269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67404" y="5829492"/>
            <a:ext cx="554744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800" dirty="0" smtClean="0"/>
              <a:t>Measurement Team</a:t>
            </a:r>
          </a:p>
          <a:p>
            <a:pPr>
              <a:buNone/>
            </a:pPr>
            <a:r>
              <a:rPr lang="en-US" sz="800" dirty="0" smtClean="0"/>
              <a:t>From left to right: Heiner Brueck, Michal Duda, Bernd </a:t>
            </a:r>
            <a:r>
              <a:rPr lang="en-US" sz="800" dirty="0" err="1" smtClean="0"/>
              <a:t>Hentschel</a:t>
            </a:r>
            <a:r>
              <a:rPr lang="en-US" sz="800" dirty="0" smtClean="0"/>
              <a:t>, </a:t>
            </a:r>
            <a:r>
              <a:rPr lang="en-US" sz="800" dirty="0"/>
              <a:t>Matthias Stolper, </a:t>
            </a:r>
            <a:r>
              <a:rPr lang="en-US" sz="800" dirty="0" smtClean="0"/>
              <a:t>Zbigniew Szklarz, Edward Gornicki, Jens Fischer.</a:t>
            </a:r>
          </a:p>
          <a:p>
            <a:pPr>
              <a:buNone/>
            </a:pPr>
            <a:r>
              <a:rPr lang="en-US" sz="800" dirty="0" smtClean="0"/>
              <a:t>Missing on photo: Ruediger Bandelmann, Andrzej Kotarba </a:t>
            </a:r>
            <a:r>
              <a:rPr lang="en-US" sz="800" dirty="0"/>
              <a:t>and Tomasz </a:t>
            </a:r>
            <a:r>
              <a:rPr lang="en-US" sz="800" dirty="0" smtClean="0"/>
              <a:t>Pieprzyca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364029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nested Magnets in Helium Vessel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5" name="Picture 17" descr="O:\GORNICKI\magnet_desig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9" y="1210007"/>
            <a:ext cx="7284899" cy="48104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77671" y="1920644"/>
            <a:ext cx="1383712" cy="2308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 smtClean="0"/>
              <a:t>Superferric</a:t>
            </a:r>
            <a:r>
              <a:rPr lang="en-US" dirty="0" smtClean="0"/>
              <a:t> </a:t>
            </a:r>
            <a:r>
              <a:rPr lang="en-US" dirty="0" err="1" smtClean="0"/>
              <a:t>Quadrupole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95830" y="3671011"/>
            <a:ext cx="607859" cy="2308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Dipole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6575" y="2989066"/>
            <a:ext cx="607859" cy="2308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Dipole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0266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 Cooled Current Leads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7475" y="1347788"/>
            <a:ext cx="2991485" cy="4459287"/>
          </a:xfrm>
        </p:spPr>
        <p:txBody>
          <a:bodyPr/>
          <a:lstStyle/>
          <a:p>
            <a:r>
              <a:rPr lang="en-US" sz="1600" dirty="0" smtClean="0"/>
              <a:t>Current from room </a:t>
            </a:r>
            <a:r>
              <a:rPr lang="en-US" sz="1600" dirty="0" err="1" smtClean="0"/>
              <a:t>temperaturedown</a:t>
            </a:r>
            <a:r>
              <a:rPr lang="en-US" sz="1600" dirty="0" smtClean="0"/>
              <a:t>  to 2K</a:t>
            </a:r>
          </a:p>
          <a:p>
            <a:r>
              <a:rPr lang="en-US" sz="1600" dirty="0" smtClean="0"/>
              <a:t>Design current up to 50A, three lead pairs</a:t>
            </a:r>
          </a:p>
          <a:p>
            <a:r>
              <a:rPr lang="en-US" sz="1600" dirty="0" smtClean="0"/>
              <a:t>Conduction cooled, two thermal sinks at 4-8K and 40-60K connected via copper braids</a:t>
            </a:r>
          </a:p>
          <a:p>
            <a:r>
              <a:rPr lang="en-US" sz="1600" dirty="0" smtClean="0"/>
              <a:t>Brass bars with copper coating of different thickness, </a:t>
            </a:r>
            <a:r>
              <a:rPr lang="en-US" sz="1600" dirty="0" err="1" smtClean="0"/>
              <a:t>Kapton</a:t>
            </a:r>
            <a:r>
              <a:rPr lang="en-US" sz="1600" dirty="0" smtClean="0"/>
              <a:t> isolated inside thin stainless steel tubes</a:t>
            </a:r>
          </a:p>
          <a:p>
            <a:r>
              <a:rPr lang="en-US" sz="1600" dirty="0" smtClean="0"/>
              <a:t>No cold feed through</a:t>
            </a:r>
          </a:p>
          <a:p>
            <a:r>
              <a:rPr lang="en-US" sz="1600" dirty="0" smtClean="0"/>
              <a:t>Based on CERN design for LHC correctors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t="2269" r="26224" b="12202"/>
          <a:stretch/>
        </p:blipFill>
        <p:spPr bwMode="auto">
          <a:xfrm>
            <a:off x="3365324" y="2026383"/>
            <a:ext cx="4624783" cy="435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23056" y="5602813"/>
            <a:ext cx="319286" cy="2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2K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86154" y="3488225"/>
            <a:ext cx="840956" cy="243470"/>
          </a:xfrm>
          <a:prstGeom prst="rect">
            <a:avLst/>
          </a:prstGeom>
          <a:solidFill>
            <a:srgbClr val="D1F3FD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/>
              <a:t>40-60K sink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57112" y="3139408"/>
            <a:ext cx="444990" cy="22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300K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23683" y="5344082"/>
            <a:ext cx="340158" cy="246221"/>
          </a:xfrm>
          <a:prstGeom prst="rect">
            <a:avLst/>
          </a:prstGeom>
          <a:solidFill>
            <a:srgbClr val="D1F3FD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00"/>
            </a:lvl1pPr>
          </a:lstStyle>
          <a:p>
            <a:r>
              <a:rPr lang="en-US" dirty="0"/>
              <a:t>2K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1840" y="5980188"/>
            <a:ext cx="716863" cy="246221"/>
          </a:xfrm>
          <a:prstGeom prst="rect">
            <a:avLst/>
          </a:prstGeom>
          <a:solidFill>
            <a:srgbClr val="D1F3FD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00"/>
            </a:lvl1pPr>
          </a:lstStyle>
          <a:p>
            <a:r>
              <a:rPr lang="en-US" dirty="0"/>
              <a:t>4-8K sink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21261" y="1772280"/>
            <a:ext cx="471702" cy="243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/>
              <a:t>300K</a:t>
            </a:r>
            <a:endParaRPr lang="en-US" sz="10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7571744" y="5827237"/>
            <a:ext cx="846117" cy="56421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2"/>
              <a:buChar char="n"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9983" r="61096" b="17961"/>
          <a:stretch/>
        </p:blipFill>
        <p:spPr bwMode="auto">
          <a:xfrm>
            <a:off x="6821840" y="270880"/>
            <a:ext cx="1318296" cy="205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5" t="24288" r="32510" b="36660"/>
          <a:stretch/>
        </p:blipFill>
        <p:spPr bwMode="auto">
          <a:xfrm>
            <a:off x="5611959" y="1095463"/>
            <a:ext cx="1126541" cy="118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9" t="23320" r="5834" b="39574"/>
          <a:stretch/>
        </p:blipFill>
        <p:spPr bwMode="auto">
          <a:xfrm>
            <a:off x="4677992" y="1005268"/>
            <a:ext cx="921715" cy="112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97421" y="1095463"/>
            <a:ext cx="145014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Braid connections and warm feed through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5578" y="2153755"/>
            <a:ext cx="1050288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/>
              <a:t>Welding sleeve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7535680" y="2127819"/>
            <a:ext cx="126450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dirty="0" smtClean="0"/>
              <a:t>Terminals for power cables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15387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600" dirty="0" smtClean="0"/>
              <a:t>Incoming Inspections, dimensional checks</a:t>
            </a:r>
          </a:p>
          <a:p>
            <a:r>
              <a:rPr lang="en-US" sz="1600" dirty="0" smtClean="0"/>
              <a:t>Warm tests</a:t>
            </a:r>
          </a:p>
          <a:p>
            <a:pPr lvl="1"/>
            <a:r>
              <a:rPr lang="en-US" sz="1600" dirty="0" smtClean="0"/>
              <a:t>Leak test</a:t>
            </a:r>
          </a:p>
          <a:p>
            <a:pPr lvl="1"/>
            <a:r>
              <a:rPr lang="en-US" sz="1600" dirty="0" smtClean="0"/>
              <a:t>High pot test</a:t>
            </a:r>
          </a:p>
          <a:p>
            <a:pPr lvl="1"/>
            <a:r>
              <a:rPr lang="en-US" sz="1600" dirty="0" smtClean="0"/>
              <a:t>Field tests</a:t>
            </a:r>
          </a:p>
          <a:p>
            <a:pPr lvl="2"/>
            <a:r>
              <a:rPr lang="en-US" sz="1600" dirty="0" smtClean="0"/>
              <a:t>Warm Stretched Wire (AC)</a:t>
            </a:r>
          </a:p>
          <a:p>
            <a:pPr lvl="3"/>
            <a:r>
              <a:rPr lang="en-US" dirty="0" smtClean="0"/>
              <a:t>Field angle and axis alignment of the Quad</a:t>
            </a:r>
          </a:p>
          <a:p>
            <a:pPr lvl="3"/>
            <a:r>
              <a:rPr lang="en-US" dirty="0" smtClean="0"/>
              <a:t>Relative angle Dipole 1 and 2 w. r. t. </a:t>
            </a:r>
            <a:r>
              <a:rPr lang="en-US" dirty="0" smtClean="0"/>
              <a:t>quad</a:t>
            </a:r>
            <a:endParaRPr lang="en-US" dirty="0" smtClean="0"/>
          </a:p>
          <a:p>
            <a:pPr lvl="2"/>
            <a:r>
              <a:rPr lang="en-US" sz="1600" dirty="0" smtClean="0"/>
              <a:t>Warm Harmonics </a:t>
            </a:r>
            <a:r>
              <a:rPr lang="en-US" sz="1050" dirty="0" smtClean="0"/>
              <a:t>(DC + and – current)</a:t>
            </a:r>
          </a:p>
          <a:p>
            <a:pPr lvl="3"/>
            <a:r>
              <a:rPr lang="en-US" dirty="0" smtClean="0"/>
              <a:t>Quad, Dipole 1 and 2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600" dirty="0"/>
              <a:t>Cold tests</a:t>
            </a:r>
          </a:p>
          <a:p>
            <a:pPr lvl="1"/>
            <a:r>
              <a:rPr lang="en-US" sz="1600" dirty="0"/>
              <a:t>Assembly magnet + current </a:t>
            </a:r>
            <a:r>
              <a:rPr lang="en-US" sz="1600" dirty="0" smtClean="0"/>
              <a:t>leads</a:t>
            </a:r>
            <a:endParaRPr lang="en-US" sz="1600" dirty="0"/>
          </a:p>
          <a:p>
            <a:pPr lvl="1"/>
            <a:r>
              <a:rPr lang="en-US" sz="1600" dirty="0"/>
              <a:t>Installation in </a:t>
            </a:r>
            <a:r>
              <a:rPr lang="en-US" sz="1600" dirty="0" smtClean="0"/>
              <a:t>XMTS</a:t>
            </a:r>
          </a:p>
          <a:p>
            <a:pPr lvl="1"/>
            <a:r>
              <a:rPr lang="en-US" sz="1600" dirty="0"/>
              <a:t>C</a:t>
            </a:r>
            <a:r>
              <a:rPr lang="en-US" sz="1600" dirty="0" smtClean="0"/>
              <a:t>ool </a:t>
            </a:r>
            <a:r>
              <a:rPr lang="en-US" sz="1600" dirty="0"/>
              <a:t>down to 2K</a:t>
            </a:r>
          </a:p>
          <a:p>
            <a:pPr lvl="1"/>
            <a:r>
              <a:rPr lang="en-US" sz="1600" dirty="0"/>
              <a:t>Cold high pot test</a:t>
            </a:r>
          </a:p>
          <a:p>
            <a:pPr lvl="1"/>
            <a:r>
              <a:rPr lang="en-US" sz="1600" dirty="0"/>
              <a:t>Field tests</a:t>
            </a:r>
          </a:p>
          <a:p>
            <a:pPr lvl="2"/>
            <a:r>
              <a:rPr lang="en-US" sz="1600" dirty="0"/>
              <a:t>Cold Stretched Wire</a:t>
            </a:r>
          </a:p>
          <a:p>
            <a:pPr lvl="3"/>
            <a:r>
              <a:rPr lang="en-US" dirty="0"/>
              <a:t>Transfer functions -50A to 50A Quad, Dipole 1 and 2</a:t>
            </a:r>
          </a:p>
          <a:p>
            <a:pPr lvl="2"/>
            <a:r>
              <a:rPr lang="en-US" sz="1600" dirty="0"/>
              <a:t>Cold Harmonics</a:t>
            </a:r>
          </a:p>
          <a:p>
            <a:pPr lvl="3"/>
            <a:r>
              <a:rPr lang="en-US" dirty="0"/>
              <a:t>Transfer functions and </a:t>
            </a:r>
            <a:r>
              <a:rPr lang="en-US" dirty="0" smtClean="0"/>
              <a:t>harmonics </a:t>
            </a:r>
          </a:p>
          <a:p>
            <a:pPr lvl="3"/>
            <a:r>
              <a:rPr lang="en-US" dirty="0" smtClean="0"/>
              <a:t>-</a:t>
            </a:r>
            <a:r>
              <a:rPr lang="en-US" dirty="0"/>
              <a:t>50A to 50A </a:t>
            </a:r>
            <a:endParaRPr lang="en-US" dirty="0" smtClean="0"/>
          </a:p>
          <a:p>
            <a:pPr lvl="3"/>
            <a:r>
              <a:rPr lang="en-US" dirty="0" smtClean="0"/>
              <a:t>Quad</a:t>
            </a:r>
            <a:r>
              <a:rPr lang="en-US" dirty="0"/>
              <a:t>, Dipole 1 and 2</a:t>
            </a:r>
          </a:p>
          <a:p>
            <a:pPr lvl="3"/>
            <a:r>
              <a:rPr lang="en-US" dirty="0"/>
              <a:t>Current lead performance</a:t>
            </a:r>
          </a:p>
          <a:p>
            <a:r>
              <a:rPr lang="en-US" sz="1600" dirty="0"/>
              <a:t>Warm up and de-installation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and Lead Tests at DESY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9021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 Test Area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76" y="1241017"/>
            <a:ext cx="7111124" cy="491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84521" y="3976576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XMTS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70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Field Measurement Equipment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99923" y="4893868"/>
            <a:ext cx="5601944" cy="1338681"/>
          </a:xfrm>
        </p:spPr>
        <p:txBody>
          <a:bodyPr/>
          <a:lstStyle/>
          <a:p>
            <a:r>
              <a:rPr lang="en-US" sz="1200" dirty="0" smtClean="0"/>
              <a:t>Harmonics</a:t>
            </a:r>
          </a:p>
          <a:p>
            <a:pPr lvl="1"/>
            <a:r>
              <a:rPr lang="en-US" sz="1200" dirty="0" smtClean="0"/>
              <a:t>Rotating coil, + and – DC current, earth field correction, analogue bucking, v/f converters with up/down counters</a:t>
            </a:r>
          </a:p>
          <a:p>
            <a:r>
              <a:rPr lang="en-US" sz="1200" dirty="0" smtClean="0"/>
              <a:t>Stretched Wire</a:t>
            </a:r>
          </a:p>
          <a:p>
            <a:pPr lvl="1"/>
            <a:r>
              <a:rPr lang="en-US" sz="1200" dirty="0" smtClean="0"/>
              <a:t>Single wire, motion control, AC current ~5.5 Hz, </a:t>
            </a:r>
            <a:r>
              <a:rPr lang="en-US" sz="1200" dirty="0"/>
              <a:t>v/f converters with up/down </a:t>
            </a:r>
            <a:r>
              <a:rPr lang="en-US" sz="1200" dirty="0" smtClean="0"/>
              <a:t>counters, at 32 angle points </a:t>
            </a:r>
            <a:r>
              <a:rPr lang="en-US" sz="1200" dirty="0" err="1" smtClean="0"/>
              <a:t>fft</a:t>
            </a:r>
            <a:r>
              <a:rPr lang="en-US" sz="1200" dirty="0" smtClean="0"/>
              <a:t> in time domain, </a:t>
            </a:r>
            <a:r>
              <a:rPr lang="en-US" sz="1200" dirty="0" err="1" smtClean="0"/>
              <a:t>fft</a:t>
            </a:r>
            <a:r>
              <a:rPr lang="en-US" sz="1200" dirty="0" smtClean="0"/>
              <a:t> on 32 angle steps</a:t>
            </a:r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5" name="Picture 4" descr="100_3248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007" y="1109344"/>
            <a:ext cx="5024860" cy="376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100_3255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537" y="1160550"/>
            <a:ext cx="2888265" cy="385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75833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Cold Magnet Test Stand (XMTS)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153" y="1099914"/>
            <a:ext cx="6492206" cy="366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299923" y="4893868"/>
            <a:ext cx="8251546" cy="1338681"/>
          </a:xfrm>
          <a:prstGeom prst="rect">
            <a:avLst/>
          </a:prstGeom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smtClean="0"/>
              <a:t>Test stand for magnets in Helium vessels with current leads, 40-60K shield, isolation vacuum, 4-8K level for thermal sink of current lead, anti cryostat for warm field measurement equipment</a:t>
            </a:r>
          </a:p>
          <a:p>
            <a:r>
              <a:rPr lang="en-US" sz="1200" dirty="0" smtClean="0"/>
              <a:t>Harmonics</a:t>
            </a:r>
          </a:p>
          <a:p>
            <a:pPr lvl="1"/>
            <a:r>
              <a:rPr lang="en-US" sz="1200" dirty="0" smtClean="0"/>
              <a:t>Rotating coil, ±50A analogue bucking of quad and dipole, v/f converters with up/down counters</a:t>
            </a:r>
          </a:p>
          <a:p>
            <a:r>
              <a:rPr lang="en-US" sz="1200" dirty="0" smtClean="0"/>
              <a:t>Stretched Wire</a:t>
            </a:r>
          </a:p>
          <a:p>
            <a:pPr lvl="1"/>
            <a:r>
              <a:rPr lang="en-US" sz="1200" dirty="0" smtClean="0"/>
              <a:t>Single wire, motion control, </a:t>
            </a:r>
            <a:r>
              <a:rPr lang="en-US" sz="1200" dirty="0"/>
              <a:t>±50A </a:t>
            </a:r>
            <a:r>
              <a:rPr lang="en-US" sz="1200" dirty="0" smtClean="0"/>
              <a:t>, v/f converters with up/down counters, wire moved on circle, stop for flux measurement at 32 angle steps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887219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Mechanical dimensions and transfer of the  coordinate systems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320334" y="1208820"/>
            <a:ext cx="2677362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Checks of mechanical </a:t>
            </a:r>
            <a:r>
              <a:rPr lang="en-US" sz="1400" dirty="0" smtClean="0"/>
              <a:t>dimensions</a:t>
            </a:r>
          </a:p>
          <a:p>
            <a:pPr>
              <a:buNone/>
            </a:pPr>
            <a:r>
              <a:rPr lang="en-US" sz="1400" dirty="0" smtClean="0"/>
              <a:t>and </a:t>
            </a:r>
            <a:r>
              <a:rPr lang="en-US" sz="1400" dirty="0"/>
              <a:t>transfer of the magnetic coordinate system to the magnet </a:t>
            </a:r>
            <a:r>
              <a:rPr lang="en-US" sz="1400" dirty="0" smtClean="0"/>
              <a:t>system on special support using a FARO arm</a:t>
            </a:r>
            <a:endParaRPr lang="en-US" sz="1400" dirty="0"/>
          </a:p>
        </p:txBody>
      </p:sp>
      <p:pic>
        <p:nvPicPr>
          <p:cNvPr id="6" name="Picture 2" descr="O:\GORNICKI\Photo\2012.07.24-27_rozne\SAM_1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6" y="1208820"/>
            <a:ext cx="5761961" cy="43214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O:\GORNICKI\Photo\2012.06.04_XMP-PS3_warm_tests\SAM_14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85" y="3762575"/>
            <a:ext cx="3273104" cy="26309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92267" y="2846206"/>
            <a:ext cx="2677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“Alignment Plate” for the transfer of the mechanical axis to the Stretched Wire System using dowel pins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959536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and Software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7474" y="1347788"/>
            <a:ext cx="7776845" cy="4459287"/>
          </a:xfrm>
        </p:spPr>
        <p:txBody>
          <a:bodyPr/>
          <a:lstStyle/>
          <a:p>
            <a:r>
              <a:rPr lang="en-US" dirty="0" smtClean="0"/>
              <a:t>Voltage frequency converters (in house developed hardware) and commercial Up/Down counters</a:t>
            </a:r>
          </a:p>
          <a:p>
            <a:r>
              <a:rPr lang="en-US" dirty="0" smtClean="0"/>
              <a:t>Harmonic radial coils</a:t>
            </a:r>
          </a:p>
          <a:p>
            <a:r>
              <a:rPr lang="en-US" dirty="0" smtClean="0"/>
              <a:t>Single stretched wire on precise moving tables</a:t>
            </a:r>
          </a:p>
          <a:p>
            <a:r>
              <a:rPr lang="en-US" dirty="0" smtClean="0"/>
              <a:t>DAQ software in Agilent </a:t>
            </a:r>
            <a:r>
              <a:rPr lang="en-US" dirty="0" err="1" smtClean="0"/>
              <a:t>Vee</a:t>
            </a:r>
            <a:endParaRPr lang="en-US" dirty="0" smtClean="0"/>
          </a:p>
          <a:p>
            <a:r>
              <a:rPr lang="en-US" dirty="0" smtClean="0"/>
              <a:t>Oracle database with many Web tools (PHP</a:t>
            </a:r>
            <a:r>
              <a:rPr lang="en-US" dirty="0" smtClean="0"/>
              <a:t>) (Michal Duda)</a:t>
            </a:r>
            <a:endParaRPr lang="en-US" dirty="0" smtClean="0"/>
          </a:p>
          <a:p>
            <a:r>
              <a:rPr lang="en-US" dirty="0" smtClean="0"/>
              <a:t>DB loading  using Agilent </a:t>
            </a:r>
            <a:r>
              <a:rPr lang="en-US" dirty="0" err="1" smtClean="0"/>
              <a:t>Vee</a:t>
            </a:r>
            <a:r>
              <a:rPr lang="en-US" dirty="0" smtClean="0"/>
              <a:t> with Oracle drivers</a:t>
            </a:r>
          </a:p>
          <a:p>
            <a:r>
              <a:rPr lang="en-US" dirty="0" smtClean="0"/>
              <a:t>Analysis Mathcad, </a:t>
            </a:r>
            <a:r>
              <a:rPr lang="en-US" dirty="0" err="1" smtClean="0"/>
              <a:t>Matlab</a:t>
            </a:r>
            <a:r>
              <a:rPr lang="en-US" dirty="0" smtClean="0"/>
              <a:t> and Web tools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94001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XFEL Warm Harmonics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1026" name="Picture 2" descr="O:\STOLPER\SPLAN\XFEL\KALTMESSSTAND\Warm_H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"/>
          <a:stretch/>
        </p:blipFill>
        <p:spPr bwMode="auto">
          <a:xfrm>
            <a:off x="813524" y="1089966"/>
            <a:ext cx="8217279" cy="5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4336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European XFEL project</a:t>
            </a:r>
          </a:p>
          <a:p>
            <a:r>
              <a:rPr lang="en-US" dirty="0" smtClean="0"/>
              <a:t>Cold magnets</a:t>
            </a:r>
          </a:p>
          <a:p>
            <a:r>
              <a:rPr lang="en-US" dirty="0" smtClean="0"/>
              <a:t>Test equipment</a:t>
            </a:r>
          </a:p>
          <a:p>
            <a:r>
              <a:rPr lang="en-US" dirty="0" smtClean="0"/>
              <a:t>Some first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68986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Warm </a:t>
            </a:r>
            <a:r>
              <a:rPr lang="en-US" dirty="0" smtClean="0"/>
              <a:t>Stretched Wire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2050" name="Picture 2" descr="O:\STOLPER\SPLAN\XFEL\KALTMESSSTAND\Warm_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8"/>
          <a:stretch/>
        </p:blipFill>
        <p:spPr bwMode="auto">
          <a:xfrm>
            <a:off x="1028714" y="1419148"/>
            <a:ext cx="7518083" cy="49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2663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</a:t>
            </a:r>
            <a:r>
              <a:rPr lang="en-US" dirty="0" smtClean="0"/>
              <a:t>Cold </a:t>
            </a:r>
            <a:r>
              <a:rPr lang="en-US" dirty="0"/>
              <a:t>Harmonics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3074" name="Picture 2" descr="O:\STOLPER\SPLAN\XFEL\KALTMESSSTAND\Cold_H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/>
          <a:stretch/>
        </p:blipFill>
        <p:spPr bwMode="auto">
          <a:xfrm>
            <a:off x="491014" y="1240631"/>
            <a:ext cx="7750983" cy="5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029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</a:t>
            </a:r>
            <a:r>
              <a:rPr lang="en-US" dirty="0" smtClean="0"/>
              <a:t>Cold Stretched </a:t>
            </a:r>
            <a:r>
              <a:rPr lang="en-US" dirty="0"/>
              <a:t>Wire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4098" name="Picture 2" descr="O:\STOLPER\SPLAN\XFEL\KALTMESSSTAND\Cold_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"/>
          <a:stretch/>
        </p:blipFill>
        <p:spPr bwMode="auto">
          <a:xfrm>
            <a:off x="723914" y="1396800"/>
            <a:ext cx="7518083" cy="49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258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teps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7475" y="1347788"/>
            <a:ext cx="6942544" cy="4459287"/>
          </a:xfrm>
        </p:spPr>
        <p:txBody>
          <a:bodyPr/>
          <a:lstStyle/>
          <a:p>
            <a:r>
              <a:rPr lang="en-US" dirty="0" smtClean="0"/>
              <a:t>More then 35 magnets and 28 leads at DESY</a:t>
            </a:r>
          </a:p>
          <a:p>
            <a:r>
              <a:rPr lang="en-US" dirty="0" smtClean="0"/>
              <a:t>30 tested so far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4712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Integrated Field @30mm / Current and Angle (warm SW)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421903"/>
              </p:ext>
            </p:extLst>
          </p:nvPr>
        </p:nvGraphicFramePr>
        <p:xfrm>
          <a:off x="578445" y="2759085"/>
          <a:ext cx="4800506" cy="18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9" name="Acrobat Document" r:id="rId3" imgW="6857865" imgH="2581072" progId="AcroExch.Document.7">
                  <p:embed/>
                </p:oleObj>
              </mc:Choice>
              <mc:Fallback>
                <p:oleObj name="Acrobat Document" r:id="rId3" imgW="6857865" imgH="25810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445" y="2759085"/>
                        <a:ext cx="4800506" cy="180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370382"/>
              </p:ext>
            </p:extLst>
          </p:nvPr>
        </p:nvGraphicFramePr>
        <p:xfrm>
          <a:off x="584051" y="4587842"/>
          <a:ext cx="4767225" cy="179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Acrobat Document" r:id="rId5" imgW="6810322" imgH="2562157" progId="AcroExch.Document.7">
                  <p:embed/>
                </p:oleObj>
              </mc:Choice>
              <mc:Fallback>
                <p:oleObj name="Acrobat Document" r:id="rId5" imgW="6810322" imgH="25621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4051" y="4587842"/>
                        <a:ext cx="4767225" cy="179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100046"/>
              </p:ext>
            </p:extLst>
          </p:nvPr>
        </p:nvGraphicFramePr>
        <p:xfrm>
          <a:off x="653854" y="1022702"/>
          <a:ext cx="4667195" cy="178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Acrobat Document" r:id="rId7" imgW="6667421" imgH="2542972" progId="AcroExch.Document.7">
                  <p:embed/>
                </p:oleObj>
              </mc:Choice>
              <mc:Fallback>
                <p:oleObj name="Acrobat Document" r:id="rId7" imgW="6667421" imgH="25429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854" y="1022702"/>
                        <a:ext cx="4667195" cy="178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38499" y="1359725"/>
            <a:ext cx="938077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 err="1"/>
              <a:t>Quadrupole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38498" y="3024537"/>
            <a:ext cx="707245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Dipole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8499" y="4900551"/>
            <a:ext cx="707245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Dipole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9422" y="2594762"/>
            <a:ext cx="62939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500" b="1" dirty="0" smtClean="0"/>
              <a:t>[</a:t>
            </a:r>
            <a:r>
              <a:rPr lang="en-US" sz="500" b="1" dirty="0" err="1" smtClean="0"/>
              <a:t>mTm</a:t>
            </a:r>
            <a:r>
              <a:rPr lang="en-US" sz="500" b="1" dirty="0" smtClean="0"/>
              <a:t>/A]</a:t>
            </a:r>
            <a:endParaRPr lang="en-US" sz="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69422" y="6189027"/>
            <a:ext cx="62939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500" b="1" dirty="0" smtClean="0"/>
              <a:t>[</a:t>
            </a:r>
            <a:r>
              <a:rPr lang="en-US" sz="500" b="1" dirty="0" err="1" smtClean="0"/>
              <a:t>mTm</a:t>
            </a:r>
            <a:r>
              <a:rPr lang="en-US" sz="500" b="1" dirty="0" smtClean="0"/>
              <a:t>/A]</a:t>
            </a:r>
            <a:endParaRPr lang="en-US" sz="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69422" y="4343925"/>
            <a:ext cx="629393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500" b="1" dirty="0" smtClean="0"/>
              <a:t>[</a:t>
            </a:r>
            <a:r>
              <a:rPr lang="en-US" sz="500" b="1" dirty="0" err="1" smtClean="0"/>
              <a:t>mTm</a:t>
            </a:r>
            <a:r>
              <a:rPr lang="en-US" sz="500" b="1" dirty="0" smtClean="0"/>
              <a:t>/A]</a:t>
            </a:r>
            <a:endParaRPr lang="en-US" sz="5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90707" y="1105809"/>
            <a:ext cx="918841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30 Magnets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776189"/>
              </p:ext>
            </p:extLst>
          </p:nvPr>
        </p:nvGraphicFramePr>
        <p:xfrm>
          <a:off x="6193333" y="4050879"/>
          <a:ext cx="2417308" cy="1861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2" name="Acrobat Document" r:id="rId9" imgW="3352620" imgH="2581072" progId="AcroExch.Document.7">
                  <p:embed/>
                </p:oleObj>
              </mc:Choice>
              <mc:Fallback>
                <p:oleObj name="Acrobat Document" r:id="rId9" imgW="3352620" imgH="258107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93333" y="4050879"/>
                        <a:ext cx="2417308" cy="1861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956001" y="3403109"/>
            <a:ext cx="2770310" cy="253916"/>
          </a:xfrm>
          <a:prstGeom prst="rect">
            <a:avLst/>
          </a:prstGeom>
          <a:noFill/>
          <a:ln>
            <a:solidFill>
              <a:srgbClr val="FD930A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Magnet No. 7 different yoke laminations!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23797"/>
              </p:ext>
            </p:extLst>
          </p:nvPr>
        </p:nvGraphicFramePr>
        <p:xfrm>
          <a:off x="6117772" y="1424278"/>
          <a:ext cx="2507755" cy="185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Acrobat Document" r:id="rId11" imgW="3362075" imgH="2485957" progId="AcroExch.Document.7">
                  <p:embed/>
                </p:oleObj>
              </mc:Choice>
              <mc:Fallback>
                <p:oleObj name="Acrobat Document" r:id="rId11" imgW="3362075" imgH="24859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17772" y="1424278"/>
                        <a:ext cx="2507755" cy="185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1"/>
          <p:cNvSpPr/>
          <p:nvPr/>
        </p:nvSpPr>
        <p:spPr bwMode="auto">
          <a:xfrm>
            <a:off x="7071756" y="1533483"/>
            <a:ext cx="124691" cy="172192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2"/>
              <a:buChar char="n"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645191" y="2315688"/>
            <a:ext cx="187074" cy="234537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2"/>
              <a:buChar char="n"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645191" y="5911932"/>
            <a:ext cx="187074" cy="234537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2"/>
              <a:buChar char="n"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618434" y="4076788"/>
            <a:ext cx="187074" cy="234537"/>
          </a:xfrm>
          <a:prstGeom prst="ellips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2"/>
              <a:buChar char="n"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7916" y="4343925"/>
            <a:ext cx="707245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Dipole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12499" y="1724640"/>
            <a:ext cx="938077" cy="253916"/>
          </a:xfrm>
          <a:prstGeom prst="rect">
            <a:avLst/>
          </a:prstGeom>
          <a:solidFill>
            <a:srgbClr val="D1F3F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buNone/>
              <a:defRPr sz="1050" b="1">
                <a:solidFill>
                  <a:srgbClr val="FF0000"/>
                </a:solidFill>
              </a:defRPr>
            </a:lvl1pPr>
          </a:lstStyle>
          <a:p>
            <a:r>
              <a:rPr lang="en-US" dirty="0" err="1"/>
              <a:t>Quadrupole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905210" y="1913541"/>
            <a:ext cx="56247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600" b="1" dirty="0" smtClean="0"/>
              <a:t>[</a:t>
            </a:r>
            <a:r>
              <a:rPr lang="en-US" sz="600" b="1" dirty="0" err="1" smtClean="0"/>
              <a:t>mTm</a:t>
            </a:r>
            <a:r>
              <a:rPr lang="en-US" sz="600" b="1" dirty="0" smtClean="0"/>
              <a:t>/A]</a:t>
            </a:r>
            <a:endParaRPr lang="en-US" sz="600" b="1" dirty="0"/>
          </a:p>
        </p:txBody>
      </p:sp>
    </p:spTree>
    <p:extLst>
      <p:ext uri="{BB962C8B-B14F-4D97-AF65-F5344CB8AC3E}">
        <p14:creationId xmlns:p14="http://schemas.microsoft.com/office/powerpoint/2010/main" val="6573153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5" y="960959"/>
            <a:ext cx="6057916" cy="57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Harmonics for about 30 Magnets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295001" y="1347788"/>
            <a:ext cx="2607173" cy="4459287"/>
          </a:xfrm>
        </p:spPr>
        <p:txBody>
          <a:bodyPr/>
          <a:lstStyle/>
          <a:p>
            <a:r>
              <a:rPr lang="en-US" sz="2000" dirty="0" smtClean="0"/>
              <a:t>All coils 230mm </a:t>
            </a:r>
          </a:p>
          <a:p>
            <a:r>
              <a:rPr lang="en-US" sz="2000" dirty="0" smtClean="0"/>
              <a:t>The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is </a:t>
            </a:r>
            <a:r>
              <a:rPr lang="en-US" sz="2000" dirty="0" smtClean="0"/>
              <a:t>a </a:t>
            </a:r>
            <a:r>
              <a:rPr lang="en-US" sz="2000" dirty="0" err="1" smtClean="0"/>
              <a:t>superferric</a:t>
            </a:r>
            <a:r>
              <a:rPr lang="en-US" sz="2000" dirty="0" smtClean="0"/>
              <a:t> </a:t>
            </a:r>
            <a:r>
              <a:rPr lang="en-US" sz="2000" dirty="0" smtClean="0"/>
              <a:t>magnet</a:t>
            </a:r>
          </a:p>
          <a:p>
            <a:r>
              <a:rPr lang="en-US" sz="2000" dirty="0" smtClean="0"/>
              <a:t>The dipole coils are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GreekC"/>
                <a:cs typeface="GreekC"/>
              </a:rPr>
              <a:t>Q</a:t>
            </a:r>
            <a:r>
              <a:rPr lang="en-US" sz="2000" dirty="0" smtClean="0"/>
              <a:t>) </a:t>
            </a:r>
          </a:p>
          <a:p>
            <a:pPr lvl="1"/>
            <a:r>
              <a:rPr lang="en-US" sz="2000" dirty="0" smtClean="0"/>
              <a:t>one layer</a:t>
            </a:r>
          </a:p>
          <a:p>
            <a:pPr lvl="1"/>
            <a:r>
              <a:rPr lang="en-US" sz="2000" dirty="0" smtClean="0"/>
              <a:t>no spacers</a:t>
            </a:r>
          </a:p>
          <a:p>
            <a:pPr lvl="1"/>
            <a:r>
              <a:rPr lang="en-US" sz="2000" dirty="0" smtClean="0"/>
              <a:t>B3 minimized</a:t>
            </a:r>
          </a:p>
          <a:p>
            <a:pPr lvl="1"/>
            <a:r>
              <a:rPr lang="en-US" sz="2000" dirty="0" smtClean="0"/>
              <a:t>B5 therefore large but </a:t>
            </a:r>
            <a:r>
              <a:rPr lang="en-US" sz="2000" dirty="0" smtClean="0"/>
              <a:t>acceptable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749A-C22E-8C4C-98A4-43B2ACE8156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5835" y="3763400"/>
            <a:ext cx="1269580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3113494" y="2305050"/>
            <a:ext cx="1270835" cy="999894"/>
            <a:chOff x="3113494" y="2357792"/>
            <a:chExt cx="1270835" cy="94715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3498902" y="3294160"/>
              <a:ext cx="885427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3498902" y="2357792"/>
              <a:ext cx="0" cy="94589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3364136" y="2359052"/>
              <a:ext cx="0" cy="94589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 flipV="1">
              <a:off x="3113494" y="3294160"/>
              <a:ext cx="250642" cy="12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3359374" y="2359052"/>
              <a:ext cx="152400" cy="12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4811278" y="2305050"/>
            <a:ext cx="1270835" cy="992751"/>
            <a:chOff x="3113494" y="2357792"/>
            <a:chExt cx="1270835" cy="947152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3498902" y="3294160"/>
              <a:ext cx="885427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3498902" y="2357792"/>
              <a:ext cx="0" cy="94589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3364136" y="2359052"/>
              <a:ext cx="0" cy="94589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 flipV="1">
              <a:off x="3113494" y="3294160"/>
              <a:ext cx="250642" cy="12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 flipV="1">
              <a:off x="3359374" y="2359052"/>
              <a:ext cx="152400" cy="126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72" name="TextBox 3071"/>
          <p:cNvSpPr txBox="1"/>
          <p:nvPr/>
        </p:nvSpPr>
        <p:spPr>
          <a:xfrm>
            <a:off x="468535" y="3036191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 smtClean="0">
                <a:solidFill>
                  <a:srgbClr val="FF0000"/>
                </a:solidFill>
              </a:rPr>
              <a:t>Limits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62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Transfer Function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at 30mm (30 magnets), cold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153150" y="1284288"/>
            <a:ext cx="2905125" cy="4459287"/>
          </a:xfrm>
        </p:spPr>
        <p:txBody>
          <a:bodyPr/>
          <a:lstStyle/>
          <a:p>
            <a:r>
              <a:rPr lang="en-US" sz="1800" dirty="0" smtClean="0"/>
              <a:t>Right plot</a:t>
            </a:r>
          </a:p>
          <a:p>
            <a:pPr lvl="1"/>
            <a:r>
              <a:rPr lang="en-US" sz="1400" dirty="0" smtClean="0"/>
              <a:t>Fit between ±20A (without zero current)</a:t>
            </a:r>
          </a:p>
          <a:p>
            <a:pPr lvl="1"/>
            <a:r>
              <a:rPr lang="en-US" sz="1400" dirty="0" smtClean="0"/>
              <a:t>Slope 3.209 ±.004 </a:t>
            </a:r>
            <a:r>
              <a:rPr lang="en-US" sz="1400" dirty="0" err="1" smtClean="0"/>
              <a:t>mTm</a:t>
            </a:r>
            <a:r>
              <a:rPr lang="en-US" sz="1400" dirty="0" smtClean="0"/>
              <a:t>/A @30mm</a:t>
            </a:r>
          </a:p>
          <a:p>
            <a:r>
              <a:rPr lang="en-US" sz="1800" dirty="0" smtClean="0"/>
              <a:t>Left plot</a:t>
            </a:r>
          </a:p>
          <a:p>
            <a:pPr lvl="1"/>
            <a:r>
              <a:rPr lang="en-US" sz="1400" dirty="0" smtClean="0"/>
              <a:t>Individual fits subtracted</a:t>
            </a:r>
          </a:p>
          <a:p>
            <a:pPr lvl="1"/>
            <a:r>
              <a:rPr lang="en-US" sz="1400" dirty="0" smtClean="0"/>
              <a:t>Iron saturation about 2.3%</a:t>
            </a:r>
          </a:p>
          <a:p>
            <a:pPr lvl="1"/>
            <a:r>
              <a:rPr lang="en-US" sz="1400" dirty="0" smtClean="0"/>
              <a:t>Hysteresis splitting due to iron and persistent current effects</a:t>
            </a:r>
          </a:p>
          <a:p>
            <a:pPr lvl="1"/>
            <a:r>
              <a:rPr lang="en-US" sz="1400" dirty="0" smtClean="0"/>
              <a:t>Effect large but acceptable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2" y="1266044"/>
            <a:ext cx="62293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94" y="3652894"/>
            <a:ext cx="1044131" cy="16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4515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Transfer Function Dipole 1 and 2 </a:t>
            </a:r>
            <a:r>
              <a:rPr lang="en-US" sz="2000" dirty="0"/>
              <a:t>(30 magnets) </a:t>
            </a:r>
            <a:r>
              <a:rPr lang="en-US" sz="2000" dirty="0" smtClean="0"/>
              <a:t>, cold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016500" y="1075880"/>
            <a:ext cx="3695700" cy="1756219"/>
          </a:xfrm>
        </p:spPr>
        <p:txBody>
          <a:bodyPr/>
          <a:lstStyle/>
          <a:p>
            <a:r>
              <a:rPr lang="en-US" sz="1050" dirty="0"/>
              <a:t>Right </a:t>
            </a:r>
            <a:r>
              <a:rPr lang="en-US" sz="1050" dirty="0" smtClean="0"/>
              <a:t>plots</a:t>
            </a:r>
            <a:endParaRPr lang="en-US" sz="1050" dirty="0"/>
          </a:p>
          <a:p>
            <a:pPr lvl="1"/>
            <a:r>
              <a:rPr lang="en-US" sz="900" dirty="0"/>
              <a:t>Fit between </a:t>
            </a:r>
            <a:r>
              <a:rPr lang="en-US" sz="900" dirty="0" smtClean="0"/>
              <a:t>±50A </a:t>
            </a:r>
            <a:r>
              <a:rPr lang="en-US" sz="900" dirty="0"/>
              <a:t>(without zero current)</a:t>
            </a:r>
          </a:p>
          <a:p>
            <a:pPr lvl="1"/>
            <a:r>
              <a:rPr lang="en-US" sz="900" dirty="0" smtClean="0"/>
              <a:t>D1 Slope .1793 </a:t>
            </a:r>
            <a:r>
              <a:rPr lang="en-US" sz="900" dirty="0"/>
              <a:t>±.</a:t>
            </a:r>
            <a:r>
              <a:rPr lang="en-US" sz="900" dirty="0" smtClean="0"/>
              <a:t>0003 </a:t>
            </a:r>
            <a:r>
              <a:rPr lang="en-US" sz="900" dirty="0" err="1"/>
              <a:t>mTm</a:t>
            </a:r>
            <a:r>
              <a:rPr lang="en-US" sz="900" dirty="0"/>
              <a:t>/A </a:t>
            </a:r>
            <a:endParaRPr lang="en-US" sz="900" dirty="0" smtClean="0"/>
          </a:p>
          <a:p>
            <a:pPr lvl="1"/>
            <a:r>
              <a:rPr lang="en-US" sz="900" dirty="0"/>
              <a:t>D1 Slope .</a:t>
            </a:r>
            <a:r>
              <a:rPr lang="en-US" sz="900" dirty="0" smtClean="0"/>
              <a:t>1822 </a:t>
            </a:r>
            <a:r>
              <a:rPr lang="en-US" sz="900" dirty="0"/>
              <a:t>±.</a:t>
            </a:r>
            <a:r>
              <a:rPr lang="en-US" sz="900" dirty="0" smtClean="0"/>
              <a:t>0004 </a:t>
            </a:r>
            <a:r>
              <a:rPr lang="en-US" sz="900" dirty="0" err="1"/>
              <a:t>mTm</a:t>
            </a:r>
            <a:r>
              <a:rPr lang="en-US" sz="900" dirty="0"/>
              <a:t>/A </a:t>
            </a:r>
            <a:endParaRPr lang="en-US" sz="900" dirty="0" smtClean="0"/>
          </a:p>
          <a:p>
            <a:r>
              <a:rPr lang="en-US" sz="1050" dirty="0" smtClean="0"/>
              <a:t>Left plots</a:t>
            </a:r>
            <a:endParaRPr lang="en-US" sz="1050" dirty="0"/>
          </a:p>
          <a:p>
            <a:pPr lvl="1"/>
            <a:r>
              <a:rPr lang="en-US" sz="900" dirty="0" smtClean="0"/>
              <a:t>Individual fit </a:t>
            </a:r>
            <a:r>
              <a:rPr lang="en-US" sz="900" dirty="0"/>
              <a:t>subtracted</a:t>
            </a:r>
          </a:p>
          <a:p>
            <a:pPr lvl="1"/>
            <a:r>
              <a:rPr lang="en-US" sz="900" dirty="0" smtClean="0"/>
              <a:t>No iron saturation</a:t>
            </a:r>
            <a:endParaRPr lang="en-US" sz="900" dirty="0"/>
          </a:p>
          <a:p>
            <a:pPr lvl="1"/>
            <a:r>
              <a:rPr lang="en-US" sz="900" dirty="0"/>
              <a:t>Hysteresis splitting due to iron and persistent current effects</a:t>
            </a:r>
          </a:p>
          <a:p>
            <a:pPr lvl="1"/>
            <a:r>
              <a:rPr lang="en-US" sz="900" dirty="0"/>
              <a:t>Effect large but </a:t>
            </a:r>
            <a:r>
              <a:rPr lang="en-US" sz="900" dirty="0" smtClean="0"/>
              <a:t>acceptable</a:t>
            </a:r>
          </a:p>
          <a:p>
            <a:pPr lvl="1"/>
            <a:r>
              <a:rPr lang="en-US" sz="900" dirty="0" smtClean="0"/>
              <a:t>Green curve: magnet with different yoke</a:t>
            </a:r>
            <a:endParaRPr lang="en-US" sz="1050" dirty="0"/>
          </a:p>
          <a:p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7" y="1218380"/>
            <a:ext cx="4260533" cy="317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96" y="2923730"/>
            <a:ext cx="4253865" cy="316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07" y="2664412"/>
            <a:ext cx="847249" cy="133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40" y="4522977"/>
            <a:ext cx="808673" cy="134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7400" y="1593850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Normal dipole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300" y="3331638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1802BE"/>
                </a:solidFill>
              </a:rPr>
              <a:t>Skew dipole</a:t>
            </a:r>
            <a:endParaRPr lang="en-US" dirty="0">
              <a:solidFill>
                <a:srgbClr val="1802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4355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74455"/>
            <a:ext cx="6251673" cy="593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50A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F749A-C22E-8C4C-98A4-43B2ACE8156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9812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25A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15" y="919079"/>
            <a:ext cx="6251673" cy="593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61902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pl-PL" sz="2000" dirty="0" smtClean="0"/>
              <a:t>DESY </a:t>
            </a:r>
            <a:r>
              <a:rPr lang="pl-PL" sz="2000" dirty="0"/>
              <a:t>- Deutsches Elektronen </a:t>
            </a:r>
            <a:r>
              <a:rPr lang="pl-PL" sz="2000" dirty="0" smtClean="0"/>
              <a:t>Synchrotron</a:t>
            </a:r>
            <a:r>
              <a:rPr lang="en-US" sz="2000" dirty="0" smtClean="0"/>
              <a:t> </a:t>
            </a:r>
            <a:r>
              <a:rPr lang="pl-PL" sz="2000" dirty="0" smtClean="0"/>
              <a:t>Hamburg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939800" y="1077913"/>
            <a:ext cx="7916863" cy="5276850"/>
            <a:chOff x="939800" y="1077913"/>
            <a:chExt cx="7916863" cy="5276850"/>
          </a:xfrm>
        </p:grpSpPr>
        <p:pic>
          <p:nvPicPr>
            <p:cNvPr id="8" name="Obraz 4" descr="2006-00-00_DESY_Luftbild_mit_HERA_PETRA_DORIS_FLAS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800" y="1077913"/>
              <a:ext cx="7916863" cy="527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3"/>
            <p:cNvSpPr/>
            <p:nvPr/>
          </p:nvSpPr>
          <p:spPr bwMode="auto">
            <a:xfrm rot="10282853">
              <a:off x="2263775" y="4598988"/>
              <a:ext cx="1703388" cy="244475"/>
            </a:xfrm>
            <a:prstGeom prst="rightArrow">
              <a:avLst/>
            </a:prstGeom>
            <a:solidFill>
              <a:srgbClr val="FFFF00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  <a:defRPr/>
              </a:pPr>
              <a:endParaRPr lang="pl-PL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/>
                <a:cs typeface="ＭＳ Ｐゴシック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 rot="21045634">
              <a:off x="2938463" y="4557713"/>
              <a:ext cx="736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1200" b="1">
                  <a:latin typeface="Arial Black" pitchFamily="34" charset="0"/>
                </a:rPr>
                <a:t>XFEL</a:t>
              </a:r>
              <a:endParaRPr lang="de-DE" sz="1200" b="1">
                <a:latin typeface="Arial Black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419725" y="4140201"/>
              <a:ext cx="387350" cy="196850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de-D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524" y="4114412"/>
              <a:ext cx="657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chemeClr val="bg1"/>
                  </a:solidFill>
                </a:rPr>
                <a:t>DESY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7580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2A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251673" cy="593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8201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Steps</a:t>
            </a:r>
            <a:r>
              <a:rPr lang="de-DE" dirty="0" smtClean="0"/>
              <a:t> after Tests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7474" y="1347788"/>
            <a:ext cx="7464425" cy="4459287"/>
          </a:xfrm>
        </p:spPr>
        <p:txBody>
          <a:bodyPr/>
          <a:lstStyle/>
          <a:p>
            <a:r>
              <a:rPr lang="en-US" dirty="0" smtClean="0"/>
              <a:t>After magnet testing copper plating of the inner vessel wall (beam pipe) outside DESY</a:t>
            </a:r>
          </a:p>
          <a:p>
            <a:r>
              <a:rPr lang="en-US" dirty="0" smtClean="0"/>
              <a:t>Final cleaning at DESY</a:t>
            </a:r>
          </a:p>
          <a:p>
            <a:r>
              <a:rPr lang="en-US" dirty="0" smtClean="0"/>
              <a:t>Clean room pre-assembly </a:t>
            </a:r>
            <a:r>
              <a:rPr lang="en-US" smtClean="0"/>
              <a:t>with BPM and HOM</a:t>
            </a:r>
            <a:endParaRPr lang="en-US" dirty="0" smtClean="0"/>
          </a:p>
          <a:p>
            <a:r>
              <a:rPr lang="en-US" dirty="0" smtClean="0"/>
              <a:t>“clean” shipping to </a:t>
            </a:r>
            <a:r>
              <a:rPr lang="en-US" dirty="0" err="1" smtClean="0"/>
              <a:t>Saclay</a:t>
            </a:r>
            <a:r>
              <a:rPr lang="en-US" dirty="0" smtClean="0"/>
              <a:t> (Paris) for module assembly</a:t>
            </a:r>
          </a:p>
          <a:p>
            <a:r>
              <a:rPr lang="en-US" dirty="0" smtClean="0"/>
              <a:t>Final cold test of each accelerator module at DESY</a:t>
            </a:r>
          </a:p>
          <a:p>
            <a:r>
              <a:rPr lang="en-US" dirty="0" smtClean="0"/>
              <a:t>Installation in the tunnel</a:t>
            </a:r>
          </a:p>
          <a:p>
            <a:r>
              <a:rPr lang="en-US" dirty="0" smtClean="0"/>
              <a:t>First beam expected end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3BF956-4D58-DE48-B63C-D0CA6009653D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6436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30413"/>
            <a:ext cx="9144000" cy="138271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100F2E"/>
                </a:solidFill>
              </a:rPr>
              <a:t>Thank you for your attention!</a:t>
            </a:r>
            <a:endParaRPr lang="en-US" sz="4800" b="1" dirty="0">
              <a:solidFill>
                <a:srgbClr val="100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196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0914EE-B0AE-A843-B521-D03B9A87EF5A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602" y="676727"/>
            <a:ext cx="7283450" cy="357188"/>
          </a:xfrm>
        </p:spPr>
        <p:txBody>
          <a:bodyPr/>
          <a:lstStyle/>
          <a:p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The European XFEL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117475" y="1347788"/>
            <a:ext cx="3606800" cy="5000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sz="1800" b="1" dirty="0" smtClean="0"/>
              <a:t>Some specifications</a:t>
            </a:r>
          </a:p>
          <a:p>
            <a:pPr marL="211138" indent="-211138">
              <a:defRPr/>
            </a:pPr>
            <a:r>
              <a:rPr lang="en-GB" sz="1600" dirty="0" smtClean="0"/>
              <a:t>Photon energy 0.3-24 </a:t>
            </a:r>
            <a:r>
              <a:rPr lang="en-GB" sz="1600" dirty="0" err="1" smtClean="0"/>
              <a:t>keV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Pulse duration ~ 10-100 </a:t>
            </a:r>
            <a:r>
              <a:rPr lang="en-GB" sz="1600" dirty="0" err="1" smtClean="0"/>
              <a:t>fs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Pulse energy few </a:t>
            </a:r>
            <a:r>
              <a:rPr lang="en-GB" sz="1600" dirty="0" err="1" smtClean="0"/>
              <a:t>mJ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Superconducting </a:t>
            </a:r>
            <a:r>
              <a:rPr lang="en-GB" sz="1600" dirty="0" err="1" smtClean="0"/>
              <a:t>linac</a:t>
            </a:r>
            <a:r>
              <a:rPr lang="en-GB" sz="1600" dirty="0" smtClean="0"/>
              <a:t>. 17.5 </a:t>
            </a:r>
            <a:r>
              <a:rPr lang="en-GB" sz="1600" dirty="0" err="1" smtClean="0"/>
              <a:t>GeV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10 Hz  (27 000 b/s)</a:t>
            </a:r>
          </a:p>
          <a:p>
            <a:pPr marL="211138" indent="-211138">
              <a:defRPr/>
            </a:pPr>
            <a:r>
              <a:rPr lang="en-GB" sz="1600" dirty="0" smtClean="0"/>
              <a:t>5 </a:t>
            </a:r>
            <a:r>
              <a:rPr lang="en-GB" sz="1600" dirty="0" err="1" smtClean="0"/>
              <a:t>beamlines</a:t>
            </a:r>
            <a:r>
              <a:rPr lang="en-GB" sz="1600" dirty="0" smtClean="0"/>
              <a:t> / 10 instruments</a:t>
            </a:r>
          </a:p>
          <a:p>
            <a:pPr marL="398463" lvl="1" indent="-173038">
              <a:defRPr/>
            </a:pPr>
            <a:r>
              <a:rPr lang="fr-FR" sz="1600" dirty="0" smtClean="0"/>
              <a:t>Start version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3 </a:t>
            </a:r>
            <a:r>
              <a:rPr lang="fr-FR" sz="1600" dirty="0" err="1" smtClean="0"/>
              <a:t>beamlines</a:t>
            </a:r>
            <a:r>
              <a:rPr lang="fr-FR" sz="1600" dirty="0" smtClean="0"/>
              <a:t> and 6 instruments</a:t>
            </a:r>
            <a:endParaRPr lang="en-GB" sz="1600" dirty="0" smtClean="0"/>
          </a:p>
          <a:p>
            <a:pPr marL="217488" indent="-217488">
              <a:defRPr/>
            </a:pPr>
            <a:r>
              <a:rPr lang="en-GB" sz="1600" dirty="0" smtClean="0"/>
              <a:t>Several extensions possible:</a:t>
            </a:r>
          </a:p>
          <a:p>
            <a:pPr marL="398463" lvl="1" indent="-173038">
              <a:buSzPct val="90000"/>
              <a:defRPr/>
            </a:pPr>
            <a:r>
              <a:rPr lang="en-GB" sz="1600" dirty="0"/>
              <a:t>More </a:t>
            </a:r>
            <a:r>
              <a:rPr lang="en-GB" sz="1600" dirty="0" err="1" smtClean="0"/>
              <a:t>undulators</a:t>
            </a:r>
            <a:r>
              <a:rPr lang="en-GB" sz="1600" dirty="0" smtClean="0"/>
              <a:t>     </a:t>
            </a:r>
            <a:endParaRPr lang="en-GB" sz="1600" dirty="0"/>
          </a:p>
          <a:p>
            <a:pPr marL="398463" lvl="1" indent="-173038">
              <a:buSzPct val="90000"/>
              <a:defRPr/>
            </a:pPr>
            <a:r>
              <a:rPr lang="en-GB" sz="1600" dirty="0"/>
              <a:t>More instruments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/>
              <a:t>…….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Variable polarization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Self-Seeding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CW operation</a:t>
            </a:r>
            <a:endParaRPr lang="fr-FR" sz="1600" dirty="0" smtClean="0">
              <a:solidFill>
                <a:srgbClr val="FD930A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1600" dirty="0" smtClean="0"/>
              <a:t>First beam late 2015</a:t>
            </a:r>
          </a:p>
        </p:txBody>
      </p:sp>
      <p:pic>
        <p:nvPicPr>
          <p:cNvPr id="2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35281" r="2620" b="13934"/>
          <a:stretch>
            <a:fillRect/>
          </a:stretch>
        </p:blipFill>
        <p:spPr>
          <a:xfrm>
            <a:off x="3446463" y="4179888"/>
            <a:ext cx="5630862" cy="2174875"/>
          </a:xfrm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9988" r="30022" b="10414"/>
          <a:stretch>
            <a:fillRect/>
          </a:stretch>
        </p:blipFill>
        <p:spPr>
          <a:xfrm>
            <a:off x="4246563" y="1093788"/>
            <a:ext cx="4773612" cy="3016250"/>
          </a:xfrm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344988" y="4557713"/>
            <a:ext cx="1100137" cy="5651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/>
              <a:t>    SASE2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1"/>
              <a:t>(= SASE1)</a:t>
            </a: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4248150" y="5634038"/>
            <a:ext cx="1851025" cy="565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 </a:t>
            </a:r>
            <a:r>
              <a:rPr lang="en-US" sz="1400" b="1"/>
              <a:t>SASE1, </a:t>
            </a:r>
            <a:r>
              <a:rPr lang="en-US" sz="1400" b="1">
                <a:latin typeface="Symbol" pitchFamily="18" charset="2"/>
              </a:rPr>
              <a:t>l</a:t>
            </a:r>
            <a:r>
              <a:rPr lang="en-US" sz="1400" b="1" baseline="-25000"/>
              <a:t>u</a:t>
            </a:r>
            <a:r>
              <a:rPr lang="en-US" sz="1400" b="1"/>
              <a:t>= 40 mm</a:t>
            </a:r>
            <a:endParaRPr lang="en-US" sz="1400" b="1" baseline="-25000"/>
          </a:p>
          <a:p>
            <a:pPr eaLnBrk="1" hangingPunct="1">
              <a:buFont typeface="Wingdings" pitchFamily="2" charset="2"/>
              <a:buNone/>
            </a:pPr>
            <a:r>
              <a:rPr lang="en-US" sz="1400" b="1"/>
              <a:t>    0.2 – 0.05 nm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3305175" y="5113338"/>
            <a:ext cx="846138" cy="79851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cxnSp>
        <p:nvCxnSpPr>
          <p:cNvPr id="27" name="Straight Arrow Connector 9"/>
          <p:cNvCxnSpPr>
            <a:cxnSpLocks noChangeShapeType="1"/>
            <a:stCxn id="26" idx="1"/>
            <a:endCxn id="26" idx="3"/>
          </p:cNvCxnSpPr>
          <p:nvPr/>
        </p:nvCxnSpPr>
        <p:spPr bwMode="auto">
          <a:xfrm>
            <a:off x="3305175" y="5511800"/>
            <a:ext cx="846138" cy="0"/>
          </a:xfrm>
          <a:prstGeom prst="straightConnector1">
            <a:avLst/>
          </a:prstGeom>
          <a:noFill/>
          <a:ln w="38100">
            <a:solidFill>
              <a:srgbClr val="1F123C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135313" y="5621338"/>
            <a:ext cx="1136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/>
              <a:t> </a:t>
            </a:r>
            <a:r>
              <a:rPr lang="en-US" sz="1400" b="1"/>
              <a:t>17.5 GeV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510338" y="5754688"/>
            <a:ext cx="519112" cy="1444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6292850" y="5911850"/>
            <a:ext cx="1390650" cy="458788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5926138" y="5872391"/>
            <a:ext cx="1900237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SASE3, </a:t>
            </a:r>
            <a:r>
              <a:rPr lang="en-US" sz="1400" b="1" dirty="0" err="1">
                <a:latin typeface="Symbol" pitchFamily="18" charset="2"/>
              </a:rPr>
              <a:t>l</a:t>
            </a:r>
            <a:r>
              <a:rPr lang="en-US" sz="1400" b="1" baseline="-25000" dirty="0" err="1"/>
              <a:t>u</a:t>
            </a:r>
            <a:r>
              <a:rPr lang="en-US" sz="1400" b="1" dirty="0"/>
              <a:t>= 68 mm</a:t>
            </a:r>
            <a:endParaRPr lang="en-US" sz="1400" b="1" baseline="-25000" dirty="0"/>
          </a:p>
          <a:p>
            <a:pPr eaLnBrk="1" hangingPunct="1">
              <a:buFont typeface="Wingdings" pitchFamily="2" charset="2"/>
              <a:buNone/>
            </a:pPr>
            <a:r>
              <a:rPr lang="en-US" sz="1400" b="1" dirty="0"/>
              <a:t>    1.7 – 0.4 </a:t>
            </a:r>
            <a:r>
              <a:rPr lang="en-US" sz="1400" b="1" dirty="0" smtClean="0"/>
              <a:t>nm</a:t>
            </a:r>
            <a:endParaRPr lang="en-US" dirty="0"/>
          </a:p>
        </p:txBody>
      </p:sp>
      <p:sp>
        <p:nvSpPr>
          <p:cNvPr id="33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3" y="6443436"/>
            <a:ext cx="5292951" cy="41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dirty="0" smtClean="0"/>
              <a:t>H. Brueck, DESY                      IMMW18,                             BNL, Long Island, June  3, 2013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317058" y="1398588"/>
            <a:ext cx="2707879" cy="461665"/>
          </a:xfrm>
          <a:prstGeom prst="rect">
            <a:avLst/>
          </a:prstGeom>
          <a:solidFill>
            <a:srgbClr val="E0E0E0"/>
          </a:solidFill>
          <a:ln>
            <a:noFill/>
          </a:ln>
          <a:extLst/>
        </p:spPr>
        <p:txBody>
          <a:bodyPr wrap="square" lIns="216000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2400" dirty="0" smtClean="0"/>
              <a:t>18 January 2013</a:t>
            </a:r>
            <a:endParaRPr lang="en-US" sz="2400" dirty="0"/>
          </a:p>
        </p:txBody>
      </p: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Civil Engineering Progress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10883C-8994-E144-AFCE-6CF609FABE2D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26626" name="Picture 2" descr="C:\Users\fpoppe\Desktop\xfel1-13-01-18_09-39-38-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398587"/>
            <a:ext cx="6201170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</a:t>
            </a:r>
            <a:r>
              <a:rPr lang="en-US" dirty="0" err="1" smtClean="0"/>
              <a:t>Linac</a:t>
            </a:r>
            <a:r>
              <a:rPr lang="en-US" dirty="0" smtClean="0"/>
              <a:t> girder installed in tunnel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7591-92C4-514D-BFA2-4108888A5F7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967"/>
            <a:ext cx="9144000" cy="53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766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Schenefeld</a:t>
            </a:r>
            <a:r>
              <a:rPr lang="en-US" dirty="0" smtClean="0"/>
              <a:t> Campus</a:t>
            </a:r>
            <a:endParaRPr lang="en-US" dirty="0"/>
          </a:p>
        </p:txBody>
      </p:sp>
      <p:sp>
        <p:nvSpPr>
          <p:cNvPr id="4505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857CA9-0A67-E640-BB56-48B76D6A9937}" type="slidenum">
              <a:rPr lang="en-GB" sz="1000">
                <a:solidFill>
                  <a:schemeClr val="bg1"/>
                </a:solidFill>
              </a:rPr>
              <a:pPr/>
              <a:t>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28674" name="Picture 2" descr="C:\Users\fpoppe\Desktop\2012-10-01_0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10998"/>
          <a:stretch/>
        </p:blipFill>
        <p:spPr bwMode="auto">
          <a:xfrm>
            <a:off x="125413" y="1098748"/>
            <a:ext cx="8899525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and </a:t>
            </a:r>
            <a:r>
              <a:rPr lang="en-US" dirty="0" err="1" smtClean="0"/>
              <a:t>Beamlines</a:t>
            </a:r>
            <a:endParaRPr lang="en-US" dirty="0"/>
          </a:p>
        </p:txBody>
      </p:sp>
      <p:sp>
        <p:nvSpPr>
          <p:cNvPr id="5427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CEDFA2-42F8-CD40-897A-BD2F477160BB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" name="Footer Placeholder 2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6" name="Picture 5" descr="C:\Users\fpoppe\Desktop\AR2010-Ch03-p48-Fig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2709"/>
          <a:stretch/>
        </p:blipFill>
        <p:spPr bwMode="auto">
          <a:xfrm>
            <a:off x="119063" y="1404000"/>
            <a:ext cx="8096250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Modules with Cavities and Magnets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BF956-4D58-DE48-B63C-D0CA6009653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H. Brueck, DESY                      IMMW18,                             BNL, Long Island, June  3, 2013</a:t>
            </a:r>
            <a:endParaRPr lang="en-GB" dirty="0"/>
          </a:p>
        </p:txBody>
      </p:sp>
      <p:pic>
        <p:nvPicPr>
          <p:cNvPr id="9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32" y="3078875"/>
            <a:ext cx="2560507" cy="1814768"/>
          </a:xfrm>
          <a:prstGeom prst="rect">
            <a:avLst/>
          </a:prstGeom>
        </p:spPr>
      </p:pic>
      <p:pic>
        <p:nvPicPr>
          <p:cNvPr id="10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" y="1501677"/>
            <a:ext cx="4229520" cy="723186"/>
          </a:xfrm>
          <a:prstGeom prst="rect">
            <a:avLst/>
          </a:prstGeom>
        </p:spPr>
      </p:pic>
      <p:pic>
        <p:nvPicPr>
          <p:cNvPr id="14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7" y="5327694"/>
            <a:ext cx="8453816" cy="912657"/>
          </a:xfrm>
          <a:prstGeom prst="rect">
            <a:avLst/>
          </a:prstGeom>
        </p:spPr>
      </p:pic>
      <p:pic>
        <p:nvPicPr>
          <p:cNvPr id="1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9" y="5217653"/>
            <a:ext cx="8638954" cy="1098434"/>
          </a:xfrm>
          <a:prstGeom prst="rect">
            <a:avLst/>
          </a:prstGeom>
        </p:spPr>
      </p:pic>
      <p:sp>
        <p:nvSpPr>
          <p:cNvPr id="18" name="Strzałka w dół 14"/>
          <p:cNvSpPr/>
          <p:nvPr/>
        </p:nvSpPr>
        <p:spPr bwMode="auto">
          <a:xfrm>
            <a:off x="8010935" y="4651266"/>
            <a:ext cx="115700" cy="901914"/>
          </a:xfrm>
          <a:prstGeom prst="downArrow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pl-PL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86" y="1884087"/>
            <a:ext cx="1616930" cy="2002447"/>
          </a:xfrm>
          <a:prstGeom prst="rect">
            <a:avLst/>
          </a:prstGeom>
        </p:spPr>
      </p:pic>
      <p:sp>
        <p:nvSpPr>
          <p:cNvPr id="22" name="pole tekstowe 8"/>
          <p:cNvSpPr txBox="1"/>
          <p:nvPr/>
        </p:nvSpPr>
        <p:spPr>
          <a:xfrm>
            <a:off x="157886" y="2224863"/>
            <a:ext cx="293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avity in vessel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pole tekstowe 8"/>
          <p:cNvSpPr txBox="1"/>
          <p:nvPr/>
        </p:nvSpPr>
        <p:spPr>
          <a:xfrm>
            <a:off x="7148124" y="2617210"/>
            <a:ext cx="154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pole tekstowe 8"/>
          <p:cNvSpPr txBox="1"/>
          <p:nvPr/>
        </p:nvSpPr>
        <p:spPr>
          <a:xfrm>
            <a:off x="5634885" y="1413337"/>
            <a:ext cx="233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urrent leads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8"/>
          <p:cNvSpPr txBox="1"/>
          <p:nvPr/>
        </p:nvSpPr>
        <p:spPr>
          <a:xfrm>
            <a:off x="2707050" y="4651265"/>
            <a:ext cx="4801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 accelerator modules in the XFEL LINAC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Strzałka w dół 14"/>
          <p:cNvSpPr/>
          <p:nvPr/>
        </p:nvSpPr>
        <p:spPr bwMode="auto">
          <a:xfrm>
            <a:off x="2559891" y="4315739"/>
            <a:ext cx="115700" cy="901914"/>
          </a:xfrm>
          <a:prstGeom prst="downArrow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pl-PL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" t="30365" r="3332" b="34036"/>
          <a:stretch/>
        </p:blipFill>
        <p:spPr bwMode="auto">
          <a:xfrm>
            <a:off x="643094" y="2844440"/>
            <a:ext cx="3833594" cy="104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pole tekstowe 8"/>
          <p:cNvSpPr txBox="1"/>
          <p:nvPr/>
        </p:nvSpPr>
        <p:spPr>
          <a:xfrm>
            <a:off x="157887" y="1069257"/>
            <a:ext cx="215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pole tekstowe 8"/>
          <p:cNvSpPr txBox="1"/>
          <p:nvPr/>
        </p:nvSpPr>
        <p:spPr>
          <a:xfrm>
            <a:off x="741884" y="3977193"/>
            <a:ext cx="2158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cavities in module</a:t>
            </a:r>
            <a:endParaRPr lang="pl-PL" sz="2400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67099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/>
      <p:bldP spid="24" grpId="0"/>
      <p:bldP spid="25" grpId="0"/>
      <p:bldP spid="27" grpId="0" animBg="1"/>
      <p:bldP spid="30" grpId="0"/>
      <p:bldP spid="31" grpId="0"/>
    </p:bld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charset="2"/>
          <a:buChar char="n"/>
          <a:tabLst/>
          <a:defRPr kumimoji="0" lang="de-DE" sz="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charset="2"/>
          <a:buChar char="n"/>
          <a:tabLst/>
          <a:defRPr kumimoji="0" lang="de-DE" sz="9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Microsoft Office PowerPoint</Application>
  <PresentationFormat>On-screen Show (4:3)</PresentationFormat>
  <Paragraphs>256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DESY European XFEL</vt:lpstr>
      <vt:lpstr>Acrobat Document</vt:lpstr>
      <vt:lpstr>Measurement of the Superconducting Magnets for the European XFEL Project at DESY</vt:lpstr>
      <vt:lpstr>Topics</vt:lpstr>
      <vt:lpstr>DESY - Deutsches Elektronen Synchrotron Hamburg</vt:lpstr>
      <vt:lpstr>The European XFEL</vt:lpstr>
      <vt:lpstr>Civil Engineering Progress</vt:lpstr>
      <vt:lpstr>Prototype Linac girder installed in tunnel</vt:lpstr>
      <vt:lpstr>Schenefeld Campus</vt:lpstr>
      <vt:lpstr>Linac and Beamlines</vt:lpstr>
      <vt:lpstr>Accelerator Modules with Cavities and Magnets</vt:lpstr>
      <vt:lpstr>Magnet &amp; Lead Production and Acceptance Tests (WP-11)</vt:lpstr>
      <vt:lpstr>Three nested Magnets in Helium Vessel</vt:lpstr>
      <vt:lpstr>Conduction Cooled Current Leads</vt:lpstr>
      <vt:lpstr>Magnet and Lead Tests at DESY</vt:lpstr>
      <vt:lpstr>Magnets Test Area</vt:lpstr>
      <vt:lpstr>Warm Field Measurement Equipment</vt:lpstr>
      <vt:lpstr>XFEL Cold Magnet Test Stand (XMTS)</vt:lpstr>
      <vt:lpstr>Mechanical dimensions and transfer of the  coordinate systems</vt:lpstr>
      <vt:lpstr>Hard and Software</vt:lpstr>
      <vt:lpstr>XFEL Warm Harmonics Measurements</vt:lpstr>
      <vt:lpstr>XFEL Warm Stretched Wire Measurements</vt:lpstr>
      <vt:lpstr>XFEL Cold Harmonics Measurements</vt:lpstr>
      <vt:lpstr>XFEL Cold Stretched Wire Measurements</vt:lpstr>
      <vt:lpstr>Test Results and next Steps</vt:lpstr>
      <vt:lpstr>Integrated Field @30mm / Current and Angle (warm SW)</vt:lpstr>
      <vt:lpstr>Warm Harmonics for about 30 Magnets</vt:lpstr>
      <vt:lpstr>Transfer Function Quadrupole at 30mm (30 magnets), cold</vt:lpstr>
      <vt:lpstr>Transfer Function Dipole 1 and 2 (30 magnets) , cold</vt:lpstr>
      <vt:lpstr>Cold 50A</vt:lpstr>
      <vt:lpstr>Cold 25A</vt:lpstr>
      <vt:lpstr>Cold 2A</vt:lpstr>
      <vt:lpstr>Next Steps after Tests</vt:lpstr>
      <vt:lpstr>PowerPoint Presentation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Brueck, Heiner</cp:lastModifiedBy>
  <cp:revision>594</cp:revision>
  <cp:lastPrinted>2013-05-29T13:42:02Z</cp:lastPrinted>
  <dcterms:created xsi:type="dcterms:W3CDTF">2011-02-25T10:59:28Z</dcterms:created>
  <dcterms:modified xsi:type="dcterms:W3CDTF">2013-06-03T11:54:24Z</dcterms:modified>
</cp:coreProperties>
</file>